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tags/tag7.xml" ContentType="application/vnd.openxmlformats-officedocument.presentationml.tags+xml"/>
  <Override PartName="/ppt/notesSlides/notesSlide9.xml" ContentType="application/vnd.openxmlformats-officedocument.presentationml.notesSlide+xml"/>
  <Override PartName="/ppt/charts/chart2.xml" ContentType="application/vnd.openxmlformats-officedocument.drawingml.chart+xml"/>
  <Override PartName="/ppt/tags/tag8.xml" ContentType="application/vnd.openxmlformats-officedocument.presentationml.tags+xml"/>
  <Override PartName="/ppt/notesSlides/notesSlide10.xml" ContentType="application/vnd.openxmlformats-officedocument.presentationml.notesSlide+xml"/>
  <Override PartName="/ppt/charts/chart3.xml" ContentType="application/vnd.openxmlformats-officedocument.drawingml.chart+xml"/>
  <Override PartName="/ppt/tags/tag9.xml" ContentType="application/vnd.openxmlformats-officedocument.presentationml.tags+xml"/>
  <Override PartName="/ppt/notesSlides/notesSlide11.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tags/tag10.xml" ContentType="application/vnd.openxmlformats-officedocument.presentationml.tags+xml"/>
  <Override PartName="/ppt/notesSlides/notesSlide12.xml" ContentType="application/vnd.openxmlformats-officedocument.presentationml.notesSlide+xml"/>
  <Override PartName="/ppt/charts/chart5.xml" ContentType="application/vnd.openxmlformats-officedocument.drawingml.chart+xml"/>
  <Override PartName="/ppt/drawings/drawing3.xml" ContentType="application/vnd.openxmlformats-officedocument.drawingml.chartshapes+xml"/>
  <Override PartName="/ppt/tags/tag11.xml" ContentType="application/vnd.openxmlformats-officedocument.presentationml.tags+xml"/>
  <Override PartName="/ppt/notesSlides/notesSlide13.xml" ContentType="application/vnd.openxmlformats-officedocument.presentationml.notesSlide+xml"/>
  <Override PartName="/ppt/tags/tag12.xml" ContentType="application/vnd.openxmlformats-officedocument.presentationml.tags+xml"/>
  <Override PartName="/ppt/notesSlides/notesSlide14.xml" ContentType="application/vnd.openxmlformats-officedocument.presentationml.notesSlide+xml"/>
  <Override PartName="/ppt/charts/chart6.xml" ContentType="application/vnd.openxmlformats-officedocument.drawingml.chart+xml"/>
  <Override PartName="/ppt/tags/tag13.xml" ContentType="application/vnd.openxmlformats-officedocument.presentationml.tags+xml"/>
  <Override PartName="/ppt/notesSlides/notesSlide15.xml" ContentType="application/vnd.openxmlformats-officedocument.presentationml.notesSlide+xml"/>
  <Override PartName="/ppt/charts/chart7.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4.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15.xml" ContentType="application/vnd.openxmlformats-officedocument.presentationml.tags+xml"/>
  <Override PartName="/ppt/notesSlides/notesSlide21.xml" ContentType="application/vnd.openxmlformats-officedocument.presentationml.notesSlide+xml"/>
  <Override PartName="/ppt/charts/chart8.xml" ContentType="application/vnd.openxmlformats-officedocument.drawingml.chart+xml"/>
  <Override PartName="/ppt/tags/tag16.xml" ContentType="application/vnd.openxmlformats-officedocument.presentationml.tags+xml"/>
  <Override PartName="/ppt/notesSlides/notesSlide22.xml" ContentType="application/vnd.openxmlformats-officedocument.presentationml.notesSlide+xml"/>
  <Override PartName="/ppt/charts/chart9.xml" ContentType="application/vnd.openxmlformats-officedocument.drawingml.chart+xml"/>
  <Override PartName="/ppt/tags/tag17.xml" ContentType="application/vnd.openxmlformats-officedocument.presentationml.tags+xml"/>
  <Override PartName="/ppt/notesSlides/notesSlide23.xml" ContentType="application/vnd.openxmlformats-officedocument.presentationml.notesSlide+xml"/>
  <Override PartName="/ppt/charts/chart10.xml" ContentType="application/vnd.openxmlformats-officedocument.drawingml.chart+xml"/>
  <Override PartName="/ppt/tags/tag18.xml" ContentType="application/vnd.openxmlformats-officedocument.presentationml.tags+xml"/>
  <Override PartName="/ppt/notesSlides/notesSlide24.xml" ContentType="application/vnd.openxmlformats-officedocument.presentationml.notesSlide+xml"/>
  <Override PartName="/ppt/charts/chart11.xml" ContentType="application/vnd.openxmlformats-officedocument.drawingml.chart+xml"/>
  <Override PartName="/ppt/tags/tag19.xml" ContentType="application/vnd.openxmlformats-officedocument.presentationml.tags+xml"/>
  <Override PartName="/ppt/notesSlides/notesSlide25.xml" ContentType="application/vnd.openxmlformats-officedocument.presentationml.notesSlide+xml"/>
  <Override PartName="/ppt/charts/chart12.xml" ContentType="application/vnd.openxmlformats-officedocument.drawingml.chart+xml"/>
  <Override PartName="/ppt/notesSlides/notesSlide26.xml" ContentType="application/vnd.openxmlformats-officedocument.presentationml.notesSlide+xml"/>
  <Override PartName="/ppt/tags/tag20.xml" ContentType="application/vnd.openxmlformats-officedocument.presentationml.tags+xml"/>
  <Override PartName="/ppt/notesSlides/notesSlide27.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tags/tag21.xml" ContentType="application/vnd.openxmlformats-officedocument.presentationml.tags+xml"/>
  <Override PartName="/ppt/notesSlides/notesSlide28.xml" ContentType="application/vnd.openxmlformats-officedocument.presentationml.notesSlide+xml"/>
  <Override PartName="/ppt/tags/tag22.xml" ContentType="application/vnd.openxmlformats-officedocument.presentationml.tag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23.xml" ContentType="application/vnd.openxmlformats-officedocument.presentationml.tags+xml"/>
  <Override PartName="/ppt/notesSlides/notesSlide31.xml" ContentType="application/vnd.openxmlformats-officedocument.presentationml.notesSlide+xml"/>
  <Override PartName="/ppt/tags/tag24.xml" ContentType="application/vnd.openxmlformats-officedocument.presentationml.tags+xml"/>
  <Override PartName="/ppt/notesSlides/notesSlide32.xml" ContentType="application/vnd.openxmlformats-officedocument.presentationml.notesSlide+xml"/>
  <Override PartName="/ppt/tags/tag25.xml" ContentType="application/vnd.openxmlformats-officedocument.presentationml.tags+xml"/>
  <Override PartName="/ppt/notesSlides/notesSlide33.xml" ContentType="application/vnd.openxmlformats-officedocument.presentationml.notesSlide+xml"/>
  <Override PartName="/ppt/charts/chart15.xml" ContentType="application/vnd.openxmlformats-officedocument.drawingml.chart+xml"/>
  <Override PartName="/ppt/tags/tag26.xml" ContentType="application/vnd.openxmlformats-officedocument.presentationml.tags+xml"/>
  <Override PartName="/ppt/notesSlides/notesSlide34.xml" ContentType="application/vnd.openxmlformats-officedocument.presentationml.notesSlide+xml"/>
  <Override PartName="/ppt/tags/tag27.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521" r:id="rId2"/>
    <p:sldId id="261" r:id="rId3"/>
    <p:sldId id="383" r:id="rId4"/>
    <p:sldId id="470" r:id="rId5"/>
    <p:sldId id="341" r:id="rId6"/>
    <p:sldId id="504" r:id="rId7"/>
    <p:sldId id="505" r:id="rId8"/>
    <p:sldId id="559" r:id="rId9"/>
    <p:sldId id="519" r:id="rId10"/>
    <p:sldId id="560" r:id="rId11"/>
    <p:sldId id="472" r:id="rId12"/>
    <p:sldId id="482" r:id="rId13"/>
    <p:sldId id="473" r:id="rId14"/>
    <p:sldId id="474" r:id="rId15"/>
    <p:sldId id="520" r:id="rId16"/>
    <p:sldId id="475" r:id="rId17"/>
    <p:sldId id="476" r:id="rId18"/>
    <p:sldId id="535" r:id="rId19"/>
    <p:sldId id="462" r:id="rId20"/>
    <p:sldId id="537" r:id="rId21"/>
    <p:sldId id="506" r:id="rId22"/>
    <p:sldId id="561" r:id="rId23"/>
    <p:sldId id="562" r:id="rId24"/>
    <p:sldId id="563" r:id="rId25"/>
    <p:sldId id="545" r:id="rId26"/>
    <p:sldId id="536" r:id="rId27"/>
    <p:sldId id="515" r:id="rId28"/>
    <p:sldId id="466" r:id="rId29"/>
    <p:sldId id="530" r:id="rId30"/>
    <p:sldId id="477" r:id="rId31"/>
    <p:sldId id="308" r:id="rId32"/>
    <p:sldId id="393" r:id="rId33"/>
    <p:sldId id="478" r:id="rId34"/>
    <p:sldId id="311" r:id="rId35"/>
    <p:sldId id="566" r:id="rId36"/>
    <p:sldId id="556"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0066FF"/>
    <a:srgbClr val="FF7C80"/>
    <a:srgbClr val="FF9999"/>
    <a:srgbClr val="FF00FF"/>
    <a:srgbClr val="FF99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68" autoAdjust="0"/>
    <p:restoredTop sz="84421" autoAdjust="0"/>
  </p:normalViewPr>
  <p:slideViewPr>
    <p:cSldViewPr snapToGrid="0">
      <p:cViewPr varScale="1">
        <p:scale>
          <a:sx n="104" d="100"/>
          <a:sy n="104" d="100"/>
        </p:scale>
        <p:origin x="216" y="320"/>
      </p:cViewPr>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Users\rachataausavarungnirun\Dropbox\Paper%20Submission%20-%20Published\TLB\TLB\excel_plot_MASK_MICRO.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D:\ZmILe%20Dropbox\Dropbox\Paper%20Submission%20-%20Published\TLB\results_multi_base_stat\dram_latency.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D:\ZmILe%20Dropbox\Dropbox\Paper%20Submission%20-%20Published\TLB\results_multi_base_stat\dram_util.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excel_plot_MASK_MICR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excel_plot_MASK_MICRO.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excel_plot_MASK_MICRO.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ZmILe%20Dropbox\Dropbox\Paper%20Submission%20-%20Published\TLB\TLB\excel_plot_MASK_MICRO.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D:\ZmILe%20Dropbox\Dropbox\Paper%20Submission%20-%20Published\TLB\TLB\excel_plot_MASK_MICR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WarpsStallPerTLBEntri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ZmILe%20Dropbox\Dropbox\Paper%20Submission%20-%20Published\TLB\TLB\WarpsStallPerTLBEntri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Users\rachataausavarungnirun\Dropbox\Paper%20Submission%20-%20Published\TLB\TLB\levelsHitRat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0730358705162017"/>
          <c:y val="0.22010427876410213"/>
          <c:w val="0.74905205014565257"/>
          <c:h val="0.42170535355790673"/>
        </c:manualLayout>
      </c:layout>
      <c:barChart>
        <c:barDir val="bar"/>
        <c:grouping val="clustered"/>
        <c:varyColors val="0"/>
        <c:ser>
          <c:idx val="0"/>
          <c:order val="0"/>
          <c:tx>
            <c:strRef>
              <c:f>Plots!$Q$516</c:f>
              <c:strCache>
                <c:ptCount val="1"/>
                <c:pt idx="0">
                  <c:v>PWCache</c:v>
                </c:pt>
              </c:strCache>
            </c:strRef>
          </c:tx>
          <c:spPr>
            <a:noFill/>
            <a:ln>
              <a:noFill/>
            </a:ln>
            <a:effectLst/>
          </c:spPr>
          <c:invertIfNegative val="0"/>
          <c:cat>
            <c:strRef>
              <c:f>Multi!$CP$18</c:f>
              <c:strCache>
                <c:ptCount val="1"/>
                <c:pt idx="0">
                  <c:v>Average</c:v>
                </c:pt>
              </c:strCache>
            </c:strRef>
          </c:cat>
          <c:val>
            <c:numRef>
              <c:f>Multi!$CR$18</c:f>
              <c:numCache>
                <c:formatCode>General</c:formatCode>
                <c:ptCount val="1"/>
                <c:pt idx="0">
                  <c:v>0.54400000000000004</c:v>
                </c:pt>
              </c:numCache>
            </c:numRef>
          </c:val>
          <c:extLst>
            <c:ext xmlns:c16="http://schemas.microsoft.com/office/drawing/2014/chart" uri="{C3380CC4-5D6E-409C-BE32-E72D297353CC}">
              <c16:uniqueId val="{00000000-CF49-844E-8551-4814AE0D85AB}"/>
            </c:ext>
          </c:extLst>
        </c:ser>
        <c:ser>
          <c:idx val="1"/>
          <c:order val="1"/>
          <c:tx>
            <c:strRef>
              <c:f>Multi!$BX$1</c:f>
              <c:strCache>
                <c:ptCount val="1"/>
                <c:pt idx="0">
                  <c:v>SharedTLB</c:v>
                </c:pt>
              </c:strCache>
            </c:strRef>
          </c:tx>
          <c:spPr>
            <a:noFill/>
            <a:ln>
              <a:noFill/>
            </a:ln>
            <a:effectLst/>
          </c:spPr>
          <c:invertIfNegative val="0"/>
          <c:cat>
            <c:strRef>
              <c:f>Multi!$CP$18</c:f>
              <c:strCache>
                <c:ptCount val="1"/>
                <c:pt idx="0">
                  <c:v>Average</c:v>
                </c:pt>
              </c:strCache>
            </c:strRef>
          </c:cat>
          <c:val>
            <c:numRef>
              <c:f>Multi!$CQ$18</c:f>
              <c:numCache>
                <c:formatCode>General</c:formatCode>
                <c:ptCount val="1"/>
                <c:pt idx="0">
                  <c:v>0.62643805231437066</c:v>
                </c:pt>
              </c:numCache>
            </c:numRef>
          </c:val>
          <c:extLst>
            <c:ext xmlns:c16="http://schemas.microsoft.com/office/drawing/2014/chart" uri="{C3380CC4-5D6E-409C-BE32-E72D297353CC}">
              <c16:uniqueId val="{00000001-CF49-844E-8551-4814AE0D85AB}"/>
            </c:ext>
          </c:extLst>
        </c:ser>
        <c:ser>
          <c:idx val="2"/>
          <c:order val="2"/>
          <c:tx>
            <c:strRef>
              <c:f>Multi!$CF$2</c:f>
              <c:strCache>
                <c:ptCount val="1"/>
                <c:pt idx="0">
                  <c:v>Ideal</c:v>
                </c:pt>
              </c:strCache>
            </c:strRef>
          </c:tx>
          <c:spPr>
            <a:solidFill>
              <a:srgbClr val="00B050"/>
            </a:solidFill>
            <a:ln>
              <a:solidFill>
                <a:schemeClr val="tx1"/>
              </a:solidFill>
            </a:ln>
            <a:effectLst/>
          </c:spPr>
          <c:invertIfNegative val="0"/>
          <c:cat>
            <c:strRef>
              <c:f>Multi!$CP$18</c:f>
              <c:strCache>
                <c:ptCount val="1"/>
                <c:pt idx="0">
                  <c:v>Average</c:v>
                </c:pt>
              </c:strCache>
            </c:strRef>
          </c:cat>
          <c:val>
            <c:numRef>
              <c:f>Multi!$CS$18</c:f>
              <c:numCache>
                <c:formatCode>General</c:formatCode>
                <c:ptCount val="1"/>
                <c:pt idx="0">
                  <c:v>1</c:v>
                </c:pt>
              </c:numCache>
            </c:numRef>
          </c:val>
          <c:extLst>
            <c:ext xmlns:c16="http://schemas.microsoft.com/office/drawing/2014/chart" uri="{C3380CC4-5D6E-409C-BE32-E72D297353CC}">
              <c16:uniqueId val="{00000002-CF49-844E-8551-4814AE0D85AB}"/>
            </c:ext>
          </c:extLst>
        </c:ser>
        <c:dLbls>
          <c:showLegendKey val="0"/>
          <c:showVal val="0"/>
          <c:showCatName val="0"/>
          <c:showSerName val="0"/>
          <c:showPercent val="0"/>
          <c:showBubbleSize val="0"/>
        </c:dLbls>
        <c:gapWidth val="150"/>
        <c:axId val="132484480"/>
        <c:axId val="132502656"/>
      </c:barChart>
      <c:catAx>
        <c:axId val="132484480"/>
        <c:scaling>
          <c:orientation val="minMax"/>
        </c:scaling>
        <c:delete val="1"/>
        <c:axPos val="l"/>
        <c:numFmt formatCode="General" sourceLinked="0"/>
        <c:majorTickMark val="out"/>
        <c:minorTickMark val="none"/>
        <c:tickLblPos val="nextTo"/>
        <c:crossAx val="132502656"/>
        <c:crosses val="autoZero"/>
        <c:auto val="1"/>
        <c:lblAlgn val="ctr"/>
        <c:lblOffset val="100"/>
        <c:noMultiLvlLbl val="0"/>
      </c:catAx>
      <c:valAx>
        <c:axId val="132502656"/>
        <c:scaling>
          <c:orientation val="minMax"/>
          <c:max val="1"/>
          <c:min val="0"/>
        </c:scaling>
        <c:delete val="0"/>
        <c:axPos val="b"/>
        <c:majorGridlines>
          <c:spPr>
            <a:ln w="15875">
              <a:solidFill>
                <a:sysClr val="windowText" lastClr="000000"/>
              </a:solidFill>
              <a:prstDash val="dash"/>
            </a:ln>
          </c:spPr>
        </c:majorGridlines>
        <c:numFmt formatCode="General" sourceLinked="0"/>
        <c:majorTickMark val="out"/>
        <c:minorTickMark val="none"/>
        <c:tickLblPos val="nextTo"/>
        <c:spPr>
          <a:noFill/>
          <a:ln>
            <a:solidFill>
              <a:sysClr val="windowText" lastClr="000000"/>
            </a:solidFill>
          </a:ln>
        </c:spPr>
        <c:txPr>
          <a:bodyPr/>
          <a:lstStyle/>
          <a:p>
            <a:pPr>
              <a:defRPr sz="2000">
                <a:latin typeface="Arial"/>
                <a:cs typeface="Arial"/>
              </a:defRPr>
            </a:pPr>
            <a:endParaRPr lang="en-US"/>
          </a:p>
        </c:txPr>
        <c:crossAx val="132484480"/>
        <c:crosses val="autoZero"/>
        <c:crossBetween val="between"/>
        <c:majorUnit val="0.2"/>
      </c:valAx>
      <c:spPr>
        <a:noFill/>
        <a:ln w="12700">
          <a:solidFill>
            <a:schemeClr val="tx1"/>
          </a:solidFill>
        </a:ln>
      </c:spPr>
    </c:plotArea>
    <c:legend>
      <c:legendPos val="r"/>
      <c:layout>
        <c:manualLayout>
          <c:xMode val="edge"/>
          <c:yMode val="edge"/>
          <c:x val="0.22001606252576741"/>
          <c:y val="0.14240500446073925"/>
          <c:w val="0.57396768852287638"/>
          <c:h val="8.5405860194394334E-2"/>
        </c:manualLayout>
      </c:layout>
      <c:overlay val="0"/>
      <c:txPr>
        <a:bodyPr/>
        <a:lstStyle/>
        <a:p>
          <a:pPr>
            <a:defRPr sz="2400">
              <a:latin typeface="Arial"/>
              <a:cs typeface="Arial"/>
            </a:defRPr>
          </a:pPr>
          <a:endParaRPr lang="en-US"/>
        </a:p>
      </c:txPr>
    </c:legend>
    <c:plotVisOnly val="1"/>
    <c:dispBlanksAs val="gap"/>
    <c:showDLblsOverMax val="0"/>
  </c:chart>
  <c:spPr>
    <a:noFill/>
    <a:ln>
      <a:noFill/>
    </a:ln>
  </c:sp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noFill/>
            <a:ln>
              <a:no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solidFill>
              <a:srgbClr val="FFFF00"/>
            </a:solidFill>
            <a:ln>
              <a:solidFill>
                <a:sysClr val="windowText" lastClr="000000"/>
              </a:solidFill>
            </a:ln>
          </c:spPr>
          <c:invertIfNegative val="0"/>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solidFill>
              <a:srgbClr val="00B050"/>
            </a:solidFill>
            <a:ln>
              <a:solidFill>
                <a:sysClr val="windowText" lastClr="000000"/>
              </a:solid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solidFill>
              <a:srgbClr val="FF0000"/>
            </a:solidFill>
            <a:ln>
              <a:solidFill>
                <a:sysClr val="windowText" lastClr="000000"/>
              </a:solid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solidFill>
              <a:srgbClr val="FFFF00"/>
            </a:solidFill>
            <a:ln>
              <a:solidFill>
                <a:sysClr val="windowText" lastClr="000000"/>
              </a:solidFill>
            </a:ln>
          </c:spPr>
          <c:invertIfNegative val="0"/>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solidFill>
              <a:srgbClr val="00B050"/>
            </a:solidFill>
            <a:ln>
              <a:solidFill>
                <a:sysClr val="windowText" lastClr="000000"/>
              </a:solid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solidFill>
              <a:srgbClr val="FF0000"/>
            </a:solidFill>
            <a:ln>
              <a:solidFill>
                <a:sysClr val="windowText" lastClr="000000"/>
              </a:solid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solidFill>
              <a:srgbClr val="FFFF00"/>
            </a:solidFill>
            <a:ln>
              <a:solidFill>
                <a:sysClr val="windowText" lastClr="000000"/>
              </a:solidFill>
            </a:ln>
          </c:spPr>
          <c:invertIfNegative val="0"/>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solidFill>
              <a:srgbClr val="00B050"/>
            </a:solidFill>
            <a:ln>
              <a:solidFill>
                <a:sysClr val="windowText" lastClr="000000"/>
              </a:solid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138548610330421"/>
          <c:y val="0.12812357487382089"/>
          <c:w val="0.70398199631043235"/>
          <c:h val="0.74912037600839965"/>
        </c:manualLayout>
      </c:layout>
      <c:barChart>
        <c:barDir val="col"/>
        <c:grouping val="clustered"/>
        <c:varyColors val="0"/>
        <c:ser>
          <c:idx val="0"/>
          <c:order val="0"/>
          <c:tx>
            <c:strRef>
              <c:f>[dram_latency.xlsx]MemFetchLatencyTLBApp1!$B$26</c:f>
              <c:strCache>
                <c:ptCount val="1"/>
                <c:pt idx="0">
                  <c:v>Address Translation Requests</c:v>
                </c:pt>
              </c:strCache>
            </c:strRef>
          </c:tx>
          <c:spPr>
            <a:solidFill>
              <a:srgbClr val="0066FF"/>
            </a:solidFill>
            <a:ln>
              <a:solidFill>
                <a:sysClr val="windowText" lastClr="000000"/>
              </a:solidFill>
            </a:ln>
          </c:spPr>
          <c:invertIfNegative val="0"/>
          <c:cat>
            <c:strRef>
              <c:f>[dram_latency.xlsx]MemFetchLatencyTLBApp1!$AK$1</c:f>
              <c:strCache>
                <c:ptCount val="1"/>
                <c:pt idx="0">
                  <c:v>Average</c:v>
                </c:pt>
              </c:strCache>
            </c:strRef>
          </c:cat>
          <c:val>
            <c:numRef>
              <c:f>[dram_latency.xlsx]MemFetchLatencyTLBApp1!$AL$26</c:f>
              <c:numCache>
                <c:formatCode>General</c:formatCode>
                <c:ptCount val="1"/>
                <c:pt idx="0">
                  <c:v>297.92829310108732</c:v>
                </c:pt>
              </c:numCache>
            </c:numRef>
          </c:val>
          <c:extLst>
            <c:ext xmlns:c16="http://schemas.microsoft.com/office/drawing/2014/chart" uri="{C3380CC4-5D6E-409C-BE32-E72D297353CC}">
              <c16:uniqueId val="{00000000-7FC6-41C1-A5F4-033E25C33530}"/>
            </c:ext>
          </c:extLst>
        </c:ser>
        <c:ser>
          <c:idx val="3"/>
          <c:order val="1"/>
          <c:tx>
            <c:strRef>
              <c:f>[dram_latency.xlsx]MemFetchLatencyTLBApp1!$B$27</c:f>
              <c:strCache>
                <c:ptCount val="1"/>
                <c:pt idx="0">
                  <c:v>Data Demand Requests</c:v>
                </c:pt>
              </c:strCache>
            </c:strRef>
          </c:tx>
          <c:spPr>
            <a:solidFill>
              <a:srgbClr val="FF0000"/>
            </a:solidFill>
            <a:ln>
              <a:solidFill>
                <a:sysClr val="windowText" lastClr="000000"/>
              </a:solidFill>
            </a:ln>
          </c:spPr>
          <c:invertIfNegative val="0"/>
          <c:cat>
            <c:strRef>
              <c:f>[dram_latency.xlsx]MemFetchLatencyTLBApp1!$AK$1</c:f>
              <c:strCache>
                <c:ptCount val="1"/>
                <c:pt idx="0">
                  <c:v>Average</c:v>
                </c:pt>
              </c:strCache>
            </c:strRef>
          </c:cat>
          <c:val>
            <c:numRef>
              <c:f>[dram_latency.xlsx]MemFetchLatencyTLBApp1!$AL$27</c:f>
              <c:numCache>
                <c:formatCode>General</c:formatCode>
                <c:ptCount val="1"/>
                <c:pt idx="0">
                  <c:v>268.34159374893369</c:v>
                </c:pt>
              </c:numCache>
            </c:numRef>
          </c:val>
          <c:extLst>
            <c:ext xmlns:c16="http://schemas.microsoft.com/office/drawing/2014/chart" uri="{C3380CC4-5D6E-409C-BE32-E72D297353CC}">
              <c16:uniqueId val="{00000001-7FC6-41C1-A5F4-033E25C33530}"/>
            </c:ext>
          </c:extLst>
        </c:ser>
        <c:dLbls>
          <c:showLegendKey val="0"/>
          <c:showVal val="0"/>
          <c:showCatName val="0"/>
          <c:showSerName val="0"/>
          <c:showPercent val="0"/>
          <c:showBubbleSize val="0"/>
        </c:dLbls>
        <c:gapWidth val="150"/>
        <c:axId val="66651264"/>
        <c:axId val="66652800"/>
      </c:barChart>
      <c:catAx>
        <c:axId val="66651264"/>
        <c:scaling>
          <c:orientation val="minMax"/>
        </c:scaling>
        <c:delete val="1"/>
        <c:axPos val="b"/>
        <c:numFmt formatCode="General" sourceLinked="0"/>
        <c:majorTickMark val="out"/>
        <c:minorTickMark val="none"/>
        <c:tickLblPos val="nextTo"/>
        <c:crossAx val="66652800"/>
        <c:crosses val="autoZero"/>
        <c:auto val="1"/>
        <c:lblAlgn val="ctr"/>
        <c:lblOffset val="100"/>
        <c:noMultiLvlLbl val="0"/>
      </c:catAx>
      <c:valAx>
        <c:axId val="66652800"/>
        <c:scaling>
          <c:orientation val="minMax"/>
          <c:max val="500"/>
        </c:scaling>
        <c:delete val="0"/>
        <c:axPos val="l"/>
        <c:majorGridlines>
          <c:spPr>
            <a:ln w="15875">
              <a:solidFill>
                <a:schemeClr val="bg1">
                  <a:lumMod val="75000"/>
                </a:schemeClr>
              </a:solidFill>
              <a:prstDash val="dash"/>
            </a:ln>
          </c:spPr>
        </c:majorGridlines>
        <c:title>
          <c:tx>
            <c:rich>
              <a:bodyPr rot="-5400000" vert="horz"/>
              <a:lstStyle/>
              <a:p>
                <a:pPr>
                  <a:defRPr sz="2000">
                    <a:latin typeface="Arial" pitchFamily="34" charset="0"/>
                    <a:cs typeface="Arial" pitchFamily="34" charset="0"/>
                  </a:defRPr>
                </a:pPr>
                <a:r>
                  <a:rPr lang="en-US" sz="2000" dirty="0">
                    <a:latin typeface="Arial" pitchFamily="34" charset="0"/>
                    <a:cs typeface="Arial" pitchFamily="34" charset="0"/>
                  </a:rPr>
                  <a:t>DRAM Latency</a:t>
                </a:r>
              </a:p>
            </c:rich>
          </c:tx>
          <c:layout>
            <c:manualLayout>
              <c:xMode val="edge"/>
              <c:yMode val="edge"/>
              <c:x val="3.4201066694187918E-2"/>
              <c:y val="0.12117252479239557"/>
            </c:manualLayout>
          </c:layout>
          <c:overlay val="0"/>
        </c:title>
        <c:numFmt formatCode="General" sourceLinked="1"/>
        <c:majorTickMark val="out"/>
        <c:minorTickMark val="none"/>
        <c:tickLblPos val="nextTo"/>
        <c:spPr>
          <a:ln>
            <a:solidFill>
              <a:sysClr val="windowText" lastClr="000000"/>
            </a:solidFill>
          </a:ln>
        </c:spPr>
        <c:txPr>
          <a:bodyPr/>
          <a:lstStyle/>
          <a:p>
            <a:pPr>
              <a:defRPr sz="2000">
                <a:latin typeface="Arial" pitchFamily="34" charset="0"/>
                <a:cs typeface="Arial" pitchFamily="34" charset="0"/>
              </a:defRPr>
            </a:pPr>
            <a:endParaRPr lang="en-US"/>
          </a:p>
        </c:txPr>
        <c:crossAx val="66651264"/>
        <c:crosses val="autoZero"/>
        <c:crossBetween val="between"/>
        <c:majorUnit val="100"/>
      </c:valAx>
      <c:spPr>
        <a:ln w="19050">
          <a:solidFill>
            <a:schemeClr val="tx1"/>
          </a:solidFill>
        </a:ln>
      </c:spPr>
    </c:plotArea>
    <c:plotVisOnly val="1"/>
    <c:dispBlanksAs val="gap"/>
    <c:showDLblsOverMax val="0"/>
  </c:chart>
  <c:spPr>
    <a:noFill/>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305651408808768"/>
          <c:y val="0.17396687085765397"/>
          <c:w val="0.69779640284773747"/>
          <c:h val="0.71214127927605142"/>
        </c:manualLayout>
      </c:layout>
      <c:barChart>
        <c:barDir val="col"/>
        <c:grouping val="clustered"/>
        <c:varyColors val="0"/>
        <c:ser>
          <c:idx val="2"/>
          <c:order val="0"/>
          <c:tx>
            <c:strRef>
              <c:f>DRAM0BWUtil!$A$4</c:f>
              <c:strCache>
                <c:ptCount val="1"/>
                <c:pt idx="0">
                  <c:v>Address Translation Requests</c:v>
                </c:pt>
              </c:strCache>
            </c:strRef>
          </c:tx>
          <c:spPr>
            <a:solidFill>
              <a:srgbClr val="0066FF"/>
            </a:solidFill>
            <a:ln>
              <a:solidFill>
                <a:sysClr val="windowText" lastClr="000000"/>
              </a:solidFill>
            </a:ln>
          </c:spPr>
          <c:invertIfNegative val="0"/>
          <c:cat>
            <c:strRef>
              <c:f>DRAM0BWUtil!$AK$1</c:f>
              <c:strCache>
                <c:ptCount val="1"/>
                <c:pt idx="0">
                  <c:v>Average</c:v>
                </c:pt>
              </c:strCache>
            </c:strRef>
          </c:cat>
          <c:val>
            <c:numRef>
              <c:f>DRAM0BWUtil!$AK$4</c:f>
              <c:numCache>
                <c:formatCode>General</c:formatCode>
                <c:ptCount val="1"/>
                <c:pt idx="0">
                  <c:v>4.0257500588874548E-2</c:v>
                </c:pt>
              </c:numCache>
            </c:numRef>
          </c:val>
          <c:extLst>
            <c:ext xmlns:c16="http://schemas.microsoft.com/office/drawing/2014/chart" uri="{C3380CC4-5D6E-409C-BE32-E72D297353CC}">
              <c16:uniqueId val="{00000000-AF14-4F2F-AE62-B7E29F75E232}"/>
            </c:ext>
          </c:extLst>
        </c:ser>
        <c:ser>
          <c:idx val="1"/>
          <c:order val="1"/>
          <c:tx>
            <c:strRef>
              <c:f>DRAM0BWUtil!$A$3</c:f>
              <c:strCache>
                <c:ptCount val="1"/>
                <c:pt idx="0">
                  <c:v>Data Demand Requests</c:v>
                </c:pt>
              </c:strCache>
            </c:strRef>
          </c:tx>
          <c:spPr>
            <a:solidFill>
              <a:srgbClr val="FF0000"/>
            </a:solidFill>
            <a:ln>
              <a:solidFill>
                <a:sysClr val="windowText" lastClr="000000"/>
              </a:solidFill>
            </a:ln>
          </c:spPr>
          <c:invertIfNegative val="0"/>
          <c:cat>
            <c:strRef>
              <c:f>DRAM0BWUtil!$AK$1</c:f>
              <c:strCache>
                <c:ptCount val="1"/>
                <c:pt idx="0">
                  <c:v>Average</c:v>
                </c:pt>
              </c:strCache>
            </c:strRef>
          </c:cat>
          <c:val>
            <c:numRef>
              <c:f>DRAM0BWUtil!$AK$3</c:f>
              <c:numCache>
                <c:formatCode>General</c:formatCode>
                <c:ptCount val="1"/>
                <c:pt idx="0">
                  <c:v>0.23168471864882836</c:v>
                </c:pt>
              </c:numCache>
            </c:numRef>
          </c:val>
          <c:extLst>
            <c:ext xmlns:c16="http://schemas.microsoft.com/office/drawing/2014/chart" uri="{C3380CC4-5D6E-409C-BE32-E72D297353CC}">
              <c16:uniqueId val="{00000001-AF14-4F2F-AE62-B7E29F75E232}"/>
            </c:ext>
          </c:extLst>
        </c:ser>
        <c:dLbls>
          <c:showLegendKey val="0"/>
          <c:showVal val="0"/>
          <c:showCatName val="0"/>
          <c:showSerName val="0"/>
          <c:showPercent val="0"/>
          <c:showBubbleSize val="0"/>
        </c:dLbls>
        <c:gapWidth val="150"/>
        <c:axId val="98502912"/>
        <c:axId val="98508800"/>
      </c:barChart>
      <c:catAx>
        <c:axId val="98502912"/>
        <c:scaling>
          <c:orientation val="minMax"/>
        </c:scaling>
        <c:delete val="1"/>
        <c:axPos val="b"/>
        <c:numFmt formatCode="General" sourceLinked="0"/>
        <c:majorTickMark val="out"/>
        <c:minorTickMark val="none"/>
        <c:tickLblPos val="nextTo"/>
        <c:crossAx val="98508800"/>
        <c:crosses val="autoZero"/>
        <c:auto val="1"/>
        <c:lblAlgn val="ctr"/>
        <c:lblOffset val="100"/>
        <c:noMultiLvlLbl val="0"/>
      </c:catAx>
      <c:valAx>
        <c:axId val="98508800"/>
        <c:scaling>
          <c:orientation val="minMax"/>
          <c:max val="1"/>
        </c:scaling>
        <c:delete val="0"/>
        <c:axPos val="l"/>
        <c:majorGridlines>
          <c:spPr>
            <a:ln>
              <a:solidFill>
                <a:schemeClr val="bg1">
                  <a:lumMod val="75000"/>
                </a:schemeClr>
              </a:solidFill>
              <a:prstDash val="dash"/>
            </a:ln>
          </c:spPr>
        </c:majorGridlines>
        <c:title>
          <c:tx>
            <c:rich>
              <a:bodyPr rot="-5400000" vert="horz"/>
              <a:lstStyle/>
              <a:p>
                <a:pPr>
                  <a:defRPr sz="2000">
                    <a:latin typeface="Arial" panose="020B0604020202020204" pitchFamily="34" charset="0"/>
                    <a:cs typeface="Arial" panose="020B0604020202020204" pitchFamily="34" charset="0"/>
                  </a:defRPr>
                </a:pPr>
                <a:r>
                  <a:rPr lang="en-US" sz="2000" dirty="0">
                    <a:latin typeface="Arial" panose="020B0604020202020204" pitchFamily="34" charset="0"/>
                    <a:cs typeface="Arial" panose="020B0604020202020204" pitchFamily="34" charset="0"/>
                  </a:rPr>
                  <a:t>DRAM Bandwidth </a:t>
                </a:r>
              </a:p>
            </c:rich>
          </c:tx>
          <c:layout>
            <c:manualLayout>
              <c:xMode val="edge"/>
              <c:yMode val="edge"/>
              <c:x val="5.0262987665196615E-2"/>
              <c:y val="0.144871972713908"/>
            </c:manualLayout>
          </c:layout>
          <c:overlay val="0"/>
        </c:title>
        <c:numFmt formatCode="#,##0.0" sourceLinked="0"/>
        <c:majorTickMark val="out"/>
        <c:minorTickMark val="none"/>
        <c:tickLblPos val="nextTo"/>
        <c:txPr>
          <a:bodyPr/>
          <a:lstStyle/>
          <a:p>
            <a:pPr>
              <a:defRPr sz="2000">
                <a:latin typeface="Arial" pitchFamily="34" charset="0"/>
                <a:cs typeface="Arial" pitchFamily="34" charset="0"/>
              </a:defRPr>
            </a:pPr>
            <a:endParaRPr lang="en-US"/>
          </a:p>
        </c:txPr>
        <c:crossAx val="98502912"/>
        <c:crosses val="autoZero"/>
        <c:crossBetween val="between"/>
        <c:majorUnit val="0.2"/>
      </c:valAx>
      <c:spPr>
        <a:ln w="25400">
          <a:solidFill>
            <a:sysClr val="windowText" lastClr="000000"/>
          </a:solidFill>
        </a:ln>
      </c:spPr>
    </c:plotArea>
    <c:plotVisOnly val="1"/>
    <c:dispBlanksAs val="gap"/>
    <c:showDLblsOverMax val="0"/>
  </c:chart>
  <c:spPr>
    <a:noFill/>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39815276891167"/>
          <c:y val="0.1388014369960332"/>
          <c:w val="0.83557521401014956"/>
          <c:h val="0.69433083871447299"/>
        </c:manualLayout>
      </c:layout>
      <c:barChart>
        <c:barDir val="col"/>
        <c:grouping val="clustered"/>
        <c:varyColors val="0"/>
        <c:ser>
          <c:idx val="0"/>
          <c:order val="0"/>
          <c:tx>
            <c:strRef>
              <c:f>easier_data!$AR$42</c:f>
              <c:strCache>
                <c:ptCount val="1"/>
                <c:pt idx="0">
                  <c:v>PWCache</c:v>
                </c:pt>
              </c:strCache>
            </c:strRef>
          </c:tx>
          <c:spPr>
            <a:solidFill>
              <a:srgbClr val="FF0000"/>
            </a:solidFill>
            <a:ln>
              <a:solidFill>
                <a:sysClr val="windowText" lastClr="000000"/>
              </a:solidFill>
            </a:ln>
          </c:spPr>
          <c:invertIfNegative val="0"/>
          <c:cat>
            <c:strRef>
              <c:f>easier_data!$A$43:$A$46</c:f>
              <c:strCache>
                <c:ptCount val="4"/>
                <c:pt idx="0">
                  <c:v>0-HMR</c:v>
                </c:pt>
                <c:pt idx="1">
                  <c:v>1-HMR</c:v>
                </c:pt>
                <c:pt idx="2">
                  <c:v>2-HMR</c:v>
                </c:pt>
                <c:pt idx="3">
                  <c:v>Average</c:v>
                </c:pt>
              </c:strCache>
            </c:strRef>
          </c:cat>
          <c:val>
            <c:numRef>
              <c:f>easier_data!$AV$48:$AV$51</c:f>
              <c:numCache>
                <c:formatCode>General</c:formatCode>
                <c:ptCount val="4"/>
                <c:pt idx="0">
                  <c:v>0.91329589427390534</c:v>
                </c:pt>
                <c:pt idx="1">
                  <c:v>0.83402611686708561</c:v>
                </c:pt>
                <c:pt idx="2">
                  <c:v>0.87459829759162266</c:v>
                </c:pt>
                <c:pt idx="3">
                  <c:v>0.86255207767516084</c:v>
                </c:pt>
              </c:numCache>
            </c:numRef>
          </c:val>
          <c:extLst>
            <c:ext xmlns:c16="http://schemas.microsoft.com/office/drawing/2014/chart" uri="{C3380CC4-5D6E-409C-BE32-E72D297353CC}">
              <c16:uniqueId val="{00000000-7FC2-E445-82D2-5ED1E8B84CFC}"/>
            </c:ext>
          </c:extLst>
        </c:ser>
        <c:ser>
          <c:idx val="7"/>
          <c:order val="1"/>
          <c:tx>
            <c:strRef>
              <c:f>easier_data!$AQ$42</c:f>
              <c:strCache>
                <c:ptCount val="1"/>
                <c:pt idx="0">
                  <c:v>SharedTLB</c:v>
                </c:pt>
              </c:strCache>
            </c:strRef>
          </c:tx>
          <c:spPr>
            <a:solidFill>
              <a:srgbClr val="FFFF00"/>
            </a:solidFill>
            <a:ln>
              <a:solidFill>
                <a:schemeClr val="tx1"/>
              </a:solidFill>
            </a:ln>
          </c:spPr>
          <c:invertIfNegative val="0"/>
          <c:val>
            <c:numRef>
              <c:f>easier_data!$AW$48:$AW$51</c:f>
              <c:numCache>
                <c:formatCode>General</c:formatCode>
                <c:ptCount val="4"/>
                <c:pt idx="0">
                  <c:v>1</c:v>
                </c:pt>
                <c:pt idx="1">
                  <c:v>1</c:v>
                </c:pt>
                <c:pt idx="2">
                  <c:v>1</c:v>
                </c:pt>
                <c:pt idx="3">
                  <c:v>1</c:v>
                </c:pt>
              </c:numCache>
            </c:numRef>
          </c:val>
          <c:extLst>
            <c:ext xmlns:c16="http://schemas.microsoft.com/office/drawing/2014/chart" uri="{C3380CC4-5D6E-409C-BE32-E72D297353CC}">
              <c16:uniqueId val="{00000001-7FC2-E445-82D2-5ED1E8B84CFC}"/>
            </c:ext>
          </c:extLst>
        </c:ser>
        <c:ser>
          <c:idx val="6"/>
          <c:order val="2"/>
          <c:tx>
            <c:strRef>
              <c:f>easier_data!$V$42</c:f>
              <c:strCache>
                <c:ptCount val="1"/>
                <c:pt idx="0">
                  <c:v>MASK</c:v>
                </c:pt>
              </c:strCache>
            </c:strRef>
          </c:tx>
          <c:spPr>
            <a:solidFill>
              <a:srgbClr val="0066FF"/>
            </a:solidFill>
            <a:ln>
              <a:solidFill>
                <a:sysClr val="windowText" lastClr="000000"/>
              </a:solidFill>
            </a:ln>
          </c:spPr>
          <c:invertIfNegative val="0"/>
          <c:val>
            <c:numRef>
              <c:f>easier_data!$AX$48:$AX$51</c:f>
              <c:numCache>
                <c:formatCode>General</c:formatCode>
                <c:ptCount val="4"/>
                <c:pt idx="0">
                  <c:v>1.5875436514069459</c:v>
                </c:pt>
                <c:pt idx="1">
                  <c:v>1.6167509372667641</c:v>
                </c:pt>
                <c:pt idx="2">
                  <c:v>1.5196352131588129</c:v>
                </c:pt>
                <c:pt idx="3">
                  <c:v>1.5784165605771887</c:v>
                </c:pt>
              </c:numCache>
            </c:numRef>
          </c:val>
          <c:extLst>
            <c:ext xmlns:c16="http://schemas.microsoft.com/office/drawing/2014/chart" uri="{C3380CC4-5D6E-409C-BE32-E72D297353CC}">
              <c16:uniqueId val="{00000002-7FC2-E445-82D2-5ED1E8B84CFC}"/>
            </c:ext>
          </c:extLst>
        </c:ser>
        <c:ser>
          <c:idx val="5"/>
          <c:order val="3"/>
          <c:tx>
            <c:strRef>
              <c:f>easier_data!$Z$42</c:f>
              <c:strCache>
                <c:ptCount val="1"/>
                <c:pt idx="0">
                  <c:v>Ideal</c:v>
                </c:pt>
              </c:strCache>
            </c:strRef>
          </c:tx>
          <c:spPr>
            <a:solidFill>
              <a:srgbClr val="00B050"/>
            </a:solidFill>
            <a:ln>
              <a:solidFill>
                <a:sysClr val="windowText" lastClr="000000"/>
              </a:solidFill>
            </a:ln>
          </c:spPr>
          <c:invertIfNegative val="0"/>
          <c:val>
            <c:numRef>
              <c:f>easier_data!$AY$48:$AY$51</c:f>
              <c:numCache>
                <c:formatCode>General</c:formatCode>
                <c:ptCount val="4"/>
                <c:pt idx="0">
                  <c:v>2.2592135096599222</c:v>
                </c:pt>
                <c:pt idx="1">
                  <c:v>2.1023540218350485</c:v>
                </c:pt>
                <c:pt idx="2">
                  <c:v>1.8764985526567268</c:v>
                </c:pt>
                <c:pt idx="3">
                  <c:v>2.0533699883635395</c:v>
                </c:pt>
              </c:numCache>
            </c:numRef>
          </c:val>
          <c:extLst>
            <c:ext xmlns:c16="http://schemas.microsoft.com/office/drawing/2014/chart" uri="{C3380CC4-5D6E-409C-BE32-E72D297353CC}">
              <c16:uniqueId val="{00000003-7FC2-E445-82D2-5ED1E8B84CFC}"/>
            </c:ext>
          </c:extLst>
        </c:ser>
        <c:dLbls>
          <c:showLegendKey val="0"/>
          <c:showVal val="0"/>
          <c:showCatName val="0"/>
          <c:showSerName val="0"/>
          <c:showPercent val="0"/>
          <c:showBubbleSize val="0"/>
        </c:dLbls>
        <c:gapWidth val="150"/>
        <c:axId val="135993984"/>
        <c:axId val="136008064"/>
      </c:barChart>
      <c:catAx>
        <c:axId val="135993984"/>
        <c:scaling>
          <c:orientation val="minMax"/>
        </c:scaling>
        <c:delete val="0"/>
        <c:axPos val="b"/>
        <c:numFmt formatCode="General" sourceLinked="1"/>
        <c:majorTickMark val="out"/>
        <c:minorTickMark val="none"/>
        <c:tickLblPos val="nextTo"/>
        <c:txPr>
          <a:bodyPr/>
          <a:lstStyle/>
          <a:p>
            <a:pPr>
              <a:defRPr sz="2000">
                <a:latin typeface="Arial" pitchFamily="34" charset="0"/>
                <a:cs typeface="Arial" pitchFamily="34" charset="0"/>
              </a:defRPr>
            </a:pPr>
            <a:endParaRPr lang="en-US"/>
          </a:p>
        </c:txPr>
        <c:crossAx val="136008064"/>
        <c:crosses val="autoZero"/>
        <c:auto val="1"/>
        <c:lblAlgn val="ctr"/>
        <c:lblOffset val="100"/>
        <c:noMultiLvlLbl val="0"/>
      </c:catAx>
      <c:valAx>
        <c:axId val="136008064"/>
        <c:scaling>
          <c:orientation val="minMax"/>
          <c:max val="2.5"/>
          <c:min val="0"/>
        </c:scaling>
        <c:delete val="0"/>
        <c:axPos val="l"/>
        <c:majorGridlines>
          <c:spPr>
            <a:ln w="6350">
              <a:solidFill>
                <a:schemeClr val="bg1">
                  <a:lumMod val="75000"/>
                </a:schemeClr>
              </a:solidFill>
              <a:prstDash val="dash"/>
            </a:ln>
          </c:spPr>
        </c:majorGridlines>
        <c:title>
          <c:tx>
            <c:rich>
              <a:bodyPr rot="-5400000" vert="horz"/>
              <a:lstStyle/>
              <a:p>
                <a:pPr>
                  <a:defRPr sz="2400">
                    <a:latin typeface="Arial" pitchFamily="34" charset="0"/>
                    <a:cs typeface="Arial" pitchFamily="34" charset="0"/>
                  </a:defRPr>
                </a:pPr>
                <a:r>
                  <a:rPr lang="en-US" sz="2400" dirty="0">
                    <a:latin typeface="Arial" pitchFamily="34" charset="0"/>
                    <a:cs typeface="Arial" pitchFamily="34" charset="0"/>
                  </a:rPr>
                  <a:t>Normalized Performance</a:t>
                </a:r>
              </a:p>
            </c:rich>
          </c:tx>
          <c:layout>
            <c:manualLayout>
              <c:xMode val="edge"/>
              <c:yMode val="edge"/>
              <c:x val="0"/>
              <c:y val="0.23381604123476887"/>
            </c:manualLayout>
          </c:layout>
          <c:overlay val="0"/>
        </c:title>
        <c:numFmt formatCode="#,##0.0" sourceLinked="0"/>
        <c:majorTickMark val="out"/>
        <c:minorTickMark val="none"/>
        <c:tickLblPos val="nextTo"/>
        <c:spPr>
          <a:ln>
            <a:solidFill>
              <a:schemeClr val="tx1"/>
            </a:solidFill>
            <a:prstDash val="dash"/>
          </a:ln>
        </c:spPr>
        <c:txPr>
          <a:bodyPr/>
          <a:lstStyle/>
          <a:p>
            <a:pPr>
              <a:defRPr sz="2000">
                <a:latin typeface="Arial" pitchFamily="34" charset="0"/>
                <a:cs typeface="Arial" pitchFamily="34" charset="0"/>
              </a:defRPr>
            </a:pPr>
            <a:endParaRPr lang="en-US"/>
          </a:p>
        </c:txPr>
        <c:crossAx val="135993984"/>
        <c:crosses val="autoZero"/>
        <c:crossBetween val="between"/>
      </c:valAx>
      <c:spPr>
        <a:noFill/>
        <a:ln w="12700">
          <a:solidFill>
            <a:sysClr val="windowText" lastClr="000000"/>
          </a:solidFill>
        </a:ln>
      </c:spPr>
    </c:plotArea>
    <c:legend>
      <c:legendPos val="r"/>
      <c:layout>
        <c:manualLayout>
          <c:xMode val="edge"/>
          <c:yMode val="edge"/>
          <c:x val="0.14131594079267851"/>
          <c:y val="2.3474740297190669E-2"/>
          <c:w val="0.85717180932839088"/>
          <c:h val="0.12253070230648085"/>
        </c:manualLayout>
      </c:layout>
      <c:overlay val="0"/>
      <c:txPr>
        <a:bodyPr/>
        <a:lstStyle/>
        <a:p>
          <a:pPr>
            <a:defRPr sz="2400">
              <a:latin typeface="Arial" pitchFamily="34" charset="0"/>
              <a:cs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0730358705162017"/>
          <c:y val="0.22010427876410213"/>
          <c:w val="0.74905205014565257"/>
          <c:h val="0.42170535355790673"/>
        </c:manualLayout>
      </c:layout>
      <c:barChart>
        <c:barDir val="bar"/>
        <c:grouping val="clustered"/>
        <c:varyColors val="0"/>
        <c:ser>
          <c:idx val="0"/>
          <c:order val="0"/>
          <c:tx>
            <c:strRef>
              <c:f>Plots!$Q$516</c:f>
              <c:strCache>
                <c:ptCount val="1"/>
                <c:pt idx="0">
                  <c:v>PWCache</c:v>
                </c:pt>
              </c:strCache>
            </c:strRef>
          </c:tx>
          <c:spPr>
            <a:solidFill>
              <a:srgbClr val="FF0000"/>
            </a:solidFill>
            <a:ln>
              <a:solidFill>
                <a:schemeClr val="tx1"/>
              </a:solidFill>
            </a:ln>
            <a:effectLst/>
          </c:spPr>
          <c:invertIfNegative val="0"/>
          <c:dPt>
            <c:idx val="0"/>
            <c:invertIfNegative val="0"/>
            <c:bubble3D val="0"/>
            <c:spPr>
              <a:noFill/>
              <a:ln>
                <a:noFill/>
              </a:ln>
              <a:effectLst/>
            </c:spPr>
            <c:extLst>
              <c:ext xmlns:c16="http://schemas.microsoft.com/office/drawing/2014/chart" uri="{C3380CC4-5D6E-409C-BE32-E72D297353CC}">
                <c16:uniqueId val="{00000000-FE87-124C-A89D-0E73F4E85501}"/>
              </c:ext>
            </c:extLst>
          </c:dPt>
          <c:cat>
            <c:strRef>
              <c:f>Multi!$CP$18</c:f>
              <c:strCache>
                <c:ptCount val="1"/>
                <c:pt idx="0">
                  <c:v>Average</c:v>
                </c:pt>
              </c:strCache>
            </c:strRef>
          </c:cat>
          <c:val>
            <c:numRef>
              <c:f>Multi!$CR$18</c:f>
              <c:numCache>
                <c:formatCode>General</c:formatCode>
                <c:ptCount val="1"/>
                <c:pt idx="0">
                  <c:v>0.54400000000000004</c:v>
                </c:pt>
              </c:numCache>
            </c:numRef>
          </c:val>
          <c:extLst>
            <c:ext xmlns:c16="http://schemas.microsoft.com/office/drawing/2014/chart" uri="{C3380CC4-5D6E-409C-BE32-E72D297353CC}">
              <c16:uniqueId val="{00000000-CF49-844E-8551-4814AE0D85AB}"/>
            </c:ext>
          </c:extLst>
        </c:ser>
        <c:ser>
          <c:idx val="1"/>
          <c:order val="1"/>
          <c:tx>
            <c:strRef>
              <c:f>Multi!$BX$1</c:f>
              <c:strCache>
                <c:ptCount val="1"/>
                <c:pt idx="0">
                  <c:v>SharedTLB</c:v>
                </c:pt>
              </c:strCache>
            </c:strRef>
          </c:tx>
          <c:spPr>
            <a:solidFill>
              <a:srgbClr val="FFFF00"/>
            </a:solidFill>
            <a:ln>
              <a:solidFill>
                <a:schemeClr val="tx1"/>
              </a:solidFill>
            </a:ln>
            <a:effectLst/>
          </c:spPr>
          <c:invertIfNegative val="0"/>
          <c:cat>
            <c:strRef>
              <c:f>Multi!$CP$18</c:f>
              <c:strCache>
                <c:ptCount val="1"/>
                <c:pt idx="0">
                  <c:v>Average</c:v>
                </c:pt>
              </c:strCache>
            </c:strRef>
          </c:cat>
          <c:val>
            <c:numRef>
              <c:f>Multi!$CQ$18</c:f>
              <c:numCache>
                <c:formatCode>General</c:formatCode>
                <c:ptCount val="1"/>
                <c:pt idx="0">
                  <c:v>0.62643805231437066</c:v>
                </c:pt>
              </c:numCache>
            </c:numRef>
          </c:val>
          <c:extLst>
            <c:ext xmlns:c16="http://schemas.microsoft.com/office/drawing/2014/chart" uri="{C3380CC4-5D6E-409C-BE32-E72D297353CC}">
              <c16:uniqueId val="{00000001-CF49-844E-8551-4814AE0D85AB}"/>
            </c:ext>
          </c:extLst>
        </c:ser>
        <c:ser>
          <c:idx val="2"/>
          <c:order val="2"/>
          <c:tx>
            <c:strRef>
              <c:f>Multi!$CF$2</c:f>
              <c:strCache>
                <c:ptCount val="1"/>
                <c:pt idx="0">
                  <c:v>Ideal</c:v>
                </c:pt>
              </c:strCache>
            </c:strRef>
          </c:tx>
          <c:spPr>
            <a:solidFill>
              <a:srgbClr val="00B050"/>
            </a:solidFill>
            <a:ln>
              <a:solidFill>
                <a:schemeClr val="tx1"/>
              </a:solidFill>
            </a:ln>
            <a:effectLst/>
          </c:spPr>
          <c:invertIfNegative val="0"/>
          <c:cat>
            <c:strRef>
              <c:f>Multi!$CP$18</c:f>
              <c:strCache>
                <c:ptCount val="1"/>
                <c:pt idx="0">
                  <c:v>Average</c:v>
                </c:pt>
              </c:strCache>
            </c:strRef>
          </c:cat>
          <c:val>
            <c:numRef>
              <c:f>Multi!$CS$18</c:f>
              <c:numCache>
                <c:formatCode>General</c:formatCode>
                <c:ptCount val="1"/>
                <c:pt idx="0">
                  <c:v>1</c:v>
                </c:pt>
              </c:numCache>
            </c:numRef>
          </c:val>
          <c:extLst>
            <c:ext xmlns:c16="http://schemas.microsoft.com/office/drawing/2014/chart" uri="{C3380CC4-5D6E-409C-BE32-E72D297353CC}">
              <c16:uniqueId val="{00000002-CF49-844E-8551-4814AE0D85AB}"/>
            </c:ext>
          </c:extLst>
        </c:ser>
        <c:dLbls>
          <c:showLegendKey val="0"/>
          <c:showVal val="0"/>
          <c:showCatName val="0"/>
          <c:showSerName val="0"/>
          <c:showPercent val="0"/>
          <c:showBubbleSize val="0"/>
        </c:dLbls>
        <c:gapWidth val="150"/>
        <c:axId val="132484480"/>
        <c:axId val="132502656"/>
      </c:barChart>
      <c:catAx>
        <c:axId val="132484480"/>
        <c:scaling>
          <c:orientation val="minMax"/>
        </c:scaling>
        <c:delete val="1"/>
        <c:axPos val="l"/>
        <c:numFmt formatCode="General" sourceLinked="0"/>
        <c:majorTickMark val="out"/>
        <c:minorTickMark val="none"/>
        <c:tickLblPos val="nextTo"/>
        <c:crossAx val="132502656"/>
        <c:crosses val="autoZero"/>
        <c:auto val="1"/>
        <c:lblAlgn val="ctr"/>
        <c:lblOffset val="100"/>
        <c:noMultiLvlLbl val="0"/>
      </c:catAx>
      <c:valAx>
        <c:axId val="132502656"/>
        <c:scaling>
          <c:orientation val="minMax"/>
          <c:max val="1"/>
          <c:min val="0"/>
        </c:scaling>
        <c:delete val="0"/>
        <c:axPos val="b"/>
        <c:majorGridlines>
          <c:spPr>
            <a:ln w="15875">
              <a:solidFill>
                <a:sysClr val="windowText" lastClr="000000"/>
              </a:solidFill>
              <a:prstDash val="dash"/>
            </a:ln>
          </c:spPr>
        </c:majorGridlines>
        <c:numFmt formatCode="General" sourceLinked="0"/>
        <c:majorTickMark val="out"/>
        <c:minorTickMark val="none"/>
        <c:tickLblPos val="nextTo"/>
        <c:spPr>
          <a:noFill/>
          <a:ln>
            <a:solidFill>
              <a:sysClr val="windowText" lastClr="000000"/>
            </a:solidFill>
          </a:ln>
        </c:spPr>
        <c:txPr>
          <a:bodyPr/>
          <a:lstStyle/>
          <a:p>
            <a:pPr>
              <a:defRPr sz="2000">
                <a:latin typeface="Arial"/>
                <a:cs typeface="Arial"/>
              </a:defRPr>
            </a:pPr>
            <a:endParaRPr lang="en-US"/>
          </a:p>
        </c:txPr>
        <c:crossAx val="132484480"/>
        <c:crosses val="autoZero"/>
        <c:crossBetween val="between"/>
        <c:majorUnit val="0.2"/>
      </c:valAx>
      <c:spPr>
        <a:ln w="12700">
          <a:solidFill>
            <a:schemeClr val="tx1"/>
          </a:solidFill>
        </a:ln>
      </c:spPr>
    </c:plotArea>
    <c:legend>
      <c:legendPos val="r"/>
      <c:layout>
        <c:manualLayout>
          <c:xMode val="edge"/>
          <c:yMode val="edge"/>
          <c:x val="0.22001606252576741"/>
          <c:y val="0.14240500446073925"/>
          <c:w val="0.57396768852287638"/>
          <c:h val="8.5405860194394334E-2"/>
        </c:manualLayout>
      </c:layout>
      <c:overlay val="0"/>
      <c:txPr>
        <a:bodyPr/>
        <a:lstStyle/>
        <a:p>
          <a:pPr>
            <a:defRPr sz="2400">
              <a:latin typeface="Arial"/>
              <a:cs typeface="Arial"/>
            </a:defRPr>
          </a:pPr>
          <a:endParaRPr lang="en-US"/>
        </a:p>
      </c:txPr>
    </c:legend>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0730358705162017"/>
          <c:y val="0.22010427876410213"/>
          <c:w val="0.74905205014565257"/>
          <c:h val="0.42170535355790673"/>
        </c:manualLayout>
      </c:layout>
      <c:barChart>
        <c:barDir val="bar"/>
        <c:grouping val="clustered"/>
        <c:varyColors val="0"/>
        <c:ser>
          <c:idx val="0"/>
          <c:order val="0"/>
          <c:tx>
            <c:strRef>
              <c:f>Plots!$Q$516</c:f>
              <c:strCache>
                <c:ptCount val="1"/>
                <c:pt idx="0">
                  <c:v>PWCache</c:v>
                </c:pt>
              </c:strCache>
            </c:strRef>
          </c:tx>
          <c:spPr>
            <a:solidFill>
              <a:srgbClr val="FF0000"/>
            </a:solidFill>
            <a:ln>
              <a:solidFill>
                <a:schemeClr val="tx1"/>
              </a:solidFill>
            </a:ln>
            <a:effectLst/>
          </c:spPr>
          <c:invertIfNegative val="0"/>
          <c:cat>
            <c:strRef>
              <c:f>Multi!$CP$18</c:f>
              <c:strCache>
                <c:ptCount val="1"/>
                <c:pt idx="0">
                  <c:v>Average</c:v>
                </c:pt>
              </c:strCache>
            </c:strRef>
          </c:cat>
          <c:val>
            <c:numRef>
              <c:f>Multi!$CR$18</c:f>
              <c:numCache>
                <c:formatCode>General</c:formatCode>
                <c:ptCount val="1"/>
                <c:pt idx="0">
                  <c:v>0.54400000000000004</c:v>
                </c:pt>
              </c:numCache>
            </c:numRef>
          </c:val>
          <c:extLst>
            <c:ext xmlns:c16="http://schemas.microsoft.com/office/drawing/2014/chart" uri="{C3380CC4-5D6E-409C-BE32-E72D297353CC}">
              <c16:uniqueId val="{00000000-CF49-844E-8551-4814AE0D85AB}"/>
            </c:ext>
          </c:extLst>
        </c:ser>
        <c:ser>
          <c:idx val="1"/>
          <c:order val="1"/>
          <c:tx>
            <c:strRef>
              <c:f>Multi!$BX$1</c:f>
              <c:strCache>
                <c:ptCount val="1"/>
                <c:pt idx="0">
                  <c:v>SharedTLB</c:v>
                </c:pt>
              </c:strCache>
            </c:strRef>
          </c:tx>
          <c:spPr>
            <a:solidFill>
              <a:srgbClr val="FFFF00"/>
            </a:solidFill>
            <a:ln>
              <a:solidFill>
                <a:schemeClr val="tx1"/>
              </a:solidFill>
            </a:ln>
            <a:effectLst/>
          </c:spPr>
          <c:invertIfNegative val="0"/>
          <c:cat>
            <c:strRef>
              <c:f>Multi!$CP$18</c:f>
              <c:strCache>
                <c:ptCount val="1"/>
                <c:pt idx="0">
                  <c:v>Average</c:v>
                </c:pt>
              </c:strCache>
            </c:strRef>
          </c:cat>
          <c:val>
            <c:numRef>
              <c:f>Multi!$CQ$18</c:f>
              <c:numCache>
                <c:formatCode>General</c:formatCode>
                <c:ptCount val="1"/>
                <c:pt idx="0">
                  <c:v>0.62643805231437066</c:v>
                </c:pt>
              </c:numCache>
            </c:numRef>
          </c:val>
          <c:extLst>
            <c:ext xmlns:c16="http://schemas.microsoft.com/office/drawing/2014/chart" uri="{C3380CC4-5D6E-409C-BE32-E72D297353CC}">
              <c16:uniqueId val="{00000001-CF49-844E-8551-4814AE0D85AB}"/>
            </c:ext>
          </c:extLst>
        </c:ser>
        <c:ser>
          <c:idx val="2"/>
          <c:order val="2"/>
          <c:tx>
            <c:strRef>
              <c:f>Multi!$CF$2</c:f>
              <c:strCache>
                <c:ptCount val="1"/>
                <c:pt idx="0">
                  <c:v>Ideal</c:v>
                </c:pt>
              </c:strCache>
            </c:strRef>
          </c:tx>
          <c:spPr>
            <a:solidFill>
              <a:srgbClr val="00B050"/>
            </a:solidFill>
            <a:ln>
              <a:solidFill>
                <a:schemeClr val="tx1"/>
              </a:solidFill>
            </a:ln>
            <a:effectLst/>
          </c:spPr>
          <c:invertIfNegative val="0"/>
          <c:cat>
            <c:strRef>
              <c:f>Multi!$CP$18</c:f>
              <c:strCache>
                <c:ptCount val="1"/>
                <c:pt idx="0">
                  <c:v>Average</c:v>
                </c:pt>
              </c:strCache>
            </c:strRef>
          </c:cat>
          <c:val>
            <c:numRef>
              <c:f>Multi!$CS$18</c:f>
              <c:numCache>
                <c:formatCode>General</c:formatCode>
                <c:ptCount val="1"/>
                <c:pt idx="0">
                  <c:v>1</c:v>
                </c:pt>
              </c:numCache>
            </c:numRef>
          </c:val>
          <c:extLst>
            <c:ext xmlns:c16="http://schemas.microsoft.com/office/drawing/2014/chart" uri="{C3380CC4-5D6E-409C-BE32-E72D297353CC}">
              <c16:uniqueId val="{00000002-CF49-844E-8551-4814AE0D85AB}"/>
            </c:ext>
          </c:extLst>
        </c:ser>
        <c:dLbls>
          <c:showLegendKey val="0"/>
          <c:showVal val="0"/>
          <c:showCatName val="0"/>
          <c:showSerName val="0"/>
          <c:showPercent val="0"/>
          <c:showBubbleSize val="0"/>
        </c:dLbls>
        <c:gapWidth val="150"/>
        <c:axId val="132484480"/>
        <c:axId val="132502656"/>
      </c:barChart>
      <c:catAx>
        <c:axId val="132484480"/>
        <c:scaling>
          <c:orientation val="minMax"/>
        </c:scaling>
        <c:delete val="1"/>
        <c:axPos val="l"/>
        <c:numFmt formatCode="General" sourceLinked="0"/>
        <c:majorTickMark val="out"/>
        <c:minorTickMark val="none"/>
        <c:tickLblPos val="nextTo"/>
        <c:crossAx val="132502656"/>
        <c:crosses val="autoZero"/>
        <c:auto val="1"/>
        <c:lblAlgn val="ctr"/>
        <c:lblOffset val="100"/>
        <c:noMultiLvlLbl val="0"/>
      </c:catAx>
      <c:valAx>
        <c:axId val="132502656"/>
        <c:scaling>
          <c:orientation val="minMax"/>
          <c:max val="1"/>
          <c:min val="0"/>
        </c:scaling>
        <c:delete val="0"/>
        <c:axPos val="b"/>
        <c:majorGridlines>
          <c:spPr>
            <a:ln w="15875">
              <a:solidFill>
                <a:sysClr val="windowText" lastClr="000000"/>
              </a:solidFill>
              <a:prstDash val="dash"/>
            </a:ln>
          </c:spPr>
        </c:majorGridlines>
        <c:numFmt formatCode="General" sourceLinked="0"/>
        <c:majorTickMark val="out"/>
        <c:minorTickMark val="none"/>
        <c:tickLblPos val="nextTo"/>
        <c:spPr>
          <a:noFill/>
          <a:ln>
            <a:solidFill>
              <a:sysClr val="windowText" lastClr="000000"/>
            </a:solidFill>
          </a:ln>
        </c:spPr>
        <c:txPr>
          <a:bodyPr/>
          <a:lstStyle/>
          <a:p>
            <a:pPr>
              <a:defRPr sz="2000">
                <a:latin typeface="Arial"/>
                <a:cs typeface="Arial"/>
              </a:defRPr>
            </a:pPr>
            <a:endParaRPr lang="en-US"/>
          </a:p>
        </c:txPr>
        <c:crossAx val="132484480"/>
        <c:crosses val="autoZero"/>
        <c:crossBetween val="between"/>
        <c:majorUnit val="0.2"/>
      </c:valAx>
      <c:spPr>
        <a:ln w="12700">
          <a:solidFill>
            <a:schemeClr val="tx1"/>
          </a:solidFill>
        </a:ln>
      </c:spPr>
    </c:plotArea>
    <c:legend>
      <c:legendPos val="r"/>
      <c:layout>
        <c:manualLayout>
          <c:xMode val="edge"/>
          <c:yMode val="edge"/>
          <c:x val="0.22001606252576741"/>
          <c:y val="0.14240500446073925"/>
          <c:w val="0.57396768852287638"/>
          <c:h val="8.5405860194394334E-2"/>
        </c:manualLayout>
      </c:layout>
      <c:overlay val="0"/>
      <c:txPr>
        <a:bodyPr/>
        <a:lstStyle/>
        <a:p>
          <a:pPr>
            <a:defRPr sz="2400">
              <a:latin typeface="Arial"/>
              <a:cs typeface="Arial"/>
            </a:defRPr>
          </a:pPr>
          <a:endParaRPr lang="en-US"/>
        </a:p>
      </c:txPr>
    </c:legend>
    <c:plotVisOnly val="1"/>
    <c:dispBlanksAs val="gap"/>
    <c:showDLblsOverMax val="0"/>
  </c:chart>
  <c:spPr>
    <a:noFill/>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0023398407483173"/>
          <c:y val="0.2338339150905106"/>
          <c:w val="0.78782767284767174"/>
          <c:h val="0.42585343465690895"/>
        </c:manualLayout>
      </c:layout>
      <c:barChart>
        <c:barDir val="col"/>
        <c:grouping val="clustered"/>
        <c:varyColors val="0"/>
        <c:ser>
          <c:idx val="0"/>
          <c:order val="0"/>
          <c:tx>
            <c:strRef>
              <c:f>baseline_vs_ours.csv!$Y$36</c:f>
              <c:strCache>
                <c:ptCount val="1"/>
                <c:pt idx="0">
                  <c:v>Alone</c:v>
                </c:pt>
              </c:strCache>
            </c:strRef>
          </c:tx>
          <c:spPr>
            <a:solidFill>
              <a:srgbClr val="0066FF"/>
            </a:solidFill>
            <a:ln>
              <a:solidFill>
                <a:schemeClr val="tx1"/>
              </a:solidFill>
            </a:ln>
            <a:effectLst/>
          </c:spPr>
          <c:invertIfNegative val="0"/>
          <c:cat>
            <c:strRef>
              <c:f>baseline_vs_ours.csv!$U$37:$U$44</c:f>
              <c:strCache>
                <c:ptCount val="8"/>
                <c:pt idx="0">
                  <c:v>App 1</c:v>
                </c:pt>
                <c:pt idx="1">
                  <c:v>App 2</c:v>
                </c:pt>
                <c:pt idx="2">
                  <c:v>App 1</c:v>
                </c:pt>
                <c:pt idx="3">
                  <c:v>App 2</c:v>
                </c:pt>
                <c:pt idx="4">
                  <c:v>App 1</c:v>
                </c:pt>
                <c:pt idx="5">
                  <c:v>App 2</c:v>
                </c:pt>
                <c:pt idx="6">
                  <c:v>App 1</c:v>
                </c:pt>
                <c:pt idx="7">
                  <c:v>App 2</c:v>
                </c:pt>
              </c:strCache>
            </c:strRef>
          </c:cat>
          <c:val>
            <c:numRef>
              <c:f>baseline_vs_ours.csv!$Y$37:$Y$44</c:f>
              <c:numCache>
                <c:formatCode>General</c:formatCode>
                <c:ptCount val="8"/>
                <c:pt idx="0">
                  <c:v>0.49324046805499999</c:v>
                </c:pt>
                <c:pt idx="1">
                  <c:v>0.39921826056199999</c:v>
                </c:pt>
                <c:pt idx="2">
                  <c:v>0.29740278839500001</c:v>
                </c:pt>
                <c:pt idx="3">
                  <c:v>3.4602475822499999E-2</c:v>
                </c:pt>
                <c:pt idx="4">
                  <c:v>0.91175700146899996</c:v>
                </c:pt>
                <c:pt idx="5">
                  <c:v>0.39921826056199999</c:v>
                </c:pt>
                <c:pt idx="6">
                  <c:v>0.117417531268</c:v>
                </c:pt>
                <c:pt idx="7">
                  <c:v>0.641291082776</c:v>
                </c:pt>
              </c:numCache>
            </c:numRef>
          </c:val>
          <c:extLst>
            <c:ext xmlns:c16="http://schemas.microsoft.com/office/drawing/2014/chart" uri="{C3380CC4-5D6E-409C-BE32-E72D297353CC}">
              <c16:uniqueId val="{00000000-229C-4F99-937C-A45CD07140EA}"/>
            </c:ext>
          </c:extLst>
        </c:ser>
        <c:ser>
          <c:idx val="3"/>
          <c:order val="1"/>
          <c:tx>
            <c:strRef>
              <c:f>baseline_vs_ours.csv!$Z$36</c:f>
              <c:strCache>
                <c:ptCount val="1"/>
                <c:pt idx="0">
                  <c:v>Shared</c:v>
                </c:pt>
              </c:strCache>
            </c:strRef>
          </c:tx>
          <c:spPr>
            <a:noFill/>
            <a:ln>
              <a:noFill/>
            </a:ln>
            <a:effectLst/>
          </c:spPr>
          <c:invertIfNegative val="0"/>
          <c:cat>
            <c:strRef>
              <c:f>baseline_vs_ours.csv!$U$37:$U$44</c:f>
              <c:strCache>
                <c:ptCount val="8"/>
                <c:pt idx="0">
                  <c:v>App 1</c:v>
                </c:pt>
                <c:pt idx="1">
                  <c:v>App 2</c:v>
                </c:pt>
                <c:pt idx="2">
                  <c:v>App 1</c:v>
                </c:pt>
                <c:pt idx="3">
                  <c:v>App 2</c:v>
                </c:pt>
                <c:pt idx="4">
                  <c:v>App 1</c:v>
                </c:pt>
                <c:pt idx="5">
                  <c:v>App 2</c:v>
                </c:pt>
                <c:pt idx="6">
                  <c:v>App 1</c:v>
                </c:pt>
                <c:pt idx="7">
                  <c:v>App 2</c:v>
                </c:pt>
              </c:strCache>
            </c:strRef>
          </c:cat>
          <c:val>
            <c:numRef>
              <c:f>baseline_vs_ours.csv!$Z$37:$Z$44</c:f>
              <c:numCache>
                <c:formatCode>General</c:formatCode>
                <c:ptCount val="8"/>
                <c:pt idx="0">
                  <c:v>0.67070127154199999</c:v>
                </c:pt>
                <c:pt idx="1">
                  <c:v>0.822026194145</c:v>
                </c:pt>
                <c:pt idx="2">
                  <c:v>0.424238280937</c:v>
                </c:pt>
                <c:pt idx="3">
                  <c:v>0.47648860801100001</c:v>
                </c:pt>
                <c:pt idx="4">
                  <c:v>0.94429835861800004</c:v>
                </c:pt>
                <c:pt idx="5">
                  <c:v>0.78015285675199997</c:v>
                </c:pt>
                <c:pt idx="6">
                  <c:v>0.41567464189499997</c:v>
                </c:pt>
                <c:pt idx="7">
                  <c:v>0.75850326745899999</c:v>
                </c:pt>
              </c:numCache>
            </c:numRef>
          </c:val>
          <c:extLst>
            <c:ext xmlns:c16="http://schemas.microsoft.com/office/drawing/2014/chart" uri="{C3380CC4-5D6E-409C-BE32-E72D297353CC}">
              <c16:uniqueId val="{00000001-229C-4F99-937C-A45CD07140EA}"/>
            </c:ext>
          </c:extLst>
        </c:ser>
        <c:dLbls>
          <c:showLegendKey val="0"/>
          <c:showVal val="0"/>
          <c:showCatName val="0"/>
          <c:showSerName val="0"/>
          <c:showPercent val="0"/>
          <c:showBubbleSize val="0"/>
        </c:dLbls>
        <c:gapWidth val="150"/>
        <c:axId val="239986880"/>
        <c:axId val="239998248"/>
      </c:barChart>
      <c:catAx>
        <c:axId val="239986880"/>
        <c:scaling>
          <c:orientation val="minMax"/>
        </c:scaling>
        <c:delete val="0"/>
        <c:axPos val="b"/>
        <c:numFmt formatCode="General" sourceLinked="0"/>
        <c:majorTickMark val="out"/>
        <c:minorTickMark val="none"/>
        <c:tickLblPos val="nextTo"/>
        <c:spPr>
          <a:noFill/>
          <a:ln>
            <a:solidFill>
              <a:sysClr val="windowText" lastClr="000000"/>
            </a:solidFill>
          </a:ln>
        </c:spPr>
        <c:txPr>
          <a:bodyPr/>
          <a:lstStyle/>
          <a:p>
            <a:pPr>
              <a:defRPr sz="1400" baseline="0">
                <a:latin typeface="Arial"/>
                <a:cs typeface="Arial"/>
              </a:defRPr>
            </a:pPr>
            <a:endParaRPr lang="en-US"/>
          </a:p>
        </c:txPr>
        <c:crossAx val="239998248"/>
        <c:crosses val="autoZero"/>
        <c:auto val="1"/>
        <c:lblAlgn val="ctr"/>
        <c:lblOffset val="0"/>
        <c:noMultiLvlLbl val="0"/>
      </c:catAx>
      <c:valAx>
        <c:axId val="239998248"/>
        <c:scaling>
          <c:orientation val="minMax"/>
          <c:max val="1"/>
        </c:scaling>
        <c:delete val="0"/>
        <c:axPos val="l"/>
        <c:majorGridlines>
          <c:spPr>
            <a:ln w="6350">
              <a:solidFill>
                <a:schemeClr val="bg1">
                  <a:lumMod val="75000"/>
                </a:schemeClr>
              </a:solidFill>
              <a:prstDash val="dash"/>
            </a:ln>
          </c:spPr>
        </c:majorGridlines>
        <c:title>
          <c:tx>
            <c:rich>
              <a:bodyPr rot="-5400000" vert="horz"/>
              <a:lstStyle/>
              <a:p>
                <a:pPr>
                  <a:defRPr sz="1800" b="1"/>
                </a:pPr>
                <a:r>
                  <a:rPr lang="en-US" sz="1800" b="1" dirty="0">
                    <a:latin typeface="Arial"/>
                    <a:cs typeface="Arial"/>
                  </a:rPr>
                  <a:t>L2 TLB Miss Rate</a:t>
                </a:r>
              </a:p>
              <a:p>
                <a:pPr>
                  <a:defRPr sz="1800" b="1"/>
                </a:pPr>
                <a:r>
                  <a:rPr lang="en-US" sz="1800" b="0" dirty="0">
                    <a:latin typeface="Arial"/>
                    <a:cs typeface="Arial"/>
                  </a:rPr>
                  <a:t>(Lower</a:t>
                </a:r>
                <a:r>
                  <a:rPr lang="en-US" sz="1800" b="0" baseline="0" dirty="0">
                    <a:latin typeface="Arial"/>
                    <a:cs typeface="Arial"/>
                  </a:rPr>
                  <a:t> is Better)</a:t>
                </a:r>
                <a:endParaRPr lang="en-US" sz="1800" b="0" dirty="0">
                  <a:latin typeface="Arial"/>
                  <a:cs typeface="Arial"/>
                </a:endParaRPr>
              </a:p>
            </c:rich>
          </c:tx>
          <c:layout>
            <c:manualLayout>
              <c:xMode val="edge"/>
              <c:yMode val="edge"/>
              <c:x val="4.7606946700808353E-2"/>
              <c:y val="0.13237081726861205"/>
            </c:manualLayout>
          </c:layout>
          <c:overlay val="0"/>
        </c:title>
        <c:numFmt formatCode="#,##0.0" sourceLinked="0"/>
        <c:majorTickMark val="out"/>
        <c:minorTickMark val="none"/>
        <c:tickLblPos val="nextTo"/>
        <c:spPr>
          <a:ln w="6350">
            <a:solidFill>
              <a:sysClr val="windowText" lastClr="000000"/>
            </a:solidFill>
          </a:ln>
        </c:spPr>
        <c:txPr>
          <a:bodyPr/>
          <a:lstStyle/>
          <a:p>
            <a:pPr>
              <a:defRPr sz="1800">
                <a:latin typeface="Arial"/>
                <a:cs typeface="Arial"/>
              </a:defRPr>
            </a:pPr>
            <a:endParaRPr lang="en-US"/>
          </a:p>
        </c:txPr>
        <c:crossAx val="239986880"/>
        <c:crosses val="autoZero"/>
        <c:crossBetween val="between"/>
        <c:majorUnit val="0.2"/>
      </c:valAx>
      <c:spPr>
        <a:noFill/>
        <a:ln w="12700">
          <a:solidFill>
            <a:schemeClr val="tx1"/>
          </a:solidFill>
        </a:ln>
      </c:spPr>
    </c:plotArea>
    <c:legend>
      <c:legendPos val="r"/>
      <c:layout>
        <c:manualLayout>
          <c:xMode val="edge"/>
          <c:yMode val="edge"/>
          <c:x val="0.19877256202710264"/>
          <c:y val="0.11821823730722779"/>
          <c:w val="0.78751606295680399"/>
          <c:h val="0.11903039574879268"/>
        </c:manualLayout>
      </c:layout>
      <c:overlay val="0"/>
      <c:txPr>
        <a:bodyPr/>
        <a:lstStyle/>
        <a:p>
          <a:pPr>
            <a:defRPr sz="1800">
              <a:latin typeface="Arial"/>
              <a:cs typeface="Arial"/>
            </a:defRPr>
          </a:pPr>
          <a:endParaRPr lang="en-US"/>
        </a:p>
      </c:txPr>
    </c:legend>
    <c:plotVisOnly val="1"/>
    <c:dispBlanksAs val="gap"/>
    <c:showDLblsOverMax val="0"/>
  </c:chart>
  <c:spPr>
    <a:noFill/>
    <a:ln>
      <a:noFill/>
    </a:ln>
  </c:sp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0023398407483173"/>
          <c:y val="0.2338339150905106"/>
          <c:w val="0.78782767284767174"/>
          <c:h val="0.42585343465690895"/>
        </c:manualLayout>
      </c:layout>
      <c:barChart>
        <c:barDir val="col"/>
        <c:grouping val="clustered"/>
        <c:varyColors val="0"/>
        <c:ser>
          <c:idx val="0"/>
          <c:order val="0"/>
          <c:tx>
            <c:strRef>
              <c:f>baseline_vs_ours.csv!$Y$36</c:f>
              <c:strCache>
                <c:ptCount val="1"/>
                <c:pt idx="0">
                  <c:v>Alone</c:v>
                </c:pt>
              </c:strCache>
            </c:strRef>
          </c:tx>
          <c:spPr>
            <a:solidFill>
              <a:srgbClr val="0066FF"/>
            </a:solidFill>
            <a:ln>
              <a:solidFill>
                <a:schemeClr val="tx1"/>
              </a:solidFill>
            </a:ln>
            <a:effectLst/>
          </c:spPr>
          <c:invertIfNegative val="0"/>
          <c:cat>
            <c:strRef>
              <c:f>baseline_vs_ours.csv!$U$37:$U$44</c:f>
              <c:strCache>
                <c:ptCount val="8"/>
                <c:pt idx="0">
                  <c:v>App 1</c:v>
                </c:pt>
                <c:pt idx="1">
                  <c:v>App 2</c:v>
                </c:pt>
                <c:pt idx="2">
                  <c:v>App 1</c:v>
                </c:pt>
                <c:pt idx="3">
                  <c:v>App 2</c:v>
                </c:pt>
                <c:pt idx="4">
                  <c:v>App 1</c:v>
                </c:pt>
                <c:pt idx="5">
                  <c:v>App 2</c:v>
                </c:pt>
                <c:pt idx="6">
                  <c:v>App 1</c:v>
                </c:pt>
                <c:pt idx="7">
                  <c:v>App 2</c:v>
                </c:pt>
              </c:strCache>
            </c:strRef>
          </c:cat>
          <c:val>
            <c:numRef>
              <c:f>baseline_vs_ours.csv!$Y$37:$Y$44</c:f>
              <c:numCache>
                <c:formatCode>General</c:formatCode>
                <c:ptCount val="8"/>
                <c:pt idx="0">
                  <c:v>0.49324046805499999</c:v>
                </c:pt>
                <c:pt idx="1">
                  <c:v>0.39921826056199999</c:v>
                </c:pt>
                <c:pt idx="2">
                  <c:v>0.29740278839500001</c:v>
                </c:pt>
                <c:pt idx="3">
                  <c:v>3.4602475822499999E-2</c:v>
                </c:pt>
                <c:pt idx="4">
                  <c:v>0.91175700146899996</c:v>
                </c:pt>
                <c:pt idx="5">
                  <c:v>0.39921826056199999</c:v>
                </c:pt>
                <c:pt idx="6">
                  <c:v>0.117417531268</c:v>
                </c:pt>
                <c:pt idx="7">
                  <c:v>0.641291082776</c:v>
                </c:pt>
              </c:numCache>
            </c:numRef>
          </c:val>
          <c:extLst>
            <c:ext xmlns:c16="http://schemas.microsoft.com/office/drawing/2014/chart" uri="{C3380CC4-5D6E-409C-BE32-E72D297353CC}">
              <c16:uniqueId val="{00000000-229C-4F99-937C-A45CD07140EA}"/>
            </c:ext>
          </c:extLst>
        </c:ser>
        <c:ser>
          <c:idx val="3"/>
          <c:order val="1"/>
          <c:tx>
            <c:strRef>
              <c:f>baseline_vs_ours.csv!$Z$36</c:f>
              <c:strCache>
                <c:ptCount val="1"/>
                <c:pt idx="0">
                  <c:v>Shared</c:v>
                </c:pt>
              </c:strCache>
            </c:strRef>
          </c:tx>
          <c:spPr>
            <a:solidFill>
              <a:srgbClr val="FF0000"/>
            </a:solidFill>
            <a:ln>
              <a:solidFill>
                <a:schemeClr val="tx1"/>
              </a:solidFill>
            </a:ln>
            <a:effectLst/>
          </c:spPr>
          <c:invertIfNegative val="0"/>
          <c:cat>
            <c:strRef>
              <c:f>baseline_vs_ours.csv!$U$37:$U$44</c:f>
              <c:strCache>
                <c:ptCount val="8"/>
                <c:pt idx="0">
                  <c:v>App 1</c:v>
                </c:pt>
                <c:pt idx="1">
                  <c:v>App 2</c:v>
                </c:pt>
                <c:pt idx="2">
                  <c:v>App 1</c:v>
                </c:pt>
                <c:pt idx="3">
                  <c:v>App 2</c:v>
                </c:pt>
                <c:pt idx="4">
                  <c:v>App 1</c:v>
                </c:pt>
                <c:pt idx="5">
                  <c:v>App 2</c:v>
                </c:pt>
                <c:pt idx="6">
                  <c:v>App 1</c:v>
                </c:pt>
                <c:pt idx="7">
                  <c:v>App 2</c:v>
                </c:pt>
              </c:strCache>
            </c:strRef>
          </c:cat>
          <c:val>
            <c:numRef>
              <c:f>baseline_vs_ours.csv!$Z$37:$Z$44</c:f>
              <c:numCache>
                <c:formatCode>General</c:formatCode>
                <c:ptCount val="8"/>
                <c:pt idx="0">
                  <c:v>0.67070127154199999</c:v>
                </c:pt>
                <c:pt idx="1">
                  <c:v>0.822026194145</c:v>
                </c:pt>
                <c:pt idx="2">
                  <c:v>0.424238280937</c:v>
                </c:pt>
                <c:pt idx="3">
                  <c:v>0.47648860801100001</c:v>
                </c:pt>
                <c:pt idx="4">
                  <c:v>0.94429835861800004</c:v>
                </c:pt>
                <c:pt idx="5">
                  <c:v>0.78015285675199997</c:v>
                </c:pt>
                <c:pt idx="6">
                  <c:v>0.41567464189499997</c:v>
                </c:pt>
                <c:pt idx="7">
                  <c:v>0.75850326745899999</c:v>
                </c:pt>
              </c:numCache>
            </c:numRef>
          </c:val>
          <c:extLst>
            <c:ext xmlns:c16="http://schemas.microsoft.com/office/drawing/2014/chart" uri="{C3380CC4-5D6E-409C-BE32-E72D297353CC}">
              <c16:uniqueId val="{00000001-229C-4F99-937C-A45CD07140EA}"/>
            </c:ext>
          </c:extLst>
        </c:ser>
        <c:dLbls>
          <c:showLegendKey val="0"/>
          <c:showVal val="0"/>
          <c:showCatName val="0"/>
          <c:showSerName val="0"/>
          <c:showPercent val="0"/>
          <c:showBubbleSize val="0"/>
        </c:dLbls>
        <c:gapWidth val="150"/>
        <c:axId val="239986880"/>
        <c:axId val="239998248"/>
      </c:barChart>
      <c:catAx>
        <c:axId val="239986880"/>
        <c:scaling>
          <c:orientation val="minMax"/>
        </c:scaling>
        <c:delete val="0"/>
        <c:axPos val="b"/>
        <c:numFmt formatCode="General" sourceLinked="0"/>
        <c:majorTickMark val="out"/>
        <c:minorTickMark val="none"/>
        <c:tickLblPos val="nextTo"/>
        <c:spPr>
          <a:noFill/>
          <a:ln>
            <a:solidFill>
              <a:sysClr val="windowText" lastClr="000000"/>
            </a:solidFill>
          </a:ln>
        </c:spPr>
        <c:txPr>
          <a:bodyPr/>
          <a:lstStyle/>
          <a:p>
            <a:pPr>
              <a:defRPr sz="1400" baseline="0">
                <a:latin typeface="Arial"/>
                <a:cs typeface="Arial"/>
              </a:defRPr>
            </a:pPr>
            <a:endParaRPr lang="en-US"/>
          </a:p>
        </c:txPr>
        <c:crossAx val="239998248"/>
        <c:crosses val="autoZero"/>
        <c:auto val="1"/>
        <c:lblAlgn val="ctr"/>
        <c:lblOffset val="0"/>
        <c:noMultiLvlLbl val="0"/>
      </c:catAx>
      <c:valAx>
        <c:axId val="239998248"/>
        <c:scaling>
          <c:orientation val="minMax"/>
          <c:max val="1"/>
        </c:scaling>
        <c:delete val="0"/>
        <c:axPos val="l"/>
        <c:majorGridlines>
          <c:spPr>
            <a:ln w="6350">
              <a:solidFill>
                <a:schemeClr val="bg1">
                  <a:lumMod val="75000"/>
                </a:schemeClr>
              </a:solidFill>
              <a:prstDash val="dash"/>
            </a:ln>
          </c:spPr>
        </c:majorGridlines>
        <c:title>
          <c:tx>
            <c:rich>
              <a:bodyPr rot="-5400000" vert="horz"/>
              <a:lstStyle/>
              <a:p>
                <a:pPr>
                  <a:defRPr sz="1800" b="1"/>
                </a:pPr>
                <a:r>
                  <a:rPr lang="en-US" sz="1800" b="1" dirty="0">
                    <a:latin typeface="Arial"/>
                    <a:cs typeface="Arial"/>
                  </a:rPr>
                  <a:t>L2 TLB Miss Rate</a:t>
                </a:r>
              </a:p>
              <a:p>
                <a:pPr>
                  <a:defRPr sz="1800" b="1"/>
                </a:pPr>
                <a:r>
                  <a:rPr lang="en-US" sz="1800" b="0" dirty="0">
                    <a:latin typeface="Arial"/>
                    <a:cs typeface="Arial"/>
                  </a:rPr>
                  <a:t>(Lower</a:t>
                </a:r>
                <a:r>
                  <a:rPr lang="en-US" sz="1800" b="0" baseline="0" dirty="0">
                    <a:latin typeface="Arial"/>
                    <a:cs typeface="Arial"/>
                  </a:rPr>
                  <a:t> is Better)</a:t>
                </a:r>
                <a:endParaRPr lang="en-US" sz="1800" b="0" dirty="0">
                  <a:latin typeface="Arial"/>
                  <a:cs typeface="Arial"/>
                </a:endParaRPr>
              </a:p>
            </c:rich>
          </c:tx>
          <c:layout>
            <c:manualLayout>
              <c:xMode val="edge"/>
              <c:yMode val="edge"/>
              <c:x val="4.7606946700808353E-2"/>
              <c:y val="0.13237081726861205"/>
            </c:manualLayout>
          </c:layout>
          <c:overlay val="0"/>
        </c:title>
        <c:numFmt formatCode="#,##0.0" sourceLinked="0"/>
        <c:majorTickMark val="out"/>
        <c:minorTickMark val="none"/>
        <c:tickLblPos val="nextTo"/>
        <c:spPr>
          <a:ln w="6350">
            <a:solidFill>
              <a:sysClr val="windowText" lastClr="000000"/>
            </a:solidFill>
          </a:ln>
        </c:spPr>
        <c:txPr>
          <a:bodyPr/>
          <a:lstStyle/>
          <a:p>
            <a:pPr>
              <a:defRPr sz="1800">
                <a:latin typeface="Arial"/>
                <a:cs typeface="Arial"/>
              </a:defRPr>
            </a:pPr>
            <a:endParaRPr lang="en-US"/>
          </a:p>
        </c:txPr>
        <c:crossAx val="239986880"/>
        <c:crosses val="autoZero"/>
        <c:crossBetween val="between"/>
        <c:majorUnit val="0.2"/>
      </c:valAx>
      <c:spPr>
        <a:noFill/>
        <a:ln w="12700">
          <a:solidFill>
            <a:schemeClr val="tx1"/>
          </a:solidFill>
        </a:ln>
      </c:spPr>
    </c:plotArea>
    <c:legend>
      <c:legendPos val="r"/>
      <c:layout>
        <c:manualLayout>
          <c:xMode val="edge"/>
          <c:yMode val="edge"/>
          <c:x val="0.19877256202710264"/>
          <c:y val="0.11821823730722779"/>
          <c:w val="0.78751606295680399"/>
          <c:h val="0.11903039574879268"/>
        </c:manualLayout>
      </c:layout>
      <c:overlay val="0"/>
      <c:txPr>
        <a:bodyPr/>
        <a:lstStyle/>
        <a:p>
          <a:pPr>
            <a:defRPr sz="1800">
              <a:latin typeface="Arial"/>
              <a:cs typeface="Arial"/>
            </a:defRPr>
          </a:pPr>
          <a:endParaRPr lang="en-US"/>
        </a:p>
      </c:txPr>
    </c:legend>
    <c:plotVisOnly val="1"/>
    <c:dispBlanksAs val="gap"/>
    <c:showDLblsOverMax val="0"/>
  </c:chart>
  <c:spPr>
    <a:noFill/>
    <a:ln>
      <a:noFill/>
    </a:ln>
  </c:sp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68077547870701"/>
          <c:y val="0.20503764791758508"/>
          <c:w val="0.81926692883643437"/>
          <c:h val="0.45680793872488495"/>
        </c:manualLayout>
      </c:layout>
      <c:barChart>
        <c:barDir val="col"/>
        <c:grouping val="clustered"/>
        <c:varyColors val="0"/>
        <c:ser>
          <c:idx val="0"/>
          <c:order val="0"/>
          <c:tx>
            <c:strRef>
              <c:f>L2TLBWarpsPerEntryAvg!$B$22</c:f>
              <c:strCache>
                <c:ptCount val="1"/>
                <c:pt idx="0">
                  <c:v>Warps Stalled Per TLB Entry</c:v>
                </c:pt>
              </c:strCache>
            </c:strRef>
          </c:tx>
          <c:spPr>
            <a:solidFill>
              <a:schemeClr val="bg1">
                <a:lumMod val="75000"/>
              </a:schemeClr>
            </a:solidFill>
            <a:ln>
              <a:solidFill>
                <a:sysClr val="windowText" lastClr="000000"/>
              </a:solidFill>
            </a:ln>
          </c:spPr>
          <c:invertIfNegative val="0"/>
          <c:errBars>
            <c:errBarType val="both"/>
            <c:errValType val="cust"/>
            <c:noEndCap val="0"/>
            <c:plus>
              <c:numRef>
                <c:f>L2TLBWarpsPerEntryAvg!$B$104:$AE$104</c:f>
                <c:numCache>
                  <c:formatCode>General</c:formatCode>
                  <c:ptCount val="30"/>
                  <c:pt idx="0">
                    <c:v>4.0221729202012186</c:v>
                  </c:pt>
                  <c:pt idx="1">
                    <c:v>8.9825427914371776</c:v>
                  </c:pt>
                  <c:pt idx="2">
                    <c:v>4.9110080431618108</c:v>
                  </c:pt>
                  <c:pt idx="3">
                    <c:v>4.7104246093107154</c:v>
                  </c:pt>
                  <c:pt idx="4">
                    <c:v>11.076546167465741</c:v>
                  </c:pt>
                  <c:pt idx="5">
                    <c:v>4.8397546425412932</c:v>
                  </c:pt>
                  <c:pt idx="6">
                    <c:v>4.2795502100103935</c:v>
                  </c:pt>
                  <c:pt idx="7">
                    <c:v>5.244790272260655</c:v>
                  </c:pt>
                  <c:pt idx="8">
                    <c:v>4.4095861483817274</c:v>
                  </c:pt>
                  <c:pt idx="9">
                    <c:v>5.752177848432714</c:v>
                  </c:pt>
                  <c:pt idx="10">
                    <c:v>4.0796476563546511</c:v>
                  </c:pt>
                  <c:pt idx="11">
                    <c:v>3.2752099169366229</c:v>
                  </c:pt>
                  <c:pt idx="12">
                    <c:v>3.5291464973843176</c:v>
                  </c:pt>
                  <c:pt idx="13">
                    <c:v>2.6167871522154798</c:v>
                  </c:pt>
                  <c:pt idx="14">
                    <c:v>4.2661458015403078</c:v>
                  </c:pt>
                  <c:pt idx="15">
                    <c:v>4.3333272435854644</c:v>
                  </c:pt>
                  <c:pt idx="16">
                    <c:v>5.1984084102732826</c:v>
                  </c:pt>
                  <c:pt idx="17">
                    <c:v>4.7276844226322892</c:v>
                  </c:pt>
                  <c:pt idx="18">
                    <c:v>4.0092424471463435</c:v>
                  </c:pt>
                  <c:pt idx="19">
                    <c:v>4.1361485708325327</c:v>
                  </c:pt>
                  <c:pt idx="20">
                    <c:v>5.4271723761089437</c:v>
                  </c:pt>
                  <c:pt idx="21">
                    <c:v>4.8666441209523423</c:v>
                  </c:pt>
                  <c:pt idx="22">
                    <c:v>7.5690009248248868</c:v>
                  </c:pt>
                  <c:pt idx="23">
                    <c:v>3.4567904188712397</c:v>
                  </c:pt>
                  <c:pt idx="24">
                    <c:v>11.681505682059996</c:v>
                  </c:pt>
                  <c:pt idx="25">
                    <c:v>5.2290725755147065</c:v>
                  </c:pt>
                  <c:pt idx="26">
                    <c:v>3.1868871959954905</c:v>
                  </c:pt>
                  <c:pt idx="27">
                    <c:v>5.8710114120141181</c:v>
                  </c:pt>
                  <c:pt idx="28">
                    <c:v>6.3765272680354776</c:v>
                  </c:pt>
                  <c:pt idx="29">
                    <c:v>7.4819833600456498</c:v>
                  </c:pt>
                </c:numCache>
              </c:numRef>
            </c:plus>
            <c:minus>
              <c:numRef>
                <c:f>L2TLBWarpsPerEntryAvg!$B$103:$AE$103</c:f>
                <c:numCache>
                  <c:formatCode>General</c:formatCode>
                  <c:ptCount val="30"/>
                  <c:pt idx="0">
                    <c:v>0.647115</c:v>
                  </c:pt>
                  <c:pt idx="1">
                    <c:v>3.2274430000000001</c:v>
                  </c:pt>
                  <c:pt idx="2">
                    <c:v>0.96472000000000002</c:v>
                  </c:pt>
                  <c:pt idx="3">
                    <c:v>0.88752399999999998</c:v>
                  </c:pt>
                  <c:pt idx="4">
                    <c:v>4.9075949999999997</c:v>
                  </c:pt>
                  <c:pt idx="5">
                    <c:v>0.93692900000000001</c:v>
                  </c:pt>
                  <c:pt idx="6">
                    <c:v>0.73258199999999996</c:v>
                  </c:pt>
                  <c:pt idx="7">
                    <c:v>1.1003130000000001</c:v>
                  </c:pt>
                  <c:pt idx="8">
                    <c:v>0.77777799999999997</c:v>
                  </c:pt>
                  <c:pt idx="9">
                    <c:v>1.323502</c:v>
                  </c:pt>
                  <c:pt idx="10">
                    <c:v>0.66574100000000003</c:v>
                  </c:pt>
                  <c:pt idx="11">
                    <c:v>0.42908000000000002</c:v>
                  </c:pt>
                  <c:pt idx="12">
                    <c:v>0.498195</c:v>
                  </c:pt>
                  <c:pt idx="13">
                    <c:v>0.27390300000000001</c:v>
                  </c:pt>
                  <c:pt idx="14">
                    <c:v>0.72799999999999998</c:v>
                  </c:pt>
                  <c:pt idx="15">
                    <c:v>0.75110900000000003</c:v>
                  </c:pt>
                  <c:pt idx="16">
                    <c:v>1.080938</c:v>
                  </c:pt>
                  <c:pt idx="17">
                    <c:v>0.89403999999999995</c:v>
                  </c:pt>
                  <c:pt idx="18">
                    <c:v>0.642961</c:v>
                  </c:pt>
                  <c:pt idx="19">
                    <c:v>0.68430899999999995</c:v>
                  </c:pt>
                  <c:pt idx="20">
                    <c:v>1.1781680000000001</c:v>
                  </c:pt>
                  <c:pt idx="21">
                    <c:v>0.94736900000000002</c:v>
                  </c:pt>
                  <c:pt idx="22">
                    <c:v>2.2915909999999999</c:v>
                  </c:pt>
                  <c:pt idx="23">
                    <c:v>0.47797600000000001</c:v>
                  </c:pt>
                  <c:pt idx="24">
                    <c:v>5.4583029999999999</c:v>
                  </c:pt>
                  <c:pt idx="25">
                    <c:v>1.093728</c:v>
                  </c:pt>
                  <c:pt idx="26">
                    <c:v>0.40625</c:v>
                  </c:pt>
                  <c:pt idx="27">
                    <c:v>1.3787510000000001</c:v>
                  </c:pt>
                  <c:pt idx="28">
                    <c:v>1.626404</c:v>
                  </c:pt>
                  <c:pt idx="29">
                    <c:v>2.2392029999999998</c:v>
                  </c:pt>
                </c:numCache>
              </c:numRef>
            </c:minus>
          </c:errBars>
          <c:cat>
            <c:strRef>
              <c:f>L2TLBWarpsPerEntryAvg!$B$1:$AG$1</c:f>
              <c:strCache>
                <c:ptCount val="32"/>
                <c:pt idx="0">
                  <c:v>3DS</c:v>
                </c:pt>
                <c:pt idx="1">
                  <c:v>BFS2</c:v>
                </c:pt>
                <c:pt idx="2">
                  <c:v>BLK</c:v>
                </c:pt>
                <c:pt idx="3">
                  <c:v>BP</c:v>
                </c:pt>
                <c:pt idx="4">
                  <c:v>CFD</c:v>
                </c:pt>
                <c:pt idx="5">
                  <c:v>CONS</c:v>
                </c:pt>
                <c:pt idx="6">
                  <c:v>FFT</c:v>
                </c:pt>
                <c:pt idx="7">
                  <c:v>FWT</c:v>
                </c:pt>
                <c:pt idx="8">
                  <c:v>GUPS</c:v>
                </c:pt>
                <c:pt idx="9">
                  <c:v>HISTO</c:v>
                </c:pt>
                <c:pt idx="10">
                  <c:v>HS</c:v>
                </c:pt>
                <c:pt idx="11">
                  <c:v>JPEG</c:v>
                </c:pt>
                <c:pt idx="12">
                  <c:v>LIB</c:v>
                </c:pt>
                <c:pt idx="13">
                  <c:v>LPS</c:v>
                </c:pt>
                <c:pt idx="14">
                  <c:v>LUD</c:v>
                </c:pt>
                <c:pt idx="15">
                  <c:v>LUH</c:v>
                </c:pt>
                <c:pt idx="16">
                  <c:v>MM</c:v>
                </c:pt>
                <c:pt idx="17">
                  <c:v>MUM</c:v>
                </c:pt>
                <c:pt idx="18">
                  <c:v>NN</c:v>
                </c:pt>
                <c:pt idx="19">
                  <c:v>NW</c:v>
                </c:pt>
                <c:pt idx="20">
                  <c:v>QTC</c:v>
                </c:pt>
                <c:pt idx="21">
                  <c:v>RAY</c:v>
                </c:pt>
                <c:pt idx="22">
                  <c:v>RED</c:v>
                </c:pt>
                <c:pt idx="23">
                  <c:v>SAD</c:v>
                </c:pt>
                <c:pt idx="24">
                  <c:v>SC</c:v>
                </c:pt>
                <c:pt idx="25">
                  <c:v>SCAN</c:v>
                </c:pt>
                <c:pt idx="26">
                  <c:v>SCP</c:v>
                </c:pt>
                <c:pt idx="27">
                  <c:v>SPMV</c:v>
                </c:pt>
                <c:pt idx="28">
                  <c:v>SRAD</c:v>
                </c:pt>
                <c:pt idx="29">
                  <c:v>TRD</c:v>
                </c:pt>
                <c:pt idx="31">
                  <c:v>Average</c:v>
                </c:pt>
              </c:strCache>
            </c:strRef>
          </c:cat>
          <c:val>
            <c:numRef>
              <c:f>L2TLBWarpsPerEntryAvg!$B$2:$AG$2</c:f>
              <c:numCache>
                <c:formatCode>General</c:formatCode>
                <c:ptCount val="32"/>
                <c:pt idx="0">
                  <c:v>4.9823089999999999</c:v>
                </c:pt>
                <c:pt idx="1">
                  <c:v>22.671429</c:v>
                </c:pt>
                <c:pt idx="2">
                  <c:v>2.098716</c:v>
                </c:pt>
                <c:pt idx="3">
                  <c:v>18.5</c:v>
                </c:pt>
                <c:pt idx="4">
                  <c:v>11.254847</c:v>
                </c:pt>
                <c:pt idx="5">
                  <c:v>8.4802510000000009</c:v>
                </c:pt>
                <c:pt idx="6">
                  <c:v>2.1603650000000001</c:v>
                </c:pt>
                <c:pt idx="7">
                  <c:v>20.178246999999999</c:v>
                </c:pt>
                <c:pt idx="8">
                  <c:v>4.6015620000000004</c:v>
                </c:pt>
                <c:pt idx="9">
                  <c:v>2.7453069999999999</c:v>
                </c:pt>
                <c:pt idx="10">
                  <c:v>6.3463539999999998</c:v>
                </c:pt>
                <c:pt idx="11">
                  <c:v>2.9179689999999998</c:v>
                </c:pt>
                <c:pt idx="12">
                  <c:v>2.2253340000000001</c:v>
                </c:pt>
                <c:pt idx="13">
                  <c:v>5.4585470000000003</c:v>
                </c:pt>
                <c:pt idx="14">
                  <c:v>4.46875</c:v>
                </c:pt>
                <c:pt idx="15">
                  <c:v>4.809285</c:v>
                </c:pt>
                <c:pt idx="16">
                  <c:v>8.7018170000000001</c:v>
                </c:pt>
                <c:pt idx="17">
                  <c:v>2.1074480000000002</c:v>
                </c:pt>
                <c:pt idx="18">
                  <c:v>5.4259599999999999</c:v>
                </c:pt>
                <c:pt idx="19">
                  <c:v>1.3605020000000001</c:v>
                </c:pt>
                <c:pt idx="20">
                  <c:v>4.1473459999999998</c:v>
                </c:pt>
                <c:pt idx="21">
                  <c:v>3.694064</c:v>
                </c:pt>
                <c:pt idx="22">
                  <c:v>6.3518889999999999</c:v>
                </c:pt>
                <c:pt idx="23">
                  <c:v>1.2702100000000001</c:v>
                </c:pt>
                <c:pt idx="24">
                  <c:v>10.108378999999999</c:v>
                </c:pt>
                <c:pt idx="25">
                  <c:v>17</c:v>
                </c:pt>
                <c:pt idx="26">
                  <c:v>4</c:v>
                </c:pt>
                <c:pt idx="27">
                  <c:v>2.1839719999999998</c:v>
                </c:pt>
                <c:pt idx="28">
                  <c:v>33.256252000000003</c:v>
                </c:pt>
                <c:pt idx="29">
                  <c:v>22.069288</c:v>
                </c:pt>
                <c:pt idx="31">
                  <c:v>8.1858799666666666</c:v>
                </c:pt>
              </c:numCache>
            </c:numRef>
          </c:val>
          <c:extLst>
            <c:ext xmlns:c16="http://schemas.microsoft.com/office/drawing/2014/chart" uri="{C3380CC4-5D6E-409C-BE32-E72D297353CC}">
              <c16:uniqueId val="{00000000-B49D-426F-958E-95DAEBAB0695}"/>
            </c:ext>
          </c:extLst>
        </c:ser>
        <c:dLbls>
          <c:showLegendKey val="0"/>
          <c:showVal val="0"/>
          <c:showCatName val="0"/>
          <c:showSerName val="0"/>
          <c:showPercent val="0"/>
          <c:showBubbleSize val="0"/>
        </c:dLbls>
        <c:gapWidth val="150"/>
        <c:axId val="72179712"/>
        <c:axId val="72181248"/>
      </c:barChart>
      <c:catAx>
        <c:axId val="72179712"/>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sz="1600">
                <a:latin typeface="Arial" pitchFamily="34" charset="0"/>
                <a:cs typeface="Arial" pitchFamily="34" charset="0"/>
              </a:defRPr>
            </a:pPr>
            <a:endParaRPr lang="en-US"/>
          </a:p>
        </c:txPr>
        <c:crossAx val="72181248"/>
        <c:crosses val="autoZero"/>
        <c:auto val="1"/>
        <c:lblAlgn val="ctr"/>
        <c:lblOffset val="100"/>
        <c:noMultiLvlLbl val="0"/>
      </c:catAx>
      <c:valAx>
        <c:axId val="72181248"/>
        <c:scaling>
          <c:orientation val="minMax"/>
          <c:max val="40"/>
        </c:scaling>
        <c:delete val="0"/>
        <c:axPos val="l"/>
        <c:majorGridlines>
          <c:spPr>
            <a:ln w="9525">
              <a:solidFill>
                <a:schemeClr val="bg1">
                  <a:lumMod val="75000"/>
                </a:schemeClr>
              </a:solidFill>
              <a:prstDash val="dash"/>
            </a:ln>
          </c:spPr>
        </c:majorGridlines>
        <c:title>
          <c:tx>
            <c:rich>
              <a:bodyPr rot="-5400000" vert="horz"/>
              <a:lstStyle/>
              <a:p>
                <a:pPr>
                  <a:defRPr sz="2000">
                    <a:latin typeface="Arial" panose="020B0604020202020204" pitchFamily="34" charset="0"/>
                    <a:cs typeface="Arial" panose="020B0604020202020204" pitchFamily="34" charset="0"/>
                  </a:defRPr>
                </a:pPr>
                <a:r>
                  <a:rPr lang="en-US" sz="2000" dirty="0">
                    <a:latin typeface="Arial" panose="020B0604020202020204" pitchFamily="34" charset="0"/>
                    <a:cs typeface="Arial" panose="020B0604020202020204" pitchFamily="34" charset="0"/>
                  </a:rPr>
                  <a:t>Warps Stalled</a:t>
                </a:r>
                <a:endParaRPr lang="en-US" sz="2000" baseline="0" dirty="0">
                  <a:latin typeface="Arial" panose="020B0604020202020204" pitchFamily="34" charset="0"/>
                  <a:cs typeface="Arial" panose="020B0604020202020204" pitchFamily="34" charset="0"/>
                </a:endParaRPr>
              </a:p>
              <a:p>
                <a:pPr>
                  <a:defRPr sz="2000">
                    <a:latin typeface="Arial" panose="020B0604020202020204" pitchFamily="34" charset="0"/>
                    <a:cs typeface="Arial" panose="020B0604020202020204" pitchFamily="34" charset="0"/>
                  </a:defRPr>
                </a:pPr>
                <a:r>
                  <a:rPr lang="en-US" sz="2000" baseline="0" dirty="0">
                    <a:latin typeface="Arial" panose="020B0604020202020204" pitchFamily="34" charset="0"/>
                    <a:cs typeface="Arial" panose="020B0604020202020204" pitchFamily="34" charset="0"/>
                  </a:rPr>
                  <a:t>Per One TLB Miss</a:t>
                </a:r>
                <a:endParaRPr lang="en-US" sz="2000" dirty="0">
                  <a:latin typeface="Arial" panose="020B0604020202020204" pitchFamily="34" charset="0"/>
                  <a:cs typeface="Arial" panose="020B0604020202020204" pitchFamily="34" charset="0"/>
                </a:endParaRPr>
              </a:p>
            </c:rich>
          </c:tx>
          <c:layout>
            <c:manualLayout>
              <c:xMode val="edge"/>
              <c:yMode val="edge"/>
              <c:x val="1.508949376347876E-2"/>
              <c:y val="0.19374678470572138"/>
            </c:manualLayout>
          </c:layout>
          <c:overlay val="0"/>
        </c:title>
        <c:numFmt formatCode="General" sourceLinked="1"/>
        <c:majorTickMark val="out"/>
        <c:minorTickMark val="none"/>
        <c:tickLblPos val="nextTo"/>
        <c:spPr>
          <a:ln>
            <a:solidFill>
              <a:sysClr val="windowText" lastClr="000000"/>
            </a:solidFill>
          </a:ln>
        </c:spPr>
        <c:txPr>
          <a:bodyPr/>
          <a:lstStyle/>
          <a:p>
            <a:pPr>
              <a:defRPr sz="2000">
                <a:latin typeface="Arial" pitchFamily="34" charset="0"/>
                <a:cs typeface="Arial" pitchFamily="34" charset="0"/>
              </a:defRPr>
            </a:pPr>
            <a:endParaRPr lang="en-US"/>
          </a:p>
        </c:txPr>
        <c:crossAx val="72179712"/>
        <c:crosses val="autoZero"/>
        <c:crossBetween val="between"/>
        <c:majorUnit val="10"/>
      </c:valAx>
      <c:spPr>
        <a:ln w="12700">
          <a:solidFill>
            <a:schemeClr val="tx1"/>
          </a:solidFill>
        </a:ln>
      </c:spPr>
    </c:plotArea>
    <c:plotVisOnly val="1"/>
    <c:dispBlanksAs val="gap"/>
    <c:showDLblsOverMax val="0"/>
  </c:chart>
  <c:spPr>
    <a:noFill/>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93051708532885"/>
          <c:y val="5.9522259932881329E-2"/>
          <c:w val="0.81501714672961378"/>
          <c:h val="0.50715340620074001"/>
        </c:manualLayout>
      </c:layout>
      <c:barChart>
        <c:barDir val="col"/>
        <c:grouping val="clustered"/>
        <c:varyColors val="0"/>
        <c:ser>
          <c:idx val="1"/>
          <c:order val="0"/>
          <c:tx>
            <c:strRef>
              <c:f>L2TLBWarpsPerEntryAvg!$B$37</c:f>
              <c:strCache>
                <c:ptCount val="1"/>
                <c:pt idx="0">
                  <c:v>Concurrent Page Walks</c:v>
                </c:pt>
              </c:strCache>
            </c:strRef>
          </c:tx>
          <c:spPr>
            <a:solidFill>
              <a:schemeClr val="bg1">
                <a:lumMod val="75000"/>
              </a:schemeClr>
            </a:solidFill>
            <a:ln>
              <a:solidFill>
                <a:schemeClr val="tx1"/>
              </a:solidFill>
            </a:ln>
          </c:spPr>
          <c:invertIfNegative val="0"/>
          <c:errBars>
            <c:errBarType val="both"/>
            <c:errValType val="cust"/>
            <c:noEndCap val="0"/>
            <c:plus>
              <c:numRef>
                <c:f>L2TLBWarpsPerEntryAvg!$B$67:$AE$67</c:f>
                <c:numCache>
                  <c:formatCode>General</c:formatCode>
                  <c:ptCount val="30"/>
                  <c:pt idx="0">
                    <c:v>31.872993999999998</c:v>
                  </c:pt>
                  <c:pt idx="1">
                    <c:v>4.8470119999999994</c:v>
                  </c:pt>
                  <c:pt idx="2">
                    <c:v>40.252450000000003</c:v>
                  </c:pt>
                  <c:pt idx="3">
                    <c:v>3.7420760000000008</c:v>
                  </c:pt>
                  <c:pt idx="4">
                    <c:v>13.397112</c:v>
                  </c:pt>
                  <c:pt idx="5">
                    <c:v>15.519748999999999</c:v>
                  </c:pt>
                  <c:pt idx="6">
                    <c:v>30.00422</c:v>
                  </c:pt>
                  <c:pt idx="7">
                    <c:v>15.614746</c:v>
                  </c:pt>
                  <c:pt idx="8">
                    <c:v>8.8425200000000004</c:v>
                  </c:pt>
                  <c:pt idx="9">
                    <c:v>34.390661999999999</c:v>
                  </c:pt>
                  <c:pt idx="10">
                    <c:v>8.701823000000001</c:v>
                  </c:pt>
                  <c:pt idx="11">
                    <c:v>-2.6872560000000001</c:v>
                  </c:pt>
                  <c:pt idx="12">
                    <c:v>32.201963999999997</c:v>
                  </c:pt>
                  <c:pt idx="13">
                    <c:v>14.161788</c:v>
                  </c:pt>
                  <c:pt idx="14">
                    <c:v>10.984375</c:v>
                  </c:pt>
                  <c:pt idx="15">
                    <c:v>27.394960000000001</c:v>
                  </c:pt>
                  <c:pt idx="16">
                    <c:v>20.670216</c:v>
                  </c:pt>
                  <c:pt idx="17">
                    <c:v>39.245944000000001</c:v>
                  </c:pt>
                  <c:pt idx="18">
                    <c:v>24.646318999999998</c:v>
                  </c:pt>
                  <c:pt idx="19">
                    <c:v>34.805447000000001</c:v>
                  </c:pt>
                  <c:pt idx="20">
                    <c:v>43.569277999999997</c:v>
                  </c:pt>
                  <c:pt idx="21">
                    <c:v>51.305936000000003</c:v>
                  </c:pt>
                  <c:pt idx="22">
                    <c:v>23.355139999999999</c:v>
                  </c:pt>
                  <c:pt idx="23">
                    <c:v>28.798337</c:v>
                  </c:pt>
                  <c:pt idx="24">
                    <c:v>25.702468</c:v>
                  </c:pt>
                  <c:pt idx="25">
                    <c:v>28</c:v>
                  </c:pt>
                  <c:pt idx="26">
                    <c:v>34</c:v>
                  </c:pt>
                  <c:pt idx="27">
                    <c:v>31.886555000000001</c:v>
                  </c:pt>
                  <c:pt idx="28">
                    <c:v>11.868258999999998</c:v>
                  </c:pt>
                  <c:pt idx="29">
                    <c:v>10.741372999999999</c:v>
                  </c:pt>
                </c:numCache>
              </c:numRef>
            </c:plus>
            <c:minus>
              <c:numRef>
                <c:f>L2TLBWarpsPerEntryAvg!$B$68:$AE$68</c:f>
                <c:numCache>
                  <c:formatCode>General</c:formatCode>
                  <c:ptCount val="30"/>
                  <c:pt idx="0">
                    <c:v>2.2824419999999996</c:v>
                  </c:pt>
                  <c:pt idx="1">
                    <c:v>13.076494</c:v>
                  </c:pt>
                  <c:pt idx="2">
                    <c:v>0.9604109999999999</c:v>
                  </c:pt>
                  <c:pt idx="3">
                    <c:v>9.6289619999999996</c:v>
                  </c:pt>
                  <c:pt idx="4">
                    <c:v>8.801444</c:v>
                  </c:pt>
                  <c:pt idx="5">
                    <c:v>6.5962210000000008</c:v>
                  </c:pt>
                  <c:pt idx="6">
                    <c:v>1.4978899999999999</c:v>
                  </c:pt>
                  <c:pt idx="7">
                    <c:v>7.5409509999999997</c:v>
                  </c:pt>
                  <c:pt idx="8">
                    <c:v>3.0378509999999999</c:v>
                  </c:pt>
                  <c:pt idx="9">
                    <c:v>1.3046690000000001</c:v>
                  </c:pt>
                  <c:pt idx="10">
                    <c:v>4.8685919999999996</c:v>
                  </c:pt>
                  <c:pt idx="11">
                    <c:v>1.843628</c:v>
                  </c:pt>
                  <c:pt idx="12">
                    <c:v>1.252381</c:v>
                  </c:pt>
                  <c:pt idx="13">
                    <c:v>3.2394220000000002</c:v>
                  </c:pt>
                  <c:pt idx="14">
                    <c:v>2.0664059999999997</c:v>
                  </c:pt>
                  <c:pt idx="15">
                    <c:v>3.3025199999999999</c:v>
                  </c:pt>
                  <c:pt idx="16">
                    <c:v>5.164892</c:v>
                  </c:pt>
                  <c:pt idx="17">
                    <c:v>0.97346800000000011</c:v>
                  </c:pt>
                  <c:pt idx="18">
                    <c:v>3.1506590000000001</c:v>
                  </c:pt>
                  <c:pt idx="19">
                    <c:v>0.67922700000000003</c:v>
                  </c:pt>
                  <c:pt idx="20">
                    <c:v>3.2153610000000001</c:v>
                  </c:pt>
                  <c:pt idx="21">
                    <c:v>2.641626</c:v>
                  </c:pt>
                  <c:pt idx="22">
                    <c:v>3.3224300000000002</c:v>
                  </c:pt>
                  <c:pt idx="23">
                    <c:v>0.79051199999999988</c:v>
                  </c:pt>
                  <c:pt idx="24">
                    <c:v>5.6487660000000002</c:v>
                  </c:pt>
                  <c:pt idx="25">
                    <c:v>2</c:v>
                  </c:pt>
                  <c:pt idx="26">
                    <c:v>2</c:v>
                  </c:pt>
                  <c:pt idx="27">
                    <c:v>2.113445</c:v>
                  </c:pt>
                  <c:pt idx="28">
                    <c:v>22.131741000000002</c:v>
                  </c:pt>
                  <c:pt idx="29">
                    <c:v>17.258627000000001</c:v>
                  </c:pt>
                </c:numCache>
              </c:numRef>
            </c:minus>
          </c:errBars>
          <c:cat>
            <c:strRef>
              <c:f>L2TLBWarpsPerEntryAvg!$B$1:$AG$1</c:f>
              <c:strCache>
                <c:ptCount val="32"/>
                <c:pt idx="0">
                  <c:v>3DS</c:v>
                </c:pt>
                <c:pt idx="1">
                  <c:v>BFS2</c:v>
                </c:pt>
                <c:pt idx="2">
                  <c:v>BLK</c:v>
                </c:pt>
                <c:pt idx="3">
                  <c:v>BP</c:v>
                </c:pt>
                <c:pt idx="4">
                  <c:v>CFD</c:v>
                </c:pt>
                <c:pt idx="5">
                  <c:v>CONS</c:v>
                </c:pt>
                <c:pt idx="6">
                  <c:v>FFT</c:v>
                </c:pt>
                <c:pt idx="7">
                  <c:v>FWT</c:v>
                </c:pt>
                <c:pt idx="8">
                  <c:v>GUPS</c:v>
                </c:pt>
                <c:pt idx="9">
                  <c:v>HISTO</c:v>
                </c:pt>
                <c:pt idx="10">
                  <c:v>HS</c:v>
                </c:pt>
                <c:pt idx="11">
                  <c:v>JPEG</c:v>
                </c:pt>
                <c:pt idx="12">
                  <c:v>LIB</c:v>
                </c:pt>
                <c:pt idx="13">
                  <c:v>LPS</c:v>
                </c:pt>
                <c:pt idx="14">
                  <c:v>LUD</c:v>
                </c:pt>
                <c:pt idx="15">
                  <c:v>LUH</c:v>
                </c:pt>
                <c:pt idx="16">
                  <c:v>MM</c:v>
                </c:pt>
                <c:pt idx="17">
                  <c:v>MUM</c:v>
                </c:pt>
                <c:pt idx="18">
                  <c:v>NN</c:v>
                </c:pt>
                <c:pt idx="19">
                  <c:v>NW</c:v>
                </c:pt>
                <c:pt idx="20">
                  <c:v>QTC</c:v>
                </c:pt>
                <c:pt idx="21">
                  <c:v>RAY</c:v>
                </c:pt>
                <c:pt idx="22">
                  <c:v>RED</c:v>
                </c:pt>
                <c:pt idx="23">
                  <c:v>SAD</c:v>
                </c:pt>
                <c:pt idx="24">
                  <c:v>SC</c:v>
                </c:pt>
                <c:pt idx="25">
                  <c:v>SCAN</c:v>
                </c:pt>
                <c:pt idx="26">
                  <c:v>SCP</c:v>
                </c:pt>
                <c:pt idx="27">
                  <c:v>SPMV</c:v>
                </c:pt>
                <c:pt idx="28">
                  <c:v>SRAD</c:v>
                </c:pt>
                <c:pt idx="29">
                  <c:v>TRD</c:v>
                </c:pt>
                <c:pt idx="31">
                  <c:v>Average</c:v>
                </c:pt>
              </c:strCache>
            </c:strRef>
          </c:cat>
          <c:val>
            <c:numRef>
              <c:f>L2TLBWarpsPerEntryAvg!$B$62:$AG$62</c:f>
              <c:numCache>
                <c:formatCode>General</c:formatCode>
                <c:ptCount val="32"/>
                <c:pt idx="0">
                  <c:v>4.1270059999999997</c:v>
                </c:pt>
                <c:pt idx="1">
                  <c:v>26.152988000000001</c:v>
                </c:pt>
                <c:pt idx="2">
                  <c:v>1.7475499999999999</c:v>
                </c:pt>
                <c:pt idx="3">
                  <c:v>19.257923999999999</c:v>
                </c:pt>
                <c:pt idx="4">
                  <c:v>17.602888</c:v>
                </c:pt>
                <c:pt idx="5">
                  <c:v>8.4802510000000009</c:v>
                </c:pt>
                <c:pt idx="6">
                  <c:v>2.9957799999999999</c:v>
                </c:pt>
                <c:pt idx="7">
                  <c:v>14.385254</c:v>
                </c:pt>
                <c:pt idx="8">
                  <c:v>4.1574799999999996</c:v>
                </c:pt>
                <c:pt idx="9">
                  <c:v>2.6093380000000002</c:v>
                </c:pt>
                <c:pt idx="10">
                  <c:v>6.2981769999999999</c:v>
                </c:pt>
                <c:pt idx="11">
                  <c:v>3.6872560000000001</c:v>
                </c:pt>
                <c:pt idx="12">
                  <c:v>1.798036</c:v>
                </c:pt>
                <c:pt idx="13">
                  <c:v>4.8382120000000004</c:v>
                </c:pt>
                <c:pt idx="14">
                  <c:v>4.015625</c:v>
                </c:pt>
                <c:pt idx="15">
                  <c:v>6.6050399999999998</c:v>
                </c:pt>
                <c:pt idx="16">
                  <c:v>10.329784</c:v>
                </c:pt>
                <c:pt idx="17">
                  <c:v>1.7540560000000001</c:v>
                </c:pt>
                <c:pt idx="18">
                  <c:v>5.3536809999999999</c:v>
                </c:pt>
                <c:pt idx="19">
                  <c:v>1.194553</c:v>
                </c:pt>
                <c:pt idx="20">
                  <c:v>6.4307220000000003</c:v>
                </c:pt>
                <c:pt idx="21">
                  <c:v>3.694064</c:v>
                </c:pt>
                <c:pt idx="22">
                  <c:v>6.6448600000000004</c:v>
                </c:pt>
                <c:pt idx="23">
                  <c:v>1.2016629999999999</c:v>
                </c:pt>
                <c:pt idx="24">
                  <c:v>11.297532</c:v>
                </c:pt>
                <c:pt idx="25">
                  <c:v>2</c:v>
                </c:pt>
                <c:pt idx="26">
                  <c:v>2</c:v>
                </c:pt>
                <c:pt idx="27">
                  <c:v>2.113445</c:v>
                </c:pt>
                <c:pt idx="28">
                  <c:v>22.131741000000002</c:v>
                </c:pt>
                <c:pt idx="29">
                  <c:v>17.258627000000001</c:v>
                </c:pt>
                <c:pt idx="31">
                  <c:v>7.4054510999999978</c:v>
                </c:pt>
              </c:numCache>
            </c:numRef>
          </c:val>
          <c:extLst>
            <c:ext xmlns:c16="http://schemas.microsoft.com/office/drawing/2014/chart" uri="{C3380CC4-5D6E-409C-BE32-E72D297353CC}">
              <c16:uniqueId val="{00000000-0F05-4267-B59C-E62CA1D2186A}"/>
            </c:ext>
          </c:extLst>
        </c:ser>
        <c:dLbls>
          <c:showLegendKey val="0"/>
          <c:showVal val="0"/>
          <c:showCatName val="0"/>
          <c:showSerName val="0"/>
          <c:showPercent val="0"/>
          <c:showBubbleSize val="0"/>
        </c:dLbls>
        <c:gapWidth val="150"/>
        <c:axId val="72179712"/>
        <c:axId val="72181248"/>
      </c:barChart>
      <c:catAx>
        <c:axId val="72179712"/>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sz="1600"/>
            </a:pPr>
            <a:endParaRPr lang="en-US"/>
          </a:p>
        </c:txPr>
        <c:crossAx val="72181248"/>
        <c:crosses val="autoZero"/>
        <c:auto val="1"/>
        <c:lblAlgn val="ctr"/>
        <c:lblOffset val="100"/>
        <c:noMultiLvlLbl val="0"/>
      </c:catAx>
      <c:valAx>
        <c:axId val="72181248"/>
        <c:scaling>
          <c:orientation val="minMax"/>
        </c:scaling>
        <c:delete val="0"/>
        <c:axPos val="l"/>
        <c:majorGridlines>
          <c:spPr>
            <a:ln w="9525">
              <a:solidFill>
                <a:schemeClr val="bg1">
                  <a:lumMod val="75000"/>
                </a:schemeClr>
              </a:solidFill>
              <a:prstDash val="dash"/>
            </a:ln>
          </c:spPr>
        </c:majorGridlines>
        <c:title>
          <c:tx>
            <c:rich>
              <a:bodyPr rot="-5400000" vert="horz"/>
              <a:lstStyle/>
              <a:p>
                <a:pPr>
                  <a:defRPr sz="2000"/>
                </a:pPr>
                <a:r>
                  <a:rPr lang="en-US" sz="2000" dirty="0"/>
                  <a:t>Concurrent</a:t>
                </a:r>
              </a:p>
              <a:p>
                <a:pPr>
                  <a:defRPr sz="2000"/>
                </a:pPr>
                <a:r>
                  <a:rPr lang="en-US" sz="2000" dirty="0"/>
                  <a:t>Page Walks</a:t>
                </a:r>
              </a:p>
            </c:rich>
          </c:tx>
          <c:layout>
            <c:manualLayout>
              <c:xMode val="edge"/>
              <c:yMode val="edge"/>
              <c:x val="1.7559155950372069E-2"/>
              <c:y val="8.4834065137225301E-2"/>
            </c:manualLayout>
          </c:layout>
          <c:overlay val="0"/>
        </c:title>
        <c:numFmt formatCode="General" sourceLinked="1"/>
        <c:majorTickMark val="out"/>
        <c:minorTickMark val="none"/>
        <c:tickLblPos val="nextTo"/>
        <c:spPr>
          <a:ln>
            <a:solidFill>
              <a:sysClr val="windowText" lastClr="000000"/>
            </a:solidFill>
          </a:ln>
        </c:spPr>
        <c:txPr>
          <a:bodyPr/>
          <a:lstStyle/>
          <a:p>
            <a:pPr>
              <a:defRPr sz="2000"/>
            </a:pPr>
            <a:endParaRPr lang="en-US"/>
          </a:p>
        </c:txPr>
        <c:crossAx val="72179712"/>
        <c:crosses val="autoZero"/>
        <c:crossBetween val="between"/>
        <c:majorUnit val="20"/>
      </c:valAx>
      <c:spPr>
        <a:ln w="12700">
          <a:solidFill>
            <a:schemeClr val="tx1"/>
          </a:solidFill>
        </a:ln>
      </c:spPr>
    </c:plotArea>
    <c:plotVisOnly val="1"/>
    <c:dispBlanksAs val="gap"/>
    <c:showDLblsOverMax val="0"/>
  </c:chart>
  <c:spPr>
    <a:noFill/>
    <a:ln>
      <a:noFill/>
    </a:ln>
  </c:spPr>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noFill/>
            <a:ln>
              <a:no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solidFill>
              <a:srgbClr val="FFFF00"/>
            </a:solidFill>
            <a:ln>
              <a:solidFill>
                <a:sysClr val="windowText" lastClr="000000"/>
              </a:solidFill>
            </a:ln>
          </c:spPr>
          <c:invertIfNegative val="0"/>
          <c:dPt>
            <c:idx val="0"/>
            <c:invertIfNegative val="0"/>
            <c:bubble3D val="0"/>
            <c:spPr>
              <a:noFill/>
              <a:ln>
                <a:noFill/>
              </a:ln>
            </c:spPr>
            <c:extLst>
              <c:ext xmlns:c16="http://schemas.microsoft.com/office/drawing/2014/chart" uri="{C3380CC4-5D6E-409C-BE32-E72D297353CC}">
                <c16:uniqueId val="{00000000-5AD6-A04D-85EF-390182982C58}"/>
              </c:ext>
            </c:extLst>
          </c:dPt>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noFill/>
            <a:ln>
              <a:no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25979524603298"/>
          <c:y val="6.3601173844019435E-2"/>
          <c:w val="0.79500611746924799"/>
          <c:h val="0.58247143933517387"/>
        </c:manualLayout>
      </c:layout>
      <c:barChart>
        <c:barDir val="bar"/>
        <c:grouping val="clustered"/>
        <c:varyColors val="0"/>
        <c:ser>
          <c:idx val="3"/>
          <c:order val="0"/>
          <c:tx>
            <c:strRef>
              <c:f>TLBLevelCacheHitRate!$E$1</c:f>
              <c:strCache>
                <c:ptCount val="1"/>
                <c:pt idx="0">
                  <c:v>Page Table Level 4</c:v>
                </c:pt>
              </c:strCache>
            </c:strRef>
          </c:tx>
          <c:spPr>
            <a:noFill/>
            <a:ln>
              <a:noFill/>
            </a:ln>
          </c:spPr>
          <c:invertIfNegative val="0"/>
          <c:cat>
            <c:strRef>
              <c:f>TLBLevelCacheHitRate!$A$37</c:f>
              <c:strCache>
                <c:ptCount val="1"/>
                <c:pt idx="0">
                  <c:v>Average</c:v>
                </c:pt>
              </c:strCache>
            </c:strRef>
          </c:cat>
          <c:val>
            <c:numRef>
              <c:f>TLBLevelCacheHitRate!$E$37</c:f>
              <c:numCache>
                <c:formatCode>General</c:formatCode>
                <c:ptCount val="1"/>
                <c:pt idx="0">
                  <c:v>1.0456764289333073E-2</c:v>
                </c:pt>
              </c:numCache>
            </c:numRef>
          </c:val>
          <c:extLst>
            <c:ext xmlns:c16="http://schemas.microsoft.com/office/drawing/2014/chart" uri="{C3380CC4-5D6E-409C-BE32-E72D297353CC}">
              <c16:uniqueId val="{00000000-1447-E64E-8547-BBB497839565}"/>
            </c:ext>
          </c:extLst>
        </c:ser>
        <c:ser>
          <c:idx val="2"/>
          <c:order val="1"/>
          <c:tx>
            <c:strRef>
              <c:f>TLBLevelCacheHitRate!$D$1</c:f>
              <c:strCache>
                <c:ptCount val="1"/>
                <c:pt idx="0">
                  <c:v>Page Table Level 3</c:v>
                </c:pt>
              </c:strCache>
            </c:strRef>
          </c:tx>
          <c:spPr>
            <a:noFill/>
            <a:ln>
              <a:noFill/>
            </a:ln>
          </c:spPr>
          <c:invertIfNegative val="0"/>
          <c:cat>
            <c:strRef>
              <c:f>TLBLevelCacheHitRate!$A$37</c:f>
              <c:strCache>
                <c:ptCount val="1"/>
                <c:pt idx="0">
                  <c:v>Average</c:v>
                </c:pt>
              </c:strCache>
            </c:strRef>
          </c:cat>
          <c:val>
            <c:numRef>
              <c:f>TLBLevelCacheHitRate!$D$37</c:f>
              <c:numCache>
                <c:formatCode>General</c:formatCode>
                <c:ptCount val="1"/>
                <c:pt idx="0">
                  <c:v>0.68671386318098848</c:v>
                </c:pt>
              </c:numCache>
            </c:numRef>
          </c:val>
          <c:extLst>
            <c:ext xmlns:c16="http://schemas.microsoft.com/office/drawing/2014/chart" uri="{C3380CC4-5D6E-409C-BE32-E72D297353CC}">
              <c16:uniqueId val="{00000001-1447-E64E-8547-BBB497839565}"/>
            </c:ext>
          </c:extLst>
        </c:ser>
        <c:ser>
          <c:idx val="1"/>
          <c:order val="2"/>
          <c:tx>
            <c:strRef>
              <c:f>TLBLevelCacheHitRate!$C$1</c:f>
              <c:strCache>
                <c:ptCount val="1"/>
                <c:pt idx="0">
                  <c:v>Page Table Level 2</c:v>
                </c:pt>
              </c:strCache>
            </c:strRef>
          </c:tx>
          <c:spPr>
            <a:solidFill>
              <a:srgbClr val="00B050"/>
            </a:solidFill>
            <a:ln>
              <a:solidFill>
                <a:sysClr val="windowText" lastClr="000000"/>
              </a:solidFill>
            </a:ln>
          </c:spPr>
          <c:invertIfNegative val="0"/>
          <c:cat>
            <c:strRef>
              <c:f>TLBLevelCacheHitRate!$A$37</c:f>
              <c:strCache>
                <c:ptCount val="1"/>
                <c:pt idx="0">
                  <c:v>Average</c:v>
                </c:pt>
              </c:strCache>
            </c:strRef>
          </c:cat>
          <c:val>
            <c:numRef>
              <c:f>TLBLevelCacheHitRate!$C$37</c:f>
              <c:numCache>
                <c:formatCode>General</c:formatCode>
                <c:ptCount val="1"/>
                <c:pt idx="0">
                  <c:v>0.98876462013291122</c:v>
                </c:pt>
              </c:numCache>
            </c:numRef>
          </c:val>
          <c:extLst>
            <c:ext xmlns:c16="http://schemas.microsoft.com/office/drawing/2014/chart" uri="{C3380CC4-5D6E-409C-BE32-E72D297353CC}">
              <c16:uniqueId val="{00000002-1447-E64E-8547-BBB497839565}"/>
            </c:ext>
          </c:extLst>
        </c:ser>
        <c:ser>
          <c:idx val="0"/>
          <c:order val="3"/>
          <c:tx>
            <c:strRef>
              <c:f>TLBLevelCacheHitRate!$B$1</c:f>
              <c:strCache>
                <c:ptCount val="1"/>
                <c:pt idx="0">
                  <c:v>Page Table Level 1</c:v>
                </c:pt>
              </c:strCache>
            </c:strRef>
          </c:tx>
          <c:spPr>
            <a:solidFill>
              <a:srgbClr val="0066FF"/>
            </a:solidFill>
            <a:ln>
              <a:solidFill>
                <a:sysClr val="windowText" lastClr="000000"/>
              </a:solidFill>
            </a:ln>
          </c:spPr>
          <c:invertIfNegative val="0"/>
          <c:cat>
            <c:strRef>
              <c:f>TLBLevelCacheHitRate!$A$37</c:f>
              <c:strCache>
                <c:ptCount val="1"/>
                <c:pt idx="0">
                  <c:v>Average</c:v>
                </c:pt>
              </c:strCache>
            </c:strRef>
          </c:cat>
          <c:val>
            <c:numRef>
              <c:f>TLBLevelCacheHitRate!$B$37</c:f>
              <c:numCache>
                <c:formatCode>General</c:formatCode>
                <c:ptCount val="1"/>
                <c:pt idx="0">
                  <c:v>0.99841652462629349</c:v>
                </c:pt>
              </c:numCache>
            </c:numRef>
          </c:val>
          <c:extLst>
            <c:ext xmlns:c16="http://schemas.microsoft.com/office/drawing/2014/chart" uri="{C3380CC4-5D6E-409C-BE32-E72D297353CC}">
              <c16:uniqueId val="{00000003-1447-E64E-8547-BBB497839565}"/>
            </c:ext>
          </c:extLst>
        </c:ser>
        <c:dLbls>
          <c:showLegendKey val="0"/>
          <c:showVal val="0"/>
          <c:showCatName val="0"/>
          <c:showSerName val="0"/>
          <c:showPercent val="0"/>
          <c:showBubbleSize val="0"/>
        </c:dLbls>
        <c:gapWidth val="150"/>
        <c:axId val="122682752"/>
        <c:axId val="122299520"/>
      </c:barChart>
      <c:catAx>
        <c:axId val="122682752"/>
        <c:scaling>
          <c:orientation val="minMax"/>
        </c:scaling>
        <c:delete val="1"/>
        <c:axPos val="l"/>
        <c:numFmt formatCode="General" sourceLinked="0"/>
        <c:majorTickMark val="out"/>
        <c:minorTickMark val="none"/>
        <c:tickLblPos val="nextTo"/>
        <c:crossAx val="122299520"/>
        <c:crosses val="autoZero"/>
        <c:auto val="1"/>
        <c:lblAlgn val="ctr"/>
        <c:lblOffset val="100"/>
        <c:noMultiLvlLbl val="0"/>
      </c:catAx>
      <c:valAx>
        <c:axId val="122299520"/>
        <c:scaling>
          <c:orientation val="minMax"/>
          <c:max val="1"/>
        </c:scaling>
        <c:delete val="0"/>
        <c:axPos val="b"/>
        <c:majorGridlines/>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22682752"/>
        <c:crosses val="autoZero"/>
        <c:crossBetween val="between"/>
        <c:majorUnit val="0.2"/>
      </c:valAx>
      <c:spPr>
        <a:noFill/>
        <a:ln w="12700">
          <a:solidFill>
            <a:schemeClr val="tx1"/>
          </a:solidFill>
        </a:ln>
      </c:spPr>
    </c:plotArea>
    <c:plotVisOnly val="1"/>
    <c:dispBlanksAs val="gap"/>
    <c:showDLblsOverMax val="0"/>
  </c:chart>
  <c:spPr>
    <a:noFill/>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0.38298</cdr:x>
      <cdr:y>0.12677</cdr:y>
    </cdr:from>
    <cdr:to>
      <cdr:x>0.78084</cdr:x>
      <cdr:y>0.21106</cdr:y>
    </cdr:to>
    <cdr:sp macro="" textlink="">
      <cdr:nvSpPr>
        <cdr:cNvPr id="2" name="Rectangle 1">
          <a:extLst xmlns:a="http://schemas.openxmlformats.org/drawingml/2006/main">
            <a:ext uri="{FF2B5EF4-FFF2-40B4-BE49-F238E27FC236}">
              <a16:creationId xmlns:a16="http://schemas.microsoft.com/office/drawing/2014/main" id="{EF44E95F-FAF6-1743-A3DD-1BB4E780F3A4}"/>
            </a:ext>
          </a:extLst>
        </cdr:cNvPr>
        <cdr:cNvSpPr/>
      </cdr:nvSpPr>
      <cdr:spPr>
        <a:xfrm xmlns:a="http://schemas.openxmlformats.org/drawingml/2006/main">
          <a:off x="3788205" y="661432"/>
          <a:ext cx="3935392" cy="439838"/>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0.79047</cdr:x>
      <cdr:y>0.23447</cdr:y>
    </cdr:from>
    <cdr:to>
      <cdr:x>0.79047</cdr:x>
      <cdr:y>0.8341</cdr:y>
    </cdr:to>
    <cdr:cxnSp macro="">
      <cdr:nvCxnSpPr>
        <cdr:cNvPr id="2" name="Straight Connector 1">
          <a:extLst xmlns:a="http://schemas.openxmlformats.org/drawingml/2006/main">
            <a:ext uri="{FF2B5EF4-FFF2-40B4-BE49-F238E27FC236}">
              <a16:creationId xmlns:a16="http://schemas.microsoft.com/office/drawing/2014/main" id="{22F348A9-0D0E-4910-ACA4-2B9A0684C901}"/>
            </a:ext>
          </a:extLst>
        </cdr:cNvPr>
        <cdr:cNvCxnSpPr>
          <a:cxnSpLocks xmlns:a="http://schemas.openxmlformats.org/drawingml/2006/main"/>
        </cdr:cNvCxnSpPr>
      </cdr:nvCxnSpPr>
      <cdr:spPr>
        <a:xfrm xmlns:a="http://schemas.openxmlformats.org/drawingml/2006/main" flipV="1">
          <a:off x="5857331" y="660265"/>
          <a:ext cx="0" cy="1688514"/>
        </a:xfrm>
        <a:prstGeom xmlns:a="http://schemas.openxmlformats.org/drawingml/2006/main" prst="line">
          <a:avLst/>
        </a:prstGeom>
        <a:ln xmlns:a="http://schemas.openxmlformats.org/drawingml/2006/main" w="12700">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0.79047</cdr:x>
      <cdr:y>0.23447</cdr:y>
    </cdr:from>
    <cdr:to>
      <cdr:x>0.79047</cdr:x>
      <cdr:y>0.8341</cdr:y>
    </cdr:to>
    <cdr:cxnSp macro="">
      <cdr:nvCxnSpPr>
        <cdr:cNvPr id="2" name="Straight Connector 1">
          <a:extLst xmlns:a="http://schemas.openxmlformats.org/drawingml/2006/main">
            <a:ext uri="{FF2B5EF4-FFF2-40B4-BE49-F238E27FC236}">
              <a16:creationId xmlns:a16="http://schemas.microsoft.com/office/drawing/2014/main" id="{22F348A9-0D0E-4910-ACA4-2B9A0684C901}"/>
            </a:ext>
          </a:extLst>
        </cdr:cNvPr>
        <cdr:cNvCxnSpPr>
          <a:cxnSpLocks xmlns:a="http://schemas.openxmlformats.org/drawingml/2006/main"/>
        </cdr:cNvCxnSpPr>
      </cdr:nvCxnSpPr>
      <cdr:spPr>
        <a:xfrm xmlns:a="http://schemas.openxmlformats.org/drawingml/2006/main" flipV="1">
          <a:off x="5857331" y="660265"/>
          <a:ext cx="0" cy="1688514"/>
        </a:xfrm>
        <a:prstGeom xmlns:a="http://schemas.openxmlformats.org/drawingml/2006/main" prst="line">
          <a:avLst/>
        </a:prstGeom>
        <a:ln xmlns:a="http://schemas.openxmlformats.org/drawingml/2006/main" w="12700">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CFA8A3-BCC2-48DC-A588-F232695F27FD}" type="datetimeFigureOut">
              <a:rPr lang="en-US" smtClean="0"/>
              <a:t>4/1/18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2B905-F9F1-4D80-A5F0-B586708264EA}" type="slidenum">
              <a:rPr lang="en-US" smtClean="0"/>
              <a:t>‹#›</a:t>
            </a:fld>
            <a:endParaRPr lang="en-US" dirty="0"/>
          </a:p>
        </p:txBody>
      </p:sp>
    </p:spTree>
    <p:extLst>
      <p:ext uri="{BB962C8B-B14F-4D97-AF65-F5344CB8AC3E}">
        <p14:creationId xmlns:p14="http://schemas.microsoft.com/office/powerpoint/2010/main" val="1303064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a:t>
            </a:fld>
            <a:endParaRPr lang="en-US" dirty="0"/>
          </a:p>
        </p:txBody>
      </p:sp>
    </p:spTree>
    <p:extLst>
      <p:ext uri="{BB962C8B-B14F-4D97-AF65-F5344CB8AC3E}">
        <p14:creationId xmlns:p14="http://schemas.microsoft.com/office/powerpoint/2010/main" val="1701363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we found that the long latency page walk and the contention at the shared TLB leads to two phenomenon. First, because GPU execute instructions in a lockstep, each TLB miss stalls multiple warps, leading to significantly lower throughput. Furthermore, the high amount of parallelism generate high number of concurrent page walks. Both of these limits the latency hiding capability of the GPUs, leading to lower performance. </a:t>
            </a:r>
          </a:p>
          <a:p>
            <a:endParaRPr lang="en-US" dirty="0"/>
          </a:p>
          <a:p>
            <a:r>
              <a:rPr lang="en-US" dirty="0"/>
              <a:t>In our evaluation, we found that address translation leads to 45.6% performance degradation even with the state-of-the-art GPU MMU design. So, we would like to identify any inefficiency in order to reduce the overhead of address translation.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10</a:t>
            </a:fld>
            <a:endParaRPr lang="en-US" dirty="0"/>
          </a:p>
        </p:txBody>
      </p:sp>
    </p:spTree>
    <p:extLst>
      <p:ext uri="{BB962C8B-B14F-4D97-AF65-F5344CB8AC3E}">
        <p14:creationId xmlns:p14="http://schemas.microsoft.com/office/powerpoint/2010/main" val="2939045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further understand the performance overhead in more detail, we provide three key observations. First, we found that there is a significant amount of thrashing at the shared TLB when GPU is being shared across multiple applications. In this example, on the y-axis we show the TLB miss rate of each application pair assuming that it is running along on the GPU.</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11</a:t>
            </a:fld>
            <a:endParaRPr lang="en-US" dirty="0"/>
          </a:p>
        </p:txBody>
      </p:sp>
    </p:spTree>
    <p:extLst>
      <p:ext uri="{BB962C8B-B14F-4D97-AF65-F5344CB8AC3E}">
        <p14:creationId xmlns:p14="http://schemas.microsoft.com/office/powerpoint/2010/main" val="935864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this red bar shows the TLB miss rate of the application pair when the two applications are running together. As shown here, when multiple applications are sharing the shared L2 TLB, the TLB miss rate significantly increases, and each individual applications on all four pairs observe higher than 40% shared TLB miss rate. As you can see here, we found this shared TLB contention leads to significant trashing and causing unnecessary high number of page table walks.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12</a:t>
            </a:fld>
            <a:endParaRPr lang="en-US" dirty="0"/>
          </a:p>
        </p:txBody>
      </p:sp>
    </p:spTree>
    <p:extLst>
      <p:ext uri="{BB962C8B-B14F-4D97-AF65-F5344CB8AC3E}">
        <p14:creationId xmlns:p14="http://schemas.microsoft.com/office/powerpoint/2010/main" val="511432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we have the data use the data, if not say thrashing from multiple page walk requests + normal data requests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13</a:t>
            </a:fld>
            <a:endParaRPr lang="en-US" dirty="0"/>
          </a:p>
        </p:txBody>
      </p:sp>
    </p:spTree>
    <p:extLst>
      <p:ext uri="{BB962C8B-B14F-4D97-AF65-F5344CB8AC3E}">
        <p14:creationId xmlns:p14="http://schemas.microsoft.com/office/powerpoint/2010/main" val="2119555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the average PER CORE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14</a:t>
            </a:fld>
            <a:endParaRPr lang="en-US" dirty="0"/>
          </a:p>
        </p:txBody>
      </p:sp>
    </p:spTree>
    <p:extLst>
      <p:ext uri="{BB962C8B-B14F-4D97-AF65-F5344CB8AC3E}">
        <p14:creationId xmlns:p14="http://schemas.microsoft.com/office/powerpoint/2010/main" val="2029098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the average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15</a:t>
            </a:fld>
            <a:endParaRPr lang="en-US" dirty="0"/>
          </a:p>
        </p:txBody>
      </p:sp>
    </p:spTree>
    <p:extLst>
      <p:ext uri="{BB962C8B-B14F-4D97-AF65-F5344CB8AC3E}">
        <p14:creationId xmlns:p14="http://schemas.microsoft.com/office/powerpoint/2010/main" val="2386004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16</a:t>
            </a:fld>
            <a:endParaRPr lang="en-US" dirty="0"/>
          </a:p>
        </p:txBody>
      </p:sp>
    </p:spTree>
    <p:extLst>
      <p:ext uri="{BB962C8B-B14F-4D97-AF65-F5344CB8AC3E}">
        <p14:creationId xmlns:p14="http://schemas.microsoft.com/office/powerpoint/2010/main" val="2877920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a:t>
            </a:r>
            <a:r>
              <a:rPr lang="en-US" baseline="0" dirty="0"/>
              <a:t> in order to achieve the best of both large and small pages, we first present key challenges and our design goal</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17</a:t>
            </a:fld>
            <a:endParaRPr lang="en-US" dirty="0"/>
          </a:p>
        </p:txBody>
      </p:sp>
    </p:spTree>
    <p:extLst>
      <p:ext uri="{BB962C8B-B14F-4D97-AF65-F5344CB8AC3E}">
        <p14:creationId xmlns:p14="http://schemas.microsoft.com/office/powerpoint/2010/main" val="1279167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18</a:t>
            </a:fld>
            <a:endParaRPr lang="en-US" dirty="0"/>
          </a:p>
        </p:txBody>
      </p:sp>
    </p:spTree>
    <p:extLst>
      <p:ext uri="{BB962C8B-B14F-4D97-AF65-F5344CB8AC3E}">
        <p14:creationId xmlns:p14="http://schemas.microsoft.com/office/powerpoint/2010/main" val="3254822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limit the Prioritizing warps with a token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19</a:t>
            </a:fld>
            <a:endParaRPr lang="en-US" dirty="0"/>
          </a:p>
        </p:txBody>
      </p:sp>
    </p:spTree>
    <p:extLst>
      <p:ext uri="{BB962C8B-B14F-4D97-AF65-F5344CB8AC3E}">
        <p14:creationId xmlns:p14="http://schemas.microsoft.com/office/powerpoint/2010/main" val="881787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the intro to running multiple application before jumping right in.</a:t>
            </a:r>
          </a:p>
          <a:p>
            <a:endParaRPr lang="en-US" dirty="0"/>
          </a:p>
          <a:p>
            <a:r>
              <a:rPr lang="en-US" dirty="0"/>
              <a:t>Too micro level animation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a:t>
            </a:fld>
            <a:endParaRPr lang="en-US" dirty="0"/>
          </a:p>
        </p:txBody>
      </p:sp>
    </p:spTree>
    <p:extLst>
      <p:ext uri="{BB962C8B-B14F-4D97-AF65-F5344CB8AC3E}">
        <p14:creationId xmlns:p14="http://schemas.microsoft.com/office/powerpoint/2010/main" val="3471416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20</a:t>
            </a:fld>
            <a:endParaRPr lang="en-US" dirty="0"/>
          </a:p>
        </p:txBody>
      </p:sp>
    </p:spTree>
    <p:extLst>
      <p:ext uri="{BB962C8B-B14F-4D97-AF65-F5344CB8AC3E}">
        <p14:creationId xmlns:p14="http://schemas.microsoft.com/office/powerpoint/2010/main" val="3655460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in the radix tree</a:t>
            </a:r>
          </a:p>
          <a:p>
            <a:endParaRPr lang="en-US" dirty="0"/>
          </a:p>
          <a:p>
            <a:r>
              <a:rPr lang="en-US" dirty="0"/>
              <a:t>Make it horizontal. Use it for the graph of the next slide, show what is cached and what is bypassed</a:t>
            </a:r>
          </a:p>
          <a:p>
            <a:endParaRPr lang="en-US" dirty="0"/>
          </a:p>
          <a:p>
            <a:r>
              <a:rPr lang="en-US" dirty="0"/>
              <a:t>Move the title down to the first bullet and keep the title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21</a:t>
            </a:fld>
            <a:endParaRPr lang="en-US" dirty="0"/>
          </a:p>
        </p:txBody>
      </p:sp>
    </p:spTree>
    <p:extLst>
      <p:ext uri="{BB962C8B-B14F-4D97-AF65-F5344CB8AC3E}">
        <p14:creationId xmlns:p14="http://schemas.microsoft.com/office/powerpoint/2010/main" val="388259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in the radix tree</a:t>
            </a:r>
          </a:p>
          <a:p>
            <a:endParaRPr lang="en-US" dirty="0"/>
          </a:p>
          <a:p>
            <a:r>
              <a:rPr lang="en-US" dirty="0"/>
              <a:t>Make it horizontal. Use it for the graph of the next slide, show what is cached and what is bypassed</a:t>
            </a:r>
          </a:p>
          <a:p>
            <a:endParaRPr lang="en-US" dirty="0"/>
          </a:p>
          <a:p>
            <a:r>
              <a:rPr lang="en-US" dirty="0"/>
              <a:t>Move the title down to the first bullet and keep the title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22</a:t>
            </a:fld>
            <a:endParaRPr lang="en-US" dirty="0"/>
          </a:p>
        </p:txBody>
      </p:sp>
    </p:spTree>
    <p:extLst>
      <p:ext uri="{BB962C8B-B14F-4D97-AF65-F5344CB8AC3E}">
        <p14:creationId xmlns:p14="http://schemas.microsoft.com/office/powerpoint/2010/main" val="40939548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in the radix tree</a:t>
            </a:r>
          </a:p>
          <a:p>
            <a:endParaRPr lang="en-US" dirty="0"/>
          </a:p>
          <a:p>
            <a:r>
              <a:rPr lang="en-US" dirty="0"/>
              <a:t>Make it horizontal. Use it for the graph of the next slide, show what is cached and what is bypassed</a:t>
            </a:r>
          </a:p>
          <a:p>
            <a:endParaRPr lang="en-US" dirty="0"/>
          </a:p>
          <a:p>
            <a:r>
              <a:rPr lang="en-US" dirty="0"/>
              <a:t>Move the title down to the first bullet and keep the title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23</a:t>
            </a:fld>
            <a:endParaRPr lang="en-US" dirty="0"/>
          </a:p>
        </p:txBody>
      </p:sp>
    </p:spTree>
    <p:extLst>
      <p:ext uri="{BB962C8B-B14F-4D97-AF65-F5344CB8AC3E}">
        <p14:creationId xmlns:p14="http://schemas.microsoft.com/office/powerpoint/2010/main" val="29388758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in the radix tree</a:t>
            </a:r>
          </a:p>
          <a:p>
            <a:endParaRPr lang="en-US" dirty="0"/>
          </a:p>
          <a:p>
            <a:r>
              <a:rPr lang="en-US" dirty="0"/>
              <a:t>Make it horizontal. Use it for the graph of the next slide, show what is cached and what is bypassed</a:t>
            </a:r>
          </a:p>
          <a:p>
            <a:endParaRPr lang="en-US" dirty="0"/>
          </a:p>
          <a:p>
            <a:r>
              <a:rPr lang="en-US" dirty="0"/>
              <a:t>Move the title down to the first bullet and keep the title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24</a:t>
            </a:fld>
            <a:endParaRPr lang="en-US" dirty="0"/>
          </a:p>
        </p:txBody>
      </p:sp>
    </p:spTree>
    <p:extLst>
      <p:ext uri="{BB962C8B-B14F-4D97-AF65-F5344CB8AC3E}">
        <p14:creationId xmlns:p14="http://schemas.microsoft.com/office/powerpoint/2010/main" val="3811924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it horizontal. Use it for the graph of the next slide, show what is cached and what is bypassed</a:t>
            </a:r>
          </a:p>
          <a:p>
            <a:endParaRPr lang="en-US" dirty="0"/>
          </a:p>
          <a:p>
            <a:r>
              <a:rPr lang="en-US" dirty="0"/>
              <a:t>Banner: Same width</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25</a:t>
            </a:fld>
            <a:endParaRPr lang="en-US" dirty="0"/>
          </a:p>
        </p:txBody>
      </p:sp>
    </p:spTree>
    <p:extLst>
      <p:ext uri="{BB962C8B-B14F-4D97-AF65-F5344CB8AC3E}">
        <p14:creationId xmlns:p14="http://schemas.microsoft.com/office/powerpoint/2010/main" val="60393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a:t>
            </a:r>
            <a:r>
              <a:rPr lang="en-US" baseline="0" dirty="0"/>
              <a:t> end</a:t>
            </a:r>
            <a:r>
              <a:rPr lang="en-US" dirty="0"/>
              <a:t>, our design goal are</a:t>
            </a:r>
            <a:r>
              <a:rPr lang="en-US" baseline="0" dirty="0"/>
              <a:t> the following: we would like to be able to achieve high TLB reach with low demand paging latency. In addition, we want our design our mechanism to be application-transparent such that programmers do not need to modify GPGPU applications to take advantage of our design.</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26</a:t>
            </a:fld>
            <a:endParaRPr lang="en-US" dirty="0"/>
          </a:p>
        </p:txBody>
      </p:sp>
    </p:spTree>
    <p:extLst>
      <p:ext uri="{BB962C8B-B14F-4D97-AF65-F5344CB8AC3E}">
        <p14:creationId xmlns:p14="http://schemas.microsoft.com/office/powerpoint/2010/main" val="23818252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27</a:t>
            </a:fld>
            <a:endParaRPr lang="en-US" dirty="0"/>
          </a:p>
        </p:txBody>
      </p:sp>
    </p:spTree>
    <p:extLst>
      <p:ext uri="{BB962C8B-B14F-4D97-AF65-F5344CB8AC3E}">
        <p14:creationId xmlns:p14="http://schemas.microsoft.com/office/powerpoint/2010/main" val="33140122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one should not have the silver queue</a:t>
            </a:r>
          </a:p>
          <a:p>
            <a:endParaRPr lang="en-US" dirty="0"/>
          </a:p>
          <a:p>
            <a:r>
              <a:rPr lang="en-US" dirty="0"/>
              <a:t>Double check the term </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28</a:t>
            </a:fld>
            <a:endParaRPr lang="en-US" dirty="0"/>
          </a:p>
        </p:txBody>
      </p:sp>
    </p:spTree>
    <p:extLst>
      <p:ext uri="{BB962C8B-B14F-4D97-AF65-F5344CB8AC3E}">
        <p14:creationId xmlns:p14="http://schemas.microsoft.com/office/powerpoint/2010/main" val="13688267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Motion path for blue (if have time)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29</a:t>
            </a:fld>
            <a:endParaRPr lang="en-US" dirty="0"/>
          </a:p>
        </p:txBody>
      </p:sp>
    </p:spTree>
    <p:extLst>
      <p:ext uri="{BB962C8B-B14F-4D97-AF65-F5344CB8AC3E}">
        <p14:creationId xmlns:p14="http://schemas.microsoft.com/office/powerpoint/2010/main" val="267694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some spacing</a:t>
            </a:r>
          </a:p>
        </p:txBody>
      </p:sp>
      <p:sp>
        <p:nvSpPr>
          <p:cNvPr id="4" name="Slide Number Placeholder 3"/>
          <p:cNvSpPr>
            <a:spLocks noGrp="1"/>
          </p:cNvSpPr>
          <p:nvPr>
            <p:ph type="sldNum" sz="quarter" idx="10"/>
          </p:nvPr>
        </p:nvSpPr>
        <p:spPr/>
        <p:txBody>
          <a:bodyPr/>
          <a:lstStyle/>
          <a:p>
            <a:fld id="{086835E3-2B6D-6147-9815-1E27B4777495}" type="slidenum">
              <a:rPr lang="en-US" smtClean="0"/>
              <a:pPr/>
              <a:t>3</a:t>
            </a:fld>
            <a:endParaRPr lang="en-US" dirty="0"/>
          </a:p>
        </p:txBody>
      </p:sp>
    </p:spTree>
    <p:extLst>
      <p:ext uri="{BB962C8B-B14F-4D97-AF65-F5344CB8AC3E}">
        <p14:creationId xmlns:p14="http://schemas.microsoft.com/office/powerpoint/2010/main" val="21114371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a:t>
            </a:r>
            <a:r>
              <a:rPr lang="en-US" baseline="0" dirty="0"/>
              <a:t> in order to achieve the best of both large and small pages, we first present key challenges and our design goal</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30</a:t>
            </a:fld>
            <a:endParaRPr lang="en-US" dirty="0"/>
          </a:p>
        </p:txBody>
      </p:sp>
    </p:spTree>
    <p:extLst>
      <p:ext uri="{BB962C8B-B14F-4D97-AF65-F5344CB8AC3E}">
        <p14:creationId xmlns:p14="http://schemas.microsoft.com/office/powerpoint/2010/main" val="28166109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uses a modified version GPGPU-sim, which models a 30-core GTX750 Ti. We allows multiple GPGPU applications to be executed concurrently. Our infrastructure models the page table walk, page table as well as the virtual to physical mapping. We evaluate our framework using various benchmark suite and in total we run 235 workloads. Our framework is publicly available on Github.</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31</a:t>
            </a:fld>
            <a:endParaRPr lang="en-US" dirty="0"/>
          </a:p>
        </p:txBody>
      </p:sp>
    </p:spTree>
    <p:extLst>
      <p:ext uri="{BB962C8B-B14F-4D97-AF65-F5344CB8AC3E}">
        <p14:creationId xmlns:p14="http://schemas.microsoft.com/office/powerpoint/2010/main" val="2508398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compare Mosaic to two designs.</a:t>
            </a:r>
            <a:r>
              <a:rPr lang="en-US" baseline="0" dirty="0"/>
              <a:t> The first baseline is the state-of-the-art CPU-GPU memory management proposed by Power et al in HPCA 2014. We call this baseline GPU-MMU. We also compare our mechanism against the Ideal TLB baseline with every single TLB access is a TLB hit.</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32</a:t>
            </a:fld>
            <a:endParaRPr lang="en-US" dirty="0"/>
          </a:p>
        </p:txBody>
      </p:sp>
    </p:spTree>
    <p:extLst>
      <p:ext uri="{BB962C8B-B14F-4D97-AF65-F5344CB8AC3E}">
        <p14:creationId xmlns:p14="http://schemas.microsoft.com/office/powerpoint/2010/main" val="16276776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compare Mosaic to two baselines.</a:t>
            </a:r>
            <a:r>
              <a:rPr lang="en-US" baseline="0" dirty="0"/>
              <a:t> The first baseline is the state-of-the-art CPU-GPU memory management proposed by Power et al in HPCA 2014. We call this baseline GPU-MMU. We also compare our mechanism against the Ideal TLB baseline with every single TLB access is a TLB hit.</a:t>
            </a:r>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33</a:t>
            </a:fld>
            <a:endParaRPr lang="en-US" dirty="0"/>
          </a:p>
        </p:txBody>
      </p:sp>
    </p:spTree>
    <p:extLst>
      <p:ext uri="{BB962C8B-B14F-4D97-AF65-F5344CB8AC3E}">
        <p14:creationId xmlns:p14="http://schemas.microsoft.com/office/powerpoint/2010/main" val="9874920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34</a:t>
            </a:fld>
            <a:endParaRPr lang="en-US" dirty="0"/>
          </a:p>
        </p:txBody>
      </p:sp>
    </p:spTree>
    <p:extLst>
      <p:ext uri="{BB962C8B-B14F-4D97-AF65-F5344CB8AC3E}">
        <p14:creationId xmlns:p14="http://schemas.microsoft.com/office/powerpoint/2010/main" val="35293466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the intro to running multiple application before jumping right in.</a:t>
            </a:r>
          </a:p>
          <a:p>
            <a:endParaRPr lang="en-US" dirty="0"/>
          </a:p>
          <a:p>
            <a:r>
              <a:rPr lang="en-US" dirty="0"/>
              <a:t>Too micro level animation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35</a:t>
            </a:fld>
            <a:endParaRPr lang="en-US" dirty="0"/>
          </a:p>
        </p:txBody>
      </p:sp>
    </p:spTree>
    <p:extLst>
      <p:ext uri="{BB962C8B-B14F-4D97-AF65-F5344CB8AC3E}">
        <p14:creationId xmlns:p14="http://schemas.microsoft.com/office/powerpoint/2010/main" val="15732313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At the end: Thank you. I am happy to take any questions.</a:t>
            </a:r>
          </a:p>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36</a:t>
            </a:fld>
            <a:endParaRPr lang="en-US" dirty="0"/>
          </a:p>
        </p:txBody>
      </p:sp>
    </p:spTree>
    <p:extLst>
      <p:ext uri="{BB962C8B-B14F-4D97-AF65-F5344CB8AC3E}">
        <p14:creationId xmlns:p14="http://schemas.microsoft.com/office/powerpoint/2010/main" val="4238213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GPU can benefit from sharing. For example, a cloud provider can increase GPU utilization by allowing multiple users to share the GPU. Applications with heterogeneous resource demand can be co-schedule and executed concurrently to maximize all the available GPU resources. For example, application that demands high compute units can concurrently share GPU resource with applications that demand high memory bandwidth.</a:t>
            </a:r>
          </a:p>
          <a:p>
            <a:endParaRPr lang="en-US" dirty="0"/>
          </a:p>
          <a:p>
            <a:r>
              <a:rPr lang="en-US" dirty="0"/>
              <a:t>However, to safely share GPU across multiple applications, the GPU needs to be able to provide memory protection, which can be enabled to virtual address translation.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4</a:t>
            </a:fld>
            <a:endParaRPr lang="en-US" dirty="0"/>
          </a:p>
        </p:txBody>
      </p:sp>
    </p:spTree>
    <p:extLst>
      <p:ext uri="{BB962C8B-B14F-4D97-AF65-F5344CB8AC3E}">
        <p14:creationId xmlns:p14="http://schemas.microsoft.com/office/powerpoint/2010/main" val="59594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this example, the GPU contains four cores and is shared among two applications, app 1 and app 2. In this scenario, when the GPU want to load or store data, it first needs to translate the virtual address into the physical address. To do this, the page table walk walk the page table using the virtual address. This process incur multiple reads to the main memory, and is a high latency operation. To alleviate this performance penalty, modern processor, including the state-of-the-art GPU design employs a private translation lookaside buffer to reduce the latency of address translation. This TLB can include the private per-core TLB, as shown in this example, and a second level shared TLB. With these structures, the page table walker only need to translate addresses that miss in both private and the shared TLB. However, we found that as the GPU is shared across multiple applications, each application generates contention at the shared TLB, decreasing the effectiveness of these components.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5</a:t>
            </a:fld>
            <a:endParaRPr lang="en-US" dirty="0"/>
          </a:p>
        </p:txBody>
      </p:sp>
    </p:spTree>
    <p:extLst>
      <p:ext uri="{BB962C8B-B14F-4D97-AF65-F5344CB8AC3E}">
        <p14:creationId xmlns:p14="http://schemas.microsoft.com/office/powerpoint/2010/main" val="185012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Make the warp lines bigger</a:t>
            </a:r>
          </a:p>
        </p:txBody>
      </p:sp>
      <p:sp>
        <p:nvSpPr>
          <p:cNvPr id="4" name="Slide Number Placeholder 3"/>
          <p:cNvSpPr>
            <a:spLocks noGrp="1"/>
          </p:cNvSpPr>
          <p:nvPr>
            <p:ph type="sldNum" sz="quarter" idx="10"/>
          </p:nvPr>
        </p:nvSpPr>
        <p:spPr/>
        <p:txBody>
          <a:bodyPr/>
          <a:lstStyle/>
          <a:p>
            <a:fld id="{086835E3-2B6D-6147-9815-1E27B4777495}" type="slidenum">
              <a:rPr lang="en-US" smtClean="0"/>
              <a:pPr/>
              <a:t>6</a:t>
            </a:fld>
            <a:endParaRPr lang="en-US" dirty="0"/>
          </a:p>
        </p:txBody>
      </p:sp>
    </p:spTree>
    <p:extLst>
      <p:ext uri="{BB962C8B-B14F-4D97-AF65-F5344CB8AC3E}">
        <p14:creationId xmlns:p14="http://schemas.microsoft.com/office/powerpoint/2010/main" val="4252521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High number of concurrent walks</a:t>
            </a:r>
          </a:p>
          <a:p>
            <a:endParaRPr lang="en-US" baseline="0" dirty="0"/>
          </a:p>
          <a:p>
            <a:r>
              <a:rPr lang="en-US" baseline="0" dirty="0"/>
              <a:t>Get rid of the warp thingy</a:t>
            </a:r>
          </a:p>
          <a:p>
            <a:endParaRPr lang="en-US" baseline="0" dirty="0"/>
          </a:p>
          <a:p>
            <a:r>
              <a:rPr lang="en-US" baseline="0" dirty="0"/>
              <a:t>Stalled have different color</a:t>
            </a:r>
          </a:p>
        </p:txBody>
      </p:sp>
      <p:sp>
        <p:nvSpPr>
          <p:cNvPr id="4" name="Slide Number Placeholder 3"/>
          <p:cNvSpPr>
            <a:spLocks noGrp="1"/>
          </p:cNvSpPr>
          <p:nvPr>
            <p:ph type="sldNum" sz="quarter" idx="10"/>
          </p:nvPr>
        </p:nvSpPr>
        <p:spPr/>
        <p:txBody>
          <a:bodyPr/>
          <a:lstStyle/>
          <a:p>
            <a:fld id="{086835E3-2B6D-6147-9815-1E27B4777495}" type="slidenum">
              <a:rPr lang="en-US" smtClean="0"/>
              <a:pPr/>
              <a:t>7</a:t>
            </a:fld>
            <a:endParaRPr lang="en-US" dirty="0"/>
          </a:p>
        </p:txBody>
      </p:sp>
    </p:spTree>
    <p:extLst>
      <p:ext uri="{BB962C8B-B14F-4D97-AF65-F5344CB8AC3E}">
        <p14:creationId xmlns:p14="http://schemas.microsoft.com/office/powerpoint/2010/main" val="1784627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we found that the long latency page walk and the contention at the shared TLB leads to two phenomenon. First, because GPU execute instructions in a lockstep, each TLB miss stalls multiple warps, leading to significantly lower throughput. Furthermore, the high amount of parallelism generate high number of concurrent page walks. Both of these limits the latency hiding capability of the GPUs, leading to lower performance. </a:t>
            </a:r>
          </a:p>
          <a:p>
            <a:endParaRPr lang="en-US" dirty="0"/>
          </a:p>
          <a:p>
            <a:r>
              <a:rPr lang="en-US" dirty="0"/>
              <a:t>In our evaluation, we found that address translation leads to 45.6% performance degradation even with the state-of-the-art GPU MMU design. So, we would like to identify any inefficiency in order to reduce the overhead of address translation.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8</a:t>
            </a:fld>
            <a:endParaRPr lang="en-US" dirty="0"/>
          </a:p>
        </p:txBody>
      </p:sp>
    </p:spTree>
    <p:extLst>
      <p:ext uri="{BB962C8B-B14F-4D97-AF65-F5344CB8AC3E}">
        <p14:creationId xmlns:p14="http://schemas.microsoft.com/office/powerpoint/2010/main" val="1187914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we found that the long latency page walk and the contention at the shared TLB leads to two phenomenon. First, because GPU execute instructions in a lockstep, each TLB miss stalls multiple warps, leading to significantly lower throughput. Furthermore, the high amount of parallelism generate high number of concurrent page walks. Both of these limits the latency hiding capability of the GPUs, leading to lower performance. </a:t>
            </a:r>
          </a:p>
          <a:p>
            <a:endParaRPr lang="en-US" dirty="0"/>
          </a:p>
          <a:p>
            <a:r>
              <a:rPr lang="en-US" dirty="0"/>
              <a:t>In our evaluation, we found that address translation leads to 45.6% performance degradation even with the state-of-the-art GPU MMU design. So, we would like to identify any inefficiency in order to reduce the overhead of address translation.</a:t>
            </a:r>
          </a:p>
        </p:txBody>
      </p:sp>
      <p:sp>
        <p:nvSpPr>
          <p:cNvPr id="4" name="Slide Number Placeholder 3"/>
          <p:cNvSpPr>
            <a:spLocks noGrp="1"/>
          </p:cNvSpPr>
          <p:nvPr>
            <p:ph type="sldNum" sz="quarter" idx="10"/>
          </p:nvPr>
        </p:nvSpPr>
        <p:spPr/>
        <p:txBody>
          <a:bodyPr/>
          <a:lstStyle/>
          <a:p>
            <a:fld id="{086835E3-2B6D-6147-9815-1E27B4777495}" type="slidenum">
              <a:rPr lang="en-US" smtClean="0"/>
              <a:pPr/>
              <a:t>9</a:t>
            </a:fld>
            <a:endParaRPr lang="en-US" dirty="0"/>
          </a:p>
        </p:txBody>
      </p:sp>
    </p:spTree>
    <p:extLst>
      <p:ext uri="{BB962C8B-B14F-4D97-AF65-F5344CB8AC3E}">
        <p14:creationId xmlns:p14="http://schemas.microsoft.com/office/powerpoint/2010/main" val="3131430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4/1/18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41730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4/1/18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190358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4/1/18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3441096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7FAEA-C530-4C38-AD31-80E392D57264}" type="datetimeFigureOut">
              <a:rPr lang="en-US" smtClean="0"/>
              <a:t>4/1/18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360608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97FAEA-C530-4C38-AD31-80E392D57264}" type="datetimeFigureOut">
              <a:rPr lang="en-US" smtClean="0"/>
              <a:t>4/1/18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409448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97FAEA-C530-4C38-AD31-80E392D57264}" type="datetimeFigureOut">
              <a:rPr lang="en-US" smtClean="0"/>
              <a:t>4/1/18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322026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97FAEA-C530-4C38-AD31-80E392D57264}" type="datetimeFigureOut">
              <a:rPr lang="en-US" smtClean="0"/>
              <a:t>4/1/18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182800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97FAEA-C530-4C38-AD31-80E392D57264}" type="datetimeFigureOut">
              <a:rPr lang="en-US" smtClean="0"/>
              <a:t>4/1/18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141199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7FAEA-C530-4C38-AD31-80E392D57264}" type="datetimeFigureOut">
              <a:rPr lang="en-US" smtClean="0"/>
              <a:t>4/1/18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2988478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97FAEA-C530-4C38-AD31-80E392D57264}" type="datetimeFigureOut">
              <a:rPr lang="en-US" smtClean="0"/>
              <a:t>4/1/18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1539397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97FAEA-C530-4C38-AD31-80E392D57264}" type="datetimeFigureOut">
              <a:rPr lang="en-US" smtClean="0"/>
              <a:t>4/1/18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dirty="0"/>
          </a:p>
        </p:txBody>
      </p:sp>
    </p:spTree>
    <p:extLst>
      <p:ext uri="{BB962C8B-B14F-4D97-AF65-F5344CB8AC3E}">
        <p14:creationId xmlns:p14="http://schemas.microsoft.com/office/powerpoint/2010/main" val="310523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7FAEA-C530-4C38-AD31-80E392D57264}" type="datetimeFigureOut">
              <a:rPr lang="en-US" smtClean="0"/>
              <a:t>4/1/18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AF78F1-1351-49FC-8CFD-3ED7E06BAC03}" type="slidenum">
              <a:rPr lang="en-US" smtClean="0"/>
              <a:t>‹#›</a:t>
            </a:fld>
            <a:endParaRPr lang="en-US" dirty="0"/>
          </a:p>
        </p:txBody>
      </p:sp>
    </p:spTree>
    <p:extLst>
      <p:ext uri="{BB962C8B-B14F-4D97-AF65-F5344CB8AC3E}">
        <p14:creationId xmlns:p14="http://schemas.microsoft.com/office/powerpoint/2010/main" val="4125428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6.png"/><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chart" Target="../charts/chart4.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chart" Target="../charts/chart5.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chart" Target="../charts/chart6.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chart" Target="../charts/chart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chart" Target="../charts/chart8.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chart" Target="../charts/chart9.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chart" Target="../charts/chart10.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chart" Target="../charts/chart11.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6.png"/><Relationship Id="rId4" Type="http://schemas.openxmlformats.org/officeDocument/2006/relationships/chart" Target="../charts/chart1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image" Target="../media/image6.png"/><Relationship Id="rId4" Type="http://schemas.openxmlformats.org/officeDocument/2006/relationships/chart" Target="../charts/chart1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6.png"/><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6.pn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400" b="1" dirty="0">
                <a:solidFill>
                  <a:schemeClr val="accent6">
                    <a:lumMod val="50000"/>
                  </a:schemeClr>
                </a:solidFill>
                <a:latin typeface="+mn-lt"/>
              </a:rPr>
              <a:t>MASK: Redesigning the GPU </a:t>
            </a:r>
            <a:br>
              <a:rPr lang="en-US" sz="4400" b="1" dirty="0">
                <a:solidFill>
                  <a:schemeClr val="accent6">
                    <a:lumMod val="50000"/>
                  </a:schemeClr>
                </a:solidFill>
                <a:latin typeface="+mn-lt"/>
              </a:rPr>
            </a:br>
            <a:r>
              <a:rPr lang="en-US" sz="4400" b="1" dirty="0">
                <a:solidFill>
                  <a:schemeClr val="accent6">
                    <a:lumMod val="50000"/>
                  </a:schemeClr>
                </a:solidFill>
                <a:latin typeface="+mn-lt"/>
              </a:rPr>
              <a:t>Memory Hierarchy to Support </a:t>
            </a:r>
            <a:br>
              <a:rPr lang="en-US" sz="4400" b="1" dirty="0">
                <a:solidFill>
                  <a:schemeClr val="accent6">
                    <a:lumMod val="50000"/>
                  </a:schemeClr>
                </a:solidFill>
                <a:latin typeface="+mn-lt"/>
              </a:rPr>
            </a:br>
            <a:r>
              <a:rPr lang="en-US" sz="4400" b="1" dirty="0">
                <a:solidFill>
                  <a:schemeClr val="accent6">
                    <a:lumMod val="50000"/>
                  </a:schemeClr>
                </a:solidFill>
                <a:latin typeface="+mn-lt"/>
              </a:rPr>
              <a:t>Multi-Application Concurrency </a:t>
            </a:r>
          </a:p>
        </p:txBody>
      </p:sp>
      <p:sp>
        <p:nvSpPr>
          <p:cNvPr id="3" name="Subtitle 2"/>
          <p:cNvSpPr>
            <a:spLocks noGrp="1"/>
          </p:cNvSpPr>
          <p:nvPr>
            <p:ph type="subTitle" idx="1"/>
          </p:nvPr>
        </p:nvSpPr>
        <p:spPr>
          <a:xfrm>
            <a:off x="0" y="2091891"/>
            <a:ext cx="9144000" cy="1897015"/>
          </a:xfrm>
        </p:spPr>
        <p:txBody>
          <a:bodyPr>
            <a:normAutofit/>
          </a:bodyPr>
          <a:lstStyle/>
          <a:p>
            <a:endParaRPr lang="en-US" b="1" i="1" dirty="0">
              <a:solidFill>
                <a:schemeClr val="tx1"/>
              </a:solidFill>
            </a:endParaRPr>
          </a:p>
          <a:p>
            <a:pPr>
              <a:spcBef>
                <a:spcPts val="600"/>
              </a:spcBef>
            </a:pPr>
            <a:r>
              <a:rPr lang="en-US" sz="3200" b="1" dirty="0">
                <a:solidFill>
                  <a:schemeClr val="tx1"/>
                </a:solidFill>
              </a:rPr>
              <a:t>Rachata Ausavarungniru</a:t>
            </a:r>
            <a:r>
              <a:rPr lang="en-US" sz="3200" b="1" dirty="0"/>
              <a:t>n           </a:t>
            </a:r>
          </a:p>
          <a:p>
            <a:pPr>
              <a:spcBef>
                <a:spcPts val="600"/>
              </a:spcBef>
            </a:pPr>
            <a:r>
              <a:rPr lang="en-US" dirty="0"/>
              <a:t>Vance Miller         Joshua </a:t>
            </a:r>
            <a:r>
              <a:rPr lang="en-US" dirty="0" err="1"/>
              <a:t>Landgraf</a:t>
            </a:r>
            <a:r>
              <a:rPr lang="en-US" dirty="0"/>
              <a:t>         </a:t>
            </a:r>
            <a:r>
              <a:rPr lang="en-US" dirty="0" err="1"/>
              <a:t>Saugata</a:t>
            </a:r>
            <a:r>
              <a:rPr lang="en-US" dirty="0"/>
              <a:t> </a:t>
            </a:r>
            <a:r>
              <a:rPr lang="en-US" dirty="0" err="1"/>
              <a:t>Ghose</a:t>
            </a:r>
            <a:endParaRPr lang="en-US" dirty="0"/>
          </a:p>
          <a:p>
            <a:pPr>
              <a:spcBef>
                <a:spcPts val="600"/>
              </a:spcBef>
            </a:pPr>
            <a:r>
              <a:rPr lang="en-US" dirty="0" err="1"/>
              <a:t>Jayneel</a:t>
            </a:r>
            <a:r>
              <a:rPr lang="en-US" dirty="0"/>
              <a:t> Gandhi </a:t>
            </a:r>
            <a:r>
              <a:rPr lang="en-US" i="1" dirty="0"/>
              <a:t> </a:t>
            </a:r>
            <a:r>
              <a:rPr lang="en-US" dirty="0"/>
              <a:t>     </a:t>
            </a:r>
            <a:r>
              <a:rPr lang="en-US" dirty="0" err="1"/>
              <a:t>Adwait</a:t>
            </a:r>
            <a:r>
              <a:rPr lang="en-US" dirty="0"/>
              <a:t> Jog       Christopher J. Rossbach      </a:t>
            </a:r>
            <a:r>
              <a:rPr lang="en-US" dirty="0" err="1"/>
              <a:t>Onur</a:t>
            </a:r>
            <a:r>
              <a:rPr lang="en-US" dirty="0"/>
              <a:t> </a:t>
            </a:r>
            <a:r>
              <a:rPr lang="en-US" dirty="0" err="1"/>
              <a:t>Mutlu</a:t>
            </a:r>
            <a:endParaRPr lang="en-US" dirty="0"/>
          </a:p>
        </p:txBody>
      </p:sp>
      <p:pic>
        <p:nvPicPr>
          <p:cNvPr id="4" name="Picture 3" descr="Burgundy_CMU_JPG_Logo.jpg"/>
          <p:cNvPicPr>
            <a:picLocks noChangeAspect="1"/>
          </p:cNvPicPr>
          <p:nvPr/>
        </p:nvPicPr>
        <p:blipFill rotWithShape="1">
          <a:blip r:embed="rId3" cstate="print"/>
          <a:srcRect t="26333" b="26267"/>
          <a:stretch/>
        </p:blipFill>
        <p:spPr>
          <a:xfrm>
            <a:off x="1002458" y="4599914"/>
            <a:ext cx="2987824" cy="511415"/>
          </a:xfrm>
          <a:prstGeom prst="rect">
            <a:avLst/>
          </a:prstGeom>
        </p:spPr>
      </p:pic>
      <p:pic>
        <p:nvPicPr>
          <p:cNvPr id="1032" name="Picture 8" descr="Image result for UT Austin logo">
            <a:extLst>
              <a:ext uri="{FF2B5EF4-FFF2-40B4-BE49-F238E27FC236}">
                <a16:creationId xmlns:a16="http://schemas.microsoft.com/office/drawing/2014/main" id="{DE4342A7-D574-4293-89C2-39D9A3D93299}"/>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5736004" y="4312827"/>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id="{13DDCBBE-BA7E-4661-A6BC-989BCA3CEC91}"/>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278222" y="5240218"/>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id="{DC8B2391-CB5D-4F2C-9C6A-5A5BF9645C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7287" y="5396190"/>
            <a:ext cx="1932446" cy="77231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college of william and mary logo">
            <a:extLst>
              <a:ext uri="{FF2B5EF4-FFF2-40B4-BE49-F238E27FC236}">
                <a16:creationId xmlns:a16="http://schemas.microsoft.com/office/drawing/2014/main" id="{5DCF2B9C-46F8-4F3F-9B7C-161598E5B78A}"/>
              </a:ext>
            </a:extLst>
          </p:cNvPr>
          <p:cNvPicPr>
            <a:picLocks noChangeAspect="1" noChangeArrowheads="1"/>
          </p:cNvPicPr>
          <p:nvPr/>
        </p:nvPicPr>
        <p:blipFill>
          <a:blip r:embed="rId7"/>
          <a:srcRect/>
          <a:stretch>
            <a:fillRect/>
          </a:stretch>
        </p:blipFill>
        <p:spPr bwMode="auto">
          <a:xfrm>
            <a:off x="7067770" y="5329936"/>
            <a:ext cx="840100" cy="848026"/>
          </a:xfrm>
          <a:prstGeom prst="rect">
            <a:avLst/>
          </a:prstGeom>
          <a:noFill/>
        </p:spPr>
      </p:pic>
      <p:pic>
        <p:nvPicPr>
          <p:cNvPr id="5" name="Picture 4" descr="safari.png"/>
          <p:cNvPicPr>
            <a:picLocks noChangeAspect="1"/>
          </p:cNvPicPr>
          <p:nvPr/>
        </p:nvPicPr>
        <p:blipFill>
          <a:blip r:embed="rId8" cstate="print"/>
          <a:stretch>
            <a:fillRect/>
          </a:stretch>
        </p:blipFill>
        <p:spPr>
          <a:xfrm>
            <a:off x="3743908" y="6131770"/>
            <a:ext cx="1656184" cy="479200"/>
          </a:xfrm>
          <a:prstGeom prst="rect">
            <a:avLst/>
          </a:prstGeom>
        </p:spPr>
      </p:pic>
    </p:spTree>
    <p:extLst>
      <p:ext uri="{BB962C8B-B14F-4D97-AF65-F5344CB8AC3E}">
        <p14:creationId xmlns:p14="http://schemas.microsoft.com/office/powerpoint/2010/main" val="784690624"/>
      </p:ext>
    </p:extLst>
  </p:cSld>
  <p:clrMapOvr>
    <a:masterClrMapping/>
  </p:clrMapOvr>
  <mc:AlternateContent xmlns:mc="http://schemas.openxmlformats.org/markup-compatibility/2006" xmlns:p14="http://schemas.microsoft.com/office/powerpoint/2010/main">
    <mc:Choice Requires="p14">
      <p:transition spd="slow" p14:dur="2000" advTm="9164"/>
    </mc:Choice>
    <mc:Fallback xmlns="">
      <p:transition spd="slow" advTm="916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C4BAC96C-330F-A642-8387-6E9D231ABB08}"/>
              </a:ext>
            </a:extLst>
          </p:cNvPr>
          <p:cNvSpPr>
            <a:spLocks noGrp="1"/>
          </p:cNvSpPr>
          <p:nvPr>
            <p:ph idx="1"/>
          </p:nvPr>
        </p:nvSpPr>
        <p:spPr>
          <a:xfrm>
            <a:off x="0" y="1094944"/>
            <a:ext cx="9144000" cy="5517543"/>
          </a:xfrm>
        </p:spPr>
        <p:txBody>
          <a:bodyPr>
            <a:normAutofit/>
          </a:bodyPr>
          <a:lstStyle/>
          <a:p>
            <a:endParaRPr lang="en-US" sz="3400" b="1" dirty="0">
              <a:solidFill>
                <a:srgbClr val="0066FF"/>
              </a:solidFill>
            </a:endParaRPr>
          </a:p>
          <a:p>
            <a:endParaRPr lang="en-US" sz="3400" b="1" dirty="0">
              <a:solidFill>
                <a:srgbClr val="0066FF"/>
              </a:solidFill>
            </a:endParaRPr>
          </a:p>
          <a:p>
            <a:endParaRPr lang="en-US" sz="34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endParaRPr lang="en-US" sz="3400" b="1" dirty="0">
              <a:solidFill>
                <a:srgbClr val="FF0000"/>
              </a:solidFill>
              <a:sym typeface="Wingdings" pitchFamily="2" charset="2"/>
            </a:endParaRPr>
          </a:p>
          <a:p>
            <a:pPr marL="0" indent="0" algn="ctr">
              <a:buNone/>
            </a:pPr>
            <a:r>
              <a:rPr lang="en-US" sz="3600" b="1" dirty="0">
                <a:solidFill>
                  <a:schemeClr val="accent6">
                    <a:lumMod val="50000"/>
                  </a:schemeClr>
                </a:solidFill>
                <a:sym typeface="Wingdings" pitchFamily="2" charset="2"/>
              </a:rPr>
              <a:t>What causes the large performance loss?</a:t>
            </a:r>
            <a:endParaRPr lang="en-US" sz="3600" dirty="0">
              <a:solidFill>
                <a:schemeClr val="accent6">
                  <a:lumMod val="50000"/>
                </a:schemeClr>
              </a:solidFill>
            </a:endParaRPr>
          </a:p>
        </p:txBody>
      </p:sp>
      <p:graphicFrame>
        <p:nvGraphicFramePr>
          <p:cNvPr id="14" name="Chart 13">
            <a:extLst>
              <a:ext uri="{FF2B5EF4-FFF2-40B4-BE49-F238E27FC236}">
                <a16:creationId xmlns:a16="http://schemas.microsoft.com/office/drawing/2014/main" id="{C8A2F633-8450-5D4B-AFBB-F4E1F681D0BD}"/>
              </a:ext>
            </a:extLst>
          </p:cNvPr>
          <p:cNvGraphicFramePr>
            <a:graphicFrameLocks/>
          </p:cNvGraphicFramePr>
          <p:nvPr>
            <p:extLst/>
          </p:nvPr>
        </p:nvGraphicFramePr>
        <p:xfrm>
          <a:off x="-373673" y="820127"/>
          <a:ext cx="9891346" cy="5217745"/>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686800" cy="847546"/>
          </a:xfrm>
        </p:spPr>
        <p:txBody>
          <a:bodyPr>
            <a:normAutofit/>
          </a:bodyPr>
          <a:lstStyle/>
          <a:p>
            <a:pPr algn="l"/>
            <a:r>
              <a:rPr lang="en-US" sz="4000" dirty="0"/>
              <a:t>Effect of Translation on 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10</a:t>
            </a:fld>
            <a:endParaRPr lang="en-US" dirty="0"/>
          </a:p>
        </p:txBody>
      </p:sp>
      <p:pic>
        <p:nvPicPr>
          <p:cNvPr id="154" name="Picture 153" descr="safari.png"/>
          <p:cNvPicPr>
            <a:picLocks noChangeAspect="1"/>
          </p:cNvPicPr>
          <p:nvPr/>
        </p:nvPicPr>
        <p:blipFill>
          <a:blip r:embed="rId5" cstate="print"/>
          <a:stretch>
            <a:fillRect/>
          </a:stretch>
        </p:blipFill>
        <p:spPr>
          <a:xfrm>
            <a:off x="164139" y="6425519"/>
            <a:ext cx="1315038" cy="380494"/>
          </a:xfrm>
          <a:prstGeom prst="rect">
            <a:avLst/>
          </a:prstGeom>
        </p:spPr>
      </p:pic>
      <p:grpSp>
        <p:nvGrpSpPr>
          <p:cNvPr id="7" name="Group 6">
            <a:extLst>
              <a:ext uri="{FF2B5EF4-FFF2-40B4-BE49-F238E27FC236}">
                <a16:creationId xmlns:a16="http://schemas.microsoft.com/office/drawing/2014/main" id="{48C5F24E-728A-4A45-ABB8-BB4395039243}"/>
              </a:ext>
            </a:extLst>
          </p:cNvPr>
          <p:cNvGrpSpPr/>
          <p:nvPr/>
        </p:nvGrpSpPr>
        <p:grpSpPr>
          <a:xfrm>
            <a:off x="5335929" y="3110519"/>
            <a:ext cx="2769780" cy="341630"/>
            <a:chOff x="4718756" y="3572014"/>
            <a:chExt cx="3375378" cy="341630"/>
          </a:xfrm>
        </p:grpSpPr>
        <p:cxnSp>
          <p:nvCxnSpPr>
            <p:cNvPr id="12" name="Straight Arrow Connector 11">
              <a:extLst>
                <a:ext uri="{FF2B5EF4-FFF2-40B4-BE49-F238E27FC236}">
                  <a16:creationId xmlns:a16="http://schemas.microsoft.com/office/drawing/2014/main" id="{794DE9E0-3A9A-A94B-BA87-56273A193CCB}"/>
                </a:ext>
              </a:extLst>
            </p:cNvPr>
            <p:cNvCxnSpPr>
              <a:cxnSpLocks/>
            </p:cNvCxnSpPr>
            <p:nvPr/>
          </p:nvCxnSpPr>
          <p:spPr>
            <a:xfrm>
              <a:off x="4718756" y="3572014"/>
              <a:ext cx="3375378" cy="1"/>
            </a:xfrm>
            <a:prstGeom prst="straightConnector1">
              <a:avLst/>
            </a:prstGeom>
            <a:ln w="57150">
              <a:solidFill>
                <a:srgbClr val="FF0000"/>
              </a:solidFill>
              <a:headEnd type="stealth" w="lg" len="lg"/>
              <a:tailEnd type="none" w="lg" len="lg"/>
            </a:ln>
          </p:spPr>
          <p:style>
            <a:lnRef idx="1">
              <a:schemeClr val="accent1"/>
            </a:lnRef>
            <a:fillRef idx="0">
              <a:schemeClr val="accent1"/>
            </a:fillRef>
            <a:effectRef idx="0">
              <a:schemeClr val="accent1"/>
            </a:effectRef>
            <a:fontRef idx="minor">
              <a:schemeClr val="tx1"/>
            </a:fontRef>
          </p:style>
        </p:cxnSp>
        <p:sp>
          <p:nvSpPr>
            <p:cNvPr id="13" name="TextBox 3">
              <a:extLst>
                <a:ext uri="{FF2B5EF4-FFF2-40B4-BE49-F238E27FC236}">
                  <a16:creationId xmlns:a16="http://schemas.microsoft.com/office/drawing/2014/main" id="{172DDB1F-8D10-FF48-A3CF-8A21F0B00A74}"/>
                </a:ext>
              </a:extLst>
            </p:cNvPr>
            <p:cNvSpPr txBox="1"/>
            <p:nvPr/>
          </p:nvSpPr>
          <p:spPr>
            <a:xfrm>
              <a:off x="7055133" y="3719897"/>
              <a:ext cx="722604" cy="193747"/>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800" b="1" dirty="0">
                  <a:solidFill>
                    <a:srgbClr val="FF0000"/>
                  </a:solidFill>
                  <a:latin typeface="Helvetica" panose="020B0604020202030204" pitchFamily="34" charset="0"/>
                </a:rPr>
                <a:t>37.4%</a:t>
              </a:r>
            </a:p>
          </p:txBody>
        </p:sp>
      </p:grpSp>
      <p:sp>
        <p:nvSpPr>
          <p:cNvPr id="16" name="Rounded Rectangle 163">
            <a:extLst>
              <a:ext uri="{FF2B5EF4-FFF2-40B4-BE49-F238E27FC236}">
                <a16:creationId xmlns:a16="http://schemas.microsoft.com/office/drawing/2014/main" id="{3BA1F30A-9E89-1949-8FF1-5DB045F1C147}"/>
              </a:ext>
            </a:extLst>
          </p:cNvPr>
          <p:cNvSpPr/>
          <p:nvPr/>
        </p:nvSpPr>
        <p:spPr>
          <a:xfrm>
            <a:off x="1716243" y="4473029"/>
            <a:ext cx="5384467"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Normalized Performance</a:t>
            </a:r>
          </a:p>
        </p:txBody>
      </p:sp>
    </p:spTree>
    <p:custDataLst>
      <p:tags r:id="rId1"/>
    </p:custDataLst>
    <p:extLst>
      <p:ext uri="{BB962C8B-B14F-4D97-AF65-F5344CB8AC3E}">
        <p14:creationId xmlns:p14="http://schemas.microsoft.com/office/powerpoint/2010/main" val="300060329"/>
      </p:ext>
    </p:extLst>
  </p:cSld>
  <p:clrMapOvr>
    <a:masterClrMapping/>
  </p:clrMapOvr>
  <mc:AlternateContent xmlns:mc="http://schemas.openxmlformats.org/markup-compatibility/2006" xmlns:p14="http://schemas.microsoft.com/office/powerpoint/2010/main">
    <mc:Choice Requires="p14">
      <p:transition spd="slow" p14:dur="2000" advTm="30891"/>
    </mc:Choice>
    <mc:Fallback xmlns="">
      <p:transition spd="slow" advTm="308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pPr algn="l"/>
            <a:r>
              <a:rPr lang="en-US" sz="3600" b="1" dirty="0">
                <a:latin typeface="+mn-lt"/>
              </a:rPr>
              <a:t>Problem 1: </a:t>
            </a:r>
            <a:r>
              <a:rPr lang="en-US" sz="3600" dirty="0"/>
              <a:t>Contention at the Shared TLB</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11</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Multiple GPU applications contend for the TLB</a:t>
            </a:r>
          </a:p>
        </p:txBody>
      </p:sp>
      <p:grpSp>
        <p:nvGrpSpPr>
          <p:cNvPr id="6" name="Group 5">
            <a:extLst>
              <a:ext uri="{FF2B5EF4-FFF2-40B4-BE49-F238E27FC236}">
                <a16:creationId xmlns:a16="http://schemas.microsoft.com/office/drawing/2014/main" id="{42EF22D6-5576-4098-B160-AB73DB143EDA}"/>
              </a:ext>
            </a:extLst>
          </p:cNvPr>
          <p:cNvGrpSpPr/>
          <p:nvPr/>
        </p:nvGrpSpPr>
        <p:grpSpPr>
          <a:xfrm>
            <a:off x="531424" y="1877185"/>
            <a:ext cx="7409906" cy="2815953"/>
            <a:chOff x="531424" y="1877185"/>
            <a:chExt cx="7409906" cy="2815953"/>
          </a:xfrm>
        </p:grpSpPr>
        <p:graphicFrame>
          <p:nvGraphicFramePr>
            <p:cNvPr id="8" name="Chart 7">
              <a:extLst>
                <a:ext uri="{FF2B5EF4-FFF2-40B4-BE49-F238E27FC236}">
                  <a16:creationId xmlns:a16="http://schemas.microsoft.com/office/drawing/2014/main" id="{6FC33086-9CF5-48E8-B42F-548771895B2E}"/>
                </a:ext>
              </a:extLst>
            </p:cNvPr>
            <p:cNvGraphicFramePr>
              <a:graphicFrameLocks/>
            </p:cNvGraphicFramePr>
            <p:nvPr>
              <p:extLst>
                <p:ext uri="{D42A27DB-BD31-4B8C-83A1-F6EECF244321}">
                  <p14:modId xmlns:p14="http://schemas.microsoft.com/office/powerpoint/2010/main" val="4214617816"/>
                </p:ext>
              </p:extLst>
            </p:nvPr>
          </p:nvGraphicFramePr>
          <p:xfrm>
            <a:off x="531424" y="1877185"/>
            <a:ext cx="7409906" cy="2815953"/>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id="{E715777F-5B2C-4F90-B412-500EB4788226}"/>
                </a:ext>
              </a:extLst>
            </p:cNvPr>
            <p:cNvSpPr txBox="1"/>
            <p:nvPr/>
          </p:nvSpPr>
          <p:spPr>
            <a:xfrm>
              <a:off x="1998002" y="4056687"/>
              <a:ext cx="1466850"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3DS_HISTO</a:t>
              </a:r>
            </a:p>
          </p:txBody>
        </p:sp>
        <p:sp>
          <p:nvSpPr>
            <p:cNvPr id="10" name="TextBox 9">
              <a:extLst>
                <a:ext uri="{FF2B5EF4-FFF2-40B4-BE49-F238E27FC236}">
                  <a16:creationId xmlns:a16="http://schemas.microsoft.com/office/drawing/2014/main" id="{FD52F8C7-8151-4BE0-88EE-9330EAD40372}"/>
                </a:ext>
              </a:extLst>
            </p:cNvPr>
            <p:cNvSpPr txBox="1"/>
            <p:nvPr/>
          </p:nvSpPr>
          <p:spPr>
            <a:xfrm>
              <a:off x="3464852"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CONS_LPS</a:t>
              </a:r>
            </a:p>
          </p:txBody>
        </p:sp>
        <p:sp>
          <p:nvSpPr>
            <p:cNvPr id="11" name="TextBox 10">
              <a:extLst>
                <a:ext uri="{FF2B5EF4-FFF2-40B4-BE49-F238E27FC236}">
                  <a16:creationId xmlns:a16="http://schemas.microsoft.com/office/drawing/2014/main" id="{EE2902AF-EBFA-4FE5-8CFB-02DC71D33AC5}"/>
                </a:ext>
              </a:extLst>
            </p:cNvPr>
            <p:cNvSpPr txBox="1"/>
            <p:nvPr/>
          </p:nvSpPr>
          <p:spPr>
            <a:xfrm>
              <a:off x="4931702"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MUM_HISTO</a:t>
              </a:r>
            </a:p>
          </p:txBody>
        </p:sp>
        <p:sp>
          <p:nvSpPr>
            <p:cNvPr id="12" name="TextBox 11">
              <a:extLst>
                <a:ext uri="{FF2B5EF4-FFF2-40B4-BE49-F238E27FC236}">
                  <a16:creationId xmlns:a16="http://schemas.microsoft.com/office/drawing/2014/main" id="{DAD8DC20-B58A-49A6-B3A0-52E4178551ED}"/>
                </a:ext>
              </a:extLst>
            </p:cNvPr>
            <p:cNvSpPr txBox="1"/>
            <p:nvPr/>
          </p:nvSpPr>
          <p:spPr>
            <a:xfrm>
              <a:off x="6388755"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RED_RAY</a:t>
              </a:r>
            </a:p>
          </p:txBody>
        </p:sp>
        <p:cxnSp>
          <p:nvCxnSpPr>
            <p:cNvPr id="13" name="Straight Connector 12">
              <a:extLst>
                <a:ext uri="{FF2B5EF4-FFF2-40B4-BE49-F238E27FC236}">
                  <a16:creationId xmlns:a16="http://schemas.microsoft.com/office/drawing/2014/main" id="{7E8C9F71-A9D1-44F9-AAE1-F8C9F6C95F2E}"/>
                </a:ext>
              </a:extLst>
            </p:cNvPr>
            <p:cNvCxnSpPr>
              <a:cxnSpLocks/>
            </p:cNvCxnSpPr>
            <p:nvPr/>
          </p:nvCxnSpPr>
          <p:spPr>
            <a:xfrm flipV="1">
              <a:off x="4931430" y="2537450"/>
              <a:ext cx="0" cy="168851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B4084E3-7606-4781-A4DA-8BA7B75CDEB0}"/>
                </a:ext>
              </a:extLst>
            </p:cNvPr>
            <p:cNvCxnSpPr>
              <a:cxnSpLocks/>
            </p:cNvCxnSpPr>
            <p:nvPr/>
          </p:nvCxnSpPr>
          <p:spPr>
            <a:xfrm flipV="1">
              <a:off x="3474377" y="2537450"/>
              <a:ext cx="0" cy="168851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D15D2CD0-D744-4015-95DF-1048FE73EE61}"/>
                </a:ext>
              </a:extLst>
            </p:cNvPr>
            <p:cNvSpPr/>
            <p:nvPr/>
          </p:nvSpPr>
          <p:spPr>
            <a:xfrm>
              <a:off x="5445303" y="2250040"/>
              <a:ext cx="1150706" cy="2473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ustDataLst>
      <p:tags r:id="rId1"/>
    </p:custDataLst>
    <p:extLst>
      <p:ext uri="{BB962C8B-B14F-4D97-AF65-F5344CB8AC3E}">
        <p14:creationId xmlns:p14="http://schemas.microsoft.com/office/powerpoint/2010/main" val="2618909694"/>
      </p:ext>
    </p:extLst>
  </p:cSld>
  <p:clrMapOvr>
    <a:masterClrMapping/>
  </p:clrMapOvr>
  <mc:AlternateContent xmlns:mc="http://schemas.openxmlformats.org/markup-compatibility/2006" xmlns:p14="http://schemas.microsoft.com/office/powerpoint/2010/main">
    <mc:Choice Requires="p14">
      <p:transition spd="slow" p14:dur="2000" advTm="21590"/>
    </mc:Choice>
    <mc:Fallback xmlns="">
      <p:transition spd="slow" advTm="215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pPr algn="l"/>
            <a:r>
              <a:rPr lang="en-US" sz="3600" b="1" dirty="0">
                <a:latin typeface="+mn-lt"/>
              </a:rPr>
              <a:t>Problem 1: </a:t>
            </a:r>
            <a:r>
              <a:rPr lang="en-US" sz="3600" dirty="0"/>
              <a:t>Contention at the Shared TLB</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12</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Multiple GPU applications contend for the TLB</a:t>
            </a:r>
          </a:p>
        </p:txBody>
      </p:sp>
      <p:graphicFrame>
        <p:nvGraphicFramePr>
          <p:cNvPr id="8" name="Chart 7">
            <a:extLst>
              <a:ext uri="{FF2B5EF4-FFF2-40B4-BE49-F238E27FC236}">
                <a16:creationId xmlns:a16="http://schemas.microsoft.com/office/drawing/2014/main" id="{6FC33086-9CF5-48E8-B42F-548771895B2E}"/>
              </a:ext>
            </a:extLst>
          </p:cNvPr>
          <p:cNvGraphicFramePr>
            <a:graphicFrameLocks/>
          </p:cNvGraphicFramePr>
          <p:nvPr>
            <p:extLst>
              <p:ext uri="{D42A27DB-BD31-4B8C-83A1-F6EECF244321}">
                <p14:modId xmlns:p14="http://schemas.microsoft.com/office/powerpoint/2010/main" val="3474948378"/>
              </p:ext>
            </p:extLst>
          </p:nvPr>
        </p:nvGraphicFramePr>
        <p:xfrm>
          <a:off x="531424" y="1877185"/>
          <a:ext cx="7409906" cy="2815953"/>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id="{E715777F-5B2C-4F90-B412-500EB4788226}"/>
              </a:ext>
            </a:extLst>
          </p:cNvPr>
          <p:cNvSpPr txBox="1"/>
          <p:nvPr/>
        </p:nvSpPr>
        <p:spPr>
          <a:xfrm>
            <a:off x="1998002" y="4056687"/>
            <a:ext cx="1466850"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3DS_HISTO</a:t>
            </a:r>
          </a:p>
        </p:txBody>
      </p:sp>
      <p:sp>
        <p:nvSpPr>
          <p:cNvPr id="10" name="TextBox 9">
            <a:extLst>
              <a:ext uri="{FF2B5EF4-FFF2-40B4-BE49-F238E27FC236}">
                <a16:creationId xmlns:a16="http://schemas.microsoft.com/office/drawing/2014/main" id="{FD52F8C7-8151-4BE0-88EE-9330EAD40372}"/>
              </a:ext>
            </a:extLst>
          </p:cNvPr>
          <p:cNvSpPr txBox="1"/>
          <p:nvPr/>
        </p:nvSpPr>
        <p:spPr>
          <a:xfrm>
            <a:off x="3464852"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CONS_LPS</a:t>
            </a:r>
          </a:p>
        </p:txBody>
      </p:sp>
      <p:sp>
        <p:nvSpPr>
          <p:cNvPr id="11" name="TextBox 10">
            <a:extLst>
              <a:ext uri="{FF2B5EF4-FFF2-40B4-BE49-F238E27FC236}">
                <a16:creationId xmlns:a16="http://schemas.microsoft.com/office/drawing/2014/main" id="{EE2902AF-EBFA-4FE5-8CFB-02DC71D33AC5}"/>
              </a:ext>
            </a:extLst>
          </p:cNvPr>
          <p:cNvSpPr txBox="1"/>
          <p:nvPr/>
        </p:nvSpPr>
        <p:spPr>
          <a:xfrm>
            <a:off x="4931702"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MUM_HISTO</a:t>
            </a:r>
          </a:p>
        </p:txBody>
      </p:sp>
      <p:sp>
        <p:nvSpPr>
          <p:cNvPr id="12" name="TextBox 11">
            <a:extLst>
              <a:ext uri="{FF2B5EF4-FFF2-40B4-BE49-F238E27FC236}">
                <a16:creationId xmlns:a16="http://schemas.microsoft.com/office/drawing/2014/main" id="{DAD8DC20-B58A-49A6-B3A0-52E4178551ED}"/>
              </a:ext>
            </a:extLst>
          </p:cNvPr>
          <p:cNvSpPr txBox="1"/>
          <p:nvPr/>
        </p:nvSpPr>
        <p:spPr>
          <a:xfrm>
            <a:off x="6388755" y="4056687"/>
            <a:ext cx="1466578"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RED_RAY</a:t>
            </a:r>
          </a:p>
        </p:txBody>
      </p:sp>
      <p:cxnSp>
        <p:nvCxnSpPr>
          <p:cNvPr id="13" name="Straight Connector 12">
            <a:extLst>
              <a:ext uri="{FF2B5EF4-FFF2-40B4-BE49-F238E27FC236}">
                <a16:creationId xmlns:a16="http://schemas.microsoft.com/office/drawing/2014/main" id="{7E8C9F71-A9D1-44F9-AAE1-F8C9F6C95F2E}"/>
              </a:ext>
            </a:extLst>
          </p:cNvPr>
          <p:cNvCxnSpPr>
            <a:cxnSpLocks/>
          </p:cNvCxnSpPr>
          <p:nvPr/>
        </p:nvCxnSpPr>
        <p:spPr>
          <a:xfrm flipV="1">
            <a:off x="4931430" y="2537450"/>
            <a:ext cx="0" cy="168851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B4084E3-7606-4781-A4DA-8BA7B75CDEB0}"/>
              </a:ext>
            </a:extLst>
          </p:cNvPr>
          <p:cNvCxnSpPr>
            <a:cxnSpLocks/>
          </p:cNvCxnSpPr>
          <p:nvPr/>
        </p:nvCxnSpPr>
        <p:spPr>
          <a:xfrm flipV="1">
            <a:off x="3474377" y="2537450"/>
            <a:ext cx="0" cy="168851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 name="Rounded Rectangle 18">
            <a:extLst>
              <a:ext uri="{FF2B5EF4-FFF2-40B4-BE49-F238E27FC236}">
                <a16:creationId xmlns:a16="http://schemas.microsoft.com/office/drawing/2014/main" id="{44CCA826-BBAB-4109-AD94-15AF0E5C9637}"/>
              </a:ext>
            </a:extLst>
          </p:cNvPr>
          <p:cNvSpPr/>
          <p:nvPr/>
        </p:nvSpPr>
        <p:spPr>
          <a:xfrm>
            <a:off x="187289" y="5137706"/>
            <a:ext cx="8748749" cy="557021"/>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rgbClr val="FF0000"/>
                </a:solidFill>
              </a:rPr>
              <a:t>Contention at the shared TLB </a:t>
            </a:r>
            <a:r>
              <a:rPr lang="en-US" sz="2800" dirty="0">
                <a:solidFill>
                  <a:schemeClr val="tx1"/>
                </a:solidFill>
              </a:rPr>
              <a:t>leads to lower performance</a:t>
            </a:r>
          </a:p>
        </p:txBody>
      </p:sp>
    </p:spTree>
    <p:custDataLst>
      <p:tags r:id="rId1"/>
    </p:custDataLst>
    <p:extLst>
      <p:ext uri="{BB962C8B-B14F-4D97-AF65-F5344CB8AC3E}">
        <p14:creationId xmlns:p14="http://schemas.microsoft.com/office/powerpoint/2010/main" val="1863782590"/>
      </p:ext>
    </p:extLst>
  </p:cSld>
  <p:clrMapOvr>
    <a:masterClrMapping/>
  </p:clrMapOvr>
  <mc:AlternateContent xmlns:mc="http://schemas.openxmlformats.org/markup-compatibility/2006" xmlns:p14="http://schemas.microsoft.com/office/powerpoint/2010/main">
    <mc:Choice Requires="p14">
      <p:transition spd="slow" p14:dur="2000" advTm="18283"/>
    </mc:Choice>
    <mc:Fallback xmlns="">
      <p:transition spd="slow" advTm="182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pPr algn="l"/>
            <a:r>
              <a:rPr lang="en-US" sz="3600" b="1" dirty="0">
                <a:latin typeface="+mn-lt"/>
              </a:rPr>
              <a:t>Problem 2:  </a:t>
            </a:r>
            <a:r>
              <a:rPr lang="en-US" sz="3600" dirty="0"/>
              <a:t>Thrashing at the L2 Cache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13</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cache can be used to reduce page walk latency</a:t>
            </a:r>
          </a:p>
          <a:p>
            <a:pPr marL="457200" lvl="1" indent="0">
              <a:buNone/>
            </a:pPr>
            <a:r>
              <a:rPr lang="en-US" b="1" dirty="0">
                <a:solidFill>
                  <a:schemeClr val="accent6">
                    <a:lumMod val="50000"/>
                  </a:schemeClr>
                </a:solidFill>
                <a:sym typeface="Wingdings" pitchFamily="2" charset="2"/>
              </a:rPr>
              <a:t> </a:t>
            </a:r>
            <a:r>
              <a:rPr lang="en-US" b="1" dirty="0">
                <a:solidFill>
                  <a:schemeClr val="accent6">
                    <a:lumMod val="50000"/>
                  </a:schemeClr>
                </a:solidFill>
              </a:rPr>
              <a:t>Partial translation data can be cached</a:t>
            </a:r>
          </a:p>
          <a:p>
            <a:endParaRPr lang="en-US" dirty="0"/>
          </a:p>
          <a:p>
            <a:r>
              <a:rPr lang="en-US" b="1" dirty="0"/>
              <a:t>Thrashing Source 1: </a:t>
            </a:r>
            <a:r>
              <a:rPr lang="en-US" dirty="0"/>
              <a:t>Parallel page walks</a:t>
            </a:r>
          </a:p>
          <a:p>
            <a:pPr marL="457200" lvl="1" indent="0">
              <a:buNone/>
            </a:pPr>
            <a:r>
              <a:rPr lang="en-US" b="1" dirty="0">
                <a:solidFill>
                  <a:srgbClr val="FF0000"/>
                </a:solidFill>
                <a:sym typeface="Wingdings" pitchFamily="2" charset="2"/>
              </a:rPr>
              <a:t> </a:t>
            </a:r>
            <a:r>
              <a:rPr lang="en-US" b="1" dirty="0">
                <a:solidFill>
                  <a:srgbClr val="FF0000"/>
                </a:solidFill>
              </a:rPr>
              <a:t>Different address translation data evicts each other</a:t>
            </a:r>
          </a:p>
          <a:p>
            <a:endParaRPr lang="en-US" dirty="0"/>
          </a:p>
          <a:p>
            <a:r>
              <a:rPr lang="en-US" b="1" dirty="0"/>
              <a:t>Thrashing Source 2: </a:t>
            </a:r>
            <a:r>
              <a:rPr lang="en-US" dirty="0"/>
              <a:t>GPU memory intensity</a:t>
            </a:r>
          </a:p>
          <a:p>
            <a:pPr marL="457200" lvl="1" indent="0">
              <a:buNone/>
            </a:pPr>
            <a:r>
              <a:rPr lang="en-US" b="1" dirty="0">
                <a:solidFill>
                  <a:srgbClr val="FF0000"/>
                </a:solidFill>
                <a:sym typeface="Wingdings" pitchFamily="2" charset="2"/>
              </a:rPr>
              <a:t> </a:t>
            </a:r>
            <a:r>
              <a:rPr lang="en-US" b="1" dirty="0">
                <a:solidFill>
                  <a:srgbClr val="FF0000"/>
                </a:solidFill>
              </a:rPr>
              <a:t>Demand-fetched data evicts address translation data</a:t>
            </a:r>
          </a:p>
          <a:p>
            <a:pPr marL="457200" lvl="1" indent="0">
              <a:buNone/>
            </a:pPr>
            <a:endParaRPr lang="en-US" dirty="0"/>
          </a:p>
          <a:p>
            <a:endParaRPr lang="en-US" dirty="0"/>
          </a:p>
          <a:p>
            <a:endParaRPr lang="en-US" dirty="0"/>
          </a:p>
          <a:p>
            <a:endParaRPr lang="en-US" dirty="0"/>
          </a:p>
          <a:p>
            <a:endParaRPr lang="en-US" dirty="0"/>
          </a:p>
          <a:p>
            <a:endParaRPr lang="en-US" dirty="0"/>
          </a:p>
          <a:p>
            <a:endParaRPr lang="en-US" dirty="0"/>
          </a:p>
        </p:txBody>
      </p:sp>
      <p:sp>
        <p:nvSpPr>
          <p:cNvPr id="7" name="Rounded Rectangle 43">
            <a:extLst>
              <a:ext uri="{FF2B5EF4-FFF2-40B4-BE49-F238E27FC236}">
                <a16:creationId xmlns:a16="http://schemas.microsoft.com/office/drawing/2014/main" id="{060DD0F2-4508-4E2A-AC21-0F9FEB1346D6}"/>
              </a:ext>
            </a:extLst>
          </p:cNvPr>
          <p:cNvSpPr/>
          <p:nvPr/>
        </p:nvSpPr>
        <p:spPr>
          <a:xfrm>
            <a:off x="457200" y="5211249"/>
            <a:ext cx="8229600" cy="66139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tx1"/>
                </a:solidFill>
              </a:rPr>
              <a:t>L2 cache is </a:t>
            </a:r>
            <a:r>
              <a:rPr lang="en-US" sz="2800" b="1" dirty="0">
                <a:solidFill>
                  <a:srgbClr val="FF0000"/>
                </a:solidFill>
              </a:rPr>
              <a:t>ineffective</a:t>
            </a:r>
            <a:r>
              <a:rPr lang="en-US" sz="2800" dirty="0">
                <a:solidFill>
                  <a:schemeClr val="tx1"/>
                </a:solidFill>
              </a:rPr>
              <a:t> at reducing page walk latency</a:t>
            </a:r>
          </a:p>
        </p:txBody>
      </p:sp>
    </p:spTree>
    <p:custDataLst>
      <p:tags r:id="rId1"/>
    </p:custDataLst>
    <p:extLst>
      <p:ext uri="{BB962C8B-B14F-4D97-AF65-F5344CB8AC3E}">
        <p14:creationId xmlns:p14="http://schemas.microsoft.com/office/powerpoint/2010/main" val="4012628627"/>
      </p:ext>
    </p:extLst>
  </p:cSld>
  <p:clrMapOvr>
    <a:masterClrMapping/>
  </p:clrMapOvr>
  <mc:AlternateContent xmlns:mc="http://schemas.openxmlformats.org/markup-compatibility/2006" xmlns:p14="http://schemas.microsoft.com/office/powerpoint/2010/main">
    <mc:Choice Requires="p14">
      <p:transition spd="slow" p14:dur="2000" advTm="57331"/>
    </mc:Choice>
    <mc:Fallback xmlns="">
      <p:transition spd="slow" advTm="573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0">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uiExpand="1" build="p"/>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415" y="130604"/>
            <a:ext cx="8780585" cy="847546"/>
          </a:xfrm>
        </p:spPr>
        <p:txBody>
          <a:bodyPr>
            <a:noAutofit/>
          </a:bodyPr>
          <a:lstStyle/>
          <a:p>
            <a:pPr algn="l"/>
            <a:r>
              <a:rPr lang="en-US" sz="3000" b="1" dirty="0">
                <a:latin typeface="+mn-lt"/>
              </a:rPr>
              <a:t>Observation: </a:t>
            </a:r>
            <a:r>
              <a:rPr lang="en-US" sz="3000" dirty="0"/>
              <a:t>Address Translation Is Latency Sensitive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14</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686800" cy="5517543"/>
          </a:xfrm>
        </p:spPr>
        <p:txBody>
          <a:bodyPr/>
          <a:lstStyle/>
          <a:p>
            <a:r>
              <a:rPr lang="en-US" dirty="0"/>
              <a:t>Multiple warps share data from a single page</a:t>
            </a:r>
            <a:endParaRPr lang="en-US" b="1" dirty="0">
              <a:solidFill>
                <a:srgbClr val="FF0000"/>
              </a:solidFill>
            </a:endParaRPr>
          </a:p>
          <a:p>
            <a:pPr lvl="1"/>
            <a:endParaRPr lang="en-US" b="1" dirty="0">
              <a:solidFill>
                <a:srgbClr val="FF0000"/>
              </a:solidFill>
            </a:endParaRPr>
          </a:p>
          <a:p>
            <a:pPr lvl="1"/>
            <a:endParaRPr lang="en-US" b="1" dirty="0">
              <a:solidFill>
                <a:srgbClr val="FF0000"/>
              </a:solidFill>
            </a:endParaRPr>
          </a:p>
          <a:p>
            <a:pPr marL="0" indent="0">
              <a:buNone/>
            </a:pPr>
            <a:endParaRPr lang="en-US" b="1" dirty="0">
              <a:solidFill>
                <a:srgbClr val="FF0000"/>
              </a:solidFill>
            </a:endParaRPr>
          </a:p>
          <a:p>
            <a:pPr marL="0" indent="0">
              <a:buNone/>
            </a:pPr>
            <a:endParaRPr lang="en-US" sz="1000" dirty="0"/>
          </a:p>
          <a:p>
            <a:pPr marL="0" indent="0">
              <a:buNone/>
            </a:pPr>
            <a:endParaRPr lang="en-US" sz="1200" dirty="0"/>
          </a:p>
          <a:p>
            <a:pPr lvl="1"/>
            <a:endParaRPr lang="en-US" b="1" dirty="0">
              <a:solidFill>
                <a:srgbClr val="FF0000"/>
              </a:solidFill>
            </a:endParaRPr>
          </a:p>
          <a:p>
            <a:pPr lvl="1"/>
            <a:endParaRPr lang="en-US" b="1" dirty="0">
              <a:solidFill>
                <a:srgbClr val="FF0000"/>
              </a:solidFill>
            </a:endParaRPr>
          </a:p>
        </p:txBody>
      </p:sp>
      <p:graphicFrame>
        <p:nvGraphicFramePr>
          <p:cNvPr id="10" name="Chart 9">
            <a:extLst>
              <a:ext uri="{FF2B5EF4-FFF2-40B4-BE49-F238E27FC236}">
                <a16:creationId xmlns:a16="http://schemas.microsoft.com/office/drawing/2014/main" id="{84E020FB-0A37-44CA-8A4C-9C67DD9583D3}"/>
              </a:ext>
            </a:extLst>
          </p:cNvPr>
          <p:cNvGraphicFramePr>
            <a:graphicFrameLocks/>
          </p:cNvGraphicFramePr>
          <p:nvPr>
            <p:extLst>
              <p:ext uri="{D42A27DB-BD31-4B8C-83A1-F6EECF244321}">
                <p14:modId xmlns:p14="http://schemas.microsoft.com/office/powerpoint/2010/main" val="1156005547"/>
              </p:ext>
            </p:extLst>
          </p:nvPr>
        </p:nvGraphicFramePr>
        <p:xfrm>
          <a:off x="0" y="1564035"/>
          <a:ext cx="8931181" cy="3559161"/>
        </p:xfrm>
        <a:graphic>
          <a:graphicData uri="http://schemas.openxmlformats.org/drawingml/2006/chart">
            <c:chart xmlns:c="http://schemas.openxmlformats.org/drawingml/2006/chart" xmlns:r="http://schemas.openxmlformats.org/officeDocument/2006/relationships" r:id="rId5"/>
          </a:graphicData>
        </a:graphic>
      </p:graphicFrame>
      <p:sp>
        <p:nvSpPr>
          <p:cNvPr id="11" name="Rounded Rectangle 43">
            <a:extLst>
              <a:ext uri="{FF2B5EF4-FFF2-40B4-BE49-F238E27FC236}">
                <a16:creationId xmlns:a16="http://schemas.microsoft.com/office/drawing/2014/main" id="{7263315C-44EF-48E7-9012-B830C9EC7CEF}"/>
              </a:ext>
            </a:extLst>
          </p:cNvPr>
          <p:cNvSpPr/>
          <p:nvPr/>
        </p:nvSpPr>
        <p:spPr>
          <a:xfrm>
            <a:off x="457200" y="5211249"/>
            <a:ext cx="8229600" cy="66139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tx1"/>
                </a:solidFill>
              </a:rPr>
              <a:t>A single TLB miss causes </a:t>
            </a:r>
            <a:r>
              <a:rPr lang="en-US" sz="2800" b="1" dirty="0">
                <a:solidFill>
                  <a:srgbClr val="FF0000"/>
                </a:solidFill>
              </a:rPr>
              <a:t>8 warps </a:t>
            </a:r>
            <a:r>
              <a:rPr lang="en-US" sz="2800" dirty="0">
                <a:solidFill>
                  <a:schemeClr val="tx1"/>
                </a:solidFill>
              </a:rPr>
              <a:t>to stall on average</a:t>
            </a:r>
          </a:p>
        </p:txBody>
      </p:sp>
    </p:spTree>
    <p:custDataLst>
      <p:tags r:id="rId1"/>
    </p:custDataLst>
    <p:extLst>
      <p:ext uri="{BB962C8B-B14F-4D97-AF65-F5344CB8AC3E}">
        <p14:creationId xmlns:p14="http://schemas.microsoft.com/office/powerpoint/2010/main" val="3080267975"/>
      </p:ext>
    </p:extLst>
  </p:cSld>
  <p:clrMapOvr>
    <a:masterClrMapping/>
  </p:clrMapOvr>
  <mc:AlternateContent xmlns:mc="http://schemas.openxmlformats.org/markup-compatibility/2006" xmlns:p14="http://schemas.microsoft.com/office/powerpoint/2010/main">
    <mc:Choice Requires="p14">
      <p:transition spd="slow" p14:dur="2000" advTm="26281"/>
    </mc:Choice>
    <mc:Fallback xmlns="">
      <p:transition spd="slow" advTm="2628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randombar(horizontal)">
                                      <p:cBhvr>
                                        <p:cTn id="11" dur="500"/>
                                        <p:tgtEl>
                                          <p:spTgt spid="10">
                                            <p:graphicEl>
                                              <a:chart seriesIdx="-3" categoryIdx="-3" bldStep="gridLegend"/>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randombar(horizontal)">
                                      <p:cBhvr>
                                        <p:cTn id="16" dur="500"/>
                                        <p:tgtEl>
                                          <p:spTgt spid="10">
                                            <p:graphicEl>
                                              <a:chart seriesIdx="0" categoryIdx="-4" bldStep="series"/>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linds(horizontal)">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0">
                                            <p:graphicEl>
                                              <a:chart seriesIdx="0" categoryIdx="-4" bldStep="series"/>
                                            </p:graphicEl>
                                          </p:spTgt>
                                        </p:tgtEl>
                                      </p:cBhvr>
                                    </p:animEffect>
                                    <p:set>
                                      <p:cBhvr>
                                        <p:cTn id="26" dur="1" fill="hold">
                                          <p:stCondLst>
                                            <p:cond delay="499"/>
                                          </p:stCondLst>
                                        </p:cTn>
                                        <p:tgtEl>
                                          <p:spTgt spid="10">
                                            <p:graphicEl>
                                              <a:chart seriesIdx="0" categoryIdx="-4" bldStep="series"/>
                                            </p:graphicEl>
                                          </p:spTgt>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0">
                                            <p:graphicEl>
                                              <a:chart seriesIdx="-3" categoryIdx="-3" bldStep="gridLegend"/>
                                            </p:graphicEl>
                                          </p:spTgt>
                                        </p:tgtEl>
                                      </p:cBhvr>
                                    </p:animEffect>
                                    <p:set>
                                      <p:cBhvr>
                                        <p:cTn id="29" dur="1" fill="hold">
                                          <p:stCondLst>
                                            <p:cond delay="499"/>
                                          </p:stCondLst>
                                        </p:cTn>
                                        <p:tgtEl>
                                          <p:spTgt spid="10">
                                            <p:graphicEl>
                                              <a:chart seriesIdx="-3" categoryIdx="-3" bldStep="gridLegend"/>
                                            </p:graphicEl>
                                          </p:spTgt>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build="p"/>
      <p:bldGraphic spid="10" grpId="0">
        <p:bldSub>
          <a:bldChart bld="series"/>
        </p:bldSub>
      </p:bldGraphic>
      <p:bldGraphic spid="10" grpId="1">
        <p:bldSub>
          <a:bldChart bld="series"/>
        </p:bldSub>
      </p:bldGraphic>
      <p:bldP spid="11" grpId="0" animBg="1"/>
      <p:bldP spid="11"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415" y="130604"/>
            <a:ext cx="8780585" cy="847546"/>
          </a:xfrm>
        </p:spPr>
        <p:txBody>
          <a:bodyPr>
            <a:noAutofit/>
          </a:bodyPr>
          <a:lstStyle/>
          <a:p>
            <a:pPr algn="l"/>
            <a:r>
              <a:rPr lang="en-US" sz="3000" b="1" dirty="0">
                <a:latin typeface="+mn-lt"/>
              </a:rPr>
              <a:t>Observation: </a:t>
            </a:r>
            <a:r>
              <a:rPr lang="en-US" sz="3000" dirty="0"/>
              <a:t>Address Translation Is Latency Sensitive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15</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686800" cy="5517543"/>
          </a:xfrm>
        </p:spPr>
        <p:txBody>
          <a:bodyPr/>
          <a:lstStyle/>
          <a:p>
            <a:r>
              <a:rPr lang="en-US" dirty="0"/>
              <a:t>Multiple warps share data from a single page</a:t>
            </a:r>
            <a:endParaRPr lang="en-US" b="1" dirty="0">
              <a:solidFill>
                <a:schemeClr val="accent6">
                  <a:lumMod val="50000"/>
                </a:schemeClr>
              </a:solidFill>
            </a:endParaRPr>
          </a:p>
          <a:p>
            <a:pPr marL="0" indent="0">
              <a:buNone/>
            </a:pPr>
            <a:endParaRPr lang="en-US" sz="1200" dirty="0"/>
          </a:p>
          <a:p>
            <a:r>
              <a:rPr lang="en-US" dirty="0"/>
              <a:t>GPU’s parallelism causes multiple concurrent page walks</a:t>
            </a:r>
          </a:p>
          <a:p>
            <a:pPr lvl="1"/>
            <a:endParaRPr lang="en-US" b="1" dirty="0">
              <a:solidFill>
                <a:srgbClr val="FF0000"/>
              </a:solidFill>
            </a:endParaRPr>
          </a:p>
          <a:p>
            <a:pPr lvl="1"/>
            <a:endParaRPr lang="en-US" b="1" dirty="0">
              <a:solidFill>
                <a:srgbClr val="FF0000"/>
              </a:solidFill>
            </a:endParaRPr>
          </a:p>
        </p:txBody>
      </p:sp>
      <p:graphicFrame>
        <p:nvGraphicFramePr>
          <p:cNvPr id="9" name="Chart 8">
            <a:extLst>
              <a:ext uri="{FF2B5EF4-FFF2-40B4-BE49-F238E27FC236}">
                <a16:creationId xmlns:a16="http://schemas.microsoft.com/office/drawing/2014/main" id="{9D089D0E-51AE-44DE-B85D-CED51C440B7D}"/>
              </a:ext>
            </a:extLst>
          </p:cNvPr>
          <p:cNvGraphicFramePr>
            <a:graphicFrameLocks/>
          </p:cNvGraphicFramePr>
          <p:nvPr>
            <p:extLst>
              <p:ext uri="{D42A27DB-BD31-4B8C-83A1-F6EECF244321}">
                <p14:modId xmlns:p14="http://schemas.microsoft.com/office/powerpoint/2010/main" val="657755056"/>
              </p:ext>
            </p:extLst>
          </p:nvPr>
        </p:nvGraphicFramePr>
        <p:xfrm>
          <a:off x="106409" y="2459914"/>
          <a:ext cx="8931181" cy="3418721"/>
        </p:xfrm>
        <a:graphic>
          <a:graphicData uri="http://schemas.openxmlformats.org/drawingml/2006/chart">
            <c:chart xmlns:c="http://schemas.openxmlformats.org/drawingml/2006/chart" xmlns:r="http://schemas.openxmlformats.org/officeDocument/2006/relationships" r:id="rId5"/>
          </a:graphicData>
        </a:graphic>
      </p:graphicFrame>
      <p:sp>
        <p:nvSpPr>
          <p:cNvPr id="11" name="Rounded Rectangle 43">
            <a:extLst>
              <a:ext uri="{FF2B5EF4-FFF2-40B4-BE49-F238E27FC236}">
                <a16:creationId xmlns:a16="http://schemas.microsoft.com/office/drawing/2014/main" id="{B595D246-469A-4EBE-AAF4-2E1E02B373A9}"/>
              </a:ext>
            </a:extLst>
          </p:cNvPr>
          <p:cNvSpPr/>
          <p:nvPr/>
        </p:nvSpPr>
        <p:spPr>
          <a:xfrm>
            <a:off x="336477" y="5490680"/>
            <a:ext cx="8471043" cy="672145"/>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tx1"/>
                </a:solidFill>
              </a:rPr>
              <a:t>High address translation latency </a:t>
            </a:r>
            <a:r>
              <a:rPr lang="en-US" sz="2800" b="1" dirty="0">
                <a:solidFill>
                  <a:schemeClr val="tx1"/>
                </a:solidFill>
                <a:sym typeface="Wingdings" panose="05000000000000000000" pitchFamily="2" charset="2"/>
              </a:rPr>
              <a:t> </a:t>
            </a:r>
            <a:r>
              <a:rPr lang="en-US" sz="2800" b="1" dirty="0">
                <a:solidFill>
                  <a:srgbClr val="FF0000"/>
                </a:solidFill>
                <a:sym typeface="Wingdings" panose="05000000000000000000" pitchFamily="2" charset="2"/>
              </a:rPr>
              <a:t>M</a:t>
            </a:r>
            <a:r>
              <a:rPr lang="en-US" sz="2800" b="1" dirty="0">
                <a:solidFill>
                  <a:srgbClr val="FF0000"/>
                </a:solidFill>
              </a:rPr>
              <a:t>ore stalled warps</a:t>
            </a:r>
          </a:p>
        </p:txBody>
      </p:sp>
    </p:spTree>
    <p:custDataLst>
      <p:tags r:id="rId1"/>
    </p:custDataLst>
    <p:extLst>
      <p:ext uri="{BB962C8B-B14F-4D97-AF65-F5344CB8AC3E}">
        <p14:creationId xmlns:p14="http://schemas.microsoft.com/office/powerpoint/2010/main" val="1479144325"/>
      </p:ext>
    </p:extLst>
  </p:cSld>
  <p:clrMapOvr>
    <a:masterClrMapping/>
  </p:clrMapOvr>
  <mc:AlternateContent xmlns:mc="http://schemas.openxmlformats.org/markup-compatibility/2006" xmlns:p14="http://schemas.microsoft.com/office/powerpoint/2010/main">
    <mc:Choice Requires="p14">
      <p:transition spd="slow" p14:dur="2000" advTm="33136"/>
    </mc:Choice>
    <mc:Fallback xmlns="">
      <p:transition spd="slow" advTm="331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randombar(horizontal)">
                                      <p:cBhvr>
                                        <p:cTn id="7" dur="500"/>
                                        <p:tgtEl>
                                          <p:spTgt spid="9">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graphicEl>
                                              <a:chart seriesIdx="0" categoryIdx="-4" bldStep="series"/>
                                            </p:graphicEl>
                                          </p:spTgt>
                                        </p:tgtEl>
                                        <p:attrNameLst>
                                          <p:attrName>style.visibility</p:attrName>
                                        </p:attrNameLst>
                                      </p:cBhvr>
                                      <p:to>
                                        <p:strVal val="visible"/>
                                      </p:to>
                                    </p:set>
                                    <p:animEffect transition="in" filter="randombar(horizontal)">
                                      <p:cBhvr>
                                        <p:cTn id="12" dur="500"/>
                                        <p:tgtEl>
                                          <p:spTgt spid="9">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series"/>
        </p:bldSub>
      </p:bldGraphic>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500" dirty="0"/>
              <a:t>Our Goals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16</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800" b="1" dirty="0">
                <a:solidFill>
                  <a:srgbClr val="0066FF"/>
                </a:solidFill>
              </a:rPr>
              <a:t>Reduce shared TLB contention</a:t>
            </a:r>
          </a:p>
          <a:p>
            <a:pPr lvl="1"/>
            <a:endParaRPr lang="en-US" sz="3400" b="1" dirty="0">
              <a:solidFill>
                <a:srgbClr val="0066FF"/>
              </a:solidFill>
            </a:endParaRPr>
          </a:p>
          <a:p>
            <a:pPr lvl="1"/>
            <a:endParaRPr lang="en-US" sz="1800" b="1" dirty="0">
              <a:solidFill>
                <a:srgbClr val="0066FF"/>
              </a:solidFill>
            </a:endParaRPr>
          </a:p>
          <a:p>
            <a:r>
              <a:rPr lang="en-US" sz="3800" b="1" dirty="0">
                <a:solidFill>
                  <a:srgbClr val="0066FF"/>
                </a:solidFill>
              </a:rPr>
              <a:t>Improve L2 cache utilization</a:t>
            </a:r>
          </a:p>
          <a:p>
            <a:pPr lvl="1"/>
            <a:endParaRPr lang="en-US" sz="3400" b="1" dirty="0">
              <a:solidFill>
                <a:srgbClr val="0066FF"/>
              </a:solidFill>
            </a:endParaRPr>
          </a:p>
          <a:p>
            <a:pPr lvl="1"/>
            <a:endParaRPr lang="en-US" sz="1800" b="1" dirty="0">
              <a:solidFill>
                <a:srgbClr val="0066FF"/>
              </a:solidFill>
            </a:endParaRPr>
          </a:p>
          <a:p>
            <a:r>
              <a:rPr lang="en-US" sz="3800" b="1" dirty="0">
                <a:solidFill>
                  <a:srgbClr val="0066FF"/>
                </a:solidFill>
              </a:rPr>
              <a:t>Lower page walk latency</a:t>
            </a:r>
          </a:p>
          <a:p>
            <a:pPr lvl="1"/>
            <a:endParaRPr lang="en-US" sz="3400" b="1" dirty="0">
              <a:solidFill>
                <a:srgbClr val="FF0000"/>
              </a:solidFill>
            </a:endParaRPr>
          </a:p>
        </p:txBody>
      </p:sp>
    </p:spTree>
    <p:extLst>
      <p:ext uri="{BB962C8B-B14F-4D97-AF65-F5344CB8AC3E}">
        <p14:creationId xmlns:p14="http://schemas.microsoft.com/office/powerpoint/2010/main" val="3763654388"/>
      </p:ext>
    </p:extLst>
  </p:cSld>
  <p:clrMapOvr>
    <a:masterClrMapping/>
  </p:clrMapOvr>
  <mc:AlternateContent xmlns:mc="http://schemas.openxmlformats.org/markup-compatibility/2006" xmlns:p14="http://schemas.microsoft.com/office/powerpoint/2010/main">
    <mc:Choice Requires="p14">
      <p:transition spd="slow" p14:dur="2000" advTm="17162"/>
    </mc:Choice>
    <mc:Fallback xmlns="">
      <p:transition spd="slow" advTm="171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17</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Executive Summary</a:t>
            </a:r>
          </a:p>
          <a:p>
            <a:endParaRPr lang="en-US" sz="3000" b="1" dirty="0">
              <a:solidFill>
                <a:schemeClr val="bg1">
                  <a:lumMod val="75000"/>
                </a:schemeClr>
              </a:solidFill>
            </a:endParaRPr>
          </a:p>
          <a:p>
            <a:r>
              <a:rPr lang="en-US" sz="3000" b="1" dirty="0">
                <a:solidFill>
                  <a:schemeClr val="bg1">
                    <a:lumMod val="75000"/>
                  </a:schemeClr>
                </a:solidFill>
              </a:rPr>
              <a:t>Background, Key Challenges and Our Goal</a:t>
            </a:r>
          </a:p>
          <a:p>
            <a:endParaRPr lang="en-US" sz="3000" b="1" dirty="0"/>
          </a:p>
          <a:p>
            <a:r>
              <a:rPr lang="en-US" sz="3000" b="1" dirty="0"/>
              <a:t>MASK: </a:t>
            </a:r>
            <a:r>
              <a:rPr lang="en-US" sz="3000" dirty="0"/>
              <a:t>A Translation-aware Memory Hierarchy</a:t>
            </a:r>
            <a:endParaRPr lang="en-US" sz="3000" b="1" dirty="0"/>
          </a:p>
          <a:p>
            <a:endParaRPr lang="en-US" sz="3000" b="1" dirty="0">
              <a:solidFill>
                <a:schemeClr val="bg1">
                  <a:lumMod val="75000"/>
                </a:schemeClr>
              </a:solidFill>
            </a:endParaRPr>
          </a:p>
          <a:p>
            <a:r>
              <a:rPr lang="en-US" sz="3000" b="1" dirty="0">
                <a:solidFill>
                  <a:schemeClr val="bg1">
                    <a:lumMod val="75000"/>
                  </a:schemeClr>
                </a:solidFill>
              </a:rPr>
              <a:t>Evaluation</a:t>
            </a:r>
          </a:p>
          <a:p>
            <a:endParaRPr lang="en-US" sz="3000" b="1" dirty="0">
              <a:solidFill>
                <a:schemeClr val="bg1">
                  <a:lumMod val="75000"/>
                </a:schemeClr>
              </a:solidFill>
            </a:endParaRPr>
          </a:p>
          <a:p>
            <a:r>
              <a:rPr lang="en-US" sz="3000" b="1" dirty="0">
                <a:solidFill>
                  <a:schemeClr val="bg1">
                    <a:lumMod val="75000"/>
                  </a:schemeClr>
                </a:solidFill>
              </a:rPr>
              <a:t>Conclusion</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2872022570"/>
      </p:ext>
    </p:extLst>
  </p:cSld>
  <p:clrMapOvr>
    <a:masterClrMapping/>
  </p:clrMapOvr>
  <mc:AlternateContent xmlns:mc="http://schemas.openxmlformats.org/markup-compatibility/2006" xmlns:p14="http://schemas.microsoft.com/office/powerpoint/2010/main">
    <mc:Choice Requires="p14">
      <p:transition spd="slow" p14:dur="2000" advTm="5839"/>
    </mc:Choice>
    <mc:Fallback xmlns="">
      <p:transition spd="slow" advTm="583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500" dirty="0"/>
              <a:t>MASK: A Translation-aware Memory Hierarchy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18</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800" b="1" dirty="0">
                <a:solidFill>
                  <a:srgbClr val="0066FF"/>
                </a:solidFill>
              </a:rPr>
              <a:t>Reduce shared TLB contention</a:t>
            </a:r>
          </a:p>
          <a:p>
            <a:pPr marL="457200" lvl="1" indent="0">
              <a:buNone/>
            </a:pPr>
            <a:r>
              <a:rPr lang="en-US" sz="3400" b="1" dirty="0">
                <a:solidFill>
                  <a:schemeClr val="accent6">
                    <a:lumMod val="50000"/>
                  </a:schemeClr>
                </a:solidFill>
                <a:sym typeface="Wingdings" pitchFamily="2" charset="2"/>
              </a:rPr>
              <a:t>A. </a:t>
            </a:r>
            <a:r>
              <a:rPr lang="en-US" sz="3400" b="1" dirty="0">
                <a:solidFill>
                  <a:schemeClr val="accent6">
                    <a:lumMod val="50000"/>
                  </a:schemeClr>
                </a:solidFill>
              </a:rPr>
              <a:t>TLB-fill Tokens</a:t>
            </a:r>
          </a:p>
          <a:p>
            <a:pPr lvl="1"/>
            <a:endParaRPr lang="en-US" sz="1800" b="1" dirty="0">
              <a:solidFill>
                <a:srgbClr val="0066FF"/>
              </a:solidFill>
            </a:endParaRPr>
          </a:p>
          <a:p>
            <a:r>
              <a:rPr lang="en-US" sz="3800" b="1" dirty="0">
                <a:solidFill>
                  <a:schemeClr val="bg1">
                    <a:lumMod val="85000"/>
                  </a:schemeClr>
                </a:solidFill>
              </a:rPr>
              <a:t>Improve L2 cache utilization</a:t>
            </a:r>
          </a:p>
          <a:p>
            <a:pPr marL="457200" lvl="1" indent="0">
              <a:buNone/>
            </a:pPr>
            <a:r>
              <a:rPr lang="en-US" sz="3400" b="1" dirty="0">
                <a:solidFill>
                  <a:schemeClr val="bg1">
                    <a:lumMod val="85000"/>
                  </a:schemeClr>
                </a:solidFill>
                <a:sym typeface="Wingdings" pitchFamily="2" charset="2"/>
              </a:rPr>
              <a:t>B. </a:t>
            </a:r>
            <a:r>
              <a:rPr lang="en-US" sz="3400" b="1" dirty="0">
                <a:solidFill>
                  <a:schemeClr val="bg1">
                    <a:lumMod val="85000"/>
                  </a:schemeClr>
                </a:solidFill>
              </a:rPr>
              <a:t>Translation-aware L2 Bypass</a:t>
            </a:r>
          </a:p>
          <a:p>
            <a:pPr lvl="1"/>
            <a:endParaRPr lang="en-US" sz="1800" b="1" dirty="0">
              <a:solidFill>
                <a:schemeClr val="bg1">
                  <a:lumMod val="85000"/>
                </a:schemeClr>
              </a:solidFill>
            </a:endParaRPr>
          </a:p>
          <a:p>
            <a:r>
              <a:rPr lang="en-US" sz="3800" b="1" dirty="0">
                <a:solidFill>
                  <a:schemeClr val="bg1">
                    <a:lumMod val="85000"/>
                  </a:schemeClr>
                </a:solidFill>
              </a:rPr>
              <a:t>Lower page walk latency</a:t>
            </a:r>
          </a:p>
          <a:p>
            <a:pPr marL="457200" lvl="1" indent="0">
              <a:buNone/>
            </a:pPr>
            <a:r>
              <a:rPr lang="en-US" sz="3400" b="1" dirty="0">
                <a:solidFill>
                  <a:schemeClr val="bg1">
                    <a:lumMod val="85000"/>
                  </a:schemeClr>
                </a:solidFill>
                <a:sym typeface="Wingdings" pitchFamily="2" charset="2"/>
              </a:rPr>
              <a:t>C. </a:t>
            </a:r>
            <a:r>
              <a:rPr lang="en-US" sz="3400" b="1" dirty="0">
                <a:solidFill>
                  <a:schemeClr val="bg1">
                    <a:lumMod val="85000"/>
                  </a:schemeClr>
                </a:solidFill>
              </a:rPr>
              <a:t>Address-space-aware Memory Scheduler</a:t>
            </a:r>
          </a:p>
          <a:p>
            <a:pPr lvl="1"/>
            <a:endParaRPr lang="en-US" sz="3400" b="1" dirty="0">
              <a:solidFill>
                <a:srgbClr val="0066FF"/>
              </a:solidFill>
            </a:endParaRPr>
          </a:p>
        </p:txBody>
      </p:sp>
    </p:spTree>
    <p:extLst>
      <p:ext uri="{BB962C8B-B14F-4D97-AF65-F5344CB8AC3E}">
        <p14:creationId xmlns:p14="http://schemas.microsoft.com/office/powerpoint/2010/main" val="1000360230"/>
      </p:ext>
    </p:extLst>
  </p:cSld>
  <p:clrMapOvr>
    <a:masterClrMapping/>
  </p:clrMapOvr>
  <mc:AlternateContent xmlns:mc="http://schemas.openxmlformats.org/markup-compatibility/2006" xmlns:p14="http://schemas.microsoft.com/office/powerpoint/2010/main">
    <mc:Choice Requires="p14">
      <p:transition spd="slow" p14:dur="2000" advTm="7147"/>
    </mc:Choice>
    <mc:Fallback xmlns="">
      <p:transition spd="slow" advTm="714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06118" cy="847546"/>
          </a:xfrm>
        </p:spPr>
        <p:txBody>
          <a:bodyPr>
            <a:normAutofit/>
          </a:bodyPr>
          <a:lstStyle/>
          <a:p>
            <a:r>
              <a:rPr lang="en-US" sz="4000" b="1" dirty="0"/>
              <a:t>A: </a:t>
            </a:r>
            <a:r>
              <a:rPr lang="en-US" sz="4000" dirty="0"/>
              <a:t>TLB-fill Tokens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19</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b="1" dirty="0"/>
              <a:t>Goal: </a:t>
            </a:r>
            <a:r>
              <a:rPr lang="en-US" dirty="0"/>
              <a:t>Limit the number of warps that can fill the TLB</a:t>
            </a:r>
          </a:p>
          <a:p>
            <a:pPr marL="457200" lvl="1" indent="0">
              <a:buNone/>
            </a:pPr>
            <a:r>
              <a:rPr lang="en-US" dirty="0">
                <a:sym typeface="Wingdings" pitchFamily="2" charset="2"/>
              </a:rPr>
              <a:t> </a:t>
            </a:r>
            <a:r>
              <a:rPr lang="en-US" dirty="0"/>
              <a:t>A warp with </a:t>
            </a:r>
            <a:r>
              <a:rPr lang="en-US" b="1" dirty="0"/>
              <a:t>a token</a:t>
            </a:r>
            <a:r>
              <a:rPr lang="en-US" b="1" dirty="0">
                <a:solidFill>
                  <a:srgbClr val="0066FF"/>
                </a:solidFill>
              </a:rPr>
              <a:t> </a:t>
            </a:r>
            <a:r>
              <a:rPr lang="en-US" dirty="0"/>
              <a:t>fills the </a:t>
            </a:r>
            <a:r>
              <a:rPr lang="en-US" b="1" dirty="0">
                <a:solidFill>
                  <a:srgbClr val="0066FF"/>
                </a:solidFill>
              </a:rPr>
              <a:t>shared TLB</a:t>
            </a:r>
          </a:p>
          <a:p>
            <a:pPr marL="457200" lvl="1" indent="0">
              <a:buNone/>
            </a:pPr>
            <a:r>
              <a:rPr lang="en-US" dirty="0">
                <a:sym typeface="Wingdings" pitchFamily="2" charset="2"/>
              </a:rPr>
              <a:t> </a:t>
            </a:r>
            <a:r>
              <a:rPr lang="en-US" dirty="0"/>
              <a:t>A warp with </a:t>
            </a:r>
            <a:r>
              <a:rPr lang="en-US" b="1" dirty="0"/>
              <a:t>no token</a:t>
            </a:r>
            <a:r>
              <a:rPr lang="en-US" b="1" dirty="0">
                <a:solidFill>
                  <a:srgbClr val="FF0000"/>
                </a:solidFill>
              </a:rPr>
              <a:t> </a:t>
            </a:r>
            <a:r>
              <a:rPr lang="en-US" dirty="0"/>
              <a:t>fills a very small </a:t>
            </a:r>
            <a:r>
              <a:rPr lang="en-US" b="1" dirty="0">
                <a:solidFill>
                  <a:srgbClr val="0066FF"/>
                </a:solidFill>
              </a:rPr>
              <a:t>bypass cache</a:t>
            </a:r>
          </a:p>
          <a:p>
            <a:endParaRPr lang="en-US" b="1" dirty="0">
              <a:solidFill>
                <a:schemeClr val="accent6">
                  <a:lumMod val="50000"/>
                </a:schemeClr>
              </a:solidFill>
            </a:endParaRPr>
          </a:p>
          <a:p>
            <a:r>
              <a:rPr lang="en-US" dirty="0"/>
              <a:t>Number of tokens changes based on TLB miss rate</a:t>
            </a:r>
          </a:p>
          <a:p>
            <a:pPr marL="457200" lvl="1" indent="0">
              <a:buNone/>
            </a:pPr>
            <a:r>
              <a:rPr lang="en-US" dirty="0">
                <a:sym typeface="Wingdings" pitchFamily="2" charset="2"/>
              </a:rPr>
              <a:t> </a:t>
            </a:r>
            <a:r>
              <a:rPr lang="en-US" dirty="0"/>
              <a:t>Updated every epoch</a:t>
            </a:r>
          </a:p>
          <a:p>
            <a:endParaRPr lang="en-US" b="1" dirty="0">
              <a:solidFill>
                <a:schemeClr val="accent6">
                  <a:lumMod val="50000"/>
                </a:schemeClr>
              </a:solidFill>
            </a:endParaRPr>
          </a:p>
          <a:p>
            <a:r>
              <a:rPr lang="en-US" dirty="0"/>
              <a:t>Tokens are assigned based on warp ID</a:t>
            </a:r>
          </a:p>
        </p:txBody>
      </p:sp>
      <p:sp>
        <p:nvSpPr>
          <p:cNvPr id="44" name="Rounded Rectangle 43">
            <a:extLst>
              <a:ext uri="{FF2B5EF4-FFF2-40B4-BE49-F238E27FC236}">
                <a16:creationId xmlns:a16="http://schemas.microsoft.com/office/drawing/2014/main" id="{1EC18EA4-4B28-974C-B0FA-94D9806E603F}"/>
              </a:ext>
            </a:extLst>
          </p:cNvPr>
          <p:cNvSpPr/>
          <p:nvPr/>
        </p:nvSpPr>
        <p:spPr>
          <a:xfrm>
            <a:off x="234477" y="5287107"/>
            <a:ext cx="8663338" cy="585539"/>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chemeClr val="tx1"/>
                </a:solidFill>
              </a:rPr>
              <a:t>Benefit: </a:t>
            </a:r>
            <a:r>
              <a:rPr lang="en-US" sz="2600" b="1" dirty="0">
                <a:solidFill>
                  <a:srgbClr val="2A85FF"/>
                </a:solidFill>
              </a:rPr>
              <a:t>Limits contention </a:t>
            </a:r>
            <a:r>
              <a:rPr lang="en-US" sz="2600" dirty="0">
                <a:solidFill>
                  <a:schemeClr val="tx1"/>
                </a:solidFill>
              </a:rPr>
              <a:t>at the shared TLB</a:t>
            </a:r>
          </a:p>
        </p:txBody>
      </p:sp>
    </p:spTree>
    <p:custDataLst>
      <p:tags r:id="rId1"/>
    </p:custDataLst>
    <p:extLst>
      <p:ext uri="{BB962C8B-B14F-4D97-AF65-F5344CB8AC3E}">
        <p14:creationId xmlns:p14="http://schemas.microsoft.com/office/powerpoint/2010/main" val="3155361352"/>
      </p:ext>
    </p:extLst>
  </p:cSld>
  <p:clrMapOvr>
    <a:masterClrMapping/>
  </p:clrMapOvr>
  <mc:AlternateContent xmlns:mc="http://schemas.openxmlformats.org/markup-compatibility/2006" xmlns:p14="http://schemas.microsoft.com/office/powerpoint/2010/main">
    <mc:Choice Requires="p14">
      <p:transition spd="slow" p14:dur="2000" advTm="53872"/>
    </mc:Choice>
    <mc:Fallback xmlns="">
      <p:transition spd="slow" advTm="538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0">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0">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blinds(horizontal)">
                                      <p:cBhvr>
                                        <p:cTn id="2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uiExpand="1" build="p"/>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Executive Summary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2D01FADF-E6B7-47C9-B636-6EE697B7A93D}"/>
              </a:ext>
            </a:extLst>
          </p:cNvPr>
          <p:cNvSpPr>
            <a:spLocks noGrp="1"/>
          </p:cNvSpPr>
          <p:nvPr>
            <p:ph idx="1"/>
          </p:nvPr>
        </p:nvSpPr>
        <p:spPr>
          <a:xfrm>
            <a:off x="164140" y="1094944"/>
            <a:ext cx="8849232" cy="5517543"/>
          </a:xfrm>
        </p:spPr>
        <p:txBody>
          <a:bodyPr>
            <a:normAutofit fontScale="92500" lnSpcReduction="10000"/>
          </a:bodyPr>
          <a:lstStyle/>
          <a:p>
            <a:pPr marL="0" indent="0" algn="ctr">
              <a:lnSpc>
                <a:spcPct val="95000"/>
              </a:lnSpc>
              <a:buNone/>
            </a:pPr>
            <a:r>
              <a:rPr lang="en-US" b="1" dirty="0"/>
              <a:t>Problem: </a:t>
            </a:r>
            <a:r>
              <a:rPr lang="en-US" dirty="0"/>
              <a:t>Address translation overheads</a:t>
            </a:r>
            <a:br>
              <a:rPr lang="en-US" dirty="0"/>
            </a:br>
            <a:r>
              <a:rPr lang="en-US" b="1" dirty="0">
                <a:solidFill>
                  <a:srgbClr val="FF0000"/>
                </a:solidFill>
              </a:rPr>
              <a:t>limit the latency hiding capability of a GPU</a:t>
            </a:r>
          </a:p>
          <a:p>
            <a:pPr marL="0" indent="0">
              <a:lnSpc>
                <a:spcPct val="95000"/>
              </a:lnSpc>
              <a:buNone/>
            </a:pPr>
            <a:endParaRPr lang="en-US" sz="1100" b="1" dirty="0">
              <a:solidFill>
                <a:srgbClr val="FF0000"/>
              </a:solidFill>
            </a:endParaRPr>
          </a:p>
          <a:p>
            <a:pPr marL="234950" lvl="1" indent="0">
              <a:lnSpc>
                <a:spcPct val="110000"/>
              </a:lnSpc>
              <a:spcBef>
                <a:spcPts val="0"/>
              </a:spcBef>
              <a:buNone/>
            </a:pPr>
            <a:r>
              <a:rPr lang="en-US" sz="2100" dirty="0"/>
              <a:t>	</a:t>
            </a:r>
            <a:endParaRPr lang="en-US" b="1" dirty="0"/>
          </a:p>
          <a:p>
            <a:pPr>
              <a:lnSpc>
                <a:spcPct val="95000"/>
              </a:lnSpc>
              <a:spcBef>
                <a:spcPts val="600"/>
              </a:spcBef>
            </a:pPr>
            <a:endParaRPr lang="en-US" b="1" dirty="0"/>
          </a:p>
          <a:p>
            <a:pPr marL="0" indent="0" algn="ctr">
              <a:lnSpc>
                <a:spcPct val="95000"/>
              </a:lnSpc>
              <a:spcBef>
                <a:spcPts val="600"/>
              </a:spcBef>
              <a:buNone/>
            </a:pPr>
            <a:endParaRPr lang="en-US" b="1" dirty="0"/>
          </a:p>
          <a:p>
            <a:pPr marL="0" indent="0" algn="ctr">
              <a:lnSpc>
                <a:spcPct val="95000"/>
              </a:lnSpc>
              <a:spcBef>
                <a:spcPts val="600"/>
              </a:spcBef>
              <a:buNone/>
            </a:pPr>
            <a:r>
              <a:rPr lang="en-US" b="1" dirty="0"/>
              <a:t>Key Idea</a:t>
            </a:r>
            <a:endParaRPr lang="en-US" dirty="0"/>
          </a:p>
          <a:p>
            <a:pPr marL="0" indent="0" algn="ctr">
              <a:lnSpc>
                <a:spcPct val="95000"/>
              </a:lnSpc>
              <a:spcBef>
                <a:spcPts val="0"/>
              </a:spcBef>
              <a:spcAft>
                <a:spcPts val="1800"/>
              </a:spcAft>
              <a:buNone/>
            </a:pPr>
            <a:r>
              <a:rPr lang="en-US" dirty="0">
                <a:sym typeface="Wingdings" pitchFamily="2" charset="2"/>
              </a:rPr>
              <a:t>P</a:t>
            </a:r>
            <a:r>
              <a:rPr lang="en-US" dirty="0"/>
              <a:t>rioritize </a:t>
            </a:r>
            <a:r>
              <a:rPr lang="en-US" b="1" dirty="0">
                <a:solidFill>
                  <a:schemeClr val="accent6">
                    <a:lumMod val="50000"/>
                  </a:schemeClr>
                </a:solidFill>
              </a:rPr>
              <a:t>address translation requests</a:t>
            </a:r>
            <a:r>
              <a:rPr lang="en-US" dirty="0"/>
              <a:t> over </a:t>
            </a:r>
            <a:r>
              <a:rPr lang="en-US" b="1" dirty="0">
                <a:solidFill>
                  <a:srgbClr val="FF0000"/>
                </a:solidFill>
              </a:rPr>
              <a:t>data requests</a:t>
            </a:r>
          </a:p>
          <a:p>
            <a:pPr marL="0" indent="0" algn="ctr">
              <a:lnSpc>
                <a:spcPct val="95000"/>
              </a:lnSpc>
              <a:spcBef>
                <a:spcPts val="200"/>
              </a:spcBef>
              <a:buNone/>
            </a:pPr>
            <a:r>
              <a:rPr lang="en-US" b="1" dirty="0"/>
              <a:t>MASK: </a:t>
            </a:r>
            <a:r>
              <a:rPr lang="en-US" dirty="0"/>
              <a:t>a GPU memory hierarchy that</a:t>
            </a:r>
            <a:endParaRPr lang="en-US" dirty="0">
              <a:solidFill>
                <a:schemeClr val="accent6">
                  <a:lumMod val="50000"/>
                </a:schemeClr>
              </a:solidFill>
            </a:endParaRPr>
          </a:p>
          <a:p>
            <a:pPr marL="2517775" lvl="1" indent="-457200">
              <a:lnSpc>
                <a:spcPct val="95000"/>
              </a:lnSpc>
              <a:spcBef>
                <a:spcPts val="600"/>
              </a:spcBef>
              <a:buFont typeface="+mj-lt"/>
              <a:buAutoNum type="alphaUcPeriod"/>
            </a:pPr>
            <a:r>
              <a:rPr lang="en-US" sz="2100" dirty="0"/>
              <a:t>Reduces shared TLB contention</a:t>
            </a:r>
          </a:p>
          <a:p>
            <a:pPr marL="2517775" lvl="1" indent="-457200">
              <a:lnSpc>
                <a:spcPct val="95000"/>
              </a:lnSpc>
              <a:spcBef>
                <a:spcPts val="600"/>
              </a:spcBef>
              <a:buFont typeface="+mj-lt"/>
              <a:buAutoNum type="alphaUcPeriod"/>
            </a:pPr>
            <a:r>
              <a:rPr lang="en-US" sz="2100" dirty="0"/>
              <a:t>Improves L2 cache utilization</a:t>
            </a:r>
          </a:p>
          <a:p>
            <a:pPr marL="2517775" lvl="1" indent="-457200">
              <a:lnSpc>
                <a:spcPct val="95000"/>
              </a:lnSpc>
              <a:spcBef>
                <a:spcPts val="600"/>
              </a:spcBef>
              <a:spcAft>
                <a:spcPts val="600"/>
              </a:spcAft>
              <a:buFont typeface="+mj-lt"/>
              <a:buAutoNum type="alphaUcPeriod"/>
            </a:pPr>
            <a:r>
              <a:rPr lang="en-US" sz="2100" dirty="0"/>
              <a:t>Reduces page walk latency</a:t>
            </a:r>
          </a:p>
          <a:p>
            <a:pPr marL="0" indent="0" algn="ctr">
              <a:lnSpc>
                <a:spcPct val="95000"/>
              </a:lnSpc>
              <a:spcBef>
                <a:spcPts val="600"/>
              </a:spcBef>
              <a:buNone/>
            </a:pPr>
            <a:r>
              <a:rPr lang="en-US" spc="-50" dirty="0"/>
              <a:t>MASK </a:t>
            </a:r>
            <a:r>
              <a:rPr lang="en-US" b="1" spc="-50" dirty="0"/>
              <a:t>improves system throughput by </a:t>
            </a:r>
            <a:r>
              <a:rPr lang="en-US" b="1" spc="-50" dirty="0">
                <a:solidFill>
                  <a:srgbClr val="0066FF"/>
                </a:solidFill>
              </a:rPr>
              <a:t>57.8% </a:t>
            </a:r>
            <a:r>
              <a:rPr lang="en-US" spc="-50" dirty="0"/>
              <a:t>on average</a:t>
            </a:r>
          </a:p>
          <a:p>
            <a:pPr marL="0" indent="0" algn="ctr">
              <a:lnSpc>
                <a:spcPct val="95000"/>
              </a:lnSpc>
              <a:spcBef>
                <a:spcPts val="600"/>
              </a:spcBef>
              <a:buNone/>
            </a:pPr>
            <a:r>
              <a:rPr lang="en-US" spc="-50" dirty="0"/>
              <a:t>over state-of-the-art address translation mechanisms</a:t>
            </a:r>
          </a:p>
        </p:txBody>
      </p:sp>
      <p:sp>
        <p:nvSpPr>
          <p:cNvPr id="7" name="Rounded Rectangle 18">
            <a:extLst>
              <a:ext uri="{FF2B5EF4-FFF2-40B4-BE49-F238E27FC236}">
                <a16:creationId xmlns:a16="http://schemas.microsoft.com/office/drawing/2014/main" id="{9B27A14F-E143-9E44-9310-0FDB95DA1C96}"/>
              </a:ext>
            </a:extLst>
          </p:cNvPr>
          <p:cNvSpPr/>
          <p:nvPr/>
        </p:nvSpPr>
        <p:spPr>
          <a:xfrm>
            <a:off x="164139" y="2614297"/>
            <a:ext cx="8849231" cy="557021"/>
          </a:xfrm>
          <a:prstGeom prst="roundRect">
            <a:avLst>
              <a:gd name="adj" fmla="val 26418"/>
            </a:avLst>
          </a:prstGeom>
          <a:solidFill>
            <a:schemeClr val="bg1"/>
          </a:solidFill>
          <a:ln w="381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rgbClr val="FF0000"/>
                </a:solidFill>
              </a:rPr>
              <a:t>Large performance loss vs. no translation</a:t>
            </a:r>
          </a:p>
        </p:txBody>
      </p:sp>
      <p:sp>
        <p:nvSpPr>
          <p:cNvPr id="9" name="Rounded Rectangle 163">
            <a:extLst>
              <a:ext uri="{FF2B5EF4-FFF2-40B4-BE49-F238E27FC236}">
                <a16:creationId xmlns:a16="http://schemas.microsoft.com/office/drawing/2014/main" id="{A2A29123-4A45-4CD3-B584-BEC4BB8DAD80}"/>
              </a:ext>
            </a:extLst>
          </p:cNvPr>
          <p:cNvSpPr/>
          <p:nvPr/>
        </p:nvSpPr>
        <p:spPr>
          <a:xfrm>
            <a:off x="2" y="1753507"/>
            <a:ext cx="9144000"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High contention at the shared TLB</a:t>
            </a:r>
          </a:p>
        </p:txBody>
      </p:sp>
      <p:sp>
        <p:nvSpPr>
          <p:cNvPr id="10" name="Rounded Rectangle 163">
            <a:extLst>
              <a:ext uri="{FF2B5EF4-FFF2-40B4-BE49-F238E27FC236}">
                <a16:creationId xmlns:a16="http://schemas.microsoft.com/office/drawing/2014/main" id="{C5306EEB-F34E-4B94-8DA7-0C3689589C0F}"/>
              </a:ext>
            </a:extLst>
          </p:cNvPr>
          <p:cNvSpPr/>
          <p:nvPr/>
        </p:nvSpPr>
        <p:spPr>
          <a:xfrm>
            <a:off x="0" y="2132659"/>
            <a:ext cx="9144000"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 Low L2 cache utilization</a:t>
            </a:r>
          </a:p>
        </p:txBody>
      </p:sp>
    </p:spTree>
    <p:custDataLst>
      <p:tags r:id="rId1"/>
    </p:custDataLst>
    <p:extLst>
      <p:ext uri="{BB962C8B-B14F-4D97-AF65-F5344CB8AC3E}">
        <p14:creationId xmlns:p14="http://schemas.microsoft.com/office/powerpoint/2010/main" val="4224578100"/>
      </p:ext>
    </p:extLst>
  </p:cSld>
  <p:clrMapOvr>
    <a:masterClrMapping/>
  </p:clrMapOvr>
  <mc:AlternateContent xmlns:mc="http://schemas.openxmlformats.org/markup-compatibility/2006" xmlns:p14="http://schemas.microsoft.com/office/powerpoint/2010/main">
    <mc:Choice Requires="p14">
      <p:transition spd="slow" p14:dur="2000" advTm="82049"/>
    </mc:Choice>
    <mc:Fallback xmlns="">
      <p:transition spd="slow" advTm="820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6">
                                            <p:txEl>
                                              <p:pRg st="8" end="8"/>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6">
                                            <p:txEl>
                                              <p:pRg st="9" end="9"/>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6">
                                            <p:txEl>
                                              <p:pRg st="11" end="11"/>
                                            </p:txEl>
                                          </p:spTgt>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animBg="1"/>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500" dirty="0"/>
              <a:t>MASK: A Translation-aware Memory Hierarchy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800" b="1" dirty="0">
                <a:solidFill>
                  <a:schemeClr val="bg1">
                    <a:lumMod val="75000"/>
                  </a:schemeClr>
                </a:solidFill>
              </a:rPr>
              <a:t>Reduce shared TLB contention</a:t>
            </a:r>
          </a:p>
          <a:p>
            <a:pPr marL="457200" lvl="1" indent="0">
              <a:buNone/>
            </a:pPr>
            <a:r>
              <a:rPr lang="en-US" sz="3400" b="1" dirty="0">
                <a:solidFill>
                  <a:schemeClr val="bg1">
                    <a:lumMod val="75000"/>
                  </a:schemeClr>
                </a:solidFill>
                <a:sym typeface="Wingdings" pitchFamily="2" charset="2"/>
              </a:rPr>
              <a:t>A. </a:t>
            </a:r>
            <a:r>
              <a:rPr lang="en-US" sz="3400" b="1" dirty="0">
                <a:solidFill>
                  <a:schemeClr val="bg1">
                    <a:lumMod val="75000"/>
                  </a:schemeClr>
                </a:solidFill>
              </a:rPr>
              <a:t>TLB-fill Tokens</a:t>
            </a:r>
          </a:p>
          <a:p>
            <a:pPr lvl="1"/>
            <a:endParaRPr lang="en-US" sz="1800" b="1" dirty="0">
              <a:solidFill>
                <a:srgbClr val="0066FF"/>
              </a:solidFill>
            </a:endParaRPr>
          </a:p>
          <a:p>
            <a:r>
              <a:rPr lang="en-US" sz="3800" b="1" dirty="0">
                <a:solidFill>
                  <a:srgbClr val="0066FF"/>
                </a:solidFill>
              </a:rPr>
              <a:t>Improve L2 cache utilization</a:t>
            </a:r>
          </a:p>
          <a:p>
            <a:pPr marL="457200" lvl="1" indent="0">
              <a:buNone/>
            </a:pPr>
            <a:r>
              <a:rPr lang="en-US" sz="3400" b="1" dirty="0">
                <a:solidFill>
                  <a:schemeClr val="accent6">
                    <a:lumMod val="50000"/>
                  </a:schemeClr>
                </a:solidFill>
                <a:sym typeface="Wingdings" pitchFamily="2" charset="2"/>
              </a:rPr>
              <a:t>B. </a:t>
            </a:r>
            <a:r>
              <a:rPr lang="en-US" sz="3400" b="1" dirty="0">
                <a:solidFill>
                  <a:schemeClr val="accent6">
                    <a:lumMod val="50000"/>
                  </a:schemeClr>
                </a:solidFill>
              </a:rPr>
              <a:t>Translation-aware L2 Bypass</a:t>
            </a:r>
          </a:p>
          <a:p>
            <a:pPr lvl="1"/>
            <a:endParaRPr lang="en-US" sz="1800" b="1" dirty="0">
              <a:solidFill>
                <a:schemeClr val="bg1">
                  <a:lumMod val="85000"/>
                </a:schemeClr>
              </a:solidFill>
            </a:endParaRPr>
          </a:p>
          <a:p>
            <a:r>
              <a:rPr lang="en-US" sz="3800" b="1" dirty="0">
                <a:solidFill>
                  <a:schemeClr val="bg1">
                    <a:lumMod val="75000"/>
                  </a:schemeClr>
                </a:solidFill>
              </a:rPr>
              <a:t>Lower page walk latency</a:t>
            </a:r>
          </a:p>
          <a:p>
            <a:pPr marL="457200" lvl="1" indent="0">
              <a:buNone/>
            </a:pPr>
            <a:r>
              <a:rPr lang="en-US" sz="3400" b="1" dirty="0">
                <a:solidFill>
                  <a:schemeClr val="bg1">
                    <a:lumMod val="75000"/>
                  </a:schemeClr>
                </a:solidFill>
                <a:sym typeface="Wingdings" pitchFamily="2" charset="2"/>
              </a:rPr>
              <a:t>C. </a:t>
            </a:r>
            <a:r>
              <a:rPr lang="en-US" sz="3400" b="1" dirty="0">
                <a:solidFill>
                  <a:schemeClr val="bg1">
                    <a:lumMod val="75000"/>
                  </a:schemeClr>
                </a:solidFill>
              </a:rPr>
              <a:t>Address-space-aware Memory Scheduler</a:t>
            </a:r>
          </a:p>
          <a:p>
            <a:pPr lvl="1"/>
            <a:endParaRPr lang="en-US" sz="3400" b="1" dirty="0">
              <a:solidFill>
                <a:srgbClr val="0066FF"/>
              </a:solidFill>
            </a:endParaRPr>
          </a:p>
        </p:txBody>
      </p:sp>
    </p:spTree>
    <p:extLst>
      <p:ext uri="{BB962C8B-B14F-4D97-AF65-F5344CB8AC3E}">
        <p14:creationId xmlns:p14="http://schemas.microsoft.com/office/powerpoint/2010/main" val="2362878320"/>
      </p:ext>
    </p:extLst>
  </p:cSld>
  <p:clrMapOvr>
    <a:masterClrMapping/>
  </p:clrMapOvr>
  <mc:AlternateContent xmlns:mc="http://schemas.openxmlformats.org/markup-compatibility/2006" xmlns:p14="http://schemas.microsoft.com/office/powerpoint/2010/main">
    <mc:Choice Requires="p14">
      <p:transition spd="slow" p14:dur="2000" advTm="7147"/>
    </mc:Choice>
    <mc:Fallback xmlns="">
      <p:transition spd="slow" advTm="714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21</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hit rate decreases for deep page walk levels</a:t>
            </a:r>
          </a:p>
          <a:p>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ext uri="{D42A27DB-BD31-4B8C-83A1-F6EECF244321}">
                <p14:modId xmlns:p14="http://schemas.microsoft.com/office/powerpoint/2010/main" val="2266921269"/>
              </p:ext>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Tree>
    <p:custDataLst>
      <p:tags r:id="rId1"/>
    </p:custDataLst>
    <p:extLst>
      <p:ext uri="{BB962C8B-B14F-4D97-AF65-F5344CB8AC3E}">
        <p14:creationId xmlns:p14="http://schemas.microsoft.com/office/powerpoint/2010/main" val="3930751832"/>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chart seriesIdx="-3" categoryIdx="-3" bldStep="gridLegend"/>
                                            </p:graphic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uiExpand="1" build="p"/>
      <p:bldGraphic spid="11" grpId="0" uiExpand="1">
        <p:bldSub>
          <a:bldChart bld="series"/>
        </p:bldSub>
      </p:bldGraphic>
      <p:bldP spid="13" grpId="1"/>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22</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hit rate decreases for deep page walk levels</a:t>
            </a:r>
          </a:p>
          <a:p>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ext uri="{D42A27DB-BD31-4B8C-83A1-F6EECF244321}">
                <p14:modId xmlns:p14="http://schemas.microsoft.com/office/powerpoint/2010/main" val="995629444"/>
              </p:ext>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
        <p:nvSpPr>
          <p:cNvPr id="15" name="TextBox 14">
            <a:extLst>
              <a:ext uri="{FF2B5EF4-FFF2-40B4-BE49-F238E27FC236}">
                <a16:creationId xmlns:a16="http://schemas.microsoft.com/office/drawing/2014/main" id="{2AB42524-4066-D04D-A96A-B8CD811E011F}"/>
              </a:ext>
            </a:extLst>
          </p:cNvPr>
          <p:cNvSpPr txBox="1"/>
          <p:nvPr/>
        </p:nvSpPr>
        <p:spPr>
          <a:xfrm>
            <a:off x="416672" y="2618353"/>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2</a:t>
            </a:r>
          </a:p>
        </p:txBody>
      </p:sp>
    </p:spTree>
    <p:custDataLst>
      <p:tags r:id="rId1"/>
    </p:custDataLst>
    <p:extLst>
      <p:ext uri="{BB962C8B-B14F-4D97-AF65-F5344CB8AC3E}">
        <p14:creationId xmlns:p14="http://schemas.microsoft.com/office/powerpoint/2010/main" val="2971691425"/>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23</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hit rate decreases for deep page walk levels</a:t>
            </a:r>
          </a:p>
          <a:p>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ext uri="{D42A27DB-BD31-4B8C-83A1-F6EECF244321}">
                <p14:modId xmlns:p14="http://schemas.microsoft.com/office/powerpoint/2010/main" val="3852531051"/>
              </p:ext>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
        <p:nvSpPr>
          <p:cNvPr id="15" name="TextBox 14">
            <a:extLst>
              <a:ext uri="{FF2B5EF4-FFF2-40B4-BE49-F238E27FC236}">
                <a16:creationId xmlns:a16="http://schemas.microsoft.com/office/drawing/2014/main" id="{2AB42524-4066-D04D-A96A-B8CD811E011F}"/>
              </a:ext>
            </a:extLst>
          </p:cNvPr>
          <p:cNvSpPr txBox="1"/>
          <p:nvPr/>
        </p:nvSpPr>
        <p:spPr>
          <a:xfrm>
            <a:off x="416672" y="2618353"/>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2</a:t>
            </a:r>
          </a:p>
        </p:txBody>
      </p:sp>
      <p:sp>
        <p:nvSpPr>
          <p:cNvPr id="16" name="TextBox 15">
            <a:extLst>
              <a:ext uri="{FF2B5EF4-FFF2-40B4-BE49-F238E27FC236}">
                <a16:creationId xmlns:a16="http://schemas.microsoft.com/office/drawing/2014/main" id="{740C887C-CC20-BF4C-9B5A-534A22561E1A}"/>
              </a:ext>
            </a:extLst>
          </p:cNvPr>
          <p:cNvSpPr txBox="1"/>
          <p:nvPr/>
        </p:nvSpPr>
        <p:spPr>
          <a:xfrm>
            <a:off x="416672" y="2901279"/>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3</a:t>
            </a:r>
          </a:p>
        </p:txBody>
      </p:sp>
    </p:spTree>
    <p:custDataLst>
      <p:tags r:id="rId1"/>
    </p:custDataLst>
    <p:extLst>
      <p:ext uri="{BB962C8B-B14F-4D97-AF65-F5344CB8AC3E}">
        <p14:creationId xmlns:p14="http://schemas.microsoft.com/office/powerpoint/2010/main" val="2648149385"/>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24</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dirty="0"/>
              <a:t>L2 hit rate decreases for deep page walk levels</a:t>
            </a:r>
          </a:p>
          <a:p>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9" name="Rounded Rectangle 18">
            <a:extLst>
              <a:ext uri="{FF2B5EF4-FFF2-40B4-BE49-F238E27FC236}">
                <a16:creationId xmlns:a16="http://schemas.microsoft.com/office/drawing/2014/main" id="{AB2A9BB3-C1E7-4ED9-867F-67F543F35FAE}"/>
              </a:ext>
            </a:extLst>
          </p:cNvPr>
          <p:cNvSpPr/>
          <p:nvPr/>
        </p:nvSpPr>
        <p:spPr>
          <a:xfrm>
            <a:off x="-186722" y="4693463"/>
            <a:ext cx="9517441" cy="898032"/>
          </a:xfrm>
          <a:prstGeom prst="roundRect">
            <a:avLst>
              <a:gd name="adj" fmla="val 26418"/>
            </a:avLst>
          </a:prstGeom>
          <a:noFill/>
          <a:ln w="381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chemeClr val="tx1"/>
                </a:solidFill>
              </a:rPr>
              <a:t>Some address translation data </a:t>
            </a:r>
            <a:r>
              <a:rPr lang="en-US" sz="2600" b="1" dirty="0">
                <a:solidFill>
                  <a:srgbClr val="FF0000"/>
                </a:solidFill>
              </a:rPr>
              <a:t>does not benefit from caching</a:t>
            </a:r>
          </a:p>
        </p:txBody>
      </p:sp>
      <p:sp>
        <p:nvSpPr>
          <p:cNvPr id="10" name="Rounded Rectangle 18">
            <a:extLst>
              <a:ext uri="{FF2B5EF4-FFF2-40B4-BE49-F238E27FC236}">
                <a16:creationId xmlns:a16="http://schemas.microsoft.com/office/drawing/2014/main" id="{A2362393-E19E-4DD9-935F-92E21B444260}"/>
              </a:ext>
            </a:extLst>
          </p:cNvPr>
          <p:cNvSpPr/>
          <p:nvPr/>
        </p:nvSpPr>
        <p:spPr>
          <a:xfrm>
            <a:off x="257907" y="5464896"/>
            <a:ext cx="8654981" cy="601484"/>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chemeClr val="tx1"/>
                </a:solidFill>
              </a:rPr>
              <a:t>Only cache address translation data with high hit rate</a:t>
            </a:r>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
        <p:nvSpPr>
          <p:cNvPr id="15" name="TextBox 14">
            <a:extLst>
              <a:ext uri="{FF2B5EF4-FFF2-40B4-BE49-F238E27FC236}">
                <a16:creationId xmlns:a16="http://schemas.microsoft.com/office/drawing/2014/main" id="{2AB42524-4066-D04D-A96A-B8CD811E011F}"/>
              </a:ext>
            </a:extLst>
          </p:cNvPr>
          <p:cNvSpPr txBox="1"/>
          <p:nvPr/>
        </p:nvSpPr>
        <p:spPr>
          <a:xfrm>
            <a:off x="416672" y="2618353"/>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2</a:t>
            </a:r>
          </a:p>
        </p:txBody>
      </p:sp>
      <p:sp>
        <p:nvSpPr>
          <p:cNvPr id="16" name="TextBox 15">
            <a:extLst>
              <a:ext uri="{FF2B5EF4-FFF2-40B4-BE49-F238E27FC236}">
                <a16:creationId xmlns:a16="http://schemas.microsoft.com/office/drawing/2014/main" id="{740C887C-CC20-BF4C-9B5A-534A22561E1A}"/>
              </a:ext>
            </a:extLst>
          </p:cNvPr>
          <p:cNvSpPr txBox="1"/>
          <p:nvPr/>
        </p:nvSpPr>
        <p:spPr>
          <a:xfrm>
            <a:off x="416672" y="2901279"/>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3</a:t>
            </a:r>
          </a:p>
        </p:txBody>
      </p:sp>
      <p:sp>
        <p:nvSpPr>
          <p:cNvPr id="17" name="TextBox 16">
            <a:extLst>
              <a:ext uri="{FF2B5EF4-FFF2-40B4-BE49-F238E27FC236}">
                <a16:creationId xmlns:a16="http://schemas.microsoft.com/office/drawing/2014/main" id="{8BFFB1BD-1DA1-334A-A659-93AF502CC346}"/>
              </a:ext>
            </a:extLst>
          </p:cNvPr>
          <p:cNvSpPr txBox="1"/>
          <p:nvPr/>
        </p:nvSpPr>
        <p:spPr>
          <a:xfrm>
            <a:off x="416672" y="3216912"/>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4</a:t>
            </a:r>
          </a:p>
        </p:txBody>
      </p:sp>
    </p:spTree>
    <p:custDataLst>
      <p:tags r:id="rId1"/>
    </p:custDataLst>
    <p:extLst>
      <p:ext uri="{BB962C8B-B14F-4D97-AF65-F5344CB8AC3E}">
        <p14:creationId xmlns:p14="http://schemas.microsoft.com/office/powerpoint/2010/main" val="4283828241"/>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3AC8982C-317F-554C-8E00-605DE8CA5C1D}"/>
              </a:ext>
            </a:extLst>
          </p:cNvPr>
          <p:cNvSpPr txBox="1"/>
          <p:nvPr/>
        </p:nvSpPr>
        <p:spPr>
          <a:xfrm>
            <a:off x="6834459" y="3316052"/>
            <a:ext cx="2169575" cy="400110"/>
          </a:xfrm>
          <a:prstGeom prst="rect">
            <a:avLst/>
          </a:prstGeom>
          <a:noFill/>
        </p:spPr>
        <p:txBody>
          <a:bodyPr wrap="square" rtlCol="0">
            <a:spAutoFit/>
          </a:bodyPr>
          <a:lstStyle/>
          <a:p>
            <a:r>
              <a:rPr lang="en-US" sz="2000" b="1" dirty="0">
                <a:solidFill>
                  <a:schemeClr val="accent6">
                    <a:lumMod val="50000"/>
                  </a:schemeClr>
                </a:solidFill>
                <a:latin typeface="Calibri" panose="020F0502020204030204" pitchFamily="34" charset="0"/>
                <a:cs typeface="Calibri" panose="020F0502020204030204" pitchFamily="34" charset="0"/>
              </a:rPr>
              <a:t>Cache</a:t>
            </a:r>
          </a:p>
        </p:txBody>
      </p:sp>
      <p:graphicFrame>
        <p:nvGraphicFramePr>
          <p:cNvPr id="11" name="Chart 10">
            <a:extLst>
              <a:ext uri="{FF2B5EF4-FFF2-40B4-BE49-F238E27FC236}">
                <a16:creationId xmlns:a16="http://schemas.microsoft.com/office/drawing/2014/main" id="{6BEA4CA7-4E90-AB40-A80D-5E4393D44DB7}"/>
              </a:ext>
            </a:extLst>
          </p:cNvPr>
          <p:cNvGraphicFramePr>
            <a:graphicFrameLocks/>
          </p:cNvGraphicFramePr>
          <p:nvPr>
            <p:extLst>
              <p:ext uri="{D42A27DB-BD31-4B8C-83A1-F6EECF244321}">
                <p14:modId xmlns:p14="http://schemas.microsoft.com/office/powerpoint/2010/main" val="3653997889"/>
              </p:ext>
            </p:extLst>
          </p:nvPr>
        </p:nvGraphicFramePr>
        <p:xfrm>
          <a:off x="1782167" y="1943000"/>
          <a:ext cx="6457707" cy="2877384"/>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686800" cy="847546"/>
          </a:xfrm>
        </p:spPr>
        <p:txBody>
          <a:bodyPr>
            <a:normAutofit/>
          </a:bodyPr>
          <a:lstStyle/>
          <a:p>
            <a:r>
              <a:rPr lang="en-US" sz="3600" b="1" dirty="0"/>
              <a:t>B: </a:t>
            </a:r>
            <a:r>
              <a:rPr lang="en-US" sz="3600" dirty="0"/>
              <a:t>Translation-aware L2 Bypass</a:t>
            </a:r>
            <a:endParaRPr lang="en-US" sz="3400" dirty="0"/>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25</a:t>
            </a:fld>
            <a:endParaRPr lang="en-US" dirty="0"/>
          </a:p>
        </p:txBody>
      </p:sp>
      <p:pic>
        <p:nvPicPr>
          <p:cNvPr id="154" name="Picture 153" descr="safari.png"/>
          <p:cNvPicPr>
            <a:picLocks noChangeAspect="1"/>
          </p:cNvPicPr>
          <p:nvPr/>
        </p:nvPicPr>
        <p:blipFill>
          <a:blip r:embed="rId5"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b="1" dirty="0"/>
              <a:t>Goal: </a:t>
            </a:r>
            <a:r>
              <a:rPr lang="en-US" dirty="0"/>
              <a:t>Cache address translation data with high hit rate</a:t>
            </a:r>
          </a:p>
          <a:p>
            <a:pPr marL="457200" lvl="1" indent="0">
              <a:buNone/>
            </a:pPr>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13" name="TextBox 12">
            <a:extLst>
              <a:ext uri="{FF2B5EF4-FFF2-40B4-BE49-F238E27FC236}">
                <a16:creationId xmlns:a16="http://schemas.microsoft.com/office/drawing/2014/main" id="{64E88270-7E2F-1346-89E7-4D7D1769662C}"/>
              </a:ext>
            </a:extLst>
          </p:cNvPr>
          <p:cNvSpPr txBox="1"/>
          <p:nvPr/>
        </p:nvSpPr>
        <p:spPr>
          <a:xfrm>
            <a:off x="3645236" y="4216537"/>
            <a:ext cx="3189223"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L2 Cache Hit Rate</a:t>
            </a:r>
          </a:p>
        </p:txBody>
      </p:sp>
      <p:sp>
        <p:nvSpPr>
          <p:cNvPr id="14" name="TextBox 13">
            <a:extLst>
              <a:ext uri="{FF2B5EF4-FFF2-40B4-BE49-F238E27FC236}">
                <a16:creationId xmlns:a16="http://schemas.microsoft.com/office/drawing/2014/main" id="{1B65D3BC-96DF-D74B-B407-75779527A504}"/>
              </a:ext>
            </a:extLst>
          </p:cNvPr>
          <p:cNvSpPr txBox="1"/>
          <p:nvPr/>
        </p:nvSpPr>
        <p:spPr>
          <a:xfrm>
            <a:off x="416672" y="2302720"/>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1</a:t>
            </a:r>
          </a:p>
        </p:txBody>
      </p:sp>
      <p:sp>
        <p:nvSpPr>
          <p:cNvPr id="15" name="TextBox 14">
            <a:extLst>
              <a:ext uri="{FF2B5EF4-FFF2-40B4-BE49-F238E27FC236}">
                <a16:creationId xmlns:a16="http://schemas.microsoft.com/office/drawing/2014/main" id="{2AB42524-4066-D04D-A96A-B8CD811E011F}"/>
              </a:ext>
            </a:extLst>
          </p:cNvPr>
          <p:cNvSpPr txBox="1"/>
          <p:nvPr/>
        </p:nvSpPr>
        <p:spPr>
          <a:xfrm>
            <a:off x="416672" y="2618353"/>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2</a:t>
            </a:r>
          </a:p>
        </p:txBody>
      </p:sp>
      <p:sp>
        <p:nvSpPr>
          <p:cNvPr id="16" name="TextBox 15">
            <a:extLst>
              <a:ext uri="{FF2B5EF4-FFF2-40B4-BE49-F238E27FC236}">
                <a16:creationId xmlns:a16="http://schemas.microsoft.com/office/drawing/2014/main" id="{740C887C-CC20-BF4C-9B5A-534A22561E1A}"/>
              </a:ext>
            </a:extLst>
          </p:cNvPr>
          <p:cNvSpPr txBox="1"/>
          <p:nvPr/>
        </p:nvSpPr>
        <p:spPr>
          <a:xfrm>
            <a:off x="416672" y="2901279"/>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3</a:t>
            </a:r>
          </a:p>
        </p:txBody>
      </p:sp>
      <p:sp>
        <p:nvSpPr>
          <p:cNvPr id="17" name="TextBox 16">
            <a:extLst>
              <a:ext uri="{FF2B5EF4-FFF2-40B4-BE49-F238E27FC236}">
                <a16:creationId xmlns:a16="http://schemas.microsoft.com/office/drawing/2014/main" id="{8BFFB1BD-1DA1-334A-A659-93AF502CC346}"/>
              </a:ext>
            </a:extLst>
          </p:cNvPr>
          <p:cNvSpPr txBox="1"/>
          <p:nvPr/>
        </p:nvSpPr>
        <p:spPr>
          <a:xfrm>
            <a:off x="416672" y="3216912"/>
            <a:ext cx="2169575"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Page Table Level 4</a:t>
            </a:r>
          </a:p>
        </p:txBody>
      </p:sp>
      <p:sp>
        <p:nvSpPr>
          <p:cNvPr id="23" name="TextBox 22">
            <a:extLst>
              <a:ext uri="{FF2B5EF4-FFF2-40B4-BE49-F238E27FC236}">
                <a16:creationId xmlns:a16="http://schemas.microsoft.com/office/drawing/2014/main" id="{1EA37D3E-B46F-CA44-ABED-DFAF80701E0C}"/>
              </a:ext>
            </a:extLst>
          </p:cNvPr>
          <p:cNvSpPr txBox="1"/>
          <p:nvPr/>
        </p:nvSpPr>
        <p:spPr>
          <a:xfrm>
            <a:off x="4678330" y="3314870"/>
            <a:ext cx="2169575" cy="400110"/>
          </a:xfrm>
          <a:prstGeom prst="rect">
            <a:avLst/>
          </a:prstGeom>
          <a:noFill/>
        </p:spPr>
        <p:txBody>
          <a:bodyPr wrap="square" rtlCol="0">
            <a:spAutoFit/>
          </a:bodyPr>
          <a:lstStyle/>
          <a:p>
            <a:r>
              <a:rPr lang="en-US" sz="2000" b="1" dirty="0">
                <a:solidFill>
                  <a:srgbClr val="FF0000"/>
                </a:solidFill>
                <a:latin typeface="Calibri" panose="020F0502020204030204" pitchFamily="34" charset="0"/>
                <a:cs typeface="Calibri" panose="020F0502020204030204" pitchFamily="34" charset="0"/>
              </a:rPr>
              <a:t>Bypass</a:t>
            </a:r>
          </a:p>
        </p:txBody>
      </p:sp>
      <p:sp>
        <p:nvSpPr>
          <p:cNvPr id="24" name="Rounded Rectangle 23">
            <a:extLst>
              <a:ext uri="{FF2B5EF4-FFF2-40B4-BE49-F238E27FC236}">
                <a16:creationId xmlns:a16="http://schemas.microsoft.com/office/drawing/2014/main" id="{36636078-F3DF-BA4A-9861-DED49C5F085E}"/>
              </a:ext>
            </a:extLst>
          </p:cNvPr>
          <p:cNvSpPr/>
          <p:nvPr/>
        </p:nvSpPr>
        <p:spPr>
          <a:xfrm>
            <a:off x="269631" y="4874828"/>
            <a:ext cx="8643257" cy="66139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600" b="1" dirty="0">
                <a:solidFill>
                  <a:schemeClr val="tx1"/>
                </a:solidFill>
              </a:rPr>
              <a:t>  Benefit 1: </a:t>
            </a:r>
            <a:r>
              <a:rPr lang="en-US" sz="2600" b="1" dirty="0">
                <a:solidFill>
                  <a:srgbClr val="0066FF"/>
                </a:solidFill>
              </a:rPr>
              <a:t>Better L2 cache utilization </a:t>
            </a:r>
            <a:r>
              <a:rPr lang="en-US" sz="2600" dirty="0">
                <a:solidFill>
                  <a:schemeClr val="tx1"/>
                </a:solidFill>
              </a:rPr>
              <a:t>for translation data</a:t>
            </a:r>
          </a:p>
        </p:txBody>
      </p:sp>
      <p:sp>
        <p:nvSpPr>
          <p:cNvPr id="25" name="Rounded Rectangle 24">
            <a:extLst>
              <a:ext uri="{FF2B5EF4-FFF2-40B4-BE49-F238E27FC236}">
                <a16:creationId xmlns:a16="http://schemas.microsoft.com/office/drawing/2014/main" id="{EBA7AA89-212F-A84F-B524-C80A2EAA0AF4}"/>
              </a:ext>
            </a:extLst>
          </p:cNvPr>
          <p:cNvSpPr/>
          <p:nvPr/>
        </p:nvSpPr>
        <p:spPr>
          <a:xfrm>
            <a:off x="269631" y="5624309"/>
            <a:ext cx="8643257" cy="673645"/>
          </a:xfrm>
          <a:prstGeom prst="roundRect">
            <a:avLst>
              <a:gd name="adj" fmla="val 25606"/>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600" b="1" dirty="0">
                <a:solidFill>
                  <a:schemeClr val="tx1"/>
                </a:solidFill>
              </a:rPr>
              <a:t>  Benefit 2: </a:t>
            </a:r>
            <a:r>
              <a:rPr lang="en-US" sz="2600" dirty="0">
                <a:solidFill>
                  <a:schemeClr val="tx1"/>
                </a:solidFill>
              </a:rPr>
              <a:t>Bypassed requests </a:t>
            </a:r>
            <a:r>
              <a:rPr lang="en-US" sz="2600" dirty="0">
                <a:solidFill>
                  <a:schemeClr val="tx1"/>
                </a:solidFill>
                <a:sym typeface="Wingdings" panose="05000000000000000000" pitchFamily="2" charset="2"/>
              </a:rPr>
              <a:t> </a:t>
            </a:r>
            <a:r>
              <a:rPr lang="en-US" sz="2600" b="1" dirty="0">
                <a:solidFill>
                  <a:srgbClr val="0066FF"/>
                </a:solidFill>
                <a:sym typeface="Wingdings" panose="05000000000000000000" pitchFamily="2" charset="2"/>
              </a:rPr>
              <a:t>No L2 queuing delay</a:t>
            </a:r>
            <a:endParaRPr lang="en-US" sz="2600" b="1" dirty="0">
              <a:solidFill>
                <a:srgbClr val="0066FF"/>
              </a:solidFill>
            </a:endParaRPr>
          </a:p>
        </p:txBody>
      </p:sp>
      <p:cxnSp>
        <p:nvCxnSpPr>
          <p:cNvPr id="6" name="Straight Connector 5">
            <a:extLst>
              <a:ext uri="{FF2B5EF4-FFF2-40B4-BE49-F238E27FC236}">
                <a16:creationId xmlns:a16="http://schemas.microsoft.com/office/drawing/2014/main" id="{DA47CC21-4C0A-754F-81F9-7E2703BE7632}"/>
              </a:ext>
            </a:extLst>
          </p:cNvPr>
          <p:cNvCxnSpPr>
            <a:cxnSpLocks/>
          </p:cNvCxnSpPr>
          <p:nvPr/>
        </p:nvCxnSpPr>
        <p:spPr>
          <a:xfrm>
            <a:off x="6205591" y="2066289"/>
            <a:ext cx="0" cy="1715784"/>
          </a:xfrm>
          <a:prstGeom prst="line">
            <a:avLst/>
          </a:prstGeom>
          <a:ln w="762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FC5073B-1EDA-D344-AD11-C4B69396F3A7}"/>
              </a:ext>
            </a:extLst>
          </p:cNvPr>
          <p:cNvSpPr txBox="1"/>
          <p:nvPr/>
        </p:nvSpPr>
        <p:spPr>
          <a:xfrm>
            <a:off x="4800600" y="1672804"/>
            <a:ext cx="3013097" cy="400110"/>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Average L2 Cache Hit Rate</a:t>
            </a:r>
          </a:p>
        </p:txBody>
      </p:sp>
      <p:sp>
        <p:nvSpPr>
          <p:cNvPr id="12" name="Right Arrow 11">
            <a:extLst>
              <a:ext uri="{FF2B5EF4-FFF2-40B4-BE49-F238E27FC236}">
                <a16:creationId xmlns:a16="http://schemas.microsoft.com/office/drawing/2014/main" id="{F791523A-60DD-454D-9D1F-A88D18F3F6ED}"/>
              </a:ext>
            </a:extLst>
          </p:cNvPr>
          <p:cNvSpPr/>
          <p:nvPr/>
        </p:nvSpPr>
        <p:spPr>
          <a:xfrm>
            <a:off x="6372373" y="3424976"/>
            <a:ext cx="433754" cy="192046"/>
          </a:xfrm>
          <a:prstGeom prst="rightArrow">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a:extLst>
              <a:ext uri="{FF2B5EF4-FFF2-40B4-BE49-F238E27FC236}">
                <a16:creationId xmlns:a16="http://schemas.microsoft.com/office/drawing/2014/main" id="{796BF670-3691-3D46-BB8C-AAFD11793B3E}"/>
              </a:ext>
            </a:extLst>
          </p:cNvPr>
          <p:cNvSpPr/>
          <p:nvPr/>
        </p:nvSpPr>
        <p:spPr>
          <a:xfrm rot="10800000">
            <a:off x="5574906" y="3424976"/>
            <a:ext cx="433754" cy="192046"/>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054798574"/>
      </p:ext>
    </p:extLst>
  </p:cSld>
  <p:clrMapOvr>
    <a:masterClrMapping/>
  </p:clrMapOvr>
  <mc:AlternateContent xmlns:mc="http://schemas.openxmlformats.org/markup-compatibility/2006" xmlns:p14="http://schemas.microsoft.com/office/powerpoint/2010/main">
    <mc:Choice Requires="p14">
      <p:transition spd="slow" p14:dur="2000" advTm="56304"/>
    </mc:Choice>
    <mc:Fallback xmlns="">
      <p:transition spd="slow" advTm="563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linds(horizontal)">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par>
                          <p:cTn id="16" fill="hold">
                            <p:stCondLst>
                              <p:cond delay="500"/>
                            </p:stCondLst>
                            <p:childTnLst>
                              <p:par>
                                <p:cTn id="17" presetID="3" presetClass="entr" presetSubtype="10"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linds(horizontal)">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blinds(horizontal)">
                                      <p:cBhvr>
                                        <p:cTn id="24" dur="500"/>
                                        <p:tgtEl>
                                          <p:spTgt spid="32"/>
                                        </p:tgtEl>
                                      </p:cBhvr>
                                    </p:animEffect>
                                  </p:childTnLst>
                                </p:cTn>
                              </p:par>
                            </p:childTnLst>
                          </p:cTn>
                        </p:par>
                        <p:par>
                          <p:cTn id="25" fill="hold">
                            <p:stCondLst>
                              <p:cond delay="500"/>
                            </p:stCondLst>
                            <p:childTnLst>
                              <p:par>
                                <p:cTn id="26" presetID="3" presetClass="entr" presetSubtype="10"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blinds(horizontal)">
                                      <p:cBhvr>
                                        <p:cTn id="28" dur="500"/>
                                        <p:tgtEl>
                                          <p:spTgt spid="23"/>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blinds(horizontal)">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blinds(horizontal)">
                                      <p:cBhvr>
                                        <p:cTn id="3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24" grpId="0" animBg="1"/>
      <p:bldP spid="25" grpId="0" animBg="1"/>
      <p:bldP spid="19" grpId="0"/>
      <p:bldP spid="12" grpId="0" animBg="1"/>
      <p:bldP spid="3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a:bodyPr>
          <a:lstStyle/>
          <a:p>
            <a:r>
              <a:rPr lang="en-US" sz="3500" dirty="0"/>
              <a:t>MASK: A Translation-aware Memory Hierarchy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26</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800" b="1" dirty="0">
                <a:solidFill>
                  <a:schemeClr val="bg1">
                    <a:lumMod val="75000"/>
                  </a:schemeClr>
                </a:solidFill>
              </a:rPr>
              <a:t>Reduce shared TLB contention</a:t>
            </a:r>
          </a:p>
          <a:p>
            <a:pPr marL="457200" lvl="1" indent="0">
              <a:buNone/>
            </a:pPr>
            <a:r>
              <a:rPr lang="en-US" sz="3400" b="1" dirty="0">
                <a:solidFill>
                  <a:schemeClr val="bg1">
                    <a:lumMod val="75000"/>
                  </a:schemeClr>
                </a:solidFill>
                <a:sym typeface="Wingdings" pitchFamily="2" charset="2"/>
              </a:rPr>
              <a:t>A. </a:t>
            </a:r>
            <a:r>
              <a:rPr lang="en-US" sz="3400" b="1" dirty="0">
                <a:solidFill>
                  <a:schemeClr val="bg1">
                    <a:lumMod val="75000"/>
                  </a:schemeClr>
                </a:solidFill>
              </a:rPr>
              <a:t>TLB-fill Tokens</a:t>
            </a:r>
          </a:p>
          <a:p>
            <a:pPr lvl="1"/>
            <a:endParaRPr lang="en-US" sz="1800" b="1" dirty="0">
              <a:solidFill>
                <a:schemeClr val="bg1">
                  <a:lumMod val="75000"/>
                </a:schemeClr>
              </a:solidFill>
            </a:endParaRPr>
          </a:p>
          <a:p>
            <a:r>
              <a:rPr lang="en-US" sz="3800" b="1" dirty="0">
                <a:solidFill>
                  <a:schemeClr val="bg1">
                    <a:lumMod val="75000"/>
                  </a:schemeClr>
                </a:solidFill>
              </a:rPr>
              <a:t>Improve L2 cache utilization</a:t>
            </a:r>
          </a:p>
          <a:p>
            <a:pPr marL="457200" lvl="1" indent="0">
              <a:buNone/>
            </a:pPr>
            <a:r>
              <a:rPr lang="en-US" sz="3400" b="1" dirty="0">
                <a:solidFill>
                  <a:schemeClr val="bg1">
                    <a:lumMod val="75000"/>
                  </a:schemeClr>
                </a:solidFill>
                <a:sym typeface="Wingdings" pitchFamily="2" charset="2"/>
              </a:rPr>
              <a:t>B. </a:t>
            </a:r>
            <a:r>
              <a:rPr lang="en-US" sz="3400" b="1" dirty="0">
                <a:solidFill>
                  <a:schemeClr val="bg1">
                    <a:lumMod val="75000"/>
                  </a:schemeClr>
                </a:solidFill>
              </a:rPr>
              <a:t>Translation-aware L2 Bypass</a:t>
            </a:r>
          </a:p>
          <a:p>
            <a:pPr lvl="1"/>
            <a:endParaRPr lang="en-US" sz="1800" b="1" dirty="0">
              <a:solidFill>
                <a:schemeClr val="bg1">
                  <a:lumMod val="85000"/>
                </a:schemeClr>
              </a:solidFill>
            </a:endParaRPr>
          </a:p>
          <a:p>
            <a:r>
              <a:rPr lang="en-US" sz="3800" b="1" dirty="0">
                <a:solidFill>
                  <a:srgbClr val="0066FF"/>
                </a:solidFill>
              </a:rPr>
              <a:t>Lower page walk latency</a:t>
            </a:r>
          </a:p>
          <a:p>
            <a:pPr marL="457200" lvl="1" indent="0">
              <a:buNone/>
            </a:pPr>
            <a:r>
              <a:rPr lang="en-US" sz="3400" b="1" dirty="0">
                <a:solidFill>
                  <a:schemeClr val="accent6">
                    <a:lumMod val="50000"/>
                  </a:schemeClr>
                </a:solidFill>
                <a:sym typeface="Wingdings" pitchFamily="2" charset="2"/>
              </a:rPr>
              <a:t>C. </a:t>
            </a:r>
            <a:r>
              <a:rPr lang="en-US" sz="3400" b="1" dirty="0">
                <a:solidFill>
                  <a:schemeClr val="accent6">
                    <a:lumMod val="50000"/>
                  </a:schemeClr>
                </a:solidFill>
              </a:rPr>
              <a:t>Address-space-aware Memory Scheduler</a:t>
            </a:r>
          </a:p>
          <a:p>
            <a:pPr lvl="1"/>
            <a:endParaRPr lang="en-US" sz="3400" b="1" dirty="0">
              <a:solidFill>
                <a:srgbClr val="0066FF"/>
              </a:solidFill>
            </a:endParaRPr>
          </a:p>
        </p:txBody>
      </p:sp>
    </p:spTree>
    <p:extLst>
      <p:ext uri="{BB962C8B-B14F-4D97-AF65-F5344CB8AC3E}">
        <p14:creationId xmlns:p14="http://schemas.microsoft.com/office/powerpoint/2010/main" val="242778005"/>
      </p:ext>
    </p:extLst>
  </p:cSld>
  <p:clrMapOvr>
    <a:masterClrMapping/>
  </p:clrMapOvr>
  <mc:AlternateContent xmlns:mc="http://schemas.openxmlformats.org/markup-compatibility/2006" xmlns:p14="http://schemas.microsoft.com/office/powerpoint/2010/main">
    <mc:Choice Requires="p14">
      <p:transition spd="slow" p14:dur="2000" advTm="7147"/>
    </mc:Choice>
    <mc:Fallback xmlns="">
      <p:transition spd="slow" advTm="7147"/>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415" y="130604"/>
            <a:ext cx="8780585" cy="847546"/>
          </a:xfrm>
        </p:spPr>
        <p:txBody>
          <a:bodyPr>
            <a:noAutofit/>
          </a:bodyPr>
          <a:lstStyle/>
          <a:p>
            <a:r>
              <a:rPr lang="en-US" sz="3600" b="1" dirty="0"/>
              <a:t>C: </a:t>
            </a:r>
            <a:r>
              <a:rPr lang="en-US" sz="3600" dirty="0"/>
              <a:t>Address-space-aware Memory Scheduler</a:t>
            </a:r>
            <a:endParaRPr lang="en-US" sz="3600" dirty="0">
              <a:latin typeface="+mn-lt"/>
            </a:endParaRP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27</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686800" cy="5517543"/>
          </a:xfrm>
        </p:spPr>
        <p:txBody>
          <a:bodyPr/>
          <a:lstStyle/>
          <a:p>
            <a:r>
              <a:rPr lang="en-US" b="1" spc="-30" dirty="0"/>
              <a:t>Cause: </a:t>
            </a:r>
            <a:r>
              <a:rPr lang="en-US" spc="-30" dirty="0"/>
              <a:t>Address translation requests</a:t>
            </a:r>
            <a:r>
              <a:rPr lang="en-US" b="1" spc="-30" dirty="0">
                <a:solidFill>
                  <a:srgbClr val="FF0000"/>
                </a:solidFill>
              </a:rPr>
              <a:t> are treated similarly </a:t>
            </a:r>
            <a:r>
              <a:rPr lang="en-US" spc="-30" dirty="0"/>
              <a:t>to data demand requests</a:t>
            </a:r>
          </a:p>
          <a:p>
            <a:pPr lvl="1"/>
            <a:endParaRPr lang="en-US" b="1" dirty="0">
              <a:solidFill>
                <a:srgbClr val="FF0000"/>
              </a:solidFill>
            </a:endParaRPr>
          </a:p>
          <a:p>
            <a:pPr lvl="1"/>
            <a:endParaRPr lang="en-US" b="1" dirty="0">
              <a:solidFill>
                <a:srgbClr val="FF0000"/>
              </a:solidFill>
            </a:endParaRPr>
          </a:p>
          <a:p>
            <a:pPr lvl="1"/>
            <a:endParaRPr lang="en-US" b="1" dirty="0">
              <a:solidFill>
                <a:srgbClr val="FF0000"/>
              </a:solidFill>
            </a:endParaRPr>
          </a:p>
        </p:txBody>
      </p:sp>
      <p:sp>
        <p:nvSpPr>
          <p:cNvPr id="9" name="Rounded Rectangle 18">
            <a:extLst>
              <a:ext uri="{FF2B5EF4-FFF2-40B4-BE49-F238E27FC236}">
                <a16:creationId xmlns:a16="http://schemas.microsoft.com/office/drawing/2014/main" id="{B8986CDC-8F71-4481-BDD5-D7F0F4F07EFA}"/>
              </a:ext>
            </a:extLst>
          </p:cNvPr>
          <p:cNvSpPr/>
          <p:nvPr/>
        </p:nvSpPr>
        <p:spPr>
          <a:xfrm>
            <a:off x="138948" y="5613316"/>
            <a:ext cx="8861214" cy="60267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rPr>
              <a:t>Idea: </a:t>
            </a:r>
            <a:r>
              <a:rPr lang="en-US" sz="2400" b="1" dirty="0">
                <a:solidFill>
                  <a:srgbClr val="0066FF"/>
                </a:solidFill>
              </a:rPr>
              <a:t>Lower address translation request </a:t>
            </a:r>
            <a:r>
              <a:rPr lang="en-US" sz="2400" dirty="0">
                <a:solidFill>
                  <a:schemeClr val="tx1"/>
                </a:solidFill>
              </a:rPr>
              <a:t>latency</a:t>
            </a:r>
          </a:p>
        </p:txBody>
      </p:sp>
      <p:graphicFrame>
        <p:nvGraphicFramePr>
          <p:cNvPr id="10" name="Chart 9">
            <a:extLst>
              <a:ext uri="{FF2B5EF4-FFF2-40B4-BE49-F238E27FC236}">
                <a16:creationId xmlns:a16="http://schemas.microsoft.com/office/drawing/2014/main" id="{3AB75D16-8401-43D1-9FD9-9F3FCB2317CE}"/>
              </a:ext>
            </a:extLst>
          </p:cNvPr>
          <p:cNvGraphicFramePr>
            <a:graphicFrameLocks/>
          </p:cNvGraphicFramePr>
          <p:nvPr>
            <p:extLst>
              <p:ext uri="{D42A27DB-BD31-4B8C-83A1-F6EECF244321}">
                <p14:modId xmlns:p14="http://schemas.microsoft.com/office/powerpoint/2010/main" val="638352969"/>
              </p:ext>
            </p:extLst>
          </p:nvPr>
        </p:nvGraphicFramePr>
        <p:xfrm>
          <a:off x="4572000" y="2358330"/>
          <a:ext cx="4340888" cy="273440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49B001CC-E4A0-4BC2-9E43-EE344F82C9DC}"/>
              </a:ext>
            </a:extLst>
          </p:cNvPr>
          <p:cNvGraphicFramePr>
            <a:graphicFrameLocks/>
          </p:cNvGraphicFramePr>
          <p:nvPr>
            <p:extLst>
              <p:ext uri="{D42A27DB-BD31-4B8C-83A1-F6EECF244321}">
                <p14:modId xmlns:p14="http://schemas.microsoft.com/office/powerpoint/2010/main" val="4140021377"/>
              </p:ext>
            </p:extLst>
          </p:nvPr>
        </p:nvGraphicFramePr>
        <p:xfrm>
          <a:off x="138948" y="2203407"/>
          <a:ext cx="4340888" cy="2869154"/>
        </p:xfrm>
        <a:graphic>
          <a:graphicData uri="http://schemas.openxmlformats.org/drawingml/2006/chart">
            <c:chart xmlns:c="http://schemas.openxmlformats.org/drawingml/2006/chart" xmlns:r="http://schemas.openxmlformats.org/officeDocument/2006/relationships" r:id="rId6"/>
          </a:graphicData>
        </a:graphic>
      </p:graphicFrame>
      <p:grpSp>
        <p:nvGrpSpPr>
          <p:cNvPr id="8" name="Group 7">
            <a:extLst>
              <a:ext uri="{FF2B5EF4-FFF2-40B4-BE49-F238E27FC236}">
                <a16:creationId xmlns:a16="http://schemas.microsoft.com/office/drawing/2014/main" id="{FE0DF406-CC96-4A68-BFD2-7C8B5DF0D271}"/>
              </a:ext>
            </a:extLst>
          </p:cNvPr>
          <p:cNvGrpSpPr/>
          <p:nvPr/>
        </p:nvGrpSpPr>
        <p:grpSpPr>
          <a:xfrm>
            <a:off x="1099334" y="2094418"/>
            <a:ext cx="3241554" cy="338554"/>
            <a:chOff x="1099334" y="2552455"/>
            <a:chExt cx="3241554" cy="338554"/>
          </a:xfrm>
        </p:grpSpPr>
        <p:sp>
          <p:nvSpPr>
            <p:cNvPr id="3" name="Rectangle 2">
              <a:extLst>
                <a:ext uri="{FF2B5EF4-FFF2-40B4-BE49-F238E27FC236}">
                  <a16:creationId xmlns:a16="http://schemas.microsoft.com/office/drawing/2014/main" id="{0C979C43-4A42-43D6-9D27-B981DF0D66A0}"/>
                </a:ext>
              </a:extLst>
            </p:cNvPr>
            <p:cNvSpPr/>
            <p:nvPr/>
          </p:nvSpPr>
          <p:spPr>
            <a:xfrm>
              <a:off x="1099334" y="2624923"/>
              <a:ext cx="215757" cy="191444"/>
            </a:xfrm>
            <a:prstGeom prst="rect">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B72037DE-D273-431B-8B5F-C1BEB5D8E974}"/>
                </a:ext>
              </a:extLst>
            </p:cNvPr>
            <p:cNvSpPr txBox="1"/>
            <p:nvPr/>
          </p:nvSpPr>
          <p:spPr>
            <a:xfrm>
              <a:off x="1176143" y="2552455"/>
              <a:ext cx="3164745"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Address Translation Requests</a:t>
              </a:r>
            </a:p>
          </p:txBody>
        </p:sp>
      </p:grpSp>
      <p:grpSp>
        <p:nvGrpSpPr>
          <p:cNvPr id="6" name="Group 5">
            <a:extLst>
              <a:ext uri="{FF2B5EF4-FFF2-40B4-BE49-F238E27FC236}">
                <a16:creationId xmlns:a16="http://schemas.microsoft.com/office/drawing/2014/main" id="{616157D6-57CA-423F-A0FA-A715545B655A}"/>
              </a:ext>
            </a:extLst>
          </p:cNvPr>
          <p:cNvGrpSpPr/>
          <p:nvPr/>
        </p:nvGrpSpPr>
        <p:grpSpPr>
          <a:xfrm>
            <a:off x="4472696" y="2106367"/>
            <a:ext cx="3164745" cy="338554"/>
            <a:chOff x="4472696" y="2564404"/>
            <a:chExt cx="3164745" cy="338554"/>
          </a:xfrm>
        </p:grpSpPr>
        <p:sp>
          <p:nvSpPr>
            <p:cNvPr id="13" name="Rectangle 12">
              <a:extLst>
                <a:ext uri="{FF2B5EF4-FFF2-40B4-BE49-F238E27FC236}">
                  <a16:creationId xmlns:a16="http://schemas.microsoft.com/office/drawing/2014/main" id="{85A8D1C5-1F53-4235-8FDE-3260C7FA3432}"/>
                </a:ext>
              </a:extLst>
            </p:cNvPr>
            <p:cNvSpPr/>
            <p:nvPr/>
          </p:nvSpPr>
          <p:spPr>
            <a:xfrm>
              <a:off x="4631284" y="2626285"/>
              <a:ext cx="215757" cy="19144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0C448A39-7128-45D1-9FAA-EFEE1F7FAC78}"/>
                </a:ext>
              </a:extLst>
            </p:cNvPr>
            <p:cNvSpPr txBox="1"/>
            <p:nvPr/>
          </p:nvSpPr>
          <p:spPr>
            <a:xfrm>
              <a:off x="4472696" y="2564404"/>
              <a:ext cx="3164745" cy="338554"/>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Data Demand Requests</a:t>
              </a:r>
            </a:p>
          </p:txBody>
        </p:sp>
      </p:grpSp>
    </p:spTree>
    <p:custDataLst>
      <p:tags r:id="rId1"/>
    </p:custDataLst>
    <p:extLst>
      <p:ext uri="{BB962C8B-B14F-4D97-AF65-F5344CB8AC3E}">
        <p14:creationId xmlns:p14="http://schemas.microsoft.com/office/powerpoint/2010/main" val="59424985"/>
      </p:ext>
    </p:extLst>
  </p:cSld>
  <p:clrMapOvr>
    <a:masterClrMapping/>
  </p:clrMapOvr>
  <mc:AlternateContent xmlns:mc="http://schemas.openxmlformats.org/markup-compatibility/2006" xmlns:p14="http://schemas.microsoft.com/office/powerpoint/2010/main">
    <mc:Choice Requires="p14">
      <p:transition spd="slow" p14:dur="2000" advTm="39443"/>
    </mc:Choice>
    <mc:Fallback xmlns="">
      <p:transition spd="slow" advTm="394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12">
                                            <p:graphicEl>
                                              <a:chart seriesIdx="-3" categoryIdx="-3" bldStep="gridLegend"/>
                                            </p:graphicEl>
                                          </p:spTgt>
                                        </p:tgtEl>
                                        <p:attrNameLst>
                                          <p:attrName>style.visibility</p:attrName>
                                        </p:attrNameLst>
                                      </p:cBhvr>
                                      <p:to>
                                        <p:strVal val="visible"/>
                                      </p:to>
                                    </p:set>
                                    <p:animEffect transition="in" filter="randombar(horizontal)">
                                      <p:cBhvr>
                                        <p:cTn id="11" dur="500"/>
                                        <p:tgtEl>
                                          <p:spTgt spid="12">
                                            <p:graphicEl>
                                              <a:chart seriesIdx="-3" categoryIdx="-3" bldStep="gridLegend"/>
                                            </p:graphicEl>
                                          </p:spTgt>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12">
                                            <p:graphicEl>
                                              <a:chart seriesIdx="0" categoryIdx="-4" bldStep="series"/>
                                            </p:graphicEl>
                                          </p:spTgt>
                                        </p:tgtEl>
                                        <p:attrNameLst>
                                          <p:attrName>style.visibility</p:attrName>
                                        </p:attrNameLst>
                                      </p:cBhvr>
                                      <p:to>
                                        <p:strVal val="visible"/>
                                      </p:to>
                                    </p:set>
                                    <p:animEffect transition="in" filter="randombar(horizontal)">
                                      <p:cBhvr>
                                        <p:cTn id="14" dur="500"/>
                                        <p:tgtEl>
                                          <p:spTgt spid="12">
                                            <p:graphicEl>
                                              <a:chart seriesIdx="0" categoryIdx="-4" bldStep="series"/>
                                            </p:graphic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2">
                                            <p:graphicEl>
                                              <a:chart seriesIdx="1" categoryIdx="-4" bldStep="series"/>
                                            </p:graphicEl>
                                          </p:spTgt>
                                        </p:tgtEl>
                                        <p:attrNameLst>
                                          <p:attrName>style.visibility</p:attrName>
                                        </p:attrNameLst>
                                      </p:cBhvr>
                                      <p:to>
                                        <p:strVal val="visible"/>
                                      </p:to>
                                    </p:set>
                                    <p:animEffect transition="in" filter="randombar(horizontal)">
                                      <p:cBhvr>
                                        <p:cTn id="20" dur="500"/>
                                        <p:tgtEl>
                                          <p:spTgt spid="12">
                                            <p:graphicEl>
                                              <a:chart seriesIdx="1" categoryIdx="-4" bldStep="series"/>
                                            </p:graphic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randombar(horizontal)">
                                      <p:cBhvr>
                                        <p:cTn id="28" dur="500"/>
                                        <p:tgtEl>
                                          <p:spTgt spid="10">
                                            <p:graphicEl>
                                              <a:chart seriesIdx="-3" categoryIdx="-3" bldStep="gridLegend"/>
                                            </p:graphicEl>
                                          </p:spTgt>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randombar(horizontal)">
                                      <p:cBhvr>
                                        <p:cTn id="31" dur="500"/>
                                        <p:tgtEl>
                                          <p:spTgt spid="10">
                                            <p:graphicEl>
                                              <a:chart seriesIdx="0" categoryIdx="-4" bldStep="series"/>
                                            </p:graphicEl>
                                          </p:spTgt>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randombar(horizontal)">
                                      <p:cBhvr>
                                        <p:cTn id="34" dur="500"/>
                                        <p:tgtEl>
                                          <p:spTgt spid="10">
                                            <p:graphicEl>
                                              <a:chart seriesIdx="1" categoryIdx="-4" bldStep="series"/>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linds(horizontal)">
                                      <p:cBhvr>
                                        <p:cTn id="3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build="p"/>
      <p:bldP spid="9" grpId="0" animBg="1"/>
      <p:bldGraphic spid="10" grpId="0" uiExpand="1">
        <p:bldSub>
          <a:bldChart bld="series"/>
        </p:bldSub>
      </p:bldGraphic>
      <p:bldGraphic spid="12" grpId="0" uiExpand="1">
        <p:bldSub>
          <a:bldChart bld="series"/>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686800" cy="847546"/>
          </a:xfrm>
        </p:spPr>
        <p:txBody>
          <a:bodyPr>
            <a:normAutofit fontScale="90000"/>
          </a:bodyPr>
          <a:lstStyle/>
          <a:p>
            <a:pPr algn="l"/>
            <a:r>
              <a:rPr lang="en-US" sz="4000" b="1" dirty="0"/>
              <a:t>C: </a:t>
            </a:r>
            <a:r>
              <a:rPr lang="en-US" sz="4000" dirty="0"/>
              <a:t>Address-space-aware Memory Scheduler</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28</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455688" cy="5517543"/>
          </a:xfrm>
        </p:spPr>
        <p:txBody>
          <a:bodyPr/>
          <a:lstStyle/>
          <a:p>
            <a:r>
              <a:rPr lang="en-US" b="1" dirty="0"/>
              <a:t>Idea 1: </a:t>
            </a:r>
            <a:r>
              <a:rPr lang="en-US" sz="2600" b="1" dirty="0">
                <a:solidFill>
                  <a:srgbClr val="0066FF"/>
                </a:solidFill>
              </a:rPr>
              <a:t>Prioritize address translation requests</a:t>
            </a:r>
            <a:br>
              <a:rPr lang="en-US" sz="2600" dirty="0">
                <a:solidFill>
                  <a:srgbClr val="0066FF"/>
                </a:solidFill>
              </a:rPr>
            </a:br>
            <a:r>
              <a:rPr lang="en-US" sz="2600" dirty="0"/>
              <a:t>over data demand requests</a:t>
            </a:r>
          </a:p>
        </p:txBody>
      </p:sp>
      <p:grpSp>
        <p:nvGrpSpPr>
          <p:cNvPr id="77" name="Group 76"/>
          <p:cNvGrpSpPr/>
          <p:nvPr/>
        </p:nvGrpSpPr>
        <p:grpSpPr>
          <a:xfrm>
            <a:off x="3888897" y="2883063"/>
            <a:ext cx="4824508" cy="2948777"/>
            <a:chOff x="2672079" y="2936240"/>
            <a:chExt cx="4824508" cy="3577110"/>
          </a:xfrm>
        </p:grpSpPr>
        <p:sp>
          <p:nvSpPr>
            <p:cNvPr id="8" name="Rectangle 7"/>
            <p:cNvSpPr/>
            <p:nvPr/>
          </p:nvSpPr>
          <p:spPr>
            <a:xfrm>
              <a:off x="2672079" y="2936240"/>
              <a:ext cx="3743277" cy="2999593"/>
            </a:xfrm>
            <a:prstGeom prst="rect">
              <a:avLst/>
            </a:prstGeom>
            <a:solidFill>
              <a:schemeClr val="accent5">
                <a:lumMod val="60000"/>
                <a:lumOff val="40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9" name="Down Arrow 8"/>
            <p:cNvSpPr/>
            <p:nvPr/>
          </p:nvSpPr>
          <p:spPr>
            <a:xfrm rot="16200000">
              <a:off x="6717702" y="4308991"/>
              <a:ext cx="452435" cy="198910"/>
            </a:xfrm>
            <a:prstGeom prst="downArrow">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TextBox 23"/>
            <p:cNvSpPr txBox="1"/>
            <p:nvPr/>
          </p:nvSpPr>
          <p:spPr>
            <a:xfrm>
              <a:off x="6415357" y="4609451"/>
              <a:ext cx="1081230" cy="646331"/>
            </a:xfrm>
            <a:prstGeom prst="rect">
              <a:avLst/>
            </a:prstGeom>
            <a:noFill/>
          </p:spPr>
          <p:txBody>
            <a:bodyPr wrap="square" rtlCol="0">
              <a:spAutoFit/>
            </a:bodyPr>
            <a:lstStyle/>
            <a:p>
              <a:pPr algn="ctr"/>
              <a:r>
                <a:rPr lang="en-US" b="1" i="1" dirty="0"/>
                <a:t>To </a:t>
              </a:r>
            </a:p>
            <a:p>
              <a:pPr algn="ctr"/>
              <a:r>
                <a:rPr lang="en-US" b="1" i="1" dirty="0"/>
                <a:t>DRAM</a:t>
              </a:r>
            </a:p>
          </p:txBody>
        </p:sp>
        <p:sp>
          <p:nvSpPr>
            <p:cNvPr id="25" name="Trapezoid 24"/>
            <p:cNvSpPr/>
            <p:nvPr/>
          </p:nvSpPr>
          <p:spPr>
            <a:xfrm rot="5400000">
              <a:off x="4863753" y="4290618"/>
              <a:ext cx="2517177" cy="301107"/>
            </a:xfrm>
            <a:prstGeom prst="trapezoid">
              <a:avLst>
                <a:gd name="adj" fmla="val 102876"/>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TextBox 37"/>
            <p:cNvSpPr txBox="1"/>
            <p:nvPr/>
          </p:nvSpPr>
          <p:spPr>
            <a:xfrm>
              <a:off x="3032399" y="6144018"/>
              <a:ext cx="2037988" cy="369332"/>
            </a:xfrm>
            <a:prstGeom prst="rect">
              <a:avLst/>
            </a:prstGeom>
            <a:noFill/>
          </p:spPr>
          <p:txBody>
            <a:bodyPr wrap="none" rtlCol="0">
              <a:spAutoFit/>
            </a:bodyPr>
            <a:lstStyle/>
            <a:p>
              <a:r>
                <a:rPr lang="en-US" b="1" i="1" dirty="0"/>
                <a:t>Memory Scheduler</a:t>
              </a:r>
            </a:p>
          </p:txBody>
        </p:sp>
      </p:grpSp>
      <p:grpSp>
        <p:nvGrpSpPr>
          <p:cNvPr id="74" name="Group 73"/>
          <p:cNvGrpSpPr/>
          <p:nvPr/>
        </p:nvGrpSpPr>
        <p:grpSpPr>
          <a:xfrm>
            <a:off x="882167" y="2883063"/>
            <a:ext cx="6318721" cy="735300"/>
            <a:chOff x="-334651" y="3140960"/>
            <a:chExt cx="6318721" cy="735300"/>
          </a:xfrm>
        </p:grpSpPr>
        <p:sp>
          <p:nvSpPr>
            <p:cNvPr id="18" name="Rectangle 17"/>
            <p:cNvSpPr/>
            <p:nvPr/>
          </p:nvSpPr>
          <p:spPr>
            <a:xfrm>
              <a:off x="5523414" y="3463934"/>
              <a:ext cx="232654" cy="412326"/>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9" name="Rectangle 18"/>
            <p:cNvSpPr/>
            <p:nvPr/>
          </p:nvSpPr>
          <p:spPr>
            <a:xfrm>
              <a:off x="5290760"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0" name="Rectangle 19"/>
            <p:cNvSpPr/>
            <p:nvPr/>
          </p:nvSpPr>
          <p:spPr>
            <a:xfrm>
              <a:off x="5058106"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1" name="Rectangle 20"/>
            <p:cNvSpPr/>
            <p:nvPr/>
          </p:nvSpPr>
          <p:spPr>
            <a:xfrm>
              <a:off x="4825452"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2" name="Rectangle 21"/>
            <p:cNvSpPr/>
            <p:nvPr/>
          </p:nvSpPr>
          <p:spPr>
            <a:xfrm>
              <a:off x="4592798"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3" name="Rectangle 22"/>
            <p:cNvSpPr/>
            <p:nvPr/>
          </p:nvSpPr>
          <p:spPr>
            <a:xfrm>
              <a:off x="4360144"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9" name="TextBox 28"/>
            <p:cNvSpPr txBox="1"/>
            <p:nvPr/>
          </p:nvSpPr>
          <p:spPr>
            <a:xfrm>
              <a:off x="4260112" y="3140960"/>
              <a:ext cx="1548822" cy="369332"/>
            </a:xfrm>
            <a:prstGeom prst="rect">
              <a:avLst/>
            </a:prstGeom>
            <a:noFill/>
          </p:spPr>
          <p:txBody>
            <a:bodyPr wrap="none" rtlCol="0">
              <a:spAutoFit/>
            </a:bodyPr>
            <a:lstStyle/>
            <a:p>
              <a:r>
                <a:rPr lang="en-US" b="1" i="1" dirty="0"/>
                <a:t>Golden Queue</a:t>
              </a:r>
            </a:p>
          </p:txBody>
        </p:sp>
        <p:cxnSp>
          <p:nvCxnSpPr>
            <p:cNvPr id="33" name="Straight Arrow Connector 32"/>
            <p:cNvCxnSpPr/>
            <p:nvPr/>
          </p:nvCxnSpPr>
          <p:spPr>
            <a:xfrm>
              <a:off x="5768349" y="3663325"/>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2541539" y="3674778"/>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4130449"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8" name="Rectangle 47"/>
            <p:cNvSpPr/>
            <p:nvPr/>
          </p:nvSpPr>
          <p:spPr>
            <a:xfrm>
              <a:off x="3897795"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9" name="Rectangle 48"/>
            <p:cNvSpPr/>
            <p:nvPr/>
          </p:nvSpPr>
          <p:spPr>
            <a:xfrm>
              <a:off x="3665141"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0" name="Rectangle 49"/>
            <p:cNvSpPr/>
            <p:nvPr/>
          </p:nvSpPr>
          <p:spPr>
            <a:xfrm>
              <a:off x="3432487"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1" name="Rectangle 50"/>
            <p:cNvSpPr/>
            <p:nvPr/>
          </p:nvSpPr>
          <p:spPr>
            <a:xfrm>
              <a:off x="3199833"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2" name="Rectangle 51"/>
            <p:cNvSpPr/>
            <p:nvPr/>
          </p:nvSpPr>
          <p:spPr>
            <a:xfrm>
              <a:off x="2967179"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8" name="TextBox 67"/>
            <p:cNvSpPr txBox="1"/>
            <p:nvPr/>
          </p:nvSpPr>
          <p:spPr>
            <a:xfrm>
              <a:off x="-334651" y="3481273"/>
              <a:ext cx="2898870" cy="369332"/>
            </a:xfrm>
            <a:prstGeom prst="rect">
              <a:avLst/>
            </a:prstGeom>
            <a:noFill/>
          </p:spPr>
          <p:txBody>
            <a:bodyPr wrap="none" rtlCol="0">
              <a:spAutoFit/>
            </a:bodyPr>
            <a:lstStyle/>
            <a:p>
              <a:r>
                <a:rPr lang="en-US" b="1" i="1" dirty="0"/>
                <a:t>Address Translation Request</a:t>
              </a:r>
            </a:p>
          </p:txBody>
        </p:sp>
      </p:grpSp>
      <p:grpSp>
        <p:nvGrpSpPr>
          <p:cNvPr id="76" name="Group 75"/>
          <p:cNvGrpSpPr/>
          <p:nvPr/>
        </p:nvGrpSpPr>
        <p:grpSpPr>
          <a:xfrm>
            <a:off x="1429092" y="4432521"/>
            <a:ext cx="5780565" cy="771608"/>
            <a:chOff x="212274" y="4690418"/>
            <a:chExt cx="5780565" cy="771608"/>
          </a:xfrm>
        </p:grpSpPr>
        <p:sp>
          <p:nvSpPr>
            <p:cNvPr id="53" name="Rectangle 52"/>
            <p:cNvSpPr/>
            <p:nvPr/>
          </p:nvSpPr>
          <p:spPr>
            <a:xfrm>
              <a:off x="5532183"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4" name="Rectangle 53"/>
            <p:cNvSpPr/>
            <p:nvPr/>
          </p:nvSpPr>
          <p:spPr>
            <a:xfrm>
              <a:off x="5299529"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5" name="Rectangle 54"/>
            <p:cNvSpPr/>
            <p:nvPr/>
          </p:nvSpPr>
          <p:spPr>
            <a:xfrm>
              <a:off x="5066875"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6" name="Rectangle 55"/>
            <p:cNvSpPr/>
            <p:nvPr/>
          </p:nvSpPr>
          <p:spPr>
            <a:xfrm>
              <a:off x="4834221" y="5049700"/>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7" name="Rectangle 56"/>
            <p:cNvSpPr/>
            <p:nvPr/>
          </p:nvSpPr>
          <p:spPr>
            <a:xfrm>
              <a:off x="4601567" y="5049700"/>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8" name="Rectangle 57"/>
            <p:cNvSpPr/>
            <p:nvPr/>
          </p:nvSpPr>
          <p:spPr>
            <a:xfrm>
              <a:off x="4368913"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9" name="TextBox 58"/>
            <p:cNvSpPr txBox="1"/>
            <p:nvPr/>
          </p:nvSpPr>
          <p:spPr>
            <a:xfrm>
              <a:off x="4195857" y="4690418"/>
              <a:ext cx="1585690" cy="369332"/>
            </a:xfrm>
            <a:prstGeom prst="rect">
              <a:avLst/>
            </a:prstGeom>
            <a:noFill/>
          </p:spPr>
          <p:txBody>
            <a:bodyPr wrap="none" rtlCol="0">
              <a:spAutoFit/>
            </a:bodyPr>
            <a:lstStyle/>
            <a:p>
              <a:r>
                <a:rPr lang="en-US" b="1" i="1" dirty="0"/>
                <a:t>Normal Queue</a:t>
              </a:r>
            </a:p>
          </p:txBody>
        </p:sp>
        <p:cxnSp>
          <p:nvCxnSpPr>
            <p:cNvPr id="60" name="Straight Arrow Connector 59"/>
            <p:cNvCxnSpPr/>
            <p:nvPr/>
          </p:nvCxnSpPr>
          <p:spPr>
            <a:xfrm>
              <a:off x="5777118" y="5239565"/>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p:nvPr/>
          </p:nvCxnSpPr>
          <p:spPr>
            <a:xfrm>
              <a:off x="2540148" y="5255782"/>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62" name="Rectangle 61"/>
            <p:cNvSpPr/>
            <p:nvPr/>
          </p:nvSpPr>
          <p:spPr>
            <a:xfrm>
              <a:off x="4139218" y="5049619"/>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3" name="Rectangle 62"/>
            <p:cNvSpPr/>
            <p:nvPr/>
          </p:nvSpPr>
          <p:spPr>
            <a:xfrm>
              <a:off x="3906564" y="5049619"/>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4" name="Rectangle 63"/>
            <p:cNvSpPr/>
            <p:nvPr/>
          </p:nvSpPr>
          <p:spPr>
            <a:xfrm>
              <a:off x="3673910"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5" name="Rectangle 64"/>
            <p:cNvSpPr/>
            <p:nvPr/>
          </p:nvSpPr>
          <p:spPr>
            <a:xfrm>
              <a:off x="3441256"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6" name="Rectangle 65"/>
            <p:cNvSpPr/>
            <p:nvPr/>
          </p:nvSpPr>
          <p:spPr>
            <a:xfrm>
              <a:off x="3208602"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7" name="Rectangle 66"/>
            <p:cNvSpPr/>
            <p:nvPr/>
          </p:nvSpPr>
          <p:spPr>
            <a:xfrm>
              <a:off x="2975948" y="5049619"/>
              <a:ext cx="232654" cy="412326"/>
            </a:xfrm>
            <a:prstGeom prst="rect">
              <a:avLst/>
            </a:prstGeom>
            <a:solidFill>
              <a:srgbClr val="0066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70" name="TextBox 69"/>
            <p:cNvSpPr txBox="1"/>
            <p:nvPr/>
          </p:nvSpPr>
          <p:spPr>
            <a:xfrm>
              <a:off x="212274" y="5047614"/>
              <a:ext cx="2335126" cy="369332"/>
            </a:xfrm>
            <a:prstGeom prst="rect">
              <a:avLst/>
            </a:prstGeom>
            <a:noFill/>
          </p:spPr>
          <p:txBody>
            <a:bodyPr wrap="none" rtlCol="0">
              <a:spAutoFit/>
            </a:bodyPr>
            <a:lstStyle/>
            <a:p>
              <a:r>
                <a:rPr lang="en-US" b="1" i="1" dirty="0"/>
                <a:t>Data Demand Request</a:t>
              </a:r>
            </a:p>
          </p:txBody>
        </p:sp>
      </p:grpSp>
      <p:sp>
        <p:nvSpPr>
          <p:cNvPr id="78" name="Down Arrow 77"/>
          <p:cNvSpPr/>
          <p:nvPr/>
        </p:nvSpPr>
        <p:spPr>
          <a:xfrm>
            <a:off x="446314" y="3110906"/>
            <a:ext cx="518160" cy="2471980"/>
          </a:xfrm>
          <a:prstGeom prst="downArrow">
            <a:avLst/>
          </a:prstGeom>
          <a:solidFill>
            <a:srgbClr val="0066FF"/>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9" name="TextBox 78"/>
          <p:cNvSpPr txBox="1"/>
          <p:nvPr/>
        </p:nvSpPr>
        <p:spPr>
          <a:xfrm>
            <a:off x="74961" y="2678343"/>
            <a:ext cx="1393330" cy="369332"/>
          </a:xfrm>
          <a:prstGeom prst="rect">
            <a:avLst/>
          </a:prstGeom>
          <a:noFill/>
        </p:spPr>
        <p:txBody>
          <a:bodyPr wrap="none" rtlCol="0">
            <a:spAutoFit/>
          </a:bodyPr>
          <a:lstStyle/>
          <a:p>
            <a:r>
              <a:rPr lang="en-US" b="1" i="1" dirty="0"/>
              <a:t>High Priority</a:t>
            </a:r>
          </a:p>
        </p:txBody>
      </p:sp>
      <p:sp>
        <p:nvSpPr>
          <p:cNvPr id="80" name="TextBox 79"/>
          <p:cNvSpPr txBox="1"/>
          <p:nvPr/>
        </p:nvSpPr>
        <p:spPr>
          <a:xfrm>
            <a:off x="74961" y="5613366"/>
            <a:ext cx="1337802" cy="369332"/>
          </a:xfrm>
          <a:prstGeom prst="rect">
            <a:avLst/>
          </a:prstGeom>
          <a:noFill/>
        </p:spPr>
        <p:txBody>
          <a:bodyPr wrap="none" rtlCol="0">
            <a:spAutoFit/>
          </a:bodyPr>
          <a:lstStyle/>
          <a:p>
            <a:r>
              <a:rPr lang="en-US" b="1" i="1" dirty="0"/>
              <a:t>Low Priority</a:t>
            </a:r>
          </a:p>
        </p:txBody>
      </p:sp>
    </p:spTree>
    <p:custDataLst>
      <p:tags r:id="rId1"/>
    </p:custDataLst>
    <p:extLst>
      <p:ext uri="{BB962C8B-B14F-4D97-AF65-F5344CB8AC3E}">
        <p14:creationId xmlns:p14="http://schemas.microsoft.com/office/powerpoint/2010/main" val="3107506523"/>
      </p:ext>
    </p:extLst>
  </p:cSld>
  <p:clrMapOvr>
    <a:masterClrMapping/>
  </p:clrMapOvr>
  <mc:AlternateContent xmlns:mc="http://schemas.openxmlformats.org/markup-compatibility/2006" xmlns:p14="http://schemas.microsoft.com/office/powerpoint/2010/main">
    <mc:Choice Requires="p14">
      <p:transition spd="slow" p14:dur="2000" advTm="41469"/>
    </mc:Choice>
    <mc:Fallback xmlns="">
      <p:transition spd="slow" advTm="414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blinds(horizontal)">
                                      <p:cBhvr>
                                        <p:cTn id="11" dur="500"/>
                                        <p:tgtEl>
                                          <p:spTgt spid="7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74"/>
                                        </p:tgtEl>
                                        <p:attrNameLst>
                                          <p:attrName>style.visibility</p:attrName>
                                        </p:attrNameLst>
                                      </p:cBhvr>
                                      <p:to>
                                        <p:strVal val="visible"/>
                                      </p:to>
                                    </p:set>
                                    <p:animEffect transition="in" filter="blinds(horizontal)">
                                      <p:cBhvr>
                                        <p:cTn id="16" dur="500"/>
                                        <p:tgtEl>
                                          <p:spTgt spid="74"/>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blinds(horizontal)">
                                      <p:cBhvr>
                                        <p:cTn id="21" dur="500"/>
                                        <p:tgtEl>
                                          <p:spTgt spid="76"/>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79"/>
                                        </p:tgtEl>
                                        <p:attrNameLst>
                                          <p:attrName>style.visibility</p:attrName>
                                        </p:attrNameLst>
                                      </p:cBhvr>
                                      <p:to>
                                        <p:strVal val="visible"/>
                                      </p:to>
                                    </p:set>
                                    <p:animEffect transition="in" filter="dissolve">
                                      <p:cBhvr>
                                        <p:cTn id="26" dur="500"/>
                                        <p:tgtEl>
                                          <p:spTgt spid="79"/>
                                        </p:tgtEl>
                                      </p:cBhvr>
                                    </p:animEffect>
                                  </p:childTnLst>
                                </p:cTn>
                              </p:par>
                            </p:childTnLst>
                          </p:cTn>
                        </p:par>
                        <p:par>
                          <p:cTn id="27" fill="hold">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animEffect transition="in" filter="dissolve">
                                      <p:cBhvr>
                                        <p:cTn id="30" dur="500"/>
                                        <p:tgtEl>
                                          <p:spTgt spid="78"/>
                                        </p:tgtEl>
                                      </p:cBhvr>
                                    </p:animEffect>
                                  </p:childTnLst>
                                </p:cTn>
                              </p:par>
                            </p:childTnLst>
                          </p:cTn>
                        </p:par>
                        <p:par>
                          <p:cTn id="31" fill="hold">
                            <p:stCondLst>
                              <p:cond delay="1000"/>
                            </p:stCondLst>
                            <p:childTnLst>
                              <p:par>
                                <p:cTn id="32" presetID="9" presetClass="entr" presetSubtype="0" fill="hold" grpId="0" nodeType="afterEffect">
                                  <p:stCondLst>
                                    <p:cond delay="0"/>
                                  </p:stCondLst>
                                  <p:childTnLst>
                                    <p:set>
                                      <p:cBhvr>
                                        <p:cTn id="33" dur="1" fill="hold">
                                          <p:stCondLst>
                                            <p:cond delay="0"/>
                                          </p:stCondLst>
                                        </p:cTn>
                                        <p:tgtEl>
                                          <p:spTgt spid="80"/>
                                        </p:tgtEl>
                                        <p:attrNameLst>
                                          <p:attrName>style.visibility</p:attrName>
                                        </p:attrNameLst>
                                      </p:cBhvr>
                                      <p:to>
                                        <p:strVal val="visible"/>
                                      </p:to>
                                    </p:set>
                                    <p:animEffect transition="in" filter="dissolve">
                                      <p:cBhvr>
                                        <p:cTn id="34"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uiExpand="1" build="p"/>
      <p:bldP spid="78" grpId="0" animBg="1"/>
      <p:bldP spid="79" grpId="0"/>
      <p:bldP spid="8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585947" cy="847546"/>
          </a:xfrm>
        </p:spPr>
        <p:txBody>
          <a:bodyPr>
            <a:normAutofit fontScale="90000"/>
          </a:bodyPr>
          <a:lstStyle/>
          <a:p>
            <a:pPr algn="l"/>
            <a:r>
              <a:rPr lang="en-US" sz="4000" b="1" dirty="0"/>
              <a:t>C: </a:t>
            </a:r>
            <a:r>
              <a:rPr lang="en-US" sz="4000" dirty="0"/>
              <a:t>Address-space-aware Memory Scheduler</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29</a:t>
            </a:fld>
            <a:endParaRPr lang="en-US" dirty="0"/>
          </a:p>
        </p:txBody>
      </p:sp>
      <p:pic>
        <p:nvPicPr>
          <p:cNvPr id="154" name="Picture 153"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20" name="Content Placeholder 2"/>
          <p:cNvSpPr>
            <a:spLocks noGrp="1"/>
          </p:cNvSpPr>
          <p:nvPr>
            <p:ph idx="1"/>
          </p:nvPr>
        </p:nvSpPr>
        <p:spPr>
          <a:xfrm>
            <a:off x="457200" y="1094944"/>
            <a:ext cx="8686800" cy="5517543"/>
          </a:xfrm>
        </p:spPr>
        <p:txBody>
          <a:bodyPr/>
          <a:lstStyle/>
          <a:p>
            <a:r>
              <a:rPr lang="en-US" b="1" dirty="0"/>
              <a:t>Idea 1: </a:t>
            </a:r>
            <a:r>
              <a:rPr lang="en-US" sz="2600" b="1" dirty="0">
                <a:solidFill>
                  <a:srgbClr val="0066FF"/>
                </a:solidFill>
              </a:rPr>
              <a:t>Prioritize address translation requests</a:t>
            </a:r>
            <a:br>
              <a:rPr lang="en-US" sz="2600" b="1" dirty="0">
                <a:solidFill>
                  <a:srgbClr val="0066FF"/>
                </a:solidFill>
              </a:rPr>
            </a:br>
            <a:r>
              <a:rPr lang="en-US" sz="2600" dirty="0"/>
              <a:t>over data demand requests</a:t>
            </a:r>
          </a:p>
          <a:p>
            <a:r>
              <a:rPr lang="en-US" b="1" dirty="0"/>
              <a:t>Idea 2: </a:t>
            </a:r>
            <a:r>
              <a:rPr lang="en-US" sz="2600" b="1" dirty="0">
                <a:solidFill>
                  <a:srgbClr val="0066FF"/>
                </a:solidFill>
              </a:rPr>
              <a:t>Improve quality-of-service</a:t>
            </a:r>
            <a:r>
              <a:rPr lang="en-US" sz="2600" dirty="0"/>
              <a:t> using the Silver Queue </a:t>
            </a:r>
          </a:p>
        </p:txBody>
      </p:sp>
      <p:grpSp>
        <p:nvGrpSpPr>
          <p:cNvPr id="77" name="Group 76"/>
          <p:cNvGrpSpPr/>
          <p:nvPr/>
        </p:nvGrpSpPr>
        <p:grpSpPr>
          <a:xfrm>
            <a:off x="3886082" y="2883063"/>
            <a:ext cx="4824508" cy="2948777"/>
            <a:chOff x="2672079" y="2936240"/>
            <a:chExt cx="4824508" cy="3577110"/>
          </a:xfrm>
        </p:grpSpPr>
        <p:sp>
          <p:nvSpPr>
            <p:cNvPr id="8" name="Rectangle 7"/>
            <p:cNvSpPr/>
            <p:nvPr/>
          </p:nvSpPr>
          <p:spPr>
            <a:xfrm>
              <a:off x="2672079" y="2936240"/>
              <a:ext cx="3743277" cy="2999593"/>
            </a:xfrm>
            <a:prstGeom prst="rect">
              <a:avLst/>
            </a:prstGeom>
            <a:solidFill>
              <a:schemeClr val="accent5">
                <a:lumMod val="60000"/>
                <a:lumOff val="40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9" name="Down Arrow 8"/>
            <p:cNvSpPr/>
            <p:nvPr/>
          </p:nvSpPr>
          <p:spPr>
            <a:xfrm rot="16200000">
              <a:off x="6717702" y="4308991"/>
              <a:ext cx="452435" cy="198910"/>
            </a:xfrm>
            <a:prstGeom prst="downArrow">
              <a:avLst/>
            </a:prstGeom>
            <a:solidFill>
              <a:schemeClr val="tx1">
                <a:lumMod val="65000"/>
                <a:lumOff val="3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TextBox 23"/>
            <p:cNvSpPr txBox="1"/>
            <p:nvPr/>
          </p:nvSpPr>
          <p:spPr>
            <a:xfrm>
              <a:off x="6415357" y="4609451"/>
              <a:ext cx="1081230" cy="646331"/>
            </a:xfrm>
            <a:prstGeom prst="rect">
              <a:avLst/>
            </a:prstGeom>
            <a:noFill/>
          </p:spPr>
          <p:txBody>
            <a:bodyPr wrap="square" rtlCol="0">
              <a:spAutoFit/>
            </a:bodyPr>
            <a:lstStyle/>
            <a:p>
              <a:pPr algn="ctr"/>
              <a:r>
                <a:rPr lang="en-US" b="1" i="1" dirty="0"/>
                <a:t>To </a:t>
              </a:r>
            </a:p>
            <a:p>
              <a:pPr algn="ctr"/>
              <a:r>
                <a:rPr lang="en-US" b="1" i="1" dirty="0"/>
                <a:t>DRAM</a:t>
              </a:r>
            </a:p>
          </p:txBody>
        </p:sp>
        <p:sp>
          <p:nvSpPr>
            <p:cNvPr id="25" name="Trapezoid 24"/>
            <p:cNvSpPr/>
            <p:nvPr/>
          </p:nvSpPr>
          <p:spPr>
            <a:xfrm rot="5400000">
              <a:off x="4863753" y="4290618"/>
              <a:ext cx="2517177" cy="301107"/>
            </a:xfrm>
            <a:prstGeom prst="trapezoid">
              <a:avLst>
                <a:gd name="adj" fmla="val 102876"/>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TextBox 37"/>
            <p:cNvSpPr txBox="1"/>
            <p:nvPr/>
          </p:nvSpPr>
          <p:spPr>
            <a:xfrm>
              <a:off x="3032399" y="6144018"/>
              <a:ext cx="2037988" cy="369332"/>
            </a:xfrm>
            <a:prstGeom prst="rect">
              <a:avLst/>
            </a:prstGeom>
            <a:noFill/>
          </p:spPr>
          <p:txBody>
            <a:bodyPr wrap="none" rtlCol="0">
              <a:spAutoFit/>
            </a:bodyPr>
            <a:lstStyle/>
            <a:p>
              <a:r>
                <a:rPr lang="en-US" b="1" i="1" dirty="0"/>
                <a:t>Memory Scheduler</a:t>
              </a:r>
            </a:p>
          </p:txBody>
        </p:sp>
      </p:grpSp>
      <p:grpSp>
        <p:nvGrpSpPr>
          <p:cNvPr id="74" name="Group 73"/>
          <p:cNvGrpSpPr/>
          <p:nvPr/>
        </p:nvGrpSpPr>
        <p:grpSpPr>
          <a:xfrm>
            <a:off x="882167" y="2883063"/>
            <a:ext cx="6318721" cy="735300"/>
            <a:chOff x="-334651" y="3140960"/>
            <a:chExt cx="6318721" cy="735300"/>
          </a:xfrm>
        </p:grpSpPr>
        <p:sp>
          <p:nvSpPr>
            <p:cNvPr id="18" name="Rectangle 17"/>
            <p:cNvSpPr/>
            <p:nvPr/>
          </p:nvSpPr>
          <p:spPr>
            <a:xfrm>
              <a:off x="5523414" y="3463934"/>
              <a:ext cx="232654" cy="412326"/>
            </a:xfrm>
            <a:prstGeom prst="rect">
              <a:avLst/>
            </a:prstGeom>
            <a:solidFill>
              <a:schemeClr val="accent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9" name="Rectangle 18"/>
            <p:cNvSpPr/>
            <p:nvPr/>
          </p:nvSpPr>
          <p:spPr>
            <a:xfrm>
              <a:off x="5290760"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0" name="Rectangle 19"/>
            <p:cNvSpPr/>
            <p:nvPr/>
          </p:nvSpPr>
          <p:spPr>
            <a:xfrm>
              <a:off x="5058106"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1" name="Rectangle 20"/>
            <p:cNvSpPr/>
            <p:nvPr/>
          </p:nvSpPr>
          <p:spPr>
            <a:xfrm>
              <a:off x="4825452"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2" name="Rectangle 21"/>
            <p:cNvSpPr/>
            <p:nvPr/>
          </p:nvSpPr>
          <p:spPr>
            <a:xfrm>
              <a:off x="4592798"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3" name="Rectangle 22"/>
            <p:cNvSpPr/>
            <p:nvPr/>
          </p:nvSpPr>
          <p:spPr>
            <a:xfrm>
              <a:off x="4360144" y="3463934"/>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9" name="TextBox 28"/>
            <p:cNvSpPr txBox="1"/>
            <p:nvPr/>
          </p:nvSpPr>
          <p:spPr>
            <a:xfrm>
              <a:off x="4260112" y="3140960"/>
              <a:ext cx="1548822" cy="369332"/>
            </a:xfrm>
            <a:prstGeom prst="rect">
              <a:avLst/>
            </a:prstGeom>
            <a:noFill/>
          </p:spPr>
          <p:txBody>
            <a:bodyPr wrap="none" rtlCol="0">
              <a:spAutoFit/>
            </a:bodyPr>
            <a:lstStyle/>
            <a:p>
              <a:r>
                <a:rPr lang="en-US" b="1" i="1" dirty="0"/>
                <a:t>Golden Queue</a:t>
              </a:r>
            </a:p>
          </p:txBody>
        </p:sp>
        <p:cxnSp>
          <p:nvCxnSpPr>
            <p:cNvPr id="33" name="Straight Arrow Connector 32"/>
            <p:cNvCxnSpPr/>
            <p:nvPr/>
          </p:nvCxnSpPr>
          <p:spPr>
            <a:xfrm>
              <a:off x="5768349" y="3663325"/>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2541539" y="3674778"/>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4130449"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8" name="Rectangle 47"/>
            <p:cNvSpPr/>
            <p:nvPr/>
          </p:nvSpPr>
          <p:spPr>
            <a:xfrm>
              <a:off x="3897795"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9" name="Rectangle 48"/>
            <p:cNvSpPr/>
            <p:nvPr/>
          </p:nvSpPr>
          <p:spPr>
            <a:xfrm>
              <a:off x="3665141"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0" name="Rectangle 49"/>
            <p:cNvSpPr/>
            <p:nvPr/>
          </p:nvSpPr>
          <p:spPr>
            <a:xfrm>
              <a:off x="3432487"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1" name="Rectangle 50"/>
            <p:cNvSpPr/>
            <p:nvPr/>
          </p:nvSpPr>
          <p:spPr>
            <a:xfrm>
              <a:off x="3199833"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2" name="Rectangle 51"/>
            <p:cNvSpPr/>
            <p:nvPr/>
          </p:nvSpPr>
          <p:spPr>
            <a:xfrm>
              <a:off x="2967179" y="3463853"/>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8" name="TextBox 67"/>
            <p:cNvSpPr txBox="1"/>
            <p:nvPr/>
          </p:nvSpPr>
          <p:spPr>
            <a:xfrm>
              <a:off x="-334651" y="3481273"/>
              <a:ext cx="2898870" cy="369332"/>
            </a:xfrm>
            <a:prstGeom prst="rect">
              <a:avLst/>
            </a:prstGeom>
            <a:noFill/>
          </p:spPr>
          <p:txBody>
            <a:bodyPr wrap="none" rtlCol="0">
              <a:spAutoFit/>
            </a:bodyPr>
            <a:lstStyle/>
            <a:p>
              <a:r>
                <a:rPr lang="en-US" b="1" i="1" dirty="0"/>
                <a:t>Address Translation Request</a:t>
              </a:r>
            </a:p>
          </p:txBody>
        </p:sp>
      </p:grpSp>
      <p:grpSp>
        <p:nvGrpSpPr>
          <p:cNvPr id="75" name="Group 74"/>
          <p:cNvGrpSpPr/>
          <p:nvPr/>
        </p:nvGrpSpPr>
        <p:grpSpPr>
          <a:xfrm>
            <a:off x="1224314" y="3618363"/>
            <a:ext cx="5988855" cy="1005532"/>
            <a:chOff x="7496" y="3876260"/>
            <a:chExt cx="5988855" cy="1005532"/>
          </a:xfrm>
        </p:grpSpPr>
        <p:sp>
          <p:nvSpPr>
            <p:cNvPr id="11" name="Rectangle 10"/>
            <p:cNvSpPr/>
            <p:nvPr/>
          </p:nvSpPr>
          <p:spPr>
            <a:xfrm>
              <a:off x="5535695"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2" name="Rectangle 11"/>
            <p:cNvSpPr/>
            <p:nvPr/>
          </p:nvSpPr>
          <p:spPr>
            <a:xfrm>
              <a:off x="5303041"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3" name="Rectangle 12"/>
            <p:cNvSpPr/>
            <p:nvPr/>
          </p:nvSpPr>
          <p:spPr>
            <a:xfrm>
              <a:off x="5070387"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4" name="Rectangle 13"/>
            <p:cNvSpPr/>
            <p:nvPr/>
          </p:nvSpPr>
          <p:spPr>
            <a:xfrm>
              <a:off x="4837733"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5" name="Rectangle 14"/>
            <p:cNvSpPr/>
            <p:nvPr/>
          </p:nvSpPr>
          <p:spPr>
            <a:xfrm>
              <a:off x="4605079"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16" name="Rectangle 15"/>
            <p:cNvSpPr/>
            <p:nvPr/>
          </p:nvSpPr>
          <p:spPr>
            <a:xfrm>
              <a:off x="4372425" y="4235542"/>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28" name="TextBox 27"/>
            <p:cNvSpPr txBox="1"/>
            <p:nvPr/>
          </p:nvSpPr>
          <p:spPr>
            <a:xfrm>
              <a:off x="4402569" y="3876260"/>
              <a:ext cx="1390124" cy="369332"/>
            </a:xfrm>
            <a:prstGeom prst="rect">
              <a:avLst/>
            </a:prstGeom>
            <a:noFill/>
          </p:spPr>
          <p:txBody>
            <a:bodyPr wrap="none" rtlCol="0">
              <a:spAutoFit/>
            </a:bodyPr>
            <a:lstStyle/>
            <a:p>
              <a:r>
                <a:rPr lang="en-US" b="1" i="1" dirty="0"/>
                <a:t>Silver Queue</a:t>
              </a:r>
            </a:p>
          </p:txBody>
        </p:sp>
        <p:cxnSp>
          <p:nvCxnSpPr>
            <p:cNvPr id="32" name="Straight Arrow Connector 31"/>
            <p:cNvCxnSpPr/>
            <p:nvPr/>
          </p:nvCxnSpPr>
          <p:spPr>
            <a:xfrm>
              <a:off x="5780630" y="4425407"/>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2543660" y="4441624"/>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40" name="Rectangle 39"/>
            <p:cNvSpPr/>
            <p:nvPr/>
          </p:nvSpPr>
          <p:spPr>
            <a:xfrm>
              <a:off x="4142730"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1" name="Rectangle 40"/>
            <p:cNvSpPr/>
            <p:nvPr/>
          </p:nvSpPr>
          <p:spPr>
            <a:xfrm>
              <a:off x="3910076"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2" name="Rectangle 41"/>
            <p:cNvSpPr/>
            <p:nvPr/>
          </p:nvSpPr>
          <p:spPr>
            <a:xfrm>
              <a:off x="3677422"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3" name="Rectangle 42"/>
            <p:cNvSpPr/>
            <p:nvPr/>
          </p:nvSpPr>
          <p:spPr>
            <a:xfrm>
              <a:off x="3444768"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4" name="Rectangle 43"/>
            <p:cNvSpPr/>
            <p:nvPr/>
          </p:nvSpPr>
          <p:spPr>
            <a:xfrm>
              <a:off x="3212114"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45" name="Rectangle 44"/>
            <p:cNvSpPr/>
            <p:nvPr/>
          </p:nvSpPr>
          <p:spPr>
            <a:xfrm>
              <a:off x="2979460" y="4235461"/>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9" name="TextBox 68"/>
            <p:cNvSpPr txBox="1"/>
            <p:nvPr/>
          </p:nvSpPr>
          <p:spPr>
            <a:xfrm>
              <a:off x="7496" y="4235461"/>
              <a:ext cx="2645346" cy="646331"/>
            </a:xfrm>
            <a:prstGeom prst="rect">
              <a:avLst/>
            </a:prstGeom>
            <a:noFill/>
          </p:spPr>
          <p:txBody>
            <a:bodyPr wrap="square" rtlCol="0">
              <a:spAutoFit/>
            </a:bodyPr>
            <a:lstStyle/>
            <a:p>
              <a:r>
                <a:rPr lang="en-US" b="1" i="1" dirty="0"/>
                <a:t>    Data Demand Request</a:t>
              </a:r>
            </a:p>
            <a:p>
              <a:r>
                <a:rPr lang="en-US" i="1" dirty="0"/>
                <a:t>   (Applications take turns)</a:t>
              </a:r>
            </a:p>
          </p:txBody>
        </p:sp>
      </p:grpSp>
      <p:grpSp>
        <p:nvGrpSpPr>
          <p:cNvPr id="76" name="Group 75"/>
          <p:cNvGrpSpPr/>
          <p:nvPr/>
        </p:nvGrpSpPr>
        <p:grpSpPr>
          <a:xfrm>
            <a:off x="1429092" y="4432521"/>
            <a:ext cx="5780565" cy="771608"/>
            <a:chOff x="212274" y="4690418"/>
            <a:chExt cx="5780565" cy="771608"/>
          </a:xfrm>
        </p:grpSpPr>
        <p:sp>
          <p:nvSpPr>
            <p:cNvPr id="53" name="Rectangle 52"/>
            <p:cNvSpPr/>
            <p:nvPr/>
          </p:nvSpPr>
          <p:spPr>
            <a:xfrm>
              <a:off x="5532183"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4" name="Rectangle 53"/>
            <p:cNvSpPr/>
            <p:nvPr/>
          </p:nvSpPr>
          <p:spPr>
            <a:xfrm>
              <a:off x="5299529"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5" name="Rectangle 54"/>
            <p:cNvSpPr/>
            <p:nvPr/>
          </p:nvSpPr>
          <p:spPr>
            <a:xfrm>
              <a:off x="5066875"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6" name="Rectangle 55"/>
            <p:cNvSpPr/>
            <p:nvPr/>
          </p:nvSpPr>
          <p:spPr>
            <a:xfrm>
              <a:off x="4834221" y="5049700"/>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7" name="Rectangle 56"/>
            <p:cNvSpPr/>
            <p:nvPr/>
          </p:nvSpPr>
          <p:spPr>
            <a:xfrm>
              <a:off x="4601567" y="5049700"/>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8" name="Rectangle 57"/>
            <p:cNvSpPr/>
            <p:nvPr/>
          </p:nvSpPr>
          <p:spPr>
            <a:xfrm>
              <a:off x="4368913" y="5049700"/>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59" name="TextBox 58"/>
            <p:cNvSpPr txBox="1"/>
            <p:nvPr/>
          </p:nvSpPr>
          <p:spPr>
            <a:xfrm>
              <a:off x="4195857" y="4690418"/>
              <a:ext cx="1585690" cy="369332"/>
            </a:xfrm>
            <a:prstGeom prst="rect">
              <a:avLst/>
            </a:prstGeom>
            <a:noFill/>
          </p:spPr>
          <p:txBody>
            <a:bodyPr wrap="none" rtlCol="0">
              <a:spAutoFit/>
            </a:bodyPr>
            <a:lstStyle/>
            <a:p>
              <a:r>
                <a:rPr lang="en-US" b="1" i="1" dirty="0"/>
                <a:t>Normal Queue</a:t>
              </a:r>
            </a:p>
          </p:txBody>
        </p:sp>
        <p:cxnSp>
          <p:nvCxnSpPr>
            <p:cNvPr id="60" name="Straight Arrow Connector 59"/>
            <p:cNvCxnSpPr/>
            <p:nvPr/>
          </p:nvCxnSpPr>
          <p:spPr>
            <a:xfrm>
              <a:off x="5777118" y="5239565"/>
              <a:ext cx="215721"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p:nvPr/>
          </p:nvCxnSpPr>
          <p:spPr>
            <a:xfrm>
              <a:off x="2540148" y="5255782"/>
              <a:ext cx="419164" cy="1588"/>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62" name="Rectangle 61"/>
            <p:cNvSpPr/>
            <p:nvPr/>
          </p:nvSpPr>
          <p:spPr>
            <a:xfrm>
              <a:off x="4139218" y="5049619"/>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3" name="Rectangle 62"/>
            <p:cNvSpPr/>
            <p:nvPr/>
          </p:nvSpPr>
          <p:spPr>
            <a:xfrm>
              <a:off x="3906564" y="5049619"/>
              <a:ext cx="232654" cy="412326"/>
            </a:xfrm>
            <a:prstGeom prst="rect">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4" name="Rectangle 63"/>
            <p:cNvSpPr/>
            <p:nvPr/>
          </p:nvSpPr>
          <p:spPr>
            <a:xfrm>
              <a:off x="3673910"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5" name="Rectangle 64"/>
            <p:cNvSpPr/>
            <p:nvPr/>
          </p:nvSpPr>
          <p:spPr>
            <a:xfrm>
              <a:off x="3441256"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6" name="Rectangle 65"/>
            <p:cNvSpPr/>
            <p:nvPr/>
          </p:nvSpPr>
          <p:spPr>
            <a:xfrm>
              <a:off x="3208602" y="5049619"/>
              <a:ext cx="232654" cy="41232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67" name="Rectangle 66"/>
            <p:cNvSpPr/>
            <p:nvPr/>
          </p:nvSpPr>
          <p:spPr>
            <a:xfrm>
              <a:off x="2975948" y="5049619"/>
              <a:ext cx="232654" cy="412326"/>
            </a:xfrm>
            <a:prstGeom prst="rect">
              <a:avLst/>
            </a:prstGeom>
            <a:solidFill>
              <a:srgbClr val="0066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70" name="TextBox 69"/>
            <p:cNvSpPr txBox="1"/>
            <p:nvPr/>
          </p:nvSpPr>
          <p:spPr>
            <a:xfrm>
              <a:off x="212274" y="5047614"/>
              <a:ext cx="2335126" cy="369332"/>
            </a:xfrm>
            <a:prstGeom prst="rect">
              <a:avLst/>
            </a:prstGeom>
            <a:noFill/>
          </p:spPr>
          <p:txBody>
            <a:bodyPr wrap="none" rtlCol="0">
              <a:spAutoFit/>
            </a:bodyPr>
            <a:lstStyle/>
            <a:p>
              <a:r>
                <a:rPr lang="en-US" b="1" i="1" dirty="0"/>
                <a:t>Data Demand Request</a:t>
              </a:r>
            </a:p>
          </p:txBody>
        </p:sp>
      </p:grpSp>
      <p:sp>
        <p:nvSpPr>
          <p:cNvPr id="78" name="Down Arrow 77"/>
          <p:cNvSpPr/>
          <p:nvPr/>
        </p:nvSpPr>
        <p:spPr>
          <a:xfrm>
            <a:off x="446314" y="3110906"/>
            <a:ext cx="518160" cy="2471980"/>
          </a:xfrm>
          <a:prstGeom prst="downArrow">
            <a:avLst/>
          </a:prstGeom>
          <a:solidFill>
            <a:srgbClr val="0066FF"/>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9" name="TextBox 78"/>
          <p:cNvSpPr txBox="1"/>
          <p:nvPr/>
        </p:nvSpPr>
        <p:spPr>
          <a:xfrm>
            <a:off x="74961" y="2678343"/>
            <a:ext cx="1393330" cy="369332"/>
          </a:xfrm>
          <a:prstGeom prst="rect">
            <a:avLst/>
          </a:prstGeom>
          <a:noFill/>
        </p:spPr>
        <p:txBody>
          <a:bodyPr wrap="none" rtlCol="0">
            <a:spAutoFit/>
          </a:bodyPr>
          <a:lstStyle/>
          <a:p>
            <a:r>
              <a:rPr lang="en-US" b="1" i="1" dirty="0"/>
              <a:t>High Priority</a:t>
            </a:r>
          </a:p>
        </p:txBody>
      </p:sp>
      <p:sp>
        <p:nvSpPr>
          <p:cNvPr id="80" name="TextBox 79"/>
          <p:cNvSpPr txBox="1"/>
          <p:nvPr/>
        </p:nvSpPr>
        <p:spPr>
          <a:xfrm>
            <a:off x="74961" y="5613366"/>
            <a:ext cx="1337802" cy="369332"/>
          </a:xfrm>
          <a:prstGeom prst="rect">
            <a:avLst/>
          </a:prstGeom>
          <a:noFill/>
        </p:spPr>
        <p:txBody>
          <a:bodyPr wrap="none" rtlCol="0">
            <a:spAutoFit/>
          </a:bodyPr>
          <a:lstStyle/>
          <a:p>
            <a:r>
              <a:rPr lang="en-US" b="1" i="1" dirty="0"/>
              <a:t>Low Priority</a:t>
            </a:r>
          </a:p>
        </p:txBody>
      </p:sp>
      <p:sp>
        <p:nvSpPr>
          <p:cNvPr id="81" name="Rounded Rectangle 80"/>
          <p:cNvSpPr/>
          <p:nvPr/>
        </p:nvSpPr>
        <p:spPr>
          <a:xfrm>
            <a:off x="390647" y="5886042"/>
            <a:ext cx="8229600" cy="661397"/>
          </a:xfrm>
          <a:prstGeom prst="roundRect">
            <a:avLst>
              <a:gd name="adj" fmla="val 26418"/>
            </a:avLst>
          </a:prstGeom>
          <a:no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chemeClr val="tx1"/>
                </a:solidFill>
              </a:rPr>
              <a:t>Each application takes turn injecting into the Silver Queue</a:t>
            </a:r>
            <a:endParaRPr lang="en-US" sz="2600" dirty="0">
              <a:solidFill>
                <a:schemeClr val="tx1"/>
              </a:solidFill>
            </a:endParaRPr>
          </a:p>
        </p:txBody>
      </p:sp>
      <p:sp>
        <p:nvSpPr>
          <p:cNvPr id="71" name="Rectangle 70">
            <a:extLst>
              <a:ext uri="{FF2B5EF4-FFF2-40B4-BE49-F238E27FC236}">
                <a16:creationId xmlns:a16="http://schemas.microsoft.com/office/drawing/2014/main" id="{97E73642-7CDC-429D-BE80-A294A1F12D1A}"/>
              </a:ext>
            </a:extLst>
          </p:cNvPr>
          <p:cNvSpPr/>
          <p:nvPr/>
        </p:nvSpPr>
        <p:spPr>
          <a:xfrm>
            <a:off x="4191287" y="4790467"/>
            <a:ext cx="232654" cy="41232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
        <p:nvSpPr>
          <p:cNvPr id="72" name="Rectangle 71">
            <a:extLst>
              <a:ext uri="{FF2B5EF4-FFF2-40B4-BE49-F238E27FC236}">
                <a16:creationId xmlns:a16="http://schemas.microsoft.com/office/drawing/2014/main" id="{1F34C6BB-D1FA-4545-925D-D90882FE9258}"/>
              </a:ext>
            </a:extLst>
          </p:cNvPr>
          <p:cNvSpPr/>
          <p:nvPr/>
        </p:nvSpPr>
        <p:spPr>
          <a:xfrm>
            <a:off x="4190175" y="4787751"/>
            <a:ext cx="232654" cy="412326"/>
          </a:xfrm>
          <a:prstGeom prst="rect">
            <a:avLst/>
          </a:prstGeom>
          <a:solidFill>
            <a:srgbClr val="0066FF"/>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i="1" dirty="0">
              <a:solidFill>
                <a:schemeClr val="tx1"/>
              </a:solidFill>
            </a:endParaRPr>
          </a:p>
        </p:txBody>
      </p:sp>
    </p:spTree>
    <p:custDataLst>
      <p:tags r:id="rId1"/>
    </p:custDataLst>
    <p:extLst>
      <p:ext uri="{BB962C8B-B14F-4D97-AF65-F5344CB8AC3E}">
        <p14:creationId xmlns:p14="http://schemas.microsoft.com/office/powerpoint/2010/main" val="4148634605"/>
      </p:ext>
    </p:extLst>
  </p:cSld>
  <p:clrMapOvr>
    <a:masterClrMapping/>
  </p:clrMapOvr>
  <mc:AlternateContent xmlns:mc="http://schemas.openxmlformats.org/markup-compatibility/2006" xmlns:p14="http://schemas.microsoft.com/office/powerpoint/2010/main">
    <mc:Choice Requires="p14">
      <p:transition spd="slow" p14:dur="2000" advTm="21119"/>
    </mc:Choice>
    <mc:Fallback xmlns="">
      <p:transition spd="slow" advTm="211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blinds(horizontal)">
                                      <p:cBhvr>
                                        <p:cTn id="7" dur="500"/>
                                        <p:tgtEl>
                                          <p:spTgt spid="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
                                        </p:tgtEl>
                                        <p:attrNameLst>
                                          <p:attrName>style.visibility</p:attrName>
                                        </p:attrNameLst>
                                      </p:cBhvr>
                                      <p:to>
                                        <p:strVal val="visible"/>
                                      </p:to>
                                    </p:set>
                                    <p:animEffect transition="in" filter="blinds(horizontal)">
                                      <p:cBhvr>
                                        <p:cTn id="12" dur="500"/>
                                        <p:tgtEl>
                                          <p:spTgt spid="81"/>
                                        </p:tgtEl>
                                      </p:cBhvr>
                                    </p:animEffec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3.33333E-6 0.0007 L 0.28021 -0.11852 " pathEditMode="relative" rAng="0" ptsTypes="AA">
                                      <p:cBhvr>
                                        <p:cTn id="16" dur="2000" fill="hold"/>
                                        <p:tgtEl>
                                          <p:spTgt spid="72"/>
                                        </p:tgtEl>
                                        <p:attrNameLst>
                                          <p:attrName>ppt_x</p:attrName>
                                          <p:attrName>ppt_y</p:attrName>
                                        </p:attrNameLst>
                                      </p:cBhvr>
                                      <p:rCtr x="14010" y="-59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7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Executive Summary</a:t>
            </a:r>
          </a:p>
          <a:p>
            <a:endParaRPr lang="en-US" sz="3000" b="1" dirty="0">
              <a:solidFill>
                <a:schemeClr val="bg1">
                  <a:lumMod val="75000"/>
                </a:schemeClr>
              </a:solidFill>
            </a:endParaRPr>
          </a:p>
          <a:p>
            <a:r>
              <a:rPr lang="en-US" sz="3000" b="1" dirty="0"/>
              <a:t>Background, Key Challenges and Our Goal</a:t>
            </a:r>
          </a:p>
          <a:p>
            <a:endParaRPr lang="en-US" sz="3000" b="1" dirty="0">
              <a:solidFill>
                <a:schemeClr val="bg1">
                  <a:lumMod val="75000"/>
                </a:schemeClr>
              </a:solidFill>
            </a:endParaRPr>
          </a:p>
          <a:p>
            <a:r>
              <a:rPr lang="en-US" sz="3000" b="1" dirty="0">
                <a:solidFill>
                  <a:schemeClr val="bg1">
                    <a:lumMod val="75000"/>
                  </a:schemeClr>
                </a:solidFill>
              </a:rPr>
              <a:t>MASK: </a:t>
            </a:r>
            <a:r>
              <a:rPr lang="en-US" sz="3000" dirty="0">
                <a:solidFill>
                  <a:schemeClr val="bg1">
                    <a:lumMod val="75000"/>
                  </a:schemeClr>
                </a:solidFill>
              </a:rPr>
              <a:t>A Translation-aware Memory Hierarchy</a:t>
            </a:r>
            <a:endParaRPr lang="en-US" sz="3000" b="1" dirty="0">
              <a:solidFill>
                <a:schemeClr val="bg1">
                  <a:lumMod val="75000"/>
                </a:schemeClr>
              </a:solidFill>
            </a:endParaRPr>
          </a:p>
          <a:p>
            <a:endParaRPr lang="en-US" sz="3000" b="1" dirty="0">
              <a:solidFill>
                <a:schemeClr val="bg1">
                  <a:lumMod val="75000"/>
                </a:schemeClr>
              </a:solidFill>
            </a:endParaRPr>
          </a:p>
          <a:p>
            <a:r>
              <a:rPr lang="en-US" sz="3000" b="1" dirty="0">
                <a:solidFill>
                  <a:schemeClr val="bg1">
                    <a:lumMod val="75000"/>
                  </a:schemeClr>
                </a:solidFill>
              </a:rPr>
              <a:t>Evaluation</a:t>
            </a:r>
          </a:p>
          <a:p>
            <a:endParaRPr lang="en-US" sz="3000" b="1" dirty="0">
              <a:solidFill>
                <a:schemeClr val="bg1">
                  <a:lumMod val="75000"/>
                </a:schemeClr>
              </a:solidFill>
            </a:endParaRPr>
          </a:p>
          <a:p>
            <a:r>
              <a:rPr lang="en-US" sz="3000" b="1" dirty="0">
                <a:solidFill>
                  <a:schemeClr val="bg1">
                    <a:lumMod val="75000"/>
                  </a:schemeClr>
                </a:solidFill>
              </a:rPr>
              <a:t>Conclusion</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2678520120"/>
      </p:ext>
    </p:extLst>
  </p:cSld>
  <p:clrMapOvr>
    <a:masterClrMapping/>
  </p:clrMapOvr>
  <mc:AlternateContent xmlns:mc="http://schemas.openxmlformats.org/markup-compatibility/2006" xmlns:p14="http://schemas.microsoft.com/office/powerpoint/2010/main">
    <mc:Choice Requires="p14">
      <p:transition spd="slow" p14:dur="2000" advTm="7586"/>
    </mc:Choice>
    <mc:Fallback xmlns="">
      <p:transition spd="slow" advTm="7586"/>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l"/>
            <a:r>
              <a:rPr lang="en-US" dirty="0"/>
              <a:t>Outline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30</a:t>
            </a:fld>
            <a:endParaRPr lang="en-US" dirty="0"/>
          </a:p>
        </p:txBody>
      </p:sp>
      <p:pic>
        <p:nvPicPr>
          <p:cNvPr id="38" name="Picture 37" descr="safari.png"/>
          <p:cNvPicPr>
            <a:picLocks noChangeAspect="1"/>
          </p:cNvPicPr>
          <p:nvPr/>
        </p:nvPicPr>
        <p:blipFill>
          <a:blip r:embed="rId3"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000" b="1" dirty="0">
                <a:solidFill>
                  <a:schemeClr val="bg1">
                    <a:lumMod val="75000"/>
                  </a:schemeClr>
                </a:solidFill>
              </a:rPr>
              <a:t>Executive summary</a:t>
            </a:r>
          </a:p>
          <a:p>
            <a:endParaRPr lang="en-US" sz="3000" b="1" dirty="0">
              <a:solidFill>
                <a:schemeClr val="bg1">
                  <a:lumMod val="75000"/>
                </a:schemeClr>
              </a:solidFill>
            </a:endParaRPr>
          </a:p>
          <a:p>
            <a:r>
              <a:rPr lang="en-US" sz="3000" b="1" dirty="0">
                <a:solidFill>
                  <a:schemeClr val="bg1">
                    <a:lumMod val="75000"/>
                  </a:schemeClr>
                </a:solidFill>
              </a:rPr>
              <a:t>Background, Key Challenges and Our Goal</a:t>
            </a:r>
          </a:p>
          <a:p>
            <a:endParaRPr lang="en-US" sz="3000" b="1" dirty="0">
              <a:solidFill>
                <a:schemeClr val="bg1">
                  <a:lumMod val="75000"/>
                </a:schemeClr>
              </a:solidFill>
            </a:endParaRPr>
          </a:p>
          <a:p>
            <a:r>
              <a:rPr lang="en-US" sz="3000" b="1" dirty="0">
                <a:solidFill>
                  <a:schemeClr val="bg1">
                    <a:lumMod val="75000"/>
                  </a:schemeClr>
                </a:solidFill>
              </a:rPr>
              <a:t>MASK: </a:t>
            </a:r>
            <a:r>
              <a:rPr lang="en-US" sz="3000" dirty="0">
                <a:solidFill>
                  <a:schemeClr val="bg1">
                    <a:lumMod val="75000"/>
                  </a:schemeClr>
                </a:solidFill>
              </a:rPr>
              <a:t>A Translation-aware Memory Hierarchy</a:t>
            </a:r>
            <a:endParaRPr lang="en-US" sz="3000" b="1" dirty="0">
              <a:solidFill>
                <a:schemeClr val="bg1">
                  <a:lumMod val="75000"/>
                </a:schemeClr>
              </a:solidFill>
            </a:endParaRPr>
          </a:p>
          <a:p>
            <a:endParaRPr lang="en-US" sz="3000" b="1" dirty="0"/>
          </a:p>
          <a:p>
            <a:r>
              <a:rPr lang="en-US" sz="3000" b="1" dirty="0"/>
              <a:t>Evaluation</a:t>
            </a:r>
          </a:p>
          <a:p>
            <a:endParaRPr lang="en-US" sz="3000" b="1" dirty="0">
              <a:solidFill>
                <a:schemeClr val="bg1">
                  <a:lumMod val="75000"/>
                </a:schemeClr>
              </a:solidFill>
            </a:endParaRPr>
          </a:p>
          <a:p>
            <a:r>
              <a:rPr lang="en-US" sz="3000" b="1" dirty="0">
                <a:solidFill>
                  <a:schemeClr val="bg1">
                    <a:lumMod val="75000"/>
                  </a:schemeClr>
                </a:solidFill>
              </a:rPr>
              <a:t>Conclusion</a:t>
            </a:r>
          </a:p>
          <a:p>
            <a:endParaRPr lang="en-US" sz="3000" b="1" dirty="0"/>
          </a:p>
          <a:p>
            <a:endParaRPr lang="en-US" sz="3000" b="1" dirty="0"/>
          </a:p>
          <a:p>
            <a:endParaRPr lang="en-US" sz="3000" b="1" dirty="0"/>
          </a:p>
          <a:p>
            <a:endParaRPr lang="en-US" sz="3000" b="1" dirty="0"/>
          </a:p>
        </p:txBody>
      </p:sp>
    </p:spTree>
    <p:extLst>
      <p:ext uri="{BB962C8B-B14F-4D97-AF65-F5344CB8AC3E}">
        <p14:creationId xmlns:p14="http://schemas.microsoft.com/office/powerpoint/2010/main" val="378965879"/>
      </p:ext>
    </p:extLst>
  </p:cSld>
  <p:clrMapOvr>
    <a:masterClrMapping/>
  </p:clrMapOvr>
  <mc:AlternateContent xmlns:mc="http://schemas.openxmlformats.org/markup-compatibility/2006" xmlns:p14="http://schemas.microsoft.com/office/powerpoint/2010/main">
    <mc:Choice Requires="p14">
      <p:transition spd="slow" p14:dur="2000" advTm="4008"/>
    </mc:Choice>
    <mc:Fallback xmlns="">
      <p:transition spd="slow" advTm="4008"/>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Methodology</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31</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0" name="Content Placeholder 2">
            <a:extLst>
              <a:ext uri="{FF2B5EF4-FFF2-40B4-BE49-F238E27FC236}">
                <a16:creationId xmlns:a16="http://schemas.microsoft.com/office/drawing/2014/main" id="{D2D3A8C8-AB95-4EEC-AFB8-E59BCCD8866C}"/>
              </a:ext>
            </a:extLst>
          </p:cNvPr>
          <p:cNvSpPr>
            <a:spLocks noGrp="1"/>
          </p:cNvSpPr>
          <p:nvPr>
            <p:ph idx="1"/>
          </p:nvPr>
        </p:nvSpPr>
        <p:spPr>
          <a:xfrm>
            <a:off x="457199" y="1094944"/>
            <a:ext cx="8568267" cy="5517543"/>
          </a:xfrm>
        </p:spPr>
        <p:txBody>
          <a:bodyPr>
            <a:normAutofit/>
          </a:bodyPr>
          <a:lstStyle/>
          <a:p>
            <a:r>
              <a:rPr lang="en-US" dirty="0"/>
              <a:t>Mosaic simulation platform [MICRO ’17] </a:t>
            </a:r>
          </a:p>
          <a:p>
            <a:pPr marL="457200" lvl="1" indent="0">
              <a:buNone/>
            </a:pPr>
            <a:r>
              <a:rPr lang="en-US" dirty="0"/>
              <a:t>- Based on GPGPU-Sim and MAFIA [Jog et al., MEMSYS ’15]</a:t>
            </a:r>
            <a:endParaRPr lang="en-US" dirty="0">
              <a:solidFill>
                <a:srgbClr val="0066FF"/>
              </a:solidFill>
            </a:endParaRPr>
          </a:p>
          <a:p>
            <a:pPr marL="457200" lvl="1" indent="0">
              <a:buNone/>
            </a:pPr>
            <a:r>
              <a:rPr lang="en-US" dirty="0"/>
              <a:t>- Models page walks and virtual-to-physical mapping</a:t>
            </a:r>
            <a:endParaRPr lang="en-US" dirty="0">
              <a:solidFill>
                <a:srgbClr val="0066FF"/>
              </a:solidFill>
            </a:endParaRPr>
          </a:p>
          <a:p>
            <a:pPr marL="457200" lvl="1" indent="0">
              <a:buNone/>
            </a:pPr>
            <a:r>
              <a:rPr lang="en-US" dirty="0"/>
              <a:t>- Available at </a:t>
            </a:r>
            <a:r>
              <a:rPr lang="en-US" b="1" dirty="0"/>
              <a:t>https://github.com/CMU-SAFARI/Mosaic </a:t>
            </a:r>
            <a:endParaRPr lang="en-US" dirty="0"/>
          </a:p>
          <a:p>
            <a:pPr lvl="1"/>
            <a:endParaRPr lang="en-US" dirty="0"/>
          </a:p>
          <a:p>
            <a:r>
              <a:rPr lang="en-US" dirty="0"/>
              <a:t>NVIDIA GTX750 </a:t>
            </a:r>
            <a:r>
              <a:rPr lang="en-US" dirty="0" err="1"/>
              <a:t>Ti</a:t>
            </a:r>
            <a:endParaRPr lang="en-US" dirty="0"/>
          </a:p>
          <a:p>
            <a:pPr lvl="1"/>
            <a:endParaRPr lang="en-US" dirty="0"/>
          </a:p>
          <a:p>
            <a:r>
              <a:rPr lang="en-US" dirty="0"/>
              <a:t>Two GPGPU applications execute concurrently</a:t>
            </a:r>
          </a:p>
          <a:p>
            <a:pPr lvl="1"/>
            <a:endParaRPr lang="en-US" dirty="0"/>
          </a:p>
          <a:p>
            <a:r>
              <a:rPr lang="en-US" dirty="0"/>
              <a:t>CUDA-SDK, Rodinia, Parboil, LULESH, SHOC suites</a:t>
            </a:r>
          </a:p>
          <a:p>
            <a:pPr marL="457200" lvl="1" indent="0">
              <a:buNone/>
            </a:pPr>
            <a:r>
              <a:rPr lang="en-US" dirty="0">
                <a:solidFill>
                  <a:srgbClr val="0066FF"/>
                </a:solidFill>
              </a:rPr>
              <a:t>- 3 workload categories </a:t>
            </a:r>
            <a:r>
              <a:rPr lang="en-US" dirty="0"/>
              <a:t>based on TLB miss rate</a:t>
            </a:r>
          </a:p>
          <a:p>
            <a:endParaRPr lang="en-US" dirty="0"/>
          </a:p>
          <a:p>
            <a:pPr lvl="1"/>
            <a:endParaRPr lang="en-US" dirty="0"/>
          </a:p>
        </p:txBody>
      </p:sp>
    </p:spTree>
    <p:custDataLst>
      <p:tags r:id="rId1"/>
    </p:custDataLst>
    <p:extLst>
      <p:ext uri="{BB962C8B-B14F-4D97-AF65-F5344CB8AC3E}">
        <p14:creationId xmlns:p14="http://schemas.microsoft.com/office/powerpoint/2010/main" val="3521169094"/>
      </p:ext>
    </p:extLst>
  </p:cSld>
  <p:clrMapOvr>
    <a:masterClrMapping/>
  </p:clrMapOvr>
  <mc:AlternateContent xmlns:mc="http://schemas.openxmlformats.org/markup-compatibility/2006" xmlns:p14="http://schemas.microsoft.com/office/powerpoint/2010/main">
    <mc:Choice Requires="p14">
      <p:transition spd="slow" p14:dur="2000" advTm="30608"/>
    </mc:Choice>
    <mc:Fallback xmlns="">
      <p:transition spd="slow" advTm="306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Comparison Points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32</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10" name="Content Placeholder 2">
            <a:extLst>
              <a:ext uri="{FF2B5EF4-FFF2-40B4-BE49-F238E27FC236}">
                <a16:creationId xmlns:a16="http://schemas.microsoft.com/office/drawing/2014/main" id="{D2D3A8C8-AB95-4EEC-AFB8-E59BCCD8866C}"/>
              </a:ext>
            </a:extLst>
          </p:cNvPr>
          <p:cNvSpPr>
            <a:spLocks noGrp="1"/>
          </p:cNvSpPr>
          <p:nvPr>
            <p:ph idx="1"/>
          </p:nvPr>
        </p:nvSpPr>
        <p:spPr>
          <a:xfrm>
            <a:off x="457199" y="1094944"/>
            <a:ext cx="8568267" cy="5517543"/>
          </a:xfrm>
        </p:spPr>
        <p:txBody>
          <a:bodyPr>
            <a:normAutofit/>
          </a:bodyPr>
          <a:lstStyle/>
          <a:p>
            <a:r>
              <a:rPr lang="en-US" dirty="0"/>
              <a:t>State-of-the-art CPU–GPU memory management </a:t>
            </a:r>
            <a:br>
              <a:rPr lang="en-US" dirty="0"/>
            </a:br>
            <a:r>
              <a:rPr lang="en-US" dirty="0"/>
              <a:t>[Power et al., HPCA ’14]</a:t>
            </a:r>
            <a:endParaRPr lang="en-US" b="1" dirty="0">
              <a:sym typeface="Wingdings" pitchFamily="2" charset="2"/>
            </a:endParaRPr>
          </a:p>
          <a:p>
            <a:pPr marL="457200" lvl="1" indent="0">
              <a:buNone/>
            </a:pPr>
            <a:r>
              <a:rPr lang="en-US" b="1" dirty="0">
                <a:sym typeface="Wingdings" pitchFamily="2" charset="2"/>
              </a:rPr>
              <a:t> </a:t>
            </a:r>
            <a:r>
              <a:rPr lang="en-US" b="1" dirty="0" err="1"/>
              <a:t>PWCache</a:t>
            </a:r>
            <a:r>
              <a:rPr lang="en-US" b="1" dirty="0"/>
              <a:t>: </a:t>
            </a:r>
            <a:r>
              <a:rPr lang="en-US" dirty="0"/>
              <a:t>Page Walk Cache GPU MMU design</a:t>
            </a:r>
            <a:br>
              <a:rPr lang="en-US" dirty="0"/>
            </a:br>
            <a:endParaRPr lang="en-US" b="1" dirty="0"/>
          </a:p>
          <a:p>
            <a:pPr lvl="1"/>
            <a:endParaRPr lang="en-US" b="1" dirty="0"/>
          </a:p>
          <a:p>
            <a:pPr marL="457200" lvl="1" indent="0">
              <a:buNone/>
            </a:pPr>
            <a:r>
              <a:rPr lang="en-US" b="1" dirty="0">
                <a:sym typeface="Wingdings" pitchFamily="2" charset="2"/>
              </a:rPr>
              <a:t> </a:t>
            </a:r>
            <a:r>
              <a:rPr lang="en-US" b="1" dirty="0" err="1"/>
              <a:t>SharedTLB</a:t>
            </a:r>
            <a:r>
              <a:rPr lang="en-US" b="1" dirty="0"/>
              <a:t>:</a:t>
            </a:r>
            <a:r>
              <a:rPr lang="en-US" dirty="0"/>
              <a:t> Shared TLB GPU MMU design</a:t>
            </a:r>
          </a:p>
          <a:p>
            <a:pPr lvl="1"/>
            <a:endParaRPr lang="en-US" dirty="0"/>
          </a:p>
          <a:p>
            <a:endParaRPr lang="en-US" dirty="0"/>
          </a:p>
          <a:p>
            <a:r>
              <a:rPr lang="en-US" b="1" dirty="0"/>
              <a:t>Ideal: </a:t>
            </a:r>
            <a:r>
              <a:rPr lang="en-US" dirty="0"/>
              <a:t>Every TLB access is an L1 TLB hit</a:t>
            </a:r>
          </a:p>
        </p:txBody>
      </p:sp>
    </p:spTree>
    <p:custDataLst>
      <p:tags r:id="rId1"/>
    </p:custDataLst>
    <p:extLst>
      <p:ext uri="{BB962C8B-B14F-4D97-AF65-F5344CB8AC3E}">
        <p14:creationId xmlns:p14="http://schemas.microsoft.com/office/powerpoint/2010/main" val="3546605478"/>
      </p:ext>
    </p:extLst>
  </p:cSld>
  <p:clrMapOvr>
    <a:masterClrMapping/>
  </p:clrMapOvr>
  <mc:AlternateContent xmlns:mc="http://schemas.openxmlformats.org/markup-compatibility/2006" xmlns:p14="http://schemas.microsoft.com/office/powerpoint/2010/main">
    <mc:Choice Requires="p14">
      <p:transition spd="slow" p14:dur="2000" advTm="18227"/>
    </mc:Choice>
    <mc:Fallback xmlns="">
      <p:transition spd="slow" advTm="1822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Chart 32">
            <a:extLst>
              <a:ext uri="{FF2B5EF4-FFF2-40B4-BE49-F238E27FC236}">
                <a16:creationId xmlns:a16="http://schemas.microsoft.com/office/drawing/2014/main" id="{0B6CE555-EBF8-044A-87DB-43D55DD7E04F}"/>
              </a:ext>
            </a:extLst>
          </p:cNvPr>
          <p:cNvGraphicFramePr>
            <a:graphicFrameLocks/>
          </p:cNvGraphicFramePr>
          <p:nvPr>
            <p:extLst>
              <p:ext uri="{D42A27DB-BD31-4B8C-83A1-F6EECF244321}">
                <p14:modId xmlns:p14="http://schemas.microsoft.com/office/powerpoint/2010/main" val="374868386"/>
              </p:ext>
            </p:extLst>
          </p:nvPr>
        </p:nvGraphicFramePr>
        <p:xfrm>
          <a:off x="288235" y="1069662"/>
          <a:ext cx="8398083" cy="4520263"/>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229600" cy="847546"/>
          </a:xfrm>
        </p:spPr>
        <p:txBody>
          <a:bodyPr/>
          <a:lstStyle/>
          <a:p>
            <a:pPr algn="l"/>
            <a:r>
              <a:rPr lang="en-US" dirty="0"/>
              <a:t>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33</a:t>
            </a:fld>
            <a:endParaRPr lang="en-US" dirty="0"/>
          </a:p>
        </p:txBody>
      </p:sp>
      <p:pic>
        <p:nvPicPr>
          <p:cNvPr id="38" name="Picture 37" descr="safari.png"/>
          <p:cNvPicPr>
            <a:picLocks noChangeAspect="1"/>
          </p:cNvPicPr>
          <p:nvPr/>
        </p:nvPicPr>
        <p:blipFill>
          <a:blip r:embed="rId5" cstate="print"/>
          <a:stretch>
            <a:fillRect/>
          </a:stretch>
        </p:blipFill>
        <p:spPr>
          <a:xfrm>
            <a:off x="164139" y="6425519"/>
            <a:ext cx="1315038" cy="380494"/>
          </a:xfrm>
          <a:prstGeom prst="rect">
            <a:avLst/>
          </a:prstGeom>
        </p:spPr>
      </p:pic>
      <p:grpSp>
        <p:nvGrpSpPr>
          <p:cNvPr id="37" name="Group 36">
            <a:extLst>
              <a:ext uri="{FF2B5EF4-FFF2-40B4-BE49-F238E27FC236}">
                <a16:creationId xmlns:a16="http://schemas.microsoft.com/office/drawing/2014/main" id="{D1ED1D53-482C-2648-89D2-4406727108E3}"/>
              </a:ext>
            </a:extLst>
          </p:cNvPr>
          <p:cNvGrpSpPr/>
          <p:nvPr/>
        </p:nvGrpSpPr>
        <p:grpSpPr>
          <a:xfrm>
            <a:off x="7398413" y="2615565"/>
            <a:ext cx="702713" cy="970881"/>
            <a:chOff x="7398413" y="2615565"/>
            <a:chExt cx="702713" cy="970881"/>
          </a:xfrm>
        </p:grpSpPr>
        <p:cxnSp>
          <p:nvCxnSpPr>
            <p:cNvPr id="7" name="Straight Connector 6">
              <a:extLst>
                <a:ext uri="{FF2B5EF4-FFF2-40B4-BE49-F238E27FC236}">
                  <a16:creationId xmlns:a16="http://schemas.microsoft.com/office/drawing/2014/main" id="{14B4EE56-95E4-46C3-8AB8-8F0CFE33599A}"/>
                </a:ext>
              </a:extLst>
            </p:cNvPr>
            <p:cNvCxnSpPr>
              <a:cxnSpLocks/>
            </p:cNvCxnSpPr>
            <p:nvPr/>
          </p:nvCxnSpPr>
          <p:spPr>
            <a:xfrm>
              <a:off x="7464287" y="2853090"/>
              <a:ext cx="63683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CF784F3-71A1-4846-9241-331635FFF441}"/>
                </a:ext>
              </a:extLst>
            </p:cNvPr>
            <p:cNvCxnSpPr>
              <a:cxnSpLocks/>
            </p:cNvCxnSpPr>
            <p:nvPr/>
          </p:nvCxnSpPr>
          <p:spPr>
            <a:xfrm flipV="1">
              <a:off x="7615159" y="2852530"/>
              <a:ext cx="0" cy="733916"/>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9" name="TextBox 3">
              <a:extLst>
                <a:ext uri="{FF2B5EF4-FFF2-40B4-BE49-F238E27FC236}">
                  <a16:creationId xmlns:a16="http://schemas.microsoft.com/office/drawing/2014/main" id="{BB4B4724-7F19-400A-A578-541BC7F85682}"/>
                </a:ext>
              </a:extLst>
            </p:cNvPr>
            <p:cNvSpPr txBox="1"/>
            <p:nvPr/>
          </p:nvSpPr>
          <p:spPr>
            <a:xfrm>
              <a:off x="7398413" y="2615565"/>
              <a:ext cx="500666" cy="155167"/>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57.8%</a:t>
              </a:r>
            </a:p>
          </p:txBody>
        </p:sp>
      </p:grpSp>
      <p:grpSp>
        <p:nvGrpSpPr>
          <p:cNvPr id="39" name="Group 38">
            <a:extLst>
              <a:ext uri="{FF2B5EF4-FFF2-40B4-BE49-F238E27FC236}">
                <a16:creationId xmlns:a16="http://schemas.microsoft.com/office/drawing/2014/main" id="{5146156A-71EF-3544-8388-AC1259A3BA0E}"/>
              </a:ext>
            </a:extLst>
          </p:cNvPr>
          <p:cNvGrpSpPr/>
          <p:nvPr/>
        </p:nvGrpSpPr>
        <p:grpSpPr>
          <a:xfrm>
            <a:off x="5658978" y="2689013"/>
            <a:ext cx="671102" cy="902933"/>
            <a:chOff x="5658978" y="2689013"/>
            <a:chExt cx="671102" cy="902933"/>
          </a:xfrm>
        </p:grpSpPr>
        <p:cxnSp>
          <p:nvCxnSpPr>
            <p:cNvPr id="10" name="Straight Connector 9">
              <a:extLst>
                <a:ext uri="{FF2B5EF4-FFF2-40B4-BE49-F238E27FC236}">
                  <a16:creationId xmlns:a16="http://schemas.microsoft.com/office/drawing/2014/main" id="{E4003723-D8C7-4B9F-98D1-9FB43B5313BF}"/>
                </a:ext>
              </a:extLst>
            </p:cNvPr>
            <p:cNvCxnSpPr>
              <a:cxnSpLocks/>
            </p:cNvCxnSpPr>
            <p:nvPr/>
          </p:nvCxnSpPr>
          <p:spPr>
            <a:xfrm>
              <a:off x="5685183" y="2928582"/>
              <a:ext cx="64489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E4FB385-C94B-4B41-B37F-F1809448F81B}"/>
                </a:ext>
              </a:extLst>
            </p:cNvPr>
            <p:cNvCxnSpPr>
              <a:cxnSpLocks/>
            </p:cNvCxnSpPr>
            <p:nvPr/>
          </p:nvCxnSpPr>
          <p:spPr>
            <a:xfrm flipV="1">
              <a:off x="5855051" y="2928582"/>
              <a:ext cx="0" cy="663364"/>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2" name="TextBox 3">
              <a:extLst>
                <a:ext uri="{FF2B5EF4-FFF2-40B4-BE49-F238E27FC236}">
                  <a16:creationId xmlns:a16="http://schemas.microsoft.com/office/drawing/2014/main" id="{BCEEEC51-FD0B-484A-8992-332387916DA1}"/>
                </a:ext>
              </a:extLst>
            </p:cNvPr>
            <p:cNvSpPr txBox="1"/>
            <p:nvPr/>
          </p:nvSpPr>
          <p:spPr>
            <a:xfrm>
              <a:off x="5658978" y="2689013"/>
              <a:ext cx="491538" cy="159460"/>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52.0%</a:t>
              </a:r>
            </a:p>
          </p:txBody>
        </p:sp>
      </p:grpSp>
      <p:grpSp>
        <p:nvGrpSpPr>
          <p:cNvPr id="40" name="Group 39">
            <a:extLst>
              <a:ext uri="{FF2B5EF4-FFF2-40B4-BE49-F238E27FC236}">
                <a16:creationId xmlns:a16="http://schemas.microsoft.com/office/drawing/2014/main" id="{C51D8D51-B500-ED42-8B4D-F0AD3BB8B63C}"/>
              </a:ext>
            </a:extLst>
          </p:cNvPr>
          <p:cNvGrpSpPr/>
          <p:nvPr/>
        </p:nvGrpSpPr>
        <p:grpSpPr>
          <a:xfrm>
            <a:off x="3939858" y="2520685"/>
            <a:ext cx="642082" cy="1069802"/>
            <a:chOff x="3939858" y="2520685"/>
            <a:chExt cx="642082" cy="1069802"/>
          </a:xfrm>
        </p:grpSpPr>
        <p:cxnSp>
          <p:nvCxnSpPr>
            <p:cNvPr id="13" name="Straight Connector 12">
              <a:extLst>
                <a:ext uri="{FF2B5EF4-FFF2-40B4-BE49-F238E27FC236}">
                  <a16:creationId xmlns:a16="http://schemas.microsoft.com/office/drawing/2014/main" id="{2CA69E93-645B-4ACF-A775-26CC273C8471}"/>
                </a:ext>
              </a:extLst>
            </p:cNvPr>
            <p:cNvCxnSpPr>
              <a:cxnSpLocks/>
            </p:cNvCxnSpPr>
            <p:nvPr/>
          </p:nvCxnSpPr>
          <p:spPr>
            <a:xfrm>
              <a:off x="3939858" y="2804192"/>
              <a:ext cx="64208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4F9E5D0-0119-4670-AB0D-B70BDC240AE6}"/>
                </a:ext>
              </a:extLst>
            </p:cNvPr>
            <p:cNvCxnSpPr>
              <a:cxnSpLocks/>
            </p:cNvCxnSpPr>
            <p:nvPr/>
          </p:nvCxnSpPr>
          <p:spPr>
            <a:xfrm flipV="1">
              <a:off x="4106251" y="2804192"/>
              <a:ext cx="0" cy="786295"/>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5" name="TextBox 3">
              <a:extLst>
                <a:ext uri="{FF2B5EF4-FFF2-40B4-BE49-F238E27FC236}">
                  <a16:creationId xmlns:a16="http://schemas.microsoft.com/office/drawing/2014/main" id="{A12F9CBF-C371-4F41-B897-E28A586C8E94}"/>
                </a:ext>
              </a:extLst>
            </p:cNvPr>
            <p:cNvSpPr txBox="1"/>
            <p:nvPr/>
          </p:nvSpPr>
          <p:spPr>
            <a:xfrm>
              <a:off x="3939858" y="2520685"/>
              <a:ext cx="458862" cy="137042"/>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61.2%</a:t>
              </a:r>
            </a:p>
          </p:txBody>
        </p:sp>
      </p:grpSp>
      <p:grpSp>
        <p:nvGrpSpPr>
          <p:cNvPr id="41" name="Group 40">
            <a:extLst>
              <a:ext uri="{FF2B5EF4-FFF2-40B4-BE49-F238E27FC236}">
                <a16:creationId xmlns:a16="http://schemas.microsoft.com/office/drawing/2014/main" id="{FE8E2EBB-B12D-2A45-BB19-FCCC6E3B286B}"/>
              </a:ext>
            </a:extLst>
          </p:cNvPr>
          <p:cNvGrpSpPr/>
          <p:nvPr/>
        </p:nvGrpSpPr>
        <p:grpSpPr>
          <a:xfrm>
            <a:off x="2206487" y="2635859"/>
            <a:ext cx="615469" cy="940521"/>
            <a:chOff x="2206487" y="2635859"/>
            <a:chExt cx="615469" cy="940521"/>
          </a:xfrm>
        </p:grpSpPr>
        <p:cxnSp>
          <p:nvCxnSpPr>
            <p:cNvPr id="16" name="Straight Connector 15">
              <a:extLst>
                <a:ext uri="{FF2B5EF4-FFF2-40B4-BE49-F238E27FC236}">
                  <a16:creationId xmlns:a16="http://schemas.microsoft.com/office/drawing/2014/main" id="{FCCC91FF-0CF3-4463-90AE-5D890BC1B89D}"/>
                </a:ext>
              </a:extLst>
            </p:cNvPr>
            <p:cNvCxnSpPr>
              <a:cxnSpLocks/>
            </p:cNvCxnSpPr>
            <p:nvPr/>
          </p:nvCxnSpPr>
          <p:spPr>
            <a:xfrm>
              <a:off x="2206487" y="2852530"/>
              <a:ext cx="61546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80018C4-7471-4463-AE2D-A6283C5478AF}"/>
                </a:ext>
              </a:extLst>
            </p:cNvPr>
            <p:cNvCxnSpPr>
              <a:cxnSpLocks/>
            </p:cNvCxnSpPr>
            <p:nvPr/>
          </p:nvCxnSpPr>
          <p:spPr>
            <a:xfrm flipV="1">
              <a:off x="2344699" y="2842591"/>
              <a:ext cx="0" cy="733789"/>
            </a:xfrm>
            <a:prstGeom prst="straightConnector1">
              <a:avLst/>
            </a:prstGeom>
            <a:ln w="15875">
              <a:solidFill>
                <a:schemeClr val="tx1"/>
              </a:solidFill>
              <a:tailEnd type="stealth" w="med" len="med"/>
            </a:ln>
          </p:spPr>
          <p:style>
            <a:lnRef idx="1">
              <a:schemeClr val="accent1"/>
            </a:lnRef>
            <a:fillRef idx="0">
              <a:schemeClr val="accent1"/>
            </a:fillRef>
            <a:effectRef idx="0">
              <a:schemeClr val="accent1"/>
            </a:effectRef>
            <a:fontRef idx="minor">
              <a:schemeClr val="tx1"/>
            </a:fontRef>
          </p:style>
        </p:cxnSp>
        <p:sp>
          <p:nvSpPr>
            <p:cNvPr id="18" name="TextBox 3">
              <a:extLst>
                <a:ext uri="{FF2B5EF4-FFF2-40B4-BE49-F238E27FC236}">
                  <a16:creationId xmlns:a16="http://schemas.microsoft.com/office/drawing/2014/main" id="{386754F1-BCB9-4E91-B087-5F53F8427663}"/>
                </a:ext>
              </a:extLst>
            </p:cNvPr>
            <p:cNvSpPr txBox="1"/>
            <p:nvPr/>
          </p:nvSpPr>
          <p:spPr>
            <a:xfrm>
              <a:off x="2206487" y="2635859"/>
              <a:ext cx="399577" cy="106308"/>
            </a:xfrm>
            <a:prstGeom prst="rect">
              <a:avLst/>
            </a:prstGeom>
            <a:solidFill>
              <a:schemeClr val="bg1"/>
            </a:solidFill>
            <a:ln>
              <a:noFill/>
            </a:ln>
          </p:spPr>
          <p:txBody>
            <a:bodyPr wrap="non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Helvetica" panose="020B0604020202030204" pitchFamily="34" charset="0"/>
                </a:rPr>
                <a:t>58.7%</a:t>
              </a:r>
            </a:p>
          </p:txBody>
        </p:sp>
      </p:grpSp>
      <p:sp>
        <p:nvSpPr>
          <p:cNvPr id="25" name="Rounded Rectangle 18">
            <a:extLst>
              <a:ext uri="{FF2B5EF4-FFF2-40B4-BE49-F238E27FC236}">
                <a16:creationId xmlns:a16="http://schemas.microsoft.com/office/drawing/2014/main" id="{259643DC-CA66-8D41-A0EC-C691D86AA47B}"/>
              </a:ext>
            </a:extLst>
          </p:cNvPr>
          <p:cNvSpPr/>
          <p:nvPr/>
        </p:nvSpPr>
        <p:spPr>
          <a:xfrm>
            <a:off x="164139" y="5414047"/>
            <a:ext cx="8814761" cy="512718"/>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300" dirty="0">
                <a:solidFill>
                  <a:schemeClr val="tx1"/>
                </a:solidFill>
              </a:rPr>
              <a:t>MASK outperforms state-of-the-art design for </a:t>
            </a:r>
            <a:r>
              <a:rPr lang="en-US" sz="2300" b="1" dirty="0">
                <a:solidFill>
                  <a:schemeClr val="tx1"/>
                </a:solidFill>
              </a:rPr>
              <a:t>every workload</a:t>
            </a:r>
          </a:p>
        </p:txBody>
      </p:sp>
    </p:spTree>
    <p:custDataLst>
      <p:tags r:id="rId1"/>
    </p:custDataLst>
    <p:extLst>
      <p:ext uri="{BB962C8B-B14F-4D97-AF65-F5344CB8AC3E}">
        <p14:creationId xmlns:p14="http://schemas.microsoft.com/office/powerpoint/2010/main" val="3514057650"/>
      </p:ext>
    </p:extLst>
  </p:cSld>
  <p:clrMapOvr>
    <a:masterClrMapping/>
  </p:clrMapOvr>
  <mc:AlternateContent xmlns:mc="http://schemas.openxmlformats.org/markup-compatibility/2006" xmlns:p14="http://schemas.microsoft.com/office/powerpoint/2010/main">
    <mc:Choice Requires="p14">
      <p:transition spd="slow" p14:dur="2000" advTm="36988"/>
    </mc:Choice>
    <mc:Fallback xmlns="">
      <p:transition spd="slow" advTm="369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graphicEl>
                                              <a:chart seriesIdx="-3" categoryIdx="-3" bldStep="gridLegend"/>
                                            </p:graphicEl>
                                          </p:spTgt>
                                        </p:tgtEl>
                                        <p:attrNameLst>
                                          <p:attrName>style.visibility</p:attrName>
                                        </p:attrNameLst>
                                      </p:cBhvr>
                                      <p:to>
                                        <p:strVal val="visible"/>
                                      </p:to>
                                    </p:set>
                                    <p:animEffect transition="in" filter="blinds(horizontal)">
                                      <p:cBhvr>
                                        <p:cTn id="7" dur="500"/>
                                        <p:tgtEl>
                                          <p:spTgt spid="33">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
                                            <p:graphicEl>
                                              <a:chart seriesIdx="0" categoryIdx="-4" bldStep="series"/>
                                            </p:graphicEl>
                                          </p:spTgt>
                                        </p:tgtEl>
                                        <p:attrNameLst>
                                          <p:attrName>style.visibility</p:attrName>
                                        </p:attrNameLst>
                                      </p:cBhvr>
                                      <p:to>
                                        <p:strVal val="visible"/>
                                      </p:to>
                                    </p:set>
                                    <p:animEffect transition="in" filter="blinds(horizontal)">
                                      <p:cBhvr>
                                        <p:cTn id="12" dur="500"/>
                                        <p:tgtEl>
                                          <p:spTgt spid="33">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
                                            <p:graphicEl>
                                              <a:chart seriesIdx="1" categoryIdx="-4" bldStep="series"/>
                                            </p:graphicEl>
                                          </p:spTgt>
                                        </p:tgtEl>
                                        <p:attrNameLst>
                                          <p:attrName>style.visibility</p:attrName>
                                        </p:attrNameLst>
                                      </p:cBhvr>
                                      <p:to>
                                        <p:strVal val="visible"/>
                                      </p:to>
                                    </p:set>
                                    <p:animEffect transition="in" filter="blinds(horizontal)">
                                      <p:cBhvr>
                                        <p:cTn id="17" dur="500"/>
                                        <p:tgtEl>
                                          <p:spTgt spid="33">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3">
                                            <p:graphicEl>
                                              <a:chart seriesIdx="2" categoryIdx="-4" bldStep="series"/>
                                            </p:graphicEl>
                                          </p:spTgt>
                                        </p:tgtEl>
                                        <p:attrNameLst>
                                          <p:attrName>style.visibility</p:attrName>
                                        </p:attrNameLst>
                                      </p:cBhvr>
                                      <p:to>
                                        <p:strVal val="visible"/>
                                      </p:to>
                                    </p:set>
                                    <p:animEffect transition="in" filter="blinds(horizontal)">
                                      <p:cBhvr>
                                        <p:cTn id="22" dur="500"/>
                                        <p:tgtEl>
                                          <p:spTgt spid="33">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blinds(horizontal)">
                                      <p:cBhvr>
                                        <p:cTn id="27" dur="500"/>
                                        <p:tgtEl>
                                          <p:spTgt spid="41"/>
                                        </p:tgtEl>
                                      </p:cBhvr>
                                    </p:animEffect>
                                  </p:childTnLst>
                                </p:cTn>
                              </p:par>
                            </p:childTnLst>
                          </p:cTn>
                        </p:par>
                        <p:par>
                          <p:cTn id="28" fill="hold">
                            <p:stCondLst>
                              <p:cond delay="500"/>
                            </p:stCondLst>
                            <p:childTnLst>
                              <p:par>
                                <p:cTn id="29" presetID="3" presetClass="entr" presetSubtype="10" fill="hold"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blinds(horizontal)">
                                      <p:cBhvr>
                                        <p:cTn id="31" dur="500"/>
                                        <p:tgtEl>
                                          <p:spTgt spid="40"/>
                                        </p:tgtEl>
                                      </p:cBhvr>
                                    </p:animEffect>
                                  </p:childTnLst>
                                </p:cTn>
                              </p:par>
                            </p:childTnLst>
                          </p:cTn>
                        </p:par>
                        <p:par>
                          <p:cTn id="32" fill="hold">
                            <p:stCondLst>
                              <p:cond delay="1000"/>
                            </p:stCondLst>
                            <p:childTnLst>
                              <p:par>
                                <p:cTn id="33" presetID="3" presetClass="entr" presetSubtype="10"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blinds(horizontal)">
                                      <p:cBhvr>
                                        <p:cTn id="35" dur="500"/>
                                        <p:tgtEl>
                                          <p:spTgt spid="39"/>
                                        </p:tgtEl>
                                      </p:cBhvr>
                                    </p:animEffect>
                                  </p:childTnLst>
                                </p:cTn>
                              </p:par>
                            </p:childTnLst>
                          </p:cTn>
                        </p:par>
                        <p:par>
                          <p:cTn id="36" fill="hold">
                            <p:stCondLst>
                              <p:cond delay="1500"/>
                            </p:stCondLst>
                            <p:childTnLst>
                              <p:par>
                                <p:cTn id="37" presetID="3" presetClass="entr" presetSubtype="10"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blinds(horizontal)">
                                      <p:cBhvr>
                                        <p:cTn id="39" dur="500"/>
                                        <p:tgtEl>
                                          <p:spTgt spid="37"/>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33">
                                            <p:graphicEl>
                                              <a:chart seriesIdx="3" categoryIdx="-4" bldStep="series"/>
                                            </p:graphicEl>
                                          </p:spTgt>
                                        </p:tgtEl>
                                        <p:attrNameLst>
                                          <p:attrName>style.visibility</p:attrName>
                                        </p:attrNameLst>
                                      </p:cBhvr>
                                      <p:to>
                                        <p:strVal val="visible"/>
                                      </p:to>
                                    </p:set>
                                    <p:animEffect transition="in" filter="blinds(horizontal)">
                                      <p:cBhvr>
                                        <p:cTn id="44" dur="500"/>
                                        <p:tgtEl>
                                          <p:spTgt spid="33">
                                            <p:graphicEl>
                                              <a:chart seriesIdx="3" categoryIdx="-4" bldStep="series"/>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blinds(horizontal)">
                                      <p:cBhvr>
                                        <p:cTn id="4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3" grpId="0" uiExpand="1">
        <p:bldSub>
          <a:bldChart bld="series"/>
        </p:bldSub>
      </p:bldGraphic>
      <p:bldP spid="2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Other Results in the Paper</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34</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56C31953-1ACB-432F-85EB-AD522F1DAE96}"/>
              </a:ext>
            </a:extLst>
          </p:cNvPr>
          <p:cNvSpPr>
            <a:spLocks noGrp="1"/>
          </p:cNvSpPr>
          <p:nvPr>
            <p:ph idx="1"/>
          </p:nvPr>
        </p:nvSpPr>
        <p:spPr>
          <a:xfrm>
            <a:off x="457200" y="1094944"/>
            <a:ext cx="8522678" cy="5517543"/>
          </a:xfrm>
        </p:spPr>
        <p:txBody>
          <a:bodyPr>
            <a:normAutofit lnSpcReduction="10000"/>
          </a:bodyPr>
          <a:lstStyle/>
          <a:p>
            <a:r>
              <a:rPr lang="en-US" dirty="0"/>
              <a:t>MASK reduces unfairness</a:t>
            </a:r>
          </a:p>
          <a:p>
            <a:r>
              <a:rPr lang="en-US" dirty="0"/>
              <a:t>Effectiveness of each individual component</a:t>
            </a:r>
          </a:p>
          <a:p>
            <a:pPr lvl="1"/>
            <a:r>
              <a:rPr lang="en-US" b="1" dirty="0">
                <a:solidFill>
                  <a:srgbClr val="0066FF"/>
                </a:solidFill>
              </a:rPr>
              <a:t>All three MASK components are effective</a:t>
            </a:r>
          </a:p>
          <a:p>
            <a:pPr lvl="1"/>
            <a:endParaRPr lang="en-US" sz="800" dirty="0"/>
          </a:p>
          <a:p>
            <a:r>
              <a:rPr lang="en-US" dirty="0"/>
              <a:t>Sensitivity analysis over multiple GPU architectures</a:t>
            </a:r>
          </a:p>
          <a:p>
            <a:pPr lvl="1"/>
            <a:r>
              <a:rPr lang="en-US" b="1" dirty="0">
                <a:solidFill>
                  <a:srgbClr val="0066FF"/>
                </a:solidFill>
              </a:rPr>
              <a:t>MASK improves performance on all evaluated architectures,      </a:t>
            </a:r>
            <a:r>
              <a:rPr lang="en-US" dirty="0"/>
              <a:t>including CPU–GPU heterogeneous systems</a:t>
            </a:r>
          </a:p>
          <a:p>
            <a:pPr lvl="1"/>
            <a:endParaRPr lang="en-US" sz="800" dirty="0"/>
          </a:p>
          <a:p>
            <a:r>
              <a:rPr lang="en-US" dirty="0"/>
              <a:t>Sensitivity analysis to different TLB sizes</a:t>
            </a:r>
          </a:p>
          <a:p>
            <a:pPr lvl="1"/>
            <a:r>
              <a:rPr lang="en-US" b="1" dirty="0">
                <a:solidFill>
                  <a:srgbClr val="0066FF"/>
                </a:solidFill>
              </a:rPr>
              <a:t>MASK improves performance on all evaluated sizes</a:t>
            </a:r>
          </a:p>
          <a:p>
            <a:pPr lvl="1"/>
            <a:endParaRPr lang="en-US" sz="800" dirty="0"/>
          </a:p>
          <a:p>
            <a:r>
              <a:rPr lang="en-US" dirty="0"/>
              <a:t>Performance improvement over different memory scheduling policies</a:t>
            </a:r>
          </a:p>
          <a:p>
            <a:pPr lvl="1"/>
            <a:r>
              <a:rPr lang="en-US" b="1" dirty="0">
                <a:solidFill>
                  <a:srgbClr val="0066FF"/>
                </a:solidFill>
              </a:rPr>
              <a:t>MASK improves performance over other</a:t>
            </a:r>
            <a:br>
              <a:rPr lang="en-US" b="1" dirty="0">
                <a:solidFill>
                  <a:srgbClr val="0066FF"/>
                </a:solidFill>
              </a:rPr>
            </a:br>
            <a:r>
              <a:rPr lang="en-US" b="1" dirty="0">
                <a:solidFill>
                  <a:srgbClr val="0066FF"/>
                </a:solidFill>
              </a:rPr>
              <a:t>state-of-the-art memory schedulers</a:t>
            </a:r>
          </a:p>
        </p:txBody>
      </p:sp>
    </p:spTree>
    <p:custDataLst>
      <p:tags r:id="rId1"/>
    </p:custDataLst>
    <p:extLst>
      <p:ext uri="{BB962C8B-B14F-4D97-AF65-F5344CB8AC3E}">
        <p14:creationId xmlns:p14="http://schemas.microsoft.com/office/powerpoint/2010/main" val="2599073942"/>
      </p:ext>
    </p:extLst>
  </p:cSld>
  <p:clrMapOvr>
    <a:masterClrMapping/>
  </p:clrMapOvr>
  <mc:AlternateContent xmlns:mc="http://schemas.openxmlformats.org/markup-compatibility/2006" xmlns:p14="http://schemas.microsoft.com/office/powerpoint/2010/main">
    <mc:Choice Requires="p14">
      <p:transition spd="slow" p14:dur="2000" advTm="30707"/>
    </mc:Choice>
    <mc:Fallback xmlns="">
      <p:transition spd="slow" advTm="307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Conclusion</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35</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2D01FADF-E6B7-47C9-B636-6EE697B7A93D}"/>
              </a:ext>
            </a:extLst>
          </p:cNvPr>
          <p:cNvSpPr>
            <a:spLocks noGrp="1"/>
          </p:cNvSpPr>
          <p:nvPr>
            <p:ph idx="1"/>
          </p:nvPr>
        </p:nvSpPr>
        <p:spPr>
          <a:xfrm>
            <a:off x="164140" y="1094944"/>
            <a:ext cx="8849232" cy="5517543"/>
          </a:xfrm>
        </p:spPr>
        <p:txBody>
          <a:bodyPr>
            <a:normAutofit fontScale="92500" lnSpcReduction="10000"/>
          </a:bodyPr>
          <a:lstStyle/>
          <a:p>
            <a:pPr marL="0" indent="0" algn="ctr">
              <a:lnSpc>
                <a:spcPct val="95000"/>
              </a:lnSpc>
              <a:buNone/>
            </a:pPr>
            <a:r>
              <a:rPr lang="en-US" b="1" dirty="0"/>
              <a:t>Problem: </a:t>
            </a:r>
            <a:r>
              <a:rPr lang="en-US" dirty="0"/>
              <a:t>Address translation overheads</a:t>
            </a:r>
            <a:br>
              <a:rPr lang="en-US" dirty="0"/>
            </a:br>
            <a:r>
              <a:rPr lang="en-US" b="1" dirty="0">
                <a:solidFill>
                  <a:srgbClr val="FF0000"/>
                </a:solidFill>
              </a:rPr>
              <a:t>limit the latency hiding capability of a GPU</a:t>
            </a:r>
          </a:p>
          <a:p>
            <a:pPr marL="0" indent="0">
              <a:lnSpc>
                <a:spcPct val="95000"/>
              </a:lnSpc>
              <a:buNone/>
            </a:pPr>
            <a:endParaRPr lang="en-US" sz="1100" b="1" dirty="0">
              <a:solidFill>
                <a:srgbClr val="FF0000"/>
              </a:solidFill>
            </a:endParaRPr>
          </a:p>
          <a:p>
            <a:pPr marL="234950" lvl="1" indent="0">
              <a:lnSpc>
                <a:spcPct val="110000"/>
              </a:lnSpc>
              <a:spcBef>
                <a:spcPts val="0"/>
              </a:spcBef>
              <a:buNone/>
            </a:pPr>
            <a:r>
              <a:rPr lang="en-US" sz="2100" dirty="0"/>
              <a:t>	</a:t>
            </a:r>
            <a:endParaRPr lang="en-US" b="1" dirty="0"/>
          </a:p>
          <a:p>
            <a:pPr>
              <a:lnSpc>
                <a:spcPct val="95000"/>
              </a:lnSpc>
              <a:spcBef>
                <a:spcPts val="600"/>
              </a:spcBef>
            </a:pPr>
            <a:endParaRPr lang="en-US" b="1" dirty="0"/>
          </a:p>
          <a:p>
            <a:pPr marL="0" indent="0" algn="ctr">
              <a:lnSpc>
                <a:spcPct val="95000"/>
              </a:lnSpc>
              <a:spcBef>
                <a:spcPts val="600"/>
              </a:spcBef>
              <a:buNone/>
            </a:pPr>
            <a:endParaRPr lang="en-US" b="1" dirty="0"/>
          </a:p>
          <a:p>
            <a:pPr marL="0" indent="0" algn="ctr">
              <a:lnSpc>
                <a:spcPct val="95000"/>
              </a:lnSpc>
              <a:spcBef>
                <a:spcPts val="600"/>
              </a:spcBef>
              <a:buNone/>
            </a:pPr>
            <a:r>
              <a:rPr lang="en-US" b="1" dirty="0"/>
              <a:t>Key Idea</a:t>
            </a:r>
            <a:endParaRPr lang="en-US" dirty="0"/>
          </a:p>
          <a:p>
            <a:pPr marL="0" indent="0" algn="ctr">
              <a:lnSpc>
                <a:spcPct val="95000"/>
              </a:lnSpc>
              <a:spcBef>
                <a:spcPts val="0"/>
              </a:spcBef>
              <a:spcAft>
                <a:spcPts val="1800"/>
              </a:spcAft>
              <a:buNone/>
            </a:pPr>
            <a:r>
              <a:rPr lang="en-US" dirty="0">
                <a:sym typeface="Wingdings" pitchFamily="2" charset="2"/>
              </a:rPr>
              <a:t>P</a:t>
            </a:r>
            <a:r>
              <a:rPr lang="en-US" dirty="0"/>
              <a:t>rioritize </a:t>
            </a:r>
            <a:r>
              <a:rPr lang="en-US" b="1" dirty="0">
                <a:solidFill>
                  <a:schemeClr val="accent6">
                    <a:lumMod val="50000"/>
                  </a:schemeClr>
                </a:solidFill>
              </a:rPr>
              <a:t>address translation requests</a:t>
            </a:r>
            <a:r>
              <a:rPr lang="en-US" dirty="0"/>
              <a:t> over </a:t>
            </a:r>
            <a:r>
              <a:rPr lang="en-US" b="1" dirty="0">
                <a:solidFill>
                  <a:srgbClr val="FF0000"/>
                </a:solidFill>
              </a:rPr>
              <a:t>data requests</a:t>
            </a:r>
          </a:p>
          <a:p>
            <a:pPr marL="0" indent="0" algn="ctr">
              <a:lnSpc>
                <a:spcPct val="95000"/>
              </a:lnSpc>
              <a:spcBef>
                <a:spcPts val="200"/>
              </a:spcBef>
              <a:buNone/>
            </a:pPr>
            <a:r>
              <a:rPr lang="en-US" b="1" dirty="0"/>
              <a:t>MASK: </a:t>
            </a:r>
            <a:r>
              <a:rPr lang="en-US" dirty="0"/>
              <a:t>a translation-aware GPU memory hierarchy</a:t>
            </a:r>
            <a:endParaRPr lang="en-US" dirty="0">
              <a:solidFill>
                <a:schemeClr val="accent6">
                  <a:lumMod val="50000"/>
                </a:schemeClr>
              </a:solidFill>
            </a:endParaRPr>
          </a:p>
          <a:p>
            <a:pPr marL="1188720" lvl="1" indent="-457200">
              <a:lnSpc>
                <a:spcPct val="95000"/>
              </a:lnSpc>
              <a:spcBef>
                <a:spcPts val="600"/>
              </a:spcBef>
              <a:buFont typeface="+mj-lt"/>
              <a:buAutoNum type="alphaUcPeriod"/>
            </a:pPr>
            <a:r>
              <a:rPr lang="en-US" sz="2100" dirty="0"/>
              <a:t>TLB-fill Tokens </a:t>
            </a:r>
            <a:r>
              <a:rPr lang="en-US" sz="2100" b="1" dirty="0">
                <a:solidFill>
                  <a:schemeClr val="accent6">
                    <a:lumMod val="50000"/>
                  </a:schemeClr>
                </a:solidFill>
              </a:rPr>
              <a:t>reduces shared TLB contention</a:t>
            </a:r>
          </a:p>
          <a:p>
            <a:pPr marL="1188720" lvl="1" indent="-457200">
              <a:lnSpc>
                <a:spcPct val="95000"/>
              </a:lnSpc>
              <a:spcBef>
                <a:spcPts val="600"/>
              </a:spcBef>
              <a:buFont typeface="+mj-lt"/>
              <a:buAutoNum type="alphaUcPeriod"/>
            </a:pPr>
            <a:r>
              <a:rPr lang="en-US" sz="2100" dirty="0"/>
              <a:t>Translation-aware L2 Bypass </a:t>
            </a:r>
            <a:r>
              <a:rPr lang="en-US" sz="2100" b="1" dirty="0">
                <a:solidFill>
                  <a:schemeClr val="accent6">
                    <a:lumMod val="50000"/>
                  </a:schemeClr>
                </a:solidFill>
              </a:rPr>
              <a:t>improves L2 cache utilization</a:t>
            </a:r>
          </a:p>
          <a:p>
            <a:pPr marL="1188720" lvl="1" indent="-457200">
              <a:lnSpc>
                <a:spcPct val="95000"/>
              </a:lnSpc>
              <a:spcBef>
                <a:spcPts val="600"/>
              </a:spcBef>
              <a:spcAft>
                <a:spcPts val="600"/>
              </a:spcAft>
              <a:buFont typeface="+mj-lt"/>
              <a:buAutoNum type="alphaUcPeriod"/>
            </a:pPr>
            <a:r>
              <a:rPr lang="en-US" sz="2100" dirty="0"/>
              <a:t>Address-space-aware Memory Scheduler </a:t>
            </a:r>
            <a:r>
              <a:rPr lang="en-US" sz="2100" b="1" dirty="0">
                <a:solidFill>
                  <a:schemeClr val="accent6">
                    <a:lumMod val="50000"/>
                  </a:schemeClr>
                </a:solidFill>
              </a:rPr>
              <a:t>reduces page walk latency</a:t>
            </a:r>
          </a:p>
          <a:p>
            <a:pPr marL="0" indent="0" algn="ctr">
              <a:lnSpc>
                <a:spcPct val="95000"/>
              </a:lnSpc>
              <a:spcBef>
                <a:spcPts val="600"/>
              </a:spcBef>
              <a:buNone/>
            </a:pPr>
            <a:r>
              <a:rPr lang="en-US" spc="-50" dirty="0"/>
              <a:t>MASK </a:t>
            </a:r>
            <a:r>
              <a:rPr lang="en-US" b="1" spc="-50" dirty="0"/>
              <a:t>improves system throughput by </a:t>
            </a:r>
            <a:r>
              <a:rPr lang="en-US" b="1" spc="-50" dirty="0">
                <a:solidFill>
                  <a:srgbClr val="0066FF"/>
                </a:solidFill>
              </a:rPr>
              <a:t>57.8% </a:t>
            </a:r>
            <a:r>
              <a:rPr lang="en-US" spc="-50" dirty="0"/>
              <a:t>on average</a:t>
            </a:r>
          </a:p>
          <a:p>
            <a:pPr marL="0" indent="0" algn="ctr">
              <a:lnSpc>
                <a:spcPct val="95000"/>
              </a:lnSpc>
              <a:spcBef>
                <a:spcPts val="600"/>
              </a:spcBef>
              <a:buNone/>
            </a:pPr>
            <a:r>
              <a:rPr lang="en-US" spc="-50" dirty="0"/>
              <a:t>over state-of-the-art address translation mechanisms</a:t>
            </a:r>
          </a:p>
        </p:txBody>
      </p:sp>
      <p:sp>
        <p:nvSpPr>
          <p:cNvPr id="7" name="Rounded Rectangle 18">
            <a:extLst>
              <a:ext uri="{FF2B5EF4-FFF2-40B4-BE49-F238E27FC236}">
                <a16:creationId xmlns:a16="http://schemas.microsoft.com/office/drawing/2014/main" id="{9B27A14F-E143-9E44-9310-0FDB95DA1C96}"/>
              </a:ext>
            </a:extLst>
          </p:cNvPr>
          <p:cNvSpPr/>
          <p:nvPr/>
        </p:nvSpPr>
        <p:spPr>
          <a:xfrm>
            <a:off x="164139" y="2614297"/>
            <a:ext cx="8849231" cy="557021"/>
          </a:xfrm>
          <a:prstGeom prst="roundRect">
            <a:avLst>
              <a:gd name="adj" fmla="val 26418"/>
            </a:avLst>
          </a:prstGeom>
          <a:solidFill>
            <a:schemeClr val="bg1"/>
          </a:solidFill>
          <a:ln w="381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rgbClr val="FF0000"/>
                </a:solidFill>
              </a:rPr>
              <a:t>Large performance loss vs. no translation</a:t>
            </a:r>
          </a:p>
        </p:txBody>
      </p:sp>
      <p:sp>
        <p:nvSpPr>
          <p:cNvPr id="9" name="Rounded Rectangle 163">
            <a:extLst>
              <a:ext uri="{FF2B5EF4-FFF2-40B4-BE49-F238E27FC236}">
                <a16:creationId xmlns:a16="http://schemas.microsoft.com/office/drawing/2014/main" id="{A2A29123-4A45-4CD3-B584-BEC4BB8DAD80}"/>
              </a:ext>
            </a:extLst>
          </p:cNvPr>
          <p:cNvSpPr/>
          <p:nvPr/>
        </p:nvSpPr>
        <p:spPr>
          <a:xfrm>
            <a:off x="2" y="1753507"/>
            <a:ext cx="9144000"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High contention at the shared TLB</a:t>
            </a:r>
          </a:p>
        </p:txBody>
      </p:sp>
      <p:sp>
        <p:nvSpPr>
          <p:cNvPr id="10" name="Rounded Rectangle 163">
            <a:extLst>
              <a:ext uri="{FF2B5EF4-FFF2-40B4-BE49-F238E27FC236}">
                <a16:creationId xmlns:a16="http://schemas.microsoft.com/office/drawing/2014/main" id="{C5306EEB-F34E-4B94-8DA7-0C3689589C0F}"/>
              </a:ext>
            </a:extLst>
          </p:cNvPr>
          <p:cNvSpPr/>
          <p:nvPr/>
        </p:nvSpPr>
        <p:spPr>
          <a:xfrm>
            <a:off x="0" y="2132659"/>
            <a:ext cx="9144000"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 Low L2 cache utilization</a:t>
            </a:r>
          </a:p>
        </p:txBody>
      </p:sp>
    </p:spTree>
    <p:custDataLst>
      <p:tags r:id="rId1"/>
    </p:custDataLst>
    <p:extLst>
      <p:ext uri="{BB962C8B-B14F-4D97-AF65-F5344CB8AC3E}">
        <p14:creationId xmlns:p14="http://schemas.microsoft.com/office/powerpoint/2010/main" val="3072519502"/>
      </p:ext>
    </p:extLst>
  </p:cSld>
  <p:clrMapOvr>
    <a:masterClrMapping/>
  </p:clrMapOvr>
  <mc:AlternateContent xmlns:mc="http://schemas.openxmlformats.org/markup-compatibility/2006" xmlns:p14="http://schemas.microsoft.com/office/powerpoint/2010/main">
    <mc:Choice Requires="p14">
      <p:transition spd="slow" p14:dur="2000" advTm="82049"/>
    </mc:Choice>
    <mc:Fallback xmlns="">
      <p:transition spd="slow" advTm="820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6">
                                            <p:txEl>
                                              <p:pRg st="11" end="11"/>
                                            </p:txEl>
                                          </p:spTgt>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animBg="1"/>
      <p:bldP spid="9"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400" b="1" dirty="0">
                <a:solidFill>
                  <a:schemeClr val="accent6">
                    <a:lumMod val="50000"/>
                  </a:schemeClr>
                </a:solidFill>
                <a:latin typeface="+mn-lt"/>
              </a:rPr>
              <a:t>MASK: Redesigning the GPU </a:t>
            </a:r>
            <a:br>
              <a:rPr lang="en-US" sz="4400" b="1" dirty="0">
                <a:solidFill>
                  <a:schemeClr val="accent6">
                    <a:lumMod val="50000"/>
                  </a:schemeClr>
                </a:solidFill>
                <a:latin typeface="+mn-lt"/>
              </a:rPr>
            </a:br>
            <a:r>
              <a:rPr lang="en-US" sz="4400" b="1" dirty="0">
                <a:solidFill>
                  <a:schemeClr val="accent6">
                    <a:lumMod val="50000"/>
                  </a:schemeClr>
                </a:solidFill>
                <a:latin typeface="+mn-lt"/>
              </a:rPr>
              <a:t>Memory Hierarchy to Support </a:t>
            </a:r>
            <a:br>
              <a:rPr lang="en-US" sz="4400" b="1" dirty="0">
                <a:solidFill>
                  <a:schemeClr val="accent6">
                    <a:lumMod val="50000"/>
                  </a:schemeClr>
                </a:solidFill>
                <a:latin typeface="+mn-lt"/>
              </a:rPr>
            </a:br>
            <a:r>
              <a:rPr lang="en-US" sz="4400" b="1" dirty="0">
                <a:solidFill>
                  <a:schemeClr val="accent6">
                    <a:lumMod val="50000"/>
                  </a:schemeClr>
                </a:solidFill>
                <a:latin typeface="+mn-lt"/>
              </a:rPr>
              <a:t>Multi-Application Concurrency </a:t>
            </a:r>
          </a:p>
        </p:txBody>
      </p:sp>
      <p:sp>
        <p:nvSpPr>
          <p:cNvPr id="3" name="Subtitle 2"/>
          <p:cNvSpPr>
            <a:spLocks noGrp="1"/>
          </p:cNvSpPr>
          <p:nvPr>
            <p:ph type="subTitle" idx="1"/>
          </p:nvPr>
        </p:nvSpPr>
        <p:spPr>
          <a:xfrm>
            <a:off x="0" y="2091891"/>
            <a:ext cx="9144000" cy="1897015"/>
          </a:xfrm>
        </p:spPr>
        <p:txBody>
          <a:bodyPr>
            <a:normAutofit/>
          </a:bodyPr>
          <a:lstStyle/>
          <a:p>
            <a:endParaRPr lang="en-US" b="1" i="1" dirty="0">
              <a:solidFill>
                <a:schemeClr val="tx1"/>
              </a:solidFill>
            </a:endParaRPr>
          </a:p>
          <a:p>
            <a:pPr>
              <a:spcBef>
                <a:spcPts val="600"/>
              </a:spcBef>
            </a:pPr>
            <a:r>
              <a:rPr lang="en-US" sz="3200" b="1" dirty="0">
                <a:solidFill>
                  <a:schemeClr val="tx1"/>
                </a:solidFill>
              </a:rPr>
              <a:t>Rachata Ausavarungniru</a:t>
            </a:r>
            <a:r>
              <a:rPr lang="en-US" sz="3200" b="1" dirty="0"/>
              <a:t>n           </a:t>
            </a:r>
          </a:p>
          <a:p>
            <a:pPr>
              <a:spcBef>
                <a:spcPts val="600"/>
              </a:spcBef>
            </a:pPr>
            <a:r>
              <a:rPr lang="en-US" dirty="0"/>
              <a:t>Vance Miller         Joshua </a:t>
            </a:r>
            <a:r>
              <a:rPr lang="en-US" dirty="0" err="1"/>
              <a:t>Landgraf</a:t>
            </a:r>
            <a:r>
              <a:rPr lang="en-US" dirty="0"/>
              <a:t>         </a:t>
            </a:r>
            <a:r>
              <a:rPr lang="en-US" dirty="0" err="1"/>
              <a:t>Saugata</a:t>
            </a:r>
            <a:r>
              <a:rPr lang="en-US" dirty="0"/>
              <a:t> </a:t>
            </a:r>
            <a:r>
              <a:rPr lang="en-US" dirty="0" err="1"/>
              <a:t>Ghose</a:t>
            </a:r>
            <a:endParaRPr lang="en-US" dirty="0"/>
          </a:p>
          <a:p>
            <a:pPr>
              <a:spcBef>
                <a:spcPts val="600"/>
              </a:spcBef>
            </a:pPr>
            <a:r>
              <a:rPr lang="en-US" dirty="0" err="1"/>
              <a:t>Jayneel</a:t>
            </a:r>
            <a:r>
              <a:rPr lang="en-US" dirty="0"/>
              <a:t> Gandhi </a:t>
            </a:r>
            <a:r>
              <a:rPr lang="en-US" i="1" dirty="0"/>
              <a:t> </a:t>
            </a:r>
            <a:r>
              <a:rPr lang="en-US" dirty="0"/>
              <a:t>     </a:t>
            </a:r>
            <a:r>
              <a:rPr lang="en-US" dirty="0" err="1"/>
              <a:t>Adwait</a:t>
            </a:r>
            <a:r>
              <a:rPr lang="en-US" dirty="0"/>
              <a:t> Jog       Christopher J. Rossbach      </a:t>
            </a:r>
            <a:r>
              <a:rPr lang="en-US" dirty="0" err="1"/>
              <a:t>Onur</a:t>
            </a:r>
            <a:r>
              <a:rPr lang="en-US" dirty="0"/>
              <a:t> </a:t>
            </a:r>
            <a:r>
              <a:rPr lang="en-US" dirty="0" err="1"/>
              <a:t>Mutlu</a:t>
            </a:r>
            <a:endParaRPr lang="en-US" dirty="0"/>
          </a:p>
        </p:txBody>
      </p:sp>
      <p:pic>
        <p:nvPicPr>
          <p:cNvPr id="4" name="Picture 3" descr="Burgundy_CMU_JPG_Logo.jpg"/>
          <p:cNvPicPr>
            <a:picLocks noChangeAspect="1"/>
          </p:cNvPicPr>
          <p:nvPr/>
        </p:nvPicPr>
        <p:blipFill rotWithShape="1">
          <a:blip r:embed="rId3" cstate="print"/>
          <a:srcRect t="26333" b="26267"/>
          <a:stretch/>
        </p:blipFill>
        <p:spPr>
          <a:xfrm>
            <a:off x="1002458" y="4599914"/>
            <a:ext cx="2987824" cy="511415"/>
          </a:xfrm>
          <a:prstGeom prst="rect">
            <a:avLst/>
          </a:prstGeom>
        </p:spPr>
      </p:pic>
      <p:pic>
        <p:nvPicPr>
          <p:cNvPr id="1032" name="Picture 8" descr="Image result for UT Austin logo">
            <a:extLst>
              <a:ext uri="{FF2B5EF4-FFF2-40B4-BE49-F238E27FC236}">
                <a16:creationId xmlns:a16="http://schemas.microsoft.com/office/drawing/2014/main" id="{DE4342A7-D574-4293-89C2-39D9A3D93299}"/>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5736004" y="4312827"/>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id="{13DDCBBE-BA7E-4661-A6BC-989BCA3CEC91}"/>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278222" y="5240218"/>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id="{DC8B2391-CB5D-4F2C-9C6A-5A5BF9645C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7287" y="5396190"/>
            <a:ext cx="1932446" cy="77231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college of william and mary logo">
            <a:extLst>
              <a:ext uri="{FF2B5EF4-FFF2-40B4-BE49-F238E27FC236}">
                <a16:creationId xmlns:a16="http://schemas.microsoft.com/office/drawing/2014/main" id="{5DCF2B9C-46F8-4F3F-9B7C-161598E5B78A}"/>
              </a:ext>
            </a:extLst>
          </p:cNvPr>
          <p:cNvPicPr>
            <a:picLocks noChangeAspect="1" noChangeArrowheads="1"/>
          </p:cNvPicPr>
          <p:nvPr/>
        </p:nvPicPr>
        <p:blipFill>
          <a:blip r:embed="rId7"/>
          <a:srcRect/>
          <a:stretch>
            <a:fillRect/>
          </a:stretch>
        </p:blipFill>
        <p:spPr bwMode="auto">
          <a:xfrm>
            <a:off x="7067770" y="5329936"/>
            <a:ext cx="840100" cy="848026"/>
          </a:xfrm>
          <a:prstGeom prst="rect">
            <a:avLst/>
          </a:prstGeom>
          <a:noFill/>
        </p:spPr>
      </p:pic>
      <p:pic>
        <p:nvPicPr>
          <p:cNvPr id="5" name="Picture 4" descr="safari.png"/>
          <p:cNvPicPr>
            <a:picLocks noChangeAspect="1"/>
          </p:cNvPicPr>
          <p:nvPr/>
        </p:nvPicPr>
        <p:blipFill>
          <a:blip r:embed="rId8" cstate="print"/>
          <a:stretch>
            <a:fillRect/>
          </a:stretch>
        </p:blipFill>
        <p:spPr>
          <a:xfrm>
            <a:off x="3743908" y="6131770"/>
            <a:ext cx="1656184" cy="479200"/>
          </a:xfrm>
          <a:prstGeom prst="rect">
            <a:avLst/>
          </a:prstGeom>
        </p:spPr>
      </p:pic>
    </p:spTree>
    <p:extLst>
      <p:ext uri="{BB962C8B-B14F-4D97-AF65-F5344CB8AC3E}">
        <p14:creationId xmlns:p14="http://schemas.microsoft.com/office/powerpoint/2010/main" val="3039417258"/>
      </p:ext>
    </p:extLst>
  </p:cSld>
  <p:clrMapOvr>
    <a:masterClrMapping/>
  </p:clrMapOvr>
  <mc:AlternateContent xmlns:mc="http://schemas.openxmlformats.org/markup-compatibility/2006" xmlns:p14="http://schemas.microsoft.com/office/powerpoint/2010/main">
    <mc:Choice Requires="p14">
      <p:transition spd="slow" p14:dur="2000" advTm="9164"/>
    </mc:Choice>
    <mc:Fallback xmlns="">
      <p:transition spd="slow" advTm="916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lstStyle/>
          <a:p>
            <a:pPr algn="l"/>
            <a:r>
              <a:rPr lang="en-US" dirty="0"/>
              <a:t>Why Share Discrete GPUs?</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4</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6" name="Content Placeholder 2">
            <a:extLst>
              <a:ext uri="{FF2B5EF4-FFF2-40B4-BE49-F238E27FC236}">
                <a16:creationId xmlns:a16="http://schemas.microsoft.com/office/drawing/2014/main" id="{E135E0AA-DD92-4FD9-B5F0-E15616DFF299}"/>
              </a:ext>
            </a:extLst>
          </p:cNvPr>
          <p:cNvSpPr>
            <a:spLocks noGrp="1"/>
          </p:cNvSpPr>
          <p:nvPr>
            <p:ph idx="1"/>
          </p:nvPr>
        </p:nvSpPr>
        <p:spPr>
          <a:xfrm>
            <a:off x="457200" y="1094944"/>
            <a:ext cx="8686800" cy="5517543"/>
          </a:xfrm>
        </p:spPr>
        <p:txBody>
          <a:bodyPr>
            <a:normAutofit/>
          </a:bodyPr>
          <a:lstStyle/>
          <a:p>
            <a:r>
              <a:rPr lang="en-US" sz="3500" dirty="0"/>
              <a:t>Enables multiple GPGPU applications to</a:t>
            </a:r>
            <a:br>
              <a:rPr lang="en-US" sz="3500" dirty="0"/>
            </a:br>
            <a:r>
              <a:rPr lang="en-US" sz="3500" dirty="0"/>
              <a:t>run </a:t>
            </a:r>
            <a:r>
              <a:rPr lang="en-US" sz="3500" dirty="0">
                <a:solidFill>
                  <a:srgbClr val="0000FF"/>
                </a:solidFill>
              </a:rPr>
              <a:t>concurrently</a:t>
            </a:r>
          </a:p>
          <a:p>
            <a:endParaRPr lang="en-US" sz="900" dirty="0"/>
          </a:p>
          <a:p>
            <a:r>
              <a:rPr lang="en-US" sz="3500" dirty="0"/>
              <a:t>Better resource utilization </a:t>
            </a:r>
          </a:p>
          <a:p>
            <a:pPr lvl="1"/>
            <a:r>
              <a:rPr lang="en-US" sz="3000" dirty="0"/>
              <a:t>An application often cannot utilize an entire GPU</a:t>
            </a:r>
          </a:p>
          <a:p>
            <a:pPr lvl="1"/>
            <a:r>
              <a:rPr lang="en-US" sz="3000" dirty="0"/>
              <a:t>Different compute and bandwidth demands</a:t>
            </a:r>
          </a:p>
          <a:p>
            <a:pPr lvl="1"/>
            <a:endParaRPr lang="en-US" sz="900" dirty="0"/>
          </a:p>
          <a:p>
            <a:r>
              <a:rPr lang="en-US" sz="3500" dirty="0"/>
              <a:t>Enables GPU sharing in the cloud</a:t>
            </a:r>
          </a:p>
          <a:p>
            <a:pPr lvl="1"/>
            <a:r>
              <a:rPr lang="en-US" sz="3000" dirty="0"/>
              <a:t>Multiple users spatially share each GPU</a:t>
            </a:r>
          </a:p>
          <a:p>
            <a:pPr marL="0" indent="0">
              <a:buNone/>
            </a:pPr>
            <a:endParaRPr lang="en-US" sz="3000" b="1" dirty="0">
              <a:solidFill>
                <a:srgbClr val="0066FF"/>
              </a:solidFill>
            </a:endParaRPr>
          </a:p>
          <a:p>
            <a:endParaRPr lang="en-US" sz="4000" b="1" dirty="0">
              <a:solidFill>
                <a:srgbClr val="0066FF"/>
              </a:solidFill>
            </a:endParaRPr>
          </a:p>
        </p:txBody>
      </p:sp>
      <p:sp>
        <p:nvSpPr>
          <p:cNvPr id="7" name="Rounded Rectangle 18">
            <a:extLst>
              <a:ext uri="{FF2B5EF4-FFF2-40B4-BE49-F238E27FC236}">
                <a16:creationId xmlns:a16="http://schemas.microsoft.com/office/drawing/2014/main" id="{9B27A14F-E143-9E44-9310-0FDB95DA1C96}"/>
              </a:ext>
            </a:extLst>
          </p:cNvPr>
          <p:cNvSpPr/>
          <p:nvPr/>
        </p:nvSpPr>
        <p:spPr>
          <a:xfrm>
            <a:off x="277792" y="5422341"/>
            <a:ext cx="8588415" cy="795657"/>
          </a:xfrm>
          <a:prstGeom prst="roundRect">
            <a:avLst>
              <a:gd name="adj" fmla="val 26418"/>
            </a:avLst>
          </a:prstGeom>
          <a:solidFill>
            <a:schemeClr val="bg1">
              <a:lumMod val="95000"/>
            </a:schemeClr>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b="1" dirty="0">
                <a:solidFill>
                  <a:srgbClr val="0000FF"/>
                </a:solidFill>
              </a:rPr>
              <a:t>Key requirement: fine-grained memory protection</a:t>
            </a:r>
          </a:p>
        </p:txBody>
      </p:sp>
    </p:spTree>
    <p:custDataLst>
      <p:tags r:id="rId1"/>
    </p:custDataLst>
    <p:extLst>
      <p:ext uri="{BB962C8B-B14F-4D97-AF65-F5344CB8AC3E}">
        <p14:creationId xmlns:p14="http://schemas.microsoft.com/office/powerpoint/2010/main" val="2647817356"/>
      </p:ext>
    </p:extLst>
  </p:cSld>
  <p:clrMapOvr>
    <a:masterClrMapping/>
  </p:clrMapOvr>
  <mc:AlternateContent xmlns:mc="http://schemas.openxmlformats.org/markup-compatibility/2006" xmlns:p14="http://schemas.microsoft.com/office/powerpoint/2010/main">
    <mc:Choice Requires="p14">
      <p:transition spd="slow" p14:dur="2000" advTm="48360"/>
    </mc:Choice>
    <mc:Fallback xmlns="">
      <p:transition spd="slow" advTm="483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69007" y="2019784"/>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id="{7CB174CE-5F56-4A6E-A972-C0A76B75801D}"/>
              </a:ext>
            </a:extLst>
          </p:cNvPr>
          <p:cNvSpPr/>
          <p:nvPr/>
        </p:nvSpPr>
        <p:spPr>
          <a:xfrm>
            <a:off x="2169007" y="280949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 name="Title 1"/>
          <p:cNvSpPr>
            <a:spLocks noGrp="1"/>
          </p:cNvSpPr>
          <p:nvPr>
            <p:ph type="title"/>
          </p:nvPr>
        </p:nvSpPr>
        <p:spPr>
          <a:xfrm>
            <a:off x="457200" y="130604"/>
            <a:ext cx="8686800" cy="847546"/>
          </a:xfrm>
        </p:spPr>
        <p:txBody>
          <a:bodyPr>
            <a:normAutofit fontScale="90000"/>
          </a:bodyPr>
          <a:lstStyle/>
          <a:p>
            <a:r>
              <a:rPr lang="en-US" sz="4000" dirty="0"/>
              <a:t>State-of-the-art Address Translation in GPUs</a:t>
            </a:r>
          </a:p>
        </p:txBody>
      </p:sp>
      <p:cxnSp>
        <p:nvCxnSpPr>
          <p:cNvPr id="5" name="Straight Connector 4"/>
          <p:cNvCxnSpPr/>
          <p:nvPr/>
        </p:nvCxnSpPr>
        <p:spPr>
          <a:xfrm>
            <a:off x="454523" y="978150"/>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5</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86949" y="2019783"/>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80664" y="2019784"/>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86964" y="2022547"/>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id="{9513B627-991C-4F05-8364-A25C312F43F6}"/>
              </a:ext>
            </a:extLst>
          </p:cNvPr>
          <p:cNvSpPr/>
          <p:nvPr/>
        </p:nvSpPr>
        <p:spPr>
          <a:xfrm>
            <a:off x="2791869" y="3872387"/>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26" name="Rectangle 25">
            <a:extLst>
              <a:ext uri="{FF2B5EF4-FFF2-40B4-BE49-F238E27FC236}">
                <a16:creationId xmlns:a16="http://schemas.microsoft.com/office/drawing/2014/main" id="{03F4CAD8-9CC3-452E-B018-55ACE9F44572}"/>
              </a:ext>
            </a:extLst>
          </p:cNvPr>
          <p:cNvSpPr/>
          <p:nvPr/>
        </p:nvSpPr>
        <p:spPr>
          <a:xfrm>
            <a:off x="386964" y="281225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7" name="Rectangle 26">
            <a:extLst>
              <a:ext uri="{FF2B5EF4-FFF2-40B4-BE49-F238E27FC236}">
                <a16:creationId xmlns:a16="http://schemas.microsoft.com/office/drawing/2014/main" id="{8824E63A-8DD0-44C5-A3B9-6960A4E9FC7C}"/>
              </a:ext>
            </a:extLst>
          </p:cNvPr>
          <p:cNvSpPr/>
          <p:nvPr/>
        </p:nvSpPr>
        <p:spPr>
          <a:xfrm>
            <a:off x="2790726" y="4860949"/>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404074" y="5900982"/>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i="1" dirty="0">
                <a:solidFill>
                  <a:schemeClr val="tx1"/>
                </a:solidFill>
              </a:rPr>
              <a:t>(in main memory)</a:t>
            </a:r>
          </a:p>
        </p:txBody>
      </p:sp>
      <p:sp>
        <p:nvSpPr>
          <p:cNvPr id="17" name="Rectangle 16">
            <a:extLst>
              <a:ext uri="{FF2B5EF4-FFF2-40B4-BE49-F238E27FC236}">
                <a16:creationId xmlns:a16="http://schemas.microsoft.com/office/drawing/2014/main" id="{FCB778CA-CC1E-4B5B-90DE-FD3EAC603DCF}"/>
              </a:ext>
            </a:extLst>
          </p:cNvPr>
          <p:cNvSpPr/>
          <p:nvPr/>
        </p:nvSpPr>
        <p:spPr>
          <a:xfrm>
            <a:off x="3980663" y="2809551"/>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18" name="Rectangle 17">
            <a:extLst>
              <a:ext uri="{FF2B5EF4-FFF2-40B4-BE49-F238E27FC236}">
                <a16:creationId xmlns:a16="http://schemas.microsoft.com/office/drawing/2014/main" id="{47568088-6253-4F64-BBB9-A9998A496BA4}"/>
              </a:ext>
            </a:extLst>
          </p:cNvPr>
          <p:cNvSpPr/>
          <p:nvPr/>
        </p:nvSpPr>
        <p:spPr>
          <a:xfrm>
            <a:off x="5786949" y="2815579"/>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6" name="Arrow: Down 5">
            <a:extLst>
              <a:ext uri="{FF2B5EF4-FFF2-40B4-BE49-F238E27FC236}">
                <a16:creationId xmlns:a16="http://schemas.microsoft.com/office/drawing/2014/main" id="{BB723448-3C4C-464B-AE78-51814078DA57}"/>
              </a:ext>
            </a:extLst>
          </p:cNvPr>
          <p:cNvSpPr/>
          <p:nvPr/>
        </p:nvSpPr>
        <p:spPr>
          <a:xfrm>
            <a:off x="2948182"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id="{C6D19B96-2A51-4788-881B-FA07B25694DB}"/>
              </a:ext>
            </a:extLst>
          </p:cNvPr>
          <p:cNvSpPr/>
          <p:nvPr/>
        </p:nvSpPr>
        <p:spPr>
          <a:xfrm>
            <a:off x="3652781" y="4502140"/>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id="{9359A06D-9939-492F-8716-DD3E644ABE0E}"/>
              </a:ext>
            </a:extLst>
          </p:cNvPr>
          <p:cNvSpPr/>
          <p:nvPr/>
        </p:nvSpPr>
        <p:spPr>
          <a:xfrm>
            <a:off x="3484181"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id="{C19B1946-411A-4E2B-85B8-CB3A4CED92F0}"/>
              </a:ext>
            </a:extLst>
          </p:cNvPr>
          <p:cNvSpPr/>
          <p:nvPr/>
        </p:nvSpPr>
        <p:spPr>
          <a:xfrm>
            <a:off x="4022501"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F45CA4AD-B46D-4E7A-8A3A-C7440FBFE1C4}"/>
              </a:ext>
            </a:extLst>
          </p:cNvPr>
          <p:cNvSpPr/>
          <p:nvPr/>
        </p:nvSpPr>
        <p:spPr>
          <a:xfrm>
            <a:off x="4558500"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4823EDA6-AEB5-4B69-99CB-9F42A9CA33A5}"/>
              </a:ext>
            </a:extLst>
          </p:cNvPr>
          <p:cNvCxnSpPr>
            <a:cxnSpLocks/>
          </p:cNvCxnSpPr>
          <p:nvPr/>
        </p:nvCxnSpPr>
        <p:spPr>
          <a:xfrm>
            <a:off x="524231" y="3568878"/>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id="{050A3C44-821F-4F17-8382-6CD2DF07E779}"/>
              </a:ext>
            </a:extLst>
          </p:cNvPr>
          <p:cNvSpPr/>
          <p:nvPr/>
        </p:nvSpPr>
        <p:spPr>
          <a:xfrm>
            <a:off x="2948182"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id="{F741E9E3-208C-4553-B16C-91D164727F1A}"/>
              </a:ext>
            </a:extLst>
          </p:cNvPr>
          <p:cNvSpPr/>
          <p:nvPr/>
        </p:nvSpPr>
        <p:spPr>
          <a:xfrm>
            <a:off x="3484181"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998F5DB7-BDC9-46B2-B574-8D4811F9E082}"/>
              </a:ext>
            </a:extLst>
          </p:cNvPr>
          <p:cNvSpPr/>
          <p:nvPr/>
        </p:nvSpPr>
        <p:spPr>
          <a:xfrm>
            <a:off x="4022501"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C0C3DE01-5D95-47E3-8786-2A362B2CE61E}"/>
              </a:ext>
            </a:extLst>
          </p:cNvPr>
          <p:cNvSpPr/>
          <p:nvPr/>
        </p:nvSpPr>
        <p:spPr>
          <a:xfrm>
            <a:off x="4558500"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Up-Down 36">
            <a:extLst>
              <a:ext uri="{FF2B5EF4-FFF2-40B4-BE49-F238E27FC236}">
                <a16:creationId xmlns:a16="http://schemas.microsoft.com/office/drawing/2014/main" id="{2CF7593C-7919-4E63-804B-F6B7657A8E2F}"/>
              </a:ext>
            </a:extLst>
          </p:cNvPr>
          <p:cNvSpPr/>
          <p:nvPr/>
        </p:nvSpPr>
        <p:spPr>
          <a:xfrm>
            <a:off x="3821031"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Arrow: Up-Down 45">
            <a:extLst>
              <a:ext uri="{FF2B5EF4-FFF2-40B4-BE49-F238E27FC236}">
                <a16:creationId xmlns:a16="http://schemas.microsoft.com/office/drawing/2014/main" id="{B6F661EA-A857-4067-B2F9-4E87A5CBB077}"/>
              </a:ext>
            </a:extLst>
          </p:cNvPr>
          <p:cNvSpPr/>
          <p:nvPr/>
        </p:nvSpPr>
        <p:spPr>
          <a:xfrm>
            <a:off x="3819888"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ounded Rectangle 163">
            <a:extLst>
              <a:ext uri="{FF2B5EF4-FFF2-40B4-BE49-F238E27FC236}">
                <a16:creationId xmlns:a16="http://schemas.microsoft.com/office/drawing/2014/main" id="{7F9C6ACA-BBFB-4824-BFE8-CFA10D96B0CD}"/>
              </a:ext>
            </a:extLst>
          </p:cNvPr>
          <p:cNvSpPr/>
          <p:nvPr/>
        </p:nvSpPr>
        <p:spPr>
          <a:xfrm>
            <a:off x="7471960" y="309543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id="{775A3A60-900A-40B3-954E-D15E2D788336}"/>
              </a:ext>
            </a:extLst>
          </p:cNvPr>
          <p:cNvSpPr/>
          <p:nvPr/>
        </p:nvSpPr>
        <p:spPr>
          <a:xfrm>
            <a:off x="7471960" y="3416258"/>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11" name="Group 10">
            <a:extLst>
              <a:ext uri="{FF2B5EF4-FFF2-40B4-BE49-F238E27FC236}">
                <a16:creationId xmlns:a16="http://schemas.microsoft.com/office/drawing/2014/main" id="{C23DC6EB-FEAD-448B-BB65-138F6D43528D}"/>
              </a:ext>
            </a:extLst>
          </p:cNvPr>
          <p:cNvGrpSpPr/>
          <p:nvPr/>
        </p:nvGrpSpPr>
        <p:grpSpPr>
          <a:xfrm>
            <a:off x="6154795" y="5110037"/>
            <a:ext cx="1706163" cy="585592"/>
            <a:chOff x="6093147" y="4236734"/>
            <a:chExt cx="1706163" cy="585592"/>
          </a:xfrm>
        </p:grpSpPr>
        <p:sp>
          <p:nvSpPr>
            <p:cNvPr id="49" name="Rectangle 48">
              <a:extLst>
                <a:ext uri="{FF2B5EF4-FFF2-40B4-BE49-F238E27FC236}">
                  <a16:creationId xmlns:a16="http://schemas.microsoft.com/office/drawing/2014/main" id="{C95A91A0-4259-DB4F-A544-AD3987118915}"/>
                </a:ext>
              </a:extLst>
            </p:cNvPr>
            <p:cNvSpPr/>
            <p:nvPr/>
          </p:nvSpPr>
          <p:spPr>
            <a:xfrm>
              <a:off x="6093147" y="4345042"/>
              <a:ext cx="364804" cy="390245"/>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1" name="Rounded Rectangle 163">
              <a:extLst>
                <a:ext uri="{FF2B5EF4-FFF2-40B4-BE49-F238E27FC236}">
                  <a16:creationId xmlns:a16="http://schemas.microsoft.com/office/drawing/2014/main" id="{5C63AA46-A888-3A41-B724-7B391AA50E63}"/>
                </a:ext>
              </a:extLst>
            </p:cNvPr>
            <p:cNvSpPr/>
            <p:nvPr/>
          </p:nvSpPr>
          <p:spPr>
            <a:xfrm>
              <a:off x="6192433" y="4236734"/>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1</a:t>
              </a:r>
            </a:p>
          </p:txBody>
        </p:sp>
      </p:grpSp>
      <p:grpSp>
        <p:nvGrpSpPr>
          <p:cNvPr id="12" name="Group 11">
            <a:extLst>
              <a:ext uri="{FF2B5EF4-FFF2-40B4-BE49-F238E27FC236}">
                <a16:creationId xmlns:a16="http://schemas.microsoft.com/office/drawing/2014/main" id="{CE40BE19-A7E3-4D49-AE8A-BF40C9EB3832}"/>
              </a:ext>
            </a:extLst>
          </p:cNvPr>
          <p:cNvGrpSpPr/>
          <p:nvPr/>
        </p:nvGrpSpPr>
        <p:grpSpPr>
          <a:xfrm>
            <a:off x="6154795" y="5798794"/>
            <a:ext cx="1706163" cy="585592"/>
            <a:chOff x="6093147" y="4925491"/>
            <a:chExt cx="1706163" cy="585592"/>
          </a:xfrm>
        </p:grpSpPr>
        <p:sp>
          <p:nvSpPr>
            <p:cNvPr id="50" name="Rectangle 49">
              <a:extLst>
                <a:ext uri="{FF2B5EF4-FFF2-40B4-BE49-F238E27FC236}">
                  <a16:creationId xmlns:a16="http://schemas.microsoft.com/office/drawing/2014/main" id="{3DB7324A-6514-234F-82FB-6238726506A2}"/>
                </a:ext>
              </a:extLst>
            </p:cNvPr>
            <p:cNvSpPr/>
            <p:nvPr/>
          </p:nvSpPr>
          <p:spPr>
            <a:xfrm>
              <a:off x="6093147" y="5038686"/>
              <a:ext cx="364804" cy="39024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2" name="Rounded Rectangle 163">
              <a:extLst>
                <a:ext uri="{FF2B5EF4-FFF2-40B4-BE49-F238E27FC236}">
                  <a16:creationId xmlns:a16="http://schemas.microsoft.com/office/drawing/2014/main" id="{D274D44B-3673-1D47-8451-E9C36A9CC919}"/>
                </a:ext>
              </a:extLst>
            </p:cNvPr>
            <p:cNvSpPr/>
            <p:nvPr/>
          </p:nvSpPr>
          <p:spPr>
            <a:xfrm>
              <a:off x="6192433" y="4925491"/>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2</a:t>
              </a:r>
            </a:p>
          </p:txBody>
        </p:sp>
      </p:grpSp>
    </p:spTree>
    <p:custDataLst>
      <p:tags r:id="rId1"/>
    </p:custDataLst>
    <p:extLst>
      <p:ext uri="{BB962C8B-B14F-4D97-AF65-F5344CB8AC3E}">
        <p14:creationId xmlns:p14="http://schemas.microsoft.com/office/powerpoint/2010/main" val="1258448947"/>
      </p:ext>
    </p:extLst>
  </p:cSld>
  <p:clrMapOvr>
    <a:masterClrMapping/>
  </p:clrMapOvr>
  <mc:AlternateContent xmlns:mc="http://schemas.openxmlformats.org/markup-compatibility/2006" xmlns:p14="http://schemas.microsoft.com/office/powerpoint/2010/main">
    <mc:Choice Requires="p14">
      <p:transition spd="slow" p14:dur="2000" advTm="34717"/>
    </mc:Choice>
    <mc:Fallback xmlns="">
      <p:transition spd="slow" advTm="347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randombar(horizontal)">
                                      <p:cBhvr>
                                        <p:cTn id="10" dur="500"/>
                                        <p:tgtEl>
                                          <p:spTgt spid="9"/>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randombar(horizontal)">
                                      <p:cBhvr>
                                        <p:cTn id="13" dur="500"/>
                                        <p:tgtEl>
                                          <p:spTgt spid="8"/>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randombar(horizontal)">
                                      <p:cBhvr>
                                        <p:cTn id="16" dur="500"/>
                                        <p:tgtEl>
                                          <p:spTgt spid="3"/>
                                        </p:tgtEl>
                                      </p:cBhvr>
                                    </p:animEffect>
                                  </p:childTnLst>
                                </p:cTn>
                              </p:par>
                            </p:childTnLst>
                          </p:cTn>
                        </p:par>
                        <p:par>
                          <p:cTn id="17" fill="hold">
                            <p:stCondLst>
                              <p:cond delay="500"/>
                            </p:stCondLst>
                            <p:childTnLst>
                              <p:par>
                                <p:cTn id="18" presetID="14" presetClass="entr" presetSubtype="1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childTnLst>
                          </p:cTn>
                        </p:par>
                        <p:par>
                          <p:cTn id="21" fill="hold">
                            <p:stCondLst>
                              <p:cond delay="1000"/>
                            </p:stCondLst>
                            <p:childTnLst>
                              <p:par>
                                <p:cTn id="22" presetID="14" presetClass="entr" presetSubtype="10"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randombar(horizontal)">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randombar(horizontal)">
                                      <p:cBhvr>
                                        <p:cTn id="29" dur="500"/>
                                        <p:tgtEl>
                                          <p:spTgt spid="26"/>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randombar(horizontal)">
                                      <p:cBhvr>
                                        <p:cTn id="32" dur="500"/>
                                        <p:tgtEl>
                                          <p:spTgt spid="15"/>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randombar(horizontal)">
                                      <p:cBhvr>
                                        <p:cTn id="35" dur="500"/>
                                        <p:tgtEl>
                                          <p:spTgt spid="17"/>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randombar(horizontal)">
                                      <p:cBhvr>
                                        <p:cTn id="43" dur="500"/>
                                        <p:tgtEl>
                                          <p:spTgt spid="25"/>
                                        </p:tgtEl>
                                      </p:cBhvr>
                                    </p:animEffect>
                                  </p:childTnLst>
                                </p:cTn>
                              </p:par>
                            </p:childTnLst>
                          </p:cTn>
                        </p:par>
                        <p:par>
                          <p:cTn id="44" fill="hold">
                            <p:stCondLst>
                              <p:cond delay="500"/>
                            </p:stCondLst>
                            <p:childTnLst>
                              <p:par>
                                <p:cTn id="45" presetID="3" presetClass="entr" presetSubtype="10" fill="hold" grpId="0" nodeType="after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blinds(horizontal)">
                                      <p:cBhvr>
                                        <p:cTn id="47" dur="500"/>
                                        <p:tgtEl>
                                          <p:spTgt spid="60"/>
                                        </p:tgtEl>
                                      </p:cBhvr>
                                    </p:animEffect>
                                  </p:childTnLst>
                                </p:cTn>
                              </p:par>
                            </p:childTnLst>
                          </p:cTn>
                        </p:par>
                        <p:par>
                          <p:cTn id="48" fill="hold">
                            <p:stCondLst>
                              <p:cond delay="1000"/>
                            </p:stCondLst>
                            <p:childTnLst>
                              <p:par>
                                <p:cTn id="49" presetID="3" presetClass="entr" presetSubtype="10"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Effect transition="in" filter="blinds(horizontal)">
                                      <p:cBhvr>
                                        <p:cTn id="51" dur="500"/>
                                        <p:tgtEl>
                                          <p:spTgt spid="61"/>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randombar(horizontal)">
                                      <p:cBhvr>
                                        <p:cTn id="56" dur="500"/>
                                        <p:tgtEl>
                                          <p:spTgt spid="16"/>
                                        </p:tgtEl>
                                      </p:cBhvr>
                                    </p:animEffect>
                                  </p:childTnLst>
                                </p:cTn>
                              </p:par>
                              <p:par>
                                <p:cTn id="57" presetID="14" presetClass="entr" presetSubtype="10" fill="hold" grpId="0" nodeType="with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randombar(horizontal)">
                                      <p:cBhvr>
                                        <p:cTn id="59" dur="500"/>
                                        <p:tgtEl>
                                          <p:spTgt spid="6"/>
                                        </p:tgtEl>
                                      </p:cBhvr>
                                    </p:animEffect>
                                  </p:childTnLst>
                                </p:cTn>
                              </p:par>
                              <p:par>
                                <p:cTn id="60" presetID="14" presetClass="entr" presetSubtype="10"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randombar(horizontal)">
                                      <p:cBhvr>
                                        <p:cTn id="62" dur="500"/>
                                        <p:tgtEl>
                                          <p:spTgt spid="21"/>
                                        </p:tgtEl>
                                      </p:cBhvr>
                                    </p:animEffect>
                                  </p:childTnLst>
                                </p:cTn>
                              </p:par>
                              <p:par>
                                <p:cTn id="63" presetID="14" presetClass="entr" presetSubtype="10"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randombar(horizontal)">
                                      <p:cBhvr>
                                        <p:cTn id="65" dur="500"/>
                                        <p:tgtEl>
                                          <p:spTgt spid="23"/>
                                        </p:tgtEl>
                                      </p:cBhvr>
                                    </p:animEffect>
                                  </p:childTnLst>
                                </p:cTn>
                              </p:par>
                              <p:par>
                                <p:cTn id="66" presetID="14" presetClass="entr" presetSubtype="10" fill="hold" grpId="0" nodeType="with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randombar(horizontal)">
                                      <p:cBhvr>
                                        <p:cTn id="68" dur="500"/>
                                        <p:tgtEl>
                                          <p:spTgt spid="24"/>
                                        </p:tgtEl>
                                      </p:cBhvr>
                                    </p:animEffect>
                                  </p:childTnLst>
                                </p:cTn>
                              </p:par>
                              <p:par>
                                <p:cTn id="69" presetID="14" presetClass="entr" presetSubtype="1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randombar(horizontal)">
                                      <p:cBhvr>
                                        <p:cTn id="71" dur="500"/>
                                        <p:tgtEl>
                                          <p:spTgt spid="32"/>
                                        </p:tgtEl>
                                      </p:cBhvr>
                                    </p:animEffect>
                                  </p:childTnLst>
                                </p:cTn>
                              </p:par>
                              <p:par>
                                <p:cTn id="72" presetID="14" presetClass="entr" presetSubtype="10" fill="hold" grpId="0" nodeType="withEffect">
                                  <p:stCondLst>
                                    <p:cond delay="0"/>
                                  </p:stCondLst>
                                  <p:childTnLst>
                                    <p:set>
                                      <p:cBhvr>
                                        <p:cTn id="73" dur="1" fill="hold">
                                          <p:stCondLst>
                                            <p:cond delay="0"/>
                                          </p:stCondLst>
                                        </p:cTn>
                                        <p:tgtEl>
                                          <p:spTgt spid="31"/>
                                        </p:tgtEl>
                                        <p:attrNameLst>
                                          <p:attrName>style.visibility</p:attrName>
                                        </p:attrNameLst>
                                      </p:cBhvr>
                                      <p:to>
                                        <p:strVal val="visible"/>
                                      </p:to>
                                    </p:set>
                                    <p:animEffect transition="in" filter="randombar(horizontal)">
                                      <p:cBhvr>
                                        <p:cTn id="74" dur="500"/>
                                        <p:tgtEl>
                                          <p:spTgt spid="31"/>
                                        </p:tgtEl>
                                      </p:cBhvr>
                                    </p:animEffect>
                                  </p:childTnLst>
                                </p:cTn>
                              </p:par>
                              <p:par>
                                <p:cTn id="75" presetID="14" presetClass="entr" presetSubtype="10" fill="hold" grpId="0" nodeType="with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randombar(horizontal)">
                                      <p:cBhvr>
                                        <p:cTn id="77" dur="500"/>
                                        <p:tgtEl>
                                          <p:spTgt spid="30"/>
                                        </p:tgtEl>
                                      </p:cBhvr>
                                    </p:animEffect>
                                  </p:childTnLst>
                                </p:cTn>
                              </p:par>
                              <p:par>
                                <p:cTn id="78" presetID="14" presetClass="entr" presetSubtype="10" fill="hold" grpId="0" nodeType="with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randombar(horizontal)">
                                      <p:cBhvr>
                                        <p:cTn id="80" dur="500"/>
                                        <p:tgtEl>
                                          <p:spTgt spid="29"/>
                                        </p:tgtEl>
                                      </p:cBhvr>
                                    </p:animEffect>
                                  </p:childTnLst>
                                </p:cTn>
                              </p:par>
                            </p:childTnLst>
                          </p:cTn>
                        </p:par>
                      </p:childTnLst>
                    </p:cTn>
                  </p:par>
                  <p:par>
                    <p:cTn id="81" fill="hold">
                      <p:stCondLst>
                        <p:cond delay="indefinite"/>
                      </p:stCondLst>
                      <p:childTnLst>
                        <p:par>
                          <p:cTn id="82" fill="hold">
                            <p:stCondLst>
                              <p:cond delay="0"/>
                            </p:stCondLst>
                            <p:childTnLst>
                              <p:par>
                                <p:cTn id="83" presetID="14" presetClass="entr" presetSubtype="10"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randombar(horizontal)">
                                      <p:cBhvr>
                                        <p:cTn id="85" dur="500"/>
                                        <p:tgtEl>
                                          <p:spTgt spid="19"/>
                                        </p:tgtEl>
                                      </p:cBhvr>
                                    </p:animEffect>
                                  </p:childTnLst>
                                </p:cTn>
                              </p:par>
                            </p:childTnLst>
                          </p:cTn>
                        </p:par>
                      </p:childTnLst>
                    </p:cTn>
                  </p:par>
                  <p:par>
                    <p:cTn id="86" fill="hold">
                      <p:stCondLst>
                        <p:cond delay="indefinite"/>
                      </p:stCondLst>
                      <p:childTnLst>
                        <p:par>
                          <p:cTn id="87" fill="hold">
                            <p:stCondLst>
                              <p:cond delay="0"/>
                            </p:stCondLst>
                            <p:childTnLst>
                              <p:par>
                                <p:cTn id="88" presetID="14" presetClass="entr" presetSubtype="10" fill="hold" grpId="0" nodeType="click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randombar(horizontal)">
                                      <p:cBhvr>
                                        <p:cTn id="90" dur="500"/>
                                        <p:tgtEl>
                                          <p:spTgt spid="27"/>
                                        </p:tgtEl>
                                      </p:cBhvr>
                                    </p:animEffect>
                                  </p:childTnLst>
                                </p:cTn>
                              </p:par>
                              <p:par>
                                <p:cTn id="91" presetID="14" presetClass="entr" presetSubtype="10" fill="hold" grpId="0" nodeType="with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randombar(horizontal)">
                                      <p:cBhvr>
                                        <p:cTn id="93" dur="500"/>
                                        <p:tgtEl>
                                          <p:spTgt spid="28"/>
                                        </p:tgtEl>
                                      </p:cBhvr>
                                    </p:animEffect>
                                  </p:childTnLst>
                                </p:cTn>
                              </p:par>
                              <p:par>
                                <p:cTn id="94" presetID="14" presetClass="entr" presetSubtype="10" fill="hold" grpId="0" nodeType="with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randombar(horizontal)">
                                      <p:cBhvr>
                                        <p:cTn id="96" dur="500"/>
                                        <p:tgtEl>
                                          <p:spTgt spid="37"/>
                                        </p:tgtEl>
                                      </p:cBhvr>
                                    </p:animEffect>
                                  </p:childTnLst>
                                </p:cTn>
                              </p:par>
                              <p:par>
                                <p:cTn id="97" presetID="14" presetClass="entr" presetSubtype="10"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randombar(horizontal)">
                                      <p:cBhvr>
                                        <p:cTn id="9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3" grpId="0" animBg="1"/>
      <p:bldP spid="8" grpId="0" animBg="1"/>
      <p:bldP spid="10" grpId="0" animBg="1"/>
      <p:bldP spid="16" grpId="0" animBg="1"/>
      <p:bldP spid="26" grpId="0" animBg="1"/>
      <p:bldP spid="27" grpId="0" animBg="1"/>
      <p:bldP spid="28" grpId="0" animBg="1"/>
      <p:bldP spid="17" grpId="0" animBg="1"/>
      <p:bldP spid="18" grpId="0" animBg="1"/>
      <p:bldP spid="6" grpId="0" animBg="1"/>
      <p:bldP spid="19" grpId="0" animBg="1"/>
      <p:bldP spid="21" grpId="0" animBg="1"/>
      <p:bldP spid="23" grpId="0" animBg="1"/>
      <p:bldP spid="24" grpId="0" animBg="1"/>
      <p:bldP spid="29" grpId="0" animBg="1"/>
      <p:bldP spid="30" grpId="0" animBg="1"/>
      <p:bldP spid="31" grpId="0" animBg="1"/>
      <p:bldP spid="32" grpId="0" animBg="1"/>
      <p:bldP spid="37" grpId="0" animBg="1"/>
      <p:bldP spid="46" grpId="0" animBg="1"/>
      <p:bldP spid="60" grpId="0"/>
      <p:bldP spid="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69007" y="2019784"/>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id="{7CB174CE-5F56-4A6E-A972-C0A76B75801D}"/>
              </a:ext>
            </a:extLst>
          </p:cNvPr>
          <p:cNvSpPr/>
          <p:nvPr/>
        </p:nvSpPr>
        <p:spPr>
          <a:xfrm>
            <a:off x="2169007" y="280949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 name="Title 1"/>
          <p:cNvSpPr>
            <a:spLocks noGrp="1"/>
          </p:cNvSpPr>
          <p:nvPr>
            <p:ph type="title"/>
          </p:nvPr>
        </p:nvSpPr>
        <p:spPr>
          <a:xfrm>
            <a:off x="457200" y="130604"/>
            <a:ext cx="8686800" cy="847546"/>
          </a:xfrm>
        </p:spPr>
        <p:txBody>
          <a:bodyPr>
            <a:normAutofit/>
          </a:bodyPr>
          <a:lstStyle/>
          <a:p>
            <a:r>
              <a:rPr lang="en-US" sz="4000" dirty="0"/>
              <a:t>A TLB Miss Stalls Multiple Warps</a:t>
            </a:r>
          </a:p>
        </p:txBody>
      </p:sp>
      <p:cxnSp>
        <p:nvCxnSpPr>
          <p:cNvPr id="5" name="Straight Connector 4"/>
          <p:cNvCxnSpPr/>
          <p:nvPr/>
        </p:nvCxnSpPr>
        <p:spPr>
          <a:xfrm>
            <a:off x="454523" y="978150"/>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6</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86949" y="2019783"/>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80664" y="2019784"/>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86964" y="2022547"/>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id="{9513B627-991C-4F05-8364-A25C312F43F6}"/>
              </a:ext>
            </a:extLst>
          </p:cNvPr>
          <p:cNvSpPr/>
          <p:nvPr/>
        </p:nvSpPr>
        <p:spPr>
          <a:xfrm>
            <a:off x="2791869" y="3872387"/>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26" name="Rectangle 25">
            <a:extLst>
              <a:ext uri="{FF2B5EF4-FFF2-40B4-BE49-F238E27FC236}">
                <a16:creationId xmlns:a16="http://schemas.microsoft.com/office/drawing/2014/main" id="{03F4CAD8-9CC3-452E-B018-55ACE9F44572}"/>
              </a:ext>
            </a:extLst>
          </p:cNvPr>
          <p:cNvSpPr/>
          <p:nvPr/>
        </p:nvSpPr>
        <p:spPr>
          <a:xfrm>
            <a:off x="386964" y="281225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7" name="Rectangle 26">
            <a:extLst>
              <a:ext uri="{FF2B5EF4-FFF2-40B4-BE49-F238E27FC236}">
                <a16:creationId xmlns:a16="http://schemas.microsoft.com/office/drawing/2014/main" id="{8824E63A-8DD0-44C5-A3B9-6960A4E9FC7C}"/>
              </a:ext>
            </a:extLst>
          </p:cNvPr>
          <p:cNvSpPr/>
          <p:nvPr/>
        </p:nvSpPr>
        <p:spPr>
          <a:xfrm>
            <a:off x="2790726" y="4860949"/>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404074" y="5900982"/>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i="1" dirty="0">
                <a:solidFill>
                  <a:schemeClr val="tx1"/>
                </a:solidFill>
              </a:rPr>
              <a:t>(in main memory)</a:t>
            </a:r>
          </a:p>
        </p:txBody>
      </p:sp>
      <p:sp>
        <p:nvSpPr>
          <p:cNvPr id="17" name="Rectangle 16">
            <a:extLst>
              <a:ext uri="{FF2B5EF4-FFF2-40B4-BE49-F238E27FC236}">
                <a16:creationId xmlns:a16="http://schemas.microsoft.com/office/drawing/2014/main" id="{FCB778CA-CC1E-4B5B-90DE-FD3EAC603DCF}"/>
              </a:ext>
            </a:extLst>
          </p:cNvPr>
          <p:cNvSpPr/>
          <p:nvPr/>
        </p:nvSpPr>
        <p:spPr>
          <a:xfrm>
            <a:off x="3980663" y="2809551"/>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18" name="Rectangle 17">
            <a:extLst>
              <a:ext uri="{FF2B5EF4-FFF2-40B4-BE49-F238E27FC236}">
                <a16:creationId xmlns:a16="http://schemas.microsoft.com/office/drawing/2014/main" id="{47568088-6253-4F64-BBB9-A9998A496BA4}"/>
              </a:ext>
            </a:extLst>
          </p:cNvPr>
          <p:cNvSpPr/>
          <p:nvPr/>
        </p:nvSpPr>
        <p:spPr>
          <a:xfrm>
            <a:off x="5786949" y="2815579"/>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6" name="Arrow: Down 5">
            <a:extLst>
              <a:ext uri="{FF2B5EF4-FFF2-40B4-BE49-F238E27FC236}">
                <a16:creationId xmlns:a16="http://schemas.microsoft.com/office/drawing/2014/main" id="{BB723448-3C4C-464B-AE78-51814078DA57}"/>
              </a:ext>
            </a:extLst>
          </p:cNvPr>
          <p:cNvSpPr/>
          <p:nvPr/>
        </p:nvSpPr>
        <p:spPr>
          <a:xfrm>
            <a:off x="2948182"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id="{C6D19B96-2A51-4788-881B-FA07B25694DB}"/>
              </a:ext>
            </a:extLst>
          </p:cNvPr>
          <p:cNvSpPr/>
          <p:nvPr/>
        </p:nvSpPr>
        <p:spPr>
          <a:xfrm>
            <a:off x="3652781" y="4502140"/>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id="{9359A06D-9939-492F-8716-DD3E644ABE0E}"/>
              </a:ext>
            </a:extLst>
          </p:cNvPr>
          <p:cNvSpPr/>
          <p:nvPr/>
        </p:nvSpPr>
        <p:spPr>
          <a:xfrm>
            <a:off x="3484181"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id="{C19B1946-411A-4E2B-85B8-CB3A4CED92F0}"/>
              </a:ext>
            </a:extLst>
          </p:cNvPr>
          <p:cNvSpPr/>
          <p:nvPr/>
        </p:nvSpPr>
        <p:spPr>
          <a:xfrm>
            <a:off x="4022501"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F45CA4AD-B46D-4E7A-8A3A-C7440FBFE1C4}"/>
              </a:ext>
            </a:extLst>
          </p:cNvPr>
          <p:cNvSpPr/>
          <p:nvPr/>
        </p:nvSpPr>
        <p:spPr>
          <a:xfrm>
            <a:off x="4558500"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4823EDA6-AEB5-4B69-99CB-9F42A9CA33A5}"/>
              </a:ext>
            </a:extLst>
          </p:cNvPr>
          <p:cNvCxnSpPr>
            <a:cxnSpLocks/>
          </p:cNvCxnSpPr>
          <p:nvPr/>
        </p:nvCxnSpPr>
        <p:spPr>
          <a:xfrm>
            <a:off x="524231" y="3568878"/>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id="{050A3C44-821F-4F17-8382-6CD2DF07E779}"/>
              </a:ext>
            </a:extLst>
          </p:cNvPr>
          <p:cNvSpPr/>
          <p:nvPr/>
        </p:nvSpPr>
        <p:spPr>
          <a:xfrm>
            <a:off x="2948182"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id="{F741E9E3-208C-4553-B16C-91D164727F1A}"/>
              </a:ext>
            </a:extLst>
          </p:cNvPr>
          <p:cNvSpPr/>
          <p:nvPr/>
        </p:nvSpPr>
        <p:spPr>
          <a:xfrm>
            <a:off x="3484181"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998F5DB7-BDC9-46B2-B574-8D4811F9E082}"/>
              </a:ext>
            </a:extLst>
          </p:cNvPr>
          <p:cNvSpPr/>
          <p:nvPr/>
        </p:nvSpPr>
        <p:spPr>
          <a:xfrm>
            <a:off x="4022501"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C0C3DE01-5D95-47E3-8786-2A362B2CE61E}"/>
              </a:ext>
            </a:extLst>
          </p:cNvPr>
          <p:cNvSpPr/>
          <p:nvPr/>
        </p:nvSpPr>
        <p:spPr>
          <a:xfrm>
            <a:off x="4558500"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ounded Rectangle 163">
            <a:extLst>
              <a:ext uri="{FF2B5EF4-FFF2-40B4-BE49-F238E27FC236}">
                <a16:creationId xmlns:a16="http://schemas.microsoft.com/office/drawing/2014/main" id="{7F9C6ACA-BBFB-4824-BFE8-CFA10D96B0CD}"/>
              </a:ext>
            </a:extLst>
          </p:cNvPr>
          <p:cNvSpPr/>
          <p:nvPr/>
        </p:nvSpPr>
        <p:spPr>
          <a:xfrm>
            <a:off x="7471960" y="309543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id="{775A3A60-900A-40B3-954E-D15E2D788336}"/>
              </a:ext>
            </a:extLst>
          </p:cNvPr>
          <p:cNvSpPr/>
          <p:nvPr/>
        </p:nvSpPr>
        <p:spPr>
          <a:xfrm>
            <a:off x="7471960" y="3416258"/>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11" name="Group 10">
            <a:extLst>
              <a:ext uri="{FF2B5EF4-FFF2-40B4-BE49-F238E27FC236}">
                <a16:creationId xmlns:a16="http://schemas.microsoft.com/office/drawing/2014/main" id="{C23DC6EB-FEAD-448B-BB65-138F6D43528D}"/>
              </a:ext>
            </a:extLst>
          </p:cNvPr>
          <p:cNvGrpSpPr/>
          <p:nvPr/>
        </p:nvGrpSpPr>
        <p:grpSpPr>
          <a:xfrm>
            <a:off x="6154795" y="5110037"/>
            <a:ext cx="1706163" cy="585592"/>
            <a:chOff x="6093147" y="4236734"/>
            <a:chExt cx="1706163" cy="585592"/>
          </a:xfrm>
        </p:grpSpPr>
        <p:sp>
          <p:nvSpPr>
            <p:cNvPr id="49" name="Rectangle 48">
              <a:extLst>
                <a:ext uri="{FF2B5EF4-FFF2-40B4-BE49-F238E27FC236}">
                  <a16:creationId xmlns:a16="http://schemas.microsoft.com/office/drawing/2014/main" id="{C95A91A0-4259-DB4F-A544-AD3987118915}"/>
                </a:ext>
              </a:extLst>
            </p:cNvPr>
            <p:cNvSpPr/>
            <p:nvPr/>
          </p:nvSpPr>
          <p:spPr>
            <a:xfrm>
              <a:off x="6093147" y="4345042"/>
              <a:ext cx="364804" cy="390245"/>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1" name="Rounded Rectangle 163">
              <a:extLst>
                <a:ext uri="{FF2B5EF4-FFF2-40B4-BE49-F238E27FC236}">
                  <a16:creationId xmlns:a16="http://schemas.microsoft.com/office/drawing/2014/main" id="{5C63AA46-A888-3A41-B724-7B391AA50E63}"/>
                </a:ext>
              </a:extLst>
            </p:cNvPr>
            <p:cNvSpPr/>
            <p:nvPr/>
          </p:nvSpPr>
          <p:spPr>
            <a:xfrm>
              <a:off x="6192433" y="4236734"/>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1</a:t>
              </a:r>
            </a:p>
          </p:txBody>
        </p:sp>
      </p:grpSp>
      <p:grpSp>
        <p:nvGrpSpPr>
          <p:cNvPr id="12" name="Group 11">
            <a:extLst>
              <a:ext uri="{FF2B5EF4-FFF2-40B4-BE49-F238E27FC236}">
                <a16:creationId xmlns:a16="http://schemas.microsoft.com/office/drawing/2014/main" id="{CE40BE19-A7E3-4D49-AE8A-BF40C9EB3832}"/>
              </a:ext>
            </a:extLst>
          </p:cNvPr>
          <p:cNvGrpSpPr/>
          <p:nvPr/>
        </p:nvGrpSpPr>
        <p:grpSpPr>
          <a:xfrm>
            <a:off x="6154795" y="5798794"/>
            <a:ext cx="1706163" cy="585592"/>
            <a:chOff x="6093147" y="4925491"/>
            <a:chExt cx="1706163" cy="585592"/>
          </a:xfrm>
        </p:grpSpPr>
        <p:sp>
          <p:nvSpPr>
            <p:cNvPr id="50" name="Rectangle 49">
              <a:extLst>
                <a:ext uri="{FF2B5EF4-FFF2-40B4-BE49-F238E27FC236}">
                  <a16:creationId xmlns:a16="http://schemas.microsoft.com/office/drawing/2014/main" id="{3DB7324A-6514-234F-82FB-6238726506A2}"/>
                </a:ext>
              </a:extLst>
            </p:cNvPr>
            <p:cNvSpPr/>
            <p:nvPr/>
          </p:nvSpPr>
          <p:spPr>
            <a:xfrm>
              <a:off x="6093147" y="5038686"/>
              <a:ext cx="364804" cy="39024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2" name="Rounded Rectangle 163">
              <a:extLst>
                <a:ext uri="{FF2B5EF4-FFF2-40B4-BE49-F238E27FC236}">
                  <a16:creationId xmlns:a16="http://schemas.microsoft.com/office/drawing/2014/main" id="{D274D44B-3673-1D47-8451-E9C36A9CC919}"/>
                </a:ext>
              </a:extLst>
            </p:cNvPr>
            <p:cNvSpPr/>
            <p:nvPr/>
          </p:nvSpPr>
          <p:spPr>
            <a:xfrm>
              <a:off x="6192433" y="4925491"/>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2</a:t>
              </a:r>
            </a:p>
          </p:txBody>
        </p:sp>
      </p:grpSp>
      <p:sp>
        <p:nvSpPr>
          <p:cNvPr id="59" name="Rectangle 58">
            <a:extLst>
              <a:ext uri="{FF2B5EF4-FFF2-40B4-BE49-F238E27FC236}">
                <a16:creationId xmlns:a16="http://schemas.microsoft.com/office/drawing/2014/main" id="{4C3E7ECD-D653-524D-A980-742EC9B7F520}"/>
              </a:ext>
            </a:extLst>
          </p:cNvPr>
          <p:cNvSpPr/>
          <p:nvPr/>
        </p:nvSpPr>
        <p:spPr>
          <a:xfrm>
            <a:off x="2170242" y="2018403"/>
            <a:ext cx="1558637" cy="789709"/>
          </a:xfrm>
          <a:prstGeom prst="rect">
            <a:avLst/>
          </a:prstGeom>
          <a:solidFill>
            <a:schemeClr val="tx2">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64" name="Rectangle 63">
            <a:extLst>
              <a:ext uri="{FF2B5EF4-FFF2-40B4-BE49-F238E27FC236}">
                <a16:creationId xmlns:a16="http://schemas.microsoft.com/office/drawing/2014/main" id="{4741CE6E-8398-2F4A-AD98-791A6BACF111}"/>
              </a:ext>
            </a:extLst>
          </p:cNvPr>
          <p:cNvSpPr/>
          <p:nvPr/>
        </p:nvSpPr>
        <p:spPr>
          <a:xfrm>
            <a:off x="388199" y="2021166"/>
            <a:ext cx="1558637" cy="789709"/>
          </a:xfrm>
          <a:prstGeom prst="rect">
            <a:avLst/>
          </a:prstGeom>
          <a:solidFill>
            <a:schemeClr val="tx2">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65" name="Rounded Rectangle 163">
            <a:extLst>
              <a:ext uri="{FF2B5EF4-FFF2-40B4-BE49-F238E27FC236}">
                <a16:creationId xmlns:a16="http://schemas.microsoft.com/office/drawing/2014/main" id="{2246287F-F17B-E14C-9188-04E49774629B}"/>
              </a:ext>
            </a:extLst>
          </p:cNvPr>
          <p:cNvSpPr/>
          <p:nvPr/>
        </p:nvSpPr>
        <p:spPr>
          <a:xfrm>
            <a:off x="250786" y="1198474"/>
            <a:ext cx="3403831"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rgbClr val="FF0000"/>
                </a:solidFill>
              </a:rPr>
              <a:t>Data in a page is</a:t>
            </a:r>
            <a:br>
              <a:rPr lang="en-US" sz="2400" b="1" dirty="0">
                <a:solidFill>
                  <a:srgbClr val="FF0000"/>
                </a:solidFill>
              </a:rPr>
            </a:br>
            <a:r>
              <a:rPr lang="en-US" sz="2400" b="1" dirty="0">
                <a:solidFill>
                  <a:srgbClr val="FF0000"/>
                </a:solidFill>
              </a:rPr>
              <a:t>shared by many threads</a:t>
            </a:r>
          </a:p>
        </p:txBody>
      </p:sp>
      <p:sp>
        <p:nvSpPr>
          <p:cNvPr id="66" name="Arrow: Up-Down 36">
            <a:extLst>
              <a:ext uri="{FF2B5EF4-FFF2-40B4-BE49-F238E27FC236}">
                <a16:creationId xmlns:a16="http://schemas.microsoft.com/office/drawing/2014/main" id="{D425E0B9-85DF-D04B-979A-86E5459F6E1F}"/>
              </a:ext>
            </a:extLst>
          </p:cNvPr>
          <p:cNvSpPr/>
          <p:nvPr/>
        </p:nvSpPr>
        <p:spPr>
          <a:xfrm>
            <a:off x="3821031"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Arrow: Up-Down 45">
            <a:extLst>
              <a:ext uri="{FF2B5EF4-FFF2-40B4-BE49-F238E27FC236}">
                <a16:creationId xmlns:a16="http://schemas.microsoft.com/office/drawing/2014/main" id="{37573E68-E3FA-2845-A571-C4FB8005996D}"/>
              </a:ext>
            </a:extLst>
          </p:cNvPr>
          <p:cNvSpPr/>
          <p:nvPr/>
        </p:nvSpPr>
        <p:spPr>
          <a:xfrm>
            <a:off x="3819888"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Speech Bubble: Rectangle with Corners Rounded 33">
            <a:extLst>
              <a:ext uri="{FF2B5EF4-FFF2-40B4-BE49-F238E27FC236}">
                <a16:creationId xmlns:a16="http://schemas.microsoft.com/office/drawing/2014/main" id="{A4BFE982-23B1-4CE4-8288-2F742DC17FA4}"/>
              </a:ext>
            </a:extLst>
          </p:cNvPr>
          <p:cNvSpPr/>
          <p:nvPr/>
        </p:nvSpPr>
        <p:spPr>
          <a:xfrm>
            <a:off x="348250" y="3429000"/>
            <a:ext cx="885153" cy="1661101"/>
          </a:xfrm>
          <a:prstGeom prst="wedgeRoundRectCallout">
            <a:avLst>
              <a:gd name="adj1" fmla="val -3026"/>
              <a:gd name="adj2" fmla="val -82574"/>
              <a:gd name="adj3" fmla="val 16667"/>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Speech Bubble: Rectangle with Corners Rounded 109">
            <a:extLst>
              <a:ext uri="{FF2B5EF4-FFF2-40B4-BE49-F238E27FC236}">
                <a16:creationId xmlns:a16="http://schemas.microsoft.com/office/drawing/2014/main" id="{0BA47499-551E-4E4A-AE71-DA2145CF510A}"/>
              </a:ext>
            </a:extLst>
          </p:cNvPr>
          <p:cNvSpPr/>
          <p:nvPr/>
        </p:nvSpPr>
        <p:spPr>
          <a:xfrm>
            <a:off x="1643646" y="3431495"/>
            <a:ext cx="885153" cy="1661101"/>
          </a:xfrm>
          <a:prstGeom prst="wedgeRoundRectCallout">
            <a:avLst>
              <a:gd name="adj1" fmla="val 42600"/>
              <a:gd name="adj2" fmla="val -84409"/>
              <a:gd name="adj3" fmla="val 16667"/>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ounded Rectangle 163">
            <a:extLst>
              <a:ext uri="{FF2B5EF4-FFF2-40B4-BE49-F238E27FC236}">
                <a16:creationId xmlns:a16="http://schemas.microsoft.com/office/drawing/2014/main" id="{2BC4629A-E492-774D-8717-9C0D054396F6}"/>
              </a:ext>
            </a:extLst>
          </p:cNvPr>
          <p:cNvSpPr/>
          <p:nvPr/>
        </p:nvSpPr>
        <p:spPr>
          <a:xfrm>
            <a:off x="220384" y="5191879"/>
            <a:ext cx="2457966"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All threads</a:t>
            </a:r>
          </a:p>
          <a:p>
            <a:pPr algn="ctr"/>
            <a:r>
              <a:rPr lang="en-US" sz="2000" i="1" dirty="0">
                <a:solidFill>
                  <a:schemeClr val="tx1"/>
                </a:solidFill>
              </a:rPr>
              <a:t>access the same page</a:t>
            </a:r>
          </a:p>
        </p:txBody>
      </p:sp>
      <p:grpSp>
        <p:nvGrpSpPr>
          <p:cNvPr id="7" name="Group 6">
            <a:extLst>
              <a:ext uri="{FF2B5EF4-FFF2-40B4-BE49-F238E27FC236}">
                <a16:creationId xmlns:a16="http://schemas.microsoft.com/office/drawing/2014/main" id="{2A102256-4CFE-F345-B07B-65F91B1C43AB}"/>
              </a:ext>
            </a:extLst>
          </p:cNvPr>
          <p:cNvGrpSpPr/>
          <p:nvPr/>
        </p:nvGrpSpPr>
        <p:grpSpPr>
          <a:xfrm>
            <a:off x="584583" y="3565783"/>
            <a:ext cx="398295" cy="565647"/>
            <a:chOff x="5492462" y="4184023"/>
            <a:chExt cx="398295" cy="415373"/>
          </a:xfrm>
        </p:grpSpPr>
        <p:sp>
          <p:nvSpPr>
            <p:cNvPr id="122" name="Freeform: Shape 208">
              <a:extLst>
                <a:ext uri="{FF2B5EF4-FFF2-40B4-BE49-F238E27FC236}">
                  <a16:creationId xmlns:a16="http://schemas.microsoft.com/office/drawing/2014/main" id="{01E8A8FA-D58D-1D4A-B620-67D3E30FA19E}"/>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209">
              <a:extLst>
                <a:ext uri="{FF2B5EF4-FFF2-40B4-BE49-F238E27FC236}">
                  <a16:creationId xmlns:a16="http://schemas.microsoft.com/office/drawing/2014/main" id="{AA3C9934-351A-0842-B1D9-7B1F00D92528}"/>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Shape 210">
              <a:extLst>
                <a:ext uri="{FF2B5EF4-FFF2-40B4-BE49-F238E27FC236}">
                  <a16:creationId xmlns:a16="http://schemas.microsoft.com/office/drawing/2014/main" id="{13A40285-0530-E546-8CBF-9B0EFEB113C3}"/>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211">
              <a:extLst>
                <a:ext uri="{FF2B5EF4-FFF2-40B4-BE49-F238E27FC236}">
                  <a16:creationId xmlns:a16="http://schemas.microsoft.com/office/drawing/2014/main" id="{CD86680C-FD36-D34F-AB69-661B7CFD3EF2}"/>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F86F830A-82C5-B741-926A-3F56305AE59A}"/>
              </a:ext>
            </a:extLst>
          </p:cNvPr>
          <p:cNvGrpSpPr/>
          <p:nvPr/>
        </p:nvGrpSpPr>
        <p:grpSpPr>
          <a:xfrm>
            <a:off x="577850" y="4316792"/>
            <a:ext cx="398295" cy="565647"/>
            <a:chOff x="5492462" y="4184023"/>
            <a:chExt cx="398295" cy="415373"/>
          </a:xfrm>
        </p:grpSpPr>
        <p:sp>
          <p:nvSpPr>
            <p:cNvPr id="128" name="Freeform: Shape 208">
              <a:extLst>
                <a:ext uri="{FF2B5EF4-FFF2-40B4-BE49-F238E27FC236}">
                  <a16:creationId xmlns:a16="http://schemas.microsoft.com/office/drawing/2014/main" id="{9E187D50-C6D8-9A43-9CB3-01DF632CE6D8}"/>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209">
              <a:extLst>
                <a:ext uri="{FF2B5EF4-FFF2-40B4-BE49-F238E27FC236}">
                  <a16:creationId xmlns:a16="http://schemas.microsoft.com/office/drawing/2014/main" id="{CEE77631-ACB3-F54F-99F7-6FC1591A1755}"/>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210">
              <a:extLst>
                <a:ext uri="{FF2B5EF4-FFF2-40B4-BE49-F238E27FC236}">
                  <a16:creationId xmlns:a16="http://schemas.microsoft.com/office/drawing/2014/main" id="{CF409359-5A4E-7F44-BE3A-DAF929CF4C95}"/>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211">
              <a:extLst>
                <a:ext uri="{FF2B5EF4-FFF2-40B4-BE49-F238E27FC236}">
                  <a16:creationId xmlns:a16="http://schemas.microsoft.com/office/drawing/2014/main" id="{9450F99D-090B-B64E-8E0B-4D5687DEE55B}"/>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01DA2498-5D59-B848-A907-DA52F494042F}"/>
              </a:ext>
            </a:extLst>
          </p:cNvPr>
          <p:cNvGrpSpPr/>
          <p:nvPr/>
        </p:nvGrpSpPr>
        <p:grpSpPr>
          <a:xfrm>
            <a:off x="1877570" y="3577766"/>
            <a:ext cx="398295" cy="565647"/>
            <a:chOff x="5492462" y="4184023"/>
            <a:chExt cx="398295" cy="415373"/>
          </a:xfrm>
        </p:grpSpPr>
        <p:sp>
          <p:nvSpPr>
            <p:cNvPr id="133" name="Freeform: Shape 208">
              <a:extLst>
                <a:ext uri="{FF2B5EF4-FFF2-40B4-BE49-F238E27FC236}">
                  <a16:creationId xmlns:a16="http://schemas.microsoft.com/office/drawing/2014/main" id="{D8DF2AAB-67F6-A848-9733-6437581715E7}"/>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209">
              <a:extLst>
                <a:ext uri="{FF2B5EF4-FFF2-40B4-BE49-F238E27FC236}">
                  <a16:creationId xmlns:a16="http://schemas.microsoft.com/office/drawing/2014/main" id="{4A4B8BC3-8E0D-A44C-A125-407449B94B44}"/>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Shape 210">
              <a:extLst>
                <a:ext uri="{FF2B5EF4-FFF2-40B4-BE49-F238E27FC236}">
                  <a16:creationId xmlns:a16="http://schemas.microsoft.com/office/drawing/2014/main" id="{64062E30-455C-0047-B6F3-AD54655DF25D}"/>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Shape 211">
              <a:extLst>
                <a:ext uri="{FF2B5EF4-FFF2-40B4-BE49-F238E27FC236}">
                  <a16:creationId xmlns:a16="http://schemas.microsoft.com/office/drawing/2014/main" id="{368DE69C-2F14-864D-8B72-34B325C0804B}"/>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7" name="Group 136">
            <a:extLst>
              <a:ext uri="{FF2B5EF4-FFF2-40B4-BE49-F238E27FC236}">
                <a16:creationId xmlns:a16="http://schemas.microsoft.com/office/drawing/2014/main" id="{B7A8605D-2F30-B146-8154-581D9B3F110F}"/>
              </a:ext>
            </a:extLst>
          </p:cNvPr>
          <p:cNvGrpSpPr/>
          <p:nvPr/>
        </p:nvGrpSpPr>
        <p:grpSpPr>
          <a:xfrm>
            <a:off x="1866840" y="4313357"/>
            <a:ext cx="398295" cy="565647"/>
            <a:chOff x="5492462" y="4184023"/>
            <a:chExt cx="398295" cy="415373"/>
          </a:xfrm>
        </p:grpSpPr>
        <p:sp>
          <p:nvSpPr>
            <p:cNvPr id="138" name="Freeform: Shape 208">
              <a:extLst>
                <a:ext uri="{FF2B5EF4-FFF2-40B4-BE49-F238E27FC236}">
                  <a16:creationId xmlns:a16="http://schemas.microsoft.com/office/drawing/2014/main" id="{6ED6C934-6B48-1048-8D6E-01EE76F1DFCD}"/>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209">
              <a:extLst>
                <a:ext uri="{FF2B5EF4-FFF2-40B4-BE49-F238E27FC236}">
                  <a16:creationId xmlns:a16="http://schemas.microsoft.com/office/drawing/2014/main" id="{51301FA3-34FD-4847-8E78-1C57FD417A3D}"/>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Shape 210">
              <a:extLst>
                <a:ext uri="{FF2B5EF4-FFF2-40B4-BE49-F238E27FC236}">
                  <a16:creationId xmlns:a16="http://schemas.microsoft.com/office/drawing/2014/main" id="{7DA1E029-4F95-7F4C-A7A8-948CD68416BC}"/>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reeform: Shape 211">
              <a:extLst>
                <a:ext uri="{FF2B5EF4-FFF2-40B4-BE49-F238E27FC236}">
                  <a16:creationId xmlns:a16="http://schemas.microsoft.com/office/drawing/2014/main" id="{FC930D1C-1865-AD45-B947-A6959BA9B0F9}"/>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6" name="Picture 2" descr="Image result for cross mark">
            <a:extLst>
              <a:ext uri="{FF2B5EF4-FFF2-40B4-BE49-F238E27FC236}">
                <a16:creationId xmlns:a16="http://schemas.microsoft.com/office/drawing/2014/main" id="{C651A052-6DBB-4723-A6DE-75FCCC109E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950" y="3577766"/>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142" name="Picture 2" descr="Image result for cross mark">
            <a:extLst>
              <a:ext uri="{FF2B5EF4-FFF2-40B4-BE49-F238E27FC236}">
                <a16:creationId xmlns:a16="http://schemas.microsoft.com/office/drawing/2014/main" id="{2F0E48BF-054E-1749-A6F9-9AC3431EBFA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880" y="4312496"/>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143" name="Picture 2" descr="Image result for cross mark">
            <a:extLst>
              <a:ext uri="{FF2B5EF4-FFF2-40B4-BE49-F238E27FC236}">
                <a16:creationId xmlns:a16="http://schemas.microsoft.com/office/drawing/2014/main" id="{0B35D192-3BF8-6049-AD97-614DECAD7FF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4243" y="3582045"/>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144" name="Picture 2" descr="Image result for cross mark">
            <a:extLst>
              <a:ext uri="{FF2B5EF4-FFF2-40B4-BE49-F238E27FC236}">
                <a16:creationId xmlns:a16="http://schemas.microsoft.com/office/drawing/2014/main" id="{5AC4C29A-5246-1D4F-B0D4-2EA5D2F12A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1173" y="4316775"/>
            <a:ext cx="1143000" cy="55155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045931876"/>
      </p:ext>
    </p:extLst>
  </p:cSld>
  <p:clrMapOvr>
    <a:masterClrMapping/>
  </p:clrMapOvr>
  <mc:AlternateContent xmlns:mc="http://schemas.openxmlformats.org/markup-compatibility/2006" xmlns:p14="http://schemas.microsoft.com/office/powerpoint/2010/main">
    <mc:Choice Requires="p14">
      <p:transition spd="slow" p14:dur="2000" advTm="47713"/>
    </mc:Choice>
    <mc:Fallback xmlns="">
      <p:transition spd="slow" advTm="477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linds(horizontal)">
                                      <p:cBhvr>
                                        <p:cTn id="7" dur="500"/>
                                        <p:tgtEl>
                                          <p:spTgt spid="3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65"/>
                                        </p:tgtEl>
                                        <p:attrNameLst>
                                          <p:attrName>style.visibility</p:attrName>
                                        </p:attrNameLst>
                                      </p:cBhvr>
                                      <p:to>
                                        <p:strVal val="visible"/>
                                      </p:to>
                                    </p:set>
                                    <p:animEffect transition="in" filter="blinds(horizontal)">
                                      <p:cBhvr>
                                        <p:cTn id="16" dur="500"/>
                                        <p:tgtEl>
                                          <p:spTgt spid="6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fade">
                                      <p:cBhvr>
                                        <p:cTn id="21" dur="500"/>
                                        <p:tgtEl>
                                          <p:spTgt spid="1026"/>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147"/>
                                        </p:tgtEl>
                                        <p:attrNameLst>
                                          <p:attrName>style.visibility</p:attrName>
                                        </p:attrNameLst>
                                      </p:cBhvr>
                                      <p:to>
                                        <p:strVal val="visible"/>
                                      </p:to>
                                    </p:set>
                                    <p:animEffect transition="in" filter="fade">
                                      <p:cBhvr>
                                        <p:cTn id="25" dur="500"/>
                                        <p:tgtEl>
                                          <p:spTgt spid="147"/>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127"/>
                                        </p:tgtEl>
                                        <p:attrNameLst>
                                          <p:attrName>style.visibility</p:attrName>
                                        </p:attrNameLst>
                                      </p:cBhvr>
                                      <p:to>
                                        <p:strVal val="visible"/>
                                      </p:to>
                                    </p:set>
                                    <p:animEffect transition="in" filter="fade">
                                      <p:cBhvr>
                                        <p:cTn id="29" dur="500"/>
                                        <p:tgtEl>
                                          <p:spTgt spid="127"/>
                                        </p:tgtEl>
                                      </p:cBhvr>
                                    </p:animEffect>
                                  </p:childTnLst>
                                </p:cTn>
                              </p:par>
                            </p:childTnLst>
                          </p:cTn>
                        </p:par>
                        <p:par>
                          <p:cTn id="30" fill="hold">
                            <p:stCondLst>
                              <p:cond delay="1500"/>
                            </p:stCondLst>
                            <p:childTnLst>
                              <p:par>
                                <p:cTn id="31" presetID="10" presetClass="entr" presetSubtype="0" fill="hold" nodeType="afterEffect">
                                  <p:stCondLst>
                                    <p:cond delay="0"/>
                                  </p:stCondLst>
                                  <p:childTnLst>
                                    <p:set>
                                      <p:cBhvr>
                                        <p:cTn id="32" dur="1" fill="hold">
                                          <p:stCondLst>
                                            <p:cond delay="0"/>
                                          </p:stCondLst>
                                        </p:cTn>
                                        <p:tgtEl>
                                          <p:spTgt spid="142"/>
                                        </p:tgtEl>
                                        <p:attrNameLst>
                                          <p:attrName>style.visibility</p:attrName>
                                        </p:attrNameLst>
                                      </p:cBhvr>
                                      <p:to>
                                        <p:strVal val="visible"/>
                                      </p:to>
                                    </p:set>
                                    <p:animEffect transition="in" filter="fade">
                                      <p:cBhvr>
                                        <p:cTn id="33" dur="500"/>
                                        <p:tgtEl>
                                          <p:spTgt spid="142"/>
                                        </p:tgtEl>
                                      </p:cBhvr>
                                    </p:animEffect>
                                  </p:childTnLst>
                                </p:cTn>
                              </p:par>
                            </p:childTnLst>
                          </p:cTn>
                        </p:par>
                        <p:par>
                          <p:cTn id="34" fill="hold">
                            <p:stCondLst>
                              <p:cond delay="2000"/>
                            </p:stCondLst>
                            <p:childTnLst>
                              <p:par>
                                <p:cTn id="35" presetID="3" presetClass="entr" presetSubtype="10" fill="hold" grpId="0"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blinds(horizontal)">
                                      <p:cBhvr>
                                        <p:cTn id="37" dur="500"/>
                                        <p:tgtEl>
                                          <p:spTgt spid="6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0"/>
                                        </p:tgtEl>
                                        <p:attrNameLst>
                                          <p:attrName>style.visibility</p:attrName>
                                        </p:attrNameLst>
                                      </p:cBhvr>
                                      <p:to>
                                        <p:strVal val="visible"/>
                                      </p:to>
                                    </p:set>
                                    <p:animEffect transition="in" filter="blinds(horizontal)">
                                      <p:cBhvr>
                                        <p:cTn id="42" dur="500"/>
                                        <p:tgtEl>
                                          <p:spTgt spid="110"/>
                                        </p:tgtEl>
                                      </p:cBhvr>
                                    </p:animEffect>
                                  </p:childTnLst>
                                </p:cTn>
                              </p:par>
                              <p:par>
                                <p:cTn id="43" presetID="10" presetClass="entr" presetSubtype="0" fill="hold" nodeType="withEffect">
                                  <p:stCondLst>
                                    <p:cond delay="0"/>
                                  </p:stCondLst>
                                  <p:childTnLst>
                                    <p:set>
                                      <p:cBhvr>
                                        <p:cTn id="44" dur="1" fill="hold">
                                          <p:stCondLst>
                                            <p:cond delay="0"/>
                                          </p:stCondLst>
                                        </p:cTn>
                                        <p:tgtEl>
                                          <p:spTgt spid="132"/>
                                        </p:tgtEl>
                                        <p:attrNameLst>
                                          <p:attrName>style.visibility</p:attrName>
                                        </p:attrNameLst>
                                      </p:cBhvr>
                                      <p:to>
                                        <p:strVal val="visible"/>
                                      </p:to>
                                    </p:set>
                                    <p:animEffect transition="in" filter="fade">
                                      <p:cBhvr>
                                        <p:cTn id="45" dur="500"/>
                                        <p:tgtEl>
                                          <p:spTgt spid="132"/>
                                        </p:tgtEl>
                                      </p:cBhvr>
                                    </p:animEffect>
                                  </p:childTnLst>
                                </p:cTn>
                              </p:par>
                              <p:par>
                                <p:cTn id="46" presetID="10" presetClass="entr" presetSubtype="0" fill="hold" nodeType="withEffect">
                                  <p:stCondLst>
                                    <p:cond delay="0"/>
                                  </p:stCondLst>
                                  <p:childTnLst>
                                    <p:set>
                                      <p:cBhvr>
                                        <p:cTn id="47" dur="1" fill="hold">
                                          <p:stCondLst>
                                            <p:cond delay="0"/>
                                          </p:stCondLst>
                                        </p:cTn>
                                        <p:tgtEl>
                                          <p:spTgt spid="137"/>
                                        </p:tgtEl>
                                        <p:attrNameLst>
                                          <p:attrName>style.visibility</p:attrName>
                                        </p:attrNameLst>
                                      </p:cBhvr>
                                      <p:to>
                                        <p:strVal val="visible"/>
                                      </p:to>
                                    </p:set>
                                    <p:animEffect transition="in" filter="fade">
                                      <p:cBhvr>
                                        <p:cTn id="48" dur="500"/>
                                        <p:tgtEl>
                                          <p:spTgt spid="137"/>
                                        </p:tgtEl>
                                      </p:cBhvr>
                                    </p:animEffect>
                                  </p:childTnLst>
                                </p:cTn>
                              </p:par>
                            </p:childTnLst>
                          </p:cTn>
                        </p:par>
                        <p:par>
                          <p:cTn id="49" fill="hold">
                            <p:stCondLst>
                              <p:cond delay="500"/>
                            </p:stCondLst>
                            <p:childTnLst>
                              <p:par>
                                <p:cTn id="50" presetID="10" presetClass="entr" presetSubtype="0" fill="hold" nodeType="afterEffect">
                                  <p:stCondLst>
                                    <p:cond delay="0"/>
                                  </p:stCondLst>
                                  <p:childTnLst>
                                    <p:set>
                                      <p:cBhvr>
                                        <p:cTn id="51" dur="1" fill="hold">
                                          <p:stCondLst>
                                            <p:cond delay="0"/>
                                          </p:stCondLst>
                                        </p:cTn>
                                        <p:tgtEl>
                                          <p:spTgt spid="143"/>
                                        </p:tgtEl>
                                        <p:attrNameLst>
                                          <p:attrName>style.visibility</p:attrName>
                                        </p:attrNameLst>
                                      </p:cBhvr>
                                      <p:to>
                                        <p:strVal val="visible"/>
                                      </p:to>
                                    </p:set>
                                    <p:animEffect transition="in" filter="fade">
                                      <p:cBhvr>
                                        <p:cTn id="52" dur="500"/>
                                        <p:tgtEl>
                                          <p:spTgt spid="143"/>
                                        </p:tgtEl>
                                      </p:cBhvr>
                                    </p:animEffect>
                                  </p:childTnLst>
                                </p:cTn>
                              </p:par>
                            </p:childTnLst>
                          </p:cTn>
                        </p:par>
                        <p:par>
                          <p:cTn id="53" fill="hold">
                            <p:stCondLst>
                              <p:cond delay="1000"/>
                            </p:stCondLst>
                            <p:childTnLst>
                              <p:par>
                                <p:cTn id="54" presetID="10" presetClass="entr" presetSubtype="0" fill="hold" nodeType="afterEffect">
                                  <p:stCondLst>
                                    <p:cond delay="0"/>
                                  </p:stCondLst>
                                  <p:childTnLst>
                                    <p:set>
                                      <p:cBhvr>
                                        <p:cTn id="55" dur="1" fill="hold">
                                          <p:stCondLst>
                                            <p:cond delay="0"/>
                                          </p:stCondLst>
                                        </p:cTn>
                                        <p:tgtEl>
                                          <p:spTgt spid="144"/>
                                        </p:tgtEl>
                                        <p:attrNameLst>
                                          <p:attrName>style.visibility</p:attrName>
                                        </p:attrNameLst>
                                      </p:cBhvr>
                                      <p:to>
                                        <p:strVal val="visible"/>
                                      </p:to>
                                    </p:set>
                                    <p:animEffect transition="in" filter="fade">
                                      <p:cBhvr>
                                        <p:cTn id="56" dur="500"/>
                                        <p:tgtEl>
                                          <p:spTgt spid="144"/>
                                        </p:tgtEl>
                                      </p:cBhvr>
                                    </p:animEffect>
                                  </p:childTnLst>
                                </p:cTn>
                              </p:par>
                            </p:childTnLst>
                          </p:cTn>
                        </p:par>
                        <p:par>
                          <p:cTn id="57" fill="hold">
                            <p:stCondLst>
                              <p:cond delay="1500"/>
                            </p:stCondLst>
                            <p:childTnLst>
                              <p:par>
                                <p:cTn id="58" presetID="3" presetClass="entr" presetSubtype="10" fill="hold" grpId="0" nodeType="afterEffect">
                                  <p:stCondLst>
                                    <p:cond delay="0"/>
                                  </p:stCondLst>
                                  <p:childTnLst>
                                    <p:set>
                                      <p:cBhvr>
                                        <p:cTn id="59" dur="1" fill="hold">
                                          <p:stCondLst>
                                            <p:cond delay="0"/>
                                          </p:stCondLst>
                                        </p:cTn>
                                        <p:tgtEl>
                                          <p:spTgt spid="59"/>
                                        </p:tgtEl>
                                        <p:attrNameLst>
                                          <p:attrName>style.visibility</p:attrName>
                                        </p:attrNameLst>
                                      </p:cBhvr>
                                      <p:to>
                                        <p:strVal val="visible"/>
                                      </p:to>
                                    </p:set>
                                    <p:animEffect transition="in" filter="blinds(horizontal)">
                                      <p:cBhvr>
                                        <p:cTn id="60"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4" grpId="0" animBg="1"/>
      <p:bldP spid="65" grpId="0" animBg="1"/>
      <p:bldP spid="34" grpId="0" animBg="1"/>
      <p:bldP spid="110" grpId="0" animBg="1"/>
      <p:bldP spid="1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0EBD62-08AC-46F3-A28B-F9DB3F2A1972}"/>
              </a:ext>
            </a:extLst>
          </p:cNvPr>
          <p:cNvSpPr/>
          <p:nvPr/>
        </p:nvSpPr>
        <p:spPr>
          <a:xfrm>
            <a:off x="2169007" y="2019784"/>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id="{7CB174CE-5F56-4A6E-A972-C0A76B75801D}"/>
              </a:ext>
            </a:extLst>
          </p:cNvPr>
          <p:cNvSpPr/>
          <p:nvPr/>
        </p:nvSpPr>
        <p:spPr>
          <a:xfrm>
            <a:off x="2169007" y="280949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 name="Title 1"/>
          <p:cNvSpPr>
            <a:spLocks noGrp="1"/>
          </p:cNvSpPr>
          <p:nvPr>
            <p:ph type="title"/>
          </p:nvPr>
        </p:nvSpPr>
        <p:spPr>
          <a:xfrm>
            <a:off x="457200" y="130604"/>
            <a:ext cx="8686800" cy="847546"/>
          </a:xfrm>
        </p:spPr>
        <p:txBody>
          <a:bodyPr>
            <a:normAutofit/>
          </a:bodyPr>
          <a:lstStyle/>
          <a:p>
            <a:r>
              <a:rPr lang="en-US" sz="4000" dirty="0"/>
              <a:t>Multiple Page Walks Happen Together</a:t>
            </a:r>
          </a:p>
        </p:txBody>
      </p:sp>
      <p:cxnSp>
        <p:nvCxnSpPr>
          <p:cNvPr id="5" name="Straight Connector 4"/>
          <p:cNvCxnSpPr/>
          <p:nvPr/>
        </p:nvCxnSpPr>
        <p:spPr>
          <a:xfrm>
            <a:off x="454523" y="978150"/>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ln w="38100">
            <a:noFill/>
          </a:ln>
        </p:spPr>
        <p:txBody>
          <a:bodyPr/>
          <a:lstStyle/>
          <a:p>
            <a:fld id="{9E8CE333-791E-B247-B0D8-81D7ACF2F196}" type="slidenum">
              <a:rPr lang="en-US" smtClean="0"/>
              <a:pPr/>
              <a:t>7</a:t>
            </a:fld>
            <a:endParaRPr lang="en-US" dirty="0"/>
          </a:p>
        </p:txBody>
      </p:sp>
      <p:pic>
        <p:nvPicPr>
          <p:cNvPr id="38" name="Picture 37" descr="safari.png"/>
          <p:cNvPicPr>
            <a:picLocks noChangeAspect="1"/>
          </p:cNvPicPr>
          <p:nvPr/>
        </p:nvPicPr>
        <p:blipFill>
          <a:blip r:embed="rId4" cstate="print"/>
          <a:stretch>
            <a:fillRect/>
          </a:stretch>
        </p:blipFill>
        <p:spPr>
          <a:xfrm>
            <a:off x="164139" y="6425519"/>
            <a:ext cx="1315038" cy="380494"/>
          </a:xfrm>
          <a:prstGeom prst="rect">
            <a:avLst/>
          </a:prstGeom>
        </p:spPr>
      </p:pic>
      <p:sp>
        <p:nvSpPr>
          <p:cNvPr id="3" name="Rectangle 2">
            <a:extLst>
              <a:ext uri="{FF2B5EF4-FFF2-40B4-BE49-F238E27FC236}">
                <a16:creationId xmlns:a16="http://schemas.microsoft.com/office/drawing/2014/main" id="{785FD01A-3115-4651-A65B-6C332888F4FB}"/>
              </a:ext>
            </a:extLst>
          </p:cNvPr>
          <p:cNvSpPr/>
          <p:nvPr/>
        </p:nvSpPr>
        <p:spPr>
          <a:xfrm>
            <a:off x="5786949" y="2019783"/>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id="{DF8C24FE-74E4-4658-B0F6-ED4639A80C43}"/>
              </a:ext>
            </a:extLst>
          </p:cNvPr>
          <p:cNvSpPr/>
          <p:nvPr/>
        </p:nvSpPr>
        <p:spPr>
          <a:xfrm>
            <a:off x="3980664" y="2019784"/>
            <a:ext cx="1558637" cy="789709"/>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id="{BB677EB0-95E7-486D-8B24-89E31EB890D1}"/>
              </a:ext>
            </a:extLst>
          </p:cNvPr>
          <p:cNvSpPr/>
          <p:nvPr/>
        </p:nvSpPr>
        <p:spPr>
          <a:xfrm>
            <a:off x="386964" y="2022547"/>
            <a:ext cx="1558637" cy="789709"/>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id="{9513B627-991C-4F05-8364-A25C312F43F6}"/>
              </a:ext>
            </a:extLst>
          </p:cNvPr>
          <p:cNvSpPr/>
          <p:nvPr/>
        </p:nvSpPr>
        <p:spPr>
          <a:xfrm>
            <a:off x="2791869" y="3872387"/>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26" name="Rectangle 25">
            <a:extLst>
              <a:ext uri="{FF2B5EF4-FFF2-40B4-BE49-F238E27FC236}">
                <a16:creationId xmlns:a16="http://schemas.microsoft.com/office/drawing/2014/main" id="{03F4CAD8-9CC3-452E-B018-55ACE9F44572}"/>
              </a:ext>
            </a:extLst>
          </p:cNvPr>
          <p:cNvSpPr/>
          <p:nvPr/>
        </p:nvSpPr>
        <p:spPr>
          <a:xfrm>
            <a:off x="386964" y="281225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7" name="Rectangle 26">
            <a:extLst>
              <a:ext uri="{FF2B5EF4-FFF2-40B4-BE49-F238E27FC236}">
                <a16:creationId xmlns:a16="http://schemas.microsoft.com/office/drawing/2014/main" id="{8824E63A-8DD0-44C5-A3B9-6960A4E9FC7C}"/>
              </a:ext>
            </a:extLst>
          </p:cNvPr>
          <p:cNvSpPr/>
          <p:nvPr/>
        </p:nvSpPr>
        <p:spPr>
          <a:xfrm>
            <a:off x="2790726" y="4860949"/>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id="{DE6923CD-3BA5-44E3-8A89-58D8BB68FF52}"/>
              </a:ext>
            </a:extLst>
          </p:cNvPr>
          <p:cNvSpPr/>
          <p:nvPr/>
        </p:nvSpPr>
        <p:spPr>
          <a:xfrm>
            <a:off x="2404074" y="5900982"/>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i="1" dirty="0">
                <a:solidFill>
                  <a:schemeClr val="tx1"/>
                </a:solidFill>
              </a:rPr>
              <a:t>(in main memory)</a:t>
            </a:r>
          </a:p>
        </p:txBody>
      </p:sp>
      <p:sp>
        <p:nvSpPr>
          <p:cNvPr id="17" name="Rectangle 16">
            <a:extLst>
              <a:ext uri="{FF2B5EF4-FFF2-40B4-BE49-F238E27FC236}">
                <a16:creationId xmlns:a16="http://schemas.microsoft.com/office/drawing/2014/main" id="{FCB778CA-CC1E-4B5B-90DE-FD3EAC603DCF}"/>
              </a:ext>
            </a:extLst>
          </p:cNvPr>
          <p:cNvSpPr/>
          <p:nvPr/>
        </p:nvSpPr>
        <p:spPr>
          <a:xfrm>
            <a:off x="3980663" y="2809551"/>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18" name="Rectangle 17">
            <a:extLst>
              <a:ext uri="{FF2B5EF4-FFF2-40B4-BE49-F238E27FC236}">
                <a16:creationId xmlns:a16="http://schemas.microsoft.com/office/drawing/2014/main" id="{47568088-6253-4F64-BBB9-A9998A496BA4}"/>
              </a:ext>
            </a:extLst>
          </p:cNvPr>
          <p:cNvSpPr/>
          <p:nvPr/>
        </p:nvSpPr>
        <p:spPr>
          <a:xfrm>
            <a:off x="5786949" y="2815579"/>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6" name="Arrow: Down 5">
            <a:extLst>
              <a:ext uri="{FF2B5EF4-FFF2-40B4-BE49-F238E27FC236}">
                <a16:creationId xmlns:a16="http://schemas.microsoft.com/office/drawing/2014/main" id="{BB723448-3C4C-464B-AE78-51814078DA57}"/>
              </a:ext>
            </a:extLst>
          </p:cNvPr>
          <p:cNvSpPr/>
          <p:nvPr/>
        </p:nvSpPr>
        <p:spPr>
          <a:xfrm>
            <a:off x="2948182"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id="{C6D19B96-2A51-4788-881B-FA07B25694DB}"/>
              </a:ext>
            </a:extLst>
          </p:cNvPr>
          <p:cNvSpPr/>
          <p:nvPr/>
        </p:nvSpPr>
        <p:spPr>
          <a:xfrm>
            <a:off x="3652781" y="4502140"/>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id="{9359A06D-9939-492F-8716-DD3E644ABE0E}"/>
              </a:ext>
            </a:extLst>
          </p:cNvPr>
          <p:cNvSpPr/>
          <p:nvPr/>
        </p:nvSpPr>
        <p:spPr>
          <a:xfrm>
            <a:off x="3484181"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id="{C19B1946-411A-4E2B-85B8-CB3A4CED92F0}"/>
              </a:ext>
            </a:extLst>
          </p:cNvPr>
          <p:cNvSpPr/>
          <p:nvPr/>
        </p:nvSpPr>
        <p:spPr>
          <a:xfrm>
            <a:off x="4022501" y="3366663"/>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F45CA4AD-B46D-4E7A-8A3A-C7440FBFE1C4}"/>
              </a:ext>
            </a:extLst>
          </p:cNvPr>
          <p:cNvSpPr/>
          <p:nvPr/>
        </p:nvSpPr>
        <p:spPr>
          <a:xfrm>
            <a:off x="4558500" y="3354821"/>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4823EDA6-AEB5-4B69-99CB-9F42A9CA33A5}"/>
              </a:ext>
            </a:extLst>
          </p:cNvPr>
          <p:cNvCxnSpPr>
            <a:cxnSpLocks/>
          </p:cNvCxnSpPr>
          <p:nvPr/>
        </p:nvCxnSpPr>
        <p:spPr>
          <a:xfrm>
            <a:off x="524231" y="3568878"/>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id="{050A3C44-821F-4F17-8382-6CD2DF07E779}"/>
              </a:ext>
            </a:extLst>
          </p:cNvPr>
          <p:cNvSpPr/>
          <p:nvPr/>
        </p:nvSpPr>
        <p:spPr>
          <a:xfrm>
            <a:off x="2948182"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id="{F741E9E3-208C-4553-B16C-91D164727F1A}"/>
              </a:ext>
            </a:extLst>
          </p:cNvPr>
          <p:cNvSpPr/>
          <p:nvPr/>
        </p:nvSpPr>
        <p:spPr>
          <a:xfrm>
            <a:off x="3484181"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998F5DB7-BDC9-46B2-B574-8D4811F9E082}"/>
              </a:ext>
            </a:extLst>
          </p:cNvPr>
          <p:cNvSpPr/>
          <p:nvPr/>
        </p:nvSpPr>
        <p:spPr>
          <a:xfrm>
            <a:off x="4022501" y="3366663"/>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C0C3DE01-5D95-47E3-8786-2A362B2CE61E}"/>
              </a:ext>
            </a:extLst>
          </p:cNvPr>
          <p:cNvSpPr/>
          <p:nvPr/>
        </p:nvSpPr>
        <p:spPr>
          <a:xfrm>
            <a:off x="4558500" y="3354821"/>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ounded Rectangle 163">
            <a:extLst>
              <a:ext uri="{FF2B5EF4-FFF2-40B4-BE49-F238E27FC236}">
                <a16:creationId xmlns:a16="http://schemas.microsoft.com/office/drawing/2014/main" id="{7F9C6ACA-BBFB-4824-BFE8-CFA10D96B0CD}"/>
              </a:ext>
            </a:extLst>
          </p:cNvPr>
          <p:cNvSpPr/>
          <p:nvPr/>
        </p:nvSpPr>
        <p:spPr>
          <a:xfrm>
            <a:off x="7471960" y="309543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id="{775A3A60-900A-40B3-954E-D15E2D788336}"/>
              </a:ext>
            </a:extLst>
          </p:cNvPr>
          <p:cNvSpPr/>
          <p:nvPr/>
        </p:nvSpPr>
        <p:spPr>
          <a:xfrm>
            <a:off x="7471960" y="3416258"/>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11" name="Group 10">
            <a:extLst>
              <a:ext uri="{FF2B5EF4-FFF2-40B4-BE49-F238E27FC236}">
                <a16:creationId xmlns:a16="http://schemas.microsoft.com/office/drawing/2014/main" id="{C23DC6EB-FEAD-448B-BB65-138F6D43528D}"/>
              </a:ext>
            </a:extLst>
          </p:cNvPr>
          <p:cNvGrpSpPr/>
          <p:nvPr/>
        </p:nvGrpSpPr>
        <p:grpSpPr>
          <a:xfrm>
            <a:off x="6154795" y="5110037"/>
            <a:ext cx="1706163" cy="585592"/>
            <a:chOff x="6093147" y="4236734"/>
            <a:chExt cx="1706163" cy="585592"/>
          </a:xfrm>
        </p:grpSpPr>
        <p:sp>
          <p:nvSpPr>
            <p:cNvPr id="49" name="Rectangle 48">
              <a:extLst>
                <a:ext uri="{FF2B5EF4-FFF2-40B4-BE49-F238E27FC236}">
                  <a16:creationId xmlns:a16="http://schemas.microsoft.com/office/drawing/2014/main" id="{C95A91A0-4259-DB4F-A544-AD3987118915}"/>
                </a:ext>
              </a:extLst>
            </p:cNvPr>
            <p:cNvSpPr/>
            <p:nvPr/>
          </p:nvSpPr>
          <p:spPr>
            <a:xfrm>
              <a:off x="6093147" y="4345042"/>
              <a:ext cx="364804" cy="390245"/>
            </a:xfrm>
            <a:prstGeom prst="rect">
              <a:avLst/>
            </a:prstGeom>
            <a:solidFill>
              <a:srgbClr val="00206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1" name="Rounded Rectangle 163">
              <a:extLst>
                <a:ext uri="{FF2B5EF4-FFF2-40B4-BE49-F238E27FC236}">
                  <a16:creationId xmlns:a16="http://schemas.microsoft.com/office/drawing/2014/main" id="{5C63AA46-A888-3A41-B724-7B391AA50E63}"/>
                </a:ext>
              </a:extLst>
            </p:cNvPr>
            <p:cNvSpPr/>
            <p:nvPr/>
          </p:nvSpPr>
          <p:spPr>
            <a:xfrm>
              <a:off x="6192433" y="4236734"/>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1</a:t>
              </a:r>
            </a:p>
          </p:txBody>
        </p:sp>
      </p:grpSp>
      <p:grpSp>
        <p:nvGrpSpPr>
          <p:cNvPr id="12" name="Group 11">
            <a:extLst>
              <a:ext uri="{FF2B5EF4-FFF2-40B4-BE49-F238E27FC236}">
                <a16:creationId xmlns:a16="http://schemas.microsoft.com/office/drawing/2014/main" id="{CE40BE19-A7E3-4D49-AE8A-BF40C9EB3832}"/>
              </a:ext>
            </a:extLst>
          </p:cNvPr>
          <p:cNvGrpSpPr/>
          <p:nvPr/>
        </p:nvGrpSpPr>
        <p:grpSpPr>
          <a:xfrm>
            <a:off x="6154795" y="5798794"/>
            <a:ext cx="1706163" cy="585592"/>
            <a:chOff x="6093147" y="4925491"/>
            <a:chExt cx="1706163" cy="585592"/>
          </a:xfrm>
        </p:grpSpPr>
        <p:sp>
          <p:nvSpPr>
            <p:cNvPr id="50" name="Rectangle 49">
              <a:extLst>
                <a:ext uri="{FF2B5EF4-FFF2-40B4-BE49-F238E27FC236}">
                  <a16:creationId xmlns:a16="http://schemas.microsoft.com/office/drawing/2014/main" id="{3DB7324A-6514-234F-82FB-6238726506A2}"/>
                </a:ext>
              </a:extLst>
            </p:cNvPr>
            <p:cNvSpPr/>
            <p:nvPr/>
          </p:nvSpPr>
          <p:spPr>
            <a:xfrm>
              <a:off x="6093147" y="5038686"/>
              <a:ext cx="364804" cy="390245"/>
            </a:xfrm>
            <a:prstGeom prst="rect">
              <a:avLst/>
            </a:prstGeom>
            <a:solidFill>
              <a:srgbClr val="00B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i="1" dirty="0"/>
            </a:p>
          </p:txBody>
        </p:sp>
        <p:sp>
          <p:nvSpPr>
            <p:cNvPr id="52" name="Rounded Rectangle 163">
              <a:extLst>
                <a:ext uri="{FF2B5EF4-FFF2-40B4-BE49-F238E27FC236}">
                  <a16:creationId xmlns:a16="http://schemas.microsoft.com/office/drawing/2014/main" id="{D274D44B-3673-1D47-8451-E9C36A9CC919}"/>
                </a:ext>
              </a:extLst>
            </p:cNvPr>
            <p:cNvSpPr/>
            <p:nvPr/>
          </p:nvSpPr>
          <p:spPr>
            <a:xfrm>
              <a:off x="6192433" y="4925491"/>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App 2</a:t>
              </a:r>
            </a:p>
          </p:txBody>
        </p:sp>
      </p:grpSp>
      <p:sp>
        <p:nvSpPr>
          <p:cNvPr id="59" name="Rounded Rectangle 163">
            <a:extLst>
              <a:ext uri="{FF2B5EF4-FFF2-40B4-BE49-F238E27FC236}">
                <a16:creationId xmlns:a16="http://schemas.microsoft.com/office/drawing/2014/main" id="{17CC83A1-77F2-D04A-A944-E29600BC91FC}"/>
              </a:ext>
            </a:extLst>
          </p:cNvPr>
          <p:cNvSpPr/>
          <p:nvPr/>
        </p:nvSpPr>
        <p:spPr>
          <a:xfrm>
            <a:off x="4552165" y="1202897"/>
            <a:ext cx="3403831"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rgbClr val="FF0000"/>
                </a:solidFill>
              </a:rPr>
              <a:t>GPU’s parallelism creates parallel page walks</a:t>
            </a:r>
          </a:p>
        </p:txBody>
      </p:sp>
      <p:sp>
        <p:nvSpPr>
          <p:cNvPr id="64" name="Arrow: Up-Down 36">
            <a:extLst>
              <a:ext uri="{FF2B5EF4-FFF2-40B4-BE49-F238E27FC236}">
                <a16:creationId xmlns:a16="http://schemas.microsoft.com/office/drawing/2014/main" id="{AA618F30-90F5-6B46-970D-8A31B3B613BB}"/>
              </a:ext>
            </a:extLst>
          </p:cNvPr>
          <p:cNvSpPr/>
          <p:nvPr/>
        </p:nvSpPr>
        <p:spPr>
          <a:xfrm>
            <a:off x="3821031"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Arrow: Up-Down 45">
            <a:extLst>
              <a:ext uri="{FF2B5EF4-FFF2-40B4-BE49-F238E27FC236}">
                <a16:creationId xmlns:a16="http://schemas.microsoft.com/office/drawing/2014/main" id="{6AB73738-1DD4-284F-88BF-F0022806C5BA}"/>
              </a:ext>
            </a:extLst>
          </p:cNvPr>
          <p:cNvSpPr/>
          <p:nvPr/>
        </p:nvSpPr>
        <p:spPr>
          <a:xfrm>
            <a:off x="3819888"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Arrow: Up-Down 36">
            <a:extLst>
              <a:ext uri="{FF2B5EF4-FFF2-40B4-BE49-F238E27FC236}">
                <a16:creationId xmlns:a16="http://schemas.microsoft.com/office/drawing/2014/main" id="{688B78D2-C207-7147-AF20-958FD83DDDEC}"/>
              </a:ext>
            </a:extLst>
          </p:cNvPr>
          <p:cNvSpPr/>
          <p:nvPr/>
        </p:nvSpPr>
        <p:spPr>
          <a:xfrm>
            <a:off x="4038616"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Arrow: Up-Down 45">
            <a:extLst>
              <a:ext uri="{FF2B5EF4-FFF2-40B4-BE49-F238E27FC236}">
                <a16:creationId xmlns:a16="http://schemas.microsoft.com/office/drawing/2014/main" id="{5CFE1EA6-54A2-EB42-B0A6-9977BFFBB9CF}"/>
              </a:ext>
            </a:extLst>
          </p:cNvPr>
          <p:cNvSpPr/>
          <p:nvPr/>
        </p:nvSpPr>
        <p:spPr>
          <a:xfrm>
            <a:off x="4037473"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Arrow: Up-Down 36">
            <a:extLst>
              <a:ext uri="{FF2B5EF4-FFF2-40B4-BE49-F238E27FC236}">
                <a16:creationId xmlns:a16="http://schemas.microsoft.com/office/drawing/2014/main" id="{1429B705-C29D-9641-89CE-5292E82C6248}"/>
              </a:ext>
            </a:extLst>
          </p:cNvPr>
          <p:cNvSpPr/>
          <p:nvPr/>
        </p:nvSpPr>
        <p:spPr>
          <a:xfrm>
            <a:off x="4241902" y="5629955"/>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Arrow: Up-Down 45">
            <a:extLst>
              <a:ext uri="{FF2B5EF4-FFF2-40B4-BE49-F238E27FC236}">
                <a16:creationId xmlns:a16="http://schemas.microsoft.com/office/drawing/2014/main" id="{B16B9F40-89A1-E840-89E6-A5450C477646}"/>
              </a:ext>
            </a:extLst>
          </p:cNvPr>
          <p:cNvSpPr/>
          <p:nvPr/>
        </p:nvSpPr>
        <p:spPr>
          <a:xfrm>
            <a:off x="4240759"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Arrow: Up-Down 45">
            <a:extLst>
              <a:ext uri="{FF2B5EF4-FFF2-40B4-BE49-F238E27FC236}">
                <a16:creationId xmlns:a16="http://schemas.microsoft.com/office/drawing/2014/main" id="{019823FF-C0C4-3B42-870F-FDB5B0D5231E}"/>
              </a:ext>
            </a:extLst>
          </p:cNvPr>
          <p:cNvSpPr/>
          <p:nvPr/>
        </p:nvSpPr>
        <p:spPr>
          <a:xfrm>
            <a:off x="3372195"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Arrow: Up-Down 45">
            <a:extLst>
              <a:ext uri="{FF2B5EF4-FFF2-40B4-BE49-F238E27FC236}">
                <a16:creationId xmlns:a16="http://schemas.microsoft.com/office/drawing/2014/main" id="{711AEA08-8E7C-AB41-B545-2137B8CC6E99}"/>
              </a:ext>
            </a:extLst>
          </p:cNvPr>
          <p:cNvSpPr/>
          <p:nvPr/>
        </p:nvSpPr>
        <p:spPr>
          <a:xfrm>
            <a:off x="3586367" y="5629955"/>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6BA53B48-89EC-7D4E-B1E0-52B1BBA58BB0}"/>
              </a:ext>
            </a:extLst>
          </p:cNvPr>
          <p:cNvSpPr/>
          <p:nvPr/>
        </p:nvSpPr>
        <p:spPr>
          <a:xfrm>
            <a:off x="2169006" y="2020028"/>
            <a:ext cx="1558637" cy="789709"/>
          </a:xfrm>
          <a:prstGeom prst="rect">
            <a:avLst/>
          </a:prstGeom>
          <a:solidFill>
            <a:schemeClr val="tx2">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73" name="Rectangle 72">
            <a:extLst>
              <a:ext uri="{FF2B5EF4-FFF2-40B4-BE49-F238E27FC236}">
                <a16:creationId xmlns:a16="http://schemas.microsoft.com/office/drawing/2014/main" id="{73853137-1434-D24E-BA44-A48A1277524E}"/>
              </a:ext>
            </a:extLst>
          </p:cNvPr>
          <p:cNvSpPr/>
          <p:nvPr/>
        </p:nvSpPr>
        <p:spPr>
          <a:xfrm>
            <a:off x="5786948" y="2020027"/>
            <a:ext cx="1558637" cy="789709"/>
          </a:xfrm>
          <a:prstGeom prst="rect">
            <a:avLst/>
          </a:prstGeom>
          <a:solidFill>
            <a:schemeClr val="accent6">
              <a:lumMod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74" name="Rectangle 73">
            <a:extLst>
              <a:ext uri="{FF2B5EF4-FFF2-40B4-BE49-F238E27FC236}">
                <a16:creationId xmlns:a16="http://schemas.microsoft.com/office/drawing/2014/main" id="{4595688D-2B40-AC4C-991F-EE1557723D9A}"/>
              </a:ext>
            </a:extLst>
          </p:cNvPr>
          <p:cNvSpPr/>
          <p:nvPr/>
        </p:nvSpPr>
        <p:spPr>
          <a:xfrm>
            <a:off x="3980663" y="2020028"/>
            <a:ext cx="1558637" cy="789709"/>
          </a:xfrm>
          <a:prstGeom prst="rect">
            <a:avLst/>
          </a:prstGeom>
          <a:solidFill>
            <a:schemeClr val="accent6">
              <a:lumMod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75" name="Rectangle 74">
            <a:extLst>
              <a:ext uri="{FF2B5EF4-FFF2-40B4-BE49-F238E27FC236}">
                <a16:creationId xmlns:a16="http://schemas.microsoft.com/office/drawing/2014/main" id="{84C81BAE-75DE-8548-94F4-9EADD3EC23B3}"/>
              </a:ext>
            </a:extLst>
          </p:cNvPr>
          <p:cNvSpPr/>
          <p:nvPr/>
        </p:nvSpPr>
        <p:spPr>
          <a:xfrm>
            <a:off x="386963" y="2022791"/>
            <a:ext cx="1558637" cy="789709"/>
          </a:xfrm>
          <a:prstGeom prst="rect">
            <a:avLst/>
          </a:prstGeom>
          <a:solidFill>
            <a:schemeClr val="tx2">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Stalled</a:t>
            </a:r>
          </a:p>
        </p:txBody>
      </p:sp>
      <p:sp>
        <p:nvSpPr>
          <p:cNvPr id="196" name="Rounded Rectangle 163">
            <a:extLst>
              <a:ext uri="{FF2B5EF4-FFF2-40B4-BE49-F238E27FC236}">
                <a16:creationId xmlns:a16="http://schemas.microsoft.com/office/drawing/2014/main" id="{0C71CB87-7EA2-44DE-B40A-811E8BC92B86}"/>
              </a:ext>
            </a:extLst>
          </p:cNvPr>
          <p:cNvSpPr/>
          <p:nvPr/>
        </p:nvSpPr>
        <p:spPr>
          <a:xfrm>
            <a:off x="250786" y="1198474"/>
            <a:ext cx="3403831"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rgbClr val="FF0000"/>
                </a:solidFill>
              </a:rPr>
              <a:t>Data in a page is</a:t>
            </a:r>
            <a:br>
              <a:rPr lang="en-US" sz="2400" b="1" dirty="0">
                <a:solidFill>
                  <a:srgbClr val="FF0000"/>
                </a:solidFill>
              </a:rPr>
            </a:br>
            <a:r>
              <a:rPr lang="en-US" sz="2400" b="1" dirty="0">
                <a:solidFill>
                  <a:srgbClr val="FF0000"/>
                </a:solidFill>
              </a:rPr>
              <a:t>shared by many threads</a:t>
            </a:r>
          </a:p>
        </p:txBody>
      </p:sp>
      <p:sp>
        <p:nvSpPr>
          <p:cNvPr id="198" name="Speech Bubble: Rectangle with Corners Rounded 33">
            <a:extLst>
              <a:ext uri="{FF2B5EF4-FFF2-40B4-BE49-F238E27FC236}">
                <a16:creationId xmlns:a16="http://schemas.microsoft.com/office/drawing/2014/main" id="{ED293DCA-3363-0C43-A355-F100972B9B61}"/>
              </a:ext>
            </a:extLst>
          </p:cNvPr>
          <p:cNvSpPr/>
          <p:nvPr/>
        </p:nvSpPr>
        <p:spPr>
          <a:xfrm>
            <a:off x="348250" y="3429000"/>
            <a:ext cx="885153" cy="1661101"/>
          </a:xfrm>
          <a:prstGeom prst="wedgeRoundRectCallout">
            <a:avLst>
              <a:gd name="adj1" fmla="val -3026"/>
              <a:gd name="adj2" fmla="val -82574"/>
              <a:gd name="adj3" fmla="val 16667"/>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Speech Bubble: Rectangle with Corners Rounded 109">
            <a:extLst>
              <a:ext uri="{FF2B5EF4-FFF2-40B4-BE49-F238E27FC236}">
                <a16:creationId xmlns:a16="http://schemas.microsoft.com/office/drawing/2014/main" id="{8EABE456-C61F-D640-BE5C-3154D61904DC}"/>
              </a:ext>
            </a:extLst>
          </p:cNvPr>
          <p:cNvSpPr/>
          <p:nvPr/>
        </p:nvSpPr>
        <p:spPr>
          <a:xfrm>
            <a:off x="1643646" y="3431495"/>
            <a:ext cx="885153" cy="1661101"/>
          </a:xfrm>
          <a:prstGeom prst="wedgeRoundRectCallout">
            <a:avLst>
              <a:gd name="adj1" fmla="val 42600"/>
              <a:gd name="adj2" fmla="val -84409"/>
              <a:gd name="adj3" fmla="val 16667"/>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0" name="Group 199">
            <a:extLst>
              <a:ext uri="{FF2B5EF4-FFF2-40B4-BE49-F238E27FC236}">
                <a16:creationId xmlns:a16="http://schemas.microsoft.com/office/drawing/2014/main" id="{6FE91E03-669B-7649-B0FD-547985D8F597}"/>
              </a:ext>
            </a:extLst>
          </p:cNvPr>
          <p:cNvGrpSpPr/>
          <p:nvPr/>
        </p:nvGrpSpPr>
        <p:grpSpPr>
          <a:xfrm>
            <a:off x="584583" y="3565783"/>
            <a:ext cx="398295" cy="565647"/>
            <a:chOff x="5492462" y="4184023"/>
            <a:chExt cx="398295" cy="415373"/>
          </a:xfrm>
        </p:grpSpPr>
        <p:sp>
          <p:nvSpPr>
            <p:cNvPr id="201" name="Freeform: Shape 208">
              <a:extLst>
                <a:ext uri="{FF2B5EF4-FFF2-40B4-BE49-F238E27FC236}">
                  <a16:creationId xmlns:a16="http://schemas.microsoft.com/office/drawing/2014/main" id="{6BD3E231-195A-2947-BE39-5B6F4F8B062E}"/>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9">
              <a:extLst>
                <a:ext uri="{FF2B5EF4-FFF2-40B4-BE49-F238E27FC236}">
                  <a16:creationId xmlns:a16="http://schemas.microsoft.com/office/drawing/2014/main" id="{EFC7381B-6E48-2B42-B4CC-89848341F322}"/>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Shape 210">
              <a:extLst>
                <a:ext uri="{FF2B5EF4-FFF2-40B4-BE49-F238E27FC236}">
                  <a16:creationId xmlns:a16="http://schemas.microsoft.com/office/drawing/2014/main" id="{C2D7B5F8-49E1-C743-B47C-F8C3EDAE8C44}"/>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11">
              <a:extLst>
                <a:ext uri="{FF2B5EF4-FFF2-40B4-BE49-F238E27FC236}">
                  <a16:creationId xmlns:a16="http://schemas.microsoft.com/office/drawing/2014/main" id="{501B9BC3-8267-C841-9E43-9EF204E8DDEA}"/>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5" name="Group 204">
            <a:extLst>
              <a:ext uri="{FF2B5EF4-FFF2-40B4-BE49-F238E27FC236}">
                <a16:creationId xmlns:a16="http://schemas.microsoft.com/office/drawing/2014/main" id="{F3038B50-5FA3-4A47-A184-3DF2B18C68D1}"/>
              </a:ext>
            </a:extLst>
          </p:cNvPr>
          <p:cNvGrpSpPr/>
          <p:nvPr/>
        </p:nvGrpSpPr>
        <p:grpSpPr>
          <a:xfrm>
            <a:off x="577850" y="4316792"/>
            <a:ext cx="398295" cy="565647"/>
            <a:chOff x="5492462" y="4184023"/>
            <a:chExt cx="398295" cy="415373"/>
          </a:xfrm>
        </p:grpSpPr>
        <p:sp>
          <p:nvSpPr>
            <p:cNvPr id="206" name="Freeform: Shape 208">
              <a:extLst>
                <a:ext uri="{FF2B5EF4-FFF2-40B4-BE49-F238E27FC236}">
                  <a16:creationId xmlns:a16="http://schemas.microsoft.com/office/drawing/2014/main" id="{96B04958-8918-7441-BF18-6A54C533CFAD}"/>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9">
              <a:extLst>
                <a:ext uri="{FF2B5EF4-FFF2-40B4-BE49-F238E27FC236}">
                  <a16:creationId xmlns:a16="http://schemas.microsoft.com/office/drawing/2014/main" id="{F109F1CF-BF24-A14F-B948-506EC3DF4B6F}"/>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10">
              <a:extLst>
                <a:ext uri="{FF2B5EF4-FFF2-40B4-BE49-F238E27FC236}">
                  <a16:creationId xmlns:a16="http://schemas.microsoft.com/office/drawing/2014/main" id="{4B7729F8-4B33-964E-A9FC-7BA214ADB897}"/>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Freeform: Shape 211">
              <a:extLst>
                <a:ext uri="{FF2B5EF4-FFF2-40B4-BE49-F238E27FC236}">
                  <a16:creationId xmlns:a16="http://schemas.microsoft.com/office/drawing/2014/main" id="{35394946-9A9A-4F48-80ED-5AF4DC6834F8}"/>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0" name="Group 209">
            <a:extLst>
              <a:ext uri="{FF2B5EF4-FFF2-40B4-BE49-F238E27FC236}">
                <a16:creationId xmlns:a16="http://schemas.microsoft.com/office/drawing/2014/main" id="{81D6B298-6796-0140-99B7-688CF8C6F9DD}"/>
              </a:ext>
            </a:extLst>
          </p:cNvPr>
          <p:cNvGrpSpPr/>
          <p:nvPr/>
        </p:nvGrpSpPr>
        <p:grpSpPr>
          <a:xfrm>
            <a:off x="1877570" y="3577766"/>
            <a:ext cx="398295" cy="565647"/>
            <a:chOff x="5492462" y="4184023"/>
            <a:chExt cx="398295" cy="415373"/>
          </a:xfrm>
        </p:grpSpPr>
        <p:sp>
          <p:nvSpPr>
            <p:cNvPr id="211" name="Freeform: Shape 208">
              <a:extLst>
                <a:ext uri="{FF2B5EF4-FFF2-40B4-BE49-F238E27FC236}">
                  <a16:creationId xmlns:a16="http://schemas.microsoft.com/office/drawing/2014/main" id="{1D5EA5D6-6BF5-4341-B00A-7D9A70C44830}"/>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09">
              <a:extLst>
                <a:ext uri="{FF2B5EF4-FFF2-40B4-BE49-F238E27FC236}">
                  <a16:creationId xmlns:a16="http://schemas.microsoft.com/office/drawing/2014/main" id="{EDC6DB31-5D7E-4E45-9260-10040A92F9D4}"/>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0">
              <a:extLst>
                <a:ext uri="{FF2B5EF4-FFF2-40B4-BE49-F238E27FC236}">
                  <a16:creationId xmlns:a16="http://schemas.microsoft.com/office/drawing/2014/main" id="{62856D0E-770A-A642-B309-77F47D8D4C98}"/>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1">
              <a:extLst>
                <a:ext uri="{FF2B5EF4-FFF2-40B4-BE49-F238E27FC236}">
                  <a16:creationId xmlns:a16="http://schemas.microsoft.com/office/drawing/2014/main" id="{5D856813-5BAB-9A41-92AB-E0575E48D6BF}"/>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5" name="Group 214">
            <a:extLst>
              <a:ext uri="{FF2B5EF4-FFF2-40B4-BE49-F238E27FC236}">
                <a16:creationId xmlns:a16="http://schemas.microsoft.com/office/drawing/2014/main" id="{8236E701-E53F-8E49-BD8C-B49DCD69BA91}"/>
              </a:ext>
            </a:extLst>
          </p:cNvPr>
          <p:cNvGrpSpPr/>
          <p:nvPr/>
        </p:nvGrpSpPr>
        <p:grpSpPr>
          <a:xfrm>
            <a:off x="1866840" y="4313357"/>
            <a:ext cx="398295" cy="565647"/>
            <a:chOff x="5492462" y="4184023"/>
            <a:chExt cx="398295" cy="415373"/>
          </a:xfrm>
        </p:grpSpPr>
        <p:sp>
          <p:nvSpPr>
            <p:cNvPr id="216" name="Freeform: Shape 208">
              <a:extLst>
                <a:ext uri="{FF2B5EF4-FFF2-40B4-BE49-F238E27FC236}">
                  <a16:creationId xmlns:a16="http://schemas.microsoft.com/office/drawing/2014/main" id="{42C07427-666A-D94F-AD0C-792E2D7505DF}"/>
                </a:ext>
              </a:extLst>
            </p:cNvPr>
            <p:cNvSpPr/>
            <p:nvPr/>
          </p:nvSpPr>
          <p:spPr>
            <a:xfrm>
              <a:off x="5492462" y="4184799"/>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09">
              <a:extLst>
                <a:ext uri="{FF2B5EF4-FFF2-40B4-BE49-F238E27FC236}">
                  <a16:creationId xmlns:a16="http://schemas.microsoft.com/office/drawing/2014/main" id="{D0B99317-1FC8-ED43-A0CB-17EC564BCD5A}"/>
                </a:ext>
              </a:extLst>
            </p:cNvPr>
            <p:cNvSpPr/>
            <p:nvPr/>
          </p:nvSpPr>
          <p:spPr>
            <a:xfrm>
              <a:off x="5606991" y="4185574"/>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4" name="Freeform: Shape 210">
              <a:extLst>
                <a:ext uri="{FF2B5EF4-FFF2-40B4-BE49-F238E27FC236}">
                  <a16:creationId xmlns:a16="http://schemas.microsoft.com/office/drawing/2014/main" id="{5EBE3070-4A4C-924F-AB48-46C47E9F16B8}"/>
                </a:ext>
              </a:extLst>
            </p:cNvPr>
            <p:cNvSpPr/>
            <p:nvPr/>
          </p:nvSpPr>
          <p:spPr>
            <a:xfrm>
              <a:off x="5721520" y="4184798"/>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7" name="Freeform: Shape 211">
              <a:extLst>
                <a:ext uri="{FF2B5EF4-FFF2-40B4-BE49-F238E27FC236}">
                  <a16:creationId xmlns:a16="http://schemas.microsoft.com/office/drawing/2014/main" id="{C8240FFD-2D5B-AE43-A37A-EAA84BB8C4C2}"/>
                </a:ext>
              </a:extLst>
            </p:cNvPr>
            <p:cNvSpPr/>
            <p:nvPr/>
          </p:nvSpPr>
          <p:spPr>
            <a:xfrm>
              <a:off x="5834419" y="4184023"/>
              <a:ext cx="56338" cy="413822"/>
            </a:xfrm>
            <a:custGeom>
              <a:avLst/>
              <a:gdLst>
                <a:gd name="connsiteX0" fmla="*/ 41270 w 113970"/>
                <a:gd name="connsiteY0" fmla="*/ 0 h 1099335"/>
                <a:gd name="connsiteX1" fmla="*/ 113189 w 113970"/>
                <a:gd name="connsiteY1" fmla="*/ 390418 h 1099335"/>
                <a:gd name="connsiteX2" fmla="*/ 173 w 113970"/>
                <a:gd name="connsiteY2" fmla="*/ 750014 h 1099335"/>
                <a:gd name="connsiteX3" fmla="*/ 92641 w 113970"/>
                <a:gd name="connsiteY3" fmla="*/ 1099335 h 1099335"/>
              </a:gdLst>
              <a:ahLst/>
              <a:cxnLst>
                <a:cxn ang="0">
                  <a:pos x="connsiteX0" y="connsiteY0"/>
                </a:cxn>
                <a:cxn ang="0">
                  <a:pos x="connsiteX1" y="connsiteY1"/>
                </a:cxn>
                <a:cxn ang="0">
                  <a:pos x="connsiteX2" y="connsiteY2"/>
                </a:cxn>
                <a:cxn ang="0">
                  <a:pos x="connsiteX3" y="connsiteY3"/>
                </a:cxn>
              </a:cxnLst>
              <a:rect l="l" t="t" r="r" b="b"/>
              <a:pathLst>
                <a:path w="113970" h="1099335">
                  <a:moveTo>
                    <a:pt x="41270" y="0"/>
                  </a:moveTo>
                  <a:cubicBezTo>
                    <a:pt x="80654" y="132708"/>
                    <a:pt x="120039" y="265416"/>
                    <a:pt x="113189" y="390418"/>
                  </a:cubicBezTo>
                  <a:cubicBezTo>
                    <a:pt x="106339" y="515420"/>
                    <a:pt x="3598" y="631861"/>
                    <a:pt x="173" y="750014"/>
                  </a:cubicBezTo>
                  <a:cubicBezTo>
                    <a:pt x="-3252" y="868167"/>
                    <a:pt x="44694" y="983751"/>
                    <a:pt x="92641" y="1099335"/>
                  </a:cubicBezTo>
                </a:path>
              </a:pathLst>
            </a:custGeom>
            <a:noFill/>
            <a:ln w="38100">
              <a:solidFill>
                <a:schemeClr val="accent1">
                  <a:lumMod val="75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68" name="Picture 2" descr="Image result for cross mark">
            <a:extLst>
              <a:ext uri="{FF2B5EF4-FFF2-40B4-BE49-F238E27FC236}">
                <a16:creationId xmlns:a16="http://schemas.microsoft.com/office/drawing/2014/main" id="{1768C169-6984-C849-BD01-497A95330D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950" y="3577766"/>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369" name="Picture 2" descr="Image result for cross mark">
            <a:extLst>
              <a:ext uri="{FF2B5EF4-FFF2-40B4-BE49-F238E27FC236}">
                <a16:creationId xmlns:a16="http://schemas.microsoft.com/office/drawing/2014/main" id="{38B9E6B5-57F1-AB4B-91E0-FDE9C34E90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880" y="4312496"/>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370" name="Picture 2" descr="Image result for cross mark">
            <a:extLst>
              <a:ext uri="{FF2B5EF4-FFF2-40B4-BE49-F238E27FC236}">
                <a16:creationId xmlns:a16="http://schemas.microsoft.com/office/drawing/2014/main" id="{971A2BCB-AE0C-E146-B8D2-417A98D379F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4243" y="3582045"/>
            <a:ext cx="1143000" cy="551552"/>
          </a:xfrm>
          <a:prstGeom prst="rect">
            <a:avLst/>
          </a:prstGeom>
          <a:noFill/>
          <a:extLst>
            <a:ext uri="{909E8E84-426E-40DD-AFC4-6F175D3DCCD1}">
              <a14:hiddenFill xmlns:a14="http://schemas.microsoft.com/office/drawing/2010/main">
                <a:solidFill>
                  <a:srgbClr val="FFFFFF"/>
                </a:solidFill>
              </a14:hiddenFill>
            </a:ext>
          </a:extLst>
        </p:spPr>
      </p:pic>
      <p:pic>
        <p:nvPicPr>
          <p:cNvPr id="371" name="Picture 2" descr="Image result for cross mark">
            <a:extLst>
              <a:ext uri="{FF2B5EF4-FFF2-40B4-BE49-F238E27FC236}">
                <a16:creationId xmlns:a16="http://schemas.microsoft.com/office/drawing/2014/main" id="{5BBFF936-791D-C04B-8FCB-BEC4781CD4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1173" y="4316775"/>
            <a:ext cx="1143000" cy="551552"/>
          </a:xfrm>
          <a:prstGeom prst="rect">
            <a:avLst/>
          </a:prstGeom>
          <a:noFill/>
          <a:extLst>
            <a:ext uri="{909E8E84-426E-40DD-AFC4-6F175D3DCCD1}">
              <a14:hiddenFill xmlns:a14="http://schemas.microsoft.com/office/drawing/2010/main">
                <a:solidFill>
                  <a:srgbClr val="FFFFFF"/>
                </a:solidFill>
              </a14:hiddenFill>
            </a:ext>
          </a:extLst>
        </p:spPr>
      </p:pic>
      <p:sp>
        <p:nvSpPr>
          <p:cNvPr id="76" name="Rounded Rectangle 163">
            <a:extLst>
              <a:ext uri="{FF2B5EF4-FFF2-40B4-BE49-F238E27FC236}">
                <a16:creationId xmlns:a16="http://schemas.microsoft.com/office/drawing/2014/main" id="{2BC4629A-E492-774D-8717-9C0D054396F6}"/>
              </a:ext>
            </a:extLst>
          </p:cNvPr>
          <p:cNvSpPr/>
          <p:nvPr/>
        </p:nvSpPr>
        <p:spPr>
          <a:xfrm>
            <a:off x="220384" y="5191879"/>
            <a:ext cx="2457966"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All threads</a:t>
            </a:r>
          </a:p>
          <a:p>
            <a:pPr algn="ctr"/>
            <a:r>
              <a:rPr lang="en-US" sz="2000" i="1" dirty="0">
                <a:solidFill>
                  <a:schemeClr val="tx1"/>
                </a:solidFill>
              </a:rPr>
              <a:t>access the same page</a:t>
            </a:r>
          </a:p>
        </p:txBody>
      </p:sp>
    </p:spTree>
    <p:custDataLst>
      <p:tags r:id="rId1"/>
    </p:custDataLst>
    <p:extLst>
      <p:ext uri="{BB962C8B-B14F-4D97-AF65-F5344CB8AC3E}">
        <p14:creationId xmlns:p14="http://schemas.microsoft.com/office/powerpoint/2010/main" val="1281410855"/>
      </p:ext>
    </p:extLst>
  </p:cSld>
  <p:clrMapOvr>
    <a:masterClrMapping/>
  </p:clrMapOvr>
  <mc:AlternateContent xmlns:mc="http://schemas.openxmlformats.org/markup-compatibility/2006" xmlns:p14="http://schemas.microsoft.com/office/powerpoint/2010/main">
    <mc:Choice Requires="p14">
      <p:transition spd="slow" p14:dur="2000" advTm="23797"/>
    </mc:Choice>
    <mc:Fallback xmlns="">
      <p:transition spd="slow" advTm="237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blinds(horizontal)">
                                      <p:cBhvr>
                                        <p:cTn id="7" dur="500"/>
                                        <p:tgtEl>
                                          <p:spTgt spid="59"/>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blinds(horizontal)">
                                      <p:cBhvr>
                                        <p:cTn id="11" dur="500"/>
                                        <p:tgtEl>
                                          <p:spTgt spid="66"/>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67"/>
                                        </p:tgtEl>
                                        <p:attrNameLst>
                                          <p:attrName>style.visibility</p:attrName>
                                        </p:attrNameLst>
                                      </p:cBhvr>
                                      <p:to>
                                        <p:strVal val="visible"/>
                                      </p:to>
                                    </p:set>
                                    <p:animEffect transition="in" filter="blinds(horizontal)">
                                      <p:cBhvr>
                                        <p:cTn id="14" dur="500"/>
                                        <p:tgtEl>
                                          <p:spTgt spid="67"/>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blinds(horizontal)">
                                      <p:cBhvr>
                                        <p:cTn id="17" dur="500"/>
                                        <p:tgtEl>
                                          <p:spTgt spid="6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69"/>
                                        </p:tgtEl>
                                        <p:attrNameLst>
                                          <p:attrName>style.visibility</p:attrName>
                                        </p:attrNameLst>
                                      </p:cBhvr>
                                      <p:to>
                                        <p:strVal val="visible"/>
                                      </p:to>
                                    </p:set>
                                    <p:animEffect transition="in" filter="blinds(horizontal)">
                                      <p:cBhvr>
                                        <p:cTn id="20" dur="500"/>
                                        <p:tgtEl>
                                          <p:spTgt spid="69"/>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70"/>
                                        </p:tgtEl>
                                        <p:attrNameLst>
                                          <p:attrName>style.visibility</p:attrName>
                                        </p:attrNameLst>
                                      </p:cBhvr>
                                      <p:to>
                                        <p:strVal val="visible"/>
                                      </p:to>
                                    </p:set>
                                    <p:animEffect transition="in" filter="blinds(horizontal)">
                                      <p:cBhvr>
                                        <p:cTn id="23" dur="500"/>
                                        <p:tgtEl>
                                          <p:spTgt spid="70"/>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71"/>
                                        </p:tgtEl>
                                        <p:attrNameLst>
                                          <p:attrName>style.visibility</p:attrName>
                                        </p:attrNameLst>
                                      </p:cBhvr>
                                      <p:to>
                                        <p:strVal val="visible"/>
                                      </p:to>
                                    </p:set>
                                    <p:animEffect transition="in" filter="blinds(horizontal)">
                                      <p:cBhvr>
                                        <p:cTn id="26" dur="500"/>
                                        <p:tgtEl>
                                          <p:spTgt spid="7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blinds(horizontal)">
                                      <p:cBhvr>
                                        <p:cTn id="31" dur="500"/>
                                        <p:tgtEl>
                                          <p:spTgt spid="73"/>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74"/>
                                        </p:tgtEl>
                                        <p:attrNameLst>
                                          <p:attrName>style.visibility</p:attrName>
                                        </p:attrNameLst>
                                      </p:cBhvr>
                                      <p:to>
                                        <p:strVal val="visible"/>
                                      </p:to>
                                    </p:set>
                                    <p:animEffect transition="in" filter="blinds(horizontal)">
                                      <p:cBhvr>
                                        <p:cTn id="34"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6" grpId="0" animBg="1"/>
      <p:bldP spid="67" grpId="0" animBg="1"/>
      <p:bldP spid="68" grpId="0" animBg="1"/>
      <p:bldP spid="69" grpId="0" animBg="1"/>
      <p:bldP spid="70" grpId="0" animBg="1"/>
      <p:bldP spid="71" grpId="0" animBg="1"/>
      <p:bldP spid="73" grpId="0" animBg="1"/>
      <p:bldP spid="7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C4BAC96C-330F-A642-8387-6E9D231ABB08}"/>
              </a:ext>
            </a:extLst>
          </p:cNvPr>
          <p:cNvSpPr>
            <a:spLocks noGrp="1"/>
          </p:cNvSpPr>
          <p:nvPr>
            <p:ph idx="1"/>
          </p:nvPr>
        </p:nvSpPr>
        <p:spPr>
          <a:xfrm>
            <a:off x="0" y="1094944"/>
            <a:ext cx="9144000" cy="5517543"/>
          </a:xfrm>
        </p:spPr>
        <p:txBody>
          <a:bodyPr>
            <a:normAutofit/>
          </a:bodyPr>
          <a:lstStyle/>
          <a:p>
            <a:endParaRPr lang="en-US" sz="3400" b="1" dirty="0">
              <a:solidFill>
                <a:srgbClr val="0066FF"/>
              </a:solidFill>
            </a:endParaRPr>
          </a:p>
          <a:p>
            <a:endParaRPr lang="en-US" sz="3400" b="1" dirty="0">
              <a:solidFill>
                <a:srgbClr val="0066FF"/>
              </a:solidFill>
            </a:endParaRPr>
          </a:p>
          <a:p>
            <a:endParaRPr lang="en-US" sz="34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endParaRPr lang="en-US" sz="3400" b="1" dirty="0">
              <a:solidFill>
                <a:srgbClr val="FF0000"/>
              </a:solidFill>
              <a:sym typeface="Wingdings" pitchFamily="2" charset="2"/>
            </a:endParaRPr>
          </a:p>
        </p:txBody>
      </p:sp>
      <p:graphicFrame>
        <p:nvGraphicFramePr>
          <p:cNvPr id="14" name="Chart 13">
            <a:extLst>
              <a:ext uri="{FF2B5EF4-FFF2-40B4-BE49-F238E27FC236}">
                <a16:creationId xmlns:a16="http://schemas.microsoft.com/office/drawing/2014/main" id="{C8A2F633-8450-5D4B-AFBB-F4E1F681D0BD}"/>
              </a:ext>
            </a:extLst>
          </p:cNvPr>
          <p:cNvGraphicFramePr>
            <a:graphicFrameLocks/>
          </p:cNvGraphicFramePr>
          <p:nvPr>
            <p:extLst>
              <p:ext uri="{D42A27DB-BD31-4B8C-83A1-F6EECF244321}">
                <p14:modId xmlns:p14="http://schemas.microsoft.com/office/powerpoint/2010/main" val="143174493"/>
              </p:ext>
            </p:extLst>
          </p:nvPr>
        </p:nvGraphicFramePr>
        <p:xfrm>
          <a:off x="-373673" y="820127"/>
          <a:ext cx="9891346" cy="5217745"/>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686800" cy="847546"/>
          </a:xfrm>
        </p:spPr>
        <p:txBody>
          <a:bodyPr>
            <a:normAutofit/>
          </a:bodyPr>
          <a:lstStyle/>
          <a:p>
            <a:pPr algn="l"/>
            <a:r>
              <a:rPr lang="en-US" sz="4000" dirty="0"/>
              <a:t>Effect of Translation on 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8</a:t>
            </a:fld>
            <a:endParaRPr lang="en-US" dirty="0"/>
          </a:p>
        </p:txBody>
      </p:sp>
      <p:pic>
        <p:nvPicPr>
          <p:cNvPr id="154" name="Picture 153" descr="safari.png"/>
          <p:cNvPicPr>
            <a:picLocks noChangeAspect="1"/>
          </p:cNvPicPr>
          <p:nvPr/>
        </p:nvPicPr>
        <p:blipFill>
          <a:blip r:embed="rId5" cstate="print"/>
          <a:stretch>
            <a:fillRect/>
          </a:stretch>
        </p:blipFill>
        <p:spPr>
          <a:xfrm>
            <a:off x="164139" y="6425519"/>
            <a:ext cx="1315038" cy="380494"/>
          </a:xfrm>
          <a:prstGeom prst="rect">
            <a:avLst/>
          </a:prstGeom>
        </p:spPr>
      </p:pic>
      <p:sp>
        <p:nvSpPr>
          <p:cNvPr id="16" name="Rounded Rectangle 163">
            <a:extLst>
              <a:ext uri="{FF2B5EF4-FFF2-40B4-BE49-F238E27FC236}">
                <a16:creationId xmlns:a16="http://schemas.microsoft.com/office/drawing/2014/main" id="{3BA1F30A-9E89-1949-8FF1-5DB045F1C147}"/>
              </a:ext>
            </a:extLst>
          </p:cNvPr>
          <p:cNvSpPr/>
          <p:nvPr/>
        </p:nvSpPr>
        <p:spPr>
          <a:xfrm>
            <a:off x="1716243" y="4473029"/>
            <a:ext cx="5384467"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Normalized Performance</a:t>
            </a:r>
          </a:p>
        </p:txBody>
      </p:sp>
    </p:spTree>
    <p:custDataLst>
      <p:tags r:id="rId1"/>
    </p:custDataLst>
    <p:extLst>
      <p:ext uri="{BB962C8B-B14F-4D97-AF65-F5344CB8AC3E}">
        <p14:creationId xmlns:p14="http://schemas.microsoft.com/office/powerpoint/2010/main" val="3567698292"/>
      </p:ext>
    </p:extLst>
  </p:cSld>
  <p:clrMapOvr>
    <a:masterClrMapping/>
  </p:clrMapOvr>
  <mc:AlternateContent xmlns:mc="http://schemas.openxmlformats.org/markup-compatibility/2006" xmlns:p14="http://schemas.microsoft.com/office/powerpoint/2010/main">
    <mc:Choice Requires="p14">
      <p:transition spd="slow" p14:dur="2000" advTm="30891"/>
    </mc:Choice>
    <mc:Fallback xmlns="">
      <p:transition spd="slow" advTm="308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uiExpand="1">
        <p:bldSub>
          <a:bldChart bld="series"/>
        </p:bldSub>
      </p:bldGraphic>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C4BAC96C-330F-A642-8387-6E9D231ABB08}"/>
              </a:ext>
            </a:extLst>
          </p:cNvPr>
          <p:cNvSpPr>
            <a:spLocks noGrp="1"/>
          </p:cNvSpPr>
          <p:nvPr>
            <p:ph idx="1"/>
          </p:nvPr>
        </p:nvSpPr>
        <p:spPr>
          <a:xfrm>
            <a:off x="0" y="1094944"/>
            <a:ext cx="9144000" cy="5517543"/>
          </a:xfrm>
        </p:spPr>
        <p:txBody>
          <a:bodyPr>
            <a:normAutofit/>
          </a:bodyPr>
          <a:lstStyle/>
          <a:p>
            <a:endParaRPr lang="en-US" sz="3400" b="1" dirty="0">
              <a:solidFill>
                <a:srgbClr val="0066FF"/>
              </a:solidFill>
            </a:endParaRPr>
          </a:p>
          <a:p>
            <a:endParaRPr lang="en-US" sz="3400" b="1" dirty="0">
              <a:solidFill>
                <a:srgbClr val="0066FF"/>
              </a:solidFill>
            </a:endParaRPr>
          </a:p>
          <a:p>
            <a:endParaRPr lang="en-US" sz="34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pPr marL="0" indent="0">
              <a:buNone/>
            </a:pPr>
            <a:endParaRPr lang="en-US" sz="3000" b="1" dirty="0">
              <a:solidFill>
                <a:srgbClr val="0066FF"/>
              </a:solidFill>
            </a:endParaRPr>
          </a:p>
          <a:p>
            <a:endParaRPr lang="en-US" sz="3400" b="1" dirty="0">
              <a:solidFill>
                <a:srgbClr val="FF0000"/>
              </a:solidFill>
              <a:sym typeface="Wingdings" pitchFamily="2" charset="2"/>
            </a:endParaRPr>
          </a:p>
        </p:txBody>
      </p:sp>
      <p:graphicFrame>
        <p:nvGraphicFramePr>
          <p:cNvPr id="14" name="Chart 13">
            <a:extLst>
              <a:ext uri="{FF2B5EF4-FFF2-40B4-BE49-F238E27FC236}">
                <a16:creationId xmlns:a16="http://schemas.microsoft.com/office/drawing/2014/main" id="{C8A2F633-8450-5D4B-AFBB-F4E1F681D0BD}"/>
              </a:ext>
            </a:extLst>
          </p:cNvPr>
          <p:cNvGraphicFramePr>
            <a:graphicFrameLocks/>
          </p:cNvGraphicFramePr>
          <p:nvPr>
            <p:extLst>
              <p:ext uri="{D42A27DB-BD31-4B8C-83A1-F6EECF244321}">
                <p14:modId xmlns:p14="http://schemas.microsoft.com/office/powerpoint/2010/main" val="1095555020"/>
              </p:ext>
            </p:extLst>
          </p:nvPr>
        </p:nvGraphicFramePr>
        <p:xfrm>
          <a:off x="-373673" y="820127"/>
          <a:ext cx="9891346" cy="5217745"/>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57200" y="130604"/>
            <a:ext cx="8686800" cy="847546"/>
          </a:xfrm>
        </p:spPr>
        <p:txBody>
          <a:bodyPr>
            <a:normAutofit/>
          </a:bodyPr>
          <a:lstStyle/>
          <a:p>
            <a:pPr algn="l"/>
            <a:r>
              <a:rPr lang="en-US" sz="4000" dirty="0"/>
              <a:t>Effect of Translation on Performance</a:t>
            </a:r>
          </a:p>
        </p:txBody>
      </p:sp>
      <p:cxnSp>
        <p:nvCxnSpPr>
          <p:cNvPr id="5" name="Straight Connector 4"/>
          <p:cNvCxnSpPr/>
          <p:nvPr/>
        </p:nvCxnSpPr>
        <p:spPr>
          <a:xfrm>
            <a:off x="457200" y="979365"/>
            <a:ext cx="8229600" cy="0"/>
          </a:xfrm>
          <a:prstGeom prst="line">
            <a:avLst/>
          </a:prstGeom>
          <a:ln w="38100" cmpd="sng">
            <a:solidFill>
              <a:schemeClr val="tx1"/>
            </a:solidFill>
            <a:bevel/>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9E8CE333-791E-B247-B0D8-81D7ACF2F196}" type="slidenum">
              <a:rPr lang="en-US" smtClean="0"/>
              <a:pPr/>
              <a:t>9</a:t>
            </a:fld>
            <a:endParaRPr lang="en-US" dirty="0"/>
          </a:p>
        </p:txBody>
      </p:sp>
      <p:pic>
        <p:nvPicPr>
          <p:cNvPr id="154" name="Picture 153" descr="safari.png"/>
          <p:cNvPicPr>
            <a:picLocks noChangeAspect="1"/>
          </p:cNvPicPr>
          <p:nvPr/>
        </p:nvPicPr>
        <p:blipFill>
          <a:blip r:embed="rId5" cstate="print"/>
          <a:stretch>
            <a:fillRect/>
          </a:stretch>
        </p:blipFill>
        <p:spPr>
          <a:xfrm>
            <a:off x="164139" y="6425519"/>
            <a:ext cx="1315038" cy="380494"/>
          </a:xfrm>
          <a:prstGeom prst="rect">
            <a:avLst/>
          </a:prstGeom>
        </p:spPr>
      </p:pic>
      <p:sp>
        <p:nvSpPr>
          <p:cNvPr id="16" name="Rounded Rectangle 163">
            <a:extLst>
              <a:ext uri="{FF2B5EF4-FFF2-40B4-BE49-F238E27FC236}">
                <a16:creationId xmlns:a16="http://schemas.microsoft.com/office/drawing/2014/main" id="{3BA1F30A-9E89-1949-8FF1-5DB045F1C147}"/>
              </a:ext>
            </a:extLst>
          </p:cNvPr>
          <p:cNvSpPr/>
          <p:nvPr/>
        </p:nvSpPr>
        <p:spPr>
          <a:xfrm>
            <a:off x="1716243" y="4473029"/>
            <a:ext cx="5384467" cy="663828"/>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Normalized Performance</a:t>
            </a:r>
          </a:p>
        </p:txBody>
      </p:sp>
      <p:sp>
        <p:nvSpPr>
          <p:cNvPr id="17" name="Rectangle 16">
            <a:extLst>
              <a:ext uri="{FF2B5EF4-FFF2-40B4-BE49-F238E27FC236}">
                <a16:creationId xmlns:a16="http://schemas.microsoft.com/office/drawing/2014/main" id="{D89D08FE-2067-9841-BC78-7006C88A5A50}"/>
              </a:ext>
            </a:extLst>
          </p:cNvPr>
          <p:cNvSpPr/>
          <p:nvPr/>
        </p:nvSpPr>
        <p:spPr>
          <a:xfrm>
            <a:off x="5518954" y="1489521"/>
            <a:ext cx="2996396" cy="4398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Tree>
    <p:custDataLst>
      <p:tags r:id="rId1"/>
    </p:custDataLst>
    <p:extLst>
      <p:ext uri="{BB962C8B-B14F-4D97-AF65-F5344CB8AC3E}">
        <p14:creationId xmlns:p14="http://schemas.microsoft.com/office/powerpoint/2010/main" val="2966140456"/>
      </p:ext>
    </p:extLst>
  </p:cSld>
  <p:clrMapOvr>
    <a:masterClrMapping/>
  </p:clrMapOvr>
  <mc:AlternateContent xmlns:mc="http://schemas.openxmlformats.org/markup-compatibility/2006" xmlns:p14="http://schemas.microsoft.com/office/powerpoint/2010/main">
    <mc:Choice Requires="p14">
      <p:transition spd="slow" p14:dur="2000" advTm="30891"/>
    </mc:Choice>
    <mc:Fallback xmlns="">
      <p:transition spd="slow" advTm="30891"/>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3.6|40.3|10.8|20.5"/>
</p:tagLst>
</file>

<file path=ppt/tags/tag10.xml><?xml version="1.0" encoding="utf-8"?>
<p:tagLst xmlns:a="http://schemas.openxmlformats.org/drawingml/2006/main" xmlns:r="http://schemas.openxmlformats.org/officeDocument/2006/relationships" xmlns:p="http://schemas.openxmlformats.org/presentationml/2006/main">
  <p:tag name="TIMING" val="|7.3|5.8"/>
</p:tagLst>
</file>

<file path=ppt/tags/tag11.xml><?xml version="1.0" encoding="utf-8"?>
<p:tagLst xmlns:a="http://schemas.openxmlformats.org/drawingml/2006/main" xmlns:r="http://schemas.openxmlformats.org/officeDocument/2006/relationships" xmlns:p="http://schemas.openxmlformats.org/presentationml/2006/main">
  <p:tag name="TIMING" val="|8|14.6|11.8|16.2"/>
</p:tagLst>
</file>

<file path=ppt/tags/tag12.xml><?xml version="1.0" encoding="utf-8"?>
<p:tagLst xmlns:a="http://schemas.openxmlformats.org/drawingml/2006/main" xmlns:r="http://schemas.openxmlformats.org/officeDocument/2006/relationships" xmlns:p="http://schemas.openxmlformats.org/presentationml/2006/main">
  <p:tag name="TIMING" val="|4.2|3.8|7.5|2.4|6.8"/>
</p:tagLst>
</file>

<file path=ppt/tags/tag13.xml><?xml version="1.0" encoding="utf-8"?>
<p:tagLst xmlns:a="http://schemas.openxmlformats.org/drawingml/2006/main" xmlns:r="http://schemas.openxmlformats.org/officeDocument/2006/relationships" xmlns:p="http://schemas.openxmlformats.org/presentationml/2006/main">
  <p:tag name="TIMING" val="|1|4|6|6.4"/>
</p:tagLst>
</file>

<file path=ppt/tags/tag14.xml><?xml version="1.0" encoding="utf-8"?>
<p:tagLst xmlns:a="http://schemas.openxmlformats.org/drawingml/2006/main" xmlns:r="http://schemas.openxmlformats.org/officeDocument/2006/relationships" xmlns:p="http://schemas.openxmlformats.org/presentationml/2006/main">
  <p:tag name="TIMING" val="|5.8|1.3|12.5|9.7|8.5|7.3"/>
</p:tagLst>
</file>

<file path=ppt/tags/tag15.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16.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17.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18.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19.xml><?xml version="1.0" encoding="utf-8"?>
<p:tagLst xmlns:a="http://schemas.openxmlformats.org/drawingml/2006/main" xmlns:r="http://schemas.openxmlformats.org/officeDocument/2006/relationships" xmlns:p="http://schemas.openxmlformats.org/presentationml/2006/main">
  <p:tag name="TIMING" val="|10.2|7.9|5.1|3.1|3.4|6|3.3|10.2"/>
</p:tagLst>
</file>

<file path=ppt/tags/tag2.xml><?xml version="1.0" encoding="utf-8"?>
<p:tagLst xmlns:a="http://schemas.openxmlformats.org/drawingml/2006/main" xmlns:r="http://schemas.openxmlformats.org/officeDocument/2006/relationships" xmlns:p="http://schemas.openxmlformats.org/presentationml/2006/main">
  <p:tag name="TIMING" val="|3.3|4|18.8|12.2"/>
</p:tagLst>
</file>

<file path=ppt/tags/tag20.xml><?xml version="1.0" encoding="utf-8"?>
<p:tagLst xmlns:a="http://schemas.openxmlformats.org/drawingml/2006/main" xmlns:r="http://schemas.openxmlformats.org/officeDocument/2006/relationships" xmlns:p="http://schemas.openxmlformats.org/presentationml/2006/main">
  <p:tag name="TIMING" val="|6|5.5|8.3|4.4|6.2"/>
</p:tagLst>
</file>

<file path=ppt/tags/tag21.xml><?xml version="1.0" encoding="utf-8"?>
<p:tagLst xmlns:a="http://schemas.openxmlformats.org/drawingml/2006/main" xmlns:r="http://schemas.openxmlformats.org/officeDocument/2006/relationships" xmlns:p="http://schemas.openxmlformats.org/presentationml/2006/main">
  <p:tag name="TIMING" val="|2|4.7|4.2|4.7|3.8"/>
</p:tagLst>
</file>

<file path=ppt/tags/tag22.xml><?xml version="1.0" encoding="utf-8"?>
<p:tagLst xmlns:a="http://schemas.openxmlformats.org/drawingml/2006/main" xmlns:r="http://schemas.openxmlformats.org/officeDocument/2006/relationships" xmlns:p="http://schemas.openxmlformats.org/presentationml/2006/main">
  <p:tag name="TIMING" val="|1.3|2.2|2.3|5.1"/>
</p:tagLst>
</file>

<file path=ppt/tags/tag23.xml><?xml version="1.0" encoding="utf-8"?>
<p:tagLst xmlns:a="http://schemas.openxmlformats.org/drawingml/2006/main" xmlns:r="http://schemas.openxmlformats.org/officeDocument/2006/relationships" xmlns:p="http://schemas.openxmlformats.org/presentationml/2006/main">
  <p:tag name="TIMING" val="|0.8|9.6|2|3.6"/>
</p:tagLst>
</file>

<file path=ppt/tags/tag24.xml><?xml version="1.0" encoding="utf-8"?>
<p:tagLst xmlns:a="http://schemas.openxmlformats.org/drawingml/2006/main" xmlns:r="http://schemas.openxmlformats.org/officeDocument/2006/relationships" xmlns:p="http://schemas.openxmlformats.org/presentationml/2006/main">
  <p:tag name="TIMING" val="|2.4|5.2|3.3"/>
</p:tagLst>
</file>

<file path=ppt/tags/tag25.xml><?xml version="1.0" encoding="utf-8"?>
<p:tagLst xmlns:a="http://schemas.openxmlformats.org/drawingml/2006/main" xmlns:r="http://schemas.openxmlformats.org/officeDocument/2006/relationships" xmlns:p="http://schemas.openxmlformats.org/presentationml/2006/main">
  <p:tag name="TIMING" val="|1|4.1|2|1.8|2.7|3.1|3.8|4.8|6.1"/>
</p:tagLst>
</file>

<file path=ppt/tags/tag26.xml><?xml version="1.0" encoding="utf-8"?>
<p:tagLst xmlns:a="http://schemas.openxmlformats.org/drawingml/2006/main" xmlns:r="http://schemas.openxmlformats.org/officeDocument/2006/relationships" xmlns:p="http://schemas.openxmlformats.org/presentationml/2006/main">
  <p:tag name="TIMING" val="|0.7|5.3|3.6|9.4|6.9"/>
</p:tagLst>
</file>

<file path=ppt/tags/tag27.xml><?xml version="1.0" encoding="utf-8"?>
<p:tagLst xmlns:a="http://schemas.openxmlformats.org/drawingml/2006/main" xmlns:r="http://schemas.openxmlformats.org/officeDocument/2006/relationships" xmlns:p="http://schemas.openxmlformats.org/presentationml/2006/main">
  <p:tag name="TIMING" val="|3.6|40.3|10.8|20.5"/>
</p:tagLst>
</file>

<file path=ppt/tags/tag3.xml><?xml version="1.0" encoding="utf-8"?>
<p:tagLst xmlns:a="http://schemas.openxmlformats.org/drawingml/2006/main" xmlns:r="http://schemas.openxmlformats.org/officeDocument/2006/relationships" xmlns:p="http://schemas.openxmlformats.org/presentationml/2006/main">
  <p:tag name="TIMING" val="|3.7|9.9|3.4|0.7|6.2|1"/>
</p:tagLst>
</file>

<file path=ppt/tags/tag4.xml><?xml version="1.0" encoding="utf-8"?>
<p:tagLst xmlns:a="http://schemas.openxmlformats.org/drawingml/2006/main" xmlns:r="http://schemas.openxmlformats.org/officeDocument/2006/relationships" xmlns:p="http://schemas.openxmlformats.org/presentationml/2006/main">
  <p:tag name="TIMING" val="|4.9|6.2|2.6|14.6|1.6|1.9|3.8|5.4|2|3.2"/>
</p:tagLst>
</file>

<file path=ppt/tags/tag5.xml><?xml version="1.0" encoding="utf-8"?>
<p:tagLst xmlns:a="http://schemas.openxmlformats.org/drawingml/2006/main" xmlns:r="http://schemas.openxmlformats.org/officeDocument/2006/relationships" xmlns:p="http://schemas.openxmlformats.org/presentationml/2006/main">
  <p:tag name="TIMING" val="|6.5|4.1|5.8|1.4"/>
</p:tagLst>
</file>

<file path=ppt/tags/tag6.xml><?xml version="1.0" encoding="utf-8"?>
<p:tagLst xmlns:a="http://schemas.openxmlformats.org/drawingml/2006/main" xmlns:r="http://schemas.openxmlformats.org/officeDocument/2006/relationships" xmlns:p="http://schemas.openxmlformats.org/presentationml/2006/main">
  <p:tag name="TIMING" val="|3.5|5.5|3.7|1.2|5.2|4.5"/>
</p:tagLst>
</file>

<file path=ppt/tags/tag7.xml><?xml version="1.0" encoding="utf-8"?>
<p:tagLst xmlns:a="http://schemas.openxmlformats.org/drawingml/2006/main" xmlns:r="http://schemas.openxmlformats.org/officeDocument/2006/relationships" xmlns:p="http://schemas.openxmlformats.org/presentationml/2006/main">
  <p:tag name="TIMING" val="|3.5|5.5|3.7|1.2|5.2|4.5"/>
</p:tagLst>
</file>

<file path=ppt/tags/tag8.xml><?xml version="1.0" encoding="utf-8"?>
<p:tagLst xmlns:a="http://schemas.openxmlformats.org/drawingml/2006/main" xmlns:r="http://schemas.openxmlformats.org/officeDocument/2006/relationships" xmlns:p="http://schemas.openxmlformats.org/presentationml/2006/main">
  <p:tag name="TIMING" val="|3.5|5.5|3.7|1.2|5.2|4.5"/>
</p:tagLst>
</file>

<file path=ppt/tags/tag9.xml><?xml version="1.0" encoding="utf-8"?>
<p:tagLst xmlns:a="http://schemas.openxmlformats.org/drawingml/2006/main" xmlns:r="http://schemas.openxmlformats.org/officeDocument/2006/relationships" xmlns:p="http://schemas.openxmlformats.org/presentationml/2006/main">
  <p:tag name="TIMING" val="|5.3|5.7"/>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10405</TotalTime>
  <Words>2822</Words>
  <Application>Microsoft Macintosh PowerPoint</Application>
  <PresentationFormat>On-screen Show (4:3)</PresentationFormat>
  <Paragraphs>560</Paragraphs>
  <Slides>36</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Helvetica</vt:lpstr>
      <vt:lpstr>Wingdings</vt:lpstr>
      <vt:lpstr>Office Theme</vt:lpstr>
      <vt:lpstr>MASK: Redesigning the GPU  Memory Hierarchy to Support  Multi-Application Concurrency </vt:lpstr>
      <vt:lpstr>Executive Summary</vt:lpstr>
      <vt:lpstr>Outline</vt:lpstr>
      <vt:lpstr>Why Share Discrete GPUs?</vt:lpstr>
      <vt:lpstr>State-of-the-art Address Translation in GPUs</vt:lpstr>
      <vt:lpstr>A TLB Miss Stalls Multiple Warps</vt:lpstr>
      <vt:lpstr>Multiple Page Walks Happen Together</vt:lpstr>
      <vt:lpstr>Effect of Translation on Performance</vt:lpstr>
      <vt:lpstr>Effect of Translation on Performance</vt:lpstr>
      <vt:lpstr>Effect of Translation on Performance</vt:lpstr>
      <vt:lpstr>Problem 1: Contention at the Shared TLB</vt:lpstr>
      <vt:lpstr>Problem 1: Contention at the Shared TLB</vt:lpstr>
      <vt:lpstr>Problem 2:  Thrashing at the L2 Cache</vt:lpstr>
      <vt:lpstr>Observation: Address Translation Is Latency Sensitive</vt:lpstr>
      <vt:lpstr>Observation: Address Translation Is Latency Sensitive</vt:lpstr>
      <vt:lpstr>Our Goals</vt:lpstr>
      <vt:lpstr>Outline</vt:lpstr>
      <vt:lpstr>MASK: A Translation-aware Memory Hierarchy</vt:lpstr>
      <vt:lpstr>A: TLB-fill Tokens</vt:lpstr>
      <vt:lpstr>MASK: A Translation-aware Memory Hierarchy</vt:lpstr>
      <vt:lpstr>B: Translation-aware L2 Bypass</vt:lpstr>
      <vt:lpstr>B: Translation-aware L2 Bypass</vt:lpstr>
      <vt:lpstr>B: Translation-aware L2 Bypass</vt:lpstr>
      <vt:lpstr>B: Translation-aware L2 Bypass</vt:lpstr>
      <vt:lpstr>B: Translation-aware L2 Bypass</vt:lpstr>
      <vt:lpstr>MASK: A Translation-aware Memory Hierarchy</vt:lpstr>
      <vt:lpstr>C: Address-space-aware Memory Scheduler</vt:lpstr>
      <vt:lpstr>C: Address-space-aware Memory Scheduler</vt:lpstr>
      <vt:lpstr>C: Address-space-aware Memory Scheduler</vt:lpstr>
      <vt:lpstr>Outline</vt:lpstr>
      <vt:lpstr>Methodology</vt:lpstr>
      <vt:lpstr>Comparison Points</vt:lpstr>
      <vt:lpstr>Performance</vt:lpstr>
      <vt:lpstr>Other Results in the Paper</vt:lpstr>
      <vt:lpstr>Conclusion</vt:lpstr>
      <vt:lpstr>MASK: Redesigning the GPU  Memory Hierarchy to Support  Multi-Application Concurrency </vt:lpstr>
    </vt:vector>
  </TitlesOfParts>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ZmILe</dc:creator>
  <cp:lastModifiedBy>Rachata Ausavarungnirun</cp:lastModifiedBy>
  <cp:revision>1357</cp:revision>
  <cp:lastPrinted>2018-04-01T15:12:14Z</cp:lastPrinted>
  <dcterms:created xsi:type="dcterms:W3CDTF">2017-09-26T18:07:32Z</dcterms:created>
  <dcterms:modified xsi:type="dcterms:W3CDTF">2018-04-01T15:14:19Z</dcterms:modified>
</cp:coreProperties>
</file>