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74" r:id="rId4"/>
    <p:sldId id="275" r:id="rId5"/>
    <p:sldId id="262" r:id="rId6"/>
    <p:sldId id="267" r:id="rId7"/>
    <p:sldId id="268" r:id="rId8"/>
    <p:sldId id="263" r:id="rId9"/>
    <p:sldId id="271" r:id="rId10"/>
    <p:sldId id="272" r:id="rId11"/>
    <p:sldId id="273" r:id="rId1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1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912"/>
    <p:restoredTop sz="94701"/>
  </p:normalViewPr>
  <p:slideViewPr>
    <p:cSldViewPr snapToGrid="0" snapToObjects="1">
      <p:cViewPr varScale="1">
        <p:scale>
          <a:sx n="105" d="100"/>
          <a:sy n="105" d="100"/>
        </p:scale>
        <p:origin x="19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667B6-58C3-2044-B303-847B644A8431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F1F4A-8441-7740-B9DC-FED91A7AA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25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F74D14-69DD-E84D-B48E-B78A9D46218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90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87ABA-3832-2C4D-8736-0D567FE39F0E}" type="datetimeFigureOut">
              <a:rPr lang="en-US" smtClean="0"/>
              <a:t>10/14/17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21E6-6BCE-EA44-8899-CAD0F0B65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761805"/>
            <a:ext cx="9144000" cy="2263783"/>
          </a:xfrm>
          <a:prstGeom prst="roundRect">
            <a:avLst/>
          </a:prstGeom>
          <a:noFill/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4500" b="1" dirty="0">
                <a:solidFill>
                  <a:srgbClr val="C00000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MEMCON</a:t>
            </a:r>
          </a:p>
          <a:p>
            <a:pPr algn="ctr">
              <a:lnSpc>
                <a:spcPts val="3060"/>
              </a:lnSpc>
            </a:pP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Detecting and Mitigating </a:t>
            </a:r>
            <a:endParaRPr lang="en-US" sz="3300" dirty="0">
              <a:solidFill>
                <a:schemeClr val="tx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  <a:p>
            <a:pPr algn="ctr">
              <a:lnSpc>
                <a:spcPts val="3060"/>
              </a:lnSpc>
            </a:pP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Data-Dependent </a:t>
            </a: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DRAM Failures </a:t>
            </a:r>
            <a:endParaRPr lang="en-US" sz="3300" dirty="0">
              <a:solidFill>
                <a:schemeClr val="tx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  <a:p>
            <a:pPr algn="ctr">
              <a:lnSpc>
                <a:spcPts val="3060"/>
              </a:lnSpc>
            </a:pP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by Exploiting Current </a:t>
            </a: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Memory Conten</a:t>
            </a:r>
            <a:r>
              <a:rPr lang="en-US" sz="405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t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985373"/>
            <a:ext cx="9144000" cy="1241822"/>
          </a:xfrm>
        </p:spPr>
        <p:txBody>
          <a:bodyPr>
            <a:normAutofit/>
          </a:bodyPr>
          <a:lstStyle/>
          <a:p>
            <a:pPr>
              <a:lnSpc>
                <a:spcPts val="1185"/>
              </a:lnSpc>
            </a:pPr>
            <a:r>
              <a:rPr lang="en-US" b="1" dirty="0" smtClean="0">
                <a:solidFill>
                  <a:srgbClr val="C00000"/>
                </a:solidFill>
              </a:rPr>
              <a:t>Samira Khan</a:t>
            </a:r>
          </a:p>
          <a:p>
            <a:pPr>
              <a:lnSpc>
                <a:spcPts val="1185"/>
              </a:lnSpc>
            </a:pPr>
            <a:r>
              <a:rPr lang="en-US" dirty="0" smtClean="0"/>
              <a:t>Chris Wilkerson, </a:t>
            </a:r>
            <a:r>
              <a:rPr lang="en-US" dirty="0" err="1" smtClean="0"/>
              <a:t>Zhe</a:t>
            </a:r>
            <a:r>
              <a:rPr lang="en-US" dirty="0" smtClean="0"/>
              <a:t> Wang, </a:t>
            </a:r>
            <a:r>
              <a:rPr lang="en-US" dirty="0" err="1"/>
              <a:t>Alaa</a:t>
            </a:r>
            <a:r>
              <a:rPr lang="en-US" dirty="0"/>
              <a:t> </a:t>
            </a:r>
            <a:r>
              <a:rPr lang="en-US" dirty="0" err="1" smtClean="0"/>
              <a:t>Alameldeen</a:t>
            </a:r>
            <a:r>
              <a:rPr lang="en-US" dirty="0" smtClean="0"/>
              <a:t>, </a:t>
            </a:r>
            <a:r>
              <a:rPr lang="en-US" dirty="0" err="1" smtClean="0"/>
              <a:t>Donghyuk</a:t>
            </a:r>
            <a:r>
              <a:rPr lang="en-US" dirty="0" smtClean="0"/>
              <a:t> Lee, </a:t>
            </a:r>
            <a:r>
              <a:rPr lang="en-US" dirty="0" err="1" smtClean="0"/>
              <a:t>Onur</a:t>
            </a:r>
            <a:r>
              <a:rPr lang="en-US" dirty="0" smtClean="0"/>
              <a:t> </a:t>
            </a:r>
            <a:r>
              <a:rPr lang="en-US" dirty="0" err="1" smtClean="0"/>
              <a:t>Mutlu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145" y="4227195"/>
            <a:ext cx="1888341" cy="548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24" y="4227195"/>
            <a:ext cx="137277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3358112" y="4038384"/>
            <a:ext cx="926262" cy="9262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grayscl/>
          </a:blip>
          <a:stretch>
            <a:fillRect/>
          </a:stretch>
        </p:blipFill>
        <p:spPr>
          <a:xfrm>
            <a:off x="4514883" y="3941445"/>
            <a:ext cx="2000250" cy="112014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11459"/>
            <a:ext cx="9144000" cy="750345"/>
          </a:xfrm>
          <a:prstGeom prst="roundRect">
            <a:avLst/>
          </a:prstGeom>
          <a:solidFill>
            <a:srgbClr val="EEECE1"/>
          </a:solidFill>
          <a:ln w="762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4500" b="1" dirty="0">
                <a:solidFill>
                  <a:schemeClr val="tx1"/>
                </a:solidFill>
              </a:rPr>
              <a:t>Session 1A at 11.20 am</a:t>
            </a:r>
            <a:endParaRPr lang="en-US" sz="4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85900" y="0"/>
            <a:ext cx="6172200" cy="857250"/>
          </a:xfrm>
        </p:spPr>
        <p:txBody>
          <a:bodyPr>
            <a:normAutofit/>
          </a:bodyPr>
          <a:lstStyle/>
          <a:p>
            <a:pPr algn="ctr"/>
            <a:r>
              <a:rPr lang="en-US" sz="4950" b="1" dirty="0">
                <a:solidFill>
                  <a:srgbClr val="C00000"/>
                </a:solidFill>
                <a:latin typeface="+mn-lt"/>
              </a:rPr>
              <a:t>MEMCON</a:t>
            </a:r>
            <a:endParaRPr lang="en-US" sz="495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C1EAA-CC6C-FA44-8DF0-4BB4CFD4EFBC}" type="slidenum">
              <a:rPr lang="en-US" smtClean="0"/>
              <a:t>10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43001" y="1343471"/>
            <a:ext cx="6858001" cy="70637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7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SCRAMBLED</a:t>
            </a:r>
          </a:p>
          <a:p>
            <a:pPr>
              <a:lnSpc>
                <a:spcPct val="7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MAPPING                     </a:t>
            </a:r>
            <a:endParaRPr lang="en-US" sz="3000" i="1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509010" y="829121"/>
            <a:ext cx="3977640" cy="602366"/>
            <a:chOff x="2240280" y="2971800"/>
            <a:chExt cx="5303520" cy="803154"/>
          </a:xfrm>
        </p:grpSpPr>
        <p:grpSp>
          <p:nvGrpSpPr>
            <p:cNvPr id="8" name="Group 7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" name="Group 21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23" name="Oval 22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9" name="Straight Connector 8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 w="38100" cmpd="sng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857750" y="1347962"/>
            <a:ext cx="6792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X-?</a:t>
            </a:r>
            <a:endParaRPr lang="en-US" sz="3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00094" y="1347962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29301" y="1347962"/>
            <a:ext cx="7665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</a:t>
            </a:r>
            <a:r>
              <a:rPr lang="en-US" sz="3000" b="1" dirty="0"/>
              <a:t>+?</a:t>
            </a:r>
            <a:endParaRPr lang="en-US" sz="30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-7662" y="2474061"/>
            <a:ext cx="9143999" cy="822001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000"/>
              </a:lnSpc>
            </a:pPr>
            <a:r>
              <a:rPr lang="en-US" sz="3300" b="1" i="1" dirty="0">
                <a:solidFill>
                  <a:schemeClr val="tx1"/>
                </a:solidFill>
              </a:rPr>
              <a:t>Detects</a:t>
            </a:r>
            <a:r>
              <a:rPr lang="en-US" sz="3300" dirty="0">
                <a:solidFill>
                  <a:schemeClr val="tx1"/>
                </a:solidFill>
              </a:rPr>
              <a:t> data-dependent failures </a:t>
            </a:r>
          </a:p>
          <a:p>
            <a:pPr algn="ctr">
              <a:lnSpc>
                <a:spcPts val="3000"/>
              </a:lnSpc>
            </a:pPr>
            <a:r>
              <a:rPr lang="en-US" sz="3300" b="1" i="1" dirty="0">
                <a:solidFill>
                  <a:srgbClr val="C00000"/>
                </a:solidFill>
              </a:rPr>
              <a:t>without</a:t>
            </a:r>
            <a:r>
              <a:rPr lang="en-US" sz="3300" dirty="0">
                <a:solidFill>
                  <a:srgbClr val="C00000"/>
                </a:solidFill>
              </a:rPr>
              <a:t> the knowledge of the </a:t>
            </a:r>
          </a:p>
          <a:p>
            <a:pPr algn="ctr">
              <a:lnSpc>
                <a:spcPts val="3000"/>
              </a:lnSpc>
            </a:pPr>
            <a:r>
              <a:rPr lang="en-US" sz="3300" dirty="0">
                <a:solidFill>
                  <a:srgbClr val="C00000"/>
                </a:solidFill>
              </a:rPr>
              <a:t>DRAM </a:t>
            </a:r>
            <a:r>
              <a:rPr lang="en-US" sz="3300" dirty="0">
                <a:solidFill>
                  <a:srgbClr val="C00000"/>
                </a:solidFill>
              </a:rPr>
              <a:t>internal address mapping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86876" y="820124"/>
            <a:ext cx="7141124" cy="1342396"/>
          </a:xfrm>
          <a:prstGeom prst="roundRect">
            <a:avLst/>
          </a:prstGeom>
          <a:solidFill>
            <a:srgbClr val="941100">
              <a:alpha val="63000"/>
            </a:srgb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2" name="Rectangle 1"/>
          <p:cNvSpPr/>
          <p:nvPr/>
        </p:nvSpPr>
        <p:spPr>
          <a:xfrm>
            <a:off x="1321473" y="3757211"/>
            <a:ext cx="2390079" cy="127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dirty="0">
                <a:solidFill>
                  <a:srgbClr val="C00000"/>
                </a:solidFill>
              </a:rPr>
              <a:t>65%-74% </a:t>
            </a:r>
          </a:p>
          <a:p>
            <a:pPr algn="ctr">
              <a:lnSpc>
                <a:spcPts val="2250"/>
              </a:lnSpc>
            </a:pPr>
            <a:r>
              <a:rPr lang="en-US" sz="2700" dirty="0">
                <a:solidFill>
                  <a:schemeClr val="tx1"/>
                </a:solidFill>
              </a:rPr>
              <a:t>Reduction in refresh count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078897" y="3744960"/>
            <a:ext cx="4038712" cy="12738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dirty="0">
                <a:solidFill>
                  <a:srgbClr val="C00000"/>
                </a:solidFill>
              </a:rPr>
              <a:t>40%-50% </a:t>
            </a:r>
          </a:p>
          <a:p>
            <a:pPr algn="ctr">
              <a:lnSpc>
                <a:spcPts val="2250"/>
              </a:lnSpc>
            </a:pPr>
            <a:r>
              <a:rPr lang="en-US" sz="2700" dirty="0">
                <a:solidFill>
                  <a:schemeClr val="tx1"/>
                </a:solidFill>
              </a:rPr>
              <a:t>Performance improvement using 32Gb DRAM</a:t>
            </a:r>
          </a:p>
        </p:txBody>
      </p:sp>
    </p:spTree>
    <p:extLst>
      <p:ext uri="{BB962C8B-B14F-4D97-AF65-F5344CB8AC3E}">
        <p14:creationId xmlns:p14="http://schemas.microsoft.com/office/powerpoint/2010/main" val="6767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761805"/>
            <a:ext cx="9144000" cy="2263783"/>
          </a:xfrm>
          <a:prstGeom prst="roundRect">
            <a:avLst/>
          </a:prstGeom>
          <a:noFill/>
          <a:ln w="762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4500" b="1" dirty="0">
                <a:solidFill>
                  <a:srgbClr val="C00000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MEMCON</a:t>
            </a:r>
          </a:p>
          <a:p>
            <a:pPr algn="ctr">
              <a:lnSpc>
                <a:spcPts val="3060"/>
              </a:lnSpc>
            </a:pP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Detecting and Mitigating </a:t>
            </a:r>
            <a:endParaRPr lang="en-US" sz="3300" dirty="0">
              <a:solidFill>
                <a:schemeClr val="tx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  <a:p>
            <a:pPr algn="ctr">
              <a:lnSpc>
                <a:spcPts val="3060"/>
              </a:lnSpc>
            </a:pP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Data-Dependent </a:t>
            </a: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DRAM Failures </a:t>
            </a:r>
            <a:endParaRPr lang="en-US" sz="3300" dirty="0">
              <a:solidFill>
                <a:schemeClr val="tx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  <a:p>
            <a:pPr algn="ctr">
              <a:lnSpc>
                <a:spcPts val="3060"/>
              </a:lnSpc>
            </a:pP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by Exploiting Current </a:t>
            </a:r>
            <a:r>
              <a:rPr lang="en-US" sz="330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Memory Conten</a:t>
            </a:r>
            <a:r>
              <a:rPr lang="en-US" sz="4050" dirty="0">
                <a:solidFill>
                  <a:schemeClr val="tx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t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0" y="2985373"/>
            <a:ext cx="9144000" cy="1241822"/>
          </a:xfrm>
        </p:spPr>
        <p:txBody>
          <a:bodyPr>
            <a:normAutofit/>
          </a:bodyPr>
          <a:lstStyle/>
          <a:p>
            <a:pPr>
              <a:lnSpc>
                <a:spcPts val="1185"/>
              </a:lnSpc>
            </a:pPr>
            <a:r>
              <a:rPr lang="en-US" b="1" dirty="0" smtClean="0">
                <a:solidFill>
                  <a:srgbClr val="C00000"/>
                </a:solidFill>
              </a:rPr>
              <a:t>Samira Khan</a:t>
            </a:r>
          </a:p>
          <a:p>
            <a:pPr>
              <a:lnSpc>
                <a:spcPts val="1185"/>
              </a:lnSpc>
            </a:pPr>
            <a:r>
              <a:rPr lang="en-US" dirty="0" smtClean="0"/>
              <a:t>Chris Wilkerson, </a:t>
            </a:r>
            <a:r>
              <a:rPr lang="en-US" dirty="0" err="1" smtClean="0"/>
              <a:t>Zhe</a:t>
            </a:r>
            <a:r>
              <a:rPr lang="en-US" dirty="0" smtClean="0"/>
              <a:t> Wang, </a:t>
            </a:r>
            <a:r>
              <a:rPr lang="en-US" dirty="0" err="1"/>
              <a:t>Alaa</a:t>
            </a:r>
            <a:r>
              <a:rPr lang="en-US" dirty="0"/>
              <a:t> </a:t>
            </a:r>
            <a:r>
              <a:rPr lang="en-US" dirty="0" err="1" smtClean="0"/>
              <a:t>Alameldeen</a:t>
            </a:r>
            <a:r>
              <a:rPr lang="en-US" dirty="0" smtClean="0"/>
              <a:t>, </a:t>
            </a:r>
            <a:r>
              <a:rPr lang="en-US" dirty="0" err="1" smtClean="0"/>
              <a:t>Donghyuk</a:t>
            </a:r>
            <a:r>
              <a:rPr lang="en-US" dirty="0" smtClean="0"/>
              <a:t> Lee, </a:t>
            </a:r>
            <a:r>
              <a:rPr lang="en-US" dirty="0" err="1" smtClean="0"/>
              <a:t>Onur</a:t>
            </a:r>
            <a:r>
              <a:rPr lang="en-US" dirty="0" smtClean="0"/>
              <a:t> </a:t>
            </a:r>
            <a:r>
              <a:rPr lang="en-US" dirty="0" err="1" smtClean="0"/>
              <a:t>Mutlu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145" y="4227195"/>
            <a:ext cx="1888341" cy="548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824" y="4227195"/>
            <a:ext cx="1372778" cy="5486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grayscl/>
          </a:blip>
          <a:stretch>
            <a:fillRect/>
          </a:stretch>
        </p:blipFill>
        <p:spPr>
          <a:xfrm>
            <a:off x="3358112" y="4038384"/>
            <a:ext cx="926262" cy="9262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grayscl/>
          </a:blip>
          <a:stretch>
            <a:fillRect/>
          </a:stretch>
        </p:blipFill>
        <p:spPr>
          <a:xfrm>
            <a:off x="4514883" y="3941445"/>
            <a:ext cx="2000250" cy="112014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11459"/>
            <a:ext cx="9144000" cy="750345"/>
          </a:xfrm>
          <a:prstGeom prst="roundRect">
            <a:avLst/>
          </a:prstGeom>
          <a:solidFill>
            <a:srgbClr val="EEECE1"/>
          </a:solidFill>
          <a:ln w="762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4500" b="1" dirty="0">
                <a:solidFill>
                  <a:schemeClr val="tx1"/>
                </a:solidFill>
              </a:rPr>
              <a:t>Session 1A at 11.20 am</a:t>
            </a:r>
            <a:endParaRPr lang="en-US" sz="4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73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>
                <a:solidFill>
                  <a:srgbClr val="FF0000"/>
                </a:solidFill>
              </a:rPr>
              <a:t>VISION: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SYSTEM-LEVEL DETECTION AND MITIGATION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3244-FE42-4648-8A13-942AAE84A223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43000" y="800100"/>
            <a:ext cx="6858000" cy="3754220"/>
            <a:chOff x="1524000" y="1066800"/>
            <a:chExt cx="9144000" cy="5005626"/>
          </a:xfrm>
        </p:grpSpPr>
        <p:grpSp>
          <p:nvGrpSpPr>
            <p:cNvPr id="461" name="Group 460"/>
            <p:cNvGrpSpPr>
              <a:grpSpLocks noChangeAspect="1"/>
            </p:cNvGrpSpPr>
            <p:nvPr/>
          </p:nvGrpSpPr>
          <p:grpSpPr>
            <a:xfrm>
              <a:off x="3016202" y="1654927"/>
              <a:ext cx="2089198" cy="1555654"/>
              <a:chOff x="3454955" y="2670363"/>
              <a:chExt cx="2434972" cy="1813117"/>
            </a:xfrm>
            <a:solidFill>
              <a:schemeClr val="tx1">
                <a:lumMod val="65000"/>
                <a:lumOff val="35000"/>
              </a:schemeClr>
            </a:solidFill>
          </p:grpSpPr>
          <p:grpSp>
            <p:nvGrpSpPr>
              <p:cNvPr id="465" name="Group 464"/>
              <p:cNvGrpSpPr>
                <a:grpSpLocks noChangeAspect="1"/>
              </p:cNvGrpSpPr>
              <p:nvPr/>
            </p:nvGrpSpPr>
            <p:grpSpPr>
              <a:xfrm>
                <a:off x="3454955" y="2670363"/>
                <a:ext cx="1233724" cy="929423"/>
                <a:chOff x="428328" y="2110982"/>
                <a:chExt cx="3273181" cy="2582606"/>
              </a:xfrm>
              <a:grpFill/>
            </p:grpSpPr>
            <p:cxnSp>
              <p:nvCxnSpPr>
                <p:cNvPr id="568" name="Straight Connector 567"/>
                <p:cNvCxnSpPr/>
                <p:nvPr/>
              </p:nvCxnSpPr>
              <p:spPr>
                <a:xfrm>
                  <a:off x="3331890" y="2135878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9" name="Straight Connector 568"/>
                <p:cNvCxnSpPr/>
                <p:nvPr/>
              </p:nvCxnSpPr>
              <p:spPr>
                <a:xfrm>
                  <a:off x="2704366" y="2129654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0" name="Straight Connector 569"/>
                <p:cNvCxnSpPr/>
                <p:nvPr/>
              </p:nvCxnSpPr>
              <p:spPr>
                <a:xfrm>
                  <a:off x="2076842" y="2123430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1" name="Straight Connector 570"/>
                <p:cNvCxnSpPr/>
                <p:nvPr/>
              </p:nvCxnSpPr>
              <p:spPr>
                <a:xfrm>
                  <a:off x="449881" y="4281301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2" name="Straight Connector 571"/>
                <p:cNvCxnSpPr/>
                <p:nvPr/>
              </p:nvCxnSpPr>
              <p:spPr>
                <a:xfrm>
                  <a:off x="443673" y="3690373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3" name="Straight Connector 572"/>
                <p:cNvCxnSpPr/>
                <p:nvPr/>
              </p:nvCxnSpPr>
              <p:spPr>
                <a:xfrm>
                  <a:off x="1449318" y="2117206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4" name="Straight Connector 573"/>
                <p:cNvCxnSpPr/>
                <p:nvPr/>
              </p:nvCxnSpPr>
              <p:spPr>
                <a:xfrm>
                  <a:off x="812657" y="2110982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5" name="Straight Connector 574"/>
                <p:cNvCxnSpPr/>
                <p:nvPr/>
              </p:nvCxnSpPr>
              <p:spPr>
                <a:xfrm>
                  <a:off x="429848" y="2495297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6" name="Straight Connector 575"/>
                <p:cNvCxnSpPr/>
                <p:nvPr/>
              </p:nvCxnSpPr>
              <p:spPr>
                <a:xfrm>
                  <a:off x="428328" y="3090309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77" name="Group 576"/>
                <p:cNvGrpSpPr/>
                <p:nvPr/>
              </p:nvGrpSpPr>
              <p:grpSpPr>
                <a:xfrm>
                  <a:off x="534160" y="2226069"/>
                  <a:ext cx="3067764" cy="525790"/>
                  <a:chOff x="534160" y="2226069"/>
                  <a:chExt cx="3067764" cy="525790"/>
                </a:xfrm>
                <a:grpFill/>
              </p:grpSpPr>
              <p:sp>
                <p:nvSpPr>
                  <p:cNvPr id="596" name="Oval 595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7" name="Oval 596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8" name="Oval 597"/>
                  <p:cNvSpPr/>
                  <p:nvPr/>
                </p:nvSpPr>
                <p:spPr>
                  <a:xfrm>
                    <a:off x="1800961" y="2229173"/>
                    <a:ext cx="543300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9" name="Oval 598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600" name="Oval 599"/>
                  <p:cNvSpPr/>
                  <p:nvPr/>
                </p:nvSpPr>
                <p:spPr>
                  <a:xfrm>
                    <a:off x="3058623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78" name="Group 577"/>
                <p:cNvGrpSpPr/>
                <p:nvPr/>
              </p:nvGrpSpPr>
              <p:grpSpPr>
                <a:xfrm>
                  <a:off x="541777" y="2821081"/>
                  <a:ext cx="3058627" cy="525790"/>
                  <a:chOff x="534160" y="2226069"/>
                  <a:chExt cx="3058627" cy="525790"/>
                </a:xfrm>
                <a:grpFill/>
              </p:grpSpPr>
              <p:sp>
                <p:nvSpPr>
                  <p:cNvPr id="591" name="Oval 590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2" name="Oval 591"/>
                  <p:cNvSpPr/>
                  <p:nvPr/>
                </p:nvSpPr>
                <p:spPr>
                  <a:xfrm>
                    <a:off x="1167560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3" name="Oval 592"/>
                  <p:cNvSpPr/>
                  <p:nvPr/>
                </p:nvSpPr>
                <p:spPr>
                  <a:xfrm>
                    <a:off x="1800960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4" name="Oval 593"/>
                  <p:cNvSpPr/>
                  <p:nvPr/>
                </p:nvSpPr>
                <p:spPr>
                  <a:xfrm>
                    <a:off x="2425223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5" name="Oval 594"/>
                  <p:cNvSpPr/>
                  <p:nvPr/>
                </p:nvSpPr>
                <p:spPr>
                  <a:xfrm>
                    <a:off x="3049486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79" name="Group 578"/>
                <p:cNvGrpSpPr/>
                <p:nvPr/>
              </p:nvGrpSpPr>
              <p:grpSpPr>
                <a:xfrm>
                  <a:off x="538848" y="3430281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586" name="Oval 585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7" name="Oval 586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8" name="Oval 587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9" name="Oval 588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90" name="Oval 589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80" name="Group 579"/>
                <p:cNvGrpSpPr/>
                <p:nvPr/>
              </p:nvGrpSpPr>
              <p:grpSpPr>
                <a:xfrm>
                  <a:off x="535919" y="4030345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581" name="Oval 580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2" name="Oval 581"/>
                  <p:cNvSpPr/>
                  <p:nvPr/>
                </p:nvSpPr>
                <p:spPr>
                  <a:xfrm>
                    <a:off x="1185834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3" name="Oval 582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4" name="Oval 583"/>
                  <p:cNvSpPr/>
                  <p:nvPr/>
                </p:nvSpPr>
                <p:spPr>
                  <a:xfrm>
                    <a:off x="2443497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85" name="Oval 584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</p:grpSp>
          <p:grpSp>
            <p:nvGrpSpPr>
              <p:cNvPr id="466" name="Group 465"/>
              <p:cNvGrpSpPr>
                <a:grpSpLocks noChangeAspect="1"/>
              </p:cNvGrpSpPr>
              <p:nvPr/>
            </p:nvGrpSpPr>
            <p:grpSpPr>
              <a:xfrm>
                <a:off x="3457947" y="3551049"/>
                <a:ext cx="1233724" cy="929423"/>
                <a:chOff x="428328" y="2110982"/>
                <a:chExt cx="3273181" cy="2582606"/>
              </a:xfrm>
              <a:grpFill/>
            </p:grpSpPr>
            <p:cxnSp>
              <p:nvCxnSpPr>
                <p:cNvPr id="535" name="Straight Connector 534"/>
                <p:cNvCxnSpPr/>
                <p:nvPr/>
              </p:nvCxnSpPr>
              <p:spPr>
                <a:xfrm>
                  <a:off x="3331890" y="2135878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6" name="Straight Connector 535"/>
                <p:cNvCxnSpPr/>
                <p:nvPr/>
              </p:nvCxnSpPr>
              <p:spPr>
                <a:xfrm>
                  <a:off x="2704366" y="2129654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7" name="Straight Connector 536"/>
                <p:cNvCxnSpPr/>
                <p:nvPr/>
              </p:nvCxnSpPr>
              <p:spPr>
                <a:xfrm>
                  <a:off x="2076842" y="2123430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8" name="Straight Connector 537"/>
                <p:cNvCxnSpPr/>
                <p:nvPr/>
              </p:nvCxnSpPr>
              <p:spPr>
                <a:xfrm>
                  <a:off x="449881" y="4281301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9" name="Straight Connector 538"/>
                <p:cNvCxnSpPr/>
                <p:nvPr/>
              </p:nvCxnSpPr>
              <p:spPr>
                <a:xfrm>
                  <a:off x="443673" y="3690373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0" name="Straight Connector 539"/>
                <p:cNvCxnSpPr/>
                <p:nvPr/>
              </p:nvCxnSpPr>
              <p:spPr>
                <a:xfrm>
                  <a:off x="1449318" y="2117206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1" name="Straight Connector 540"/>
                <p:cNvCxnSpPr/>
                <p:nvPr/>
              </p:nvCxnSpPr>
              <p:spPr>
                <a:xfrm>
                  <a:off x="812657" y="2110982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2" name="Straight Connector 541"/>
                <p:cNvCxnSpPr/>
                <p:nvPr/>
              </p:nvCxnSpPr>
              <p:spPr>
                <a:xfrm>
                  <a:off x="429848" y="2495297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3" name="Straight Connector 542"/>
                <p:cNvCxnSpPr/>
                <p:nvPr/>
              </p:nvCxnSpPr>
              <p:spPr>
                <a:xfrm>
                  <a:off x="428328" y="3090309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44" name="Group 543"/>
                <p:cNvGrpSpPr/>
                <p:nvPr/>
              </p:nvGrpSpPr>
              <p:grpSpPr>
                <a:xfrm>
                  <a:off x="534160" y="2226069"/>
                  <a:ext cx="3067764" cy="525790"/>
                  <a:chOff x="534160" y="2226069"/>
                  <a:chExt cx="3067764" cy="525790"/>
                </a:xfrm>
                <a:grpFill/>
              </p:grpSpPr>
              <p:sp>
                <p:nvSpPr>
                  <p:cNvPr id="563" name="Oval 562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4" name="Oval 563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5" name="Oval 564"/>
                  <p:cNvSpPr/>
                  <p:nvPr/>
                </p:nvSpPr>
                <p:spPr>
                  <a:xfrm>
                    <a:off x="1800961" y="2229173"/>
                    <a:ext cx="543300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6" name="Oval 565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7" name="Oval 566"/>
                  <p:cNvSpPr/>
                  <p:nvPr/>
                </p:nvSpPr>
                <p:spPr>
                  <a:xfrm>
                    <a:off x="3058623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45" name="Group 544"/>
                <p:cNvGrpSpPr/>
                <p:nvPr/>
              </p:nvGrpSpPr>
              <p:grpSpPr>
                <a:xfrm>
                  <a:off x="541777" y="2821081"/>
                  <a:ext cx="3058627" cy="525790"/>
                  <a:chOff x="534160" y="2226069"/>
                  <a:chExt cx="3058627" cy="525790"/>
                </a:xfrm>
                <a:grpFill/>
              </p:grpSpPr>
              <p:sp>
                <p:nvSpPr>
                  <p:cNvPr id="558" name="Oval 557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9" name="Oval 558"/>
                  <p:cNvSpPr/>
                  <p:nvPr/>
                </p:nvSpPr>
                <p:spPr>
                  <a:xfrm>
                    <a:off x="1167560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0" name="Oval 559"/>
                  <p:cNvSpPr/>
                  <p:nvPr/>
                </p:nvSpPr>
                <p:spPr>
                  <a:xfrm>
                    <a:off x="1800960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1" name="Oval 560"/>
                  <p:cNvSpPr/>
                  <p:nvPr/>
                </p:nvSpPr>
                <p:spPr>
                  <a:xfrm>
                    <a:off x="2425223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62" name="Oval 561"/>
                  <p:cNvSpPr/>
                  <p:nvPr/>
                </p:nvSpPr>
                <p:spPr>
                  <a:xfrm>
                    <a:off x="3049486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46" name="Group 545"/>
                <p:cNvGrpSpPr/>
                <p:nvPr/>
              </p:nvGrpSpPr>
              <p:grpSpPr>
                <a:xfrm>
                  <a:off x="538848" y="3430281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553" name="Oval 552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4" name="Oval 553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5" name="Oval 554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6" name="Oval 555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7" name="Oval 556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47" name="Group 546"/>
                <p:cNvGrpSpPr/>
                <p:nvPr/>
              </p:nvGrpSpPr>
              <p:grpSpPr>
                <a:xfrm>
                  <a:off x="535919" y="4030345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548" name="Oval 547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49" name="Oval 548"/>
                  <p:cNvSpPr/>
                  <p:nvPr/>
                </p:nvSpPr>
                <p:spPr>
                  <a:xfrm>
                    <a:off x="1185834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0" name="Oval 549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1" name="Oval 550"/>
                  <p:cNvSpPr/>
                  <p:nvPr/>
                </p:nvSpPr>
                <p:spPr>
                  <a:xfrm>
                    <a:off x="2443497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52" name="Oval 551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</p:grpSp>
          <p:grpSp>
            <p:nvGrpSpPr>
              <p:cNvPr id="467" name="Group 466"/>
              <p:cNvGrpSpPr>
                <a:grpSpLocks noChangeAspect="1"/>
              </p:cNvGrpSpPr>
              <p:nvPr/>
            </p:nvGrpSpPr>
            <p:grpSpPr>
              <a:xfrm>
                <a:off x="4653211" y="2673371"/>
                <a:ext cx="1233724" cy="929423"/>
                <a:chOff x="428328" y="2110982"/>
                <a:chExt cx="3273181" cy="2582606"/>
              </a:xfrm>
              <a:grpFill/>
            </p:grpSpPr>
            <p:cxnSp>
              <p:nvCxnSpPr>
                <p:cNvPr id="502" name="Straight Connector 501"/>
                <p:cNvCxnSpPr/>
                <p:nvPr/>
              </p:nvCxnSpPr>
              <p:spPr>
                <a:xfrm>
                  <a:off x="3331890" y="2135878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3" name="Straight Connector 502"/>
                <p:cNvCxnSpPr/>
                <p:nvPr/>
              </p:nvCxnSpPr>
              <p:spPr>
                <a:xfrm>
                  <a:off x="2704366" y="2129654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4" name="Straight Connector 503"/>
                <p:cNvCxnSpPr/>
                <p:nvPr/>
              </p:nvCxnSpPr>
              <p:spPr>
                <a:xfrm>
                  <a:off x="2076842" y="2123430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5" name="Straight Connector 504"/>
                <p:cNvCxnSpPr/>
                <p:nvPr/>
              </p:nvCxnSpPr>
              <p:spPr>
                <a:xfrm>
                  <a:off x="449881" y="4281301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Straight Connector 505"/>
                <p:cNvCxnSpPr/>
                <p:nvPr/>
              </p:nvCxnSpPr>
              <p:spPr>
                <a:xfrm>
                  <a:off x="443673" y="3690373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Straight Connector 506"/>
                <p:cNvCxnSpPr/>
                <p:nvPr/>
              </p:nvCxnSpPr>
              <p:spPr>
                <a:xfrm>
                  <a:off x="1449318" y="2117206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Straight Connector 507"/>
                <p:cNvCxnSpPr/>
                <p:nvPr/>
              </p:nvCxnSpPr>
              <p:spPr>
                <a:xfrm>
                  <a:off x="812657" y="2110982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9" name="Straight Connector 508"/>
                <p:cNvCxnSpPr/>
                <p:nvPr/>
              </p:nvCxnSpPr>
              <p:spPr>
                <a:xfrm>
                  <a:off x="429848" y="2495297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0" name="Straight Connector 509"/>
                <p:cNvCxnSpPr/>
                <p:nvPr/>
              </p:nvCxnSpPr>
              <p:spPr>
                <a:xfrm>
                  <a:off x="428328" y="3090309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11" name="Group 510"/>
                <p:cNvGrpSpPr/>
                <p:nvPr/>
              </p:nvGrpSpPr>
              <p:grpSpPr>
                <a:xfrm>
                  <a:off x="534160" y="2226069"/>
                  <a:ext cx="3067764" cy="525790"/>
                  <a:chOff x="534160" y="2226069"/>
                  <a:chExt cx="3067764" cy="525790"/>
                </a:xfrm>
                <a:grpFill/>
              </p:grpSpPr>
              <p:sp>
                <p:nvSpPr>
                  <p:cNvPr id="530" name="Oval 529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31" name="Oval 530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32" name="Oval 531"/>
                  <p:cNvSpPr/>
                  <p:nvPr/>
                </p:nvSpPr>
                <p:spPr>
                  <a:xfrm>
                    <a:off x="1800961" y="2229173"/>
                    <a:ext cx="543300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33" name="Oval 532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34" name="Oval 533"/>
                  <p:cNvSpPr/>
                  <p:nvPr/>
                </p:nvSpPr>
                <p:spPr>
                  <a:xfrm>
                    <a:off x="3058623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12" name="Group 511"/>
                <p:cNvGrpSpPr/>
                <p:nvPr/>
              </p:nvGrpSpPr>
              <p:grpSpPr>
                <a:xfrm>
                  <a:off x="541777" y="2821081"/>
                  <a:ext cx="3058627" cy="525790"/>
                  <a:chOff x="534160" y="2226069"/>
                  <a:chExt cx="3058627" cy="525790"/>
                </a:xfrm>
                <a:grpFill/>
              </p:grpSpPr>
              <p:sp>
                <p:nvSpPr>
                  <p:cNvPr id="525" name="Oval 524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6" name="Oval 525"/>
                  <p:cNvSpPr/>
                  <p:nvPr/>
                </p:nvSpPr>
                <p:spPr>
                  <a:xfrm>
                    <a:off x="1167560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7" name="Oval 526"/>
                  <p:cNvSpPr/>
                  <p:nvPr/>
                </p:nvSpPr>
                <p:spPr>
                  <a:xfrm>
                    <a:off x="1800960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8" name="Oval 527"/>
                  <p:cNvSpPr/>
                  <p:nvPr/>
                </p:nvSpPr>
                <p:spPr>
                  <a:xfrm>
                    <a:off x="2425223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9" name="Oval 528"/>
                  <p:cNvSpPr/>
                  <p:nvPr/>
                </p:nvSpPr>
                <p:spPr>
                  <a:xfrm>
                    <a:off x="3049486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13" name="Group 512"/>
                <p:cNvGrpSpPr/>
                <p:nvPr/>
              </p:nvGrpSpPr>
              <p:grpSpPr>
                <a:xfrm>
                  <a:off x="538848" y="3430281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520" name="Oval 519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1" name="Oval 520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2" name="Oval 521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3" name="Oval 522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24" name="Oval 523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514" name="Group 513"/>
                <p:cNvGrpSpPr/>
                <p:nvPr/>
              </p:nvGrpSpPr>
              <p:grpSpPr>
                <a:xfrm>
                  <a:off x="535919" y="4030345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515" name="Oval 514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16" name="Oval 515"/>
                  <p:cNvSpPr/>
                  <p:nvPr/>
                </p:nvSpPr>
                <p:spPr>
                  <a:xfrm>
                    <a:off x="1185834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17" name="Oval 516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18" name="Oval 517"/>
                  <p:cNvSpPr/>
                  <p:nvPr/>
                </p:nvSpPr>
                <p:spPr>
                  <a:xfrm>
                    <a:off x="2443497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19" name="Oval 518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</p:grpSp>
          <p:grpSp>
            <p:nvGrpSpPr>
              <p:cNvPr id="468" name="Group 467"/>
              <p:cNvGrpSpPr>
                <a:grpSpLocks noChangeAspect="1"/>
              </p:cNvGrpSpPr>
              <p:nvPr/>
            </p:nvGrpSpPr>
            <p:grpSpPr>
              <a:xfrm>
                <a:off x="4656203" y="3554057"/>
                <a:ext cx="1233724" cy="929423"/>
                <a:chOff x="428328" y="2110982"/>
                <a:chExt cx="3273181" cy="2582606"/>
              </a:xfrm>
              <a:grpFill/>
            </p:grpSpPr>
            <p:cxnSp>
              <p:nvCxnSpPr>
                <p:cNvPr id="469" name="Straight Connector 468"/>
                <p:cNvCxnSpPr/>
                <p:nvPr/>
              </p:nvCxnSpPr>
              <p:spPr>
                <a:xfrm>
                  <a:off x="3331890" y="2135878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Straight Connector 469"/>
                <p:cNvCxnSpPr/>
                <p:nvPr/>
              </p:nvCxnSpPr>
              <p:spPr>
                <a:xfrm>
                  <a:off x="2704366" y="2129654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1" name="Straight Connector 470"/>
                <p:cNvCxnSpPr/>
                <p:nvPr/>
              </p:nvCxnSpPr>
              <p:spPr>
                <a:xfrm>
                  <a:off x="2076842" y="2123430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2" name="Straight Connector 471"/>
                <p:cNvCxnSpPr/>
                <p:nvPr/>
              </p:nvCxnSpPr>
              <p:spPr>
                <a:xfrm>
                  <a:off x="449881" y="4281301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3" name="Straight Connector 472"/>
                <p:cNvCxnSpPr/>
                <p:nvPr/>
              </p:nvCxnSpPr>
              <p:spPr>
                <a:xfrm>
                  <a:off x="443673" y="3690373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4" name="Straight Connector 473"/>
                <p:cNvCxnSpPr/>
                <p:nvPr/>
              </p:nvCxnSpPr>
              <p:spPr>
                <a:xfrm>
                  <a:off x="1449318" y="2117206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5" name="Straight Connector 474"/>
                <p:cNvCxnSpPr/>
                <p:nvPr/>
              </p:nvCxnSpPr>
              <p:spPr>
                <a:xfrm>
                  <a:off x="812657" y="2110982"/>
                  <a:ext cx="0" cy="255771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6" name="Straight Connector 475"/>
                <p:cNvCxnSpPr/>
                <p:nvPr/>
              </p:nvCxnSpPr>
              <p:spPr>
                <a:xfrm>
                  <a:off x="429848" y="2495297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7" name="Straight Connector 476"/>
                <p:cNvCxnSpPr/>
                <p:nvPr/>
              </p:nvCxnSpPr>
              <p:spPr>
                <a:xfrm>
                  <a:off x="428328" y="3090309"/>
                  <a:ext cx="3251628" cy="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78" name="Group 477"/>
                <p:cNvGrpSpPr/>
                <p:nvPr/>
              </p:nvGrpSpPr>
              <p:grpSpPr>
                <a:xfrm>
                  <a:off x="534160" y="2226069"/>
                  <a:ext cx="3067764" cy="525790"/>
                  <a:chOff x="534160" y="2226069"/>
                  <a:chExt cx="3067764" cy="525790"/>
                </a:xfrm>
                <a:grpFill/>
              </p:grpSpPr>
              <p:sp>
                <p:nvSpPr>
                  <p:cNvPr id="497" name="Oval 496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8" name="Oval 497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9" name="Oval 498"/>
                  <p:cNvSpPr/>
                  <p:nvPr/>
                </p:nvSpPr>
                <p:spPr>
                  <a:xfrm>
                    <a:off x="1800961" y="2229173"/>
                    <a:ext cx="543300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00" name="Oval 499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501" name="Oval 500"/>
                  <p:cNvSpPr/>
                  <p:nvPr/>
                </p:nvSpPr>
                <p:spPr>
                  <a:xfrm>
                    <a:off x="3058623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479" name="Group 478"/>
                <p:cNvGrpSpPr/>
                <p:nvPr/>
              </p:nvGrpSpPr>
              <p:grpSpPr>
                <a:xfrm>
                  <a:off x="541777" y="2821081"/>
                  <a:ext cx="3058627" cy="525790"/>
                  <a:chOff x="534160" y="2226069"/>
                  <a:chExt cx="3058627" cy="525790"/>
                </a:xfrm>
                <a:grpFill/>
              </p:grpSpPr>
              <p:sp>
                <p:nvSpPr>
                  <p:cNvPr id="492" name="Oval 491"/>
                  <p:cNvSpPr/>
                  <p:nvPr/>
                </p:nvSpPr>
                <p:spPr>
                  <a:xfrm>
                    <a:off x="534160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3" name="Oval 492"/>
                  <p:cNvSpPr/>
                  <p:nvPr/>
                </p:nvSpPr>
                <p:spPr>
                  <a:xfrm>
                    <a:off x="1167560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4" name="Oval 493"/>
                  <p:cNvSpPr/>
                  <p:nvPr/>
                </p:nvSpPr>
                <p:spPr>
                  <a:xfrm>
                    <a:off x="1800960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5" name="Oval 494"/>
                  <p:cNvSpPr/>
                  <p:nvPr/>
                </p:nvSpPr>
                <p:spPr>
                  <a:xfrm>
                    <a:off x="2425223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6" name="Oval 495"/>
                  <p:cNvSpPr/>
                  <p:nvPr/>
                </p:nvSpPr>
                <p:spPr>
                  <a:xfrm>
                    <a:off x="3049486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480" name="Group 479"/>
                <p:cNvGrpSpPr/>
                <p:nvPr/>
              </p:nvGrpSpPr>
              <p:grpSpPr>
                <a:xfrm>
                  <a:off x="538848" y="3430281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487" name="Oval 486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88" name="Oval 487"/>
                  <p:cNvSpPr/>
                  <p:nvPr/>
                </p:nvSpPr>
                <p:spPr>
                  <a:xfrm>
                    <a:off x="1176697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89" name="Oval 488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0" name="Oval 489"/>
                  <p:cNvSpPr/>
                  <p:nvPr/>
                </p:nvSpPr>
                <p:spPr>
                  <a:xfrm>
                    <a:off x="2434360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91" name="Oval 490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  <p:grpSp>
              <p:nvGrpSpPr>
                <p:cNvPr id="481" name="Group 480"/>
                <p:cNvGrpSpPr/>
                <p:nvPr/>
              </p:nvGrpSpPr>
              <p:grpSpPr>
                <a:xfrm>
                  <a:off x="535919" y="4030345"/>
                  <a:ext cx="3067764" cy="525790"/>
                  <a:chOff x="543297" y="2226069"/>
                  <a:chExt cx="3067764" cy="525790"/>
                </a:xfrm>
                <a:grpFill/>
              </p:grpSpPr>
              <p:sp>
                <p:nvSpPr>
                  <p:cNvPr id="482" name="Oval 481"/>
                  <p:cNvSpPr/>
                  <p:nvPr/>
                </p:nvSpPr>
                <p:spPr>
                  <a:xfrm>
                    <a:off x="543297" y="2232277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83" name="Oval 482"/>
                  <p:cNvSpPr/>
                  <p:nvPr/>
                </p:nvSpPr>
                <p:spPr>
                  <a:xfrm>
                    <a:off x="1185834" y="2230725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84" name="Oval 483"/>
                  <p:cNvSpPr/>
                  <p:nvPr/>
                </p:nvSpPr>
                <p:spPr>
                  <a:xfrm>
                    <a:off x="1810097" y="2229173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85" name="Oval 484"/>
                  <p:cNvSpPr/>
                  <p:nvPr/>
                </p:nvSpPr>
                <p:spPr>
                  <a:xfrm>
                    <a:off x="2443497" y="2227621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  <p:sp>
                <p:nvSpPr>
                  <p:cNvPr id="486" name="Oval 485"/>
                  <p:cNvSpPr/>
                  <p:nvPr/>
                </p:nvSpPr>
                <p:spPr>
                  <a:xfrm>
                    <a:off x="3067760" y="2226069"/>
                    <a:ext cx="543301" cy="519582"/>
                  </a:xfrm>
                  <a:prstGeom prst="ellips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sz="1013" dirty="0"/>
                  </a:p>
                </p:txBody>
              </p:sp>
            </p:grpSp>
          </p:grpSp>
        </p:grpSp>
        <p:sp>
          <p:nvSpPr>
            <p:cNvPr id="462" name="Multiply 461"/>
            <p:cNvSpPr/>
            <p:nvPr/>
          </p:nvSpPr>
          <p:spPr>
            <a:xfrm>
              <a:off x="3092402" y="1686581"/>
              <a:ext cx="914400" cy="914400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rgbClr val="FF0000"/>
                </a:solidFill>
              </a:endParaRPr>
            </a:p>
          </p:txBody>
        </p:sp>
        <p:sp>
          <p:nvSpPr>
            <p:cNvPr id="463" name="Multiply 462"/>
            <p:cNvSpPr/>
            <p:nvPr/>
          </p:nvSpPr>
          <p:spPr>
            <a:xfrm>
              <a:off x="4159202" y="2296181"/>
              <a:ext cx="914400" cy="914400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rgbClr val="FF0000"/>
                </a:solidFill>
              </a:endParaRPr>
            </a:p>
          </p:txBody>
        </p:sp>
        <p:sp>
          <p:nvSpPr>
            <p:cNvPr id="464" name="TextBox 463"/>
            <p:cNvSpPr txBox="1"/>
            <p:nvPr/>
          </p:nvSpPr>
          <p:spPr>
            <a:xfrm>
              <a:off x="3125697" y="3182161"/>
              <a:ext cx="1979603" cy="812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2100" b="1" dirty="0"/>
                <a:t>Unreliable</a:t>
              </a:r>
            </a:p>
            <a:p>
              <a:pPr algn="ctr">
                <a:lnSpc>
                  <a:spcPct val="80000"/>
                </a:lnSpc>
              </a:pPr>
              <a:r>
                <a:rPr lang="en-US" sz="2100" b="1" dirty="0"/>
                <a:t>DRAM Cells</a:t>
              </a:r>
            </a:p>
          </p:txBody>
        </p:sp>
        <p:pic>
          <p:nvPicPr>
            <p:cNvPr id="760" name="Picture 759" descr="24342616_s.jpg"/>
            <p:cNvPicPr>
              <a:picLocks noChangeAspect="1"/>
            </p:cNvPicPr>
            <p:nvPr/>
          </p:nvPicPr>
          <p:blipFill>
            <a:blip r:embed="rId2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2088" y="2819400"/>
              <a:ext cx="1714500" cy="1143000"/>
            </a:xfrm>
            <a:prstGeom prst="rect">
              <a:avLst/>
            </a:prstGeom>
          </p:spPr>
        </p:pic>
        <p:sp>
          <p:nvSpPr>
            <p:cNvPr id="905" name="Lightning Bolt 904"/>
            <p:cNvSpPr>
              <a:spLocks noChangeAspect="1"/>
            </p:cNvSpPr>
            <p:nvPr/>
          </p:nvSpPr>
          <p:spPr>
            <a:xfrm>
              <a:off x="3119284" y="2604336"/>
              <a:ext cx="462116" cy="514448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910" name="Curved Down Arrow 909"/>
            <p:cNvSpPr>
              <a:spLocks noChangeAspect="1"/>
            </p:cNvSpPr>
            <p:nvPr/>
          </p:nvSpPr>
          <p:spPr>
            <a:xfrm>
              <a:off x="5546475" y="1395984"/>
              <a:ext cx="1264798" cy="585216"/>
            </a:xfrm>
            <a:prstGeom prst="curvedDownArrow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  <p:sp>
          <p:nvSpPr>
            <p:cNvPr id="911" name="Curved Up Arrow 910"/>
            <p:cNvSpPr>
              <a:spLocks noChangeAspect="1"/>
            </p:cNvSpPr>
            <p:nvPr/>
          </p:nvSpPr>
          <p:spPr>
            <a:xfrm>
              <a:off x="5546475" y="2919984"/>
              <a:ext cx="1264798" cy="585216"/>
            </a:xfrm>
            <a:prstGeom prst="curvedUpArrow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  <p:sp>
          <p:nvSpPr>
            <p:cNvPr id="912" name="TextBox 911"/>
            <p:cNvSpPr txBox="1"/>
            <p:nvPr/>
          </p:nvSpPr>
          <p:spPr>
            <a:xfrm>
              <a:off x="5416535" y="1968935"/>
              <a:ext cx="1500071" cy="10279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100" b="1" dirty="0"/>
                <a:t>Detect</a:t>
              </a:r>
            </a:p>
            <a:p>
              <a:pPr algn="ctr">
                <a:lnSpc>
                  <a:spcPct val="70000"/>
                </a:lnSpc>
              </a:pPr>
              <a:r>
                <a:rPr lang="en-US" sz="2100" b="1" dirty="0"/>
                <a:t>and </a:t>
              </a:r>
            </a:p>
            <a:p>
              <a:pPr algn="ctr">
                <a:lnSpc>
                  <a:spcPct val="70000"/>
                </a:lnSpc>
              </a:pPr>
              <a:r>
                <a:rPr lang="en-US" sz="2100" b="1" dirty="0"/>
                <a:t>Mitigate</a:t>
              </a:r>
            </a:p>
          </p:txBody>
        </p:sp>
        <p:sp>
          <p:nvSpPr>
            <p:cNvPr id="918" name="TextBox 917"/>
            <p:cNvSpPr txBox="1"/>
            <p:nvPr/>
          </p:nvSpPr>
          <p:spPr>
            <a:xfrm>
              <a:off x="6477000" y="3775502"/>
              <a:ext cx="3581400" cy="424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100" b="1" dirty="0"/>
                <a:t>Reliable System</a:t>
              </a:r>
            </a:p>
          </p:txBody>
        </p:sp>
        <p:pic>
          <p:nvPicPr>
            <p:cNvPr id="922" name="Picture 921" descr="6106097_s_clipped_rev_1.png"/>
            <p:cNvPicPr>
              <a:picLocks noChangeAspect="1"/>
            </p:cNvPicPr>
            <p:nvPr/>
          </p:nvPicPr>
          <p:blipFill>
            <a:blip r:embed="rId4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3700" y="1066800"/>
              <a:ext cx="2857500" cy="1936750"/>
            </a:xfrm>
            <a:prstGeom prst="rect">
              <a:avLst/>
            </a:prstGeom>
          </p:spPr>
        </p:pic>
        <p:sp>
          <p:nvSpPr>
            <p:cNvPr id="302" name="Lightning Bolt 301"/>
            <p:cNvSpPr>
              <a:spLocks noChangeAspect="1"/>
            </p:cNvSpPr>
            <p:nvPr/>
          </p:nvSpPr>
          <p:spPr>
            <a:xfrm>
              <a:off x="7767484" y="3143152"/>
              <a:ext cx="462116" cy="514448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304" name="Rounded Rectangle 303"/>
            <p:cNvSpPr/>
            <p:nvPr/>
          </p:nvSpPr>
          <p:spPr>
            <a:xfrm>
              <a:off x="1524000" y="4191002"/>
              <a:ext cx="9144000" cy="1142999"/>
            </a:xfrm>
            <a:prstGeom prst="round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3000" dirty="0">
                  <a:solidFill>
                    <a:schemeClr val="tx1"/>
                  </a:solidFill>
                </a:rPr>
                <a:t>Detect and mitigate errors after </a:t>
              </a:r>
            </a:p>
            <a:p>
              <a:pPr algn="ctr">
                <a:lnSpc>
                  <a:spcPct val="80000"/>
                </a:lnSpc>
              </a:pPr>
              <a:r>
                <a:rPr lang="en-US" sz="3000" dirty="0">
                  <a:solidFill>
                    <a:schemeClr val="tx1"/>
                  </a:solidFill>
                </a:rPr>
                <a:t>the system has become operational </a:t>
              </a:r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1524001" y="5334000"/>
              <a:ext cx="9143999" cy="73842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en-US" sz="3000" b="1">
                  <a:solidFill>
                    <a:srgbClr val="C00000"/>
                  </a:solidFill>
                </a:rPr>
                <a:t>ONLINE </a:t>
              </a:r>
              <a:r>
                <a:rPr lang="en-US" sz="3000" b="1">
                  <a:solidFill>
                    <a:srgbClr val="C00000"/>
                  </a:solidFill>
                </a:rPr>
                <a:t>PROFILING</a:t>
              </a:r>
              <a:endParaRPr lang="en-US" sz="3000" b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502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TextBox 463"/>
          <p:cNvSpPr txBox="1"/>
          <p:nvPr/>
        </p:nvSpPr>
        <p:spPr>
          <a:xfrm>
            <a:off x="5466467" y="2243076"/>
            <a:ext cx="1484702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dirty="0"/>
              <a:t>Unreliable</a:t>
            </a:r>
          </a:p>
          <a:p>
            <a:pPr algn="ctr">
              <a:lnSpc>
                <a:spcPct val="80000"/>
              </a:lnSpc>
            </a:pPr>
            <a:r>
              <a:rPr lang="en-US" sz="2100" b="1" dirty="0"/>
              <a:t>DRAM Cells</a:t>
            </a:r>
          </a:p>
        </p:txBody>
      </p:sp>
      <p:sp>
        <p:nvSpPr>
          <p:cNvPr id="155" name="Title 1"/>
          <p:cNvSpPr>
            <a:spLocks noGrp="1"/>
          </p:cNvSpPr>
          <p:nvPr>
            <p:ph type="title"/>
          </p:nvPr>
        </p:nvSpPr>
        <p:spPr>
          <a:xfrm>
            <a:off x="313082" y="17798"/>
            <a:ext cx="8423414" cy="994172"/>
          </a:xfrm>
        </p:spPr>
        <p:txBody>
          <a:bodyPr/>
          <a:lstStyle/>
          <a:p>
            <a:pPr algn="ctr"/>
            <a:r>
              <a:rPr lang="en-US" dirty="0" smtClean="0"/>
              <a:t>BENEFITS OF ONLINE PROFILING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968968"/>
            <a:ext cx="2057400" cy="273844"/>
          </a:xfrm>
        </p:spPr>
        <p:txBody>
          <a:bodyPr/>
          <a:lstStyle/>
          <a:p>
            <a:fld id="{75AD3244-FE42-4648-8A13-942AAE84A22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152" name="Group 151"/>
          <p:cNvGrpSpPr>
            <a:grpSpLocks noChangeAspect="1"/>
          </p:cNvGrpSpPr>
          <p:nvPr/>
        </p:nvGrpSpPr>
        <p:grpSpPr>
          <a:xfrm>
            <a:off x="1863066" y="1022697"/>
            <a:ext cx="1259129" cy="1215353"/>
            <a:chOff x="-27432" y="3871327"/>
            <a:chExt cx="1399032" cy="1350392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153" name="Straight Connector 152"/>
            <p:cNvCxnSpPr/>
            <p:nvPr/>
          </p:nvCxnSpPr>
          <p:spPr>
            <a:xfrm>
              <a:off x="-27432" y="4255642"/>
              <a:ext cx="1399032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4" name="Group 153"/>
            <p:cNvGrpSpPr/>
            <p:nvPr/>
          </p:nvGrpSpPr>
          <p:grpSpPr>
            <a:xfrm>
              <a:off x="-27432" y="3871327"/>
              <a:ext cx="1399032" cy="1350392"/>
              <a:chOff x="-152400" y="3871327"/>
              <a:chExt cx="1399032" cy="1350392"/>
            </a:xfrm>
            <a:grpFill/>
          </p:grpSpPr>
          <p:cxnSp>
            <p:nvCxnSpPr>
              <p:cNvPr id="158" name="Straight Connector 157"/>
              <p:cNvCxnSpPr/>
              <p:nvPr/>
            </p:nvCxnSpPr>
            <p:spPr>
              <a:xfrm>
                <a:off x="868590" y="3877551"/>
                <a:ext cx="0" cy="134416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231929" y="3871327"/>
                <a:ext cx="0" cy="1344168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-152400" y="4850654"/>
                <a:ext cx="1399032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1" name="Group 160"/>
              <p:cNvGrpSpPr/>
              <p:nvPr/>
            </p:nvGrpSpPr>
            <p:grpSpPr>
              <a:xfrm>
                <a:off x="-42838" y="3991070"/>
                <a:ext cx="1185838" cy="521134"/>
                <a:chOff x="534160" y="2230725"/>
                <a:chExt cx="1185838" cy="521134"/>
              </a:xfrm>
              <a:grpFill/>
            </p:grpSpPr>
            <p:sp>
              <p:nvSpPr>
                <p:cNvPr id="165" name="Oval 164"/>
                <p:cNvSpPr/>
                <p:nvPr/>
              </p:nvSpPr>
              <p:spPr>
                <a:xfrm>
                  <a:off x="534160" y="2232277"/>
                  <a:ext cx="543301" cy="51958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66" name="Oval 165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</p:grpSp>
          <p:grpSp>
            <p:nvGrpSpPr>
              <p:cNvPr id="162" name="Group 161"/>
              <p:cNvGrpSpPr/>
              <p:nvPr/>
            </p:nvGrpSpPr>
            <p:grpSpPr>
              <a:xfrm>
                <a:off x="-35221" y="4586082"/>
                <a:ext cx="1176701" cy="521134"/>
                <a:chOff x="534160" y="2230725"/>
                <a:chExt cx="1176701" cy="521134"/>
              </a:xfrm>
              <a:grpFill/>
            </p:grpSpPr>
            <p:sp>
              <p:nvSpPr>
                <p:cNvPr id="163" name="Oval 162"/>
                <p:cNvSpPr/>
                <p:nvPr/>
              </p:nvSpPr>
              <p:spPr>
                <a:xfrm>
                  <a:off x="534160" y="2232277"/>
                  <a:ext cx="543301" cy="51958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64" name="Oval 163"/>
                <p:cNvSpPr/>
                <p:nvPr/>
              </p:nvSpPr>
              <p:spPr>
                <a:xfrm>
                  <a:off x="1167560" y="2230725"/>
                  <a:ext cx="543301" cy="519582"/>
                </a:xfrm>
                <a:prstGeom prst="ellips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</p:grpSp>
        </p:grpSp>
      </p:grpSp>
      <p:sp>
        <p:nvSpPr>
          <p:cNvPr id="167" name="TextBox 166"/>
          <p:cNvSpPr txBox="1"/>
          <p:nvPr/>
        </p:nvSpPr>
        <p:spPr>
          <a:xfrm>
            <a:off x="1750280" y="2269945"/>
            <a:ext cx="1484702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dirty="0"/>
              <a:t>R</a:t>
            </a:r>
            <a:r>
              <a:rPr lang="en-US" sz="2100" b="1" dirty="0"/>
              <a:t>eliable</a:t>
            </a:r>
            <a:endParaRPr lang="en-US" sz="2100" b="1" dirty="0"/>
          </a:p>
          <a:p>
            <a:pPr algn="ctr">
              <a:lnSpc>
                <a:spcPct val="80000"/>
              </a:lnSpc>
            </a:pPr>
            <a:r>
              <a:rPr lang="en-US" sz="2100" b="1" dirty="0"/>
              <a:t>DRAM Cells</a:t>
            </a:r>
          </a:p>
        </p:txBody>
      </p:sp>
      <p:sp>
        <p:nvSpPr>
          <p:cNvPr id="168" name="Right Arrow 167"/>
          <p:cNvSpPr>
            <a:spLocks noChangeAspect="1"/>
          </p:cNvSpPr>
          <p:nvPr/>
        </p:nvSpPr>
        <p:spPr>
          <a:xfrm>
            <a:off x="3651586" y="1871092"/>
            <a:ext cx="1232573" cy="448174"/>
          </a:xfrm>
          <a:prstGeom prst="rightArrow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169" name="TextBox 168"/>
          <p:cNvSpPr txBox="1"/>
          <p:nvPr/>
        </p:nvSpPr>
        <p:spPr>
          <a:xfrm>
            <a:off x="3477696" y="1324227"/>
            <a:ext cx="1442318" cy="54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2100" b="1" dirty="0">
                <a:solidFill>
                  <a:srgbClr val="800000"/>
                </a:solidFill>
              </a:rPr>
              <a:t>Technology</a:t>
            </a:r>
          </a:p>
          <a:p>
            <a:pPr algn="ctr">
              <a:lnSpc>
                <a:spcPct val="70000"/>
              </a:lnSpc>
            </a:pPr>
            <a:r>
              <a:rPr lang="en-US" sz="2100" b="1" dirty="0">
                <a:solidFill>
                  <a:srgbClr val="800000"/>
                </a:solidFill>
              </a:rPr>
              <a:t>Scaling</a:t>
            </a:r>
          </a:p>
        </p:txBody>
      </p:sp>
      <p:grpSp>
        <p:nvGrpSpPr>
          <p:cNvPr id="171" name="Group 170"/>
          <p:cNvGrpSpPr>
            <a:grpSpLocks noChangeAspect="1"/>
          </p:cNvGrpSpPr>
          <p:nvPr/>
        </p:nvGrpSpPr>
        <p:grpSpPr>
          <a:xfrm>
            <a:off x="5508187" y="1015920"/>
            <a:ext cx="1369158" cy="1223304"/>
            <a:chOff x="1375031" y="1508707"/>
            <a:chExt cx="2746247" cy="2453694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73" name="Oval 172"/>
            <p:cNvSpPr/>
            <p:nvPr/>
          </p:nvSpPr>
          <p:spPr>
            <a:xfrm>
              <a:off x="2289431" y="201229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74" name="Oval 173"/>
            <p:cNvSpPr/>
            <p:nvPr/>
          </p:nvSpPr>
          <p:spPr>
            <a:xfrm>
              <a:off x="2746631" y="201229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75" name="Oval 174"/>
            <p:cNvSpPr/>
            <p:nvPr/>
          </p:nvSpPr>
          <p:spPr>
            <a:xfrm>
              <a:off x="3203831" y="201229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76" name="Oval 175"/>
            <p:cNvSpPr/>
            <p:nvPr/>
          </p:nvSpPr>
          <p:spPr>
            <a:xfrm>
              <a:off x="3661031" y="201039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77" name="Oval 176"/>
            <p:cNvSpPr/>
            <p:nvPr/>
          </p:nvSpPr>
          <p:spPr>
            <a:xfrm>
              <a:off x="1375031" y="201039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78" name="Oval 177"/>
            <p:cNvSpPr/>
            <p:nvPr/>
          </p:nvSpPr>
          <p:spPr>
            <a:xfrm>
              <a:off x="1832231" y="201039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cxnSp>
          <p:nvCxnSpPr>
            <p:cNvPr id="179" name="Straight Connector 178"/>
            <p:cNvCxnSpPr/>
            <p:nvPr/>
          </p:nvCxnSpPr>
          <p:spPr>
            <a:xfrm flipH="1" flipV="1">
              <a:off x="1600200" y="1508707"/>
              <a:ext cx="6478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/>
            <p:cNvCxnSpPr/>
            <p:nvPr/>
          </p:nvCxnSpPr>
          <p:spPr>
            <a:xfrm flipH="1" flipV="1">
              <a:off x="2057400" y="1508707"/>
              <a:ext cx="6478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flipH="1" flipV="1">
              <a:off x="2514600" y="1508707"/>
              <a:ext cx="9524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flipH="1" flipV="1">
              <a:off x="2975231" y="1508707"/>
              <a:ext cx="6093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flipH="1" flipV="1">
              <a:off x="3432431" y="1508707"/>
              <a:ext cx="3047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V="1">
              <a:off x="3889631" y="1508707"/>
              <a:ext cx="0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Oval 184"/>
            <p:cNvSpPr/>
            <p:nvPr/>
          </p:nvSpPr>
          <p:spPr>
            <a:xfrm>
              <a:off x="2292478" y="156443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86" name="Oval 185"/>
            <p:cNvSpPr/>
            <p:nvPr/>
          </p:nvSpPr>
          <p:spPr>
            <a:xfrm>
              <a:off x="2749678" y="156443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87" name="Oval 186"/>
            <p:cNvSpPr/>
            <p:nvPr/>
          </p:nvSpPr>
          <p:spPr>
            <a:xfrm>
              <a:off x="3206878" y="156443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88" name="Oval 187"/>
            <p:cNvSpPr/>
            <p:nvPr/>
          </p:nvSpPr>
          <p:spPr>
            <a:xfrm>
              <a:off x="3664078" y="156252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89" name="Oval 188"/>
            <p:cNvSpPr/>
            <p:nvPr/>
          </p:nvSpPr>
          <p:spPr>
            <a:xfrm>
              <a:off x="1378078" y="156252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1835278" y="156252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2292478" y="247502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2749678" y="247502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3" name="Oval 192"/>
            <p:cNvSpPr/>
            <p:nvPr/>
          </p:nvSpPr>
          <p:spPr>
            <a:xfrm>
              <a:off x="3206878" y="247502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4" name="Oval 193"/>
            <p:cNvSpPr/>
            <p:nvPr/>
          </p:nvSpPr>
          <p:spPr>
            <a:xfrm>
              <a:off x="3664078" y="247311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1378078" y="247311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1835278" y="247311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2292478" y="2930319"/>
              <a:ext cx="457200" cy="457200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8" name="Oval 197"/>
            <p:cNvSpPr/>
            <p:nvPr/>
          </p:nvSpPr>
          <p:spPr>
            <a:xfrm>
              <a:off x="2749678" y="293031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199" name="Oval 198"/>
            <p:cNvSpPr/>
            <p:nvPr/>
          </p:nvSpPr>
          <p:spPr>
            <a:xfrm>
              <a:off x="3206878" y="293031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0" name="Oval 199"/>
            <p:cNvSpPr/>
            <p:nvPr/>
          </p:nvSpPr>
          <p:spPr>
            <a:xfrm>
              <a:off x="3664078" y="292841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1" name="Oval 200"/>
            <p:cNvSpPr/>
            <p:nvPr/>
          </p:nvSpPr>
          <p:spPr>
            <a:xfrm>
              <a:off x="2292478" y="338370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2" name="Oval 201"/>
            <p:cNvSpPr/>
            <p:nvPr/>
          </p:nvSpPr>
          <p:spPr>
            <a:xfrm>
              <a:off x="2749678" y="338370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3" name="Oval 202"/>
            <p:cNvSpPr/>
            <p:nvPr/>
          </p:nvSpPr>
          <p:spPr>
            <a:xfrm>
              <a:off x="3206878" y="338370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4" name="Oval 203"/>
            <p:cNvSpPr/>
            <p:nvPr/>
          </p:nvSpPr>
          <p:spPr>
            <a:xfrm>
              <a:off x="3664078" y="338180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5" name="Oval 204"/>
            <p:cNvSpPr/>
            <p:nvPr/>
          </p:nvSpPr>
          <p:spPr>
            <a:xfrm>
              <a:off x="1378078" y="292841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6" name="Oval 205"/>
            <p:cNvSpPr/>
            <p:nvPr/>
          </p:nvSpPr>
          <p:spPr>
            <a:xfrm>
              <a:off x="1835278" y="292841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7" name="Oval 206"/>
            <p:cNvSpPr/>
            <p:nvPr/>
          </p:nvSpPr>
          <p:spPr>
            <a:xfrm>
              <a:off x="1378078" y="338180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8" name="Oval 207"/>
            <p:cNvSpPr/>
            <p:nvPr/>
          </p:nvSpPr>
          <p:spPr>
            <a:xfrm>
              <a:off x="1835278" y="338180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9" name="Oval 208"/>
            <p:cNvSpPr/>
            <p:nvPr/>
          </p:nvSpPr>
          <p:spPr>
            <a:xfrm>
              <a:off x="2300861" y="2023729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0" name="Oval 209"/>
            <p:cNvSpPr/>
            <p:nvPr/>
          </p:nvSpPr>
          <p:spPr>
            <a:xfrm>
              <a:off x="2758061" y="2023729"/>
              <a:ext cx="438912" cy="438912"/>
            </a:xfrm>
            <a:prstGeom prst="ellipse">
              <a:avLst/>
            </a:prstGeom>
            <a:solidFill>
              <a:srgbClr val="C00000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1" name="Oval 210"/>
            <p:cNvSpPr/>
            <p:nvPr/>
          </p:nvSpPr>
          <p:spPr>
            <a:xfrm>
              <a:off x="3215261" y="2023729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2" name="Oval 211"/>
            <p:cNvSpPr/>
            <p:nvPr/>
          </p:nvSpPr>
          <p:spPr>
            <a:xfrm>
              <a:off x="3672461" y="2021824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3" name="Oval 212"/>
            <p:cNvSpPr/>
            <p:nvPr/>
          </p:nvSpPr>
          <p:spPr>
            <a:xfrm>
              <a:off x="1386461" y="2021824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4" name="Oval 213"/>
            <p:cNvSpPr/>
            <p:nvPr/>
          </p:nvSpPr>
          <p:spPr>
            <a:xfrm>
              <a:off x="1843661" y="2021824"/>
              <a:ext cx="438912" cy="438912"/>
            </a:xfrm>
            <a:prstGeom prst="ellipse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</p:grpSp>
      <p:sp>
        <p:nvSpPr>
          <p:cNvPr id="216" name="Rounded Rectangle 215"/>
          <p:cNvSpPr/>
          <p:nvPr/>
        </p:nvSpPr>
        <p:spPr>
          <a:xfrm>
            <a:off x="0" y="3573092"/>
            <a:ext cx="9144000" cy="7955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57213" indent="-557213" algn="ctr">
              <a:lnSpc>
                <a:spcPct val="80000"/>
              </a:lnSpc>
              <a:buAutoNum type="arabicPeriod"/>
            </a:pPr>
            <a:r>
              <a:rPr lang="en-US" sz="3000" dirty="0">
                <a:solidFill>
                  <a:srgbClr val="C00000"/>
                </a:solidFill>
              </a:rPr>
              <a:t>Improves yield, reduces cost, enables scaling</a:t>
            </a:r>
            <a:r>
              <a:rPr lang="en-US" sz="3000" dirty="0">
                <a:solidFill>
                  <a:srgbClr val="C00000"/>
                </a:solidFill>
              </a:rPr>
              <a:t> </a:t>
            </a:r>
            <a:endParaRPr lang="en-US" sz="3000" dirty="0">
              <a:solidFill>
                <a:srgbClr val="C00000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dirty="0">
                <a:solidFill>
                  <a:schemeClr val="tx1"/>
                </a:solidFill>
              </a:rPr>
              <a:t>Vendors can make cells smaller without a strong reliability guarantee</a:t>
            </a:r>
          </a:p>
        </p:txBody>
      </p:sp>
    </p:spTree>
    <p:extLst>
      <p:ext uri="{BB962C8B-B14F-4D97-AF65-F5344CB8AC3E}">
        <p14:creationId xmlns:p14="http://schemas.microsoft.com/office/powerpoint/2010/main" val="19853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TextBox 463"/>
          <p:cNvSpPr txBox="1"/>
          <p:nvPr/>
        </p:nvSpPr>
        <p:spPr>
          <a:xfrm>
            <a:off x="3820861" y="2113484"/>
            <a:ext cx="1484702" cy="6093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100" b="1" dirty="0"/>
              <a:t>Unreliable</a:t>
            </a:r>
          </a:p>
          <a:p>
            <a:pPr algn="ctr">
              <a:lnSpc>
                <a:spcPct val="80000"/>
              </a:lnSpc>
            </a:pPr>
            <a:r>
              <a:rPr lang="en-US" sz="2100" b="1" dirty="0"/>
              <a:t>DRAM Cells</a:t>
            </a:r>
          </a:p>
        </p:txBody>
      </p:sp>
      <p:sp>
        <p:nvSpPr>
          <p:cNvPr id="155" name="Title 1"/>
          <p:cNvSpPr>
            <a:spLocks noGrp="1"/>
          </p:cNvSpPr>
          <p:nvPr>
            <p:ph type="title"/>
          </p:nvPr>
        </p:nvSpPr>
        <p:spPr>
          <a:xfrm>
            <a:off x="313082" y="-183907"/>
            <a:ext cx="8423414" cy="994172"/>
          </a:xfrm>
        </p:spPr>
        <p:txBody>
          <a:bodyPr/>
          <a:lstStyle/>
          <a:p>
            <a:pPr algn="ctr"/>
            <a:r>
              <a:rPr lang="en-US" dirty="0" smtClean="0"/>
              <a:t>BENEFITS OF ONLINE PROFILING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3244-FE42-4648-8A13-942AAE84A223}" type="slidenum">
              <a:rPr lang="en-US" smtClean="0"/>
              <a:t>4</a:t>
            </a:fld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2933539" y="819843"/>
            <a:ext cx="543739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i="1" dirty="0">
                <a:solidFill>
                  <a:schemeClr val="tx2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LO-REF</a:t>
            </a:r>
            <a:endParaRPr lang="en-US" sz="1013" b="1" i="1" dirty="0">
              <a:solidFill>
                <a:schemeClr val="tx2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grpSp>
        <p:nvGrpSpPr>
          <p:cNvPr id="197" name="Group 196"/>
          <p:cNvGrpSpPr>
            <a:grpSpLocks noChangeAspect="1"/>
          </p:cNvGrpSpPr>
          <p:nvPr/>
        </p:nvGrpSpPr>
        <p:grpSpPr>
          <a:xfrm>
            <a:off x="3737006" y="744345"/>
            <a:ext cx="1582947" cy="1376217"/>
            <a:chOff x="4974507" y="1508707"/>
            <a:chExt cx="2822278" cy="2453694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198" name="Straight Connector 197"/>
            <p:cNvCxnSpPr/>
            <p:nvPr/>
          </p:nvCxnSpPr>
          <p:spPr>
            <a:xfrm flipH="1" flipV="1">
              <a:off x="5259324" y="1508707"/>
              <a:ext cx="1523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flipV="1">
              <a:off x="5718047" y="1508707"/>
              <a:ext cx="0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flipH="1" flipV="1">
              <a:off x="6175247" y="1508707"/>
              <a:ext cx="3046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flipH="1" flipV="1">
              <a:off x="6632447" y="1508707"/>
              <a:ext cx="3046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flipV="1">
              <a:off x="7089647" y="1508707"/>
              <a:ext cx="0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flipH="1" flipV="1">
              <a:off x="7540755" y="1508707"/>
              <a:ext cx="3045" cy="2453694"/>
            </a:xfrm>
            <a:prstGeom prst="line">
              <a:avLst/>
            </a:prstGeom>
            <a:grpFill/>
            <a:ln w="25400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Oval 203"/>
            <p:cNvSpPr/>
            <p:nvPr/>
          </p:nvSpPr>
          <p:spPr>
            <a:xfrm>
              <a:off x="5974588" y="1586386"/>
              <a:ext cx="402336" cy="402336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5" name="Oval 204"/>
            <p:cNvSpPr>
              <a:spLocks noChangeAspect="1"/>
            </p:cNvSpPr>
            <p:nvPr/>
          </p:nvSpPr>
          <p:spPr>
            <a:xfrm>
              <a:off x="6483096" y="1644288"/>
              <a:ext cx="370699" cy="370699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6" name="Oval 205"/>
            <p:cNvSpPr/>
            <p:nvPr/>
          </p:nvSpPr>
          <p:spPr>
            <a:xfrm>
              <a:off x="6899140" y="1580761"/>
              <a:ext cx="393192" cy="393192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7" name="Oval 206"/>
            <p:cNvSpPr/>
            <p:nvPr/>
          </p:nvSpPr>
          <p:spPr>
            <a:xfrm>
              <a:off x="5041390" y="1547827"/>
              <a:ext cx="438912" cy="438912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8" name="Oval 207"/>
            <p:cNvSpPr/>
            <p:nvPr/>
          </p:nvSpPr>
          <p:spPr>
            <a:xfrm>
              <a:off x="5532116" y="1615844"/>
              <a:ext cx="377953" cy="37131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09" name="Oval 208"/>
            <p:cNvSpPr/>
            <p:nvPr/>
          </p:nvSpPr>
          <p:spPr>
            <a:xfrm>
              <a:off x="5978650" y="2494031"/>
              <a:ext cx="402336" cy="402336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0" name="Oval 209"/>
            <p:cNvSpPr/>
            <p:nvPr/>
          </p:nvSpPr>
          <p:spPr>
            <a:xfrm>
              <a:off x="6384034" y="2449118"/>
              <a:ext cx="502920" cy="50292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1" name="Oval 210"/>
            <p:cNvSpPr>
              <a:spLocks noChangeAspect="1"/>
            </p:cNvSpPr>
            <p:nvPr/>
          </p:nvSpPr>
          <p:spPr>
            <a:xfrm>
              <a:off x="6921246" y="2554878"/>
              <a:ext cx="370699" cy="370699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2" name="Oval 211"/>
            <p:cNvSpPr/>
            <p:nvPr/>
          </p:nvSpPr>
          <p:spPr>
            <a:xfrm>
              <a:off x="7312153" y="2440304"/>
              <a:ext cx="484632" cy="484632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3" name="Oval 212"/>
            <p:cNvSpPr>
              <a:spLocks noChangeAspect="1"/>
            </p:cNvSpPr>
            <p:nvPr/>
          </p:nvSpPr>
          <p:spPr>
            <a:xfrm>
              <a:off x="5555737" y="2508580"/>
              <a:ext cx="370699" cy="370699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4" name="Oval 213"/>
            <p:cNvSpPr>
              <a:spLocks noChangeAspect="1"/>
            </p:cNvSpPr>
            <p:nvPr/>
          </p:nvSpPr>
          <p:spPr>
            <a:xfrm>
              <a:off x="6058262" y="3012176"/>
              <a:ext cx="269371" cy="271628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5" name="Oval 214"/>
            <p:cNvSpPr/>
            <p:nvPr/>
          </p:nvSpPr>
          <p:spPr>
            <a:xfrm>
              <a:off x="6431911" y="2961696"/>
              <a:ext cx="411480" cy="41148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6" name="Oval 215"/>
            <p:cNvSpPr/>
            <p:nvPr/>
          </p:nvSpPr>
          <p:spPr>
            <a:xfrm>
              <a:off x="6861047" y="293031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7" name="Oval 216"/>
            <p:cNvSpPr/>
            <p:nvPr/>
          </p:nvSpPr>
          <p:spPr>
            <a:xfrm>
              <a:off x="7365488" y="2974134"/>
              <a:ext cx="365760" cy="36576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8" name="Oval 217"/>
            <p:cNvSpPr>
              <a:spLocks noChangeAspect="1"/>
            </p:cNvSpPr>
            <p:nvPr/>
          </p:nvSpPr>
          <p:spPr>
            <a:xfrm>
              <a:off x="5955787" y="3438220"/>
              <a:ext cx="407768" cy="407768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19" name="Oval 218"/>
            <p:cNvSpPr/>
            <p:nvPr/>
          </p:nvSpPr>
          <p:spPr>
            <a:xfrm>
              <a:off x="6403847" y="3383709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0" name="Oval 219"/>
            <p:cNvSpPr/>
            <p:nvPr/>
          </p:nvSpPr>
          <p:spPr>
            <a:xfrm>
              <a:off x="7318247" y="3381804"/>
              <a:ext cx="457200" cy="45720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1" name="Oval 220"/>
            <p:cNvSpPr/>
            <p:nvPr/>
          </p:nvSpPr>
          <p:spPr>
            <a:xfrm>
              <a:off x="5047104" y="2960173"/>
              <a:ext cx="411480" cy="41148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2" name="Oval 221"/>
            <p:cNvSpPr/>
            <p:nvPr/>
          </p:nvSpPr>
          <p:spPr>
            <a:xfrm>
              <a:off x="5452874" y="2858489"/>
              <a:ext cx="548640" cy="54864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3" name="Oval 222"/>
            <p:cNvSpPr/>
            <p:nvPr/>
          </p:nvSpPr>
          <p:spPr>
            <a:xfrm>
              <a:off x="5079492" y="3438220"/>
              <a:ext cx="356616" cy="356616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4" name="Oval 223"/>
            <p:cNvSpPr/>
            <p:nvPr/>
          </p:nvSpPr>
          <p:spPr>
            <a:xfrm>
              <a:off x="5504304" y="3413563"/>
              <a:ext cx="411480" cy="41148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5" name="Oval 224"/>
            <p:cNvSpPr/>
            <p:nvPr/>
          </p:nvSpPr>
          <p:spPr>
            <a:xfrm>
              <a:off x="5997835" y="2057496"/>
              <a:ext cx="356616" cy="356616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6" name="Oval 225"/>
            <p:cNvSpPr/>
            <p:nvPr/>
          </p:nvSpPr>
          <p:spPr>
            <a:xfrm>
              <a:off x="6509846" y="2123542"/>
              <a:ext cx="256616" cy="250731"/>
            </a:xfrm>
            <a:prstGeom prst="ellipse">
              <a:avLst/>
            </a:prstGeom>
            <a:solidFill>
              <a:srgbClr val="C00000"/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7" name="Oval 226"/>
            <p:cNvSpPr/>
            <p:nvPr/>
          </p:nvSpPr>
          <p:spPr>
            <a:xfrm>
              <a:off x="6853928" y="2013637"/>
              <a:ext cx="512064" cy="51206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8" name="Oval 227"/>
            <p:cNvSpPr/>
            <p:nvPr/>
          </p:nvSpPr>
          <p:spPr>
            <a:xfrm>
              <a:off x="5113019" y="2062597"/>
              <a:ext cx="292608" cy="292608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29" name="Oval 228"/>
            <p:cNvSpPr/>
            <p:nvPr/>
          </p:nvSpPr>
          <p:spPr>
            <a:xfrm>
              <a:off x="5492493" y="2020308"/>
              <a:ext cx="484632" cy="484632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30" name="Oval 229"/>
            <p:cNvSpPr/>
            <p:nvPr/>
          </p:nvSpPr>
          <p:spPr>
            <a:xfrm>
              <a:off x="7360915" y="2050147"/>
              <a:ext cx="377953" cy="37131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31" name="Oval 230"/>
            <p:cNvSpPr/>
            <p:nvPr/>
          </p:nvSpPr>
          <p:spPr>
            <a:xfrm>
              <a:off x="7353295" y="1608909"/>
              <a:ext cx="377953" cy="37131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32" name="Oval 231"/>
            <p:cNvSpPr/>
            <p:nvPr/>
          </p:nvSpPr>
          <p:spPr>
            <a:xfrm>
              <a:off x="6903716" y="3430505"/>
              <a:ext cx="377953" cy="371314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  <p:sp>
          <p:nvSpPr>
            <p:cNvPr id="233" name="Oval 232"/>
            <p:cNvSpPr/>
            <p:nvPr/>
          </p:nvSpPr>
          <p:spPr>
            <a:xfrm>
              <a:off x="4974507" y="2383711"/>
              <a:ext cx="548640" cy="548640"/>
            </a:xfrm>
            <a:prstGeom prst="ellipse">
              <a:avLst/>
            </a:prstGeom>
            <a:grp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b="1">
                <a:latin typeface="+mj-lt"/>
              </a:endParaRP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607905" y="1026522"/>
            <a:ext cx="1848678" cy="243235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171" name="Rounded Rectangle 170"/>
          <p:cNvSpPr/>
          <p:nvPr/>
        </p:nvSpPr>
        <p:spPr>
          <a:xfrm>
            <a:off x="3597967" y="1542356"/>
            <a:ext cx="1848678" cy="240030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3" name="TextBox 2"/>
          <p:cNvSpPr txBox="1"/>
          <p:nvPr/>
        </p:nvSpPr>
        <p:spPr>
          <a:xfrm>
            <a:off x="5543703" y="1002612"/>
            <a:ext cx="521297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i="1" dirty="0">
                <a:solidFill>
                  <a:srgbClr val="C00000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HI-REF</a:t>
            </a:r>
            <a:endParaRPr lang="en-US" sz="1013" b="1" i="1" dirty="0">
              <a:solidFill>
                <a:srgbClr val="C00000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551062" y="1545236"/>
            <a:ext cx="521297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i="1" dirty="0">
                <a:solidFill>
                  <a:srgbClr val="C00000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HI-REF</a:t>
            </a:r>
            <a:endParaRPr lang="en-US" sz="1013" b="1" i="1" dirty="0">
              <a:solidFill>
                <a:srgbClr val="C00000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2934666" y="1810758"/>
            <a:ext cx="543739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i="1">
                <a:solidFill>
                  <a:schemeClr val="tx2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LO-REF</a:t>
            </a:r>
            <a:endParaRPr lang="en-US" sz="1013" b="1" i="1" dirty="0">
              <a:solidFill>
                <a:schemeClr val="tx2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2935453" y="1310891"/>
            <a:ext cx="543739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13" b="1" i="1">
                <a:solidFill>
                  <a:schemeClr val="tx2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LO-REF</a:t>
            </a:r>
            <a:endParaRPr lang="en-US" sz="1013" b="1" i="1" dirty="0">
              <a:solidFill>
                <a:schemeClr val="tx2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0" y="3763093"/>
            <a:ext cx="9144000" cy="79552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3000" dirty="0">
                <a:solidFill>
                  <a:srgbClr val="C00000"/>
                </a:solidFill>
              </a:rPr>
              <a:t>2. Improves performance and energy efficiency</a:t>
            </a:r>
          </a:p>
          <a:p>
            <a:pPr algn="ctr">
              <a:lnSpc>
                <a:spcPct val="80000"/>
              </a:lnSpc>
            </a:pPr>
            <a:r>
              <a:rPr lang="en-US" sz="2400" dirty="0">
                <a:solidFill>
                  <a:schemeClr val="tx1"/>
                </a:solidFill>
              </a:rPr>
              <a:t>Reduce refresh rate, refresh faulty rows more frequently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3" name="Punchline"/>
          <p:cNvSpPr txBox="1"/>
          <p:nvPr/>
        </p:nvSpPr>
        <p:spPr>
          <a:xfrm>
            <a:off x="94904" y="2915912"/>
            <a:ext cx="9144000" cy="52187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>
              <a:lnSpc>
                <a:spcPts val="2250"/>
              </a:lnSpc>
            </a:pPr>
            <a:r>
              <a:rPr lang="en-US" sz="2700" dirty="0">
                <a:solidFill>
                  <a:srgbClr val="000000"/>
                </a:solidFill>
                <a:latin typeface="+mj-lt"/>
              </a:rPr>
              <a:t>Reduce refresh count by using a lower refresh rate,</a:t>
            </a:r>
          </a:p>
          <a:p>
            <a:pPr algn="ctr">
              <a:lnSpc>
                <a:spcPts val="2250"/>
              </a:lnSpc>
            </a:pPr>
            <a:r>
              <a:rPr lang="en-US" sz="2700" dirty="0">
                <a:solidFill>
                  <a:srgbClr val="000000"/>
                </a:solidFill>
                <a:latin typeface="+mj-lt"/>
              </a:rPr>
              <a:t>b</a:t>
            </a:r>
            <a:r>
              <a:rPr lang="en-US" sz="2700" dirty="0">
                <a:solidFill>
                  <a:srgbClr val="000000"/>
                </a:solidFill>
                <a:latin typeface="+mj-lt"/>
              </a:rPr>
              <a:t>ut use higher refresh rate for faulty cells</a:t>
            </a:r>
            <a:endParaRPr lang="en-US" sz="27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44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itle 1"/>
          <p:cNvSpPr>
            <a:spLocks noGrp="1"/>
          </p:cNvSpPr>
          <p:nvPr>
            <p:ph type="title"/>
          </p:nvPr>
        </p:nvSpPr>
        <p:spPr>
          <a:xfrm>
            <a:off x="0" y="27056"/>
            <a:ext cx="9144000" cy="85725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3000" b="1" dirty="0"/>
              <a:t>DETECTION IS HARD DUE TO INTERMITTENT FAILURES</a:t>
            </a:r>
            <a:endParaRPr lang="en-US" sz="3525" b="1" dirty="0">
              <a:solidFill>
                <a:srgbClr val="C00000"/>
              </a:solidFill>
            </a:endParaRPr>
          </a:p>
        </p:txBody>
      </p:sp>
      <p:sp>
        <p:nvSpPr>
          <p:cNvPr id="104" name="Content Placeholder 2"/>
          <p:cNvSpPr>
            <a:spLocks noGrp="1"/>
          </p:cNvSpPr>
          <p:nvPr>
            <p:ph idx="1"/>
          </p:nvPr>
        </p:nvSpPr>
        <p:spPr>
          <a:xfrm>
            <a:off x="1143000" y="953743"/>
            <a:ext cx="6858000" cy="532157"/>
          </a:xfrm>
          <a:noFill/>
        </p:spPr>
        <p:txBody>
          <a:bodyPr anchor="ctr"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dirty="0" smtClean="0">
                <a:solidFill>
                  <a:srgbClr val="FF0000"/>
                </a:solidFill>
              </a:rPr>
              <a:t>DATA-DEPENDENT FAILURE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057900" y="4981299"/>
            <a:ext cx="1600200" cy="273844"/>
          </a:xfrm>
        </p:spPr>
        <p:txBody>
          <a:bodyPr/>
          <a:lstStyle/>
          <a:p>
            <a:fld id="{75AD3244-FE42-4648-8A13-942AAE84A223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422" name="Group 421"/>
          <p:cNvGrpSpPr>
            <a:grpSpLocks noChangeAspect="1"/>
          </p:cNvGrpSpPr>
          <p:nvPr/>
        </p:nvGrpSpPr>
        <p:grpSpPr>
          <a:xfrm>
            <a:off x="2815645" y="2514057"/>
            <a:ext cx="2073860" cy="786644"/>
            <a:chOff x="2517498" y="1730522"/>
            <a:chExt cx="3456433" cy="1311072"/>
          </a:xfrm>
        </p:grpSpPr>
        <p:cxnSp>
          <p:nvCxnSpPr>
            <p:cNvPr id="423" name="Straight Connector 422"/>
            <p:cNvCxnSpPr/>
            <p:nvPr/>
          </p:nvCxnSpPr>
          <p:spPr>
            <a:xfrm>
              <a:off x="2517498" y="2376172"/>
              <a:ext cx="345643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Straight Connector 423"/>
            <p:cNvCxnSpPr/>
            <p:nvPr/>
          </p:nvCxnSpPr>
          <p:spPr>
            <a:xfrm>
              <a:off x="4232761" y="1740978"/>
              <a:ext cx="0" cy="12801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Straight Connector 424"/>
            <p:cNvCxnSpPr/>
            <p:nvPr/>
          </p:nvCxnSpPr>
          <p:spPr>
            <a:xfrm>
              <a:off x="5312138" y="1761433"/>
              <a:ext cx="0" cy="12801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Connector 425"/>
            <p:cNvCxnSpPr/>
            <p:nvPr/>
          </p:nvCxnSpPr>
          <p:spPr>
            <a:xfrm>
              <a:off x="3163171" y="1730522"/>
              <a:ext cx="0" cy="12801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7" name="Rectangle 426"/>
            <p:cNvSpPr/>
            <p:nvPr/>
          </p:nvSpPr>
          <p:spPr>
            <a:xfrm>
              <a:off x="2701561" y="2286000"/>
              <a:ext cx="3104879" cy="21462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grpSp>
          <p:nvGrpSpPr>
            <p:cNvPr id="428" name="Group 427"/>
            <p:cNvGrpSpPr/>
            <p:nvPr/>
          </p:nvGrpSpPr>
          <p:grpSpPr>
            <a:xfrm>
              <a:off x="2701562" y="1931693"/>
              <a:ext cx="1992208" cy="875505"/>
              <a:chOff x="534160" y="2230725"/>
              <a:chExt cx="1185838" cy="521133"/>
            </a:xfrm>
          </p:grpSpPr>
          <p:sp>
            <p:nvSpPr>
              <p:cNvPr id="433" name="Oval 432"/>
              <p:cNvSpPr/>
              <p:nvPr/>
            </p:nvSpPr>
            <p:spPr>
              <a:xfrm>
                <a:off x="534160" y="2232276"/>
                <a:ext cx="543300" cy="51958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434" name="Oval 433"/>
              <p:cNvSpPr/>
              <p:nvPr/>
            </p:nvSpPr>
            <p:spPr>
              <a:xfrm>
                <a:off x="1176697" y="2230725"/>
                <a:ext cx="543301" cy="519582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/>
                  <a:t>1</a:t>
                </a:r>
              </a:p>
            </p:txBody>
          </p:sp>
        </p:grpSp>
        <p:sp>
          <p:nvSpPr>
            <p:cNvPr id="429" name="Oval 428"/>
            <p:cNvSpPr/>
            <p:nvPr/>
          </p:nvSpPr>
          <p:spPr>
            <a:xfrm>
              <a:off x="4860404" y="1952143"/>
              <a:ext cx="912746" cy="87289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430" name="Donut 429"/>
            <p:cNvSpPr>
              <a:spLocks noChangeAspect="1"/>
            </p:cNvSpPr>
            <p:nvPr/>
          </p:nvSpPr>
          <p:spPr>
            <a:xfrm>
              <a:off x="2667001" y="1889759"/>
              <a:ext cx="1005840" cy="1005840"/>
            </a:xfrm>
            <a:prstGeom prst="donut">
              <a:avLst>
                <a:gd name="adj" fmla="val 12985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  <p:sp>
          <p:nvSpPr>
            <p:cNvPr id="431" name="Donut 430"/>
            <p:cNvSpPr>
              <a:spLocks noChangeAspect="1"/>
            </p:cNvSpPr>
            <p:nvPr/>
          </p:nvSpPr>
          <p:spPr>
            <a:xfrm>
              <a:off x="3733799" y="1904999"/>
              <a:ext cx="1005840" cy="1005840"/>
            </a:xfrm>
            <a:prstGeom prst="donut">
              <a:avLst>
                <a:gd name="adj" fmla="val 12744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  <p:sp>
          <p:nvSpPr>
            <p:cNvPr id="432" name="Donut 431"/>
            <p:cNvSpPr>
              <a:spLocks noChangeAspect="1"/>
            </p:cNvSpPr>
            <p:nvPr/>
          </p:nvSpPr>
          <p:spPr>
            <a:xfrm>
              <a:off x="4800600" y="1904999"/>
              <a:ext cx="1005840" cy="1005840"/>
            </a:xfrm>
            <a:prstGeom prst="donut">
              <a:avLst>
                <a:gd name="adj" fmla="val 14864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</p:grpSp>
      <p:sp>
        <p:nvSpPr>
          <p:cNvPr id="106" name="Rounded Rectangle 105"/>
          <p:cNvSpPr/>
          <p:nvPr/>
        </p:nvSpPr>
        <p:spPr>
          <a:xfrm>
            <a:off x="1143001" y="3598546"/>
            <a:ext cx="6857999" cy="86915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US" sz="3000" dirty="0">
                <a:solidFill>
                  <a:schemeClr val="tx1"/>
                </a:solidFill>
              </a:rPr>
              <a:t>Some cells can fail depending on the </a:t>
            </a:r>
          </a:p>
          <a:p>
            <a:pPr algn="ctr">
              <a:lnSpc>
                <a:spcPct val="80000"/>
              </a:lnSpc>
            </a:pPr>
            <a:r>
              <a:rPr lang="en-US" sz="3000" dirty="0">
                <a:solidFill>
                  <a:schemeClr val="tx1"/>
                </a:solidFill>
              </a:rPr>
              <a:t>data stored in neighboring cells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947855" y="2750400"/>
            <a:ext cx="1679692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3600" b="1" i="1">
                <a:latin typeface="+mj-lt"/>
                <a:ea typeface="Abadi MT Condensed Extra Bold" charset="0"/>
                <a:cs typeface="Abadi MT Condensed Extra Bold" charset="0"/>
              </a:rPr>
              <a:t>FAILURE</a:t>
            </a:r>
            <a:endParaRPr lang="en-US" sz="3600" b="1" i="1" dirty="0">
              <a:latin typeface="+mj-lt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417" name="Multiply 416"/>
          <p:cNvSpPr/>
          <p:nvPr/>
        </p:nvSpPr>
        <p:spPr>
          <a:xfrm>
            <a:off x="3511104" y="2583379"/>
            <a:ext cx="685800" cy="68580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solidFill>
                <a:srgbClr val="FF0000"/>
              </a:solidFill>
            </a:endParaRPr>
          </a:p>
        </p:txBody>
      </p:sp>
      <p:grpSp>
        <p:nvGrpSpPr>
          <p:cNvPr id="313" name="Group 312"/>
          <p:cNvGrpSpPr>
            <a:grpSpLocks noChangeAspect="1"/>
          </p:cNvGrpSpPr>
          <p:nvPr/>
        </p:nvGrpSpPr>
        <p:grpSpPr>
          <a:xfrm>
            <a:off x="2863270" y="1522928"/>
            <a:ext cx="2073860" cy="786644"/>
            <a:chOff x="2517498" y="1730522"/>
            <a:chExt cx="3456433" cy="1311072"/>
          </a:xfrm>
        </p:grpSpPr>
        <p:cxnSp>
          <p:nvCxnSpPr>
            <p:cNvPr id="314" name="Straight Connector 313"/>
            <p:cNvCxnSpPr/>
            <p:nvPr/>
          </p:nvCxnSpPr>
          <p:spPr>
            <a:xfrm>
              <a:off x="2517498" y="2376172"/>
              <a:ext cx="3456433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4232761" y="1740978"/>
              <a:ext cx="0" cy="12801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>
              <a:off x="5312138" y="1761433"/>
              <a:ext cx="0" cy="12801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7" name="Straight Connector 316"/>
            <p:cNvCxnSpPr/>
            <p:nvPr/>
          </p:nvCxnSpPr>
          <p:spPr>
            <a:xfrm>
              <a:off x="3163171" y="1730522"/>
              <a:ext cx="0" cy="128016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8" name="Rectangle 317"/>
            <p:cNvSpPr/>
            <p:nvPr/>
          </p:nvSpPr>
          <p:spPr>
            <a:xfrm>
              <a:off x="2701561" y="2286000"/>
              <a:ext cx="3104879" cy="21462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grpSp>
          <p:nvGrpSpPr>
            <p:cNvPr id="319" name="Group 318"/>
            <p:cNvGrpSpPr/>
            <p:nvPr/>
          </p:nvGrpSpPr>
          <p:grpSpPr>
            <a:xfrm>
              <a:off x="2701562" y="1931690"/>
              <a:ext cx="1992208" cy="875506"/>
              <a:chOff x="534160" y="2230725"/>
              <a:chExt cx="1185838" cy="521134"/>
            </a:xfrm>
          </p:grpSpPr>
          <p:sp>
            <p:nvSpPr>
              <p:cNvPr id="324" name="Oval 323"/>
              <p:cNvSpPr/>
              <p:nvPr/>
            </p:nvSpPr>
            <p:spPr>
              <a:xfrm>
                <a:off x="534160" y="2232277"/>
                <a:ext cx="543301" cy="519582"/>
              </a:xfrm>
              <a:prstGeom prst="ellipse">
                <a:avLst/>
              </a:prstGeom>
              <a:solidFill>
                <a:schemeClr val="bg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>
                    <a:solidFill>
                      <a:srgbClr val="FF0000"/>
                    </a:solidFill>
                  </a:rPr>
                  <a:t>1</a:t>
                </a:r>
                <a:endParaRPr lang="en-US" sz="3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5" name="Oval 324"/>
              <p:cNvSpPr/>
              <p:nvPr/>
            </p:nvSpPr>
            <p:spPr>
              <a:xfrm>
                <a:off x="1176697" y="2230725"/>
                <a:ext cx="543301" cy="519582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000" b="1" dirty="0"/>
                  <a:t>1</a:t>
                </a:r>
                <a:endParaRPr lang="en-US" sz="3000" b="1" dirty="0"/>
              </a:p>
            </p:txBody>
          </p:sp>
        </p:grpSp>
        <p:sp>
          <p:nvSpPr>
            <p:cNvPr id="320" name="Oval 319"/>
            <p:cNvSpPr/>
            <p:nvPr/>
          </p:nvSpPr>
          <p:spPr>
            <a:xfrm>
              <a:off x="4860404" y="1952143"/>
              <a:ext cx="912746" cy="872899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000" b="1" dirty="0">
                  <a:solidFill>
                    <a:srgbClr val="FF0000"/>
                  </a:solidFill>
                </a:rPr>
                <a:t>1</a:t>
              </a:r>
              <a:endParaRPr lang="en-US" sz="3000" b="1" dirty="0">
                <a:solidFill>
                  <a:srgbClr val="FF0000"/>
                </a:solidFill>
              </a:endParaRPr>
            </a:p>
          </p:txBody>
        </p:sp>
        <p:sp>
          <p:nvSpPr>
            <p:cNvPr id="321" name="Donut 320"/>
            <p:cNvSpPr>
              <a:spLocks noChangeAspect="1"/>
            </p:cNvSpPr>
            <p:nvPr/>
          </p:nvSpPr>
          <p:spPr>
            <a:xfrm>
              <a:off x="2667001" y="1889759"/>
              <a:ext cx="1005840" cy="1005840"/>
            </a:xfrm>
            <a:prstGeom prst="donut">
              <a:avLst>
                <a:gd name="adj" fmla="val 12985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  <p:sp>
          <p:nvSpPr>
            <p:cNvPr id="322" name="Donut 321"/>
            <p:cNvSpPr>
              <a:spLocks noChangeAspect="1"/>
            </p:cNvSpPr>
            <p:nvPr/>
          </p:nvSpPr>
          <p:spPr>
            <a:xfrm>
              <a:off x="3733799" y="1904999"/>
              <a:ext cx="1005840" cy="1005840"/>
            </a:xfrm>
            <a:prstGeom prst="donut">
              <a:avLst>
                <a:gd name="adj" fmla="val 12744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  <p:sp>
          <p:nvSpPr>
            <p:cNvPr id="323" name="Donut 322"/>
            <p:cNvSpPr>
              <a:spLocks noChangeAspect="1"/>
            </p:cNvSpPr>
            <p:nvPr/>
          </p:nvSpPr>
          <p:spPr>
            <a:xfrm>
              <a:off x="4800600" y="1904999"/>
              <a:ext cx="1005840" cy="1005840"/>
            </a:xfrm>
            <a:prstGeom prst="donut">
              <a:avLst>
                <a:gd name="adj" fmla="val 14864"/>
              </a:avLst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>
                <a:solidFill>
                  <a:schemeClr val="tx1"/>
                </a:solidFill>
              </a:endParaRPr>
            </a:p>
          </p:txBody>
        </p:sp>
      </p:grpSp>
      <p:pic>
        <p:nvPicPr>
          <p:cNvPr id="108" name="Picture 10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534656" y="1624072"/>
            <a:ext cx="715544" cy="672261"/>
          </a:xfrm>
          <a:prstGeom prst="rect">
            <a:avLst/>
          </a:prstGeom>
        </p:spPr>
      </p:pic>
      <p:sp>
        <p:nvSpPr>
          <p:cNvPr id="109" name="TextBox 108"/>
          <p:cNvSpPr txBox="1"/>
          <p:nvPr/>
        </p:nvSpPr>
        <p:spPr>
          <a:xfrm>
            <a:off x="4950699" y="1627615"/>
            <a:ext cx="1679692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3600" b="1" i="1" dirty="0">
                <a:latin typeface="+mj-lt"/>
                <a:ea typeface="Abadi MT Condensed Extra Bold" charset="0"/>
                <a:cs typeface="Abadi MT Condensed Extra Bold" charset="0"/>
              </a:rPr>
              <a:t>NO </a:t>
            </a:r>
          </a:p>
          <a:p>
            <a:pPr algn="ctr">
              <a:lnSpc>
                <a:spcPct val="70000"/>
              </a:lnSpc>
            </a:pPr>
            <a:r>
              <a:rPr lang="en-US" sz="3600" b="1" i="1" dirty="0">
                <a:latin typeface="+mj-lt"/>
                <a:ea typeface="Abadi MT Condensed Extra Bold" charset="0"/>
                <a:cs typeface="Abadi MT Condensed Extra Bold" charset="0"/>
              </a:rPr>
              <a:t>FAILURE</a:t>
            </a:r>
            <a:endParaRPr lang="en-US" sz="3600" b="1" i="1" dirty="0">
              <a:latin typeface="+mj-lt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4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HOW TO DETECT DATA-DEPENDENT FAILURES?</a:t>
            </a:r>
            <a:endParaRPr lang="en-US" b="1" dirty="0"/>
          </a:p>
        </p:txBody>
      </p:sp>
      <p:sp>
        <p:nvSpPr>
          <p:cNvPr id="77" name="Content Placeholder 2"/>
          <p:cNvSpPr>
            <a:spLocks noGrp="1"/>
          </p:cNvSpPr>
          <p:nvPr>
            <p:ph idx="1"/>
          </p:nvPr>
        </p:nvSpPr>
        <p:spPr>
          <a:xfrm>
            <a:off x="1143000" y="742950"/>
            <a:ext cx="6858000" cy="742950"/>
          </a:xfrm>
          <a:noFill/>
        </p:spPr>
        <p:txBody>
          <a:bodyPr anchor="ctr"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mtClean="0">
                <a:solidFill>
                  <a:srgbClr val="FF0000"/>
                </a:solidFill>
              </a:rPr>
              <a:t>Test </a:t>
            </a: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smtClean="0">
                <a:solidFill>
                  <a:srgbClr val="FF0000"/>
                </a:solidFill>
              </a:rPr>
              <a:t>specific data pattern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smtClean="0">
                <a:solidFill>
                  <a:srgbClr val="FF0000"/>
                </a:solidFill>
              </a:rPr>
              <a:t>neighboring cells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3244-FE42-4648-8A13-942AAE84A22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1" y="2171700"/>
            <a:ext cx="6858001" cy="706772"/>
            <a:chOff x="0" y="2667000"/>
            <a:chExt cx="9144001" cy="942362"/>
          </a:xfrm>
          <a:solidFill>
            <a:schemeClr val="bg1"/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667000"/>
              <a:ext cx="9144001" cy="942362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LINEAR</a:t>
              </a:r>
            </a:p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MAPPING                     </a:t>
              </a:r>
              <a:endParaRPr lang="en-US" sz="3000" i="1" dirty="0">
                <a:solidFill>
                  <a:srgbClr val="FF000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53000" y="2819400"/>
              <a:ext cx="92922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X-1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91200" y="2819400"/>
              <a:ext cx="52834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248400" y="2819400"/>
              <a:ext cx="1045585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X+1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509010" y="1683634"/>
            <a:ext cx="3977640" cy="602366"/>
            <a:chOff x="2240280" y="2971800"/>
            <a:chExt cx="5303520" cy="803154"/>
          </a:xfrm>
        </p:grpSpPr>
        <p:grpSp>
          <p:nvGrpSpPr>
            <p:cNvPr id="5" name="Group 4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L</a:t>
                  </a:r>
                </a:p>
              </p:txBody>
            </p:sp>
          </p:grpSp>
        </p:grpSp>
        <p:cxnSp>
          <p:nvCxnSpPr>
            <p:cNvPr id="41" name="Straight Connector 40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D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486150" y="1683634"/>
            <a:ext cx="3977640" cy="602366"/>
            <a:chOff x="2209800" y="2971800"/>
            <a:chExt cx="5303520" cy="803154"/>
          </a:xfrm>
        </p:grpSpPr>
        <p:grpSp>
          <p:nvGrpSpPr>
            <p:cNvPr id="124" name="Group 123"/>
            <p:cNvGrpSpPr/>
            <p:nvPr/>
          </p:nvGrpSpPr>
          <p:grpSpPr>
            <a:xfrm>
              <a:off x="2209800" y="2979042"/>
              <a:ext cx="5303520" cy="795912"/>
              <a:chOff x="996776" y="2117206"/>
              <a:chExt cx="5303520" cy="795912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99677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1" name="Group 140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143" name="Oval 142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126" name="Straight Connector 125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31" name="Oval 130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</p:spTree>
    <p:extLst>
      <p:ext uri="{BB962C8B-B14F-4D97-AF65-F5344CB8AC3E}">
        <p14:creationId xmlns:p14="http://schemas.microsoft.com/office/powerpoint/2010/main" val="143330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HOW TO DETECT DATA-DEPENDENT FAILURES?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3244-FE42-4648-8A13-942AAE84A223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1" y="2171700"/>
            <a:ext cx="6858001" cy="706772"/>
            <a:chOff x="0" y="2667000"/>
            <a:chExt cx="9144001" cy="942362"/>
          </a:xfrm>
          <a:solidFill>
            <a:schemeClr val="bg1"/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667000"/>
              <a:ext cx="9144001" cy="942362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LINEAR</a:t>
              </a:r>
            </a:p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MAPPING                     </a:t>
              </a:r>
              <a:endParaRPr lang="en-US" sz="3000" i="1" dirty="0">
                <a:solidFill>
                  <a:srgbClr val="FF000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53000" y="2819400"/>
              <a:ext cx="92922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X-1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91200" y="2819400"/>
              <a:ext cx="52834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248400" y="2819400"/>
              <a:ext cx="1045585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X+1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509010" y="1683634"/>
            <a:ext cx="3977640" cy="602366"/>
            <a:chOff x="2240280" y="2971800"/>
            <a:chExt cx="5303520" cy="803154"/>
          </a:xfrm>
        </p:grpSpPr>
        <p:grpSp>
          <p:nvGrpSpPr>
            <p:cNvPr id="5" name="Group 4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L</a:t>
                  </a:r>
                </a:p>
              </p:txBody>
            </p:sp>
          </p:grpSp>
        </p:grpSp>
        <p:cxnSp>
          <p:nvCxnSpPr>
            <p:cNvPr id="41" name="Straight Connector 40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D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486150" y="1683634"/>
            <a:ext cx="3977640" cy="602366"/>
            <a:chOff x="2209800" y="2971800"/>
            <a:chExt cx="5303520" cy="803154"/>
          </a:xfrm>
        </p:grpSpPr>
        <p:grpSp>
          <p:nvGrpSpPr>
            <p:cNvPr id="124" name="Group 123"/>
            <p:cNvGrpSpPr/>
            <p:nvPr/>
          </p:nvGrpSpPr>
          <p:grpSpPr>
            <a:xfrm>
              <a:off x="2209800" y="2979042"/>
              <a:ext cx="5303520" cy="795912"/>
              <a:chOff x="996776" y="2117206"/>
              <a:chExt cx="5303520" cy="795912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99677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1" name="Group 140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143" name="Oval 142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126" name="Straight Connector 125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31" name="Oval 130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sp>
        <p:nvSpPr>
          <p:cNvPr id="14" name="Multiply 13"/>
          <p:cNvSpPr/>
          <p:nvPr/>
        </p:nvSpPr>
        <p:spPr>
          <a:xfrm>
            <a:off x="4296201" y="1428750"/>
            <a:ext cx="2270096" cy="160746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52" name="Content Placeholder 2"/>
          <p:cNvSpPr txBox="1">
            <a:spLocks/>
          </p:cNvSpPr>
          <p:nvPr/>
        </p:nvSpPr>
        <p:spPr>
          <a:xfrm>
            <a:off x="1143000" y="742950"/>
            <a:ext cx="6858000" cy="742950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sz="2100">
                <a:solidFill>
                  <a:srgbClr val="FF0000"/>
                </a:solidFill>
              </a:rPr>
              <a:t>Test with specific data pattern in neighboring cells</a:t>
            </a:r>
            <a:endParaRPr lang="en-US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1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HOW TO DETECT DATA-DEPENDENT FAILURES?</a:t>
            </a:r>
            <a:endParaRPr lang="en-US" b="1" dirty="0"/>
          </a:p>
        </p:txBody>
      </p:sp>
      <p:sp>
        <p:nvSpPr>
          <p:cNvPr id="101" name="Content Placeholder 2"/>
          <p:cNvSpPr>
            <a:spLocks noGrp="1"/>
          </p:cNvSpPr>
          <p:nvPr>
            <p:ph idx="1"/>
          </p:nvPr>
        </p:nvSpPr>
        <p:spPr>
          <a:xfrm>
            <a:off x="1143000" y="742950"/>
            <a:ext cx="6858000" cy="742950"/>
          </a:xfrm>
          <a:noFill/>
        </p:spPr>
        <p:txBody>
          <a:bodyPr anchor="ctr"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en-US" smtClean="0">
                <a:solidFill>
                  <a:srgbClr val="FF0000"/>
                </a:solidFill>
              </a:rPr>
              <a:t>Test </a:t>
            </a: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smtClean="0">
                <a:solidFill>
                  <a:srgbClr val="FF0000"/>
                </a:solidFill>
              </a:rPr>
              <a:t>specific data pattern </a:t>
            </a: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smtClean="0">
                <a:solidFill>
                  <a:srgbClr val="FF0000"/>
                </a:solidFill>
              </a:rPr>
              <a:t>neighboring cells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3244-FE42-4648-8A13-942AAE84A22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1" y="2171700"/>
            <a:ext cx="6858001" cy="706772"/>
            <a:chOff x="0" y="2667000"/>
            <a:chExt cx="9144001" cy="942362"/>
          </a:xfrm>
          <a:solidFill>
            <a:schemeClr val="bg1"/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667000"/>
              <a:ext cx="9144001" cy="942362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LINEAR</a:t>
              </a:r>
            </a:p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MAPPING                     </a:t>
              </a:r>
              <a:endParaRPr lang="en-US" sz="3000" i="1" dirty="0">
                <a:solidFill>
                  <a:srgbClr val="FF000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53000" y="2819400"/>
              <a:ext cx="92922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X-1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91200" y="2819400"/>
              <a:ext cx="52834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248400" y="2819400"/>
              <a:ext cx="1045585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X+1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509010" y="1683634"/>
            <a:ext cx="3977640" cy="602366"/>
            <a:chOff x="2240280" y="2971800"/>
            <a:chExt cx="5303520" cy="803154"/>
          </a:xfrm>
        </p:grpSpPr>
        <p:grpSp>
          <p:nvGrpSpPr>
            <p:cNvPr id="5" name="Group 4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L</a:t>
                  </a:r>
                </a:p>
              </p:txBody>
            </p:sp>
          </p:grpSp>
        </p:grpSp>
        <p:cxnSp>
          <p:nvCxnSpPr>
            <p:cNvPr id="41" name="Straight Connector 40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D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486150" y="1683634"/>
            <a:ext cx="3977640" cy="602366"/>
            <a:chOff x="2209800" y="2971800"/>
            <a:chExt cx="5303520" cy="803154"/>
          </a:xfrm>
        </p:grpSpPr>
        <p:grpSp>
          <p:nvGrpSpPr>
            <p:cNvPr id="124" name="Group 123"/>
            <p:cNvGrpSpPr/>
            <p:nvPr/>
          </p:nvGrpSpPr>
          <p:grpSpPr>
            <a:xfrm>
              <a:off x="2209800" y="2979042"/>
              <a:ext cx="5303520" cy="795912"/>
              <a:chOff x="996776" y="2117206"/>
              <a:chExt cx="5303520" cy="795912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99677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1" name="Group 140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143" name="Oval 142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126" name="Straight Connector 125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31" name="Oval 130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sp>
        <p:nvSpPr>
          <p:cNvPr id="178" name="Rounded Rectangle 177"/>
          <p:cNvSpPr/>
          <p:nvPr/>
        </p:nvSpPr>
        <p:spPr>
          <a:xfrm>
            <a:off x="1143001" y="3600449"/>
            <a:ext cx="6858001" cy="70637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7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SCRAMBLED</a:t>
            </a:r>
          </a:p>
          <a:p>
            <a:pPr>
              <a:lnSpc>
                <a:spcPct val="7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MAPPING                     </a:t>
            </a:r>
            <a:endParaRPr lang="en-US" sz="3000" i="1" dirty="0">
              <a:solidFill>
                <a:srgbClr val="FF0000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5500094" y="3641035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</a:t>
            </a:r>
          </a:p>
        </p:txBody>
      </p:sp>
      <p:grpSp>
        <p:nvGrpSpPr>
          <p:cNvPr id="187" name="Group 186"/>
          <p:cNvGrpSpPr/>
          <p:nvPr/>
        </p:nvGrpSpPr>
        <p:grpSpPr>
          <a:xfrm>
            <a:off x="3486150" y="3086100"/>
            <a:ext cx="3977640" cy="602366"/>
            <a:chOff x="2209800" y="2971800"/>
            <a:chExt cx="5303520" cy="803154"/>
          </a:xfrm>
        </p:grpSpPr>
        <p:grpSp>
          <p:nvGrpSpPr>
            <p:cNvPr id="188" name="Group 187"/>
            <p:cNvGrpSpPr/>
            <p:nvPr/>
          </p:nvGrpSpPr>
          <p:grpSpPr>
            <a:xfrm>
              <a:off x="2209800" y="2979042"/>
              <a:ext cx="5303520" cy="795912"/>
              <a:chOff x="996776" y="2117206"/>
              <a:chExt cx="5303520" cy="795912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99677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" name="Group 204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7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190" name="Straight Connector 189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Oval 193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 w="38100" cmpd="sng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95" name="Oval 194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b="1" dirty="0">
                <a:solidFill>
                  <a:srgbClr val="FF0000"/>
                </a:solidFill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7" name="Oval 196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3509010" y="3086100"/>
            <a:ext cx="3977640" cy="602366"/>
            <a:chOff x="2240280" y="2971800"/>
            <a:chExt cx="5303520" cy="803154"/>
          </a:xfrm>
        </p:grpSpPr>
        <p:grpSp>
          <p:nvGrpSpPr>
            <p:cNvPr id="212" name="Group 211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223" name="Straight Connector 222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9" name="Group 228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231" name="Oval 230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32" name="Oval 231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33" name="Oval 232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34" name="Oval 233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214" name="Straight Connector 213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Oval 217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 w="38100" cmpd="sng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219" name="Oval 218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20" name="Oval 219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21" name="Oval 220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sp>
        <p:nvSpPr>
          <p:cNvPr id="235" name="TextBox 234"/>
          <p:cNvSpPr txBox="1"/>
          <p:nvPr/>
        </p:nvSpPr>
        <p:spPr>
          <a:xfrm>
            <a:off x="3486150" y="3641035"/>
            <a:ext cx="6969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X-1</a:t>
            </a:r>
          </a:p>
        </p:txBody>
      </p:sp>
      <p:sp>
        <p:nvSpPr>
          <p:cNvPr id="236" name="TextBox 235"/>
          <p:cNvSpPr txBox="1"/>
          <p:nvPr/>
        </p:nvSpPr>
        <p:spPr>
          <a:xfrm>
            <a:off x="6349605" y="3641035"/>
            <a:ext cx="7841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X+1</a:t>
            </a:r>
          </a:p>
        </p:txBody>
      </p:sp>
      <p:sp>
        <p:nvSpPr>
          <p:cNvPr id="14" name="Multiply 13"/>
          <p:cNvSpPr/>
          <p:nvPr/>
        </p:nvSpPr>
        <p:spPr>
          <a:xfrm>
            <a:off x="4296201" y="1428750"/>
            <a:ext cx="2270096" cy="160746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9" name="Rounded Rectangle 98"/>
          <p:cNvSpPr/>
          <p:nvPr/>
        </p:nvSpPr>
        <p:spPr>
          <a:xfrm>
            <a:off x="924889" y="1664427"/>
            <a:ext cx="7172325" cy="1255843"/>
          </a:xfrm>
          <a:prstGeom prst="round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9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5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HOW TO DETECT DATA-DEPENDENT FAILURES?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D3244-FE42-4648-8A13-942AAE84A223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43001" y="2171700"/>
            <a:ext cx="6858001" cy="706772"/>
            <a:chOff x="0" y="2667000"/>
            <a:chExt cx="9144001" cy="942362"/>
          </a:xfrm>
          <a:solidFill>
            <a:schemeClr val="bg1"/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667000"/>
              <a:ext cx="9144001" cy="942362"/>
            </a:xfrm>
            <a:prstGeom prst="round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LINEAR</a:t>
              </a:r>
            </a:p>
            <a:p>
              <a:pPr>
                <a:lnSpc>
                  <a:spcPct val="70000"/>
                </a:lnSpc>
              </a:pPr>
              <a:r>
                <a:rPr lang="en-US" sz="3000" i="1" dirty="0">
                  <a:solidFill>
                    <a:srgbClr val="FF0000"/>
                  </a:solidFill>
                </a:rPr>
                <a:t>MAPPING                     </a:t>
              </a:r>
              <a:endParaRPr lang="en-US" sz="3000" i="1" dirty="0">
                <a:solidFill>
                  <a:srgbClr val="FF0000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53000" y="2819400"/>
              <a:ext cx="92922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X-1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791200" y="2819400"/>
              <a:ext cx="528349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248400" y="2819400"/>
              <a:ext cx="1045585" cy="738663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3000" b="1" dirty="0"/>
                <a:t>X+1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509010" y="1683634"/>
            <a:ext cx="3977640" cy="602366"/>
            <a:chOff x="2240280" y="2971800"/>
            <a:chExt cx="5303520" cy="803154"/>
          </a:xfrm>
        </p:grpSpPr>
        <p:grpSp>
          <p:nvGrpSpPr>
            <p:cNvPr id="5" name="Group 4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6" name="Straight Connector 5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35" name="Oval 34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6" name="Oval 35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7" name="Oval 36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38" name="Oval 37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L</a:t>
                  </a:r>
                </a:p>
              </p:txBody>
            </p:sp>
          </p:grpSp>
        </p:grpSp>
        <p:cxnSp>
          <p:nvCxnSpPr>
            <p:cNvPr id="41" name="Straight Connector 40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D</a:t>
              </a:r>
            </a:p>
          </p:txBody>
        </p:sp>
        <p:sp>
          <p:nvSpPr>
            <p:cNvPr id="46" name="Oval 45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R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3486150" y="1683634"/>
            <a:ext cx="3977640" cy="602366"/>
            <a:chOff x="2209800" y="2971800"/>
            <a:chExt cx="5303520" cy="803154"/>
          </a:xfrm>
        </p:grpSpPr>
        <p:grpSp>
          <p:nvGrpSpPr>
            <p:cNvPr id="124" name="Group 123"/>
            <p:cNvGrpSpPr/>
            <p:nvPr/>
          </p:nvGrpSpPr>
          <p:grpSpPr>
            <a:xfrm>
              <a:off x="2209800" y="2979042"/>
              <a:ext cx="5303520" cy="795912"/>
              <a:chOff x="996776" y="2117206"/>
              <a:chExt cx="5303520" cy="795912"/>
            </a:xfrm>
          </p:grpSpPr>
          <p:cxnSp>
            <p:nvCxnSpPr>
              <p:cNvPr id="135" name="Straight Connector 134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99677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1" name="Group 140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143" name="Oval 142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4" name="Oval 143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5" name="Oval 144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146" name="Oval 145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126" name="Straight Connector 125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31" name="Oval 130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32" name="Oval 131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133" name="Oval 132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sp>
        <p:nvSpPr>
          <p:cNvPr id="178" name="Rounded Rectangle 177"/>
          <p:cNvSpPr/>
          <p:nvPr/>
        </p:nvSpPr>
        <p:spPr>
          <a:xfrm>
            <a:off x="1143001" y="3600449"/>
            <a:ext cx="6858001" cy="706374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7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SCRAMBLED</a:t>
            </a:r>
          </a:p>
          <a:p>
            <a:pPr>
              <a:lnSpc>
                <a:spcPct val="70000"/>
              </a:lnSpc>
            </a:pPr>
            <a:r>
              <a:rPr lang="en-US" sz="3000" i="1" dirty="0">
                <a:solidFill>
                  <a:srgbClr val="FF0000"/>
                </a:solidFill>
              </a:rPr>
              <a:t>MAPPING                     </a:t>
            </a:r>
            <a:endParaRPr lang="en-US" sz="3000" i="1" dirty="0">
              <a:solidFill>
                <a:srgbClr val="FF0000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4857750" y="3641035"/>
            <a:ext cx="6969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X-4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5500094" y="3641035"/>
            <a:ext cx="3962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5829301" y="3641035"/>
            <a:ext cx="78418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/>
              <a:t>X+2</a:t>
            </a:r>
          </a:p>
        </p:txBody>
      </p:sp>
      <p:grpSp>
        <p:nvGrpSpPr>
          <p:cNvPr id="187" name="Group 186"/>
          <p:cNvGrpSpPr/>
          <p:nvPr/>
        </p:nvGrpSpPr>
        <p:grpSpPr>
          <a:xfrm>
            <a:off x="3486150" y="3086100"/>
            <a:ext cx="3977640" cy="602366"/>
            <a:chOff x="2209800" y="2971800"/>
            <a:chExt cx="5303520" cy="803154"/>
          </a:xfrm>
        </p:grpSpPr>
        <p:grpSp>
          <p:nvGrpSpPr>
            <p:cNvPr id="188" name="Group 187"/>
            <p:cNvGrpSpPr/>
            <p:nvPr/>
          </p:nvGrpSpPr>
          <p:grpSpPr>
            <a:xfrm>
              <a:off x="2209800" y="2979042"/>
              <a:ext cx="5303520" cy="795912"/>
              <a:chOff x="996776" y="2117206"/>
              <a:chExt cx="5303520" cy="795912"/>
            </a:xfrm>
          </p:grpSpPr>
          <p:cxnSp>
            <p:nvCxnSpPr>
              <p:cNvPr id="199" name="Straight Connector 198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99677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" name="Group 204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207" name="Oval 206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09" name="Oval 208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10" name="Oval 209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700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cxnSp>
          <p:nvCxnSpPr>
            <p:cNvPr id="190" name="Straight Connector 189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4" name="Oval 193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 w="38100" cmpd="sng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195" name="Oval 194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b="1" dirty="0">
                <a:solidFill>
                  <a:srgbClr val="FF0000"/>
                </a:solidFill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bg2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97" name="Oval 196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3509010" y="3086100"/>
            <a:ext cx="3977640" cy="602366"/>
            <a:chOff x="2240280" y="2971800"/>
            <a:chExt cx="5303520" cy="803154"/>
          </a:xfrm>
        </p:grpSpPr>
        <p:grpSp>
          <p:nvGrpSpPr>
            <p:cNvPr id="212" name="Group 211"/>
            <p:cNvGrpSpPr/>
            <p:nvPr/>
          </p:nvGrpSpPr>
          <p:grpSpPr>
            <a:xfrm>
              <a:off x="2240280" y="2979042"/>
              <a:ext cx="5303520" cy="795912"/>
              <a:chOff x="1027256" y="2117206"/>
              <a:chExt cx="5303520" cy="795912"/>
            </a:xfrm>
          </p:grpSpPr>
          <p:cxnSp>
            <p:nvCxnSpPr>
              <p:cNvPr id="223" name="Straight Connector 222"/>
              <p:cNvCxnSpPr/>
              <p:nvPr/>
            </p:nvCxnSpPr>
            <p:spPr>
              <a:xfrm>
                <a:off x="3331890" y="2135878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2704366" y="2129654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2076842" y="2123430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1449318" y="2117206"/>
                <a:ext cx="0" cy="77724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1027256" y="2495297"/>
                <a:ext cx="530352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29" name="Group 228"/>
              <p:cNvGrpSpPr/>
              <p:nvPr/>
            </p:nvGrpSpPr>
            <p:grpSpPr>
              <a:xfrm>
                <a:off x="1176697" y="2226069"/>
                <a:ext cx="2425227" cy="524238"/>
                <a:chOff x="1176697" y="2226069"/>
                <a:chExt cx="2425227" cy="524238"/>
              </a:xfrm>
            </p:grpSpPr>
            <p:sp>
              <p:nvSpPr>
                <p:cNvPr id="231" name="Oval 230"/>
                <p:cNvSpPr/>
                <p:nvPr/>
              </p:nvSpPr>
              <p:spPr>
                <a:xfrm>
                  <a:off x="1176697" y="2230725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32" name="Oval 231"/>
                <p:cNvSpPr/>
                <p:nvPr/>
              </p:nvSpPr>
              <p:spPr>
                <a:xfrm>
                  <a:off x="1800960" y="2229173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33" name="Oval 232"/>
                <p:cNvSpPr/>
                <p:nvPr/>
              </p:nvSpPr>
              <p:spPr>
                <a:xfrm>
                  <a:off x="2434360" y="2227621"/>
                  <a:ext cx="543301" cy="51958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3810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013" dirty="0"/>
                </a:p>
              </p:txBody>
            </p:sp>
            <p:sp>
              <p:nvSpPr>
                <p:cNvPr id="234" name="Oval 233"/>
                <p:cNvSpPr/>
                <p:nvPr/>
              </p:nvSpPr>
              <p:spPr>
                <a:xfrm>
                  <a:off x="3058623" y="2226069"/>
                  <a:ext cx="543301" cy="519582"/>
                </a:xfrm>
                <a:prstGeom prst="ellipse">
                  <a:avLst/>
                </a:prstGeom>
                <a:solidFill>
                  <a:schemeClr val="bg2"/>
                </a:solidFill>
                <a:ln w="38100" cmpd="sng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700" b="1" dirty="0">
                      <a:solidFill>
                        <a:srgbClr val="FF0000"/>
                      </a:solidFill>
                    </a:rPr>
                    <a:t>0</a:t>
                  </a:r>
                </a:p>
              </p:txBody>
            </p:sp>
          </p:grpSp>
        </p:grpSp>
        <p:cxnSp>
          <p:nvCxnSpPr>
            <p:cNvPr id="214" name="Straight Connector 213"/>
            <p:cNvCxnSpPr/>
            <p:nvPr/>
          </p:nvCxnSpPr>
          <p:spPr>
            <a:xfrm>
              <a:off x="7047006" y="2990472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6419482" y="2984248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>
              <a:off x="5791958" y="2978024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5155297" y="2971800"/>
              <a:ext cx="0" cy="77724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Oval 217"/>
            <p:cNvSpPr/>
            <p:nvPr/>
          </p:nvSpPr>
          <p:spPr>
            <a:xfrm>
              <a:off x="4876800" y="3093095"/>
              <a:ext cx="543301" cy="519582"/>
            </a:xfrm>
            <a:prstGeom prst="ellipse">
              <a:avLst/>
            </a:prstGeom>
            <a:solidFill>
              <a:srgbClr val="800000"/>
            </a:solidFill>
            <a:ln w="38100" cmpd="sng"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/>
                <a:t>1</a:t>
              </a:r>
            </a:p>
          </p:txBody>
        </p:sp>
        <p:sp>
          <p:nvSpPr>
            <p:cNvPr id="219" name="Oval 218"/>
            <p:cNvSpPr/>
            <p:nvPr/>
          </p:nvSpPr>
          <p:spPr>
            <a:xfrm>
              <a:off x="5519337" y="3091543"/>
              <a:ext cx="543301" cy="519582"/>
            </a:xfrm>
            <a:prstGeom prst="ellipse">
              <a:avLst/>
            </a:prstGeom>
            <a:solidFill>
              <a:srgbClr val="EEECE1"/>
            </a:solidFill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7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220" name="Oval 219"/>
            <p:cNvSpPr/>
            <p:nvPr/>
          </p:nvSpPr>
          <p:spPr>
            <a:xfrm>
              <a:off x="6143600" y="3089991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  <p:sp>
          <p:nvSpPr>
            <p:cNvPr id="221" name="Oval 220"/>
            <p:cNvSpPr/>
            <p:nvPr/>
          </p:nvSpPr>
          <p:spPr>
            <a:xfrm>
              <a:off x="6777000" y="3088439"/>
              <a:ext cx="543301" cy="51958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 w="3810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 dirty="0"/>
            </a:p>
          </p:txBody>
        </p:sp>
      </p:grpSp>
      <p:sp>
        <p:nvSpPr>
          <p:cNvPr id="14" name="Multiply 13"/>
          <p:cNvSpPr/>
          <p:nvPr/>
        </p:nvSpPr>
        <p:spPr>
          <a:xfrm>
            <a:off x="4296201" y="1428750"/>
            <a:ext cx="2270096" cy="1607463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sp>
        <p:nvSpPr>
          <p:cNvPr id="99" name="Rounded Rectangle 98"/>
          <p:cNvSpPr/>
          <p:nvPr/>
        </p:nvSpPr>
        <p:spPr>
          <a:xfrm>
            <a:off x="924889" y="1664427"/>
            <a:ext cx="7172325" cy="1255843"/>
          </a:xfrm>
          <a:prstGeom prst="round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 b="1" dirty="0">
              <a:solidFill>
                <a:schemeClr val="bg1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985838" y="3050981"/>
            <a:ext cx="7172325" cy="1255843"/>
          </a:xfrm>
          <a:prstGeom prst="roundRect">
            <a:avLst/>
          </a:prstGeom>
          <a:solidFill>
            <a:srgbClr val="9411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50" b="1">
                <a:solidFill>
                  <a:schemeClr val="bg1"/>
                </a:solidFill>
              </a:rPr>
              <a:t>NOT EXPOSED TO THE SYSTEM</a:t>
            </a:r>
            <a:endParaRPr lang="en-US" sz="4050" b="1">
              <a:solidFill>
                <a:schemeClr val="bg1"/>
              </a:solidFill>
            </a:endParaRPr>
          </a:p>
        </p:txBody>
      </p:sp>
      <p:sp>
        <p:nvSpPr>
          <p:cNvPr id="98" name="Content Placeholder 2"/>
          <p:cNvSpPr txBox="1">
            <a:spLocks/>
          </p:cNvSpPr>
          <p:nvPr/>
        </p:nvSpPr>
        <p:spPr>
          <a:xfrm>
            <a:off x="1143000" y="742950"/>
            <a:ext cx="6858000" cy="742950"/>
          </a:xfrm>
          <a:prstGeom prst="rect">
            <a:avLst/>
          </a:prstGeom>
          <a:noFill/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None/>
            </a:pPr>
            <a:r>
              <a:rPr lang="en-US" sz="2100">
                <a:solidFill>
                  <a:srgbClr val="FF0000"/>
                </a:solidFill>
              </a:rPr>
              <a:t>Test with specific data pattern in neighboring cells</a:t>
            </a:r>
            <a:endParaRPr lang="en-US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7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5425</TotalTime>
  <Words>375</Words>
  <Application>Microsoft Macintosh PowerPoint</Application>
  <PresentationFormat>On-screen Show (16:9)</PresentationFormat>
  <Paragraphs>159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Abadi MT Condensed Extra Bold</vt:lpstr>
      <vt:lpstr>Calibri</vt:lpstr>
      <vt:lpstr>Calibri Light</vt:lpstr>
      <vt:lpstr>Arial</vt:lpstr>
      <vt:lpstr>Office Theme</vt:lpstr>
      <vt:lpstr>PowerPoint Presentation</vt:lpstr>
      <vt:lpstr>VISION: SYSTEM-LEVEL DETECTION AND MITIGATION</vt:lpstr>
      <vt:lpstr>BENEFITS OF ONLINE PROFILING</vt:lpstr>
      <vt:lpstr>BENEFITS OF ONLINE PROFILING</vt:lpstr>
      <vt:lpstr>DETECTION IS HARD DUE TO INTERMITTENT FAILURES</vt:lpstr>
      <vt:lpstr>HOW TO DETECT DATA-DEPENDENT FAILURES?</vt:lpstr>
      <vt:lpstr>HOW TO DETECT DATA-DEPENDENT FAILURES?</vt:lpstr>
      <vt:lpstr>HOW TO DETECT DATA-DEPENDENT FAILURES?</vt:lpstr>
      <vt:lpstr>HOW TO DETECT DATA-DEPENDENT FAILURES?</vt:lpstr>
      <vt:lpstr>MEMCON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Samira Khan</dc:creator>
  <cp:lastModifiedBy>Samira Khan</cp:lastModifiedBy>
  <cp:revision>25</cp:revision>
  <cp:lastPrinted>2017-10-15T06:16:39Z</cp:lastPrinted>
  <dcterms:created xsi:type="dcterms:W3CDTF">2017-10-10T01:04:34Z</dcterms:created>
  <dcterms:modified xsi:type="dcterms:W3CDTF">2017-10-15T15:38:55Z</dcterms:modified>
</cp:coreProperties>
</file>