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xlsx" ContentType="application/vnd.openxmlformats-officedocument.spreadsheetml.sheet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904113" cy="43883263"/>
  <p:notesSz cx="6858000" cy="9144000"/>
  <p:defaultTextStyle>
    <a:defPPr>
      <a:defRPr lang="zh-CN"/>
    </a:defPPr>
    <a:lvl1pPr marL="0" algn="l" defTabSz="2193692" rtl="0" eaLnBrk="1" latinLnBrk="0" hangingPunct="1">
      <a:defRPr sz="8596" kern="1200">
        <a:solidFill>
          <a:schemeClr val="tx1"/>
        </a:solidFill>
        <a:latin typeface="+mn-lt"/>
        <a:ea typeface="+mn-ea"/>
        <a:cs typeface="+mn-cs"/>
      </a:defRPr>
    </a:lvl1pPr>
    <a:lvl2pPr marL="2193692" algn="l" defTabSz="2193692" rtl="0" eaLnBrk="1" latinLnBrk="0" hangingPunct="1">
      <a:defRPr sz="8596" kern="1200">
        <a:solidFill>
          <a:schemeClr val="tx1"/>
        </a:solidFill>
        <a:latin typeface="+mn-lt"/>
        <a:ea typeface="+mn-ea"/>
        <a:cs typeface="+mn-cs"/>
      </a:defRPr>
    </a:lvl2pPr>
    <a:lvl3pPr marL="4387382" algn="l" defTabSz="2193692" rtl="0" eaLnBrk="1" latinLnBrk="0" hangingPunct="1">
      <a:defRPr sz="8596" kern="1200">
        <a:solidFill>
          <a:schemeClr val="tx1"/>
        </a:solidFill>
        <a:latin typeface="+mn-lt"/>
        <a:ea typeface="+mn-ea"/>
        <a:cs typeface="+mn-cs"/>
      </a:defRPr>
    </a:lvl3pPr>
    <a:lvl4pPr marL="6581074" algn="l" defTabSz="2193692" rtl="0" eaLnBrk="1" latinLnBrk="0" hangingPunct="1">
      <a:defRPr sz="8596" kern="1200">
        <a:solidFill>
          <a:schemeClr val="tx1"/>
        </a:solidFill>
        <a:latin typeface="+mn-lt"/>
        <a:ea typeface="+mn-ea"/>
        <a:cs typeface="+mn-cs"/>
      </a:defRPr>
    </a:lvl4pPr>
    <a:lvl5pPr marL="8774764" algn="l" defTabSz="2193692" rtl="0" eaLnBrk="1" latinLnBrk="0" hangingPunct="1">
      <a:defRPr sz="8596" kern="1200">
        <a:solidFill>
          <a:schemeClr val="tx1"/>
        </a:solidFill>
        <a:latin typeface="+mn-lt"/>
        <a:ea typeface="+mn-ea"/>
        <a:cs typeface="+mn-cs"/>
      </a:defRPr>
    </a:lvl5pPr>
    <a:lvl6pPr marL="10968456" algn="l" defTabSz="2193692" rtl="0" eaLnBrk="1" latinLnBrk="0" hangingPunct="1">
      <a:defRPr sz="8596" kern="1200">
        <a:solidFill>
          <a:schemeClr val="tx1"/>
        </a:solidFill>
        <a:latin typeface="+mn-lt"/>
        <a:ea typeface="+mn-ea"/>
        <a:cs typeface="+mn-cs"/>
      </a:defRPr>
    </a:lvl6pPr>
    <a:lvl7pPr marL="13162148" algn="l" defTabSz="2193692" rtl="0" eaLnBrk="1" latinLnBrk="0" hangingPunct="1">
      <a:defRPr sz="8596" kern="1200">
        <a:solidFill>
          <a:schemeClr val="tx1"/>
        </a:solidFill>
        <a:latin typeface="+mn-lt"/>
        <a:ea typeface="+mn-ea"/>
        <a:cs typeface="+mn-cs"/>
      </a:defRPr>
    </a:lvl7pPr>
    <a:lvl8pPr marL="15355838" algn="l" defTabSz="2193692" rtl="0" eaLnBrk="1" latinLnBrk="0" hangingPunct="1">
      <a:defRPr sz="8596" kern="1200">
        <a:solidFill>
          <a:schemeClr val="tx1"/>
        </a:solidFill>
        <a:latin typeface="+mn-lt"/>
        <a:ea typeface="+mn-ea"/>
        <a:cs typeface="+mn-cs"/>
      </a:defRPr>
    </a:lvl8pPr>
    <a:lvl9pPr marL="17549530" algn="l" defTabSz="2193692" rtl="0" eaLnBrk="1" latinLnBrk="0" hangingPunct="1">
      <a:defRPr sz="85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2" userDrawn="1">
          <p15:clr>
            <a:srgbClr val="A4A3A4"/>
          </p15:clr>
        </p15:guide>
        <p15:guide id="2" pos="103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 snapToObjects="1">
      <p:cViewPr>
        <p:scale>
          <a:sx n="86" d="100"/>
          <a:sy n="86" d="100"/>
        </p:scale>
        <p:origin x="-208" y="-18816"/>
      </p:cViewPr>
      <p:guideLst>
        <p:guide orient="horz" pos="13822"/>
        <p:guide pos="103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Users/samiramanabi/Desktop/Presentation/Talk-Fall2017/data-zhe-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Users/samiramanabi/Desktop/Presentation/Talk-Fall2017/data-zhe-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/Users/samiramanabi/Desktop/Presentation/Talk-Fall2017/data-zhe-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samiramanabi/Desktop/Presentation/Talk-Fall2017/data_C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0000"/>
            </a:solidFill>
            <a:ln w="34925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ACBrother</c:v>
                </c:pt>
                <c:pt idx="1">
                  <c:v>AdobePhoto</c:v>
                </c:pt>
                <c:pt idx="2">
                  <c:v>AllSysMark</c:v>
                </c:pt>
                <c:pt idx="3">
                  <c:v>AVCHD</c:v>
                </c:pt>
                <c:pt idx="4">
                  <c:v>BlurMotion</c:v>
                </c:pt>
                <c:pt idx="5">
                  <c:v>FinalCutPro</c:v>
                </c:pt>
                <c:pt idx="6">
                  <c:v>FinalMaster</c:v>
                </c:pt>
                <c:pt idx="7">
                  <c:v>AdobePrem</c:v>
                </c:pt>
                <c:pt idx="8">
                  <c:v>MotionPlay</c:v>
                </c:pt>
                <c:pt idx="9">
                  <c:v>Netflix</c:v>
                </c:pt>
                <c:pt idx="10">
                  <c:v>SystemMgt</c:v>
                </c:pt>
                <c:pt idx="11">
                  <c:v>VideoEnc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72.27300975025057</c:v>
                </c:pt>
                <c:pt idx="1">
                  <c:v>74.17673488537385</c:v>
                </c:pt>
                <c:pt idx="2">
                  <c:v>74.41593656885125</c:v>
                </c:pt>
                <c:pt idx="3">
                  <c:v>68.087563658063</c:v>
                </c:pt>
                <c:pt idx="4">
                  <c:v>74.42850010577931</c:v>
                </c:pt>
                <c:pt idx="5">
                  <c:v>72.18890205798455</c:v>
                </c:pt>
                <c:pt idx="6">
                  <c:v>72.64554392293224</c:v>
                </c:pt>
                <c:pt idx="7">
                  <c:v>68.59984711420833</c:v>
                </c:pt>
                <c:pt idx="8">
                  <c:v>64.74495405688694</c:v>
                </c:pt>
                <c:pt idx="9">
                  <c:v>69.12858410558901</c:v>
                </c:pt>
                <c:pt idx="10">
                  <c:v>74.43526120976056</c:v>
                </c:pt>
                <c:pt idx="11">
                  <c:v>72.16505998339526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2"/>
        <c:overlap val="-100"/>
        <c:axId val="29287600"/>
        <c:axId val="29292208"/>
      </c:barChart>
      <c:catAx>
        <c:axId val="2928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92208"/>
        <c:crosses val="autoZero"/>
        <c:auto val="1"/>
        <c:lblAlgn val="ctr"/>
        <c:lblOffset val="100"/>
        <c:noMultiLvlLbl val="0"/>
      </c:catAx>
      <c:valAx>
        <c:axId val="29292208"/>
        <c:scaling>
          <c:orientation val="minMax"/>
          <c:max val="10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lnSpc>
                    <a:spcPts val="2800"/>
                  </a:lnSpc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% Reduction in Refresh</a:t>
                </a:r>
              </a:p>
              <a:p>
                <a:pPr>
                  <a:lnSpc>
                    <a:spcPts val="2800"/>
                  </a:lnSpc>
                  <a:defRPr>
                    <a:solidFill>
                      <a:schemeClr val="tx1"/>
                    </a:solidFill>
                  </a:defRPr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Over Baseline</a:t>
                </a:r>
                <a:endParaRPr lang="en-US" sz="2800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lnSpc>
                  <a:spcPts val="2800"/>
                </a:lnSpc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87600"/>
        <c:crosses val="autoZero"/>
        <c:crossBetween val="between"/>
        <c:majorUnit val="25.0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427201145311"/>
          <c:y val="0.0638766149376959"/>
          <c:w val="0.618919357108333"/>
          <c:h val="0.782778020802955"/>
        </c:manualLayout>
      </c:layout>
      <c:areaChart>
        <c:grouping val="stacked"/>
        <c:varyColors val="0"/>
        <c:ser>
          <c:idx val="0"/>
          <c:order val="0"/>
          <c:tx>
            <c:strRef>
              <c:f>Sheet9!$C$5</c:f>
              <c:strCache>
                <c:ptCount val="1"/>
                <c:pt idx="0">
                  <c:v>60% Reduction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  <a:effectLst/>
          </c:spPr>
          <c:cat>
            <c:strRef>
              <c:f>Sheet9!$A$39:$A$41</c:f>
              <c:strCache>
                <c:ptCount val="3"/>
                <c:pt idx="0">
                  <c:v>8Gb</c:v>
                </c:pt>
                <c:pt idx="1">
                  <c:v>16Gb</c:v>
                </c:pt>
                <c:pt idx="2">
                  <c:v>32Gb</c:v>
                </c:pt>
              </c:strCache>
            </c:strRef>
          </c:cat>
          <c:val>
            <c:numRef>
              <c:f>Sheet9!$B$39:$B$41</c:f>
              <c:numCache>
                <c:formatCode>General</c:formatCode>
                <c:ptCount val="3"/>
                <c:pt idx="0">
                  <c:v>1.102637666666667</c:v>
                </c:pt>
                <c:pt idx="1">
                  <c:v>1.176358333333333</c:v>
                </c:pt>
                <c:pt idx="2">
                  <c:v>1.407873666666666</c:v>
                </c:pt>
              </c:numCache>
            </c:numRef>
          </c:val>
        </c:ser>
        <c:ser>
          <c:idx val="1"/>
          <c:order val="1"/>
          <c:tx>
            <c:strRef>
              <c:f>Sheet9!$F$5</c:f>
              <c:strCache>
                <c:ptCount val="1"/>
                <c:pt idx="0">
                  <c:v>75% Reduction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cat>
            <c:strRef>
              <c:f>Sheet9!$A$39:$A$41</c:f>
              <c:strCache>
                <c:ptCount val="3"/>
                <c:pt idx="0">
                  <c:v>8Gb</c:v>
                </c:pt>
                <c:pt idx="1">
                  <c:v>16Gb</c:v>
                </c:pt>
                <c:pt idx="2">
                  <c:v>32Gb</c:v>
                </c:pt>
              </c:strCache>
            </c:strRef>
          </c:cat>
          <c:val>
            <c:numRef>
              <c:f>Sheet9!$C$39:$C$41</c:f>
              <c:numCache>
                <c:formatCode>General</c:formatCode>
                <c:ptCount val="3"/>
                <c:pt idx="0">
                  <c:v>0.0255713333333332</c:v>
                </c:pt>
                <c:pt idx="1">
                  <c:v>0.0440076666666669</c:v>
                </c:pt>
                <c:pt idx="2">
                  <c:v>0.101143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045088"/>
        <c:axId val="935216"/>
      </c:areaChart>
      <c:catAx>
        <c:axId val="45045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216"/>
        <c:crosses val="autoZero"/>
        <c:auto val="1"/>
        <c:lblAlgn val="ctr"/>
        <c:lblOffset val="10"/>
        <c:noMultiLvlLbl val="0"/>
      </c:catAx>
      <c:valAx>
        <c:axId val="935216"/>
        <c:scaling>
          <c:orientation val="minMax"/>
          <c:max val="1.5"/>
          <c:min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lnSpc>
                    <a:spcPts val="2500"/>
                  </a:lnSpc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0">
                    <a:solidFill>
                      <a:schemeClr val="tx1"/>
                    </a:solidFill>
                  </a:rPr>
                  <a:t>Speedup</a:t>
                </a:r>
                <a:r>
                  <a:rPr lang="en-US" sz="2400" b="0" baseline="0">
                    <a:solidFill>
                      <a:schemeClr val="tx1"/>
                    </a:solidFill>
                  </a:rPr>
                  <a:t> over</a:t>
                </a:r>
              </a:p>
              <a:p>
                <a:pPr>
                  <a:lnSpc>
                    <a:spcPts val="2500"/>
                  </a:lnSpc>
                  <a:defRPr sz="2400"/>
                </a:pPr>
                <a:r>
                  <a:rPr lang="en-US" sz="2400" b="0" baseline="0">
                    <a:solidFill>
                      <a:schemeClr val="tx1"/>
                    </a:solidFill>
                  </a:rPr>
                  <a:t>Baseline (16 ms)</a:t>
                </a:r>
                <a:endParaRPr lang="en-US" sz="2400" b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0238694345025054"/>
              <c:y val="0.1487188436551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lnSpc>
                  <a:spcPts val="2500"/>
                </a:lnSpc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45088"/>
        <c:crosses val="autoZero"/>
        <c:crossBetween val="midCat"/>
        <c:majorUnit val="0.1"/>
      </c:valAx>
      <c:spPr>
        <a:noFill/>
        <a:ln w="15875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89750931483215"/>
          <c:y val="0.0912888177487915"/>
          <c:w val="0.484070145733532"/>
          <c:h val="0.2266162208447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336194655996"/>
          <c:y val="0.093768040769651"/>
          <c:w val="0.641105266554795"/>
          <c:h val="0.765998084498818"/>
        </c:manualLayout>
      </c:layout>
      <c:areaChart>
        <c:grouping val="stacked"/>
        <c:varyColors val="0"/>
        <c:ser>
          <c:idx val="0"/>
          <c:order val="0"/>
          <c:tx>
            <c:strRef>
              <c:f>Sheet9!$C$5</c:f>
              <c:strCache>
                <c:ptCount val="1"/>
                <c:pt idx="0">
                  <c:v>60% Reduction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 w="25400">
              <a:solidFill>
                <a:schemeClr val="tx1"/>
              </a:solidFill>
            </a:ln>
            <a:effectLst/>
          </c:spPr>
          <c:cat>
            <c:strRef>
              <c:f>Sheet9!$A$113:$A$115</c:f>
              <c:strCache>
                <c:ptCount val="3"/>
                <c:pt idx="0">
                  <c:v>8Gb</c:v>
                </c:pt>
                <c:pt idx="1">
                  <c:v>16Gb</c:v>
                </c:pt>
                <c:pt idx="2">
                  <c:v>32Gb</c:v>
                </c:pt>
              </c:strCache>
            </c:strRef>
          </c:cat>
          <c:val>
            <c:numRef>
              <c:f>Sheet9!$B$113:$B$115</c:f>
              <c:numCache>
                <c:formatCode>General</c:formatCode>
                <c:ptCount val="3"/>
                <c:pt idx="0">
                  <c:v>1.101261837588365</c:v>
                </c:pt>
                <c:pt idx="1">
                  <c:v>1.23576571552425</c:v>
                </c:pt>
                <c:pt idx="2">
                  <c:v>1.521524637928697</c:v>
                </c:pt>
              </c:numCache>
            </c:numRef>
          </c:val>
        </c:ser>
        <c:ser>
          <c:idx val="1"/>
          <c:order val="1"/>
          <c:tx>
            <c:strRef>
              <c:f>Sheet9!$F$5</c:f>
              <c:strCache>
                <c:ptCount val="1"/>
                <c:pt idx="0">
                  <c:v>75% Reduction</c:v>
                </c:pt>
              </c:strCache>
            </c:strRef>
          </c:tx>
          <c:spPr>
            <a:solidFill>
              <a:srgbClr val="C00000"/>
            </a:solidFill>
            <a:ln w="25400">
              <a:solidFill>
                <a:schemeClr val="tx1"/>
              </a:solidFill>
            </a:ln>
            <a:effectLst/>
          </c:spPr>
          <c:cat>
            <c:strRef>
              <c:f>Sheet9!$A$113:$A$115</c:f>
              <c:strCache>
                <c:ptCount val="3"/>
                <c:pt idx="0">
                  <c:v>8Gb</c:v>
                </c:pt>
                <c:pt idx="1">
                  <c:v>16Gb</c:v>
                </c:pt>
                <c:pt idx="2">
                  <c:v>32Gb</c:v>
                </c:pt>
              </c:strCache>
            </c:strRef>
          </c:cat>
          <c:val>
            <c:numRef>
              <c:f>Sheet9!$C$113:$C$115</c:f>
              <c:numCache>
                <c:formatCode>General</c:formatCode>
                <c:ptCount val="3"/>
                <c:pt idx="0">
                  <c:v>0.0408692852723589</c:v>
                </c:pt>
                <c:pt idx="1">
                  <c:v>0.0575715881492011</c:v>
                </c:pt>
                <c:pt idx="2">
                  <c:v>0.130209591983826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8940848"/>
        <c:axId val="-79074432"/>
      </c:areaChart>
      <c:catAx>
        <c:axId val="-78940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9074432"/>
        <c:crosses val="autoZero"/>
        <c:auto val="1"/>
        <c:lblAlgn val="ctr"/>
        <c:lblOffset val="10"/>
        <c:noMultiLvlLbl val="0"/>
      </c:catAx>
      <c:valAx>
        <c:axId val="-79074432"/>
        <c:scaling>
          <c:orientation val="minMax"/>
          <c:max val="1.7"/>
          <c:min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lnSpc>
                    <a:spcPts val="2500"/>
                  </a:lnSpc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0">
                    <a:solidFill>
                      <a:schemeClr val="tx1"/>
                    </a:solidFill>
                  </a:rPr>
                  <a:t>Speedup</a:t>
                </a:r>
                <a:r>
                  <a:rPr lang="en-US" sz="2400" b="0" baseline="0">
                    <a:solidFill>
                      <a:schemeClr val="tx1"/>
                    </a:solidFill>
                  </a:rPr>
                  <a:t> over</a:t>
                </a:r>
              </a:p>
              <a:p>
                <a:pPr>
                  <a:lnSpc>
                    <a:spcPts val="2500"/>
                  </a:lnSpc>
                  <a:defRPr sz="2400"/>
                </a:pPr>
                <a:r>
                  <a:rPr lang="en-US" sz="2400" b="0" baseline="0">
                    <a:solidFill>
                      <a:schemeClr val="tx1"/>
                    </a:solidFill>
                  </a:rPr>
                  <a:t>Baseline (16 ms)</a:t>
                </a:r>
                <a:endParaRPr lang="en-US" sz="2400" b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00634438856137747"/>
              <c:y val="0.1438372978727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lnSpc>
                  <a:spcPts val="2500"/>
                </a:lnSpc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8940848"/>
        <c:crosses val="autoZero"/>
        <c:crossBetween val="midCat"/>
        <c:majorUnit val="0.1"/>
      </c:valAx>
      <c:spPr>
        <a:noFill/>
        <a:ln w="15875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97031670125004"/>
          <c:y val="0.077732197810938"/>
          <c:w val="0.441586449272375"/>
          <c:h val="0.2407998825321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944947689338"/>
          <c:y val="0.0305882352941176"/>
          <c:w val="0.85109775623451"/>
          <c:h val="0.53118582677165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Sheet3!$B$52</c:f>
              <c:strCache>
                <c:ptCount val="1"/>
                <c:pt idx="0">
                  <c:v>ACBrotherHood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Sheet3!$A$53:$A$68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  <c:pt idx="10">
                  <c:v>1024.0</c:v>
                </c:pt>
                <c:pt idx="11">
                  <c:v>2048.0</c:v>
                </c:pt>
                <c:pt idx="12">
                  <c:v>4096.0</c:v>
                </c:pt>
                <c:pt idx="13">
                  <c:v>8192.0</c:v>
                </c:pt>
                <c:pt idx="14">
                  <c:v>16384.0</c:v>
                </c:pt>
                <c:pt idx="15">
                  <c:v>32768.0</c:v>
                </c:pt>
              </c:numCache>
            </c:numRef>
          </c:xVal>
          <c:yVal>
            <c:numRef>
              <c:f>Sheet3!$B$53:$B$68</c:f>
              <c:numCache>
                <c:formatCode>General</c:formatCode>
                <c:ptCount val="16"/>
                <c:pt idx="0">
                  <c:v>0.005572</c:v>
                </c:pt>
                <c:pt idx="1">
                  <c:v>0.006831</c:v>
                </c:pt>
                <c:pt idx="2">
                  <c:v>0.00844</c:v>
                </c:pt>
                <c:pt idx="3">
                  <c:v>0.010363</c:v>
                </c:pt>
                <c:pt idx="4">
                  <c:v>0.011875</c:v>
                </c:pt>
                <c:pt idx="5">
                  <c:v>0.013671</c:v>
                </c:pt>
                <c:pt idx="6">
                  <c:v>0.0193</c:v>
                </c:pt>
                <c:pt idx="7">
                  <c:v>0.105775</c:v>
                </c:pt>
                <c:pt idx="8">
                  <c:v>0.323234</c:v>
                </c:pt>
                <c:pt idx="9">
                  <c:v>0.624163</c:v>
                </c:pt>
                <c:pt idx="10">
                  <c:v>0.74113</c:v>
                </c:pt>
                <c:pt idx="11">
                  <c:v>0.84069</c:v>
                </c:pt>
                <c:pt idx="12">
                  <c:v>0.903044</c:v>
                </c:pt>
                <c:pt idx="13">
                  <c:v>0.94705</c:v>
                </c:pt>
                <c:pt idx="14">
                  <c:v>0.971192</c:v>
                </c:pt>
                <c:pt idx="15">
                  <c:v>0.986602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Sheet3!$C$52</c:f>
              <c:strCache>
                <c:ptCount val="1"/>
                <c:pt idx="0">
                  <c:v>AdobePhotoshop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Sheet3!$A$53:$A$68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  <c:pt idx="10">
                  <c:v>1024.0</c:v>
                </c:pt>
                <c:pt idx="11">
                  <c:v>2048.0</c:v>
                </c:pt>
                <c:pt idx="12">
                  <c:v>4096.0</c:v>
                </c:pt>
                <c:pt idx="13">
                  <c:v>8192.0</c:v>
                </c:pt>
                <c:pt idx="14">
                  <c:v>16384.0</c:v>
                </c:pt>
                <c:pt idx="15">
                  <c:v>32768.0</c:v>
                </c:pt>
              </c:numCache>
            </c:numRef>
          </c:xVal>
          <c:yVal>
            <c:numRef>
              <c:f>Sheet3!$C$53:$C$68</c:f>
              <c:numCache>
                <c:formatCode>General</c:formatCode>
                <c:ptCount val="16"/>
                <c:pt idx="0">
                  <c:v>0.175424</c:v>
                </c:pt>
                <c:pt idx="1">
                  <c:v>0.209951</c:v>
                </c:pt>
                <c:pt idx="2">
                  <c:v>0.28108</c:v>
                </c:pt>
                <c:pt idx="3">
                  <c:v>0.372988</c:v>
                </c:pt>
                <c:pt idx="4">
                  <c:v>0.455418</c:v>
                </c:pt>
                <c:pt idx="5">
                  <c:v>0.539177</c:v>
                </c:pt>
                <c:pt idx="6">
                  <c:v>0.603926</c:v>
                </c:pt>
                <c:pt idx="7">
                  <c:v>0.691874</c:v>
                </c:pt>
                <c:pt idx="8">
                  <c:v>0.777411</c:v>
                </c:pt>
                <c:pt idx="9">
                  <c:v>0.827715</c:v>
                </c:pt>
                <c:pt idx="10">
                  <c:v>0.889197</c:v>
                </c:pt>
                <c:pt idx="11">
                  <c:v>0.945666</c:v>
                </c:pt>
                <c:pt idx="12">
                  <c:v>0.927438</c:v>
                </c:pt>
                <c:pt idx="13">
                  <c:v>0.95662</c:v>
                </c:pt>
                <c:pt idx="14">
                  <c:v>0.938806</c:v>
                </c:pt>
                <c:pt idx="15">
                  <c:v>0.829043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Sheet3!$D$52</c:f>
              <c:strCache>
                <c:ptCount val="1"/>
                <c:pt idx="0">
                  <c:v>AllSysMark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Sheet3!$A$53:$A$68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  <c:pt idx="10">
                  <c:v>1024.0</c:v>
                </c:pt>
                <c:pt idx="11">
                  <c:v>2048.0</c:v>
                </c:pt>
                <c:pt idx="12">
                  <c:v>4096.0</c:v>
                </c:pt>
                <c:pt idx="13">
                  <c:v>8192.0</c:v>
                </c:pt>
                <c:pt idx="14">
                  <c:v>16384.0</c:v>
                </c:pt>
                <c:pt idx="15">
                  <c:v>32768.0</c:v>
                </c:pt>
              </c:numCache>
            </c:numRef>
          </c:xVal>
          <c:yVal>
            <c:numRef>
              <c:f>Sheet3!$D$53:$D$68</c:f>
              <c:numCache>
                <c:formatCode>General</c:formatCode>
                <c:ptCount val="16"/>
                <c:pt idx="0">
                  <c:v>0.168739</c:v>
                </c:pt>
                <c:pt idx="1">
                  <c:v>0.193407</c:v>
                </c:pt>
                <c:pt idx="2">
                  <c:v>0.219355</c:v>
                </c:pt>
                <c:pt idx="3">
                  <c:v>0.266019</c:v>
                </c:pt>
                <c:pt idx="4">
                  <c:v>0.310428</c:v>
                </c:pt>
                <c:pt idx="5">
                  <c:v>0.365914</c:v>
                </c:pt>
                <c:pt idx="6">
                  <c:v>0.422111</c:v>
                </c:pt>
                <c:pt idx="7">
                  <c:v>0.516245</c:v>
                </c:pt>
                <c:pt idx="8">
                  <c:v>0.631857</c:v>
                </c:pt>
                <c:pt idx="9">
                  <c:v>0.786279</c:v>
                </c:pt>
                <c:pt idx="10">
                  <c:v>0.843437</c:v>
                </c:pt>
                <c:pt idx="11">
                  <c:v>0.907035</c:v>
                </c:pt>
                <c:pt idx="12">
                  <c:v>0.947653</c:v>
                </c:pt>
                <c:pt idx="13">
                  <c:v>0.962962</c:v>
                </c:pt>
                <c:pt idx="14">
                  <c:v>0.98599</c:v>
                </c:pt>
                <c:pt idx="15">
                  <c:v>0.986505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Sheet3!$E$52</c:f>
              <c:strCache>
                <c:ptCount val="1"/>
                <c:pt idx="0">
                  <c:v>AVCHD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plus"/>
            <c:size val="5"/>
            <c:spPr>
              <a:noFill/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Sheet3!$A$53:$A$68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  <c:pt idx="10">
                  <c:v>1024.0</c:v>
                </c:pt>
                <c:pt idx="11">
                  <c:v>2048.0</c:v>
                </c:pt>
                <c:pt idx="12">
                  <c:v>4096.0</c:v>
                </c:pt>
                <c:pt idx="13">
                  <c:v>8192.0</c:v>
                </c:pt>
                <c:pt idx="14">
                  <c:v>16384.0</c:v>
                </c:pt>
                <c:pt idx="15">
                  <c:v>32768.0</c:v>
                </c:pt>
              </c:numCache>
            </c:numRef>
          </c:xVal>
          <c:yVal>
            <c:numRef>
              <c:f>Sheet3!$E$53:$E$68</c:f>
              <c:numCache>
                <c:formatCode>General</c:formatCode>
                <c:ptCount val="16"/>
                <c:pt idx="0">
                  <c:v>0.033405</c:v>
                </c:pt>
                <c:pt idx="1">
                  <c:v>0.036794</c:v>
                </c:pt>
                <c:pt idx="2">
                  <c:v>0.039417</c:v>
                </c:pt>
                <c:pt idx="3">
                  <c:v>0.042267</c:v>
                </c:pt>
                <c:pt idx="4">
                  <c:v>0.047878</c:v>
                </c:pt>
                <c:pt idx="5">
                  <c:v>0.058975</c:v>
                </c:pt>
                <c:pt idx="6">
                  <c:v>0.110416</c:v>
                </c:pt>
                <c:pt idx="7">
                  <c:v>0.278857</c:v>
                </c:pt>
                <c:pt idx="8">
                  <c:v>0.47748</c:v>
                </c:pt>
                <c:pt idx="9">
                  <c:v>0.617306</c:v>
                </c:pt>
                <c:pt idx="10">
                  <c:v>0.736637</c:v>
                </c:pt>
                <c:pt idx="11">
                  <c:v>0.862898</c:v>
                </c:pt>
                <c:pt idx="12">
                  <c:v>0.609536</c:v>
                </c:pt>
                <c:pt idx="13">
                  <c:v>0.915893</c:v>
                </c:pt>
                <c:pt idx="14">
                  <c:v>0.96685</c:v>
                </c:pt>
                <c:pt idx="15">
                  <c:v>0.962229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Sheet3!$F$52</c:f>
              <c:strCache>
                <c:ptCount val="1"/>
                <c:pt idx="0">
                  <c:v>Blur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Sheet3!$A$53:$A$68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  <c:pt idx="10">
                  <c:v>1024.0</c:v>
                </c:pt>
                <c:pt idx="11">
                  <c:v>2048.0</c:v>
                </c:pt>
                <c:pt idx="12">
                  <c:v>4096.0</c:v>
                </c:pt>
                <c:pt idx="13">
                  <c:v>8192.0</c:v>
                </c:pt>
                <c:pt idx="14">
                  <c:v>16384.0</c:v>
                </c:pt>
                <c:pt idx="15">
                  <c:v>32768.0</c:v>
                </c:pt>
              </c:numCache>
            </c:numRef>
          </c:xVal>
          <c:yVal>
            <c:numRef>
              <c:f>Sheet3!$F$53:$F$68</c:f>
              <c:numCache>
                <c:formatCode>General</c:formatCode>
                <c:ptCount val="16"/>
                <c:pt idx="0">
                  <c:v>0.029661</c:v>
                </c:pt>
                <c:pt idx="1">
                  <c:v>0.042756</c:v>
                </c:pt>
                <c:pt idx="2">
                  <c:v>0.056648</c:v>
                </c:pt>
                <c:pt idx="3">
                  <c:v>0.072632</c:v>
                </c:pt>
                <c:pt idx="4">
                  <c:v>0.096072</c:v>
                </c:pt>
                <c:pt idx="5">
                  <c:v>0.128081</c:v>
                </c:pt>
                <c:pt idx="6">
                  <c:v>0.2383</c:v>
                </c:pt>
                <c:pt idx="7">
                  <c:v>0.478206</c:v>
                </c:pt>
                <c:pt idx="8">
                  <c:v>0.578983</c:v>
                </c:pt>
                <c:pt idx="9">
                  <c:v>0.677559</c:v>
                </c:pt>
                <c:pt idx="10">
                  <c:v>0.705228</c:v>
                </c:pt>
                <c:pt idx="11">
                  <c:v>0.786718</c:v>
                </c:pt>
                <c:pt idx="12">
                  <c:v>0.90937</c:v>
                </c:pt>
                <c:pt idx="13">
                  <c:v>0.889846</c:v>
                </c:pt>
                <c:pt idx="14">
                  <c:v>0.673751</c:v>
                </c:pt>
                <c:pt idx="15">
                  <c:v>0.983439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Sheet3!$G$52</c:f>
              <c:strCache>
                <c:ptCount val="1"/>
                <c:pt idx="0">
                  <c:v>FinalCutProPlayback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Sheet3!$A$53:$A$68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  <c:pt idx="10">
                  <c:v>1024.0</c:v>
                </c:pt>
                <c:pt idx="11">
                  <c:v>2048.0</c:v>
                </c:pt>
                <c:pt idx="12">
                  <c:v>4096.0</c:v>
                </c:pt>
                <c:pt idx="13">
                  <c:v>8192.0</c:v>
                </c:pt>
                <c:pt idx="14">
                  <c:v>16384.0</c:v>
                </c:pt>
                <c:pt idx="15">
                  <c:v>32768.0</c:v>
                </c:pt>
              </c:numCache>
            </c:numRef>
          </c:xVal>
          <c:yVal>
            <c:numRef>
              <c:f>Sheet3!$G$53:$G$68</c:f>
              <c:numCache>
                <c:formatCode>General</c:formatCode>
                <c:ptCount val="16"/>
                <c:pt idx="0">
                  <c:v>0.047355</c:v>
                </c:pt>
                <c:pt idx="1">
                  <c:v>0.053885</c:v>
                </c:pt>
                <c:pt idx="2">
                  <c:v>0.060356</c:v>
                </c:pt>
                <c:pt idx="3">
                  <c:v>0.068851</c:v>
                </c:pt>
                <c:pt idx="4">
                  <c:v>0.080948</c:v>
                </c:pt>
                <c:pt idx="5">
                  <c:v>0.100628</c:v>
                </c:pt>
                <c:pt idx="6">
                  <c:v>0.151136</c:v>
                </c:pt>
                <c:pt idx="7">
                  <c:v>0.222927</c:v>
                </c:pt>
                <c:pt idx="8">
                  <c:v>0.347477</c:v>
                </c:pt>
                <c:pt idx="9">
                  <c:v>0.452103</c:v>
                </c:pt>
                <c:pt idx="10">
                  <c:v>0.515787</c:v>
                </c:pt>
                <c:pt idx="11">
                  <c:v>0.876266</c:v>
                </c:pt>
                <c:pt idx="12">
                  <c:v>0.865003</c:v>
                </c:pt>
                <c:pt idx="13">
                  <c:v>0.940018</c:v>
                </c:pt>
                <c:pt idx="14">
                  <c:v>0.969324</c:v>
                </c:pt>
                <c:pt idx="15">
                  <c:v>0.979047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Sheet3!$H$52</c:f>
              <c:strCache>
                <c:ptCount val="1"/>
                <c:pt idx="0">
                  <c:v>FinalMaster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Sheet3!$A$53:$A$68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  <c:pt idx="10">
                  <c:v>1024.0</c:v>
                </c:pt>
                <c:pt idx="11">
                  <c:v>2048.0</c:v>
                </c:pt>
                <c:pt idx="12">
                  <c:v>4096.0</c:v>
                </c:pt>
                <c:pt idx="13">
                  <c:v>8192.0</c:v>
                </c:pt>
                <c:pt idx="14">
                  <c:v>16384.0</c:v>
                </c:pt>
                <c:pt idx="15">
                  <c:v>32768.0</c:v>
                </c:pt>
              </c:numCache>
            </c:numRef>
          </c:xVal>
          <c:yVal>
            <c:numRef>
              <c:f>Sheet3!$H$53:$H$68</c:f>
              <c:numCache>
                <c:formatCode>General</c:formatCode>
                <c:ptCount val="16"/>
                <c:pt idx="0">
                  <c:v>0.005665</c:v>
                </c:pt>
                <c:pt idx="1">
                  <c:v>0.005929</c:v>
                </c:pt>
                <c:pt idx="2">
                  <c:v>0.00611</c:v>
                </c:pt>
                <c:pt idx="3">
                  <c:v>0.006303</c:v>
                </c:pt>
                <c:pt idx="4">
                  <c:v>0.006596</c:v>
                </c:pt>
                <c:pt idx="5">
                  <c:v>0.010667</c:v>
                </c:pt>
                <c:pt idx="6">
                  <c:v>0.033796</c:v>
                </c:pt>
                <c:pt idx="7">
                  <c:v>0.0449</c:v>
                </c:pt>
                <c:pt idx="8">
                  <c:v>0.282362</c:v>
                </c:pt>
                <c:pt idx="9">
                  <c:v>0.638925</c:v>
                </c:pt>
                <c:pt idx="10">
                  <c:v>0.795264</c:v>
                </c:pt>
                <c:pt idx="11">
                  <c:v>0.849777</c:v>
                </c:pt>
                <c:pt idx="12">
                  <c:v>0.955681</c:v>
                </c:pt>
                <c:pt idx="13">
                  <c:v>0.985726</c:v>
                </c:pt>
                <c:pt idx="14">
                  <c:v>0.997504</c:v>
                </c:pt>
                <c:pt idx="15">
                  <c:v>0.995649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Sheet3!$I$52</c:f>
              <c:strCache>
                <c:ptCount val="1"/>
                <c:pt idx="0">
                  <c:v>AdobePremierePro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Sheet3!$A$53:$A$68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  <c:pt idx="10">
                  <c:v>1024.0</c:v>
                </c:pt>
                <c:pt idx="11">
                  <c:v>2048.0</c:v>
                </c:pt>
                <c:pt idx="12">
                  <c:v>4096.0</c:v>
                </c:pt>
                <c:pt idx="13">
                  <c:v>8192.0</c:v>
                </c:pt>
                <c:pt idx="14">
                  <c:v>16384.0</c:v>
                </c:pt>
                <c:pt idx="15">
                  <c:v>32768.0</c:v>
                </c:pt>
              </c:numCache>
            </c:numRef>
          </c:xVal>
          <c:yVal>
            <c:numRef>
              <c:f>Sheet3!$I$53:$I$68</c:f>
              <c:numCache>
                <c:formatCode>General</c:formatCode>
                <c:ptCount val="16"/>
                <c:pt idx="0">
                  <c:v>0.030306</c:v>
                </c:pt>
                <c:pt idx="1">
                  <c:v>0.034884</c:v>
                </c:pt>
                <c:pt idx="2">
                  <c:v>0.037727</c:v>
                </c:pt>
                <c:pt idx="3">
                  <c:v>0.039965</c:v>
                </c:pt>
                <c:pt idx="4">
                  <c:v>0.046026</c:v>
                </c:pt>
                <c:pt idx="5">
                  <c:v>0.057512</c:v>
                </c:pt>
                <c:pt idx="6">
                  <c:v>0.098325</c:v>
                </c:pt>
                <c:pt idx="7">
                  <c:v>0.232311</c:v>
                </c:pt>
                <c:pt idx="8">
                  <c:v>0.461108</c:v>
                </c:pt>
                <c:pt idx="9">
                  <c:v>0.535241</c:v>
                </c:pt>
                <c:pt idx="10">
                  <c:v>0.738598</c:v>
                </c:pt>
                <c:pt idx="11">
                  <c:v>0.931365</c:v>
                </c:pt>
                <c:pt idx="12">
                  <c:v>0.755696</c:v>
                </c:pt>
                <c:pt idx="13">
                  <c:v>0.873569</c:v>
                </c:pt>
                <c:pt idx="14">
                  <c:v>0.9871</c:v>
                </c:pt>
                <c:pt idx="15">
                  <c:v>0.973718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Sheet3!$J$52</c:f>
              <c:strCache>
                <c:ptCount val="1"/>
                <c:pt idx="0">
                  <c:v>MotionPlayback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dot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Sheet3!$A$53:$A$68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  <c:pt idx="10">
                  <c:v>1024.0</c:v>
                </c:pt>
                <c:pt idx="11">
                  <c:v>2048.0</c:v>
                </c:pt>
                <c:pt idx="12">
                  <c:v>4096.0</c:v>
                </c:pt>
                <c:pt idx="13">
                  <c:v>8192.0</c:v>
                </c:pt>
                <c:pt idx="14">
                  <c:v>16384.0</c:v>
                </c:pt>
                <c:pt idx="15">
                  <c:v>32768.0</c:v>
                </c:pt>
              </c:numCache>
            </c:numRef>
          </c:xVal>
          <c:yVal>
            <c:numRef>
              <c:f>Sheet3!$J$53:$J$68</c:f>
              <c:numCache>
                <c:formatCode>General</c:formatCode>
                <c:ptCount val="16"/>
                <c:pt idx="0">
                  <c:v>0.020151</c:v>
                </c:pt>
                <c:pt idx="1">
                  <c:v>0.021192</c:v>
                </c:pt>
                <c:pt idx="2">
                  <c:v>0.022229</c:v>
                </c:pt>
                <c:pt idx="3">
                  <c:v>0.024221</c:v>
                </c:pt>
                <c:pt idx="4">
                  <c:v>0.025859</c:v>
                </c:pt>
                <c:pt idx="5">
                  <c:v>0.026107</c:v>
                </c:pt>
                <c:pt idx="6">
                  <c:v>0.026247</c:v>
                </c:pt>
                <c:pt idx="7">
                  <c:v>0.033487</c:v>
                </c:pt>
                <c:pt idx="8">
                  <c:v>0.087433</c:v>
                </c:pt>
                <c:pt idx="9">
                  <c:v>0.763629</c:v>
                </c:pt>
                <c:pt idx="10">
                  <c:v>0.796324</c:v>
                </c:pt>
                <c:pt idx="11">
                  <c:v>0.900628</c:v>
                </c:pt>
                <c:pt idx="12">
                  <c:v>0.343955</c:v>
                </c:pt>
                <c:pt idx="13">
                  <c:v>0.959763</c:v>
                </c:pt>
                <c:pt idx="14">
                  <c:v>0.957125</c:v>
                </c:pt>
                <c:pt idx="15">
                  <c:v>0.987271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Sheet3!$K$52</c:f>
              <c:strCache>
                <c:ptCount val="1"/>
                <c:pt idx="0">
                  <c:v>Netflix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numRef>
              <c:f>Sheet3!$A$53:$A$68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  <c:pt idx="10">
                  <c:v>1024.0</c:v>
                </c:pt>
                <c:pt idx="11">
                  <c:v>2048.0</c:v>
                </c:pt>
                <c:pt idx="12">
                  <c:v>4096.0</c:v>
                </c:pt>
                <c:pt idx="13">
                  <c:v>8192.0</c:v>
                </c:pt>
                <c:pt idx="14">
                  <c:v>16384.0</c:v>
                </c:pt>
                <c:pt idx="15">
                  <c:v>32768.0</c:v>
                </c:pt>
              </c:numCache>
            </c:numRef>
          </c:xVal>
          <c:yVal>
            <c:numRef>
              <c:f>Sheet3!$K$53:$K$68</c:f>
              <c:numCache>
                <c:formatCode>General</c:formatCode>
                <c:ptCount val="16"/>
                <c:pt idx="0">
                  <c:v>0.004104</c:v>
                </c:pt>
                <c:pt idx="1">
                  <c:v>0.004253</c:v>
                </c:pt>
                <c:pt idx="2">
                  <c:v>0.004356</c:v>
                </c:pt>
                <c:pt idx="3">
                  <c:v>0.005001</c:v>
                </c:pt>
                <c:pt idx="4">
                  <c:v>0.007426</c:v>
                </c:pt>
                <c:pt idx="5">
                  <c:v>0.015123</c:v>
                </c:pt>
                <c:pt idx="6">
                  <c:v>0.026739</c:v>
                </c:pt>
                <c:pt idx="7">
                  <c:v>0.053524</c:v>
                </c:pt>
                <c:pt idx="8">
                  <c:v>0.452513</c:v>
                </c:pt>
                <c:pt idx="9">
                  <c:v>0.60686</c:v>
                </c:pt>
                <c:pt idx="10">
                  <c:v>0.740722</c:v>
                </c:pt>
                <c:pt idx="11">
                  <c:v>0.748146</c:v>
                </c:pt>
                <c:pt idx="12">
                  <c:v>0.951754</c:v>
                </c:pt>
                <c:pt idx="13">
                  <c:v>0.979878</c:v>
                </c:pt>
                <c:pt idx="14">
                  <c:v>0.993542</c:v>
                </c:pt>
                <c:pt idx="15">
                  <c:v>0.995336</c:v>
                </c:pt>
              </c:numCache>
            </c:numRef>
          </c:yVal>
          <c:smooth val="1"/>
        </c:ser>
        <c:ser>
          <c:idx val="10"/>
          <c:order val="10"/>
          <c:tx>
            <c:strRef>
              <c:f>Sheet3!$L$52</c:f>
              <c:strCache>
                <c:ptCount val="1"/>
                <c:pt idx="0">
                  <c:v>SystemMgt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numRef>
              <c:f>Sheet3!$A$53:$A$68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  <c:pt idx="10">
                  <c:v>1024.0</c:v>
                </c:pt>
                <c:pt idx="11">
                  <c:v>2048.0</c:v>
                </c:pt>
                <c:pt idx="12">
                  <c:v>4096.0</c:v>
                </c:pt>
                <c:pt idx="13">
                  <c:v>8192.0</c:v>
                </c:pt>
                <c:pt idx="14">
                  <c:v>16384.0</c:v>
                </c:pt>
                <c:pt idx="15">
                  <c:v>32768.0</c:v>
                </c:pt>
              </c:numCache>
            </c:numRef>
          </c:xVal>
          <c:yVal>
            <c:numRef>
              <c:f>Sheet3!$L$53:$L$68</c:f>
              <c:numCache>
                <c:formatCode>General</c:formatCode>
                <c:ptCount val="16"/>
                <c:pt idx="0">
                  <c:v>0.17686</c:v>
                </c:pt>
                <c:pt idx="1">
                  <c:v>0.207067</c:v>
                </c:pt>
                <c:pt idx="2">
                  <c:v>0.243171</c:v>
                </c:pt>
                <c:pt idx="3">
                  <c:v>0.293314</c:v>
                </c:pt>
                <c:pt idx="4">
                  <c:v>0.358121</c:v>
                </c:pt>
                <c:pt idx="5">
                  <c:v>0.48317</c:v>
                </c:pt>
                <c:pt idx="6">
                  <c:v>0.581025</c:v>
                </c:pt>
                <c:pt idx="7">
                  <c:v>0.649495</c:v>
                </c:pt>
                <c:pt idx="8">
                  <c:v>0.710007</c:v>
                </c:pt>
                <c:pt idx="9">
                  <c:v>0.769928</c:v>
                </c:pt>
                <c:pt idx="10">
                  <c:v>0.866161</c:v>
                </c:pt>
                <c:pt idx="11">
                  <c:v>0.900131</c:v>
                </c:pt>
                <c:pt idx="12">
                  <c:v>0.981861</c:v>
                </c:pt>
                <c:pt idx="13">
                  <c:v>0.986974</c:v>
                </c:pt>
                <c:pt idx="14">
                  <c:v>0.989722</c:v>
                </c:pt>
                <c:pt idx="15">
                  <c:v>0.985683</c:v>
                </c:pt>
              </c:numCache>
            </c:numRef>
          </c:yVal>
          <c:smooth val="1"/>
        </c:ser>
        <c:ser>
          <c:idx val="11"/>
          <c:order val="11"/>
          <c:tx>
            <c:strRef>
              <c:f>Sheet3!$M$52</c:f>
              <c:strCache>
                <c:ptCount val="1"/>
                <c:pt idx="0">
                  <c:v>VideoEncode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numRef>
              <c:f>Sheet3!$A$53:$A$68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  <c:pt idx="10">
                  <c:v>1024.0</c:v>
                </c:pt>
                <c:pt idx="11">
                  <c:v>2048.0</c:v>
                </c:pt>
                <c:pt idx="12">
                  <c:v>4096.0</c:v>
                </c:pt>
                <c:pt idx="13">
                  <c:v>8192.0</c:v>
                </c:pt>
                <c:pt idx="14">
                  <c:v>16384.0</c:v>
                </c:pt>
                <c:pt idx="15">
                  <c:v>32768.0</c:v>
                </c:pt>
              </c:numCache>
            </c:numRef>
          </c:xVal>
          <c:yVal>
            <c:numRef>
              <c:f>Sheet3!$M$53:$M$68</c:f>
              <c:numCache>
                <c:formatCode>General</c:formatCode>
                <c:ptCount val="16"/>
                <c:pt idx="0">
                  <c:v>0.170036</c:v>
                </c:pt>
                <c:pt idx="1">
                  <c:v>0.189664</c:v>
                </c:pt>
                <c:pt idx="2">
                  <c:v>0.209536</c:v>
                </c:pt>
                <c:pt idx="3">
                  <c:v>0.231195</c:v>
                </c:pt>
                <c:pt idx="4">
                  <c:v>0.253458</c:v>
                </c:pt>
                <c:pt idx="5">
                  <c:v>0.285064</c:v>
                </c:pt>
                <c:pt idx="6">
                  <c:v>0.411409</c:v>
                </c:pt>
                <c:pt idx="7">
                  <c:v>0.501216</c:v>
                </c:pt>
                <c:pt idx="8">
                  <c:v>0.553318</c:v>
                </c:pt>
                <c:pt idx="9">
                  <c:v>0.584358</c:v>
                </c:pt>
                <c:pt idx="10">
                  <c:v>0.702533</c:v>
                </c:pt>
                <c:pt idx="11">
                  <c:v>0.70975</c:v>
                </c:pt>
                <c:pt idx="12">
                  <c:v>0.961489</c:v>
                </c:pt>
                <c:pt idx="13">
                  <c:v>0.982211</c:v>
                </c:pt>
                <c:pt idx="14">
                  <c:v>0.9806</c:v>
                </c:pt>
                <c:pt idx="15">
                  <c:v>0.976647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629216"/>
        <c:axId val="-3620976"/>
      </c:scatterChart>
      <c:valAx>
        <c:axId val="-3629216"/>
        <c:scaling>
          <c:logBase val="2.0"/>
          <c:orientation val="minMax"/>
          <c:max val="32768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>
                    <a:solidFill>
                      <a:schemeClr val="tx1"/>
                    </a:solidFill>
                  </a:rPr>
                  <a:t>Current Interval Length (CIL)</a:t>
                </a:r>
                <a:r>
                  <a:rPr lang="en-US" sz="2400" b="1" baseline="0">
                    <a:solidFill>
                      <a:schemeClr val="tx1"/>
                    </a:solidFill>
                  </a:rPr>
                  <a:t> </a:t>
                </a:r>
                <a:r>
                  <a:rPr lang="en-US" sz="2400" b="1">
                    <a:solidFill>
                      <a:schemeClr val="tx1"/>
                    </a:solidFill>
                  </a:rPr>
                  <a:t>in ms</a:t>
                </a:r>
              </a:p>
            </c:rich>
          </c:tx>
          <c:layout>
            <c:manualLayout>
              <c:xMode val="edge"/>
              <c:yMode val="edge"/>
              <c:x val="0.318911294757145"/>
              <c:y val="0.6505911885575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620976"/>
        <c:crosses val="autoZero"/>
        <c:crossBetween val="midCat"/>
        <c:majorUnit val="2.0"/>
      </c:valAx>
      <c:valAx>
        <c:axId val="-3620976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>
                    <a:solidFill>
                      <a:schemeClr val="tx1"/>
                    </a:solidFill>
                  </a:rPr>
                  <a:t>P(RIL)</a:t>
                </a:r>
                <a:r>
                  <a:rPr lang="en-US" sz="2400" b="1" baseline="0">
                    <a:solidFill>
                      <a:schemeClr val="tx1"/>
                    </a:solidFill>
                  </a:rPr>
                  <a:t> &gt;  1024 ms</a:t>
                </a:r>
                <a:endParaRPr lang="en-US" sz="2400" b="1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0194612111508346"/>
              <c:y val="0.05809417322834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629216"/>
        <c:crossesAt val="1.0"/>
        <c:crossBetween val="midCat"/>
      </c:valAx>
      <c:spPr>
        <a:noFill/>
        <a:ln w="1270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095789814225868"/>
          <c:y val="0.765990557165059"/>
          <c:w val="0.861345162634615"/>
          <c:h val="0.200892489346617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9449857289675"/>
          <c:y val="0.176329836871029"/>
          <c:w val="0.783123523187916"/>
          <c:h val="0.459135910633425"/>
        </c:manualLayout>
      </c:layout>
      <c:lineChart>
        <c:grouping val="standard"/>
        <c:varyColors val="0"/>
        <c:ser>
          <c:idx val="3"/>
          <c:order val="0"/>
          <c:tx>
            <c:strRef>
              <c:f>Sheet1!$C$124</c:f>
              <c:strCache>
                <c:ptCount val="1"/>
                <c:pt idx="0">
                  <c:v>Copy and Compare (64 ms)</c:v>
                </c:pt>
              </c:strCache>
            </c:strRef>
          </c:tx>
          <c:spPr>
            <a:ln w="47625">
              <a:solidFill>
                <a:schemeClr val="tx2"/>
              </a:solidFill>
            </a:ln>
          </c:spPr>
          <c:marker>
            <c:symbol val="diamond"/>
            <c:size val="10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cat>
            <c:numRef>
              <c:f>Sheet1!$A$125:$A$163</c:f>
              <c:numCache>
                <c:formatCode>General</c:formatCode>
                <c:ptCount val="39"/>
                <c:pt idx="0">
                  <c:v>16.0</c:v>
                </c:pt>
                <c:pt idx="1">
                  <c:v>64.0</c:v>
                </c:pt>
                <c:pt idx="2">
                  <c:v>112.0</c:v>
                </c:pt>
                <c:pt idx="3">
                  <c:v>160.0</c:v>
                </c:pt>
                <c:pt idx="4">
                  <c:v>208.0</c:v>
                </c:pt>
                <c:pt idx="5">
                  <c:v>256.0</c:v>
                </c:pt>
                <c:pt idx="6">
                  <c:v>304.0</c:v>
                </c:pt>
                <c:pt idx="7">
                  <c:v>352.0</c:v>
                </c:pt>
                <c:pt idx="8">
                  <c:v>400.0</c:v>
                </c:pt>
                <c:pt idx="9">
                  <c:v>448.0</c:v>
                </c:pt>
                <c:pt idx="10">
                  <c:v>496.0</c:v>
                </c:pt>
                <c:pt idx="11">
                  <c:v>544.0</c:v>
                </c:pt>
                <c:pt idx="12">
                  <c:v>592.0</c:v>
                </c:pt>
                <c:pt idx="13">
                  <c:v>640.0</c:v>
                </c:pt>
                <c:pt idx="14">
                  <c:v>688.0</c:v>
                </c:pt>
                <c:pt idx="15">
                  <c:v>736.0</c:v>
                </c:pt>
                <c:pt idx="16">
                  <c:v>784.0</c:v>
                </c:pt>
                <c:pt idx="17">
                  <c:v>832.0</c:v>
                </c:pt>
                <c:pt idx="18">
                  <c:v>880.0</c:v>
                </c:pt>
                <c:pt idx="19">
                  <c:v>928.0</c:v>
                </c:pt>
                <c:pt idx="20">
                  <c:v>976.0</c:v>
                </c:pt>
                <c:pt idx="21">
                  <c:v>1024.0</c:v>
                </c:pt>
                <c:pt idx="22">
                  <c:v>1072.0</c:v>
                </c:pt>
                <c:pt idx="23">
                  <c:v>1120.0</c:v>
                </c:pt>
                <c:pt idx="24">
                  <c:v>1168.0</c:v>
                </c:pt>
                <c:pt idx="25">
                  <c:v>1216.0</c:v>
                </c:pt>
                <c:pt idx="26">
                  <c:v>1264.0</c:v>
                </c:pt>
                <c:pt idx="27">
                  <c:v>1312.0</c:v>
                </c:pt>
                <c:pt idx="28">
                  <c:v>1360.0</c:v>
                </c:pt>
                <c:pt idx="29">
                  <c:v>1408.0</c:v>
                </c:pt>
                <c:pt idx="30">
                  <c:v>1456.0</c:v>
                </c:pt>
                <c:pt idx="31">
                  <c:v>1504.0</c:v>
                </c:pt>
                <c:pt idx="32">
                  <c:v>1552.0</c:v>
                </c:pt>
                <c:pt idx="33">
                  <c:v>1600.0</c:v>
                </c:pt>
                <c:pt idx="34">
                  <c:v>1648.0</c:v>
                </c:pt>
                <c:pt idx="35">
                  <c:v>1696.0</c:v>
                </c:pt>
                <c:pt idx="36">
                  <c:v>1744.0</c:v>
                </c:pt>
                <c:pt idx="37">
                  <c:v>1792.0</c:v>
                </c:pt>
                <c:pt idx="38">
                  <c:v>1840.0</c:v>
                </c:pt>
              </c:numCache>
            </c:numRef>
          </c:cat>
          <c:val>
            <c:numRef>
              <c:f>Sheet1!$C$125:$C$163</c:f>
              <c:numCache>
                <c:formatCode>General</c:formatCode>
                <c:ptCount val="39"/>
                <c:pt idx="1">
                  <c:v>0.0</c:v>
                </c:pt>
                <c:pt idx="2">
                  <c:v>1602.0</c:v>
                </c:pt>
                <c:pt idx="3">
                  <c:v>1641.0</c:v>
                </c:pt>
                <c:pt idx="4">
                  <c:v>1680.0</c:v>
                </c:pt>
                <c:pt idx="5">
                  <c:v>1680.0</c:v>
                </c:pt>
                <c:pt idx="6">
                  <c:v>1719.0</c:v>
                </c:pt>
                <c:pt idx="7">
                  <c:v>1758.0</c:v>
                </c:pt>
                <c:pt idx="8">
                  <c:v>1797.0</c:v>
                </c:pt>
                <c:pt idx="9">
                  <c:v>1797.0</c:v>
                </c:pt>
                <c:pt idx="10">
                  <c:v>1836.0</c:v>
                </c:pt>
                <c:pt idx="11">
                  <c:v>1875.0</c:v>
                </c:pt>
                <c:pt idx="12">
                  <c:v>1914.0</c:v>
                </c:pt>
                <c:pt idx="13">
                  <c:v>1914.0</c:v>
                </c:pt>
                <c:pt idx="14">
                  <c:v>1953.0</c:v>
                </c:pt>
                <c:pt idx="15">
                  <c:v>1992.0</c:v>
                </c:pt>
                <c:pt idx="16">
                  <c:v>2031.0</c:v>
                </c:pt>
                <c:pt idx="17">
                  <c:v>2031.0</c:v>
                </c:pt>
                <c:pt idx="18">
                  <c:v>2070.0</c:v>
                </c:pt>
                <c:pt idx="19">
                  <c:v>2109.0</c:v>
                </c:pt>
                <c:pt idx="20">
                  <c:v>2148.0</c:v>
                </c:pt>
                <c:pt idx="21">
                  <c:v>2148.0</c:v>
                </c:pt>
                <c:pt idx="22">
                  <c:v>2187.0</c:v>
                </c:pt>
                <c:pt idx="23">
                  <c:v>2226.0</c:v>
                </c:pt>
                <c:pt idx="24">
                  <c:v>2265.0</c:v>
                </c:pt>
                <c:pt idx="25">
                  <c:v>2265.0</c:v>
                </c:pt>
                <c:pt idx="26">
                  <c:v>2304.0</c:v>
                </c:pt>
                <c:pt idx="27">
                  <c:v>2343.0</c:v>
                </c:pt>
                <c:pt idx="28">
                  <c:v>2382.0</c:v>
                </c:pt>
                <c:pt idx="29">
                  <c:v>2382.0</c:v>
                </c:pt>
                <c:pt idx="30">
                  <c:v>2421.0</c:v>
                </c:pt>
                <c:pt idx="31">
                  <c:v>2460.0</c:v>
                </c:pt>
                <c:pt idx="32">
                  <c:v>2499.0</c:v>
                </c:pt>
                <c:pt idx="33">
                  <c:v>2499.0</c:v>
                </c:pt>
                <c:pt idx="34">
                  <c:v>2538.0</c:v>
                </c:pt>
                <c:pt idx="35">
                  <c:v>2577.0</c:v>
                </c:pt>
                <c:pt idx="36">
                  <c:v>2616.0</c:v>
                </c:pt>
                <c:pt idx="37">
                  <c:v>2616.0</c:v>
                </c:pt>
                <c:pt idx="38">
                  <c:v>2655.0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Sheet1!$D$124</c:f>
              <c:strCache>
                <c:ptCount val="1"/>
                <c:pt idx="0">
                  <c:v>HI-REF (16 ms)</c:v>
                </c:pt>
              </c:strCache>
            </c:strRef>
          </c:tx>
          <c:spPr>
            <a:ln w="50800">
              <a:solidFill>
                <a:srgbClr val="C00000"/>
              </a:solidFill>
              <a:prstDash val="dash"/>
            </a:ln>
          </c:spPr>
          <c:marker>
            <c:symbol val="none"/>
          </c:marker>
          <c:cat>
            <c:numRef>
              <c:f>Sheet1!$A$125:$A$163</c:f>
              <c:numCache>
                <c:formatCode>General</c:formatCode>
                <c:ptCount val="39"/>
                <c:pt idx="0">
                  <c:v>16.0</c:v>
                </c:pt>
                <c:pt idx="1">
                  <c:v>64.0</c:v>
                </c:pt>
                <c:pt idx="2">
                  <c:v>112.0</c:v>
                </c:pt>
                <c:pt idx="3">
                  <c:v>160.0</c:v>
                </c:pt>
                <c:pt idx="4">
                  <c:v>208.0</c:v>
                </c:pt>
                <c:pt idx="5">
                  <c:v>256.0</c:v>
                </c:pt>
                <c:pt idx="6">
                  <c:v>304.0</c:v>
                </c:pt>
                <c:pt idx="7">
                  <c:v>352.0</c:v>
                </c:pt>
                <c:pt idx="8">
                  <c:v>400.0</c:v>
                </c:pt>
                <c:pt idx="9">
                  <c:v>448.0</c:v>
                </c:pt>
                <c:pt idx="10">
                  <c:v>496.0</c:v>
                </c:pt>
                <c:pt idx="11">
                  <c:v>544.0</c:v>
                </c:pt>
                <c:pt idx="12">
                  <c:v>592.0</c:v>
                </c:pt>
                <c:pt idx="13">
                  <c:v>640.0</c:v>
                </c:pt>
                <c:pt idx="14">
                  <c:v>688.0</c:v>
                </c:pt>
                <c:pt idx="15">
                  <c:v>736.0</c:v>
                </c:pt>
                <c:pt idx="16">
                  <c:v>784.0</c:v>
                </c:pt>
                <c:pt idx="17">
                  <c:v>832.0</c:v>
                </c:pt>
                <c:pt idx="18">
                  <c:v>880.0</c:v>
                </c:pt>
                <c:pt idx="19">
                  <c:v>928.0</c:v>
                </c:pt>
                <c:pt idx="20">
                  <c:v>976.0</c:v>
                </c:pt>
                <c:pt idx="21">
                  <c:v>1024.0</c:v>
                </c:pt>
                <c:pt idx="22">
                  <c:v>1072.0</c:v>
                </c:pt>
                <c:pt idx="23">
                  <c:v>1120.0</c:v>
                </c:pt>
                <c:pt idx="24">
                  <c:v>1168.0</c:v>
                </c:pt>
                <c:pt idx="25">
                  <c:v>1216.0</c:v>
                </c:pt>
                <c:pt idx="26">
                  <c:v>1264.0</c:v>
                </c:pt>
                <c:pt idx="27">
                  <c:v>1312.0</c:v>
                </c:pt>
                <c:pt idx="28">
                  <c:v>1360.0</c:v>
                </c:pt>
                <c:pt idx="29">
                  <c:v>1408.0</c:v>
                </c:pt>
                <c:pt idx="30">
                  <c:v>1456.0</c:v>
                </c:pt>
                <c:pt idx="31">
                  <c:v>1504.0</c:v>
                </c:pt>
                <c:pt idx="32">
                  <c:v>1552.0</c:v>
                </c:pt>
                <c:pt idx="33">
                  <c:v>1600.0</c:v>
                </c:pt>
                <c:pt idx="34">
                  <c:v>1648.0</c:v>
                </c:pt>
                <c:pt idx="35">
                  <c:v>1696.0</c:v>
                </c:pt>
                <c:pt idx="36">
                  <c:v>1744.0</c:v>
                </c:pt>
                <c:pt idx="37">
                  <c:v>1792.0</c:v>
                </c:pt>
                <c:pt idx="38">
                  <c:v>1840.0</c:v>
                </c:pt>
              </c:numCache>
            </c:numRef>
          </c:cat>
          <c:val>
            <c:numRef>
              <c:f>Sheet1!$D$125:$D$163</c:f>
              <c:numCache>
                <c:formatCode>General</c:formatCode>
                <c:ptCount val="39"/>
                <c:pt idx="0">
                  <c:v>39.0</c:v>
                </c:pt>
                <c:pt idx="1">
                  <c:v>156.0</c:v>
                </c:pt>
                <c:pt idx="2">
                  <c:v>273.0</c:v>
                </c:pt>
                <c:pt idx="3">
                  <c:v>390.0</c:v>
                </c:pt>
                <c:pt idx="4">
                  <c:v>507.0</c:v>
                </c:pt>
                <c:pt idx="5">
                  <c:v>624.0</c:v>
                </c:pt>
                <c:pt idx="6">
                  <c:v>741.0</c:v>
                </c:pt>
                <c:pt idx="7">
                  <c:v>858.0</c:v>
                </c:pt>
                <c:pt idx="8">
                  <c:v>975.0</c:v>
                </c:pt>
                <c:pt idx="9">
                  <c:v>1092.0</c:v>
                </c:pt>
                <c:pt idx="10">
                  <c:v>1209.0</c:v>
                </c:pt>
                <c:pt idx="11">
                  <c:v>1326.0</c:v>
                </c:pt>
                <c:pt idx="12">
                  <c:v>1443.0</c:v>
                </c:pt>
                <c:pt idx="13">
                  <c:v>1560.0</c:v>
                </c:pt>
                <c:pt idx="14">
                  <c:v>1677.0</c:v>
                </c:pt>
                <c:pt idx="15">
                  <c:v>1794.0</c:v>
                </c:pt>
                <c:pt idx="16">
                  <c:v>1911.0</c:v>
                </c:pt>
                <c:pt idx="17">
                  <c:v>2028.0</c:v>
                </c:pt>
                <c:pt idx="18">
                  <c:v>2145.0</c:v>
                </c:pt>
                <c:pt idx="19">
                  <c:v>2262.0</c:v>
                </c:pt>
                <c:pt idx="20">
                  <c:v>2379.0</c:v>
                </c:pt>
                <c:pt idx="21">
                  <c:v>2496.0</c:v>
                </c:pt>
                <c:pt idx="22">
                  <c:v>2613.0</c:v>
                </c:pt>
                <c:pt idx="23">
                  <c:v>2730.0</c:v>
                </c:pt>
                <c:pt idx="24">
                  <c:v>2847.0</c:v>
                </c:pt>
                <c:pt idx="25">
                  <c:v>2964.0</c:v>
                </c:pt>
                <c:pt idx="26">
                  <c:v>3081.0</c:v>
                </c:pt>
                <c:pt idx="27">
                  <c:v>3198.0</c:v>
                </c:pt>
                <c:pt idx="28">
                  <c:v>3315.0</c:v>
                </c:pt>
                <c:pt idx="29">
                  <c:v>3432.0</c:v>
                </c:pt>
                <c:pt idx="30">
                  <c:v>3549.0</c:v>
                </c:pt>
                <c:pt idx="31">
                  <c:v>3666.0</c:v>
                </c:pt>
                <c:pt idx="32">
                  <c:v>3783.0</c:v>
                </c:pt>
                <c:pt idx="33">
                  <c:v>3900.0</c:v>
                </c:pt>
                <c:pt idx="34">
                  <c:v>4017.0</c:v>
                </c:pt>
                <c:pt idx="35">
                  <c:v>4134.0</c:v>
                </c:pt>
                <c:pt idx="36">
                  <c:v>4251.0</c:v>
                </c:pt>
                <c:pt idx="37">
                  <c:v>4368.0</c:v>
                </c:pt>
                <c:pt idx="38">
                  <c:v>4485.0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3888"/>
        <c:axId val="695792"/>
      </c:lineChart>
      <c:catAx>
        <c:axId val="493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3200">
                    <a:latin typeface="+mj-lt"/>
                  </a:defRPr>
                </a:pPr>
                <a:r>
                  <a:rPr lang="en-US" sz="3200" b="0" dirty="0">
                    <a:latin typeface="+mj-lt"/>
                  </a:rPr>
                  <a:t>Time (</a:t>
                </a:r>
                <a:r>
                  <a:rPr lang="en-US" sz="3200" b="0" dirty="0" err="1">
                    <a:latin typeface="+mj-lt"/>
                  </a:rPr>
                  <a:t>ms</a:t>
                </a:r>
                <a:r>
                  <a:rPr lang="en-US" sz="3200" b="0" dirty="0">
                    <a:latin typeface="+mj-lt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497428108685539"/>
              <c:y val="0.875079361136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+mj-lt"/>
              </a:defRPr>
            </a:pPr>
            <a:endParaRPr lang="en-US"/>
          </a:p>
        </c:txPr>
        <c:crossAx val="695792"/>
        <c:crosses val="autoZero"/>
        <c:auto val="1"/>
        <c:lblAlgn val="ctr"/>
        <c:lblOffset val="100"/>
        <c:noMultiLvlLbl val="0"/>
      </c:catAx>
      <c:valAx>
        <c:axId val="695792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lnSpc>
                    <a:spcPts val="2520"/>
                  </a:lnSpc>
                  <a:defRPr sz="3200" b="0" i="0" kern="500" spc="-50" baseline="0">
                    <a:latin typeface="+mj-lt"/>
                    <a:ea typeface="Times New Roman" charset="0"/>
                    <a:cs typeface="Times New Roman" charset="0"/>
                  </a:defRPr>
                </a:pPr>
                <a:r>
                  <a:rPr lang="en-US" sz="3200" b="0" i="0" kern="500" spc="0" baseline="0" dirty="0">
                    <a:latin typeface="+mj-lt"/>
                    <a:ea typeface="Times New Roman" charset="0"/>
                    <a:cs typeface="Times New Roman" charset="0"/>
                  </a:rPr>
                  <a:t>Accumulated  </a:t>
                </a:r>
                <a:r>
                  <a:rPr lang="en-US" sz="3200" b="0" i="0" kern="500" spc="0" baseline="0" dirty="0" smtClean="0">
                    <a:latin typeface="+mj-lt"/>
                    <a:ea typeface="Times New Roman" charset="0"/>
                    <a:cs typeface="Times New Roman" charset="0"/>
                  </a:rPr>
                  <a:t>Cost in </a:t>
                </a:r>
                <a:r>
                  <a:rPr lang="en-US" sz="3200" b="0" i="0" kern="500" spc="0" baseline="0" dirty="0">
                    <a:latin typeface="+mj-lt"/>
                    <a:ea typeface="Times New Roman" charset="0"/>
                    <a:cs typeface="Times New Roman" charset="0"/>
                  </a:rPr>
                  <a:t>Latency (ns)</a:t>
                </a:r>
              </a:p>
            </c:rich>
          </c:tx>
          <c:layout>
            <c:manualLayout>
              <c:xMode val="edge"/>
              <c:yMode val="edge"/>
              <c:x val="0.0128287654277462"/>
              <c:y val="0.1806534459592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+mj-lt"/>
              </a:defRPr>
            </a:pPr>
            <a:endParaRPr lang="en-US"/>
          </a:p>
        </c:txPr>
        <c:crossAx val="493888"/>
        <c:crosses val="autoZero"/>
        <c:crossBetween val="between"/>
        <c:majorUnit val="1000.0"/>
      </c:valAx>
      <c:spPr>
        <a:solidFill>
          <a:schemeClr val="bg2"/>
        </a:solidFill>
        <a:ln>
          <a:solidFill>
            <a:schemeClr val="tx1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2400" b="0" i="1">
                <a:latin typeface="+mn-lt"/>
                <a:ea typeface="Times New Roman" charset="0"/>
                <a:cs typeface="Times New Roman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400" b="0" i="1">
                <a:latin typeface="+mn-lt"/>
              </a:defRPr>
            </a:pPr>
            <a:endParaRPr lang="en-US"/>
          </a:p>
        </c:txPr>
      </c:legendEntry>
      <c:layout>
        <c:manualLayout>
          <c:xMode val="edge"/>
          <c:yMode val="edge"/>
          <c:x val="0.00120362672635139"/>
          <c:y val="0.00253569473199266"/>
          <c:w val="0.993825679215091"/>
          <c:h val="0.133777041158303"/>
        </c:manualLayout>
      </c:layout>
      <c:overlay val="0"/>
      <c:spPr>
        <a:solidFill>
          <a:schemeClr val="bg1"/>
        </a:solidFill>
        <a:ln>
          <a:noFill/>
        </a:ln>
      </c:spPr>
      <c:txPr>
        <a:bodyPr/>
        <a:lstStyle/>
        <a:p>
          <a:pPr>
            <a:defRPr sz="2400" b="0" i="1"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67809" y="13632257"/>
            <a:ext cx="27968496" cy="9406459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935617" y="24867183"/>
            <a:ext cx="23032879" cy="112146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1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69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3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5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1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6BA8-EF4F-1B45-B456-447A7FA21A42}" type="datetimeFigureOut">
              <a:rPr kumimoji="1" lang="zh-CN" altLang="en-US" smtClean="0"/>
              <a:t>17/10/16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0B77-91B1-6C4A-A6B7-A6ED77EE3FB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467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6BA8-EF4F-1B45-B456-447A7FA21A42}" type="datetimeFigureOut">
              <a:rPr kumimoji="1" lang="zh-CN" altLang="en-US" smtClean="0"/>
              <a:t>17/10/16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0B77-91B1-6C4A-A6B7-A6ED77EE3FB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6362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5882020" y="11245089"/>
            <a:ext cx="26648906" cy="23969200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5923887" y="11245089"/>
            <a:ext cx="79409733" cy="23969200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6BA8-EF4F-1B45-B456-447A7FA21A42}" type="datetimeFigureOut">
              <a:rPr kumimoji="1" lang="zh-CN" altLang="en-US" smtClean="0"/>
              <a:t>17/10/16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0B77-91B1-6C4A-A6B7-A6ED77EE3FB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716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6BA8-EF4F-1B45-B456-447A7FA21A42}" type="datetimeFigureOut">
              <a:rPr kumimoji="1" lang="zh-CN" altLang="en-US" smtClean="0"/>
              <a:t>17/10/16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0B77-91B1-6C4A-A6B7-A6ED77EE3FB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666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9198" y="28199063"/>
            <a:ext cx="27968496" cy="8715704"/>
          </a:xfrm>
        </p:spPr>
        <p:txBody>
          <a:bodyPr anchor="t"/>
          <a:lstStyle>
            <a:lvl1pPr algn="l">
              <a:defRPr sz="19192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99198" y="18599603"/>
            <a:ext cx="27968496" cy="9599460"/>
          </a:xfrm>
        </p:spPr>
        <p:txBody>
          <a:bodyPr anchor="b"/>
          <a:lstStyle>
            <a:lvl1pPr marL="0" indent="0">
              <a:buNone/>
              <a:defRPr sz="9596">
                <a:solidFill>
                  <a:schemeClr val="tx1">
                    <a:tint val="75000"/>
                  </a:schemeClr>
                </a:solidFill>
              </a:defRPr>
            </a:lvl1pPr>
            <a:lvl2pPr marL="2193911" indent="0">
              <a:buNone/>
              <a:defRPr sz="8597">
                <a:solidFill>
                  <a:schemeClr val="tx1">
                    <a:tint val="75000"/>
                  </a:schemeClr>
                </a:solidFill>
              </a:defRPr>
            </a:lvl2pPr>
            <a:lvl3pPr marL="4387821" indent="0">
              <a:buNone/>
              <a:defRPr sz="7697">
                <a:solidFill>
                  <a:schemeClr val="tx1">
                    <a:tint val="75000"/>
                  </a:schemeClr>
                </a:solidFill>
              </a:defRPr>
            </a:lvl3pPr>
            <a:lvl4pPr marL="6581732" indent="0">
              <a:buNone/>
              <a:defRPr sz="6697">
                <a:solidFill>
                  <a:schemeClr val="tx1">
                    <a:tint val="75000"/>
                  </a:schemeClr>
                </a:solidFill>
              </a:defRPr>
            </a:lvl4pPr>
            <a:lvl5pPr marL="8775642" indent="0">
              <a:buNone/>
              <a:defRPr sz="6697">
                <a:solidFill>
                  <a:schemeClr val="tx1">
                    <a:tint val="75000"/>
                  </a:schemeClr>
                </a:solidFill>
              </a:defRPr>
            </a:lvl5pPr>
            <a:lvl6pPr marL="10969553" indent="0">
              <a:buNone/>
              <a:defRPr sz="6697">
                <a:solidFill>
                  <a:schemeClr val="tx1">
                    <a:tint val="75000"/>
                  </a:schemeClr>
                </a:solidFill>
              </a:defRPr>
            </a:lvl6pPr>
            <a:lvl7pPr marL="13163465" indent="0">
              <a:buNone/>
              <a:defRPr sz="6697">
                <a:solidFill>
                  <a:schemeClr val="tx1">
                    <a:tint val="75000"/>
                  </a:schemeClr>
                </a:solidFill>
              </a:defRPr>
            </a:lvl7pPr>
            <a:lvl8pPr marL="15357375" indent="0">
              <a:buNone/>
              <a:defRPr sz="6697">
                <a:solidFill>
                  <a:schemeClr val="tx1">
                    <a:tint val="75000"/>
                  </a:schemeClr>
                </a:solidFill>
              </a:defRPr>
            </a:lvl8pPr>
            <a:lvl9pPr marL="17551286" indent="0">
              <a:buNone/>
              <a:defRPr sz="66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6BA8-EF4F-1B45-B456-447A7FA21A42}" type="datetimeFigureOut">
              <a:rPr kumimoji="1" lang="zh-CN" altLang="en-US" smtClean="0"/>
              <a:t>17/10/16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0B77-91B1-6C4A-A6B7-A6ED77EE3FB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2561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923885" y="65550631"/>
            <a:ext cx="53029318" cy="185386470"/>
          </a:xfrm>
        </p:spPr>
        <p:txBody>
          <a:bodyPr/>
          <a:lstStyle>
            <a:lvl1pPr>
              <a:defRPr sz="13395"/>
            </a:lvl1pPr>
            <a:lvl2pPr>
              <a:defRPr sz="11495"/>
            </a:lvl2pPr>
            <a:lvl3pPr>
              <a:defRPr sz="9596"/>
            </a:lvl3pPr>
            <a:lvl4pPr>
              <a:defRPr sz="8597"/>
            </a:lvl4pPr>
            <a:lvl5pPr>
              <a:defRPr sz="8597"/>
            </a:lvl5pPr>
            <a:lvl6pPr>
              <a:defRPr sz="8597"/>
            </a:lvl6pPr>
            <a:lvl7pPr>
              <a:defRPr sz="8597"/>
            </a:lvl7pPr>
            <a:lvl8pPr>
              <a:defRPr sz="8597"/>
            </a:lvl8pPr>
            <a:lvl9pPr>
              <a:defRPr sz="8597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501607" y="65550631"/>
            <a:ext cx="53029322" cy="185386470"/>
          </a:xfrm>
        </p:spPr>
        <p:txBody>
          <a:bodyPr/>
          <a:lstStyle>
            <a:lvl1pPr>
              <a:defRPr sz="13395"/>
            </a:lvl1pPr>
            <a:lvl2pPr>
              <a:defRPr sz="11495"/>
            </a:lvl2pPr>
            <a:lvl3pPr>
              <a:defRPr sz="9596"/>
            </a:lvl3pPr>
            <a:lvl4pPr>
              <a:defRPr sz="8597"/>
            </a:lvl4pPr>
            <a:lvl5pPr>
              <a:defRPr sz="8597"/>
            </a:lvl5pPr>
            <a:lvl6pPr>
              <a:defRPr sz="8597"/>
            </a:lvl6pPr>
            <a:lvl7pPr>
              <a:defRPr sz="8597"/>
            </a:lvl7pPr>
            <a:lvl8pPr>
              <a:defRPr sz="8597"/>
            </a:lvl8pPr>
            <a:lvl9pPr>
              <a:defRPr sz="8597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6BA8-EF4F-1B45-B456-447A7FA21A42}" type="datetimeFigureOut">
              <a:rPr kumimoji="1" lang="zh-CN" altLang="en-US" smtClean="0"/>
              <a:t>17/10/16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0B77-91B1-6C4A-A6B7-A6ED77EE3FB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496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45206" y="1757365"/>
            <a:ext cx="29613702" cy="731387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45206" y="9822947"/>
            <a:ext cx="14538364" cy="4093736"/>
          </a:xfrm>
        </p:spPr>
        <p:txBody>
          <a:bodyPr anchor="b"/>
          <a:lstStyle>
            <a:lvl1pPr marL="0" indent="0">
              <a:buNone/>
              <a:defRPr sz="11495" b="1"/>
            </a:lvl1pPr>
            <a:lvl2pPr marL="2193911" indent="0">
              <a:buNone/>
              <a:defRPr sz="9596" b="1"/>
            </a:lvl2pPr>
            <a:lvl3pPr marL="4387821" indent="0">
              <a:buNone/>
              <a:defRPr sz="8597" b="1"/>
            </a:lvl3pPr>
            <a:lvl4pPr marL="6581732" indent="0">
              <a:buNone/>
              <a:defRPr sz="7697" b="1"/>
            </a:lvl4pPr>
            <a:lvl5pPr marL="8775642" indent="0">
              <a:buNone/>
              <a:defRPr sz="7697" b="1"/>
            </a:lvl5pPr>
            <a:lvl6pPr marL="10969553" indent="0">
              <a:buNone/>
              <a:defRPr sz="7697" b="1"/>
            </a:lvl6pPr>
            <a:lvl7pPr marL="13163465" indent="0">
              <a:buNone/>
              <a:defRPr sz="7697" b="1"/>
            </a:lvl7pPr>
            <a:lvl8pPr marL="15357375" indent="0">
              <a:buNone/>
              <a:defRPr sz="7697" b="1"/>
            </a:lvl8pPr>
            <a:lvl9pPr marL="17551286" indent="0">
              <a:buNone/>
              <a:defRPr sz="7697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45206" y="13916684"/>
            <a:ext cx="14538364" cy="25283670"/>
          </a:xfrm>
        </p:spPr>
        <p:txBody>
          <a:bodyPr/>
          <a:lstStyle>
            <a:lvl1pPr>
              <a:defRPr sz="11495"/>
            </a:lvl1pPr>
            <a:lvl2pPr>
              <a:defRPr sz="9596"/>
            </a:lvl2pPr>
            <a:lvl3pPr>
              <a:defRPr sz="8597"/>
            </a:lvl3pPr>
            <a:lvl4pPr>
              <a:defRPr sz="7697"/>
            </a:lvl4pPr>
            <a:lvl5pPr>
              <a:defRPr sz="7697"/>
            </a:lvl5pPr>
            <a:lvl6pPr>
              <a:defRPr sz="7697"/>
            </a:lvl6pPr>
            <a:lvl7pPr>
              <a:defRPr sz="7697"/>
            </a:lvl7pPr>
            <a:lvl8pPr>
              <a:defRPr sz="7697"/>
            </a:lvl8pPr>
            <a:lvl9pPr>
              <a:defRPr sz="7697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714834" y="9822947"/>
            <a:ext cx="14544075" cy="4093736"/>
          </a:xfrm>
        </p:spPr>
        <p:txBody>
          <a:bodyPr anchor="b"/>
          <a:lstStyle>
            <a:lvl1pPr marL="0" indent="0">
              <a:buNone/>
              <a:defRPr sz="11495" b="1"/>
            </a:lvl1pPr>
            <a:lvl2pPr marL="2193911" indent="0">
              <a:buNone/>
              <a:defRPr sz="9596" b="1"/>
            </a:lvl2pPr>
            <a:lvl3pPr marL="4387821" indent="0">
              <a:buNone/>
              <a:defRPr sz="8597" b="1"/>
            </a:lvl3pPr>
            <a:lvl4pPr marL="6581732" indent="0">
              <a:buNone/>
              <a:defRPr sz="7697" b="1"/>
            </a:lvl4pPr>
            <a:lvl5pPr marL="8775642" indent="0">
              <a:buNone/>
              <a:defRPr sz="7697" b="1"/>
            </a:lvl5pPr>
            <a:lvl6pPr marL="10969553" indent="0">
              <a:buNone/>
              <a:defRPr sz="7697" b="1"/>
            </a:lvl6pPr>
            <a:lvl7pPr marL="13163465" indent="0">
              <a:buNone/>
              <a:defRPr sz="7697" b="1"/>
            </a:lvl7pPr>
            <a:lvl8pPr marL="15357375" indent="0">
              <a:buNone/>
              <a:defRPr sz="7697" b="1"/>
            </a:lvl8pPr>
            <a:lvl9pPr marL="17551286" indent="0">
              <a:buNone/>
              <a:defRPr sz="7697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714834" y="13916684"/>
            <a:ext cx="14544075" cy="25283670"/>
          </a:xfrm>
        </p:spPr>
        <p:txBody>
          <a:bodyPr/>
          <a:lstStyle>
            <a:lvl1pPr>
              <a:defRPr sz="11495"/>
            </a:lvl1pPr>
            <a:lvl2pPr>
              <a:defRPr sz="9596"/>
            </a:lvl2pPr>
            <a:lvl3pPr>
              <a:defRPr sz="8597"/>
            </a:lvl3pPr>
            <a:lvl4pPr>
              <a:defRPr sz="7697"/>
            </a:lvl4pPr>
            <a:lvl5pPr>
              <a:defRPr sz="7697"/>
            </a:lvl5pPr>
            <a:lvl6pPr>
              <a:defRPr sz="7697"/>
            </a:lvl6pPr>
            <a:lvl7pPr>
              <a:defRPr sz="7697"/>
            </a:lvl7pPr>
            <a:lvl8pPr>
              <a:defRPr sz="7697"/>
            </a:lvl8pPr>
            <a:lvl9pPr>
              <a:defRPr sz="7697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6BA8-EF4F-1B45-B456-447A7FA21A42}" type="datetimeFigureOut">
              <a:rPr kumimoji="1" lang="zh-CN" altLang="en-US" smtClean="0"/>
              <a:t>17/10/16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0B77-91B1-6C4A-A6B7-A6ED77EE3FB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3900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6BA8-EF4F-1B45-B456-447A7FA21A42}" type="datetimeFigureOut">
              <a:rPr kumimoji="1" lang="zh-CN" altLang="en-US" smtClean="0"/>
              <a:t>17/10/16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0B77-91B1-6C4A-A6B7-A6ED77EE3FB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293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6BA8-EF4F-1B45-B456-447A7FA21A42}" type="datetimeFigureOut">
              <a:rPr kumimoji="1" lang="zh-CN" altLang="en-US" smtClean="0"/>
              <a:t>17/10/16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0B77-91B1-6C4A-A6B7-A6ED77EE3FB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1100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45208" y="1747204"/>
            <a:ext cx="10825227" cy="7435775"/>
          </a:xfrm>
        </p:spPr>
        <p:txBody>
          <a:bodyPr anchor="b"/>
          <a:lstStyle>
            <a:lvl1pPr algn="l">
              <a:defRPr sz="9596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864594" y="1747207"/>
            <a:ext cx="18394313" cy="37453150"/>
          </a:xfrm>
        </p:spPr>
        <p:txBody>
          <a:bodyPr/>
          <a:lstStyle>
            <a:lvl1pPr>
              <a:defRPr sz="15394"/>
            </a:lvl1pPr>
            <a:lvl2pPr>
              <a:defRPr sz="13395"/>
            </a:lvl2pPr>
            <a:lvl3pPr>
              <a:defRPr sz="11495"/>
            </a:lvl3pPr>
            <a:lvl4pPr>
              <a:defRPr sz="9596"/>
            </a:lvl4pPr>
            <a:lvl5pPr>
              <a:defRPr sz="9596"/>
            </a:lvl5pPr>
            <a:lvl6pPr>
              <a:defRPr sz="9596"/>
            </a:lvl6pPr>
            <a:lvl7pPr>
              <a:defRPr sz="9596"/>
            </a:lvl7pPr>
            <a:lvl8pPr>
              <a:defRPr sz="9596"/>
            </a:lvl8pPr>
            <a:lvl9pPr>
              <a:defRPr sz="9596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45208" y="9182982"/>
            <a:ext cx="10825227" cy="30017375"/>
          </a:xfrm>
        </p:spPr>
        <p:txBody>
          <a:bodyPr/>
          <a:lstStyle>
            <a:lvl1pPr marL="0" indent="0">
              <a:buNone/>
              <a:defRPr sz="6697"/>
            </a:lvl1pPr>
            <a:lvl2pPr marL="2193911" indent="0">
              <a:buNone/>
              <a:defRPr sz="5798"/>
            </a:lvl2pPr>
            <a:lvl3pPr marL="4387821" indent="0">
              <a:buNone/>
              <a:defRPr sz="4798"/>
            </a:lvl3pPr>
            <a:lvl4pPr marL="6581732" indent="0">
              <a:buNone/>
              <a:defRPr sz="4298"/>
            </a:lvl4pPr>
            <a:lvl5pPr marL="8775642" indent="0">
              <a:buNone/>
              <a:defRPr sz="4298"/>
            </a:lvl5pPr>
            <a:lvl6pPr marL="10969553" indent="0">
              <a:buNone/>
              <a:defRPr sz="4298"/>
            </a:lvl6pPr>
            <a:lvl7pPr marL="13163465" indent="0">
              <a:buNone/>
              <a:defRPr sz="4298"/>
            </a:lvl7pPr>
            <a:lvl8pPr marL="15357375" indent="0">
              <a:buNone/>
              <a:defRPr sz="4298"/>
            </a:lvl8pPr>
            <a:lvl9pPr marL="17551286" indent="0">
              <a:buNone/>
              <a:defRPr sz="4298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6BA8-EF4F-1B45-B456-447A7FA21A42}" type="datetimeFigureOut">
              <a:rPr kumimoji="1" lang="zh-CN" altLang="en-US" smtClean="0"/>
              <a:t>17/10/16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0B77-91B1-6C4A-A6B7-A6ED77EE3FB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8218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49437" y="30718285"/>
            <a:ext cx="19742468" cy="3626467"/>
          </a:xfrm>
        </p:spPr>
        <p:txBody>
          <a:bodyPr anchor="b"/>
          <a:lstStyle>
            <a:lvl1pPr algn="l">
              <a:defRPr sz="9596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449437" y="3921051"/>
            <a:ext cx="19742468" cy="26329958"/>
          </a:xfrm>
        </p:spPr>
        <p:txBody>
          <a:bodyPr/>
          <a:lstStyle>
            <a:lvl1pPr marL="0" indent="0">
              <a:buNone/>
              <a:defRPr sz="15394"/>
            </a:lvl1pPr>
            <a:lvl2pPr marL="2193911" indent="0">
              <a:buNone/>
              <a:defRPr sz="13395"/>
            </a:lvl2pPr>
            <a:lvl3pPr marL="4387821" indent="0">
              <a:buNone/>
              <a:defRPr sz="11495"/>
            </a:lvl3pPr>
            <a:lvl4pPr marL="6581732" indent="0">
              <a:buNone/>
              <a:defRPr sz="9596"/>
            </a:lvl4pPr>
            <a:lvl5pPr marL="8775642" indent="0">
              <a:buNone/>
              <a:defRPr sz="9596"/>
            </a:lvl5pPr>
            <a:lvl6pPr marL="10969553" indent="0">
              <a:buNone/>
              <a:defRPr sz="9596"/>
            </a:lvl6pPr>
            <a:lvl7pPr marL="13163465" indent="0">
              <a:buNone/>
              <a:defRPr sz="9596"/>
            </a:lvl7pPr>
            <a:lvl8pPr marL="15357375" indent="0">
              <a:buNone/>
              <a:defRPr sz="9596"/>
            </a:lvl8pPr>
            <a:lvl9pPr marL="17551286" indent="0">
              <a:buNone/>
              <a:defRPr sz="9596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49437" y="34344752"/>
            <a:ext cx="19742468" cy="5150186"/>
          </a:xfrm>
        </p:spPr>
        <p:txBody>
          <a:bodyPr/>
          <a:lstStyle>
            <a:lvl1pPr marL="0" indent="0">
              <a:buNone/>
              <a:defRPr sz="6697"/>
            </a:lvl1pPr>
            <a:lvl2pPr marL="2193911" indent="0">
              <a:buNone/>
              <a:defRPr sz="5798"/>
            </a:lvl2pPr>
            <a:lvl3pPr marL="4387821" indent="0">
              <a:buNone/>
              <a:defRPr sz="4798"/>
            </a:lvl3pPr>
            <a:lvl4pPr marL="6581732" indent="0">
              <a:buNone/>
              <a:defRPr sz="4298"/>
            </a:lvl4pPr>
            <a:lvl5pPr marL="8775642" indent="0">
              <a:buNone/>
              <a:defRPr sz="4298"/>
            </a:lvl5pPr>
            <a:lvl6pPr marL="10969553" indent="0">
              <a:buNone/>
              <a:defRPr sz="4298"/>
            </a:lvl6pPr>
            <a:lvl7pPr marL="13163465" indent="0">
              <a:buNone/>
              <a:defRPr sz="4298"/>
            </a:lvl7pPr>
            <a:lvl8pPr marL="15357375" indent="0">
              <a:buNone/>
              <a:defRPr sz="4298"/>
            </a:lvl8pPr>
            <a:lvl9pPr marL="17551286" indent="0">
              <a:buNone/>
              <a:defRPr sz="4298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6BA8-EF4F-1B45-B456-447A7FA21A42}" type="datetimeFigureOut">
              <a:rPr kumimoji="1" lang="zh-CN" altLang="en-US" smtClean="0"/>
              <a:t>17/10/16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0B77-91B1-6C4A-A6B7-A6ED77EE3FB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275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45206" y="1757365"/>
            <a:ext cx="29613702" cy="7313878"/>
          </a:xfrm>
          <a:prstGeom prst="rect">
            <a:avLst/>
          </a:prstGeom>
        </p:spPr>
        <p:txBody>
          <a:bodyPr vert="horz" lIns="438958" tIns="219479" rIns="438958" bIns="219479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45206" y="10239432"/>
            <a:ext cx="29613702" cy="28960925"/>
          </a:xfrm>
          <a:prstGeom prst="rect">
            <a:avLst/>
          </a:prstGeom>
        </p:spPr>
        <p:txBody>
          <a:bodyPr vert="horz" lIns="438958" tIns="219479" rIns="438958" bIns="219479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645206" y="40673288"/>
            <a:ext cx="7677626" cy="2336377"/>
          </a:xfrm>
          <a:prstGeom prst="rect">
            <a:avLst/>
          </a:prstGeom>
        </p:spPr>
        <p:txBody>
          <a:bodyPr vert="horz" lIns="438958" tIns="219479" rIns="438958" bIns="219479" rtlCol="0" anchor="ctr"/>
          <a:lstStyle>
            <a:lvl1pPr algn="l">
              <a:defRPr sz="57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66BA8-EF4F-1B45-B456-447A7FA21A42}" type="datetimeFigureOut">
              <a:rPr kumimoji="1" lang="zh-CN" altLang="en-US" smtClean="0"/>
              <a:t>17/10/16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1242239" y="40673288"/>
            <a:ext cx="10419636" cy="2336377"/>
          </a:xfrm>
          <a:prstGeom prst="rect">
            <a:avLst/>
          </a:prstGeom>
        </p:spPr>
        <p:txBody>
          <a:bodyPr vert="horz" lIns="438958" tIns="219479" rIns="438958" bIns="219479" rtlCol="0" anchor="ctr"/>
          <a:lstStyle>
            <a:lvl1pPr algn="ctr">
              <a:defRPr sz="57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3581281" y="40673288"/>
            <a:ext cx="7677626" cy="2336377"/>
          </a:xfrm>
          <a:prstGeom prst="rect">
            <a:avLst/>
          </a:prstGeom>
        </p:spPr>
        <p:txBody>
          <a:bodyPr vert="horz" lIns="438958" tIns="219479" rIns="438958" bIns="219479" rtlCol="0" anchor="ctr"/>
          <a:lstStyle>
            <a:lvl1pPr algn="r">
              <a:defRPr sz="57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70B77-91B1-6C4A-A6B7-A6ED77EE3FB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805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3911" rtl="0" eaLnBrk="1" latinLnBrk="0" hangingPunct="1">
        <a:spcBef>
          <a:spcPct val="0"/>
        </a:spcBef>
        <a:buNone/>
        <a:defRPr sz="210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433" indent="-1645433" algn="l" defTabSz="2193911" rtl="0" eaLnBrk="1" latinLnBrk="0" hangingPunct="1">
        <a:spcBef>
          <a:spcPct val="20000"/>
        </a:spcBef>
        <a:buFont typeface="Arial"/>
        <a:buChar char="•"/>
        <a:defRPr sz="15394" kern="1200">
          <a:solidFill>
            <a:schemeClr val="tx1"/>
          </a:solidFill>
          <a:latin typeface="+mn-lt"/>
          <a:ea typeface="+mn-ea"/>
          <a:cs typeface="+mn-cs"/>
        </a:defRPr>
      </a:lvl1pPr>
      <a:lvl2pPr marL="3565104" indent="-1371194" algn="l" defTabSz="2193911" rtl="0" eaLnBrk="1" latinLnBrk="0" hangingPunct="1">
        <a:spcBef>
          <a:spcPct val="20000"/>
        </a:spcBef>
        <a:buFont typeface="Arial"/>
        <a:buChar char="–"/>
        <a:defRPr sz="13395" kern="1200">
          <a:solidFill>
            <a:schemeClr val="tx1"/>
          </a:solidFill>
          <a:latin typeface="+mn-lt"/>
          <a:ea typeface="+mn-ea"/>
          <a:cs typeface="+mn-cs"/>
        </a:defRPr>
      </a:lvl2pPr>
      <a:lvl3pPr marL="5484777" indent="-1096955" algn="l" defTabSz="2193911" rtl="0" eaLnBrk="1" latinLnBrk="0" hangingPunct="1">
        <a:spcBef>
          <a:spcPct val="20000"/>
        </a:spcBef>
        <a:buFont typeface="Arial"/>
        <a:buChar char="•"/>
        <a:defRPr sz="11495" kern="1200">
          <a:solidFill>
            <a:schemeClr val="tx1"/>
          </a:solidFill>
          <a:latin typeface="+mn-lt"/>
          <a:ea typeface="+mn-ea"/>
          <a:cs typeface="+mn-cs"/>
        </a:defRPr>
      </a:lvl3pPr>
      <a:lvl4pPr marL="7678687" indent="-1096955" algn="l" defTabSz="2193911" rtl="0" eaLnBrk="1" latinLnBrk="0" hangingPunct="1">
        <a:spcBef>
          <a:spcPct val="20000"/>
        </a:spcBef>
        <a:buFont typeface="Arial"/>
        <a:buChar char="–"/>
        <a:defRPr sz="9596" kern="1200">
          <a:solidFill>
            <a:schemeClr val="tx1"/>
          </a:solidFill>
          <a:latin typeface="+mn-lt"/>
          <a:ea typeface="+mn-ea"/>
          <a:cs typeface="+mn-cs"/>
        </a:defRPr>
      </a:lvl4pPr>
      <a:lvl5pPr marL="9872598" indent="-1096955" algn="l" defTabSz="2193911" rtl="0" eaLnBrk="1" latinLnBrk="0" hangingPunct="1">
        <a:spcBef>
          <a:spcPct val="20000"/>
        </a:spcBef>
        <a:buFont typeface="Arial"/>
        <a:buChar char="»"/>
        <a:defRPr sz="9596" kern="1200">
          <a:solidFill>
            <a:schemeClr val="tx1"/>
          </a:solidFill>
          <a:latin typeface="+mn-lt"/>
          <a:ea typeface="+mn-ea"/>
          <a:cs typeface="+mn-cs"/>
        </a:defRPr>
      </a:lvl5pPr>
      <a:lvl6pPr marL="12066508" indent="-1096955" algn="l" defTabSz="2193911" rtl="0" eaLnBrk="1" latinLnBrk="0" hangingPunct="1">
        <a:spcBef>
          <a:spcPct val="20000"/>
        </a:spcBef>
        <a:buFont typeface="Arial"/>
        <a:buChar char="•"/>
        <a:defRPr sz="9596" kern="1200">
          <a:solidFill>
            <a:schemeClr val="tx1"/>
          </a:solidFill>
          <a:latin typeface="+mn-lt"/>
          <a:ea typeface="+mn-ea"/>
          <a:cs typeface="+mn-cs"/>
        </a:defRPr>
      </a:lvl6pPr>
      <a:lvl7pPr marL="14260420" indent="-1096955" algn="l" defTabSz="2193911" rtl="0" eaLnBrk="1" latinLnBrk="0" hangingPunct="1">
        <a:spcBef>
          <a:spcPct val="20000"/>
        </a:spcBef>
        <a:buFont typeface="Arial"/>
        <a:buChar char="•"/>
        <a:defRPr sz="9596" kern="1200">
          <a:solidFill>
            <a:schemeClr val="tx1"/>
          </a:solidFill>
          <a:latin typeface="+mn-lt"/>
          <a:ea typeface="+mn-ea"/>
          <a:cs typeface="+mn-cs"/>
        </a:defRPr>
      </a:lvl7pPr>
      <a:lvl8pPr marL="16454331" indent="-1096955" algn="l" defTabSz="2193911" rtl="0" eaLnBrk="1" latinLnBrk="0" hangingPunct="1">
        <a:spcBef>
          <a:spcPct val="20000"/>
        </a:spcBef>
        <a:buFont typeface="Arial"/>
        <a:buChar char="•"/>
        <a:defRPr sz="9596" kern="1200">
          <a:solidFill>
            <a:schemeClr val="tx1"/>
          </a:solidFill>
          <a:latin typeface="+mn-lt"/>
          <a:ea typeface="+mn-ea"/>
          <a:cs typeface="+mn-cs"/>
        </a:defRPr>
      </a:lvl8pPr>
      <a:lvl9pPr marL="18648241" indent="-1096955" algn="l" defTabSz="2193911" rtl="0" eaLnBrk="1" latinLnBrk="0" hangingPunct="1">
        <a:spcBef>
          <a:spcPct val="20000"/>
        </a:spcBef>
        <a:buFont typeface="Arial"/>
        <a:buChar char="•"/>
        <a:defRPr sz="95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193911" rtl="0" eaLnBrk="1" latinLnBrk="0" hangingPunct="1">
        <a:defRPr sz="8597" kern="1200">
          <a:solidFill>
            <a:schemeClr val="tx1"/>
          </a:solidFill>
          <a:latin typeface="+mn-lt"/>
          <a:ea typeface="+mn-ea"/>
          <a:cs typeface="+mn-cs"/>
        </a:defRPr>
      </a:lvl1pPr>
      <a:lvl2pPr marL="2193911" algn="l" defTabSz="2193911" rtl="0" eaLnBrk="1" latinLnBrk="0" hangingPunct="1">
        <a:defRPr sz="8597" kern="1200">
          <a:solidFill>
            <a:schemeClr val="tx1"/>
          </a:solidFill>
          <a:latin typeface="+mn-lt"/>
          <a:ea typeface="+mn-ea"/>
          <a:cs typeface="+mn-cs"/>
        </a:defRPr>
      </a:lvl2pPr>
      <a:lvl3pPr marL="4387821" algn="l" defTabSz="2193911" rtl="0" eaLnBrk="1" latinLnBrk="0" hangingPunct="1">
        <a:defRPr sz="8597" kern="1200">
          <a:solidFill>
            <a:schemeClr val="tx1"/>
          </a:solidFill>
          <a:latin typeface="+mn-lt"/>
          <a:ea typeface="+mn-ea"/>
          <a:cs typeface="+mn-cs"/>
        </a:defRPr>
      </a:lvl3pPr>
      <a:lvl4pPr marL="6581732" algn="l" defTabSz="2193911" rtl="0" eaLnBrk="1" latinLnBrk="0" hangingPunct="1">
        <a:defRPr sz="8597" kern="1200">
          <a:solidFill>
            <a:schemeClr val="tx1"/>
          </a:solidFill>
          <a:latin typeface="+mn-lt"/>
          <a:ea typeface="+mn-ea"/>
          <a:cs typeface="+mn-cs"/>
        </a:defRPr>
      </a:lvl4pPr>
      <a:lvl5pPr marL="8775642" algn="l" defTabSz="2193911" rtl="0" eaLnBrk="1" latinLnBrk="0" hangingPunct="1">
        <a:defRPr sz="8597" kern="1200">
          <a:solidFill>
            <a:schemeClr val="tx1"/>
          </a:solidFill>
          <a:latin typeface="+mn-lt"/>
          <a:ea typeface="+mn-ea"/>
          <a:cs typeface="+mn-cs"/>
        </a:defRPr>
      </a:lvl5pPr>
      <a:lvl6pPr marL="10969553" algn="l" defTabSz="2193911" rtl="0" eaLnBrk="1" latinLnBrk="0" hangingPunct="1">
        <a:defRPr sz="8597" kern="1200">
          <a:solidFill>
            <a:schemeClr val="tx1"/>
          </a:solidFill>
          <a:latin typeface="+mn-lt"/>
          <a:ea typeface="+mn-ea"/>
          <a:cs typeface="+mn-cs"/>
        </a:defRPr>
      </a:lvl6pPr>
      <a:lvl7pPr marL="13163465" algn="l" defTabSz="2193911" rtl="0" eaLnBrk="1" latinLnBrk="0" hangingPunct="1">
        <a:defRPr sz="8597" kern="1200">
          <a:solidFill>
            <a:schemeClr val="tx1"/>
          </a:solidFill>
          <a:latin typeface="+mn-lt"/>
          <a:ea typeface="+mn-ea"/>
          <a:cs typeface="+mn-cs"/>
        </a:defRPr>
      </a:lvl7pPr>
      <a:lvl8pPr marL="15357375" algn="l" defTabSz="2193911" rtl="0" eaLnBrk="1" latinLnBrk="0" hangingPunct="1">
        <a:defRPr sz="8597" kern="1200">
          <a:solidFill>
            <a:schemeClr val="tx1"/>
          </a:solidFill>
          <a:latin typeface="+mn-lt"/>
          <a:ea typeface="+mn-ea"/>
          <a:cs typeface="+mn-cs"/>
        </a:defRPr>
      </a:lvl8pPr>
      <a:lvl9pPr marL="17551286" algn="l" defTabSz="2193911" rtl="0" eaLnBrk="1" latinLnBrk="0" hangingPunct="1">
        <a:defRPr sz="85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eg"/><Relationship Id="rId12" Type="http://schemas.microsoft.com/office/2007/relationships/hdphoto" Target="../media/hdphoto2.wdp"/><Relationship Id="rId13" Type="http://schemas.openxmlformats.org/officeDocument/2006/relationships/image" Target="../media/image10.tiff"/><Relationship Id="rId14" Type="http://schemas.openxmlformats.org/officeDocument/2006/relationships/image" Target="../media/image11.tiff"/><Relationship Id="rId15" Type="http://schemas.openxmlformats.org/officeDocument/2006/relationships/chart" Target="../charts/chart1.xml"/><Relationship Id="rId16" Type="http://schemas.openxmlformats.org/officeDocument/2006/relationships/chart" Target="../charts/chart2.xml"/><Relationship Id="rId17" Type="http://schemas.openxmlformats.org/officeDocument/2006/relationships/chart" Target="../charts/chart3.xml"/><Relationship Id="rId18" Type="http://schemas.openxmlformats.org/officeDocument/2006/relationships/chart" Target="../charts/chart4.xml"/><Relationship Id="rId19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7" Type="http://schemas.openxmlformats.org/officeDocument/2006/relationships/image" Target="../media/image5.tiff"/><Relationship Id="rId8" Type="http://schemas.openxmlformats.org/officeDocument/2006/relationships/image" Target="../media/image6.tiff"/><Relationship Id="rId9" Type="http://schemas.openxmlformats.org/officeDocument/2006/relationships/image" Target="../media/image7.tiff"/><Relationship Id="rId10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20655" y="-1"/>
            <a:ext cx="32883457" cy="5849131"/>
          </a:xfrm>
          <a:prstGeom prst="rect">
            <a:avLst/>
          </a:prstGeom>
        </p:spPr>
        <p:txBody>
          <a:bodyPr vert="horz" lIns="438767" tIns="219384" rIns="438767" bIns="219384" rtlCol="0" anchor="ctr">
            <a:normAutofit fontScale="97500"/>
          </a:bodyPr>
          <a:lstStyle>
            <a:lvl1pPr algn="ctr" defTabSz="2194789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9020"/>
              </a:lnSpc>
              <a:spcBef>
                <a:spcPts val="1200"/>
              </a:spcBef>
            </a:pPr>
            <a:r>
              <a:rPr kumimoji="1" lang="en-US" altLang="zh-CN" sz="9800" b="1" dirty="0" smtClean="0">
                <a:solidFill>
                  <a:srgbClr val="C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MEMCON: Detecting and Mitigating Data-Dependent Failures by Exploiting Current Memory Content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kumimoji="1" lang="en-US" altLang="zh-CN" sz="5500" b="1" dirty="0" smtClean="0"/>
              <a:t>Samira Khan, Chris Wilkerson, </a:t>
            </a:r>
            <a:r>
              <a:rPr kumimoji="1" lang="en-US" altLang="zh-CN" sz="5500" b="1" dirty="0" err="1" smtClean="0"/>
              <a:t>Zhe</a:t>
            </a:r>
            <a:r>
              <a:rPr kumimoji="1" lang="en-US" altLang="zh-CN" sz="5500" b="1" dirty="0" smtClean="0"/>
              <a:t> Wang, </a:t>
            </a:r>
            <a:r>
              <a:rPr kumimoji="1" lang="en-US" altLang="zh-CN" sz="5500" b="1" dirty="0" err="1" smtClean="0"/>
              <a:t>Alaa</a:t>
            </a:r>
            <a:r>
              <a:rPr kumimoji="1" lang="en-US" altLang="zh-CN" sz="5500" b="1" dirty="0" smtClean="0"/>
              <a:t> </a:t>
            </a:r>
            <a:r>
              <a:rPr kumimoji="1" lang="en-US" altLang="zh-CN" sz="5500" b="1" dirty="0" err="1" smtClean="0"/>
              <a:t>Alameldeen</a:t>
            </a:r>
            <a:r>
              <a:rPr kumimoji="1" lang="en-US" altLang="zh-CN" sz="5500" b="1" dirty="0" smtClean="0"/>
              <a:t>, </a:t>
            </a:r>
            <a:r>
              <a:rPr kumimoji="1" lang="en-US" altLang="zh-CN" sz="5500" b="1" dirty="0" err="1" smtClean="0"/>
              <a:t>Donghyuk</a:t>
            </a:r>
            <a:r>
              <a:rPr kumimoji="1" lang="en-US" altLang="zh-CN" sz="5500" b="1" dirty="0" smtClean="0"/>
              <a:t> Lee, </a:t>
            </a:r>
            <a:r>
              <a:rPr kumimoji="1" lang="en-US" altLang="zh-CN" sz="5500" b="1" dirty="0" err="1" smtClean="0"/>
              <a:t>Onur</a:t>
            </a:r>
            <a:r>
              <a:rPr kumimoji="1" lang="en-US" altLang="zh-CN" sz="5500" b="1" dirty="0" smtClean="0"/>
              <a:t> </a:t>
            </a:r>
            <a:r>
              <a:rPr kumimoji="1" lang="en-US" altLang="zh-CN" sz="5500" b="1" dirty="0" err="1" smtClean="0"/>
              <a:t>Mutlu</a:t>
            </a:r>
            <a:r>
              <a:rPr kumimoji="1" lang="en-US" altLang="zh-CN" sz="5500" dirty="0" smtClean="0"/>
              <a:t/>
            </a:r>
            <a:br>
              <a:rPr kumimoji="1" lang="en-US" altLang="zh-CN" sz="5500" dirty="0" smtClean="0"/>
            </a:br>
            <a:r>
              <a:rPr kumimoji="1" lang="en-US" altLang="zh-CN" sz="5500" dirty="0" smtClean="0"/>
              <a:t>University </a:t>
            </a:r>
            <a:r>
              <a:rPr kumimoji="1" lang="en-US" altLang="zh-CN" sz="5500" dirty="0"/>
              <a:t>of </a:t>
            </a:r>
            <a:r>
              <a:rPr kumimoji="1" lang="en-US" altLang="zh-CN" sz="5500" dirty="0" smtClean="0"/>
              <a:t>Virginia, Intel, </a:t>
            </a:r>
            <a:r>
              <a:rPr kumimoji="1" lang="en-US" altLang="zh-CN" sz="5500" dirty="0" err="1" smtClean="0"/>
              <a:t>Nvidia</a:t>
            </a:r>
            <a:r>
              <a:rPr kumimoji="1" lang="en-US" altLang="zh-CN" sz="5500" dirty="0" smtClean="0"/>
              <a:t>, ETH Zurich</a:t>
            </a:r>
            <a:endParaRPr kumimoji="1" lang="zh-CN" altLang="en-US" sz="5500" dirty="0"/>
          </a:p>
        </p:txBody>
      </p:sp>
      <p:sp>
        <p:nvSpPr>
          <p:cNvPr id="9" name="圆角矩形 8"/>
          <p:cNvSpPr/>
          <p:nvPr/>
        </p:nvSpPr>
        <p:spPr>
          <a:xfrm>
            <a:off x="635763" y="5214396"/>
            <a:ext cx="31717969" cy="7094219"/>
          </a:xfrm>
          <a:prstGeom prst="roundRect">
            <a:avLst>
              <a:gd name="adj" fmla="val 4805"/>
            </a:avLst>
          </a:prstGeom>
          <a:noFill/>
          <a:ln w="15240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8593">
              <a:solidFill>
                <a:srgbClr val="C00000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35763" y="12702130"/>
            <a:ext cx="17917585" cy="7544574"/>
          </a:xfrm>
          <a:prstGeom prst="roundRect">
            <a:avLst>
              <a:gd name="adj" fmla="val 2751"/>
            </a:avLst>
          </a:prstGeom>
          <a:noFill/>
          <a:ln w="15240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8593"/>
          </a:p>
        </p:txBody>
      </p:sp>
      <p:sp>
        <p:nvSpPr>
          <p:cNvPr id="235" name="Rounded Rectangle 234"/>
          <p:cNvSpPr/>
          <p:nvPr/>
        </p:nvSpPr>
        <p:spPr>
          <a:xfrm>
            <a:off x="635764" y="12758747"/>
            <a:ext cx="17847594" cy="111559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C00000"/>
                </a:solidFill>
              </a:rPr>
              <a:t>CHALLENGE IN DETECTION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210" name="Rounded Rectangle 209"/>
          <p:cNvSpPr/>
          <p:nvPr/>
        </p:nvSpPr>
        <p:spPr>
          <a:xfrm>
            <a:off x="1397394" y="5353334"/>
            <a:ext cx="30211697" cy="111478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C00000"/>
                </a:solidFill>
              </a:rPr>
              <a:t>VISION: SYSTEM-LEVEL DETECTION AND MITIGATION</a:t>
            </a:r>
            <a:endParaRPr lang="en-US" sz="8000" dirty="0">
              <a:solidFill>
                <a:srgbClr val="C00000"/>
              </a:solidFill>
            </a:endParaRPr>
          </a:p>
        </p:txBody>
      </p:sp>
      <p:grpSp>
        <p:nvGrpSpPr>
          <p:cNvPr id="229" name="Group 228"/>
          <p:cNvGrpSpPr>
            <a:grpSpLocks noChangeAspect="1"/>
          </p:cNvGrpSpPr>
          <p:nvPr/>
        </p:nvGrpSpPr>
        <p:grpSpPr>
          <a:xfrm>
            <a:off x="-49511" y="6532544"/>
            <a:ext cx="10972800" cy="5549871"/>
            <a:chOff x="1524000" y="1066800"/>
            <a:chExt cx="9144000" cy="4624893"/>
          </a:xfrm>
        </p:grpSpPr>
        <p:grpSp>
          <p:nvGrpSpPr>
            <p:cNvPr id="232" name="Group 231"/>
            <p:cNvGrpSpPr>
              <a:grpSpLocks noChangeAspect="1"/>
            </p:cNvGrpSpPr>
            <p:nvPr/>
          </p:nvGrpSpPr>
          <p:grpSpPr>
            <a:xfrm>
              <a:off x="3016202" y="1654927"/>
              <a:ext cx="2089198" cy="1555654"/>
              <a:chOff x="3454955" y="2670363"/>
              <a:chExt cx="2434972" cy="1813117"/>
            </a:xfrm>
            <a:solidFill>
              <a:schemeClr val="tx1">
                <a:lumMod val="65000"/>
                <a:lumOff val="35000"/>
              </a:schemeClr>
            </a:solidFill>
          </p:grpSpPr>
          <p:grpSp>
            <p:nvGrpSpPr>
              <p:cNvPr id="259" name="Group 258"/>
              <p:cNvGrpSpPr>
                <a:grpSpLocks noChangeAspect="1"/>
              </p:cNvGrpSpPr>
              <p:nvPr/>
            </p:nvGrpSpPr>
            <p:grpSpPr>
              <a:xfrm>
                <a:off x="3454955" y="2670363"/>
                <a:ext cx="1233724" cy="929423"/>
                <a:chOff x="428328" y="2110982"/>
                <a:chExt cx="3273181" cy="2582606"/>
              </a:xfrm>
              <a:grpFill/>
            </p:grpSpPr>
            <p:cxnSp>
              <p:nvCxnSpPr>
                <p:cNvPr id="362" name="Straight Connector 361"/>
                <p:cNvCxnSpPr/>
                <p:nvPr/>
              </p:nvCxnSpPr>
              <p:spPr>
                <a:xfrm>
                  <a:off x="3331890" y="2135878"/>
                  <a:ext cx="0" cy="255771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Connector 362"/>
                <p:cNvCxnSpPr/>
                <p:nvPr/>
              </p:nvCxnSpPr>
              <p:spPr>
                <a:xfrm>
                  <a:off x="2704366" y="2129654"/>
                  <a:ext cx="0" cy="255771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4" name="Straight Connector 363"/>
                <p:cNvCxnSpPr/>
                <p:nvPr/>
              </p:nvCxnSpPr>
              <p:spPr>
                <a:xfrm>
                  <a:off x="2076842" y="2123430"/>
                  <a:ext cx="0" cy="255771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364"/>
                <p:cNvCxnSpPr/>
                <p:nvPr/>
              </p:nvCxnSpPr>
              <p:spPr>
                <a:xfrm>
                  <a:off x="449881" y="4281301"/>
                  <a:ext cx="3251628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Straight Connector 365"/>
                <p:cNvCxnSpPr/>
                <p:nvPr/>
              </p:nvCxnSpPr>
              <p:spPr>
                <a:xfrm>
                  <a:off x="443673" y="3690373"/>
                  <a:ext cx="3251628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/>
                <p:cNvCxnSpPr/>
                <p:nvPr/>
              </p:nvCxnSpPr>
              <p:spPr>
                <a:xfrm>
                  <a:off x="1449318" y="2117206"/>
                  <a:ext cx="0" cy="255771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/>
                <p:cNvCxnSpPr/>
                <p:nvPr/>
              </p:nvCxnSpPr>
              <p:spPr>
                <a:xfrm>
                  <a:off x="812657" y="2110982"/>
                  <a:ext cx="0" cy="255771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/>
                <p:cNvCxnSpPr/>
                <p:nvPr/>
              </p:nvCxnSpPr>
              <p:spPr>
                <a:xfrm>
                  <a:off x="429848" y="2495297"/>
                  <a:ext cx="3251628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/>
                <p:cNvCxnSpPr/>
                <p:nvPr/>
              </p:nvCxnSpPr>
              <p:spPr>
                <a:xfrm>
                  <a:off x="428328" y="3090309"/>
                  <a:ext cx="3251628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71" name="Group 370"/>
                <p:cNvGrpSpPr/>
                <p:nvPr/>
              </p:nvGrpSpPr>
              <p:grpSpPr>
                <a:xfrm>
                  <a:off x="534160" y="2226069"/>
                  <a:ext cx="3067764" cy="525790"/>
                  <a:chOff x="534160" y="2226069"/>
                  <a:chExt cx="3067764" cy="525790"/>
                </a:xfrm>
                <a:grpFill/>
              </p:grpSpPr>
              <p:sp>
                <p:nvSpPr>
                  <p:cNvPr id="390" name="Oval 389"/>
                  <p:cNvSpPr/>
                  <p:nvPr/>
                </p:nvSpPr>
                <p:spPr>
                  <a:xfrm>
                    <a:off x="534160" y="2232277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1" name="Oval 390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2" name="Oval 391"/>
                  <p:cNvSpPr/>
                  <p:nvPr/>
                </p:nvSpPr>
                <p:spPr>
                  <a:xfrm>
                    <a:off x="1800961" y="2229173"/>
                    <a:ext cx="543300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3" name="Oval 392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4" name="Oval 393"/>
                  <p:cNvSpPr/>
                  <p:nvPr/>
                </p:nvSpPr>
                <p:spPr>
                  <a:xfrm>
                    <a:off x="3058623" y="2226069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72" name="Group 371"/>
                <p:cNvGrpSpPr/>
                <p:nvPr/>
              </p:nvGrpSpPr>
              <p:grpSpPr>
                <a:xfrm>
                  <a:off x="541777" y="2821081"/>
                  <a:ext cx="3058627" cy="525790"/>
                  <a:chOff x="534160" y="2226069"/>
                  <a:chExt cx="3058627" cy="525790"/>
                </a:xfrm>
                <a:grpFill/>
              </p:grpSpPr>
              <p:sp>
                <p:nvSpPr>
                  <p:cNvPr id="385" name="Oval 384"/>
                  <p:cNvSpPr/>
                  <p:nvPr/>
                </p:nvSpPr>
                <p:spPr>
                  <a:xfrm>
                    <a:off x="534160" y="2232277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6" name="Oval 385"/>
                  <p:cNvSpPr/>
                  <p:nvPr/>
                </p:nvSpPr>
                <p:spPr>
                  <a:xfrm>
                    <a:off x="1167560" y="2230725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7" name="Oval 386"/>
                  <p:cNvSpPr/>
                  <p:nvPr/>
                </p:nvSpPr>
                <p:spPr>
                  <a:xfrm>
                    <a:off x="1800960" y="2229173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8" name="Oval 387"/>
                  <p:cNvSpPr/>
                  <p:nvPr/>
                </p:nvSpPr>
                <p:spPr>
                  <a:xfrm>
                    <a:off x="2425223" y="2227621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9" name="Oval 388"/>
                  <p:cNvSpPr/>
                  <p:nvPr/>
                </p:nvSpPr>
                <p:spPr>
                  <a:xfrm>
                    <a:off x="3049486" y="2226069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73" name="Group 372"/>
                <p:cNvGrpSpPr/>
                <p:nvPr/>
              </p:nvGrpSpPr>
              <p:grpSpPr>
                <a:xfrm>
                  <a:off x="538848" y="3430281"/>
                  <a:ext cx="3067764" cy="525790"/>
                  <a:chOff x="543297" y="2226069"/>
                  <a:chExt cx="3067764" cy="525790"/>
                </a:xfrm>
                <a:grpFill/>
              </p:grpSpPr>
              <p:sp>
                <p:nvSpPr>
                  <p:cNvPr id="380" name="Oval 379"/>
                  <p:cNvSpPr/>
                  <p:nvPr/>
                </p:nvSpPr>
                <p:spPr>
                  <a:xfrm>
                    <a:off x="543297" y="2232277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1" name="Oval 380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2" name="Oval 381"/>
                  <p:cNvSpPr/>
                  <p:nvPr/>
                </p:nvSpPr>
                <p:spPr>
                  <a:xfrm>
                    <a:off x="1810097" y="2229173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3" name="Oval 382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4" name="Oval 383"/>
                  <p:cNvSpPr/>
                  <p:nvPr/>
                </p:nvSpPr>
                <p:spPr>
                  <a:xfrm>
                    <a:off x="3067760" y="2226069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74" name="Group 373"/>
                <p:cNvGrpSpPr/>
                <p:nvPr/>
              </p:nvGrpSpPr>
              <p:grpSpPr>
                <a:xfrm>
                  <a:off x="535919" y="4030345"/>
                  <a:ext cx="3067764" cy="525790"/>
                  <a:chOff x="543297" y="2226069"/>
                  <a:chExt cx="3067764" cy="525790"/>
                </a:xfrm>
                <a:grpFill/>
              </p:grpSpPr>
              <p:sp>
                <p:nvSpPr>
                  <p:cNvPr id="375" name="Oval 374"/>
                  <p:cNvSpPr/>
                  <p:nvPr/>
                </p:nvSpPr>
                <p:spPr>
                  <a:xfrm>
                    <a:off x="543297" y="2232277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6" name="Oval 375"/>
                  <p:cNvSpPr/>
                  <p:nvPr/>
                </p:nvSpPr>
                <p:spPr>
                  <a:xfrm>
                    <a:off x="1185834" y="2230725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7" name="Oval 376"/>
                  <p:cNvSpPr/>
                  <p:nvPr/>
                </p:nvSpPr>
                <p:spPr>
                  <a:xfrm>
                    <a:off x="1810097" y="2229173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8" name="Oval 377"/>
                  <p:cNvSpPr/>
                  <p:nvPr/>
                </p:nvSpPr>
                <p:spPr>
                  <a:xfrm>
                    <a:off x="2443497" y="2227621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9" name="Oval 378"/>
                  <p:cNvSpPr/>
                  <p:nvPr/>
                </p:nvSpPr>
                <p:spPr>
                  <a:xfrm>
                    <a:off x="3067760" y="2226069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260" name="Group 259"/>
              <p:cNvGrpSpPr>
                <a:grpSpLocks noChangeAspect="1"/>
              </p:cNvGrpSpPr>
              <p:nvPr/>
            </p:nvGrpSpPr>
            <p:grpSpPr>
              <a:xfrm>
                <a:off x="3457947" y="3551049"/>
                <a:ext cx="1233724" cy="929423"/>
                <a:chOff x="428328" y="2110982"/>
                <a:chExt cx="3273181" cy="2582606"/>
              </a:xfrm>
              <a:grpFill/>
            </p:grpSpPr>
            <p:cxnSp>
              <p:nvCxnSpPr>
                <p:cNvPr id="329" name="Straight Connector 328"/>
                <p:cNvCxnSpPr/>
                <p:nvPr/>
              </p:nvCxnSpPr>
              <p:spPr>
                <a:xfrm>
                  <a:off x="3331890" y="2135878"/>
                  <a:ext cx="0" cy="255771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Connector 329"/>
                <p:cNvCxnSpPr/>
                <p:nvPr/>
              </p:nvCxnSpPr>
              <p:spPr>
                <a:xfrm>
                  <a:off x="2704366" y="2129654"/>
                  <a:ext cx="0" cy="255771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Connector 330"/>
                <p:cNvCxnSpPr/>
                <p:nvPr/>
              </p:nvCxnSpPr>
              <p:spPr>
                <a:xfrm>
                  <a:off x="2076842" y="2123430"/>
                  <a:ext cx="0" cy="255771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>
                <a:xfrm>
                  <a:off x="449881" y="4281301"/>
                  <a:ext cx="3251628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/>
                <p:cNvCxnSpPr/>
                <p:nvPr/>
              </p:nvCxnSpPr>
              <p:spPr>
                <a:xfrm>
                  <a:off x="443673" y="3690373"/>
                  <a:ext cx="3251628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/>
                <p:cNvCxnSpPr/>
                <p:nvPr/>
              </p:nvCxnSpPr>
              <p:spPr>
                <a:xfrm>
                  <a:off x="1449318" y="2117206"/>
                  <a:ext cx="0" cy="255771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/>
                <p:cNvCxnSpPr/>
                <p:nvPr/>
              </p:nvCxnSpPr>
              <p:spPr>
                <a:xfrm>
                  <a:off x="812657" y="2110982"/>
                  <a:ext cx="0" cy="255771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335"/>
                <p:cNvCxnSpPr/>
                <p:nvPr/>
              </p:nvCxnSpPr>
              <p:spPr>
                <a:xfrm>
                  <a:off x="429848" y="2495297"/>
                  <a:ext cx="3251628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/>
                <p:cNvCxnSpPr/>
                <p:nvPr/>
              </p:nvCxnSpPr>
              <p:spPr>
                <a:xfrm>
                  <a:off x="428328" y="3090309"/>
                  <a:ext cx="3251628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38" name="Group 337"/>
                <p:cNvGrpSpPr/>
                <p:nvPr/>
              </p:nvGrpSpPr>
              <p:grpSpPr>
                <a:xfrm>
                  <a:off x="534160" y="2226069"/>
                  <a:ext cx="3067764" cy="525790"/>
                  <a:chOff x="534160" y="2226069"/>
                  <a:chExt cx="3067764" cy="525790"/>
                </a:xfrm>
                <a:grpFill/>
              </p:grpSpPr>
              <p:sp>
                <p:nvSpPr>
                  <p:cNvPr id="357" name="Oval 356"/>
                  <p:cNvSpPr/>
                  <p:nvPr/>
                </p:nvSpPr>
                <p:spPr>
                  <a:xfrm>
                    <a:off x="534160" y="2232277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8" name="Oval 357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9" name="Oval 358"/>
                  <p:cNvSpPr/>
                  <p:nvPr/>
                </p:nvSpPr>
                <p:spPr>
                  <a:xfrm>
                    <a:off x="1800961" y="2229173"/>
                    <a:ext cx="543300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0" name="Oval 359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1" name="Oval 360"/>
                  <p:cNvSpPr/>
                  <p:nvPr/>
                </p:nvSpPr>
                <p:spPr>
                  <a:xfrm>
                    <a:off x="3058623" y="2226069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39" name="Group 338"/>
                <p:cNvGrpSpPr/>
                <p:nvPr/>
              </p:nvGrpSpPr>
              <p:grpSpPr>
                <a:xfrm>
                  <a:off x="541777" y="2821081"/>
                  <a:ext cx="3058627" cy="525790"/>
                  <a:chOff x="534160" y="2226069"/>
                  <a:chExt cx="3058627" cy="525790"/>
                </a:xfrm>
                <a:grpFill/>
              </p:grpSpPr>
              <p:sp>
                <p:nvSpPr>
                  <p:cNvPr id="352" name="Oval 351"/>
                  <p:cNvSpPr/>
                  <p:nvPr/>
                </p:nvSpPr>
                <p:spPr>
                  <a:xfrm>
                    <a:off x="534160" y="2232277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3" name="Oval 352"/>
                  <p:cNvSpPr/>
                  <p:nvPr/>
                </p:nvSpPr>
                <p:spPr>
                  <a:xfrm>
                    <a:off x="1167560" y="2230725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4" name="Oval 353"/>
                  <p:cNvSpPr/>
                  <p:nvPr/>
                </p:nvSpPr>
                <p:spPr>
                  <a:xfrm>
                    <a:off x="1800960" y="2229173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5" name="Oval 354"/>
                  <p:cNvSpPr/>
                  <p:nvPr/>
                </p:nvSpPr>
                <p:spPr>
                  <a:xfrm>
                    <a:off x="2425223" y="2227621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6" name="Oval 355"/>
                  <p:cNvSpPr/>
                  <p:nvPr/>
                </p:nvSpPr>
                <p:spPr>
                  <a:xfrm>
                    <a:off x="3049486" y="2226069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40" name="Group 339"/>
                <p:cNvGrpSpPr/>
                <p:nvPr/>
              </p:nvGrpSpPr>
              <p:grpSpPr>
                <a:xfrm>
                  <a:off x="538848" y="3430281"/>
                  <a:ext cx="3067764" cy="525790"/>
                  <a:chOff x="543297" y="2226069"/>
                  <a:chExt cx="3067764" cy="525790"/>
                </a:xfrm>
                <a:grpFill/>
              </p:grpSpPr>
              <p:sp>
                <p:nvSpPr>
                  <p:cNvPr id="347" name="Oval 346"/>
                  <p:cNvSpPr/>
                  <p:nvPr/>
                </p:nvSpPr>
                <p:spPr>
                  <a:xfrm>
                    <a:off x="543297" y="2232277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8" name="Oval 347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9" name="Oval 348"/>
                  <p:cNvSpPr/>
                  <p:nvPr/>
                </p:nvSpPr>
                <p:spPr>
                  <a:xfrm>
                    <a:off x="1810097" y="2229173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0" name="Oval 349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1" name="Oval 350"/>
                  <p:cNvSpPr/>
                  <p:nvPr/>
                </p:nvSpPr>
                <p:spPr>
                  <a:xfrm>
                    <a:off x="3067760" y="2226069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41" name="Group 340"/>
                <p:cNvGrpSpPr/>
                <p:nvPr/>
              </p:nvGrpSpPr>
              <p:grpSpPr>
                <a:xfrm>
                  <a:off x="535919" y="4030345"/>
                  <a:ext cx="3067764" cy="525790"/>
                  <a:chOff x="543297" y="2226069"/>
                  <a:chExt cx="3067764" cy="525790"/>
                </a:xfrm>
                <a:grpFill/>
              </p:grpSpPr>
              <p:sp>
                <p:nvSpPr>
                  <p:cNvPr id="342" name="Oval 341"/>
                  <p:cNvSpPr/>
                  <p:nvPr/>
                </p:nvSpPr>
                <p:spPr>
                  <a:xfrm>
                    <a:off x="543297" y="2232277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3" name="Oval 342"/>
                  <p:cNvSpPr/>
                  <p:nvPr/>
                </p:nvSpPr>
                <p:spPr>
                  <a:xfrm>
                    <a:off x="1185834" y="2230725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4" name="Oval 343"/>
                  <p:cNvSpPr/>
                  <p:nvPr/>
                </p:nvSpPr>
                <p:spPr>
                  <a:xfrm>
                    <a:off x="1810097" y="2229173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5" name="Oval 344"/>
                  <p:cNvSpPr/>
                  <p:nvPr/>
                </p:nvSpPr>
                <p:spPr>
                  <a:xfrm>
                    <a:off x="2443497" y="2227621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6" name="Oval 345"/>
                  <p:cNvSpPr/>
                  <p:nvPr/>
                </p:nvSpPr>
                <p:spPr>
                  <a:xfrm>
                    <a:off x="3067760" y="2226069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261" name="Group 260"/>
              <p:cNvGrpSpPr>
                <a:grpSpLocks noChangeAspect="1"/>
              </p:cNvGrpSpPr>
              <p:nvPr/>
            </p:nvGrpSpPr>
            <p:grpSpPr>
              <a:xfrm>
                <a:off x="4653211" y="2673371"/>
                <a:ext cx="1233724" cy="929423"/>
                <a:chOff x="428328" y="2110982"/>
                <a:chExt cx="3273181" cy="2582606"/>
              </a:xfrm>
              <a:grpFill/>
            </p:grpSpPr>
            <p:cxnSp>
              <p:nvCxnSpPr>
                <p:cNvPr id="296" name="Straight Connector 295"/>
                <p:cNvCxnSpPr/>
                <p:nvPr/>
              </p:nvCxnSpPr>
              <p:spPr>
                <a:xfrm>
                  <a:off x="3331890" y="2135878"/>
                  <a:ext cx="0" cy="255771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>
                <a:xfrm>
                  <a:off x="2704366" y="2129654"/>
                  <a:ext cx="0" cy="255771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/>
                <p:nvPr/>
              </p:nvCxnSpPr>
              <p:spPr>
                <a:xfrm>
                  <a:off x="2076842" y="2123430"/>
                  <a:ext cx="0" cy="255771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/>
                <p:nvPr/>
              </p:nvCxnSpPr>
              <p:spPr>
                <a:xfrm>
                  <a:off x="449881" y="4281301"/>
                  <a:ext cx="3251628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/>
                <p:nvPr/>
              </p:nvCxnSpPr>
              <p:spPr>
                <a:xfrm>
                  <a:off x="443673" y="3690373"/>
                  <a:ext cx="3251628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/>
                <p:nvPr/>
              </p:nvCxnSpPr>
              <p:spPr>
                <a:xfrm>
                  <a:off x="1449318" y="2117206"/>
                  <a:ext cx="0" cy="255771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/>
                <p:cNvCxnSpPr/>
                <p:nvPr/>
              </p:nvCxnSpPr>
              <p:spPr>
                <a:xfrm>
                  <a:off x="812657" y="2110982"/>
                  <a:ext cx="0" cy="255771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/>
              </p:nvCxnSpPr>
              <p:spPr>
                <a:xfrm>
                  <a:off x="429848" y="2495297"/>
                  <a:ext cx="3251628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303"/>
                <p:cNvCxnSpPr/>
                <p:nvPr/>
              </p:nvCxnSpPr>
              <p:spPr>
                <a:xfrm>
                  <a:off x="428328" y="3090309"/>
                  <a:ext cx="3251628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5" name="Group 304"/>
                <p:cNvGrpSpPr/>
                <p:nvPr/>
              </p:nvGrpSpPr>
              <p:grpSpPr>
                <a:xfrm>
                  <a:off x="534160" y="2226069"/>
                  <a:ext cx="3067764" cy="525790"/>
                  <a:chOff x="534160" y="2226069"/>
                  <a:chExt cx="3067764" cy="525790"/>
                </a:xfrm>
                <a:grpFill/>
              </p:grpSpPr>
              <p:sp>
                <p:nvSpPr>
                  <p:cNvPr id="324" name="Oval 323"/>
                  <p:cNvSpPr/>
                  <p:nvPr/>
                </p:nvSpPr>
                <p:spPr>
                  <a:xfrm>
                    <a:off x="534160" y="2232277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5" name="Oval 324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6" name="Oval 325"/>
                  <p:cNvSpPr/>
                  <p:nvPr/>
                </p:nvSpPr>
                <p:spPr>
                  <a:xfrm>
                    <a:off x="1800961" y="2229173"/>
                    <a:ext cx="543300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7" name="Oval 326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8" name="Oval 327"/>
                  <p:cNvSpPr/>
                  <p:nvPr/>
                </p:nvSpPr>
                <p:spPr>
                  <a:xfrm>
                    <a:off x="3058623" y="2226069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06" name="Group 305"/>
                <p:cNvGrpSpPr/>
                <p:nvPr/>
              </p:nvGrpSpPr>
              <p:grpSpPr>
                <a:xfrm>
                  <a:off x="541777" y="2821081"/>
                  <a:ext cx="3058627" cy="525790"/>
                  <a:chOff x="534160" y="2226069"/>
                  <a:chExt cx="3058627" cy="525790"/>
                </a:xfrm>
                <a:grpFill/>
              </p:grpSpPr>
              <p:sp>
                <p:nvSpPr>
                  <p:cNvPr id="319" name="Oval 318"/>
                  <p:cNvSpPr/>
                  <p:nvPr/>
                </p:nvSpPr>
                <p:spPr>
                  <a:xfrm>
                    <a:off x="534160" y="2232277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0" name="Oval 319"/>
                  <p:cNvSpPr/>
                  <p:nvPr/>
                </p:nvSpPr>
                <p:spPr>
                  <a:xfrm>
                    <a:off x="1167560" y="2230725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1" name="Oval 320"/>
                  <p:cNvSpPr/>
                  <p:nvPr/>
                </p:nvSpPr>
                <p:spPr>
                  <a:xfrm>
                    <a:off x="1800960" y="2229173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2" name="Oval 321"/>
                  <p:cNvSpPr/>
                  <p:nvPr/>
                </p:nvSpPr>
                <p:spPr>
                  <a:xfrm>
                    <a:off x="2425223" y="2227621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3" name="Oval 322"/>
                  <p:cNvSpPr/>
                  <p:nvPr/>
                </p:nvSpPr>
                <p:spPr>
                  <a:xfrm>
                    <a:off x="3049486" y="2226069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07" name="Group 306"/>
                <p:cNvGrpSpPr/>
                <p:nvPr/>
              </p:nvGrpSpPr>
              <p:grpSpPr>
                <a:xfrm>
                  <a:off x="538848" y="3430281"/>
                  <a:ext cx="3067764" cy="525790"/>
                  <a:chOff x="543297" y="2226069"/>
                  <a:chExt cx="3067764" cy="525790"/>
                </a:xfrm>
                <a:grpFill/>
              </p:grpSpPr>
              <p:sp>
                <p:nvSpPr>
                  <p:cNvPr id="314" name="Oval 313"/>
                  <p:cNvSpPr/>
                  <p:nvPr/>
                </p:nvSpPr>
                <p:spPr>
                  <a:xfrm>
                    <a:off x="543297" y="2232277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Oval 314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6" name="Oval 315"/>
                  <p:cNvSpPr/>
                  <p:nvPr/>
                </p:nvSpPr>
                <p:spPr>
                  <a:xfrm>
                    <a:off x="1810097" y="2229173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7" name="Oval 316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>
                  <a:xfrm>
                    <a:off x="3067760" y="2226069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08" name="Group 307"/>
                <p:cNvGrpSpPr/>
                <p:nvPr/>
              </p:nvGrpSpPr>
              <p:grpSpPr>
                <a:xfrm>
                  <a:off x="535919" y="4030345"/>
                  <a:ext cx="3067764" cy="525790"/>
                  <a:chOff x="543297" y="2226069"/>
                  <a:chExt cx="3067764" cy="525790"/>
                </a:xfrm>
                <a:grpFill/>
              </p:grpSpPr>
              <p:sp>
                <p:nvSpPr>
                  <p:cNvPr id="309" name="Oval 308"/>
                  <p:cNvSpPr/>
                  <p:nvPr/>
                </p:nvSpPr>
                <p:spPr>
                  <a:xfrm>
                    <a:off x="543297" y="2232277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0" name="Oval 309"/>
                  <p:cNvSpPr/>
                  <p:nvPr/>
                </p:nvSpPr>
                <p:spPr>
                  <a:xfrm>
                    <a:off x="1185834" y="2230725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1" name="Oval 310"/>
                  <p:cNvSpPr/>
                  <p:nvPr/>
                </p:nvSpPr>
                <p:spPr>
                  <a:xfrm>
                    <a:off x="1810097" y="2229173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2" name="Oval 311"/>
                  <p:cNvSpPr/>
                  <p:nvPr/>
                </p:nvSpPr>
                <p:spPr>
                  <a:xfrm>
                    <a:off x="2443497" y="2227621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3" name="Oval 312"/>
                  <p:cNvSpPr/>
                  <p:nvPr/>
                </p:nvSpPr>
                <p:spPr>
                  <a:xfrm>
                    <a:off x="3067760" y="2226069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262" name="Group 261"/>
              <p:cNvGrpSpPr>
                <a:grpSpLocks noChangeAspect="1"/>
              </p:cNvGrpSpPr>
              <p:nvPr/>
            </p:nvGrpSpPr>
            <p:grpSpPr>
              <a:xfrm>
                <a:off x="4656203" y="3554057"/>
                <a:ext cx="1233724" cy="929423"/>
                <a:chOff x="428328" y="2110982"/>
                <a:chExt cx="3273181" cy="2582606"/>
              </a:xfrm>
              <a:grpFill/>
            </p:grpSpPr>
            <p:cxnSp>
              <p:nvCxnSpPr>
                <p:cNvPr id="263" name="Straight Connector 262"/>
                <p:cNvCxnSpPr/>
                <p:nvPr/>
              </p:nvCxnSpPr>
              <p:spPr>
                <a:xfrm>
                  <a:off x="3331890" y="2135878"/>
                  <a:ext cx="0" cy="255771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/>
                <p:cNvCxnSpPr/>
                <p:nvPr/>
              </p:nvCxnSpPr>
              <p:spPr>
                <a:xfrm>
                  <a:off x="2704366" y="2129654"/>
                  <a:ext cx="0" cy="255771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/>
                <p:cNvCxnSpPr/>
                <p:nvPr/>
              </p:nvCxnSpPr>
              <p:spPr>
                <a:xfrm>
                  <a:off x="2076842" y="2123430"/>
                  <a:ext cx="0" cy="255771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/>
                <p:cNvCxnSpPr/>
                <p:nvPr/>
              </p:nvCxnSpPr>
              <p:spPr>
                <a:xfrm>
                  <a:off x="449881" y="4281301"/>
                  <a:ext cx="3251628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/>
                <p:cNvCxnSpPr/>
                <p:nvPr/>
              </p:nvCxnSpPr>
              <p:spPr>
                <a:xfrm>
                  <a:off x="443673" y="3690373"/>
                  <a:ext cx="3251628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/>
              </p:nvCxnSpPr>
              <p:spPr>
                <a:xfrm>
                  <a:off x="1449318" y="2117206"/>
                  <a:ext cx="0" cy="255771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/>
                <p:cNvCxnSpPr/>
                <p:nvPr/>
              </p:nvCxnSpPr>
              <p:spPr>
                <a:xfrm>
                  <a:off x="812657" y="2110982"/>
                  <a:ext cx="0" cy="255771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>
                <a:xfrm>
                  <a:off x="429848" y="2495297"/>
                  <a:ext cx="3251628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270"/>
                <p:cNvCxnSpPr/>
                <p:nvPr/>
              </p:nvCxnSpPr>
              <p:spPr>
                <a:xfrm>
                  <a:off x="428328" y="3090309"/>
                  <a:ext cx="3251628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2" name="Group 271"/>
                <p:cNvGrpSpPr/>
                <p:nvPr/>
              </p:nvGrpSpPr>
              <p:grpSpPr>
                <a:xfrm>
                  <a:off x="534160" y="2226069"/>
                  <a:ext cx="3067764" cy="525790"/>
                  <a:chOff x="534160" y="2226069"/>
                  <a:chExt cx="3067764" cy="525790"/>
                </a:xfrm>
                <a:grpFill/>
              </p:grpSpPr>
              <p:sp>
                <p:nvSpPr>
                  <p:cNvPr id="291" name="Oval 290"/>
                  <p:cNvSpPr/>
                  <p:nvPr/>
                </p:nvSpPr>
                <p:spPr>
                  <a:xfrm>
                    <a:off x="534160" y="2232277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3" name="Oval 292"/>
                  <p:cNvSpPr/>
                  <p:nvPr/>
                </p:nvSpPr>
                <p:spPr>
                  <a:xfrm>
                    <a:off x="1800961" y="2229173"/>
                    <a:ext cx="543300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4" name="Oval 293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5" name="Oval 294"/>
                  <p:cNvSpPr/>
                  <p:nvPr/>
                </p:nvSpPr>
                <p:spPr>
                  <a:xfrm>
                    <a:off x="3058623" y="2226069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73" name="Group 272"/>
                <p:cNvGrpSpPr/>
                <p:nvPr/>
              </p:nvGrpSpPr>
              <p:grpSpPr>
                <a:xfrm>
                  <a:off x="541777" y="2821081"/>
                  <a:ext cx="3058627" cy="525790"/>
                  <a:chOff x="534160" y="2226069"/>
                  <a:chExt cx="3058627" cy="525790"/>
                </a:xfrm>
                <a:grpFill/>
              </p:grpSpPr>
              <p:sp>
                <p:nvSpPr>
                  <p:cNvPr id="286" name="Oval 285"/>
                  <p:cNvSpPr/>
                  <p:nvPr/>
                </p:nvSpPr>
                <p:spPr>
                  <a:xfrm>
                    <a:off x="534160" y="2232277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7" name="Oval 286"/>
                  <p:cNvSpPr/>
                  <p:nvPr/>
                </p:nvSpPr>
                <p:spPr>
                  <a:xfrm>
                    <a:off x="1167560" y="2230725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8" name="Oval 287"/>
                  <p:cNvSpPr/>
                  <p:nvPr/>
                </p:nvSpPr>
                <p:spPr>
                  <a:xfrm>
                    <a:off x="1800960" y="2229173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Oval 288"/>
                  <p:cNvSpPr/>
                  <p:nvPr/>
                </p:nvSpPr>
                <p:spPr>
                  <a:xfrm>
                    <a:off x="2425223" y="2227621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0" name="Oval 289"/>
                  <p:cNvSpPr/>
                  <p:nvPr/>
                </p:nvSpPr>
                <p:spPr>
                  <a:xfrm>
                    <a:off x="3049486" y="2226069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538848" y="3430281"/>
                  <a:ext cx="3067764" cy="525790"/>
                  <a:chOff x="543297" y="2226069"/>
                  <a:chExt cx="3067764" cy="525790"/>
                </a:xfrm>
                <a:grpFill/>
              </p:grpSpPr>
              <p:sp>
                <p:nvSpPr>
                  <p:cNvPr id="281" name="Oval 280"/>
                  <p:cNvSpPr/>
                  <p:nvPr/>
                </p:nvSpPr>
                <p:spPr>
                  <a:xfrm>
                    <a:off x="543297" y="2232277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2" name="Oval 281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3" name="Oval 282"/>
                  <p:cNvSpPr/>
                  <p:nvPr/>
                </p:nvSpPr>
                <p:spPr>
                  <a:xfrm>
                    <a:off x="1810097" y="2229173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4" name="Oval 283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5" name="Oval 284"/>
                  <p:cNvSpPr/>
                  <p:nvPr/>
                </p:nvSpPr>
                <p:spPr>
                  <a:xfrm>
                    <a:off x="3067760" y="2226069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75" name="Group 274"/>
                <p:cNvGrpSpPr/>
                <p:nvPr/>
              </p:nvGrpSpPr>
              <p:grpSpPr>
                <a:xfrm>
                  <a:off x="535919" y="4030345"/>
                  <a:ext cx="3067764" cy="525790"/>
                  <a:chOff x="543297" y="2226069"/>
                  <a:chExt cx="3067764" cy="525790"/>
                </a:xfrm>
                <a:grpFill/>
              </p:grpSpPr>
              <p:sp>
                <p:nvSpPr>
                  <p:cNvPr id="276" name="Oval 275"/>
                  <p:cNvSpPr/>
                  <p:nvPr/>
                </p:nvSpPr>
                <p:spPr>
                  <a:xfrm>
                    <a:off x="543297" y="2232277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7" name="Oval 276"/>
                  <p:cNvSpPr/>
                  <p:nvPr/>
                </p:nvSpPr>
                <p:spPr>
                  <a:xfrm>
                    <a:off x="1185834" y="2230725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8" name="Oval 277"/>
                  <p:cNvSpPr/>
                  <p:nvPr/>
                </p:nvSpPr>
                <p:spPr>
                  <a:xfrm>
                    <a:off x="1810097" y="2229173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>
                  <a:xfrm>
                    <a:off x="2443497" y="2227621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0" name="Oval 279"/>
                  <p:cNvSpPr/>
                  <p:nvPr/>
                </p:nvSpPr>
                <p:spPr>
                  <a:xfrm>
                    <a:off x="3067760" y="2226069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sp>
          <p:nvSpPr>
            <p:cNvPr id="233" name="Multiply 232"/>
            <p:cNvSpPr/>
            <p:nvPr/>
          </p:nvSpPr>
          <p:spPr>
            <a:xfrm>
              <a:off x="3092402" y="1686581"/>
              <a:ext cx="914400" cy="91440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37" name="Multiply 236"/>
            <p:cNvSpPr/>
            <p:nvPr/>
          </p:nvSpPr>
          <p:spPr>
            <a:xfrm>
              <a:off x="4159202" y="2296181"/>
              <a:ext cx="914400" cy="91440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3157392" y="3182161"/>
              <a:ext cx="1916210" cy="796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/>
                <a:t>Unreliable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/>
                <a:t>DRAM Cells</a:t>
              </a:r>
            </a:p>
          </p:txBody>
        </p:sp>
        <p:pic>
          <p:nvPicPr>
            <p:cNvPr id="239" name="Picture 238" descr="24342616_s.jp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088" y="2819400"/>
              <a:ext cx="1714500" cy="1143000"/>
            </a:xfrm>
            <a:prstGeom prst="rect">
              <a:avLst/>
            </a:prstGeom>
          </p:spPr>
        </p:pic>
        <p:sp>
          <p:nvSpPr>
            <p:cNvPr id="240" name="Lightning Bolt 239"/>
            <p:cNvSpPr>
              <a:spLocks noChangeAspect="1"/>
            </p:cNvSpPr>
            <p:nvPr/>
          </p:nvSpPr>
          <p:spPr>
            <a:xfrm>
              <a:off x="3119284" y="2604336"/>
              <a:ext cx="462116" cy="514448"/>
            </a:xfrm>
            <a:prstGeom prst="lightningBol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" name="Curved Down Arrow 247"/>
            <p:cNvSpPr>
              <a:spLocks noChangeAspect="1"/>
            </p:cNvSpPr>
            <p:nvPr/>
          </p:nvSpPr>
          <p:spPr>
            <a:xfrm>
              <a:off x="5546475" y="1395984"/>
              <a:ext cx="1264798" cy="585216"/>
            </a:xfrm>
            <a:prstGeom prst="curvedDownArrow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9" name="Curved Up Arrow 248"/>
            <p:cNvSpPr>
              <a:spLocks noChangeAspect="1"/>
            </p:cNvSpPr>
            <p:nvPr/>
          </p:nvSpPr>
          <p:spPr>
            <a:xfrm>
              <a:off x="5546475" y="2919984"/>
              <a:ext cx="1264798" cy="585216"/>
            </a:xfrm>
            <a:prstGeom prst="curvedUpArrow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5441740" y="1968935"/>
              <a:ext cx="1449661" cy="1018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800" b="1" dirty="0"/>
                <a:t>Detect</a:t>
              </a:r>
            </a:p>
            <a:p>
              <a:pPr algn="ctr">
                <a:lnSpc>
                  <a:spcPct val="70000"/>
                </a:lnSpc>
              </a:pPr>
              <a:r>
                <a:rPr lang="en-US" sz="2800" b="1" dirty="0"/>
                <a:t>and </a:t>
              </a:r>
            </a:p>
            <a:p>
              <a:pPr algn="ctr">
                <a:lnSpc>
                  <a:spcPct val="70000"/>
                </a:lnSpc>
              </a:pPr>
              <a:r>
                <a:rPr lang="en-US" sz="2800" b="1" dirty="0"/>
                <a:t>Mitigate</a:t>
              </a:r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6477000" y="3775502"/>
              <a:ext cx="3581400" cy="393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800" b="1" dirty="0"/>
                <a:t>Reliable System</a:t>
              </a:r>
            </a:p>
          </p:txBody>
        </p:sp>
        <p:pic>
          <p:nvPicPr>
            <p:cNvPr id="255" name="Picture 254" descr="6106097_s_clipped_rev_1.png"/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3700" y="1066800"/>
              <a:ext cx="2857500" cy="1936750"/>
            </a:xfrm>
            <a:prstGeom prst="rect">
              <a:avLst/>
            </a:prstGeom>
          </p:spPr>
        </p:pic>
        <p:sp>
          <p:nvSpPr>
            <p:cNvPr id="256" name="Lightning Bolt 255"/>
            <p:cNvSpPr>
              <a:spLocks noChangeAspect="1"/>
            </p:cNvSpPr>
            <p:nvPr/>
          </p:nvSpPr>
          <p:spPr>
            <a:xfrm>
              <a:off x="7767484" y="3143152"/>
              <a:ext cx="462116" cy="514448"/>
            </a:xfrm>
            <a:prstGeom prst="lightningBol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" name="Rounded Rectangle 256"/>
            <p:cNvSpPr/>
            <p:nvPr/>
          </p:nvSpPr>
          <p:spPr>
            <a:xfrm>
              <a:off x="1524000" y="3946627"/>
              <a:ext cx="9144000" cy="1142999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4000" dirty="0">
                  <a:solidFill>
                    <a:schemeClr val="tx1"/>
                  </a:solidFill>
                </a:rPr>
                <a:t>Detect and mitigate errors after </a:t>
              </a:r>
            </a:p>
            <a:p>
              <a:pPr algn="ctr">
                <a:lnSpc>
                  <a:spcPct val="80000"/>
                </a:lnSpc>
              </a:pPr>
              <a:r>
                <a:rPr lang="en-US" sz="4000" dirty="0">
                  <a:solidFill>
                    <a:schemeClr val="tx1"/>
                  </a:solidFill>
                </a:rPr>
                <a:t>the system has become operational </a:t>
              </a:r>
            </a:p>
          </p:txBody>
        </p:sp>
        <p:sp>
          <p:nvSpPr>
            <p:cNvPr id="258" name="Rounded Rectangle 257"/>
            <p:cNvSpPr/>
            <p:nvPr/>
          </p:nvSpPr>
          <p:spPr>
            <a:xfrm>
              <a:off x="2439813" y="4953267"/>
              <a:ext cx="7161387" cy="73842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4000" b="1">
                  <a:solidFill>
                    <a:srgbClr val="C00000"/>
                  </a:solidFill>
                </a:rPr>
                <a:t>ONLINE </a:t>
              </a:r>
              <a:r>
                <a:rPr lang="en-US" sz="4000" b="1" smtClean="0">
                  <a:solidFill>
                    <a:srgbClr val="C00000"/>
                  </a:solidFill>
                </a:rPr>
                <a:t>PROFILING</a:t>
              </a:r>
              <a:endParaRPr lang="en-US" sz="4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316949" y="6260147"/>
            <a:ext cx="11231218" cy="5801096"/>
            <a:chOff x="417443" y="1134068"/>
            <a:chExt cx="11231218" cy="5801096"/>
          </a:xfrm>
        </p:grpSpPr>
        <p:sp>
          <p:nvSpPr>
            <p:cNvPr id="395" name="TextBox 394"/>
            <p:cNvSpPr txBox="1"/>
            <p:nvPr/>
          </p:nvSpPr>
          <p:spPr>
            <a:xfrm>
              <a:off x="7320318" y="4101106"/>
              <a:ext cx="1916210" cy="796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/>
                <a:t>Unreliable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/>
                <a:t>DRAM Cells</a:t>
              </a:r>
            </a:p>
          </p:txBody>
        </p:sp>
        <p:sp>
          <p:nvSpPr>
            <p:cNvPr id="396" name="Title 1"/>
            <p:cNvSpPr txBox="1">
              <a:spLocks/>
            </p:cNvSpPr>
            <p:nvPr/>
          </p:nvSpPr>
          <p:spPr>
            <a:xfrm>
              <a:off x="417443" y="1134068"/>
              <a:ext cx="11231218" cy="1325563"/>
            </a:xfrm>
            <a:prstGeom prst="rect">
              <a:avLst/>
            </a:prstGeom>
          </p:spPr>
          <p:txBody>
            <a:bodyPr vert="horz" lIns="438958" tIns="219479" rIns="438958" bIns="219479" rtlCol="0" anchor="ctr">
              <a:normAutofit fontScale="25000" lnSpcReduction="20000"/>
            </a:bodyPr>
            <a:lstStyle>
              <a:lvl1pPr algn="ctr" defTabSz="2193911" rtl="0" eaLnBrk="1" latinLnBrk="0" hangingPunct="1">
                <a:spcBef>
                  <a:spcPct val="0"/>
                </a:spcBef>
                <a:buNone/>
                <a:defRPr sz="21092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BENEFITS OF ONLINE PROFILING</a:t>
              </a:r>
              <a:endParaRPr lang="en-US" dirty="0"/>
            </a:p>
          </p:txBody>
        </p:sp>
        <p:grpSp>
          <p:nvGrpSpPr>
            <p:cNvPr id="397" name="Group 396"/>
            <p:cNvGrpSpPr>
              <a:grpSpLocks noChangeAspect="1"/>
            </p:cNvGrpSpPr>
            <p:nvPr/>
          </p:nvGrpSpPr>
          <p:grpSpPr>
            <a:xfrm>
              <a:off x="2484088" y="2473934"/>
              <a:ext cx="1678838" cy="1620470"/>
              <a:chOff x="-27432" y="3871327"/>
              <a:chExt cx="1399032" cy="1350392"/>
            </a:xfrm>
            <a:solidFill>
              <a:schemeClr val="tx1">
                <a:lumMod val="65000"/>
                <a:lumOff val="35000"/>
              </a:schemeClr>
            </a:solidFill>
          </p:grpSpPr>
          <p:cxnSp>
            <p:nvCxnSpPr>
              <p:cNvPr id="398" name="Straight Connector 397"/>
              <p:cNvCxnSpPr/>
              <p:nvPr/>
            </p:nvCxnSpPr>
            <p:spPr>
              <a:xfrm>
                <a:off x="-27432" y="4255642"/>
                <a:ext cx="1399032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9" name="Group 398"/>
              <p:cNvGrpSpPr/>
              <p:nvPr/>
            </p:nvGrpSpPr>
            <p:grpSpPr>
              <a:xfrm>
                <a:off x="-27432" y="3871327"/>
                <a:ext cx="1399032" cy="1350392"/>
                <a:chOff x="-152400" y="3871327"/>
                <a:chExt cx="1399032" cy="1350392"/>
              </a:xfrm>
              <a:grpFill/>
            </p:grpSpPr>
            <p:cxnSp>
              <p:nvCxnSpPr>
                <p:cNvPr id="400" name="Straight Connector 399"/>
                <p:cNvCxnSpPr/>
                <p:nvPr/>
              </p:nvCxnSpPr>
              <p:spPr>
                <a:xfrm>
                  <a:off x="868590" y="3877551"/>
                  <a:ext cx="0" cy="1344168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Straight Connector 400"/>
                <p:cNvCxnSpPr/>
                <p:nvPr/>
              </p:nvCxnSpPr>
              <p:spPr>
                <a:xfrm>
                  <a:off x="231929" y="3871327"/>
                  <a:ext cx="0" cy="1344168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Connector 401"/>
                <p:cNvCxnSpPr/>
                <p:nvPr/>
              </p:nvCxnSpPr>
              <p:spPr>
                <a:xfrm>
                  <a:off x="-152400" y="4850654"/>
                  <a:ext cx="1399032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03" name="Group 402"/>
                <p:cNvGrpSpPr/>
                <p:nvPr/>
              </p:nvGrpSpPr>
              <p:grpSpPr>
                <a:xfrm>
                  <a:off x="-42838" y="3991070"/>
                  <a:ext cx="1185838" cy="521134"/>
                  <a:chOff x="534160" y="2230725"/>
                  <a:chExt cx="1185838" cy="521134"/>
                </a:xfrm>
                <a:grpFill/>
              </p:grpSpPr>
              <p:sp>
                <p:nvSpPr>
                  <p:cNvPr id="407" name="Oval 406"/>
                  <p:cNvSpPr/>
                  <p:nvPr/>
                </p:nvSpPr>
                <p:spPr>
                  <a:xfrm>
                    <a:off x="534160" y="2232277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8" name="Oval 407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04" name="Group 403"/>
                <p:cNvGrpSpPr/>
                <p:nvPr/>
              </p:nvGrpSpPr>
              <p:grpSpPr>
                <a:xfrm>
                  <a:off x="-35221" y="4586082"/>
                  <a:ext cx="1176701" cy="521134"/>
                  <a:chOff x="534160" y="2230725"/>
                  <a:chExt cx="1176701" cy="521134"/>
                </a:xfrm>
                <a:grpFill/>
              </p:grpSpPr>
              <p:sp>
                <p:nvSpPr>
                  <p:cNvPr id="405" name="Oval 404"/>
                  <p:cNvSpPr/>
                  <p:nvPr/>
                </p:nvSpPr>
                <p:spPr>
                  <a:xfrm>
                    <a:off x="534160" y="2232277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6" name="Oval 405"/>
                  <p:cNvSpPr/>
                  <p:nvPr/>
                </p:nvSpPr>
                <p:spPr>
                  <a:xfrm>
                    <a:off x="1167560" y="2230725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sp>
          <p:nvSpPr>
            <p:cNvPr id="409" name="TextBox 408"/>
            <p:cNvSpPr txBox="1"/>
            <p:nvPr/>
          </p:nvSpPr>
          <p:spPr>
            <a:xfrm>
              <a:off x="2365402" y="4136932"/>
              <a:ext cx="1916210" cy="796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/>
                <a:t>R</a:t>
              </a:r>
              <a:r>
                <a:rPr lang="en-US" sz="2800" b="1" dirty="0" smtClean="0"/>
                <a:t>eliable</a:t>
              </a:r>
              <a:endParaRPr lang="en-US" sz="2800" b="1" dirty="0"/>
            </a:p>
            <a:p>
              <a:pPr algn="ctr">
                <a:lnSpc>
                  <a:spcPct val="80000"/>
                </a:lnSpc>
              </a:pPr>
              <a:r>
                <a:rPr lang="en-US" sz="2800" b="1" dirty="0"/>
                <a:t>DRAM Cells</a:t>
              </a:r>
            </a:p>
          </p:txBody>
        </p:sp>
        <p:sp>
          <p:nvSpPr>
            <p:cNvPr id="410" name="Right Arrow 409"/>
            <p:cNvSpPr>
              <a:spLocks noChangeAspect="1"/>
            </p:cNvSpPr>
            <p:nvPr/>
          </p:nvSpPr>
          <p:spPr>
            <a:xfrm>
              <a:off x="4868781" y="3605127"/>
              <a:ext cx="1643431" cy="597565"/>
            </a:xfrm>
            <a:prstGeom prst="rightArrow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1" name="TextBox 410"/>
            <p:cNvSpPr txBox="1"/>
            <p:nvPr/>
          </p:nvSpPr>
          <p:spPr>
            <a:xfrm>
              <a:off x="4651764" y="2875973"/>
              <a:ext cx="1893417" cy="717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800" b="1" dirty="0">
                  <a:solidFill>
                    <a:srgbClr val="800000"/>
                  </a:solidFill>
                </a:rPr>
                <a:t>Technology</a:t>
              </a:r>
            </a:p>
            <a:p>
              <a:pPr algn="ctr">
                <a:lnSpc>
                  <a:spcPct val="70000"/>
                </a:lnSpc>
              </a:pPr>
              <a:r>
                <a:rPr lang="en-US" sz="2800" b="1" dirty="0">
                  <a:solidFill>
                    <a:srgbClr val="800000"/>
                  </a:solidFill>
                </a:rPr>
                <a:t>Scaling</a:t>
              </a:r>
            </a:p>
          </p:txBody>
        </p:sp>
        <p:grpSp>
          <p:nvGrpSpPr>
            <p:cNvPr id="412" name="Group 411"/>
            <p:cNvGrpSpPr>
              <a:grpSpLocks noChangeAspect="1"/>
            </p:cNvGrpSpPr>
            <p:nvPr/>
          </p:nvGrpSpPr>
          <p:grpSpPr>
            <a:xfrm>
              <a:off x="7344249" y="2464898"/>
              <a:ext cx="1825544" cy="1631072"/>
              <a:chOff x="1375031" y="1508707"/>
              <a:chExt cx="2746247" cy="2453694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13" name="Oval 412"/>
              <p:cNvSpPr/>
              <p:nvPr/>
            </p:nvSpPr>
            <p:spPr>
              <a:xfrm>
                <a:off x="2289431" y="2012299"/>
                <a:ext cx="457200" cy="45720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14" name="Oval 413"/>
              <p:cNvSpPr/>
              <p:nvPr/>
            </p:nvSpPr>
            <p:spPr>
              <a:xfrm>
                <a:off x="2746631" y="2012299"/>
                <a:ext cx="457200" cy="45720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15" name="Oval 414"/>
              <p:cNvSpPr/>
              <p:nvPr/>
            </p:nvSpPr>
            <p:spPr>
              <a:xfrm>
                <a:off x="3203831" y="2012299"/>
                <a:ext cx="457200" cy="45720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16" name="Oval 415"/>
              <p:cNvSpPr/>
              <p:nvPr/>
            </p:nvSpPr>
            <p:spPr>
              <a:xfrm>
                <a:off x="3661031" y="2010394"/>
                <a:ext cx="457200" cy="45720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17" name="Oval 416"/>
              <p:cNvSpPr/>
              <p:nvPr/>
            </p:nvSpPr>
            <p:spPr>
              <a:xfrm>
                <a:off x="1375031" y="2010394"/>
                <a:ext cx="457200" cy="45720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18" name="Oval 417"/>
              <p:cNvSpPr/>
              <p:nvPr/>
            </p:nvSpPr>
            <p:spPr>
              <a:xfrm>
                <a:off x="1832231" y="2010394"/>
                <a:ext cx="457200" cy="45720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 flipH="1" flipV="1">
                <a:off x="1600200" y="1508707"/>
                <a:ext cx="6478" cy="2453694"/>
              </a:xfrm>
              <a:prstGeom prst="line">
                <a:avLst/>
              </a:prstGeom>
              <a:grp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 flipH="1" flipV="1">
                <a:off x="2057400" y="1508707"/>
                <a:ext cx="6478" cy="2453694"/>
              </a:xfrm>
              <a:prstGeom prst="line">
                <a:avLst/>
              </a:prstGeom>
              <a:grp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/>
              <p:nvPr/>
            </p:nvCxnSpPr>
            <p:spPr>
              <a:xfrm flipH="1" flipV="1">
                <a:off x="2514600" y="1508707"/>
                <a:ext cx="9524" cy="2453694"/>
              </a:xfrm>
              <a:prstGeom prst="line">
                <a:avLst/>
              </a:prstGeom>
              <a:grp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/>
              <p:cNvCxnSpPr/>
              <p:nvPr/>
            </p:nvCxnSpPr>
            <p:spPr>
              <a:xfrm flipH="1" flipV="1">
                <a:off x="2975231" y="1508707"/>
                <a:ext cx="6093" cy="2453694"/>
              </a:xfrm>
              <a:prstGeom prst="line">
                <a:avLst/>
              </a:prstGeom>
              <a:grp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 flipH="1" flipV="1">
                <a:off x="3432431" y="1508707"/>
                <a:ext cx="3047" cy="2453694"/>
              </a:xfrm>
              <a:prstGeom prst="line">
                <a:avLst/>
              </a:prstGeom>
              <a:grp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Straight Connector 423"/>
              <p:cNvCxnSpPr/>
              <p:nvPr/>
            </p:nvCxnSpPr>
            <p:spPr>
              <a:xfrm flipV="1">
                <a:off x="3889631" y="1508707"/>
                <a:ext cx="0" cy="2453694"/>
              </a:xfrm>
              <a:prstGeom prst="line">
                <a:avLst/>
              </a:prstGeom>
              <a:grp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5" name="Oval 424"/>
              <p:cNvSpPr/>
              <p:nvPr/>
            </p:nvSpPr>
            <p:spPr>
              <a:xfrm>
                <a:off x="2292478" y="1564434"/>
                <a:ext cx="457200" cy="45720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26" name="Oval 425"/>
              <p:cNvSpPr/>
              <p:nvPr/>
            </p:nvSpPr>
            <p:spPr>
              <a:xfrm>
                <a:off x="2749678" y="1564434"/>
                <a:ext cx="457200" cy="45720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27" name="Oval 426"/>
              <p:cNvSpPr/>
              <p:nvPr/>
            </p:nvSpPr>
            <p:spPr>
              <a:xfrm>
                <a:off x="3206878" y="1564434"/>
                <a:ext cx="457200" cy="45720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28" name="Oval 427"/>
              <p:cNvSpPr/>
              <p:nvPr/>
            </p:nvSpPr>
            <p:spPr>
              <a:xfrm>
                <a:off x="3664078" y="1562529"/>
                <a:ext cx="457200" cy="45720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29" name="Oval 428"/>
              <p:cNvSpPr/>
              <p:nvPr/>
            </p:nvSpPr>
            <p:spPr>
              <a:xfrm>
                <a:off x="1378078" y="1562529"/>
                <a:ext cx="457200" cy="45720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30" name="Oval 429"/>
              <p:cNvSpPr/>
              <p:nvPr/>
            </p:nvSpPr>
            <p:spPr>
              <a:xfrm>
                <a:off x="1835278" y="1562529"/>
                <a:ext cx="457200" cy="45720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31" name="Oval 430"/>
              <p:cNvSpPr/>
              <p:nvPr/>
            </p:nvSpPr>
            <p:spPr>
              <a:xfrm>
                <a:off x="2292478" y="2475024"/>
                <a:ext cx="457200" cy="45720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32" name="Oval 431"/>
              <p:cNvSpPr/>
              <p:nvPr/>
            </p:nvSpPr>
            <p:spPr>
              <a:xfrm>
                <a:off x="2749678" y="2475024"/>
                <a:ext cx="457200" cy="45720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33" name="Oval 432"/>
              <p:cNvSpPr/>
              <p:nvPr/>
            </p:nvSpPr>
            <p:spPr>
              <a:xfrm>
                <a:off x="3206878" y="2475024"/>
                <a:ext cx="457200" cy="45720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34" name="Oval 433"/>
              <p:cNvSpPr/>
              <p:nvPr/>
            </p:nvSpPr>
            <p:spPr>
              <a:xfrm>
                <a:off x="3664078" y="2473119"/>
                <a:ext cx="457200" cy="45720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35" name="Oval 434"/>
              <p:cNvSpPr/>
              <p:nvPr/>
            </p:nvSpPr>
            <p:spPr>
              <a:xfrm>
                <a:off x="1378078" y="2473119"/>
                <a:ext cx="457200" cy="45720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36" name="Oval 435"/>
              <p:cNvSpPr/>
              <p:nvPr/>
            </p:nvSpPr>
            <p:spPr>
              <a:xfrm>
                <a:off x="1835278" y="2473119"/>
                <a:ext cx="457200" cy="45720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37" name="Oval 436"/>
              <p:cNvSpPr/>
              <p:nvPr/>
            </p:nvSpPr>
            <p:spPr>
              <a:xfrm>
                <a:off x="2292478" y="2930319"/>
                <a:ext cx="457200" cy="457200"/>
              </a:xfrm>
              <a:prstGeom prst="ellipse">
                <a:avLst/>
              </a:prstGeom>
              <a:solidFill>
                <a:srgbClr val="C0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38" name="Oval 437"/>
              <p:cNvSpPr/>
              <p:nvPr/>
            </p:nvSpPr>
            <p:spPr>
              <a:xfrm>
                <a:off x="2749678" y="2930319"/>
                <a:ext cx="457200" cy="45720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39" name="Oval 438"/>
              <p:cNvSpPr/>
              <p:nvPr/>
            </p:nvSpPr>
            <p:spPr>
              <a:xfrm>
                <a:off x="3206878" y="2930319"/>
                <a:ext cx="457200" cy="45720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40" name="Oval 439"/>
              <p:cNvSpPr/>
              <p:nvPr/>
            </p:nvSpPr>
            <p:spPr>
              <a:xfrm>
                <a:off x="3664078" y="2928414"/>
                <a:ext cx="457200" cy="45720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41" name="Oval 440"/>
              <p:cNvSpPr/>
              <p:nvPr/>
            </p:nvSpPr>
            <p:spPr>
              <a:xfrm>
                <a:off x="2292478" y="3383709"/>
                <a:ext cx="457200" cy="45720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42" name="Oval 441"/>
              <p:cNvSpPr/>
              <p:nvPr/>
            </p:nvSpPr>
            <p:spPr>
              <a:xfrm>
                <a:off x="2749678" y="3383709"/>
                <a:ext cx="457200" cy="45720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43" name="Oval 442"/>
              <p:cNvSpPr/>
              <p:nvPr/>
            </p:nvSpPr>
            <p:spPr>
              <a:xfrm>
                <a:off x="3206878" y="3383709"/>
                <a:ext cx="457200" cy="45720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44" name="Oval 443"/>
              <p:cNvSpPr/>
              <p:nvPr/>
            </p:nvSpPr>
            <p:spPr>
              <a:xfrm>
                <a:off x="3664078" y="3381804"/>
                <a:ext cx="457200" cy="45720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45" name="Oval 444"/>
              <p:cNvSpPr/>
              <p:nvPr/>
            </p:nvSpPr>
            <p:spPr>
              <a:xfrm>
                <a:off x="1378078" y="2928414"/>
                <a:ext cx="457200" cy="45720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46" name="Oval 445"/>
              <p:cNvSpPr/>
              <p:nvPr/>
            </p:nvSpPr>
            <p:spPr>
              <a:xfrm>
                <a:off x="1835278" y="2928414"/>
                <a:ext cx="457200" cy="45720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47" name="Oval 446"/>
              <p:cNvSpPr/>
              <p:nvPr/>
            </p:nvSpPr>
            <p:spPr>
              <a:xfrm>
                <a:off x="1378078" y="3381804"/>
                <a:ext cx="457200" cy="45720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51" name="Oval 450"/>
              <p:cNvSpPr/>
              <p:nvPr/>
            </p:nvSpPr>
            <p:spPr>
              <a:xfrm>
                <a:off x="1835278" y="3381804"/>
                <a:ext cx="457200" cy="45720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55" name="Oval 454"/>
              <p:cNvSpPr/>
              <p:nvPr/>
            </p:nvSpPr>
            <p:spPr>
              <a:xfrm>
                <a:off x="2300861" y="2023729"/>
                <a:ext cx="438912" cy="438912"/>
              </a:xfrm>
              <a:prstGeom prst="ellipse">
                <a:avLst/>
              </a:pr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56" name="Oval 455"/>
              <p:cNvSpPr/>
              <p:nvPr/>
            </p:nvSpPr>
            <p:spPr>
              <a:xfrm>
                <a:off x="2758061" y="2023729"/>
                <a:ext cx="438912" cy="438912"/>
              </a:xfrm>
              <a:prstGeom prst="ellipse">
                <a:avLst/>
              </a:prstGeom>
              <a:solidFill>
                <a:srgbClr val="C0000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57" name="Oval 456"/>
              <p:cNvSpPr/>
              <p:nvPr/>
            </p:nvSpPr>
            <p:spPr>
              <a:xfrm>
                <a:off x="3215261" y="2023729"/>
                <a:ext cx="438912" cy="438912"/>
              </a:xfrm>
              <a:prstGeom prst="ellipse">
                <a:avLst/>
              </a:pr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58" name="Oval 457"/>
              <p:cNvSpPr/>
              <p:nvPr/>
            </p:nvSpPr>
            <p:spPr>
              <a:xfrm>
                <a:off x="3672461" y="2021824"/>
                <a:ext cx="438912" cy="438912"/>
              </a:xfrm>
              <a:prstGeom prst="ellipse">
                <a:avLst/>
              </a:pr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59" name="Oval 458"/>
              <p:cNvSpPr/>
              <p:nvPr/>
            </p:nvSpPr>
            <p:spPr>
              <a:xfrm>
                <a:off x="1386461" y="2021824"/>
                <a:ext cx="438912" cy="438912"/>
              </a:xfrm>
              <a:prstGeom prst="ellipse">
                <a:avLst/>
              </a:pr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60" name="Oval 459"/>
              <p:cNvSpPr/>
              <p:nvPr/>
            </p:nvSpPr>
            <p:spPr>
              <a:xfrm>
                <a:off x="1843661" y="2021824"/>
                <a:ext cx="438912" cy="438912"/>
              </a:xfrm>
              <a:prstGeom prst="ellipse">
                <a:avLst/>
              </a:pr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</p:grpSp>
        <p:sp>
          <p:nvSpPr>
            <p:cNvPr id="461" name="Rounded Rectangle 460"/>
            <p:cNvSpPr/>
            <p:nvPr/>
          </p:nvSpPr>
          <p:spPr>
            <a:xfrm>
              <a:off x="1043708" y="5006926"/>
              <a:ext cx="10441099" cy="192823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42950" indent="-742950" algn="ctr">
                <a:lnSpc>
                  <a:spcPct val="80000"/>
                </a:lnSpc>
                <a:buAutoNum type="arabicPeriod"/>
              </a:pPr>
              <a:r>
                <a:rPr lang="en-US" sz="4000" dirty="0" smtClean="0">
                  <a:solidFill>
                    <a:srgbClr val="C00000"/>
                  </a:solidFill>
                </a:rPr>
                <a:t>Improves yield, reduces cost, enables scaling</a:t>
              </a:r>
              <a:r>
                <a:rPr lang="en-US" sz="4000" dirty="0">
                  <a:solidFill>
                    <a:srgbClr val="C00000"/>
                  </a:solidFill>
                </a:rPr>
                <a:t> </a:t>
              </a:r>
              <a:endParaRPr lang="en-US" sz="4000" dirty="0" smtClean="0">
                <a:solidFill>
                  <a:srgbClr val="C00000"/>
                </a:solidFill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3600" dirty="0" smtClean="0">
                  <a:solidFill>
                    <a:schemeClr val="tx1"/>
                  </a:solidFill>
                </a:rPr>
                <a:t>Vendors can make cells smaller without a strong reliability guarantee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551477" y="6255670"/>
            <a:ext cx="12192000" cy="5801283"/>
            <a:chOff x="126538" y="-245210"/>
            <a:chExt cx="12192000" cy="5801283"/>
          </a:xfrm>
        </p:grpSpPr>
        <p:sp>
          <p:nvSpPr>
            <p:cNvPr id="462" name="TextBox 461"/>
            <p:cNvSpPr txBox="1"/>
            <p:nvPr/>
          </p:nvSpPr>
          <p:spPr>
            <a:xfrm>
              <a:off x="5126177" y="2817979"/>
              <a:ext cx="1916210" cy="796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/>
                <a:t>Unreliable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/>
                <a:t>DRAM Cells</a:t>
              </a:r>
            </a:p>
          </p:txBody>
        </p:sp>
        <p:sp>
          <p:nvSpPr>
            <p:cNvPr id="463" name="Title 1"/>
            <p:cNvSpPr txBox="1">
              <a:spLocks/>
            </p:cNvSpPr>
            <p:nvPr/>
          </p:nvSpPr>
          <p:spPr>
            <a:xfrm>
              <a:off x="417443" y="-245210"/>
              <a:ext cx="11231218" cy="1325563"/>
            </a:xfrm>
            <a:prstGeom prst="rect">
              <a:avLst/>
            </a:prstGeom>
          </p:spPr>
          <p:txBody>
            <a:bodyPr vert="horz" lIns="438958" tIns="219479" rIns="438958" bIns="219479" rtlCol="0" anchor="ctr">
              <a:normAutofit fontScale="25000" lnSpcReduction="20000"/>
            </a:bodyPr>
            <a:lstStyle>
              <a:lvl1pPr algn="ctr" defTabSz="2193911" rtl="0" eaLnBrk="1" latinLnBrk="0" hangingPunct="1">
                <a:spcBef>
                  <a:spcPct val="0"/>
                </a:spcBef>
                <a:buNone/>
                <a:defRPr sz="21092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mtClean="0"/>
                <a:t>BENEFITS OF ONLINE PROFILING</a:t>
              </a:r>
              <a:endParaRPr lang="en-US" dirty="0"/>
            </a:p>
          </p:txBody>
        </p:sp>
        <p:sp>
          <p:nvSpPr>
            <p:cNvPr id="464" name="TextBox 463"/>
            <p:cNvSpPr txBox="1"/>
            <p:nvPr/>
          </p:nvSpPr>
          <p:spPr>
            <a:xfrm>
              <a:off x="2886306" y="801068"/>
              <a:ext cx="174278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i="1" dirty="0" smtClean="0">
                  <a:solidFill>
                    <a:schemeClr val="tx2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LO-REF</a:t>
              </a:r>
              <a:endParaRPr lang="en-US" sz="4400" b="1" i="1" dirty="0">
                <a:solidFill>
                  <a:schemeClr val="tx2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  <p:grpSp>
          <p:nvGrpSpPr>
            <p:cNvPr id="465" name="Group 464"/>
            <p:cNvGrpSpPr>
              <a:grpSpLocks noChangeAspect="1"/>
            </p:cNvGrpSpPr>
            <p:nvPr/>
          </p:nvGrpSpPr>
          <p:grpSpPr>
            <a:xfrm>
              <a:off x="4982674" y="992460"/>
              <a:ext cx="2110596" cy="1834956"/>
              <a:chOff x="4974507" y="1508707"/>
              <a:chExt cx="2822278" cy="2453694"/>
            </a:xfrm>
            <a:solidFill>
              <a:schemeClr val="tx1">
                <a:lumMod val="65000"/>
                <a:lumOff val="35000"/>
              </a:schemeClr>
            </a:solidFill>
          </p:grpSpPr>
          <p:cxnSp>
            <p:nvCxnSpPr>
              <p:cNvPr id="466" name="Straight Connector 465"/>
              <p:cNvCxnSpPr/>
              <p:nvPr/>
            </p:nvCxnSpPr>
            <p:spPr>
              <a:xfrm flipH="1" flipV="1">
                <a:off x="5259324" y="1508707"/>
                <a:ext cx="1523" cy="2453694"/>
              </a:xfrm>
              <a:prstGeom prst="line">
                <a:avLst/>
              </a:prstGeom>
              <a:grp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Straight Connector 466"/>
              <p:cNvCxnSpPr/>
              <p:nvPr/>
            </p:nvCxnSpPr>
            <p:spPr>
              <a:xfrm flipV="1">
                <a:off x="5718047" y="1508707"/>
                <a:ext cx="0" cy="2453694"/>
              </a:xfrm>
              <a:prstGeom prst="line">
                <a:avLst/>
              </a:prstGeom>
              <a:grp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/>
              <p:cNvCxnSpPr/>
              <p:nvPr/>
            </p:nvCxnSpPr>
            <p:spPr>
              <a:xfrm flipH="1" flipV="1">
                <a:off x="6175247" y="1508707"/>
                <a:ext cx="3046" cy="2453694"/>
              </a:xfrm>
              <a:prstGeom prst="line">
                <a:avLst/>
              </a:prstGeom>
              <a:grp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/>
              <p:nvPr/>
            </p:nvCxnSpPr>
            <p:spPr>
              <a:xfrm flipH="1" flipV="1">
                <a:off x="6632447" y="1508707"/>
                <a:ext cx="3046" cy="2453694"/>
              </a:xfrm>
              <a:prstGeom prst="line">
                <a:avLst/>
              </a:prstGeom>
              <a:grp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/>
              <p:nvPr/>
            </p:nvCxnSpPr>
            <p:spPr>
              <a:xfrm flipV="1">
                <a:off x="7089647" y="1508707"/>
                <a:ext cx="0" cy="2453694"/>
              </a:xfrm>
              <a:prstGeom prst="line">
                <a:avLst/>
              </a:prstGeom>
              <a:grp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 flipH="1" flipV="1">
                <a:off x="7540755" y="1508707"/>
                <a:ext cx="3045" cy="2453694"/>
              </a:xfrm>
              <a:prstGeom prst="line">
                <a:avLst/>
              </a:prstGeom>
              <a:grp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2" name="Oval 471"/>
              <p:cNvSpPr/>
              <p:nvPr/>
            </p:nvSpPr>
            <p:spPr>
              <a:xfrm>
                <a:off x="5974588" y="1586386"/>
                <a:ext cx="402336" cy="402336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73" name="Oval 472"/>
              <p:cNvSpPr>
                <a:spLocks noChangeAspect="1"/>
              </p:cNvSpPr>
              <p:nvPr/>
            </p:nvSpPr>
            <p:spPr>
              <a:xfrm>
                <a:off x="6483096" y="1644288"/>
                <a:ext cx="370699" cy="370699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74" name="Oval 473"/>
              <p:cNvSpPr/>
              <p:nvPr/>
            </p:nvSpPr>
            <p:spPr>
              <a:xfrm>
                <a:off x="6899140" y="1580761"/>
                <a:ext cx="393192" cy="393192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75" name="Oval 474"/>
              <p:cNvSpPr/>
              <p:nvPr/>
            </p:nvSpPr>
            <p:spPr>
              <a:xfrm>
                <a:off x="5041390" y="1547827"/>
                <a:ext cx="438912" cy="438912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76" name="Oval 475"/>
              <p:cNvSpPr/>
              <p:nvPr/>
            </p:nvSpPr>
            <p:spPr>
              <a:xfrm>
                <a:off x="5532116" y="1615844"/>
                <a:ext cx="377953" cy="371314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77" name="Oval 476"/>
              <p:cNvSpPr/>
              <p:nvPr/>
            </p:nvSpPr>
            <p:spPr>
              <a:xfrm>
                <a:off x="5978650" y="2494031"/>
                <a:ext cx="402336" cy="402336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78" name="Oval 477"/>
              <p:cNvSpPr/>
              <p:nvPr/>
            </p:nvSpPr>
            <p:spPr>
              <a:xfrm>
                <a:off x="6384034" y="2449118"/>
                <a:ext cx="502920" cy="50292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79" name="Oval 478"/>
              <p:cNvSpPr>
                <a:spLocks noChangeAspect="1"/>
              </p:cNvSpPr>
              <p:nvPr/>
            </p:nvSpPr>
            <p:spPr>
              <a:xfrm>
                <a:off x="6921246" y="2554878"/>
                <a:ext cx="370699" cy="370699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80" name="Oval 479"/>
              <p:cNvSpPr/>
              <p:nvPr/>
            </p:nvSpPr>
            <p:spPr>
              <a:xfrm>
                <a:off x="7312153" y="2440304"/>
                <a:ext cx="484632" cy="484632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81" name="Oval 480"/>
              <p:cNvSpPr>
                <a:spLocks noChangeAspect="1"/>
              </p:cNvSpPr>
              <p:nvPr/>
            </p:nvSpPr>
            <p:spPr>
              <a:xfrm>
                <a:off x="5555737" y="2508580"/>
                <a:ext cx="370699" cy="370699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82" name="Oval 481"/>
              <p:cNvSpPr>
                <a:spLocks noChangeAspect="1"/>
              </p:cNvSpPr>
              <p:nvPr/>
            </p:nvSpPr>
            <p:spPr>
              <a:xfrm>
                <a:off x="6058262" y="3012176"/>
                <a:ext cx="269371" cy="271628"/>
              </a:xfrm>
              <a:prstGeom prst="ellipse">
                <a:avLst/>
              </a:prstGeom>
              <a:solidFill>
                <a:srgbClr val="C0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83" name="Oval 482"/>
              <p:cNvSpPr/>
              <p:nvPr/>
            </p:nvSpPr>
            <p:spPr>
              <a:xfrm>
                <a:off x="6431911" y="2961696"/>
                <a:ext cx="411480" cy="41148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84" name="Oval 483"/>
              <p:cNvSpPr/>
              <p:nvPr/>
            </p:nvSpPr>
            <p:spPr>
              <a:xfrm>
                <a:off x="6861047" y="2930319"/>
                <a:ext cx="457200" cy="45720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85" name="Oval 484"/>
              <p:cNvSpPr/>
              <p:nvPr/>
            </p:nvSpPr>
            <p:spPr>
              <a:xfrm>
                <a:off x="7365488" y="2974134"/>
                <a:ext cx="365760" cy="36576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86" name="Oval 485"/>
              <p:cNvSpPr>
                <a:spLocks noChangeAspect="1"/>
              </p:cNvSpPr>
              <p:nvPr/>
            </p:nvSpPr>
            <p:spPr>
              <a:xfrm>
                <a:off x="5955787" y="3438220"/>
                <a:ext cx="407768" cy="407768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87" name="Oval 486"/>
              <p:cNvSpPr/>
              <p:nvPr/>
            </p:nvSpPr>
            <p:spPr>
              <a:xfrm>
                <a:off x="6403847" y="3383709"/>
                <a:ext cx="457200" cy="45720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88" name="Oval 487"/>
              <p:cNvSpPr/>
              <p:nvPr/>
            </p:nvSpPr>
            <p:spPr>
              <a:xfrm>
                <a:off x="7318247" y="3381804"/>
                <a:ext cx="457200" cy="45720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89" name="Oval 488"/>
              <p:cNvSpPr/>
              <p:nvPr/>
            </p:nvSpPr>
            <p:spPr>
              <a:xfrm>
                <a:off x="5047104" y="2960173"/>
                <a:ext cx="411480" cy="41148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90" name="Oval 489"/>
              <p:cNvSpPr/>
              <p:nvPr/>
            </p:nvSpPr>
            <p:spPr>
              <a:xfrm>
                <a:off x="5452874" y="2858489"/>
                <a:ext cx="548640" cy="54864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91" name="Oval 490"/>
              <p:cNvSpPr/>
              <p:nvPr/>
            </p:nvSpPr>
            <p:spPr>
              <a:xfrm>
                <a:off x="5079492" y="3438220"/>
                <a:ext cx="356616" cy="356616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92" name="Oval 491"/>
              <p:cNvSpPr/>
              <p:nvPr/>
            </p:nvSpPr>
            <p:spPr>
              <a:xfrm>
                <a:off x="5504304" y="3413563"/>
                <a:ext cx="411480" cy="41148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93" name="Oval 492"/>
              <p:cNvSpPr/>
              <p:nvPr/>
            </p:nvSpPr>
            <p:spPr>
              <a:xfrm>
                <a:off x="5997835" y="2057496"/>
                <a:ext cx="356616" cy="356616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94" name="Oval 493"/>
              <p:cNvSpPr/>
              <p:nvPr/>
            </p:nvSpPr>
            <p:spPr>
              <a:xfrm>
                <a:off x="6509846" y="2123542"/>
                <a:ext cx="256616" cy="250731"/>
              </a:xfrm>
              <a:prstGeom prst="ellipse">
                <a:avLst/>
              </a:prstGeom>
              <a:solidFill>
                <a:srgbClr val="C0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95" name="Oval 494"/>
              <p:cNvSpPr/>
              <p:nvPr/>
            </p:nvSpPr>
            <p:spPr>
              <a:xfrm>
                <a:off x="6853928" y="2013637"/>
                <a:ext cx="512064" cy="512064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96" name="Oval 495"/>
              <p:cNvSpPr/>
              <p:nvPr/>
            </p:nvSpPr>
            <p:spPr>
              <a:xfrm>
                <a:off x="5113019" y="2062597"/>
                <a:ext cx="292608" cy="292608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97" name="Oval 496"/>
              <p:cNvSpPr/>
              <p:nvPr/>
            </p:nvSpPr>
            <p:spPr>
              <a:xfrm>
                <a:off x="5492493" y="2020308"/>
                <a:ext cx="484632" cy="484632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98" name="Oval 497"/>
              <p:cNvSpPr/>
              <p:nvPr/>
            </p:nvSpPr>
            <p:spPr>
              <a:xfrm>
                <a:off x="7360915" y="2050147"/>
                <a:ext cx="377953" cy="371314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499" name="Oval 498"/>
              <p:cNvSpPr/>
              <p:nvPr/>
            </p:nvSpPr>
            <p:spPr>
              <a:xfrm>
                <a:off x="7353295" y="1608909"/>
                <a:ext cx="377953" cy="371314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500" name="Oval 499"/>
              <p:cNvSpPr/>
              <p:nvPr/>
            </p:nvSpPr>
            <p:spPr>
              <a:xfrm>
                <a:off x="6903716" y="3430505"/>
                <a:ext cx="377953" cy="371314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501" name="Oval 500"/>
              <p:cNvSpPr/>
              <p:nvPr/>
            </p:nvSpPr>
            <p:spPr>
              <a:xfrm>
                <a:off x="4974507" y="2383711"/>
                <a:ext cx="548640" cy="54864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</p:grpSp>
        <p:sp>
          <p:nvSpPr>
            <p:cNvPr id="502" name="Rounded Rectangle 501"/>
            <p:cNvSpPr/>
            <p:nvPr/>
          </p:nvSpPr>
          <p:spPr>
            <a:xfrm>
              <a:off x="4810540" y="1368695"/>
              <a:ext cx="2464904" cy="324313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ounded Rectangle 502"/>
            <p:cNvSpPr/>
            <p:nvPr/>
          </p:nvSpPr>
          <p:spPr>
            <a:xfrm>
              <a:off x="4797289" y="2056474"/>
              <a:ext cx="2464904" cy="320040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TextBox 503"/>
            <p:cNvSpPr txBox="1"/>
            <p:nvPr/>
          </p:nvSpPr>
          <p:spPr>
            <a:xfrm>
              <a:off x="7389704" y="1189260"/>
              <a:ext cx="164981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i="1" dirty="0" smtClean="0">
                  <a:solidFill>
                    <a:srgbClr val="C00000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HI-REF</a:t>
              </a:r>
              <a:endParaRPr lang="en-US" sz="4400" b="1" i="1" dirty="0">
                <a:solidFill>
                  <a:srgbClr val="C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  <p:sp>
          <p:nvSpPr>
            <p:cNvPr id="505" name="TextBox 504"/>
            <p:cNvSpPr txBox="1"/>
            <p:nvPr/>
          </p:nvSpPr>
          <p:spPr>
            <a:xfrm>
              <a:off x="7371605" y="1840510"/>
              <a:ext cx="164981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i="1" dirty="0" smtClean="0">
                  <a:solidFill>
                    <a:srgbClr val="C00000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HI-REF</a:t>
              </a:r>
              <a:endParaRPr lang="en-US" sz="4400" b="1" i="1" dirty="0">
                <a:solidFill>
                  <a:srgbClr val="C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  <p:sp>
          <p:nvSpPr>
            <p:cNvPr id="506" name="TextBox 505"/>
            <p:cNvSpPr txBox="1"/>
            <p:nvPr/>
          </p:nvSpPr>
          <p:spPr>
            <a:xfrm>
              <a:off x="2849094" y="2268588"/>
              <a:ext cx="174278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i="1" smtClean="0">
                  <a:solidFill>
                    <a:schemeClr val="tx2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LO-REF</a:t>
              </a:r>
              <a:endParaRPr lang="en-US" sz="4400" b="1" i="1" dirty="0">
                <a:solidFill>
                  <a:schemeClr val="tx2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  <p:sp>
          <p:nvSpPr>
            <p:cNvPr id="507" name="TextBox 506"/>
            <p:cNvSpPr txBox="1"/>
            <p:nvPr/>
          </p:nvSpPr>
          <p:spPr>
            <a:xfrm>
              <a:off x="2889718" y="1528504"/>
              <a:ext cx="174278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i="1" smtClean="0">
                  <a:solidFill>
                    <a:schemeClr val="tx2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LO-REF</a:t>
              </a:r>
              <a:endParaRPr lang="en-US" sz="4400" b="1" i="1" dirty="0">
                <a:solidFill>
                  <a:schemeClr val="tx2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  <p:sp>
          <p:nvSpPr>
            <p:cNvPr id="508" name="Rounded Rectangle 507"/>
            <p:cNvSpPr/>
            <p:nvPr/>
          </p:nvSpPr>
          <p:spPr>
            <a:xfrm>
              <a:off x="1574481" y="4495369"/>
              <a:ext cx="10652371" cy="10607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4000" dirty="0" smtClean="0">
                  <a:solidFill>
                    <a:srgbClr val="C00000"/>
                  </a:solidFill>
                </a:rPr>
                <a:t>2. Improves performance and energy efficiency</a:t>
              </a:r>
            </a:p>
            <a:p>
              <a:pPr algn="ctr">
                <a:lnSpc>
                  <a:spcPct val="80000"/>
                </a:lnSpc>
              </a:pPr>
              <a:r>
                <a:rPr lang="en-US" sz="3200" dirty="0" smtClean="0">
                  <a:solidFill>
                    <a:schemeClr val="tx1"/>
                  </a:solidFill>
                </a:rPr>
                <a:t>Reduce refresh rate, refresh faulty rows more frequently 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509" name="Punchline"/>
            <p:cNvSpPr txBox="1"/>
            <p:nvPr/>
          </p:nvSpPr>
          <p:spPr>
            <a:xfrm>
              <a:off x="126538" y="3593913"/>
              <a:ext cx="12192000" cy="69583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3600" dirty="0" smtClean="0">
                  <a:solidFill>
                    <a:srgbClr val="000000"/>
                  </a:solidFill>
                  <a:latin typeface="+mj-lt"/>
                </a:rPr>
                <a:t>Reduce refresh count by using a lower refresh rate,</a:t>
              </a:r>
            </a:p>
            <a:p>
              <a:pPr algn="ctr">
                <a:lnSpc>
                  <a:spcPts val="3000"/>
                </a:lnSpc>
              </a:pPr>
              <a:r>
                <a:rPr lang="en-US" sz="3600" dirty="0">
                  <a:solidFill>
                    <a:srgbClr val="000000"/>
                  </a:solidFill>
                  <a:latin typeface="+mj-lt"/>
                </a:rPr>
                <a:t>b</a:t>
              </a:r>
              <a:r>
                <a:rPr lang="en-US" sz="3600" dirty="0" smtClean="0">
                  <a:solidFill>
                    <a:srgbClr val="000000"/>
                  </a:solidFill>
                  <a:latin typeface="+mj-lt"/>
                </a:rPr>
                <a:t>ut use higher refresh rate for faulty cells</a:t>
              </a:r>
              <a:endParaRPr lang="en-US" sz="36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1868787" y="13947428"/>
            <a:ext cx="12192000" cy="5920861"/>
            <a:chOff x="0" y="36074"/>
            <a:chExt cx="12192000" cy="5920861"/>
          </a:xfrm>
        </p:grpSpPr>
        <p:grpSp>
          <p:nvGrpSpPr>
            <p:cNvPr id="510" name="Group 509"/>
            <p:cNvGrpSpPr>
              <a:grpSpLocks noChangeAspect="1"/>
            </p:cNvGrpSpPr>
            <p:nvPr/>
          </p:nvGrpSpPr>
          <p:grpSpPr>
            <a:xfrm>
              <a:off x="3754194" y="3352076"/>
              <a:ext cx="2765146" cy="1048858"/>
              <a:chOff x="2517498" y="1730522"/>
              <a:chExt cx="3456433" cy="1311072"/>
            </a:xfrm>
          </p:grpSpPr>
          <p:cxnSp>
            <p:nvCxnSpPr>
              <p:cNvPr id="511" name="Straight Connector 510"/>
              <p:cNvCxnSpPr/>
              <p:nvPr/>
            </p:nvCxnSpPr>
            <p:spPr>
              <a:xfrm>
                <a:off x="2517498" y="2376172"/>
                <a:ext cx="345643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/>
              <p:cNvCxnSpPr/>
              <p:nvPr/>
            </p:nvCxnSpPr>
            <p:spPr>
              <a:xfrm>
                <a:off x="4232761" y="1740978"/>
                <a:ext cx="0" cy="12801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>
                <a:off x="5312138" y="1761433"/>
                <a:ext cx="0" cy="12801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>
                <a:off x="3163171" y="1730522"/>
                <a:ext cx="0" cy="12801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5" name="Rectangle 514"/>
              <p:cNvSpPr/>
              <p:nvPr/>
            </p:nvSpPr>
            <p:spPr>
              <a:xfrm>
                <a:off x="2701561" y="2286000"/>
                <a:ext cx="3104879" cy="2146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16" name="Group 515"/>
              <p:cNvGrpSpPr/>
              <p:nvPr/>
            </p:nvGrpSpPr>
            <p:grpSpPr>
              <a:xfrm>
                <a:off x="2701562" y="1931693"/>
                <a:ext cx="1992208" cy="875505"/>
                <a:chOff x="534160" y="2230725"/>
                <a:chExt cx="1185838" cy="521133"/>
              </a:xfrm>
            </p:grpSpPr>
            <p:sp>
              <p:nvSpPr>
                <p:cNvPr id="521" name="Oval 520"/>
                <p:cNvSpPr/>
                <p:nvPr/>
              </p:nvSpPr>
              <p:spPr>
                <a:xfrm>
                  <a:off x="534160" y="2232276"/>
                  <a:ext cx="543300" cy="51958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rgbClr val="FF0000"/>
                      </a:solidFill>
                    </a:rPr>
                    <a:t>0</a:t>
                  </a:r>
                </a:p>
              </p:txBody>
            </p:sp>
            <p:sp>
              <p:nvSpPr>
                <p:cNvPr id="522" name="Oval 521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/>
                    <a:t>1</a:t>
                  </a:r>
                </a:p>
              </p:txBody>
            </p:sp>
          </p:grpSp>
          <p:sp>
            <p:nvSpPr>
              <p:cNvPr id="517" name="Oval 516"/>
              <p:cNvSpPr/>
              <p:nvPr/>
            </p:nvSpPr>
            <p:spPr>
              <a:xfrm>
                <a:off x="4860404" y="1952143"/>
                <a:ext cx="912746" cy="872899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</a:rPr>
                  <a:t>0</a:t>
                </a:r>
              </a:p>
            </p:txBody>
          </p:sp>
          <p:sp>
            <p:nvSpPr>
              <p:cNvPr id="518" name="Donut 517"/>
              <p:cNvSpPr>
                <a:spLocks noChangeAspect="1"/>
              </p:cNvSpPr>
              <p:nvPr/>
            </p:nvSpPr>
            <p:spPr>
              <a:xfrm>
                <a:off x="2667001" y="1889759"/>
                <a:ext cx="1005840" cy="1005840"/>
              </a:xfrm>
              <a:prstGeom prst="donut">
                <a:avLst>
                  <a:gd name="adj" fmla="val 12985"/>
                </a:avLst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9" name="Donut 518"/>
              <p:cNvSpPr>
                <a:spLocks noChangeAspect="1"/>
              </p:cNvSpPr>
              <p:nvPr/>
            </p:nvSpPr>
            <p:spPr>
              <a:xfrm>
                <a:off x="3733799" y="1904999"/>
                <a:ext cx="1005840" cy="1005840"/>
              </a:xfrm>
              <a:prstGeom prst="donut">
                <a:avLst>
                  <a:gd name="adj" fmla="val 12744"/>
                </a:avLst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0" name="Donut 519"/>
              <p:cNvSpPr>
                <a:spLocks noChangeAspect="1"/>
              </p:cNvSpPr>
              <p:nvPr/>
            </p:nvSpPr>
            <p:spPr>
              <a:xfrm>
                <a:off x="4800600" y="1904999"/>
                <a:ext cx="1005840" cy="1005840"/>
              </a:xfrm>
              <a:prstGeom prst="donut">
                <a:avLst>
                  <a:gd name="adj" fmla="val 14864"/>
                </a:avLst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23" name="Rounded Rectangle 522"/>
            <p:cNvSpPr/>
            <p:nvPr/>
          </p:nvSpPr>
          <p:spPr>
            <a:xfrm>
              <a:off x="2576277" y="4798060"/>
              <a:ext cx="7203770" cy="1158875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4000" dirty="0">
                  <a:solidFill>
                    <a:schemeClr val="tx1"/>
                  </a:solidFill>
                </a:rPr>
                <a:t>Some cells can fail depending </a:t>
              </a:r>
              <a:endParaRPr lang="en-US" sz="4000" dirty="0" smtClean="0">
                <a:solidFill>
                  <a:schemeClr val="tx1"/>
                </a:solidFill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4000" dirty="0" smtClean="0">
                  <a:solidFill>
                    <a:schemeClr val="tx1"/>
                  </a:solidFill>
                </a:rPr>
                <a:t>on </a:t>
              </a:r>
              <a:r>
                <a:rPr lang="en-US" sz="4000" dirty="0">
                  <a:solidFill>
                    <a:schemeClr val="tx1"/>
                  </a:solidFill>
                </a:rPr>
                <a:t>the </a:t>
              </a:r>
              <a:r>
                <a:rPr lang="en-US" sz="4000" dirty="0" smtClean="0">
                  <a:solidFill>
                    <a:schemeClr val="tx1"/>
                  </a:solidFill>
                </a:rPr>
                <a:t>data </a:t>
              </a:r>
              <a:r>
                <a:rPr lang="en-US" sz="4000" dirty="0">
                  <a:solidFill>
                    <a:schemeClr val="tx1"/>
                  </a:solidFill>
                </a:rPr>
                <a:t>stored in </a:t>
              </a:r>
              <a:endParaRPr lang="en-US" sz="4000" dirty="0" smtClean="0">
                <a:solidFill>
                  <a:schemeClr val="tx1"/>
                </a:solidFill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4000" dirty="0" smtClean="0">
                  <a:solidFill>
                    <a:schemeClr val="tx1"/>
                  </a:solidFill>
                </a:rPr>
                <a:t>neighboring </a:t>
              </a:r>
              <a:r>
                <a:rPr lang="en-US" sz="4000" dirty="0">
                  <a:solidFill>
                    <a:schemeClr val="tx1"/>
                  </a:solidFill>
                </a:rPr>
                <a:t>cells</a:t>
              </a:r>
            </a:p>
          </p:txBody>
        </p:sp>
        <p:sp>
          <p:nvSpPr>
            <p:cNvPr id="524" name="TextBox 523"/>
            <p:cNvSpPr txBox="1"/>
            <p:nvPr/>
          </p:nvSpPr>
          <p:spPr>
            <a:xfrm>
              <a:off x="6626892" y="3667199"/>
              <a:ext cx="2180084" cy="6426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4800" b="1" i="1" smtClean="0">
                  <a:latin typeface="+mj-lt"/>
                  <a:ea typeface="Abadi MT Condensed Extra Bold" charset="0"/>
                  <a:cs typeface="Abadi MT Condensed Extra Bold" charset="0"/>
                </a:rPr>
                <a:t>FAILURE</a:t>
              </a:r>
              <a:endParaRPr lang="en-US" sz="4800" b="1" i="1" dirty="0">
                <a:latin typeface="+mj-lt"/>
                <a:ea typeface="Abadi MT Condensed Extra Bold" charset="0"/>
                <a:cs typeface="Abadi MT Condensed Extra Bold" charset="0"/>
              </a:endParaRPr>
            </a:p>
          </p:txBody>
        </p:sp>
        <p:sp>
          <p:nvSpPr>
            <p:cNvPr id="525" name="Multiply 524"/>
            <p:cNvSpPr/>
            <p:nvPr/>
          </p:nvSpPr>
          <p:spPr>
            <a:xfrm>
              <a:off x="4681472" y="3444505"/>
              <a:ext cx="914400" cy="91440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26" name="Title 1"/>
            <p:cNvSpPr txBox="1">
              <a:spLocks/>
            </p:cNvSpPr>
            <p:nvPr/>
          </p:nvSpPr>
          <p:spPr>
            <a:xfrm>
              <a:off x="0" y="36074"/>
              <a:ext cx="12192000" cy="1143000"/>
            </a:xfrm>
            <a:prstGeom prst="rect">
              <a:avLst/>
            </a:prstGeom>
          </p:spPr>
          <p:txBody>
            <a:bodyPr vert="horz" lIns="438958" tIns="219479" rIns="438958" bIns="219479" rtlCol="0" anchor="ctr">
              <a:normAutofit fontScale="85000" lnSpcReduction="20000"/>
            </a:bodyPr>
            <a:lstStyle>
              <a:lvl1pPr algn="ctr" defTabSz="2193911" rtl="0" eaLnBrk="1" latinLnBrk="0" hangingPunct="1">
                <a:spcBef>
                  <a:spcPct val="0"/>
                </a:spcBef>
                <a:buNone/>
                <a:defRPr sz="21092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4000" b="1" dirty="0" smtClean="0"/>
                <a:t>DETECTION IS HARD DUE TO </a:t>
              </a:r>
            </a:p>
            <a:p>
              <a:pPr>
                <a:lnSpc>
                  <a:spcPct val="80000"/>
                </a:lnSpc>
              </a:pPr>
              <a:r>
                <a:rPr lang="en-US" sz="4000" b="1" dirty="0" smtClean="0"/>
                <a:t>INTERMITTENT FAILURES</a:t>
              </a:r>
              <a:endParaRPr lang="en-US" sz="47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527" name="Group 526"/>
            <p:cNvGrpSpPr>
              <a:grpSpLocks noChangeAspect="1"/>
            </p:cNvGrpSpPr>
            <p:nvPr/>
          </p:nvGrpSpPr>
          <p:grpSpPr>
            <a:xfrm>
              <a:off x="3817694" y="2030571"/>
              <a:ext cx="2765146" cy="1048858"/>
              <a:chOff x="2517498" y="1730522"/>
              <a:chExt cx="3456433" cy="1311072"/>
            </a:xfrm>
          </p:grpSpPr>
          <p:cxnSp>
            <p:nvCxnSpPr>
              <p:cNvPr id="528" name="Straight Connector 527"/>
              <p:cNvCxnSpPr/>
              <p:nvPr/>
            </p:nvCxnSpPr>
            <p:spPr>
              <a:xfrm>
                <a:off x="2517498" y="2376172"/>
                <a:ext cx="345643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/>
              <p:cNvCxnSpPr/>
              <p:nvPr/>
            </p:nvCxnSpPr>
            <p:spPr>
              <a:xfrm>
                <a:off x="4232761" y="1740978"/>
                <a:ext cx="0" cy="12801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/>
              <p:cNvCxnSpPr/>
              <p:nvPr/>
            </p:nvCxnSpPr>
            <p:spPr>
              <a:xfrm>
                <a:off x="5312138" y="1761433"/>
                <a:ext cx="0" cy="12801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530"/>
              <p:cNvCxnSpPr/>
              <p:nvPr/>
            </p:nvCxnSpPr>
            <p:spPr>
              <a:xfrm>
                <a:off x="3163171" y="1730522"/>
                <a:ext cx="0" cy="12801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2" name="Rectangle 531"/>
              <p:cNvSpPr/>
              <p:nvPr/>
            </p:nvSpPr>
            <p:spPr>
              <a:xfrm>
                <a:off x="2701561" y="2286000"/>
                <a:ext cx="3104879" cy="2146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33" name="Group 532"/>
              <p:cNvGrpSpPr/>
              <p:nvPr/>
            </p:nvGrpSpPr>
            <p:grpSpPr>
              <a:xfrm>
                <a:off x="2701562" y="1931690"/>
                <a:ext cx="1992208" cy="875506"/>
                <a:chOff x="534160" y="2230725"/>
                <a:chExt cx="1185838" cy="521134"/>
              </a:xfrm>
            </p:grpSpPr>
            <p:sp>
              <p:nvSpPr>
                <p:cNvPr id="538" name="Oval 537"/>
                <p:cNvSpPr/>
                <p:nvPr/>
              </p:nvSpPr>
              <p:spPr>
                <a:xfrm>
                  <a:off x="534160" y="2232277"/>
                  <a:ext cx="543301" cy="51958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 smtClean="0">
                      <a:solidFill>
                        <a:srgbClr val="FF0000"/>
                      </a:solidFill>
                    </a:rPr>
                    <a:t>1</a:t>
                  </a:r>
                  <a:endParaRPr lang="en-US" sz="4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39" name="Oval 538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/>
                    <a:t>1</a:t>
                  </a:r>
                  <a:endParaRPr lang="en-US" sz="4000" b="1" dirty="0" smtClean="0"/>
                </a:p>
              </p:txBody>
            </p:sp>
          </p:grpSp>
          <p:sp>
            <p:nvSpPr>
              <p:cNvPr id="534" name="Oval 533"/>
              <p:cNvSpPr/>
              <p:nvPr/>
            </p:nvSpPr>
            <p:spPr>
              <a:xfrm>
                <a:off x="4860404" y="1952143"/>
                <a:ext cx="912746" cy="872899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rgbClr val="FF0000"/>
                    </a:solidFill>
                  </a:rPr>
                  <a:t>1</a:t>
                </a:r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35" name="Donut 534"/>
              <p:cNvSpPr>
                <a:spLocks noChangeAspect="1"/>
              </p:cNvSpPr>
              <p:nvPr/>
            </p:nvSpPr>
            <p:spPr>
              <a:xfrm>
                <a:off x="2667001" y="1889759"/>
                <a:ext cx="1005840" cy="1005840"/>
              </a:xfrm>
              <a:prstGeom prst="donut">
                <a:avLst>
                  <a:gd name="adj" fmla="val 12985"/>
                </a:avLst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6" name="Donut 535"/>
              <p:cNvSpPr>
                <a:spLocks noChangeAspect="1"/>
              </p:cNvSpPr>
              <p:nvPr/>
            </p:nvSpPr>
            <p:spPr>
              <a:xfrm>
                <a:off x="3733799" y="1904999"/>
                <a:ext cx="1005840" cy="1005840"/>
              </a:xfrm>
              <a:prstGeom prst="donut">
                <a:avLst>
                  <a:gd name="adj" fmla="val 12744"/>
                </a:avLst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7" name="Donut 536"/>
              <p:cNvSpPr>
                <a:spLocks noChangeAspect="1"/>
              </p:cNvSpPr>
              <p:nvPr/>
            </p:nvSpPr>
            <p:spPr>
              <a:xfrm>
                <a:off x="4800600" y="1904999"/>
                <a:ext cx="1005840" cy="1005840"/>
              </a:xfrm>
              <a:prstGeom prst="donut">
                <a:avLst>
                  <a:gd name="adj" fmla="val 14864"/>
                </a:avLst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40" name="Picture 539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712875" y="2165429"/>
              <a:ext cx="954058" cy="896348"/>
            </a:xfrm>
            <a:prstGeom prst="rect">
              <a:avLst/>
            </a:prstGeom>
          </p:spPr>
        </p:pic>
        <p:sp>
          <p:nvSpPr>
            <p:cNvPr id="541" name="TextBox 540"/>
            <p:cNvSpPr txBox="1"/>
            <p:nvPr/>
          </p:nvSpPr>
          <p:spPr>
            <a:xfrm>
              <a:off x="6630684" y="2170153"/>
              <a:ext cx="2180084" cy="11264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4800" b="1" i="1" dirty="0">
                  <a:latin typeface="+mj-lt"/>
                  <a:ea typeface="Abadi MT Condensed Extra Bold" charset="0"/>
                  <a:cs typeface="Abadi MT Condensed Extra Bold" charset="0"/>
                </a:rPr>
                <a:t>NO </a:t>
              </a:r>
            </a:p>
            <a:p>
              <a:pPr algn="ctr">
                <a:lnSpc>
                  <a:spcPct val="70000"/>
                </a:lnSpc>
              </a:pPr>
              <a:r>
                <a:rPr lang="en-US" sz="4800" b="1" i="1" dirty="0" smtClean="0">
                  <a:latin typeface="+mj-lt"/>
                  <a:ea typeface="Abadi MT Condensed Extra Bold" charset="0"/>
                  <a:cs typeface="Abadi MT Condensed Extra Bold" charset="0"/>
                </a:rPr>
                <a:t>FAILURE</a:t>
              </a:r>
              <a:endParaRPr lang="en-US" sz="4800" b="1" i="1" dirty="0">
                <a:latin typeface="+mj-lt"/>
                <a:ea typeface="Abadi MT Condensed Extra Bold" charset="0"/>
                <a:cs typeface="Abadi MT Condensed Extra Bold" charset="0"/>
              </a:endParaRPr>
            </a:p>
          </p:txBody>
        </p:sp>
        <p:sp>
          <p:nvSpPr>
            <p:cNvPr id="542" name="Content Placeholder 2"/>
            <p:cNvSpPr txBox="1">
              <a:spLocks/>
            </p:cNvSpPr>
            <p:nvPr/>
          </p:nvSpPr>
          <p:spPr>
            <a:xfrm>
              <a:off x="1524000" y="1271658"/>
              <a:ext cx="9144000" cy="709542"/>
            </a:xfrm>
            <a:prstGeom prst="rect">
              <a:avLst/>
            </a:prstGeom>
            <a:noFill/>
          </p:spPr>
          <p:txBody>
            <a:bodyPr vert="horz" lIns="438958" tIns="219479" rIns="438958" bIns="219479" rtlCol="0" anchor="ctr">
              <a:normAutofit fontScale="25000" lnSpcReduction="20000"/>
            </a:bodyPr>
            <a:lstStyle>
              <a:lvl1pPr marL="0" indent="0" algn="ctr" defTabSz="2193911" rtl="0" eaLnBrk="1" latinLnBrk="0" hangingPunct="1">
                <a:spcBef>
                  <a:spcPct val="20000"/>
                </a:spcBef>
                <a:buFont typeface="Arial"/>
                <a:buNone/>
                <a:defRPr sz="15394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193911" indent="0" algn="ctr" defTabSz="2193911" rtl="0" eaLnBrk="1" latinLnBrk="0" hangingPunct="1">
                <a:spcBef>
                  <a:spcPct val="20000"/>
                </a:spcBef>
                <a:buFont typeface="Arial"/>
                <a:buNone/>
                <a:defRPr sz="13395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4387821" indent="0" algn="ctr" defTabSz="2193911" rtl="0" eaLnBrk="1" latinLnBrk="0" hangingPunct="1">
                <a:spcBef>
                  <a:spcPct val="20000"/>
                </a:spcBef>
                <a:buFont typeface="Arial"/>
                <a:buNone/>
                <a:defRPr sz="11495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6581732" indent="0" algn="ctr" defTabSz="2193911" rtl="0" eaLnBrk="1" latinLnBrk="0" hangingPunct="1">
                <a:spcBef>
                  <a:spcPct val="20000"/>
                </a:spcBef>
                <a:buFont typeface="Arial"/>
                <a:buNone/>
                <a:defRPr sz="9596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8775642" indent="0" algn="ctr" defTabSz="2193911" rtl="0" eaLnBrk="1" latinLnBrk="0" hangingPunct="1">
                <a:spcBef>
                  <a:spcPct val="20000"/>
                </a:spcBef>
                <a:buFont typeface="Arial"/>
                <a:buNone/>
                <a:defRPr sz="9596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969553" indent="0" algn="ctr" defTabSz="2193911" rtl="0" eaLnBrk="1" latinLnBrk="0" hangingPunct="1">
                <a:spcBef>
                  <a:spcPct val="20000"/>
                </a:spcBef>
                <a:buFont typeface="Arial"/>
                <a:buNone/>
                <a:defRPr sz="9596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163465" indent="0" algn="ctr" defTabSz="2193911" rtl="0" eaLnBrk="1" latinLnBrk="0" hangingPunct="1">
                <a:spcBef>
                  <a:spcPct val="20000"/>
                </a:spcBef>
                <a:buFont typeface="Arial"/>
                <a:buNone/>
                <a:defRPr sz="9596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357375" indent="0" algn="ctr" defTabSz="2193911" rtl="0" eaLnBrk="1" latinLnBrk="0" hangingPunct="1">
                <a:spcBef>
                  <a:spcPct val="20000"/>
                </a:spcBef>
                <a:buFont typeface="Arial"/>
                <a:buNone/>
                <a:defRPr sz="9596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551286" indent="0" algn="ctr" defTabSz="2193911" rtl="0" eaLnBrk="1" latinLnBrk="0" hangingPunct="1">
                <a:spcBef>
                  <a:spcPct val="20000"/>
                </a:spcBef>
                <a:buFont typeface="Arial"/>
                <a:buNone/>
                <a:defRPr sz="9596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dirty="0" smtClean="0">
                  <a:solidFill>
                    <a:srgbClr val="FF0000"/>
                  </a:solidFill>
                </a:rPr>
                <a:t>DATA-DEPENDENT FAILURE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99678" y="14008166"/>
            <a:ext cx="12272938" cy="6037430"/>
            <a:chOff x="140932" y="652905"/>
            <a:chExt cx="12272938" cy="6037430"/>
          </a:xfrm>
        </p:grpSpPr>
        <p:sp>
          <p:nvSpPr>
            <p:cNvPr id="543" name="Title 1"/>
            <p:cNvSpPr txBox="1">
              <a:spLocks/>
            </p:cNvSpPr>
            <p:nvPr/>
          </p:nvSpPr>
          <p:spPr>
            <a:xfrm>
              <a:off x="140932" y="652905"/>
              <a:ext cx="12192000" cy="1143000"/>
            </a:xfrm>
            <a:prstGeom prst="rect">
              <a:avLst/>
            </a:prstGeom>
          </p:spPr>
          <p:txBody>
            <a:bodyPr vert="horz" lIns="438958" tIns="219479" rIns="438958" bIns="219479" rtlCol="0" anchor="ctr">
              <a:normAutofit fontScale="25000" lnSpcReduction="20000"/>
            </a:bodyPr>
            <a:lstStyle>
              <a:lvl1pPr algn="ctr" defTabSz="2193911" rtl="0" eaLnBrk="1" latinLnBrk="0" hangingPunct="1">
                <a:spcBef>
                  <a:spcPct val="0"/>
                </a:spcBef>
                <a:buNone/>
                <a:defRPr sz="21092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dirty="0" smtClean="0"/>
                <a:t>HOW TO DETECT DATA-DEPENDENT FAILURES?</a:t>
              </a:r>
              <a:endParaRPr lang="en-US" b="1" dirty="0"/>
            </a:p>
          </p:txBody>
        </p:sp>
        <p:grpSp>
          <p:nvGrpSpPr>
            <p:cNvPr id="544" name="Group 543"/>
            <p:cNvGrpSpPr/>
            <p:nvPr/>
          </p:nvGrpSpPr>
          <p:grpSpPr>
            <a:xfrm>
              <a:off x="1524001" y="2895600"/>
              <a:ext cx="9144001" cy="942362"/>
              <a:chOff x="0" y="2667000"/>
              <a:chExt cx="9144001" cy="942362"/>
            </a:xfrm>
            <a:solidFill>
              <a:schemeClr val="bg1"/>
            </a:solidFill>
          </p:grpSpPr>
          <p:sp>
            <p:nvSpPr>
              <p:cNvPr id="545" name="Rounded Rectangle 544"/>
              <p:cNvSpPr/>
              <p:nvPr/>
            </p:nvSpPr>
            <p:spPr>
              <a:xfrm>
                <a:off x="0" y="2667000"/>
                <a:ext cx="9144001" cy="942362"/>
              </a:xfrm>
              <a:prstGeom prst="round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70000"/>
                  </a:lnSpc>
                </a:pPr>
                <a:r>
                  <a:rPr lang="en-US" sz="4000" i="1" dirty="0">
                    <a:solidFill>
                      <a:srgbClr val="FF0000"/>
                    </a:solidFill>
                  </a:rPr>
                  <a:t>LINEAR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4000" i="1" dirty="0" smtClean="0">
                    <a:solidFill>
                      <a:srgbClr val="FF0000"/>
                    </a:solidFill>
                  </a:rPr>
                  <a:t>MAPPING                     </a:t>
                </a:r>
                <a:endParaRPr lang="en-US" sz="4000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46" name="TextBox 545"/>
              <p:cNvSpPr txBox="1"/>
              <p:nvPr/>
            </p:nvSpPr>
            <p:spPr>
              <a:xfrm>
                <a:off x="4953000" y="2819400"/>
                <a:ext cx="884226" cy="70788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/>
                  <a:t>X-1</a:t>
                </a:r>
              </a:p>
            </p:txBody>
          </p:sp>
          <p:sp>
            <p:nvSpPr>
              <p:cNvPr id="547" name="TextBox 546"/>
              <p:cNvSpPr txBox="1"/>
              <p:nvPr/>
            </p:nvSpPr>
            <p:spPr>
              <a:xfrm>
                <a:off x="5791200" y="2819400"/>
                <a:ext cx="467195" cy="70788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/>
                  <a:t>X</a:t>
                </a:r>
              </a:p>
            </p:txBody>
          </p:sp>
          <p:sp>
            <p:nvSpPr>
              <p:cNvPr id="548" name="TextBox 547"/>
              <p:cNvSpPr txBox="1"/>
              <p:nvPr/>
            </p:nvSpPr>
            <p:spPr>
              <a:xfrm>
                <a:off x="6248400" y="2819400"/>
                <a:ext cx="982661" cy="70788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/>
                  <a:t>X+1</a:t>
                </a:r>
              </a:p>
            </p:txBody>
          </p:sp>
        </p:grpSp>
        <p:grpSp>
          <p:nvGrpSpPr>
            <p:cNvPr id="549" name="Group 548"/>
            <p:cNvGrpSpPr/>
            <p:nvPr/>
          </p:nvGrpSpPr>
          <p:grpSpPr>
            <a:xfrm>
              <a:off x="4678680" y="2244846"/>
              <a:ext cx="5303520" cy="803154"/>
              <a:chOff x="2240280" y="2971800"/>
              <a:chExt cx="5303520" cy="803154"/>
            </a:xfrm>
          </p:grpSpPr>
          <p:grpSp>
            <p:nvGrpSpPr>
              <p:cNvPr id="550" name="Group 549"/>
              <p:cNvGrpSpPr/>
              <p:nvPr/>
            </p:nvGrpSpPr>
            <p:grpSpPr>
              <a:xfrm>
                <a:off x="2240280" y="2979042"/>
                <a:ext cx="5303520" cy="795912"/>
                <a:chOff x="1027256" y="2117206"/>
                <a:chExt cx="5303520" cy="795912"/>
              </a:xfrm>
            </p:grpSpPr>
            <p:cxnSp>
              <p:nvCxnSpPr>
                <p:cNvPr id="559" name="Straight Connector 558"/>
                <p:cNvCxnSpPr/>
                <p:nvPr/>
              </p:nvCxnSpPr>
              <p:spPr>
                <a:xfrm>
                  <a:off x="3331890" y="2135878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Straight Connector 559"/>
                <p:cNvCxnSpPr/>
                <p:nvPr/>
              </p:nvCxnSpPr>
              <p:spPr>
                <a:xfrm>
                  <a:off x="2704366" y="2129654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>
                  <a:off x="2076842" y="2123430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2" name="Straight Connector 561"/>
                <p:cNvCxnSpPr/>
                <p:nvPr/>
              </p:nvCxnSpPr>
              <p:spPr>
                <a:xfrm>
                  <a:off x="1449318" y="2117206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Straight Connector 562"/>
                <p:cNvCxnSpPr/>
                <p:nvPr/>
              </p:nvCxnSpPr>
              <p:spPr>
                <a:xfrm>
                  <a:off x="1027256" y="2495297"/>
                  <a:ext cx="530352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64" name="Group 563"/>
                <p:cNvGrpSpPr/>
                <p:nvPr/>
              </p:nvGrpSpPr>
              <p:grpSpPr>
                <a:xfrm>
                  <a:off x="1176697" y="2226069"/>
                  <a:ext cx="2425227" cy="524238"/>
                  <a:chOff x="1176697" y="2226069"/>
                  <a:chExt cx="2425227" cy="524238"/>
                </a:xfrm>
              </p:grpSpPr>
              <p:sp>
                <p:nvSpPr>
                  <p:cNvPr id="565" name="Oval 564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6" name="Oval 565"/>
                  <p:cNvSpPr/>
                  <p:nvPr/>
                </p:nvSpPr>
                <p:spPr>
                  <a:xfrm>
                    <a:off x="1800960" y="2229173"/>
                    <a:ext cx="543301" cy="519582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7" name="Oval 566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8" name="Oval 567"/>
                  <p:cNvSpPr/>
                  <p:nvPr/>
                </p:nvSpPr>
                <p:spPr>
                  <a:xfrm>
                    <a:off x="3058623" y="2226069"/>
                    <a:ext cx="543301" cy="519582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 cmpd="sng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b="1" dirty="0">
                        <a:solidFill>
                          <a:srgbClr val="FF0000"/>
                        </a:solidFill>
                      </a:rPr>
                      <a:t>L</a:t>
                    </a:r>
                  </a:p>
                </p:txBody>
              </p:sp>
            </p:grpSp>
          </p:grpSp>
          <p:cxnSp>
            <p:nvCxnSpPr>
              <p:cNvPr id="551" name="Straight Connector 550"/>
              <p:cNvCxnSpPr/>
              <p:nvPr/>
            </p:nvCxnSpPr>
            <p:spPr>
              <a:xfrm>
                <a:off x="7047006" y="2990472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Straight Connector 551"/>
              <p:cNvCxnSpPr/>
              <p:nvPr/>
            </p:nvCxnSpPr>
            <p:spPr>
              <a:xfrm>
                <a:off x="6419482" y="2984248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" name="Straight Connector 552"/>
              <p:cNvCxnSpPr/>
              <p:nvPr/>
            </p:nvCxnSpPr>
            <p:spPr>
              <a:xfrm>
                <a:off x="5791958" y="297802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Straight Connector 553"/>
              <p:cNvCxnSpPr/>
              <p:nvPr/>
            </p:nvCxnSpPr>
            <p:spPr>
              <a:xfrm>
                <a:off x="5155297" y="297180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5" name="Oval 554"/>
              <p:cNvSpPr/>
              <p:nvPr/>
            </p:nvSpPr>
            <p:spPr>
              <a:xfrm>
                <a:off x="4876800" y="3093095"/>
                <a:ext cx="543301" cy="519582"/>
              </a:xfrm>
              <a:prstGeom prst="ellipse">
                <a:avLst/>
              </a:prstGeom>
              <a:solidFill>
                <a:srgbClr val="800000"/>
              </a:solidFill>
              <a:ln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D</a:t>
                </a:r>
              </a:p>
            </p:txBody>
          </p:sp>
          <p:sp>
            <p:nvSpPr>
              <p:cNvPr id="556" name="Oval 555"/>
              <p:cNvSpPr/>
              <p:nvPr/>
            </p:nvSpPr>
            <p:spPr>
              <a:xfrm>
                <a:off x="5519337" y="3091543"/>
                <a:ext cx="543301" cy="519582"/>
              </a:xfrm>
              <a:prstGeom prst="ellipse">
                <a:avLst/>
              </a:prstGeom>
              <a:solidFill>
                <a:srgbClr val="EEECE1"/>
              </a:solidFill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</a:rPr>
                  <a:t>R</a:t>
                </a:r>
              </a:p>
            </p:txBody>
          </p:sp>
          <p:sp>
            <p:nvSpPr>
              <p:cNvPr id="557" name="Oval 556"/>
              <p:cNvSpPr/>
              <p:nvPr/>
            </p:nvSpPr>
            <p:spPr>
              <a:xfrm>
                <a:off x="6143600" y="3089991"/>
                <a:ext cx="543301" cy="51958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8" name="Oval 557"/>
              <p:cNvSpPr/>
              <p:nvPr/>
            </p:nvSpPr>
            <p:spPr>
              <a:xfrm>
                <a:off x="6777000" y="3088439"/>
                <a:ext cx="543301" cy="51958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69" name="Group 568"/>
            <p:cNvGrpSpPr/>
            <p:nvPr/>
          </p:nvGrpSpPr>
          <p:grpSpPr>
            <a:xfrm>
              <a:off x="4648200" y="2244846"/>
              <a:ext cx="5303520" cy="803154"/>
              <a:chOff x="2209800" y="2971800"/>
              <a:chExt cx="5303520" cy="803154"/>
            </a:xfrm>
          </p:grpSpPr>
          <p:grpSp>
            <p:nvGrpSpPr>
              <p:cNvPr id="570" name="Group 569"/>
              <p:cNvGrpSpPr/>
              <p:nvPr/>
            </p:nvGrpSpPr>
            <p:grpSpPr>
              <a:xfrm>
                <a:off x="2209800" y="2979042"/>
                <a:ext cx="5303520" cy="795912"/>
                <a:chOff x="996776" y="2117206"/>
                <a:chExt cx="5303520" cy="795912"/>
              </a:xfrm>
            </p:grpSpPr>
            <p:cxnSp>
              <p:nvCxnSpPr>
                <p:cNvPr id="579" name="Straight Connector 578"/>
                <p:cNvCxnSpPr/>
                <p:nvPr/>
              </p:nvCxnSpPr>
              <p:spPr>
                <a:xfrm>
                  <a:off x="3331890" y="2135878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" name="Straight Connector 579"/>
                <p:cNvCxnSpPr/>
                <p:nvPr/>
              </p:nvCxnSpPr>
              <p:spPr>
                <a:xfrm>
                  <a:off x="2704366" y="2129654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1" name="Straight Connector 580"/>
                <p:cNvCxnSpPr/>
                <p:nvPr/>
              </p:nvCxnSpPr>
              <p:spPr>
                <a:xfrm>
                  <a:off x="2076842" y="2123430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2" name="Straight Connector 581"/>
                <p:cNvCxnSpPr/>
                <p:nvPr/>
              </p:nvCxnSpPr>
              <p:spPr>
                <a:xfrm>
                  <a:off x="1449318" y="2117206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" name="Straight Connector 582"/>
                <p:cNvCxnSpPr/>
                <p:nvPr/>
              </p:nvCxnSpPr>
              <p:spPr>
                <a:xfrm>
                  <a:off x="996776" y="2495297"/>
                  <a:ext cx="530352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4" name="Group 583"/>
                <p:cNvGrpSpPr/>
                <p:nvPr/>
              </p:nvGrpSpPr>
              <p:grpSpPr>
                <a:xfrm>
                  <a:off x="1176697" y="2226069"/>
                  <a:ext cx="2425227" cy="524238"/>
                  <a:chOff x="1176697" y="2226069"/>
                  <a:chExt cx="2425227" cy="524238"/>
                </a:xfrm>
              </p:grpSpPr>
              <p:sp>
                <p:nvSpPr>
                  <p:cNvPr id="585" name="Oval 584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6" name="Oval 585"/>
                  <p:cNvSpPr/>
                  <p:nvPr/>
                </p:nvSpPr>
                <p:spPr>
                  <a:xfrm>
                    <a:off x="1800960" y="2229173"/>
                    <a:ext cx="543301" cy="519582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7" name="Oval 586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8" name="Oval 587"/>
                  <p:cNvSpPr/>
                  <p:nvPr/>
                </p:nvSpPr>
                <p:spPr>
                  <a:xfrm>
                    <a:off x="3058623" y="2226069"/>
                    <a:ext cx="543301" cy="519582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 cmpd="sng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b="1" dirty="0">
                        <a:solidFill>
                          <a:srgbClr val="FF0000"/>
                        </a:solidFill>
                      </a:rPr>
                      <a:t>0</a:t>
                    </a:r>
                  </a:p>
                </p:txBody>
              </p:sp>
            </p:grpSp>
          </p:grpSp>
          <p:cxnSp>
            <p:nvCxnSpPr>
              <p:cNvPr id="571" name="Straight Connector 570"/>
              <p:cNvCxnSpPr/>
              <p:nvPr/>
            </p:nvCxnSpPr>
            <p:spPr>
              <a:xfrm>
                <a:off x="7047006" y="2990472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2" name="Straight Connector 571"/>
              <p:cNvCxnSpPr/>
              <p:nvPr/>
            </p:nvCxnSpPr>
            <p:spPr>
              <a:xfrm>
                <a:off x="6419482" y="2984248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3" name="Straight Connector 572"/>
              <p:cNvCxnSpPr/>
              <p:nvPr/>
            </p:nvCxnSpPr>
            <p:spPr>
              <a:xfrm>
                <a:off x="5791958" y="297802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Straight Connector 573"/>
              <p:cNvCxnSpPr/>
              <p:nvPr/>
            </p:nvCxnSpPr>
            <p:spPr>
              <a:xfrm>
                <a:off x="5155297" y="297180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5" name="Oval 574"/>
              <p:cNvSpPr/>
              <p:nvPr/>
            </p:nvSpPr>
            <p:spPr>
              <a:xfrm>
                <a:off x="4876800" y="3093095"/>
                <a:ext cx="543301" cy="519582"/>
              </a:xfrm>
              <a:prstGeom prst="ellipse">
                <a:avLst/>
              </a:prstGeom>
              <a:solidFill>
                <a:srgbClr val="800000"/>
              </a:solidFill>
              <a:ln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  <p:sp>
            <p:nvSpPr>
              <p:cNvPr id="576" name="Oval 575"/>
              <p:cNvSpPr/>
              <p:nvPr/>
            </p:nvSpPr>
            <p:spPr>
              <a:xfrm>
                <a:off x="5519337" y="3091543"/>
                <a:ext cx="543301" cy="519582"/>
              </a:xfrm>
              <a:prstGeom prst="ellipse">
                <a:avLst/>
              </a:prstGeom>
              <a:solidFill>
                <a:srgbClr val="EEECE1"/>
              </a:solidFill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</a:rPr>
                  <a:t>0</a:t>
                </a:r>
              </a:p>
            </p:txBody>
          </p:sp>
          <p:sp>
            <p:nvSpPr>
              <p:cNvPr id="577" name="Oval 576"/>
              <p:cNvSpPr/>
              <p:nvPr/>
            </p:nvSpPr>
            <p:spPr>
              <a:xfrm>
                <a:off x="6143600" y="3089991"/>
                <a:ext cx="543301" cy="51958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8" name="Oval 577"/>
              <p:cNvSpPr/>
              <p:nvPr/>
            </p:nvSpPr>
            <p:spPr>
              <a:xfrm>
                <a:off x="6777000" y="3088439"/>
                <a:ext cx="543301" cy="51958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89" name="Rounded Rectangle 588"/>
            <p:cNvSpPr/>
            <p:nvPr/>
          </p:nvSpPr>
          <p:spPr>
            <a:xfrm>
              <a:off x="1524001" y="4800599"/>
              <a:ext cx="9144001" cy="941832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70000"/>
                </a:lnSpc>
              </a:pPr>
              <a:r>
                <a:rPr lang="en-US" sz="4000" i="1" dirty="0">
                  <a:solidFill>
                    <a:srgbClr val="FF0000"/>
                  </a:solidFill>
                </a:rPr>
                <a:t>SCRAMBLED</a:t>
              </a:r>
            </a:p>
            <a:p>
              <a:pPr>
                <a:lnSpc>
                  <a:spcPct val="70000"/>
                </a:lnSpc>
              </a:pPr>
              <a:r>
                <a:rPr lang="en-US" sz="4000" i="1" dirty="0" smtClean="0">
                  <a:solidFill>
                    <a:srgbClr val="FF0000"/>
                  </a:solidFill>
                </a:rPr>
                <a:t>MAPPING                     </a:t>
              </a:r>
              <a:endParaRPr lang="en-US" sz="4000" i="1" dirty="0">
                <a:solidFill>
                  <a:srgbClr val="FF0000"/>
                </a:solidFill>
              </a:endParaRPr>
            </a:p>
          </p:txBody>
        </p:sp>
        <p:sp>
          <p:nvSpPr>
            <p:cNvPr id="590" name="TextBox 589"/>
            <p:cNvSpPr txBox="1"/>
            <p:nvPr/>
          </p:nvSpPr>
          <p:spPr>
            <a:xfrm>
              <a:off x="6477000" y="4854714"/>
              <a:ext cx="8842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X-4</a:t>
              </a:r>
            </a:p>
          </p:txBody>
        </p:sp>
        <p:sp>
          <p:nvSpPr>
            <p:cNvPr id="591" name="TextBox 590"/>
            <p:cNvSpPr txBox="1"/>
            <p:nvPr/>
          </p:nvSpPr>
          <p:spPr>
            <a:xfrm>
              <a:off x="7333459" y="4854714"/>
              <a:ext cx="4671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sp>
          <p:nvSpPr>
            <p:cNvPr id="592" name="TextBox 591"/>
            <p:cNvSpPr txBox="1"/>
            <p:nvPr/>
          </p:nvSpPr>
          <p:spPr>
            <a:xfrm>
              <a:off x="7772401" y="4854714"/>
              <a:ext cx="9826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X+2</a:t>
              </a:r>
            </a:p>
          </p:txBody>
        </p:sp>
        <p:grpSp>
          <p:nvGrpSpPr>
            <p:cNvPr id="593" name="Group 592"/>
            <p:cNvGrpSpPr/>
            <p:nvPr/>
          </p:nvGrpSpPr>
          <p:grpSpPr>
            <a:xfrm>
              <a:off x="4648200" y="4114800"/>
              <a:ext cx="5303520" cy="803154"/>
              <a:chOff x="2209800" y="2971800"/>
              <a:chExt cx="5303520" cy="803154"/>
            </a:xfrm>
          </p:grpSpPr>
          <p:grpSp>
            <p:nvGrpSpPr>
              <p:cNvPr id="594" name="Group 593"/>
              <p:cNvGrpSpPr/>
              <p:nvPr/>
            </p:nvGrpSpPr>
            <p:grpSpPr>
              <a:xfrm>
                <a:off x="2209800" y="2979042"/>
                <a:ext cx="5303520" cy="795912"/>
                <a:chOff x="996776" y="2117206"/>
                <a:chExt cx="5303520" cy="795912"/>
              </a:xfrm>
            </p:grpSpPr>
            <p:cxnSp>
              <p:nvCxnSpPr>
                <p:cNvPr id="603" name="Straight Connector 602"/>
                <p:cNvCxnSpPr/>
                <p:nvPr/>
              </p:nvCxnSpPr>
              <p:spPr>
                <a:xfrm>
                  <a:off x="3331890" y="2135878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4" name="Straight Connector 603"/>
                <p:cNvCxnSpPr/>
                <p:nvPr/>
              </p:nvCxnSpPr>
              <p:spPr>
                <a:xfrm>
                  <a:off x="2704366" y="2129654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/>
                <p:cNvCxnSpPr/>
                <p:nvPr/>
              </p:nvCxnSpPr>
              <p:spPr>
                <a:xfrm>
                  <a:off x="2076842" y="2123430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6" name="Straight Connector 605"/>
                <p:cNvCxnSpPr/>
                <p:nvPr/>
              </p:nvCxnSpPr>
              <p:spPr>
                <a:xfrm>
                  <a:off x="1449318" y="2117206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7" name="Straight Connector 606"/>
                <p:cNvCxnSpPr/>
                <p:nvPr/>
              </p:nvCxnSpPr>
              <p:spPr>
                <a:xfrm>
                  <a:off x="996776" y="2495297"/>
                  <a:ext cx="530352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08" name="Group 607"/>
                <p:cNvGrpSpPr/>
                <p:nvPr/>
              </p:nvGrpSpPr>
              <p:grpSpPr>
                <a:xfrm>
                  <a:off x="1176697" y="2226069"/>
                  <a:ext cx="2425227" cy="524238"/>
                  <a:chOff x="1176697" y="2226069"/>
                  <a:chExt cx="2425227" cy="524238"/>
                </a:xfrm>
              </p:grpSpPr>
              <p:sp>
                <p:nvSpPr>
                  <p:cNvPr id="609" name="Oval 608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 cmpd="sng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b="1" dirty="0">
                        <a:solidFill>
                          <a:srgbClr val="FF0000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610" name="Oval 609"/>
                  <p:cNvSpPr/>
                  <p:nvPr/>
                </p:nvSpPr>
                <p:spPr>
                  <a:xfrm>
                    <a:off x="1800960" y="2229173"/>
                    <a:ext cx="543301" cy="519582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1" name="Oval 610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2" name="Oval 611"/>
                  <p:cNvSpPr/>
                  <p:nvPr/>
                </p:nvSpPr>
                <p:spPr>
                  <a:xfrm>
                    <a:off x="3058623" y="2226069"/>
                    <a:ext cx="543301" cy="519582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cxnSp>
            <p:nvCxnSpPr>
              <p:cNvPr id="595" name="Straight Connector 594"/>
              <p:cNvCxnSpPr/>
              <p:nvPr/>
            </p:nvCxnSpPr>
            <p:spPr>
              <a:xfrm>
                <a:off x="7047006" y="2990472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>
                <a:off x="6419482" y="2984248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>
                <a:off x="5791958" y="297802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/>
              <p:nvPr/>
            </p:nvCxnSpPr>
            <p:spPr>
              <a:xfrm>
                <a:off x="5155297" y="297180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9" name="Oval 598"/>
              <p:cNvSpPr/>
              <p:nvPr/>
            </p:nvSpPr>
            <p:spPr>
              <a:xfrm>
                <a:off x="4876800" y="3093095"/>
                <a:ext cx="543301" cy="519582"/>
              </a:xfrm>
              <a:prstGeom prst="ellipse">
                <a:avLst/>
              </a:prstGeom>
              <a:solidFill>
                <a:srgbClr val="800000"/>
              </a:solidFill>
              <a:ln w="38100" cmpd="sng"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  <p:sp>
            <p:nvSpPr>
              <p:cNvPr id="600" name="Oval 599"/>
              <p:cNvSpPr/>
              <p:nvPr/>
            </p:nvSpPr>
            <p:spPr>
              <a:xfrm>
                <a:off x="5519337" y="3091543"/>
                <a:ext cx="543301" cy="51958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01" name="Oval 600"/>
              <p:cNvSpPr/>
              <p:nvPr/>
            </p:nvSpPr>
            <p:spPr>
              <a:xfrm>
                <a:off x="6143600" y="3089991"/>
                <a:ext cx="543301" cy="519582"/>
              </a:xfrm>
              <a:prstGeom prst="ellipse">
                <a:avLst/>
              </a:prstGeom>
              <a:solidFill>
                <a:schemeClr val="bg2"/>
              </a:solidFill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</a:rPr>
                  <a:t>0</a:t>
                </a:r>
              </a:p>
            </p:txBody>
          </p:sp>
          <p:sp>
            <p:nvSpPr>
              <p:cNvPr id="602" name="Oval 601"/>
              <p:cNvSpPr/>
              <p:nvPr/>
            </p:nvSpPr>
            <p:spPr>
              <a:xfrm>
                <a:off x="6777000" y="3088439"/>
                <a:ext cx="543301" cy="51958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3" name="Group 612"/>
            <p:cNvGrpSpPr/>
            <p:nvPr/>
          </p:nvGrpSpPr>
          <p:grpSpPr>
            <a:xfrm>
              <a:off x="4678680" y="4114800"/>
              <a:ext cx="5303520" cy="803154"/>
              <a:chOff x="2240280" y="2971800"/>
              <a:chExt cx="5303520" cy="803154"/>
            </a:xfrm>
          </p:grpSpPr>
          <p:grpSp>
            <p:nvGrpSpPr>
              <p:cNvPr id="614" name="Group 613"/>
              <p:cNvGrpSpPr/>
              <p:nvPr/>
            </p:nvGrpSpPr>
            <p:grpSpPr>
              <a:xfrm>
                <a:off x="2240280" y="2979042"/>
                <a:ext cx="5303520" cy="795912"/>
                <a:chOff x="1027256" y="2117206"/>
                <a:chExt cx="5303520" cy="795912"/>
              </a:xfrm>
            </p:grpSpPr>
            <p:cxnSp>
              <p:nvCxnSpPr>
                <p:cNvPr id="623" name="Straight Connector 622"/>
                <p:cNvCxnSpPr/>
                <p:nvPr/>
              </p:nvCxnSpPr>
              <p:spPr>
                <a:xfrm>
                  <a:off x="3331890" y="2135878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4" name="Straight Connector 623"/>
                <p:cNvCxnSpPr/>
                <p:nvPr/>
              </p:nvCxnSpPr>
              <p:spPr>
                <a:xfrm>
                  <a:off x="2704366" y="2129654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Straight Connector 624"/>
                <p:cNvCxnSpPr/>
                <p:nvPr/>
              </p:nvCxnSpPr>
              <p:spPr>
                <a:xfrm>
                  <a:off x="2076842" y="2123430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6" name="Straight Connector 625"/>
                <p:cNvCxnSpPr/>
                <p:nvPr/>
              </p:nvCxnSpPr>
              <p:spPr>
                <a:xfrm>
                  <a:off x="1449318" y="2117206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7" name="Straight Connector 626"/>
                <p:cNvCxnSpPr/>
                <p:nvPr/>
              </p:nvCxnSpPr>
              <p:spPr>
                <a:xfrm>
                  <a:off x="1027256" y="2495297"/>
                  <a:ext cx="530352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28" name="Group 627"/>
                <p:cNvGrpSpPr/>
                <p:nvPr/>
              </p:nvGrpSpPr>
              <p:grpSpPr>
                <a:xfrm>
                  <a:off x="1176697" y="2226069"/>
                  <a:ext cx="2425227" cy="524238"/>
                  <a:chOff x="1176697" y="2226069"/>
                  <a:chExt cx="2425227" cy="524238"/>
                </a:xfrm>
              </p:grpSpPr>
              <p:sp>
                <p:nvSpPr>
                  <p:cNvPr id="629" name="Oval 628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0" name="Oval 629"/>
                  <p:cNvSpPr/>
                  <p:nvPr/>
                </p:nvSpPr>
                <p:spPr>
                  <a:xfrm>
                    <a:off x="1800960" y="2229173"/>
                    <a:ext cx="543301" cy="519582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1" name="Oval 630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2" name="Oval 631"/>
                  <p:cNvSpPr/>
                  <p:nvPr/>
                </p:nvSpPr>
                <p:spPr>
                  <a:xfrm>
                    <a:off x="3058623" y="2226069"/>
                    <a:ext cx="543301" cy="519582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 cmpd="sng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b="1" dirty="0">
                        <a:solidFill>
                          <a:srgbClr val="FF0000"/>
                        </a:solidFill>
                      </a:rPr>
                      <a:t>0</a:t>
                    </a:r>
                  </a:p>
                </p:txBody>
              </p:sp>
            </p:grpSp>
          </p:grpSp>
          <p:cxnSp>
            <p:nvCxnSpPr>
              <p:cNvPr id="615" name="Straight Connector 614"/>
              <p:cNvCxnSpPr/>
              <p:nvPr/>
            </p:nvCxnSpPr>
            <p:spPr>
              <a:xfrm>
                <a:off x="7047006" y="2990472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/>
              <p:cNvCxnSpPr/>
              <p:nvPr/>
            </p:nvCxnSpPr>
            <p:spPr>
              <a:xfrm>
                <a:off x="6419482" y="2984248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/>
              <p:cNvCxnSpPr/>
              <p:nvPr/>
            </p:nvCxnSpPr>
            <p:spPr>
              <a:xfrm>
                <a:off x="5791958" y="297802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/>
              <p:cNvCxnSpPr/>
              <p:nvPr/>
            </p:nvCxnSpPr>
            <p:spPr>
              <a:xfrm>
                <a:off x="5155297" y="297180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9" name="Oval 618"/>
              <p:cNvSpPr/>
              <p:nvPr/>
            </p:nvSpPr>
            <p:spPr>
              <a:xfrm>
                <a:off x="4876800" y="3093095"/>
                <a:ext cx="543301" cy="519582"/>
              </a:xfrm>
              <a:prstGeom prst="ellipse">
                <a:avLst/>
              </a:prstGeom>
              <a:solidFill>
                <a:srgbClr val="800000"/>
              </a:solidFill>
              <a:ln w="38100" cmpd="sng"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  <p:sp>
            <p:nvSpPr>
              <p:cNvPr id="620" name="Oval 619"/>
              <p:cNvSpPr/>
              <p:nvPr/>
            </p:nvSpPr>
            <p:spPr>
              <a:xfrm>
                <a:off x="5519337" y="3091543"/>
                <a:ext cx="543301" cy="519582"/>
              </a:xfrm>
              <a:prstGeom prst="ellipse">
                <a:avLst/>
              </a:prstGeom>
              <a:solidFill>
                <a:srgbClr val="EEECE1"/>
              </a:solidFill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</a:rPr>
                  <a:t>0</a:t>
                </a:r>
              </a:p>
            </p:txBody>
          </p:sp>
          <p:sp>
            <p:nvSpPr>
              <p:cNvPr id="621" name="Oval 620"/>
              <p:cNvSpPr/>
              <p:nvPr/>
            </p:nvSpPr>
            <p:spPr>
              <a:xfrm>
                <a:off x="6143600" y="3089991"/>
                <a:ext cx="543301" cy="51958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2" name="Oval 621"/>
              <p:cNvSpPr/>
              <p:nvPr/>
            </p:nvSpPr>
            <p:spPr>
              <a:xfrm>
                <a:off x="6777000" y="3088439"/>
                <a:ext cx="543301" cy="51958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33" name="Multiply 632"/>
            <p:cNvSpPr/>
            <p:nvPr/>
          </p:nvSpPr>
          <p:spPr>
            <a:xfrm>
              <a:off x="9387075" y="2035245"/>
              <a:ext cx="3026795" cy="2143284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Rounded Rectangle 634"/>
            <p:cNvSpPr/>
            <p:nvPr/>
          </p:nvSpPr>
          <p:spPr>
            <a:xfrm>
              <a:off x="1255333" y="5885163"/>
              <a:ext cx="9563100" cy="805172"/>
            </a:xfrm>
            <a:prstGeom prst="roundRect">
              <a:avLst/>
            </a:prstGeom>
            <a:solidFill>
              <a:srgbClr val="941100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smtClean="0">
                  <a:solidFill>
                    <a:schemeClr val="bg1"/>
                  </a:solidFill>
                </a:rPr>
                <a:t>NOT EXPOSED TO THE SYSTEM</a:t>
              </a:r>
              <a:endParaRPr lang="en-US" sz="5400" b="1">
                <a:solidFill>
                  <a:schemeClr val="bg1"/>
                </a:solidFill>
              </a:endParaRPr>
            </a:p>
          </p:txBody>
        </p:sp>
        <p:sp>
          <p:nvSpPr>
            <p:cNvPr id="636" name="Content Placeholder 2"/>
            <p:cNvSpPr txBox="1">
              <a:spLocks/>
            </p:cNvSpPr>
            <p:nvPr/>
          </p:nvSpPr>
          <p:spPr>
            <a:xfrm>
              <a:off x="1654296" y="1545478"/>
              <a:ext cx="9144000" cy="9906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80000"/>
                </a:lnSpc>
                <a:buFont typeface="Arial"/>
                <a:buNone/>
              </a:pPr>
              <a:r>
                <a:rPr lang="en-US" dirty="0" smtClean="0">
                  <a:solidFill>
                    <a:srgbClr val="FF0000"/>
                  </a:solidFill>
                </a:rPr>
                <a:t>Test with specific data pattern in neighboring cells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142796" y="12812707"/>
            <a:ext cx="10515600" cy="4218101"/>
            <a:chOff x="776170" y="1347541"/>
            <a:chExt cx="10515600" cy="4218101"/>
          </a:xfrm>
        </p:grpSpPr>
        <p:sp>
          <p:nvSpPr>
            <p:cNvPr id="637" name="Content Placeholder 2"/>
            <p:cNvSpPr txBox="1">
              <a:spLocks/>
            </p:cNvSpPr>
            <p:nvPr/>
          </p:nvSpPr>
          <p:spPr>
            <a:xfrm>
              <a:off x="776170" y="3011772"/>
              <a:ext cx="10515600" cy="2553870"/>
            </a:xfrm>
            <a:prstGeom prst="rect">
              <a:avLst/>
            </a:prstGeom>
          </p:spPr>
          <p:txBody>
            <a:bodyPr vert="horz" lIns="438958" tIns="219479" rIns="438958" bIns="219479" rtlCol="0">
              <a:noAutofit/>
            </a:bodyPr>
            <a:lstStyle>
              <a:lvl1pPr marL="0" indent="0" algn="ctr" defTabSz="2193911" rtl="0" eaLnBrk="1" latinLnBrk="0" hangingPunct="1">
                <a:spcBef>
                  <a:spcPct val="20000"/>
                </a:spcBef>
                <a:buFont typeface="Arial"/>
                <a:buNone/>
                <a:defRPr sz="15394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193911" indent="0" algn="ctr" defTabSz="2193911" rtl="0" eaLnBrk="1" latinLnBrk="0" hangingPunct="1">
                <a:spcBef>
                  <a:spcPct val="20000"/>
                </a:spcBef>
                <a:buFont typeface="Arial"/>
                <a:buNone/>
                <a:defRPr sz="13395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4387821" indent="0" algn="ctr" defTabSz="2193911" rtl="0" eaLnBrk="1" latinLnBrk="0" hangingPunct="1">
                <a:spcBef>
                  <a:spcPct val="20000"/>
                </a:spcBef>
                <a:buFont typeface="Arial"/>
                <a:buNone/>
                <a:defRPr sz="11495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6581732" indent="0" algn="ctr" defTabSz="2193911" rtl="0" eaLnBrk="1" latinLnBrk="0" hangingPunct="1">
                <a:spcBef>
                  <a:spcPct val="20000"/>
                </a:spcBef>
                <a:buFont typeface="Arial"/>
                <a:buNone/>
                <a:defRPr sz="9596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8775642" indent="0" algn="ctr" defTabSz="2193911" rtl="0" eaLnBrk="1" latinLnBrk="0" hangingPunct="1">
                <a:spcBef>
                  <a:spcPct val="20000"/>
                </a:spcBef>
                <a:buFont typeface="Arial"/>
                <a:buNone/>
                <a:defRPr sz="9596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969553" indent="0" algn="ctr" defTabSz="2193911" rtl="0" eaLnBrk="1" latinLnBrk="0" hangingPunct="1">
                <a:spcBef>
                  <a:spcPct val="20000"/>
                </a:spcBef>
                <a:buFont typeface="Arial"/>
                <a:buNone/>
                <a:defRPr sz="9596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163465" indent="0" algn="ctr" defTabSz="2193911" rtl="0" eaLnBrk="1" latinLnBrk="0" hangingPunct="1">
                <a:spcBef>
                  <a:spcPct val="20000"/>
                </a:spcBef>
                <a:buFont typeface="Arial"/>
                <a:buNone/>
                <a:defRPr sz="9596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357375" indent="0" algn="ctr" defTabSz="2193911" rtl="0" eaLnBrk="1" latinLnBrk="0" hangingPunct="1">
                <a:spcBef>
                  <a:spcPct val="20000"/>
                </a:spcBef>
                <a:buFont typeface="Arial"/>
                <a:buNone/>
                <a:defRPr sz="9596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551286" indent="0" algn="ctr" defTabSz="2193911" rtl="0" eaLnBrk="1" latinLnBrk="0" hangingPunct="1">
                <a:spcBef>
                  <a:spcPct val="20000"/>
                </a:spcBef>
                <a:buFont typeface="Arial"/>
                <a:buNone/>
                <a:defRPr sz="9596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3500"/>
                </a:lnSpc>
              </a:pPr>
              <a:r>
                <a:rPr lang="en-US" sz="4800" dirty="0" smtClean="0">
                  <a:solidFill>
                    <a:schemeClr val="tx2"/>
                  </a:solidFill>
                </a:rPr>
                <a:t>How to detect </a:t>
              </a:r>
              <a:r>
                <a:rPr lang="en-US" sz="4800" i="1" dirty="0" smtClean="0">
                  <a:solidFill>
                    <a:srgbClr val="C00000"/>
                  </a:solidFill>
                </a:rPr>
                <a:t>data-dependent failures </a:t>
              </a:r>
            </a:p>
            <a:p>
              <a:pPr>
                <a:lnSpc>
                  <a:spcPts val="3500"/>
                </a:lnSpc>
              </a:pPr>
              <a:r>
                <a:rPr lang="en-US" sz="4800" dirty="0" smtClean="0">
                  <a:solidFill>
                    <a:schemeClr val="tx2"/>
                  </a:solidFill>
                </a:rPr>
                <a:t>when we even do not know </a:t>
              </a:r>
            </a:p>
            <a:p>
              <a:pPr>
                <a:lnSpc>
                  <a:spcPts val="3500"/>
                </a:lnSpc>
              </a:pPr>
              <a:r>
                <a:rPr lang="en-US" sz="4800" dirty="0" smtClean="0">
                  <a:solidFill>
                    <a:schemeClr val="tx2"/>
                  </a:solidFill>
                </a:rPr>
                <a:t>which </a:t>
              </a:r>
              <a:r>
                <a:rPr lang="en-US" sz="4800" i="1" dirty="0" smtClean="0">
                  <a:solidFill>
                    <a:srgbClr val="C00000"/>
                  </a:solidFill>
                </a:rPr>
                <a:t>cells are neighbors</a:t>
              </a:r>
              <a:r>
                <a:rPr lang="en-US" sz="4800" dirty="0" smtClean="0"/>
                <a:t>?</a:t>
              </a:r>
              <a:endParaRPr lang="en-US" sz="4800" dirty="0"/>
            </a:p>
          </p:txBody>
        </p:sp>
        <p:sp>
          <p:nvSpPr>
            <p:cNvPr id="638" name="Rounded Rectangle 637"/>
            <p:cNvSpPr/>
            <p:nvPr/>
          </p:nvSpPr>
          <p:spPr>
            <a:xfrm>
              <a:off x="1524001" y="2033340"/>
              <a:ext cx="9144001" cy="941832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70000"/>
                </a:lnSpc>
              </a:pPr>
              <a:r>
                <a:rPr lang="en-US" sz="4000" i="1" dirty="0">
                  <a:solidFill>
                    <a:srgbClr val="FF0000"/>
                  </a:solidFill>
                </a:rPr>
                <a:t>SCRAMBLED</a:t>
              </a:r>
            </a:p>
            <a:p>
              <a:pPr>
                <a:lnSpc>
                  <a:spcPct val="70000"/>
                </a:lnSpc>
              </a:pPr>
              <a:r>
                <a:rPr lang="en-US" sz="4000" i="1" dirty="0" smtClean="0">
                  <a:solidFill>
                    <a:srgbClr val="FF0000"/>
                  </a:solidFill>
                </a:rPr>
                <a:t>MAPPING                     </a:t>
              </a:r>
              <a:endParaRPr lang="en-US" sz="4000" i="1" dirty="0">
                <a:solidFill>
                  <a:srgbClr val="FF0000"/>
                </a:solidFill>
              </a:endParaRPr>
            </a:p>
          </p:txBody>
        </p:sp>
        <p:grpSp>
          <p:nvGrpSpPr>
            <p:cNvPr id="639" name="Group 638"/>
            <p:cNvGrpSpPr/>
            <p:nvPr/>
          </p:nvGrpSpPr>
          <p:grpSpPr>
            <a:xfrm>
              <a:off x="4678680" y="1347541"/>
              <a:ext cx="5303520" cy="803154"/>
              <a:chOff x="2240280" y="2971800"/>
              <a:chExt cx="5303520" cy="803154"/>
            </a:xfrm>
          </p:grpSpPr>
          <p:grpSp>
            <p:nvGrpSpPr>
              <p:cNvPr id="640" name="Group 639"/>
              <p:cNvGrpSpPr/>
              <p:nvPr/>
            </p:nvGrpSpPr>
            <p:grpSpPr>
              <a:xfrm>
                <a:off x="2240280" y="2979042"/>
                <a:ext cx="5303520" cy="795912"/>
                <a:chOff x="1027256" y="2117206"/>
                <a:chExt cx="5303520" cy="795912"/>
              </a:xfrm>
            </p:grpSpPr>
            <p:cxnSp>
              <p:nvCxnSpPr>
                <p:cNvPr id="649" name="Straight Connector 648"/>
                <p:cNvCxnSpPr/>
                <p:nvPr/>
              </p:nvCxnSpPr>
              <p:spPr>
                <a:xfrm>
                  <a:off x="3331890" y="2135878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0" name="Straight Connector 649"/>
                <p:cNvCxnSpPr/>
                <p:nvPr/>
              </p:nvCxnSpPr>
              <p:spPr>
                <a:xfrm>
                  <a:off x="2704366" y="2129654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1" name="Straight Connector 650"/>
                <p:cNvCxnSpPr/>
                <p:nvPr/>
              </p:nvCxnSpPr>
              <p:spPr>
                <a:xfrm>
                  <a:off x="2076842" y="2123430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2" name="Straight Connector 651"/>
                <p:cNvCxnSpPr/>
                <p:nvPr/>
              </p:nvCxnSpPr>
              <p:spPr>
                <a:xfrm>
                  <a:off x="1449318" y="2117206"/>
                  <a:ext cx="0" cy="777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3" name="Straight Connector 652"/>
                <p:cNvCxnSpPr/>
                <p:nvPr/>
              </p:nvCxnSpPr>
              <p:spPr>
                <a:xfrm>
                  <a:off x="1027256" y="2495297"/>
                  <a:ext cx="530352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54" name="Group 653"/>
                <p:cNvGrpSpPr/>
                <p:nvPr/>
              </p:nvGrpSpPr>
              <p:grpSpPr>
                <a:xfrm>
                  <a:off x="1176697" y="2226069"/>
                  <a:ext cx="2425227" cy="524238"/>
                  <a:chOff x="1176697" y="2226069"/>
                  <a:chExt cx="2425227" cy="524238"/>
                </a:xfrm>
              </p:grpSpPr>
              <p:sp>
                <p:nvSpPr>
                  <p:cNvPr id="655" name="Oval 654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6" name="Oval 655"/>
                  <p:cNvSpPr/>
                  <p:nvPr/>
                </p:nvSpPr>
                <p:spPr>
                  <a:xfrm>
                    <a:off x="1800960" y="2229173"/>
                    <a:ext cx="543301" cy="519582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7" name="Oval 656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8" name="Oval 657"/>
                  <p:cNvSpPr/>
                  <p:nvPr/>
                </p:nvSpPr>
                <p:spPr>
                  <a:xfrm>
                    <a:off x="3058623" y="2226069"/>
                    <a:ext cx="543301" cy="519582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 cmpd="sng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b="1" dirty="0">
                        <a:solidFill>
                          <a:srgbClr val="FF0000"/>
                        </a:solidFill>
                      </a:rPr>
                      <a:t>0</a:t>
                    </a:r>
                  </a:p>
                </p:txBody>
              </p:sp>
            </p:grpSp>
          </p:grpSp>
          <p:cxnSp>
            <p:nvCxnSpPr>
              <p:cNvPr id="641" name="Straight Connector 640"/>
              <p:cNvCxnSpPr/>
              <p:nvPr/>
            </p:nvCxnSpPr>
            <p:spPr>
              <a:xfrm>
                <a:off x="7047006" y="2990472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/>
              <p:nvPr/>
            </p:nvCxnSpPr>
            <p:spPr>
              <a:xfrm>
                <a:off x="6419482" y="2984248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Straight Connector 642"/>
              <p:cNvCxnSpPr/>
              <p:nvPr/>
            </p:nvCxnSpPr>
            <p:spPr>
              <a:xfrm>
                <a:off x="5791958" y="2978024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>
                <a:off x="5155297" y="2971800"/>
                <a:ext cx="0" cy="7772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5" name="Oval 644"/>
              <p:cNvSpPr/>
              <p:nvPr/>
            </p:nvSpPr>
            <p:spPr>
              <a:xfrm>
                <a:off x="4876800" y="3093095"/>
                <a:ext cx="543301" cy="519582"/>
              </a:xfrm>
              <a:prstGeom prst="ellipse">
                <a:avLst/>
              </a:prstGeom>
              <a:solidFill>
                <a:srgbClr val="800000"/>
              </a:solidFill>
              <a:ln w="38100" cmpd="sng"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  <p:sp>
            <p:nvSpPr>
              <p:cNvPr id="646" name="Oval 645"/>
              <p:cNvSpPr/>
              <p:nvPr/>
            </p:nvSpPr>
            <p:spPr>
              <a:xfrm>
                <a:off x="5519337" y="3091543"/>
                <a:ext cx="543301" cy="519582"/>
              </a:xfrm>
              <a:prstGeom prst="ellipse">
                <a:avLst/>
              </a:prstGeom>
              <a:solidFill>
                <a:srgbClr val="EEECE1"/>
              </a:solidFill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</a:rPr>
                  <a:t>0</a:t>
                </a:r>
              </a:p>
            </p:txBody>
          </p:sp>
          <p:sp>
            <p:nvSpPr>
              <p:cNvPr id="647" name="Oval 646"/>
              <p:cNvSpPr/>
              <p:nvPr/>
            </p:nvSpPr>
            <p:spPr>
              <a:xfrm>
                <a:off x="6143600" y="3089991"/>
                <a:ext cx="543301" cy="51958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8" name="Oval 647"/>
              <p:cNvSpPr/>
              <p:nvPr/>
            </p:nvSpPr>
            <p:spPr>
              <a:xfrm>
                <a:off x="6777000" y="3088439"/>
                <a:ext cx="543301" cy="51958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59" name="TextBox 658"/>
            <p:cNvSpPr txBox="1"/>
            <p:nvPr/>
          </p:nvSpPr>
          <p:spPr>
            <a:xfrm>
              <a:off x="6477000" y="2039329"/>
              <a:ext cx="9798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i="1" dirty="0" smtClean="0">
                  <a:solidFill>
                    <a:srgbClr val="C00000"/>
                  </a:solidFill>
                </a:rPr>
                <a:t>X-?</a:t>
              </a:r>
              <a:endParaRPr lang="en-US" sz="48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660" name="TextBox 659"/>
            <p:cNvSpPr txBox="1"/>
            <p:nvPr/>
          </p:nvSpPr>
          <p:spPr>
            <a:xfrm>
              <a:off x="7333459" y="2039329"/>
              <a:ext cx="4671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sp>
          <p:nvSpPr>
            <p:cNvPr id="661" name="TextBox 660"/>
            <p:cNvSpPr txBox="1"/>
            <p:nvPr/>
          </p:nvSpPr>
          <p:spPr>
            <a:xfrm>
              <a:off x="7772401" y="2039329"/>
              <a:ext cx="11160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i="1" dirty="0">
                  <a:solidFill>
                    <a:srgbClr val="C00000"/>
                  </a:solidFill>
                </a:rPr>
                <a:t>X</a:t>
              </a:r>
              <a:r>
                <a:rPr lang="en-US" sz="4800" b="1" i="1" dirty="0" smtClean="0">
                  <a:solidFill>
                    <a:srgbClr val="C00000"/>
                  </a:solidFill>
                </a:rPr>
                <a:t>+?</a:t>
              </a:r>
              <a:endParaRPr lang="en-US" sz="48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662" name="圆角矩形 15"/>
          <p:cNvSpPr/>
          <p:nvPr/>
        </p:nvSpPr>
        <p:spPr>
          <a:xfrm>
            <a:off x="18983052" y="12692008"/>
            <a:ext cx="13370680" cy="7585178"/>
          </a:xfrm>
          <a:prstGeom prst="roundRect">
            <a:avLst>
              <a:gd name="adj" fmla="val 2751"/>
            </a:avLst>
          </a:prstGeom>
          <a:noFill/>
          <a:ln w="15240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8593"/>
          </a:p>
        </p:txBody>
      </p:sp>
      <p:sp>
        <p:nvSpPr>
          <p:cNvPr id="663" name="Rounded Rectangle 662"/>
          <p:cNvSpPr/>
          <p:nvPr/>
        </p:nvSpPr>
        <p:spPr>
          <a:xfrm>
            <a:off x="19057634" y="16406233"/>
            <a:ext cx="13239589" cy="111559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C00000"/>
                </a:solidFill>
              </a:rPr>
              <a:t>GOAL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664" name="Rounded Rectangle 663"/>
          <p:cNvSpPr/>
          <p:nvPr/>
        </p:nvSpPr>
        <p:spPr>
          <a:xfrm>
            <a:off x="19652466" y="17928368"/>
            <a:ext cx="12191999" cy="2079446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6000" b="1" i="1" dirty="0" smtClean="0">
                <a:solidFill>
                  <a:schemeClr val="tx1"/>
                </a:solidFill>
              </a:rPr>
              <a:t>Detects</a:t>
            </a:r>
            <a:r>
              <a:rPr lang="en-US" sz="6000" dirty="0" smtClean="0">
                <a:solidFill>
                  <a:schemeClr val="tx1"/>
                </a:solidFill>
              </a:rPr>
              <a:t> data-dependent failures </a:t>
            </a:r>
          </a:p>
          <a:p>
            <a:pPr algn="ctr">
              <a:lnSpc>
                <a:spcPts val="4000"/>
              </a:lnSpc>
            </a:pPr>
            <a:r>
              <a:rPr lang="en-US" sz="6000" b="1" i="1" dirty="0" smtClean="0">
                <a:solidFill>
                  <a:srgbClr val="C00000"/>
                </a:solidFill>
              </a:rPr>
              <a:t>without</a:t>
            </a:r>
            <a:r>
              <a:rPr lang="en-US" sz="6000" dirty="0" smtClean="0">
                <a:solidFill>
                  <a:srgbClr val="C00000"/>
                </a:solidFill>
              </a:rPr>
              <a:t> the knowledge of the </a:t>
            </a:r>
          </a:p>
          <a:p>
            <a:pPr algn="ctr">
              <a:lnSpc>
                <a:spcPts val="4000"/>
              </a:lnSpc>
            </a:pPr>
            <a:r>
              <a:rPr lang="en-US" sz="6000" dirty="0" smtClean="0">
                <a:solidFill>
                  <a:srgbClr val="C00000"/>
                </a:solidFill>
              </a:rPr>
              <a:t>DRAM </a:t>
            </a:r>
            <a:r>
              <a:rPr lang="en-US" sz="6000" dirty="0">
                <a:solidFill>
                  <a:srgbClr val="C00000"/>
                </a:solidFill>
              </a:rPr>
              <a:t>internal address mapping</a:t>
            </a:r>
          </a:p>
        </p:txBody>
      </p:sp>
      <p:sp>
        <p:nvSpPr>
          <p:cNvPr id="665" name="圆角矩形 18"/>
          <p:cNvSpPr/>
          <p:nvPr/>
        </p:nvSpPr>
        <p:spPr>
          <a:xfrm>
            <a:off x="700194" y="20579857"/>
            <a:ext cx="31647374" cy="8157266"/>
          </a:xfrm>
          <a:prstGeom prst="roundRect">
            <a:avLst>
              <a:gd name="adj" fmla="val 2751"/>
            </a:avLst>
          </a:prstGeom>
          <a:noFill/>
          <a:ln w="15240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8593"/>
          </a:p>
        </p:txBody>
      </p:sp>
      <p:grpSp>
        <p:nvGrpSpPr>
          <p:cNvPr id="24" name="Group 23"/>
          <p:cNvGrpSpPr/>
          <p:nvPr/>
        </p:nvGrpSpPr>
        <p:grpSpPr>
          <a:xfrm>
            <a:off x="397743" y="22368746"/>
            <a:ext cx="12226636" cy="5909778"/>
            <a:chOff x="-34636" y="-36531"/>
            <a:chExt cx="12226636" cy="5909778"/>
          </a:xfrm>
        </p:grpSpPr>
        <p:sp>
          <p:nvSpPr>
            <p:cNvPr id="666" name="Title 1"/>
            <p:cNvSpPr txBox="1">
              <a:spLocks/>
            </p:cNvSpPr>
            <p:nvPr/>
          </p:nvSpPr>
          <p:spPr>
            <a:xfrm>
              <a:off x="-34636" y="-36531"/>
              <a:ext cx="12192000" cy="1325563"/>
            </a:xfrm>
            <a:prstGeom prst="rect">
              <a:avLst/>
            </a:prstGeom>
          </p:spPr>
          <p:txBody>
            <a:bodyPr vert="horz" lIns="438958" tIns="219479" rIns="438958" bIns="219479" rtlCol="0" anchor="ctr">
              <a:normAutofit fontScale="25000" lnSpcReduction="20000"/>
            </a:bodyPr>
            <a:lstStyle>
              <a:lvl1pPr algn="ctr" defTabSz="2193911" rtl="0" eaLnBrk="1" latinLnBrk="0" hangingPunct="1">
                <a:spcBef>
                  <a:spcPct val="0"/>
                </a:spcBef>
                <a:buNone/>
                <a:defRPr sz="21092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mtClean="0"/>
                <a:t>CURRENT DETECTION MECHANISM</a:t>
              </a:r>
              <a:endParaRPr lang="en-US" dirty="0"/>
            </a:p>
          </p:txBody>
        </p:sp>
        <p:sp>
          <p:nvSpPr>
            <p:cNvPr id="667" name="TextBox 666"/>
            <p:cNvSpPr txBox="1"/>
            <p:nvPr/>
          </p:nvSpPr>
          <p:spPr>
            <a:xfrm>
              <a:off x="1541205" y="4147821"/>
              <a:ext cx="1916210" cy="796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dirty="0"/>
                <a:t>Unreliable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dirty="0"/>
                <a:t>DRAM Cells</a:t>
              </a:r>
            </a:p>
          </p:txBody>
        </p:sp>
        <p:sp>
          <p:nvSpPr>
            <p:cNvPr id="668" name="Rectangle 667"/>
            <p:cNvSpPr/>
            <p:nvPr/>
          </p:nvSpPr>
          <p:spPr>
            <a:xfrm>
              <a:off x="701749" y="5001491"/>
              <a:ext cx="6779687" cy="8168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FFFF"/>
                  </a:solidFill>
                </a:rPr>
                <a:t>Initial Failure Detection and Mitigation</a:t>
              </a:r>
            </a:p>
          </p:txBody>
        </p:sp>
        <p:sp>
          <p:nvSpPr>
            <p:cNvPr id="669" name="Rectangle 668"/>
            <p:cNvSpPr/>
            <p:nvPr/>
          </p:nvSpPr>
          <p:spPr>
            <a:xfrm>
              <a:off x="7502701" y="5001491"/>
              <a:ext cx="4275974" cy="816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FFFF"/>
                  </a:solidFill>
                </a:rPr>
                <a:t>Applications </a:t>
              </a:r>
              <a:endParaRPr lang="en-US" sz="2800" b="1" dirty="0">
                <a:solidFill>
                  <a:srgbClr val="FFFFFF"/>
                </a:solidFill>
              </a:endParaRPr>
            </a:p>
            <a:p>
              <a:pPr algn="ctr"/>
              <a:r>
                <a:rPr lang="en-US" sz="2800" b="1" dirty="0">
                  <a:solidFill>
                    <a:srgbClr val="FFFFFF"/>
                  </a:solidFill>
                </a:rPr>
                <a:t>in </a:t>
              </a:r>
              <a:r>
                <a:rPr lang="en-US" sz="2800" b="1" dirty="0" smtClean="0">
                  <a:solidFill>
                    <a:srgbClr val="FFFFFF"/>
                  </a:solidFill>
                </a:rPr>
                <a:t>Execution</a:t>
              </a:r>
              <a:endParaRPr lang="en-US" sz="2800" b="1" dirty="0">
                <a:solidFill>
                  <a:srgbClr val="FFFFFF"/>
                </a:solidFill>
              </a:endParaRPr>
            </a:p>
          </p:txBody>
        </p:sp>
        <p:sp>
          <p:nvSpPr>
            <p:cNvPr id="670" name="Rectangle 669"/>
            <p:cNvSpPr/>
            <p:nvPr/>
          </p:nvSpPr>
          <p:spPr>
            <a:xfrm>
              <a:off x="7460171" y="1667007"/>
              <a:ext cx="141889" cy="42062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1" name="TextBox 670"/>
            <p:cNvSpPr txBox="1"/>
            <p:nvPr/>
          </p:nvSpPr>
          <p:spPr>
            <a:xfrm>
              <a:off x="-34636" y="1015948"/>
              <a:ext cx="12226636" cy="493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60"/>
                </a:lnSpc>
              </a:pPr>
              <a:r>
                <a:rPr lang="en-US" sz="3600" dirty="0" smtClean="0">
                  <a:solidFill>
                    <a:srgbClr val="FF0000"/>
                  </a:solidFill>
                </a:rPr>
                <a:t>Detect every </a:t>
              </a:r>
              <a:r>
                <a:rPr lang="en-US" sz="3600" dirty="0">
                  <a:solidFill>
                    <a:srgbClr val="FF0000"/>
                  </a:solidFill>
                </a:rPr>
                <a:t>p</a:t>
              </a:r>
              <a:r>
                <a:rPr lang="en-US" sz="3600" dirty="0" smtClean="0">
                  <a:solidFill>
                    <a:srgbClr val="FF0000"/>
                  </a:solidFill>
                </a:rPr>
                <a:t>ossible </a:t>
              </a:r>
              <a:r>
                <a:rPr lang="en-US" sz="3600" dirty="0">
                  <a:solidFill>
                    <a:srgbClr val="FF0000"/>
                  </a:solidFill>
                </a:rPr>
                <a:t>f</a:t>
              </a:r>
              <a:r>
                <a:rPr lang="en-US" sz="3600" dirty="0" smtClean="0">
                  <a:solidFill>
                    <a:srgbClr val="FF0000"/>
                  </a:solidFill>
                </a:rPr>
                <a:t>ailure </a:t>
              </a:r>
              <a:r>
                <a:rPr lang="en-US" sz="3600" dirty="0">
                  <a:solidFill>
                    <a:srgbClr val="FF0000"/>
                  </a:solidFill>
                </a:rPr>
                <a:t>w</a:t>
              </a:r>
              <a:r>
                <a:rPr lang="en-US" sz="3600" dirty="0" smtClean="0">
                  <a:solidFill>
                    <a:srgbClr val="FF0000"/>
                  </a:solidFill>
                </a:rPr>
                <a:t>ith all content before execution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672" name="Snip and Round Single Corner Rectangle 671"/>
            <p:cNvSpPr/>
            <p:nvPr/>
          </p:nvSpPr>
          <p:spPr>
            <a:xfrm>
              <a:off x="4372240" y="2026384"/>
              <a:ext cx="2851165" cy="2293234"/>
            </a:xfrm>
            <a:prstGeom prst="snip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endParaRPr lang="en-US" sz="2400" dirty="0" smtClean="0">
                <a:solidFill>
                  <a:srgbClr val="941100"/>
                </a:solidFill>
              </a:endParaRPr>
            </a:p>
            <a:p>
              <a:pPr algn="ctr">
                <a:lnSpc>
                  <a:spcPts val="3000"/>
                </a:lnSpc>
              </a:pPr>
              <a:r>
                <a:rPr lang="en-US" sz="2400" dirty="0" smtClean="0">
                  <a:solidFill>
                    <a:srgbClr val="941100"/>
                  </a:solidFill>
                </a:rPr>
                <a:t>Pattern x, Cell A</a:t>
              </a:r>
            </a:p>
            <a:p>
              <a:pPr algn="ctr">
                <a:lnSpc>
                  <a:spcPts val="3000"/>
                </a:lnSpc>
              </a:pPr>
              <a:r>
                <a:rPr lang="en-US" sz="2400" dirty="0" smtClean="0">
                  <a:solidFill>
                    <a:srgbClr val="941100"/>
                  </a:solidFill>
                </a:rPr>
                <a:t>Pattern y, Cell B</a:t>
              </a:r>
            </a:p>
            <a:p>
              <a:pPr algn="ctr">
                <a:lnSpc>
                  <a:spcPts val="3000"/>
                </a:lnSpc>
              </a:pPr>
              <a:r>
                <a:rPr lang="en-US" sz="2400" dirty="0" smtClean="0">
                  <a:solidFill>
                    <a:srgbClr val="941100"/>
                  </a:solidFill>
                </a:rPr>
                <a:t>Pattern z, Cell C </a:t>
              </a:r>
              <a:endParaRPr lang="en-US" sz="2400" dirty="0">
                <a:solidFill>
                  <a:srgbClr val="941100"/>
                </a:solidFill>
              </a:endParaRPr>
            </a:p>
            <a:p>
              <a:pPr algn="ctr">
                <a:lnSpc>
                  <a:spcPts val="3000"/>
                </a:lnSpc>
              </a:pPr>
              <a:r>
                <a:rPr lang="is-IS" sz="2400" dirty="0" smtClean="0">
                  <a:solidFill>
                    <a:srgbClr val="941100"/>
                  </a:solidFill>
                </a:rPr>
                <a:t>…</a:t>
              </a:r>
              <a:endParaRPr lang="en-US" sz="2400" dirty="0" smtClean="0">
                <a:solidFill>
                  <a:srgbClr val="941100"/>
                </a:solidFill>
              </a:endParaRPr>
            </a:p>
            <a:p>
              <a:pPr algn="ctr">
                <a:lnSpc>
                  <a:spcPts val="3000"/>
                </a:lnSpc>
              </a:pPr>
              <a:r>
                <a:rPr lang="en-US" sz="2400" dirty="0" smtClean="0">
                  <a:solidFill>
                    <a:srgbClr val="FF0000"/>
                  </a:solidFill>
                </a:rPr>
                <a:t>(All possible</a:t>
              </a:r>
              <a:endParaRPr lang="is-IS" sz="2400" dirty="0" smtClean="0">
                <a:solidFill>
                  <a:srgbClr val="FF0000"/>
                </a:solidFill>
              </a:endParaRPr>
            </a:p>
            <a:p>
              <a:pPr algn="ctr">
                <a:lnSpc>
                  <a:spcPts val="3000"/>
                </a:lnSpc>
              </a:pPr>
              <a:r>
                <a:rPr lang="is-IS" sz="2400" dirty="0" smtClean="0">
                  <a:solidFill>
                    <a:srgbClr val="C00000"/>
                  </a:solidFill>
                </a:rPr>
                <a:t>failing </a:t>
              </a:r>
              <a:r>
                <a:rPr lang="is-IS" sz="2400" dirty="0">
                  <a:solidFill>
                    <a:srgbClr val="C00000"/>
                  </a:solidFill>
                </a:rPr>
                <a:t>cell</a:t>
              </a:r>
              <a:r>
                <a:rPr lang="is-IS" sz="2400" dirty="0">
                  <a:solidFill>
                    <a:srgbClr val="FF0000"/>
                  </a:solidFill>
                </a:rPr>
                <a:t>)</a:t>
              </a:r>
              <a:endParaRPr lang="en-US" sz="2400" dirty="0">
                <a:solidFill>
                  <a:srgbClr val="FF0000"/>
                </a:solidFill>
              </a:endParaRPr>
            </a:p>
            <a:p>
              <a:pPr algn="ctr">
                <a:lnSpc>
                  <a:spcPts val="3000"/>
                </a:lnSpc>
              </a:pPr>
              <a:endParaRPr lang="is-IS" sz="2400" b="1" dirty="0" smtClean="0">
                <a:solidFill>
                  <a:srgbClr val="941100"/>
                </a:solidFill>
              </a:endParaRPr>
            </a:p>
          </p:txBody>
        </p:sp>
        <p:grpSp>
          <p:nvGrpSpPr>
            <p:cNvPr id="673" name="Group 672"/>
            <p:cNvGrpSpPr/>
            <p:nvPr/>
          </p:nvGrpSpPr>
          <p:grpSpPr>
            <a:xfrm>
              <a:off x="885367" y="1651506"/>
              <a:ext cx="3273181" cy="2582606"/>
              <a:chOff x="428328" y="2110982"/>
              <a:chExt cx="3273181" cy="2582606"/>
            </a:xfrm>
            <a:solidFill>
              <a:schemeClr val="tx1">
                <a:lumMod val="65000"/>
                <a:lumOff val="35000"/>
              </a:schemeClr>
            </a:solidFill>
          </p:grpSpPr>
          <p:cxnSp>
            <p:nvCxnSpPr>
              <p:cNvPr id="674" name="Straight Connector 673"/>
              <p:cNvCxnSpPr/>
              <p:nvPr/>
            </p:nvCxnSpPr>
            <p:spPr>
              <a:xfrm>
                <a:off x="3331890" y="2135878"/>
                <a:ext cx="0" cy="255771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5" name="Straight Connector 674"/>
              <p:cNvCxnSpPr/>
              <p:nvPr/>
            </p:nvCxnSpPr>
            <p:spPr>
              <a:xfrm>
                <a:off x="2704366" y="2129654"/>
                <a:ext cx="0" cy="255771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6" name="Straight Connector 675"/>
              <p:cNvCxnSpPr/>
              <p:nvPr/>
            </p:nvCxnSpPr>
            <p:spPr>
              <a:xfrm>
                <a:off x="2076842" y="2123430"/>
                <a:ext cx="0" cy="255771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7" name="Straight Connector 676"/>
              <p:cNvCxnSpPr/>
              <p:nvPr/>
            </p:nvCxnSpPr>
            <p:spPr>
              <a:xfrm>
                <a:off x="449881" y="4281301"/>
                <a:ext cx="325162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" name="Straight Connector 677"/>
              <p:cNvCxnSpPr/>
              <p:nvPr/>
            </p:nvCxnSpPr>
            <p:spPr>
              <a:xfrm>
                <a:off x="443673" y="3690373"/>
                <a:ext cx="325162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Straight Connector 678"/>
              <p:cNvCxnSpPr/>
              <p:nvPr/>
            </p:nvCxnSpPr>
            <p:spPr>
              <a:xfrm>
                <a:off x="1449318" y="2117206"/>
                <a:ext cx="0" cy="255771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" name="Straight Connector 679"/>
              <p:cNvCxnSpPr/>
              <p:nvPr/>
            </p:nvCxnSpPr>
            <p:spPr>
              <a:xfrm>
                <a:off x="812657" y="2110982"/>
                <a:ext cx="0" cy="255771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" name="Straight Connector 680"/>
              <p:cNvCxnSpPr/>
              <p:nvPr/>
            </p:nvCxnSpPr>
            <p:spPr>
              <a:xfrm>
                <a:off x="429848" y="2495297"/>
                <a:ext cx="325162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2" name="Straight Connector 681"/>
              <p:cNvCxnSpPr/>
              <p:nvPr/>
            </p:nvCxnSpPr>
            <p:spPr>
              <a:xfrm>
                <a:off x="428328" y="3090309"/>
                <a:ext cx="325162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3" name="Group 682"/>
              <p:cNvGrpSpPr/>
              <p:nvPr/>
            </p:nvGrpSpPr>
            <p:grpSpPr>
              <a:xfrm>
                <a:off x="534160" y="2226069"/>
                <a:ext cx="3067764" cy="525790"/>
                <a:chOff x="534160" y="2226069"/>
                <a:chExt cx="3067764" cy="525790"/>
              </a:xfrm>
              <a:grpFill/>
            </p:grpSpPr>
            <p:sp>
              <p:nvSpPr>
                <p:cNvPr id="702" name="Oval 701"/>
                <p:cNvSpPr/>
                <p:nvPr/>
              </p:nvSpPr>
              <p:spPr>
                <a:xfrm>
                  <a:off x="534160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/>
                    <a:t>0</a:t>
                  </a:r>
                  <a:endParaRPr lang="en-US" sz="3600" b="1" dirty="0"/>
                </a:p>
              </p:txBody>
            </p:sp>
            <p:sp>
              <p:nvSpPr>
                <p:cNvPr id="703" name="Oval 702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/>
                    <a:t>0</a:t>
                  </a:r>
                </a:p>
              </p:txBody>
            </p:sp>
            <p:sp>
              <p:nvSpPr>
                <p:cNvPr id="704" name="Oval 703"/>
                <p:cNvSpPr/>
                <p:nvPr/>
              </p:nvSpPr>
              <p:spPr>
                <a:xfrm>
                  <a:off x="1800960" y="2229173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/>
                    <a:t>0</a:t>
                  </a:r>
                  <a:endParaRPr lang="en-US" sz="3600" b="1" dirty="0"/>
                </a:p>
              </p:txBody>
            </p:sp>
            <p:sp>
              <p:nvSpPr>
                <p:cNvPr id="705" name="Oval 704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/>
                    <a:t>1</a:t>
                  </a:r>
                </a:p>
              </p:txBody>
            </p:sp>
            <p:sp>
              <p:nvSpPr>
                <p:cNvPr id="706" name="Oval 705"/>
                <p:cNvSpPr/>
                <p:nvPr/>
              </p:nvSpPr>
              <p:spPr>
                <a:xfrm>
                  <a:off x="3058623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/>
                    <a:t>0</a:t>
                  </a:r>
                  <a:endParaRPr lang="en-US" sz="3600" b="1" dirty="0"/>
                </a:p>
              </p:txBody>
            </p:sp>
          </p:grpSp>
          <p:grpSp>
            <p:nvGrpSpPr>
              <p:cNvPr id="684" name="Group 683"/>
              <p:cNvGrpSpPr/>
              <p:nvPr/>
            </p:nvGrpSpPr>
            <p:grpSpPr>
              <a:xfrm>
                <a:off x="541777" y="2821081"/>
                <a:ext cx="3058627" cy="525790"/>
                <a:chOff x="534160" y="2226069"/>
                <a:chExt cx="3058627" cy="525790"/>
              </a:xfrm>
              <a:grpFill/>
            </p:grpSpPr>
            <p:sp>
              <p:nvSpPr>
                <p:cNvPr id="697" name="Oval 696"/>
                <p:cNvSpPr/>
                <p:nvPr/>
              </p:nvSpPr>
              <p:spPr>
                <a:xfrm>
                  <a:off x="534160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/>
                    <a:t>0</a:t>
                  </a:r>
                  <a:endParaRPr lang="en-US" sz="3600" b="1" dirty="0"/>
                </a:p>
              </p:txBody>
            </p:sp>
            <p:sp>
              <p:nvSpPr>
                <p:cNvPr id="698" name="Oval 697"/>
                <p:cNvSpPr/>
                <p:nvPr/>
              </p:nvSpPr>
              <p:spPr>
                <a:xfrm>
                  <a:off x="1167560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/>
                    <a:t>0</a:t>
                  </a:r>
                </a:p>
              </p:txBody>
            </p:sp>
            <p:sp>
              <p:nvSpPr>
                <p:cNvPr id="699" name="Oval 698"/>
                <p:cNvSpPr/>
                <p:nvPr/>
              </p:nvSpPr>
              <p:spPr>
                <a:xfrm>
                  <a:off x="1800960" y="2229173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/>
                    <a:t>0</a:t>
                  </a:r>
                  <a:endParaRPr lang="en-US" sz="3600" b="1" dirty="0"/>
                </a:p>
              </p:txBody>
            </p:sp>
            <p:sp>
              <p:nvSpPr>
                <p:cNvPr id="700" name="Oval 699"/>
                <p:cNvSpPr/>
                <p:nvPr/>
              </p:nvSpPr>
              <p:spPr>
                <a:xfrm>
                  <a:off x="2425223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/>
                    <a:t>1</a:t>
                  </a:r>
                </a:p>
              </p:txBody>
            </p:sp>
            <p:sp>
              <p:nvSpPr>
                <p:cNvPr id="701" name="Oval 700"/>
                <p:cNvSpPr/>
                <p:nvPr/>
              </p:nvSpPr>
              <p:spPr>
                <a:xfrm>
                  <a:off x="3049486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/>
                    <a:t>0</a:t>
                  </a:r>
                  <a:endParaRPr lang="en-US" sz="3600" b="1" dirty="0"/>
                </a:p>
              </p:txBody>
            </p:sp>
          </p:grpSp>
          <p:grpSp>
            <p:nvGrpSpPr>
              <p:cNvPr id="685" name="Group 684"/>
              <p:cNvGrpSpPr/>
              <p:nvPr/>
            </p:nvGrpSpPr>
            <p:grpSpPr>
              <a:xfrm>
                <a:off x="538848" y="3430281"/>
                <a:ext cx="3067764" cy="525790"/>
                <a:chOff x="543297" y="2226069"/>
                <a:chExt cx="3067764" cy="525790"/>
              </a:xfrm>
              <a:grpFill/>
            </p:grpSpPr>
            <p:sp>
              <p:nvSpPr>
                <p:cNvPr id="692" name="Oval 691"/>
                <p:cNvSpPr/>
                <p:nvPr/>
              </p:nvSpPr>
              <p:spPr>
                <a:xfrm>
                  <a:off x="543297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/>
                    <a:t>0</a:t>
                  </a:r>
                  <a:endParaRPr lang="en-US" sz="3600" b="1" dirty="0"/>
                </a:p>
              </p:txBody>
            </p:sp>
            <p:sp>
              <p:nvSpPr>
                <p:cNvPr id="693" name="Oval 692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/>
                    <a:t>0</a:t>
                  </a:r>
                </a:p>
              </p:txBody>
            </p:sp>
            <p:sp>
              <p:nvSpPr>
                <p:cNvPr id="694" name="Oval 693"/>
                <p:cNvSpPr/>
                <p:nvPr/>
              </p:nvSpPr>
              <p:spPr>
                <a:xfrm>
                  <a:off x="1810097" y="2229173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/>
                    <a:t>0</a:t>
                  </a:r>
                  <a:endParaRPr lang="en-US" sz="3600" b="1" dirty="0"/>
                </a:p>
              </p:txBody>
            </p:sp>
            <p:sp>
              <p:nvSpPr>
                <p:cNvPr id="695" name="Oval 694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/>
                    <a:t>1</a:t>
                  </a:r>
                </a:p>
              </p:txBody>
            </p:sp>
            <p:sp>
              <p:nvSpPr>
                <p:cNvPr id="696" name="Oval 695"/>
                <p:cNvSpPr/>
                <p:nvPr/>
              </p:nvSpPr>
              <p:spPr>
                <a:xfrm>
                  <a:off x="3067760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/>
                    <a:t>0</a:t>
                  </a:r>
                  <a:endParaRPr lang="en-US" sz="3600" b="1" dirty="0"/>
                </a:p>
              </p:txBody>
            </p:sp>
          </p:grpSp>
          <p:grpSp>
            <p:nvGrpSpPr>
              <p:cNvPr id="686" name="Group 685"/>
              <p:cNvGrpSpPr/>
              <p:nvPr/>
            </p:nvGrpSpPr>
            <p:grpSpPr>
              <a:xfrm>
                <a:off x="535919" y="4030345"/>
                <a:ext cx="3067764" cy="525790"/>
                <a:chOff x="543297" y="2226069"/>
                <a:chExt cx="3067764" cy="525790"/>
              </a:xfrm>
              <a:grpFill/>
            </p:grpSpPr>
            <p:sp>
              <p:nvSpPr>
                <p:cNvPr id="687" name="Oval 686"/>
                <p:cNvSpPr/>
                <p:nvPr/>
              </p:nvSpPr>
              <p:spPr>
                <a:xfrm>
                  <a:off x="543297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/>
                    <a:t>0</a:t>
                  </a:r>
                  <a:endParaRPr lang="en-US" sz="3600" b="1" dirty="0"/>
                </a:p>
              </p:txBody>
            </p:sp>
            <p:sp>
              <p:nvSpPr>
                <p:cNvPr id="688" name="Oval 687"/>
                <p:cNvSpPr/>
                <p:nvPr/>
              </p:nvSpPr>
              <p:spPr>
                <a:xfrm>
                  <a:off x="1185834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/>
                    <a:t>0</a:t>
                  </a:r>
                </a:p>
              </p:txBody>
            </p:sp>
            <p:sp>
              <p:nvSpPr>
                <p:cNvPr id="689" name="Oval 688"/>
                <p:cNvSpPr/>
                <p:nvPr/>
              </p:nvSpPr>
              <p:spPr>
                <a:xfrm>
                  <a:off x="1810097" y="2229173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/>
                    <a:t>0</a:t>
                  </a:r>
                  <a:endParaRPr lang="en-US" sz="3600" b="1" dirty="0"/>
                </a:p>
              </p:txBody>
            </p:sp>
            <p:sp>
              <p:nvSpPr>
                <p:cNvPr id="690" name="Oval 689"/>
                <p:cNvSpPr/>
                <p:nvPr/>
              </p:nvSpPr>
              <p:spPr>
                <a:xfrm>
                  <a:off x="2443497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/>
                    <a:t>1</a:t>
                  </a:r>
                </a:p>
              </p:txBody>
            </p:sp>
            <p:sp>
              <p:nvSpPr>
                <p:cNvPr id="691" name="Oval 690"/>
                <p:cNvSpPr/>
                <p:nvPr/>
              </p:nvSpPr>
              <p:spPr>
                <a:xfrm>
                  <a:off x="3067760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/>
                    <a:t>0</a:t>
                  </a:r>
                  <a:endParaRPr lang="en-US" sz="3600" b="1" dirty="0"/>
                </a:p>
              </p:txBody>
            </p:sp>
          </p:grpSp>
        </p:grpSp>
        <p:sp>
          <p:nvSpPr>
            <p:cNvPr id="707" name="Multiply 706"/>
            <p:cNvSpPr/>
            <p:nvPr/>
          </p:nvSpPr>
          <p:spPr>
            <a:xfrm>
              <a:off x="2675003" y="2179874"/>
              <a:ext cx="914400" cy="91440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708" name="Picture 707" descr="20857111_s.jpg"/>
            <p:cNvPicPr>
              <a:picLocks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645" y="2108975"/>
              <a:ext cx="4000500" cy="2489200"/>
            </a:xfrm>
            <a:prstGeom prst="rect">
              <a:avLst/>
            </a:prstGeom>
          </p:spPr>
        </p:pic>
        <p:sp>
          <p:nvSpPr>
            <p:cNvPr id="709" name="TextBox 708"/>
            <p:cNvSpPr txBox="1"/>
            <p:nvPr/>
          </p:nvSpPr>
          <p:spPr>
            <a:xfrm>
              <a:off x="4610307" y="4398944"/>
              <a:ext cx="22553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List of Failures</a:t>
              </a:r>
              <a:endParaRPr lang="en-US" sz="2800" dirty="0"/>
            </a:p>
          </p:txBody>
        </p:sp>
        <p:sp>
          <p:nvSpPr>
            <p:cNvPr id="710" name="TextBox 709"/>
            <p:cNvSpPr txBox="1"/>
            <p:nvPr/>
          </p:nvSpPr>
          <p:spPr>
            <a:xfrm>
              <a:off x="8836815" y="4428962"/>
              <a:ext cx="19739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/>
                <a:t>Applications</a:t>
              </a:r>
              <a:endParaRPr lang="en-US" sz="28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366409" y="21762208"/>
            <a:ext cx="12192000" cy="6720782"/>
            <a:chOff x="0" y="0"/>
            <a:chExt cx="12192000" cy="6720782"/>
          </a:xfrm>
        </p:grpSpPr>
        <p:sp>
          <p:nvSpPr>
            <p:cNvPr id="711" name="Title 1"/>
            <p:cNvSpPr txBox="1">
              <a:spLocks/>
            </p:cNvSpPr>
            <p:nvPr/>
          </p:nvSpPr>
          <p:spPr>
            <a:xfrm>
              <a:off x="0" y="0"/>
              <a:ext cx="12192000" cy="1325563"/>
            </a:xfrm>
            <a:prstGeom prst="rect">
              <a:avLst/>
            </a:prstGeom>
          </p:spPr>
          <p:txBody>
            <a:bodyPr vert="horz" lIns="438958" tIns="219479" rIns="438958" bIns="219479" rtlCol="0" anchor="ctr">
              <a:normAutofit fontScale="25000" lnSpcReduction="20000"/>
            </a:bodyPr>
            <a:lstStyle>
              <a:lvl1pPr algn="ctr" defTabSz="2193911" rtl="0" eaLnBrk="1" latinLnBrk="0" hangingPunct="1">
                <a:spcBef>
                  <a:spcPct val="0"/>
                </a:spcBef>
                <a:buNone/>
                <a:defRPr sz="21092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3580"/>
                </a:lnSpc>
              </a:pPr>
              <a:r>
                <a:rPr lang="en-US" dirty="0" smtClean="0"/>
                <a:t>MEMCON: MEMORY CONTENT-BASED </a:t>
              </a:r>
              <a:br>
                <a:rPr lang="en-US" dirty="0" smtClean="0"/>
              </a:br>
              <a:r>
                <a:rPr lang="en-US" dirty="0" smtClean="0"/>
                <a:t>DETECTION AND MITIGATION</a:t>
              </a:r>
              <a:endParaRPr lang="en-US" dirty="0"/>
            </a:p>
          </p:txBody>
        </p:sp>
        <p:sp>
          <p:nvSpPr>
            <p:cNvPr id="712" name="TextBox 711"/>
            <p:cNvSpPr txBox="1"/>
            <p:nvPr/>
          </p:nvSpPr>
          <p:spPr>
            <a:xfrm>
              <a:off x="1048212" y="4287140"/>
              <a:ext cx="3132396" cy="69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 smtClean="0"/>
                <a:t>Unreliable DRAM Cells 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dirty="0" smtClean="0"/>
                <a:t>with Program Content</a:t>
              </a:r>
              <a:endParaRPr lang="en-US" sz="2400" dirty="0"/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800036" y="4889080"/>
              <a:ext cx="11131282" cy="7786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60"/>
                </a:lnSpc>
              </a:pPr>
              <a:r>
                <a:rPr lang="en-US" sz="2800" b="1" dirty="0" smtClean="0">
                  <a:solidFill>
                    <a:srgbClr val="FFFFFF"/>
                  </a:solidFill>
                </a:rPr>
                <a:t>Simultaneous Detection and Execution </a:t>
              </a:r>
            </a:p>
            <a:p>
              <a:pPr algn="ctr">
                <a:lnSpc>
                  <a:spcPts val="3060"/>
                </a:lnSpc>
              </a:pPr>
              <a:r>
                <a:rPr lang="en-US" sz="2800" b="1" dirty="0" smtClean="0">
                  <a:solidFill>
                    <a:srgbClr val="FFFFFF"/>
                  </a:solidFill>
                </a:rPr>
                <a:t>Based on current memory content of running applications </a:t>
              </a:r>
              <a:endParaRPr lang="en-US" sz="2800" b="1" dirty="0">
                <a:solidFill>
                  <a:srgbClr val="FFFFFF"/>
                </a:solidFill>
              </a:endParaRPr>
            </a:p>
          </p:txBody>
        </p:sp>
        <p:sp>
          <p:nvSpPr>
            <p:cNvPr id="714" name="TextBox 713"/>
            <p:cNvSpPr txBox="1"/>
            <p:nvPr/>
          </p:nvSpPr>
          <p:spPr>
            <a:xfrm>
              <a:off x="212651" y="1282223"/>
              <a:ext cx="11979349" cy="493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60"/>
                </a:lnSpc>
              </a:pPr>
              <a:r>
                <a:rPr lang="en-US" sz="3600" dirty="0" smtClean="0">
                  <a:solidFill>
                    <a:srgbClr val="FF0000"/>
                  </a:solidFill>
                </a:rPr>
                <a:t>NO NEED TO DETECT EVERY POSSIBLE FAILURE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715" name="Snip and Round Single Corner Rectangle 714"/>
            <p:cNvSpPr/>
            <p:nvPr/>
          </p:nvSpPr>
          <p:spPr>
            <a:xfrm>
              <a:off x="6064200" y="2640323"/>
              <a:ext cx="3122888" cy="869292"/>
            </a:xfrm>
            <a:prstGeom prst="snip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en-US" sz="2800" b="1" dirty="0" smtClean="0">
                  <a:solidFill>
                    <a:srgbClr val="941100"/>
                  </a:solidFill>
                </a:rPr>
                <a:t>Current content, Cell A</a:t>
              </a:r>
            </a:p>
          </p:txBody>
        </p:sp>
        <p:grpSp>
          <p:nvGrpSpPr>
            <p:cNvPr id="716" name="Group 715"/>
            <p:cNvGrpSpPr/>
            <p:nvPr/>
          </p:nvGrpSpPr>
          <p:grpSpPr>
            <a:xfrm>
              <a:off x="886968" y="1718859"/>
              <a:ext cx="3273181" cy="2582606"/>
              <a:chOff x="428328" y="2110982"/>
              <a:chExt cx="3273181" cy="2582606"/>
            </a:xfrm>
            <a:solidFill>
              <a:schemeClr val="tx1">
                <a:lumMod val="65000"/>
                <a:lumOff val="35000"/>
              </a:schemeClr>
            </a:solidFill>
          </p:grpSpPr>
          <p:cxnSp>
            <p:nvCxnSpPr>
              <p:cNvPr id="717" name="Straight Connector 716"/>
              <p:cNvCxnSpPr/>
              <p:nvPr/>
            </p:nvCxnSpPr>
            <p:spPr>
              <a:xfrm>
                <a:off x="3331890" y="2135878"/>
                <a:ext cx="0" cy="255771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8" name="Straight Connector 717"/>
              <p:cNvCxnSpPr/>
              <p:nvPr/>
            </p:nvCxnSpPr>
            <p:spPr>
              <a:xfrm>
                <a:off x="2704366" y="2129654"/>
                <a:ext cx="0" cy="255771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" name="Straight Connector 718"/>
              <p:cNvCxnSpPr/>
              <p:nvPr/>
            </p:nvCxnSpPr>
            <p:spPr>
              <a:xfrm>
                <a:off x="2076842" y="2123430"/>
                <a:ext cx="0" cy="255771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" name="Straight Connector 719"/>
              <p:cNvCxnSpPr/>
              <p:nvPr/>
            </p:nvCxnSpPr>
            <p:spPr>
              <a:xfrm>
                <a:off x="449881" y="4281301"/>
                <a:ext cx="325162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" name="Straight Connector 720"/>
              <p:cNvCxnSpPr/>
              <p:nvPr/>
            </p:nvCxnSpPr>
            <p:spPr>
              <a:xfrm>
                <a:off x="443673" y="3690373"/>
                <a:ext cx="325162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" name="Straight Connector 721"/>
              <p:cNvCxnSpPr/>
              <p:nvPr/>
            </p:nvCxnSpPr>
            <p:spPr>
              <a:xfrm>
                <a:off x="1449318" y="2117206"/>
                <a:ext cx="0" cy="255771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" name="Straight Connector 722"/>
              <p:cNvCxnSpPr/>
              <p:nvPr/>
            </p:nvCxnSpPr>
            <p:spPr>
              <a:xfrm>
                <a:off x="812657" y="2110982"/>
                <a:ext cx="0" cy="255771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4" name="Straight Connector 723"/>
              <p:cNvCxnSpPr/>
              <p:nvPr/>
            </p:nvCxnSpPr>
            <p:spPr>
              <a:xfrm>
                <a:off x="429848" y="2495297"/>
                <a:ext cx="325162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" name="Straight Connector 724"/>
              <p:cNvCxnSpPr/>
              <p:nvPr/>
            </p:nvCxnSpPr>
            <p:spPr>
              <a:xfrm>
                <a:off x="428328" y="3090309"/>
                <a:ext cx="325162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6" name="Group 725"/>
              <p:cNvGrpSpPr/>
              <p:nvPr/>
            </p:nvGrpSpPr>
            <p:grpSpPr>
              <a:xfrm>
                <a:off x="534160" y="2226069"/>
                <a:ext cx="3067764" cy="525790"/>
                <a:chOff x="534160" y="2226069"/>
                <a:chExt cx="3067764" cy="525790"/>
              </a:xfrm>
              <a:grpFill/>
            </p:grpSpPr>
            <p:sp>
              <p:nvSpPr>
                <p:cNvPr id="745" name="Oval 744"/>
                <p:cNvSpPr/>
                <p:nvPr/>
              </p:nvSpPr>
              <p:spPr>
                <a:xfrm>
                  <a:off x="534160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/>
                    <a:t>0</a:t>
                  </a:r>
                  <a:endParaRPr lang="en-US" sz="3600" b="1" dirty="0"/>
                </a:p>
              </p:txBody>
            </p:sp>
            <p:sp>
              <p:nvSpPr>
                <p:cNvPr id="746" name="Oval 745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/>
                    <a:t>1</a:t>
                  </a:r>
                  <a:endParaRPr lang="en-US" sz="3600" b="1" dirty="0"/>
                </a:p>
              </p:txBody>
            </p:sp>
            <p:sp>
              <p:nvSpPr>
                <p:cNvPr id="747" name="Oval 746"/>
                <p:cNvSpPr/>
                <p:nvPr/>
              </p:nvSpPr>
              <p:spPr>
                <a:xfrm>
                  <a:off x="1800960" y="2229173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/>
                    <a:t>0</a:t>
                  </a:r>
                  <a:endParaRPr lang="en-US" sz="3600" b="1" dirty="0"/>
                </a:p>
              </p:txBody>
            </p:sp>
            <p:sp>
              <p:nvSpPr>
                <p:cNvPr id="748" name="Oval 747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/>
                    <a:t>1</a:t>
                  </a:r>
                </a:p>
              </p:txBody>
            </p:sp>
            <p:sp>
              <p:nvSpPr>
                <p:cNvPr id="749" name="Oval 748"/>
                <p:cNvSpPr/>
                <p:nvPr/>
              </p:nvSpPr>
              <p:spPr>
                <a:xfrm>
                  <a:off x="3058623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/>
                    <a:t>0</a:t>
                  </a:r>
                  <a:endParaRPr lang="en-US" sz="3600" b="1" dirty="0"/>
                </a:p>
              </p:txBody>
            </p:sp>
          </p:grpSp>
          <p:grpSp>
            <p:nvGrpSpPr>
              <p:cNvPr id="727" name="Group 726"/>
              <p:cNvGrpSpPr/>
              <p:nvPr/>
            </p:nvGrpSpPr>
            <p:grpSpPr>
              <a:xfrm>
                <a:off x="541777" y="2821081"/>
                <a:ext cx="3058627" cy="525790"/>
                <a:chOff x="534160" y="2226069"/>
                <a:chExt cx="3058627" cy="525790"/>
              </a:xfrm>
              <a:grpFill/>
            </p:grpSpPr>
            <p:sp>
              <p:nvSpPr>
                <p:cNvPr id="740" name="Oval 739"/>
                <p:cNvSpPr/>
                <p:nvPr/>
              </p:nvSpPr>
              <p:spPr>
                <a:xfrm>
                  <a:off x="534160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/>
                    <a:t>0</a:t>
                  </a:r>
                  <a:endParaRPr lang="en-US" sz="3600" b="1" dirty="0"/>
                </a:p>
              </p:txBody>
            </p:sp>
            <p:sp>
              <p:nvSpPr>
                <p:cNvPr id="741" name="Oval 740"/>
                <p:cNvSpPr/>
                <p:nvPr/>
              </p:nvSpPr>
              <p:spPr>
                <a:xfrm>
                  <a:off x="1167560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/>
                    <a:t>1</a:t>
                  </a:r>
                  <a:endParaRPr lang="en-US" sz="3600" b="1" dirty="0"/>
                </a:p>
              </p:txBody>
            </p:sp>
            <p:sp>
              <p:nvSpPr>
                <p:cNvPr id="742" name="Oval 741"/>
                <p:cNvSpPr/>
                <p:nvPr/>
              </p:nvSpPr>
              <p:spPr>
                <a:xfrm>
                  <a:off x="1800960" y="2229173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/>
                    <a:t>0</a:t>
                  </a:r>
                  <a:endParaRPr lang="en-US" sz="3600" b="1" dirty="0"/>
                </a:p>
              </p:txBody>
            </p:sp>
            <p:sp>
              <p:nvSpPr>
                <p:cNvPr id="743" name="Oval 742"/>
                <p:cNvSpPr/>
                <p:nvPr/>
              </p:nvSpPr>
              <p:spPr>
                <a:xfrm>
                  <a:off x="2425223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/>
                    <a:t>0</a:t>
                  </a:r>
                  <a:endParaRPr lang="en-US" sz="3600" b="1" dirty="0"/>
                </a:p>
              </p:txBody>
            </p:sp>
            <p:sp>
              <p:nvSpPr>
                <p:cNvPr id="744" name="Oval 743"/>
                <p:cNvSpPr/>
                <p:nvPr/>
              </p:nvSpPr>
              <p:spPr>
                <a:xfrm>
                  <a:off x="3049486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/>
                    <a:t>0</a:t>
                  </a:r>
                  <a:endParaRPr lang="en-US" sz="3600" b="1" dirty="0"/>
                </a:p>
              </p:txBody>
            </p:sp>
          </p:grpSp>
          <p:grpSp>
            <p:nvGrpSpPr>
              <p:cNvPr id="728" name="Group 727"/>
              <p:cNvGrpSpPr/>
              <p:nvPr/>
            </p:nvGrpSpPr>
            <p:grpSpPr>
              <a:xfrm>
                <a:off x="538848" y="3430281"/>
                <a:ext cx="3067764" cy="525790"/>
                <a:chOff x="543297" y="2226069"/>
                <a:chExt cx="3067764" cy="525790"/>
              </a:xfrm>
              <a:grpFill/>
            </p:grpSpPr>
            <p:sp>
              <p:nvSpPr>
                <p:cNvPr id="735" name="Oval 734"/>
                <p:cNvSpPr/>
                <p:nvPr/>
              </p:nvSpPr>
              <p:spPr>
                <a:xfrm>
                  <a:off x="543297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/>
                    <a:t>1</a:t>
                  </a:r>
                </a:p>
              </p:txBody>
            </p:sp>
            <p:sp>
              <p:nvSpPr>
                <p:cNvPr id="736" name="Oval 735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/>
                    <a:t>0</a:t>
                  </a:r>
                </a:p>
              </p:txBody>
            </p:sp>
            <p:sp>
              <p:nvSpPr>
                <p:cNvPr id="737" name="Oval 736"/>
                <p:cNvSpPr/>
                <p:nvPr/>
              </p:nvSpPr>
              <p:spPr>
                <a:xfrm>
                  <a:off x="1810097" y="2229173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/>
                    <a:t>0</a:t>
                  </a:r>
                  <a:endParaRPr lang="en-US" sz="3600" b="1" dirty="0"/>
                </a:p>
              </p:txBody>
            </p:sp>
            <p:sp>
              <p:nvSpPr>
                <p:cNvPr id="738" name="Oval 737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/>
                    <a:t>1</a:t>
                  </a:r>
                </a:p>
              </p:txBody>
            </p:sp>
            <p:sp>
              <p:nvSpPr>
                <p:cNvPr id="739" name="Oval 738"/>
                <p:cNvSpPr/>
                <p:nvPr/>
              </p:nvSpPr>
              <p:spPr>
                <a:xfrm>
                  <a:off x="3067760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/>
                    <a:t>0</a:t>
                  </a:r>
                  <a:endParaRPr lang="en-US" sz="3600" b="1" dirty="0"/>
                </a:p>
              </p:txBody>
            </p:sp>
          </p:grpSp>
          <p:grpSp>
            <p:nvGrpSpPr>
              <p:cNvPr id="729" name="Group 728"/>
              <p:cNvGrpSpPr/>
              <p:nvPr/>
            </p:nvGrpSpPr>
            <p:grpSpPr>
              <a:xfrm>
                <a:off x="535919" y="4030345"/>
                <a:ext cx="3067764" cy="525790"/>
                <a:chOff x="543297" y="2226069"/>
                <a:chExt cx="3067764" cy="525790"/>
              </a:xfrm>
              <a:grpFill/>
            </p:grpSpPr>
            <p:sp>
              <p:nvSpPr>
                <p:cNvPr id="730" name="Oval 729"/>
                <p:cNvSpPr/>
                <p:nvPr/>
              </p:nvSpPr>
              <p:spPr>
                <a:xfrm>
                  <a:off x="543297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/>
                    <a:t>0</a:t>
                  </a:r>
                  <a:endParaRPr lang="en-US" sz="3600" b="1" dirty="0"/>
                </a:p>
              </p:txBody>
            </p:sp>
            <p:sp>
              <p:nvSpPr>
                <p:cNvPr id="731" name="Oval 730"/>
                <p:cNvSpPr/>
                <p:nvPr/>
              </p:nvSpPr>
              <p:spPr>
                <a:xfrm>
                  <a:off x="1185834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/>
                    <a:t>0</a:t>
                  </a:r>
                </a:p>
              </p:txBody>
            </p:sp>
            <p:sp>
              <p:nvSpPr>
                <p:cNvPr id="732" name="Oval 731"/>
                <p:cNvSpPr/>
                <p:nvPr/>
              </p:nvSpPr>
              <p:spPr>
                <a:xfrm>
                  <a:off x="1810097" y="2229173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/>
                    <a:t>0</a:t>
                  </a:r>
                  <a:endParaRPr lang="en-US" sz="3600" b="1" dirty="0"/>
                </a:p>
              </p:txBody>
            </p:sp>
            <p:sp>
              <p:nvSpPr>
                <p:cNvPr id="733" name="Oval 732"/>
                <p:cNvSpPr/>
                <p:nvPr/>
              </p:nvSpPr>
              <p:spPr>
                <a:xfrm>
                  <a:off x="2443497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/>
                    <a:t>0</a:t>
                  </a:r>
                  <a:endParaRPr lang="en-US" sz="3600" b="1" dirty="0"/>
                </a:p>
              </p:txBody>
            </p:sp>
            <p:sp>
              <p:nvSpPr>
                <p:cNvPr id="734" name="Oval 733"/>
                <p:cNvSpPr/>
                <p:nvPr/>
              </p:nvSpPr>
              <p:spPr>
                <a:xfrm>
                  <a:off x="3067760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/>
                    <a:t>1</a:t>
                  </a:r>
                </a:p>
              </p:txBody>
            </p:sp>
          </p:grpSp>
        </p:grpSp>
        <p:pic>
          <p:nvPicPr>
            <p:cNvPr id="750" name="Picture 74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95259" y="2493828"/>
              <a:ext cx="2036059" cy="1145283"/>
            </a:xfrm>
            <a:prstGeom prst="rect">
              <a:avLst/>
            </a:prstGeom>
          </p:spPr>
        </p:pic>
        <p:sp>
          <p:nvSpPr>
            <p:cNvPr id="751" name="Multiply 750"/>
            <p:cNvSpPr/>
            <p:nvPr/>
          </p:nvSpPr>
          <p:spPr>
            <a:xfrm>
              <a:off x="1438248" y="2196402"/>
              <a:ext cx="914400" cy="91440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52" name="Rounded Rectangle 751"/>
            <p:cNvSpPr/>
            <p:nvPr/>
          </p:nvSpPr>
          <p:spPr>
            <a:xfrm>
              <a:off x="800036" y="5722601"/>
              <a:ext cx="11131282" cy="99818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580"/>
                </a:lnSpc>
              </a:pPr>
              <a:r>
                <a:rPr lang="en-US" sz="4000" dirty="0" smtClean="0">
                  <a:solidFill>
                    <a:srgbClr val="C00000"/>
                  </a:solidFill>
                </a:rPr>
                <a:t>Need to detect and mitigate </a:t>
              </a:r>
            </a:p>
            <a:p>
              <a:pPr algn="ctr">
                <a:lnSpc>
                  <a:spcPts val="3580"/>
                </a:lnSpc>
              </a:pPr>
              <a:r>
                <a:rPr lang="en-US" sz="4000" dirty="0" smtClean="0">
                  <a:solidFill>
                    <a:srgbClr val="C00000"/>
                  </a:solidFill>
                </a:rPr>
                <a:t>only with the current content</a:t>
              </a:r>
              <a:endParaRPr lang="en-US" sz="4000" dirty="0">
                <a:solidFill>
                  <a:srgbClr val="C00000"/>
                </a:solidFill>
              </a:endParaRPr>
            </a:p>
          </p:txBody>
        </p:sp>
        <p:sp>
          <p:nvSpPr>
            <p:cNvPr id="753" name="TextBox 752"/>
            <p:cNvSpPr txBox="1"/>
            <p:nvPr/>
          </p:nvSpPr>
          <p:spPr>
            <a:xfrm>
              <a:off x="6720126" y="4218425"/>
              <a:ext cx="19598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List of Failures</a:t>
              </a:r>
              <a:endParaRPr lang="en-US" sz="2400" dirty="0"/>
            </a:p>
          </p:txBody>
        </p:sp>
        <p:sp>
          <p:nvSpPr>
            <p:cNvPr id="754" name="TextBox 753"/>
            <p:cNvSpPr txBox="1"/>
            <p:nvPr/>
          </p:nvSpPr>
          <p:spPr>
            <a:xfrm>
              <a:off x="9980752" y="4166511"/>
              <a:ext cx="15965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Application</a:t>
              </a:r>
              <a:endParaRPr lang="en-US" sz="24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40319" y="28904429"/>
            <a:ext cx="12268529" cy="6541506"/>
            <a:chOff x="0" y="0"/>
            <a:chExt cx="12268529" cy="6541506"/>
          </a:xfrm>
        </p:grpSpPr>
        <p:sp>
          <p:nvSpPr>
            <p:cNvPr id="841" name="Title 1"/>
            <p:cNvSpPr txBox="1">
              <a:spLocks/>
            </p:cNvSpPr>
            <p:nvPr/>
          </p:nvSpPr>
          <p:spPr>
            <a:xfrm>
              <a:off x="0" y="0"/>
              <a:ext cx="121920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ts val="3580"/>
                </a:lnSpc>
              </a:pPr>
              <a:r>
                <a:rPr lang="en-US" dirty="0" smtClean="0"/>
                <a:t>MEMCON: COST-BENEFIT ANALYSIS</a:t>
              </a:r>
              <a:endParaRPr lang="en-US" dirty="0"/>
            </a:p>
          </p:txBody>
        </p:sp>
        <p:sp>
          <p:nvSpPr>
            <p:cNvPr id="842" name="Content Placeholder 2"/>
            <p:cNvSpPr txBox="1">
              <a:spLocks/>
            </p:cNvSpPr>
            <p:nvPr/>
          </p:nvSpPr>
          <p:spPr>
            <a:xfrm>
              <a:off x="0" y="990769"/>
              <a:ext cx="12192000" cy="59744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3500"/>
                </a:lnSpc>
                <a:buNone/>
              </a:pPr>
              <a:r>
                <a:rPr lang="en-US" sz="4000" dirty="0" smtClean="0">
                  <a:solidFill>
                    <a:srgbClr val="FF0000"/>
                  </a:solidFill>
                </a:rPr>
                <a:t>Cost: Extra memory accesses to read and write rows</a:t>
              </a:r>
            </a:p>
          </p:txBody>
        </p:sp>
        <p:sp>
          <p:nvSpPr>
            <p:cNvPr id="843" name="TextBox 842"/>
            <p:cNvSpPr txBox="1"/>
            <p:nvPr/>
          </p:nvSpPr>
          <p:spPr>
            <a:xfrm>
              <a:off x="377920" y="1648511"/>
              <a:ext cx="11291777" cy="564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4000" dirty="0"/>
                <a:t>Benefit: If no failure found, </a:t>
              </a:r>
              <a:r>
                <a:rPr lang="en-US" sz="4000" dirty="0" smtClean="0"/>
                <a:t>can </a:t>
              </a:r>
              <a:r>
                <a:rPr lang="en-US" sz="4000" dirty="0"/>
                <a:t>reduce refresh </a:t>
              </a:r>
              <a:r>
                <a:rPr lang="en-US" sz="4000" dirty="0" smtClean="0"/>
                <a:t>rate</a:t>
              </a:r>
              <a:endParaRPr lang="en-US" sz="4000" dirty="0"/>
            </a:p>
          </p:txBody>
        </p:sp>
        <p:cxnSp>
          <p:nvCxnSpPr>
            <p:cNvPr id="844" name="Straight Connector 843"/>
            <p:cNvCxnSpPr/>
            <p:nvPr/>
          </p:nvCxnSpPr>
          <p:spPr>
            <a:xfrm>
              <a:off x="210752" y="3686958"/>
              <a:ext cx="5738479" cy="7627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5" name="Straight Connector 844"/>
            <p:cNvCxnSpPr/>
            <p:nvPr/>
          </p:nvCxnSpPr>
          <p:spPr>
            <a:xfrm>
              <a:off x="5999744" y="4440974"/>
              <a:ext cx="5738479" cy="7627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6" name="TextBox 845"/>
            <p:cNvSpPr txBox="1"/>
            <p:nvPr/>
          </p:nvSpPr>
          <p:spPr>
            <a:xfrm>
              <a:off x="5210856" y="3222224"/>
              <a:ext cx="1250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Avg</a:t>
              </a:r>
              <a:r>
                <a:rPr lang="en-US" sz="2400" dirty="0" smtClean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 Cost</a:t>
              </a:r>
              <a:endParaRPr lang="en-US" sz="2400" dirty="0"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  <p:sp>
          <p:nvSpPr>
            <p:cNvPr id="847" name="TextBox 846"/>
            <p:cNvSpPr txBox="1"/>
            <p:nvPr/>
          </p:nvSpPr>
          <p:spPr>
            <a:xfrm>
              <a:off x="11018400" y="3979309"/>
              <a:ext cx="1250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Avg</a:t>
              </a:r>
              <a:r>
                <a:rPr lang="en-US" sz="2400" dirty="0" smtClean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 Cost</a:t>
              </a:r>
              <a:endParaRPr lang="en-US" sz="2400" dirty="0"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  <p:cxnSp>
          <p:nvCxnSpPr>
            <p:cNvPr id="848" name="Straight Arrow Connector 847"/>
            <p:cNvCxnSpPr/>
            <p:nvPr/>
          </p:nvCxnSpPr>
          <p:spPr>
            <a:xfrm>
              <a:off x="673768" y="5077327"/>
              <a:ext cx="483669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9" name="Straight Arrow Connector 848"/>
            <p:cNvCxnSpPr/>
            <p:nvPr/>
          </p:nvCxnSpPr>
          <p:spPr>
            <a:xfrm flipV="1">
              <a:off x="673768" y="2636258"/>
              <a:ext cx="0" cy="24651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0" name="Straight Connector 849"/>
            <p:cNvCxnSpPr/>
            <p:nvPr/>
          </p:nvCxnSpPr>
          <p:spPr>
            <a:xfrm>
              <a:off x="673768" y="4114801"/>
              <a:ext cx="1014324" cy="2192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1" name="TextBox 850"/>
            <p:cNvSpPr txBox="1"/>
            <p:nvPr/>
          </p:nvSpPr>
          <p:spPr>
            <a:xfrm>
              <a:off x="673768" y="3271956"/>
              <a:ext cx="10143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16 </a:t>
              </a:r>
              <a:r>
                <a:rPr lang="en-US" sz="2400" dirty="0" err="1" smtClean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ms</a:t>
              </a:r>
              <a:endParaRPr lang="en-US" sz="24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  <a:p>
              <a:r>
                <a:rPr lang="en-US" sz="2400" dirty="0" smtClean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HI-REF</a:t>
              </a:r>
              <a:endParaRPr lang="en-US" sz="2400" dirty="0"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  <p:cxnSp>
          <p:nvCxnSpPr>
            <p:cNvPr id="852" name="Straight Connector 851"/>
            <p:cNvCxnSpPr/>
            <p:nvPr/>
          </p:nvCxnSpPr>
          <p:spPr>
            <a:xfrm flipV="1">
              <a:off x="1688092" y="3143532"/>
              <a:ext cx="0" cy="973461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3" name="Straight Connector 852"/>
            <p:cNvCxnSpPr/>
            <p:nvPr/>
          </p:nvCxnSpPr>
          <p:spPr>
            <a:xfrm>
              <a:off x="1688092" y="3187270"/>
              <a:ext cx="499820" cy="0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4" name="Straight Connector 853"/>
            <p:cNvCxnSpPr/>
            <p:nvPr/>
          </p:nvCxnSpPr>
          <p:spPr>
            <a:xfrm flipH="1" flipV="1">
              <a:off x="2175541" y="3148278"/>
              <a:ext cx="0" cy="1712481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5" name="Straight Connector 854"/>
            <p:cNvCxnSpPr/>
            <p:nvPr/>
          </p:nvCxnSpPr>
          <p:spPr>
            <a:xfrm>
              <a:off x="2175541" y="4860759"/>
              <a:ext cx="1818943" cy="0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6" name="Straight Connector 855"/>
            <p:cNvCxnSpPr/>
            <p:nvPr/>
          </p:nvCxnSpPr>
          <p:spPr>
            <a:xfrm flipH="1" flipV="1">
              <a:off x="3994484" y="3187270"/>
              <a:ext cx="0" cy="1712481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7" name="Straight Connector 856"/>
            <p:cNvCxnSpPr/>
            <p:nvPr/>
          </p:nvCxnSpPr>
          <p:spPr>
            <a:xfrm>
              <a:off x="3994484" y="3206223"/>
              <a:ext cx="499820" cy="0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8" name="Straight Connector 857"/>
            <p:cNvCxnSpPr/>
            <p:nvPr/>
          </p:nvCxnSpPr>
          <p:spPr>
            <a:xfrm flipH="1" flipV="1">
              <a:off x="4494304" y="3186152"/>
              <a:ext cx="0" cy="1712481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9" name="TextBox 858"/>
            <p:cNvSpPr txBox="1"/>
            <p:nvPr/>
          </p:nvSpPr>
          <p:spPr>
            <a:xfrm>
              <a:off x="2603170" y="4049258"/>
              <a:ext cx="10741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64 </a:t>
              </a:r>
              <a:r>
                <a:rPr lang="en-US" sz="2400" dirty="0" err="1" smtClean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ms</a:t>
              </a:r>
              <a:endParaRPr lang="en-US" sz="24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  <a:p>
              <a:r>
                <a:rPr lang="en-US" sz="2400" dirty="0" smtClean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LO-REF</a:t>
              </a:r>
              <a:endParaRPr lang="en-US" sz="2400" dirty="0"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  <p:sp>
          <p:nvSpPr>
            <p:cNvPr id="860" name="TextBox 859"/>
            <p:cNvSpPr txBox="1"/>
            <p:nvPr/>
          </p:nvSpPr>
          <p:spPr>
            <a:xfrm>
              <a:off x="1400930" y="2636258"/>
              <a:ext cx="1074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Testing</a:t>
              </a:r>
              <a:endParaRPr lang="en-US" sz="2400" dirty="0"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  <p:sp>
          <p:nvSpPr>
            <p:cNvPr id="861" name="TextBox 860"/>
            <p:cNvSpPr txBox="1"/>
            <p:nvPr/>
          </p:nvSpPr>
          <p:spPr>
            <a:xfrm>
              <a:off x="3707322" y="2597222"/>
              <a:ext cx="1074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Testing</a:t>
              </a:r>
              <a:endParaRPr lang="en-US" sz="2400" dirty="0"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  <p:cxnSp>
          <p:nvCxnSpPr>
            <p:cNvPr id="862" name="Straight Connector 861"/>
            <p:cNvCxnSpPr/>
            <p:nvPr/>
          </p:nvCxnSpPr>
          <p:spPr>
            <a:xfrm flipH="1" flipV="1">
              <a:off x="4748459" y="3171229"/>
              <a:ext cx="0" cy="1712481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3" name="Straight Connector 862"/>
            <p:cNvCxnSpPr/>
            <p:nvPr/>
          </p:nvCxnSpPr>
          <p:spPr>
            <a:xfrm>
              <a:off x="4748459" y="3190182"/>
              <a:ext cx="499820" cy="0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4" name="Straight Connector 863"/>
            <p:cNvCxnSpPr/>
            <p:nvPr/>
          </p:nvCxnSpPr>
          <p:spPr>
            <a:xfrm flipH="1" flipV="1">
              <a:off x="5248279" y="3170111"/>
              <a:ext cx="0" cy="1712481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5" name="Straight Connector 864"/>
            <p:cNvCxnSpPr/>
            <p:nvPr/>
          </p:nvCxnSpPr>
          <p:spPr>
            <a:xfrm>
              <a:off x="4494304" y="4858561"/>
              <a:ext cx="254155" cy="0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6" name="TextBox 865"/>
            <p:cNvSpPr txBox="1"/>
            <p:nvPr/>
          </p:nvSpPr>
          <p:spPr>
            <a:xfrm>
              <a:off x="4664336" y="2607103"/>
              <a:ext cx="1074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Testing</a:t>
              </a:r>
              <a:endParaRPr lang="en-US" sz="2400" dirty="0"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  <p:sp>
          <p:nvSpPr>
            <p:cNvPr id="867" name="TextBox 866"/>
            <p:cNvSpPr txBox="1"/>
            <p:nvPr/>
          </p:nvSpPr>
          <p:spPr>
            <a:xfrm>
              <a:off x="5321540" y="5148988"/>
              <a:ext cx="1074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a typeface="Abadi MT Condensed Extra Bold" charset="0"/>
                  <a:cs typeface="Abadi MT Condensed Extra Bold" charset="0"/>
                </a:rPr>
                <a:t>Time</a:t>
              </a:r>
              <a:endParaRPr lang="en-US" sz="2400" dirty="0">
                <a:ea typeface="Abadi MT Condensed Extra Bold" charset="0"/>
                <a:cs typeface="Abadi MT Condensed Extra Bold" charset="0"/>
              </a:endParaRPr>
            </a:p>
          </p:txBody>
        </p:sp>
        <p:sp>
          <p:nvSpPr>
            <p:cNvPr id="868" name="TextBox 867"/>
            <p:cNvSpPr txBox="1"/>
            <p:nvPr/>
          </p:nvSpPr>
          <p:spPr>
            <a:xfrm>
              <a:off x="119217" y="2077772"/>
              <a:ext cx="553998" cy="114157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2400" smtClean="0">
                  <a:ea typeface="Abadi MT Condensed Extra Bold" charset="0"/>
                  <a:cs typeface="Abadi MT Condensed Extra Bold" charset="0"/>
                </a:rPr>
                <a:t>Cost</a:t>
              </a:r>
              <a:endParaRPr lang="en-US" sz="2400" dirty="0">
                <a:ea typeface="Abadi MT Condensed Extra Bold" charset="0"/>
                <a:cs typeface="Abadi MT Condensed Extra Bold" charset="0"/>
              </a:endParaRPr>
            </a:p>
          </p:txBody>
        </p:sp>
        <p:sp>
          <p:nvSpPr>
            <p:cNvPr id="869" name="TextBox 868"/>
            <p:cNvSpPr txBox="1"/>
            <p:nvPr/>
          </p:nvSpPr>
          <p:spPr>
            <a:xfrm>
              <a:off x="1447462" y="4930579"/>
              <a:ext cx="6460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t</a:t>
              </a:r>
              <a:r>
                <a:rPr lang="en-US" sz="4000" baseline="-25000" dirty="0" smtClean="0"/>
                <a:t>1</a:t>
              </a:r>
              <a:endParaRPr lang="en-US" sz="4000" baseline="-25000" dirty="0"/>
            </a:p>
          </p:txBody>
        </p:sp>
        <p:sp>
          <p:nvSpPr>
            <p:cNvPr id="870" name="TextBox 869"/>
            <p:cNvSpPr txBox="1"/>
            <p:nvPr/>
          </p:nvSpPr>
          <p:spPr>
            <a:xfrm>
              <a:off x="3765543" y="4933911"/>
              <a:ext cx="6460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t</a:t>
              </a:r>
              <a:r>
                <a:rPr lang="en-US" sz="4000" baseline="-25000" dirty="0"/>
                <a:t>2</a:t>
              </a:r>
            </a:p>
          </p:txBody>
        </p:sp>
        <p:sp>
          <p:nvSpPr>
            <p:cNvPr id="871" name="TextBox 870"/>
            <p:cNvSpPr txBox="1"/>
            <p:nvPr/>
          </p:nvSpPr>
          <p:spPr>
            <a:xfrm>
              <a:off x="4567650" y="4933911"/>
              <a:ext cx="6460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t</a:t>
              </a:r>
              <a:r>
                <a:rPr lang="en-US" sz="4000" baseline="-25000" dirty="0" smtClean="0"/>
                <a:t>3</a:t>
              </a:r>
              <a:endParaRPr lang="en-US" sz="4000" baseline="-25000" dirty="0"/>
            </a:p>
          </p:txBody>
        </p:sp>
        <p:cxnSp>
          <p:nvCxnSpPr>
            <p:cNvPr id="872" name="Straight Arrow Connector 871"/>
            <p:cNvCxnSpPr/>
            <p:nvPr/>
          </p:nvCxnSpPr>
          <p:spPr>
            <a:xfrm>
              <a:off x="6408819" y="5108070"/>
              <a:ext cx="483669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3" name="Straight Arrow Connector 872"/>
            <p:cNvCxnSpPr/>
            <p:nvPr/>
          </p:nvCxnSpPr>
          <p:spPr>
            <a:xfrm flipV="1">
              <a:off x="6408819" y="2667001"/>
              <a:ext cx="0" cy="24651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4" name="Straight Connector 873"/>
            <p:cNvCxnSpPr/>
            <p:nvPr/>
          </p:nvCxnSpPr>
          <p:spPr>
            <a:xfrm>
              <a:off x="6408819" y="4145544"/>
              <a:ext cx="1014324" cy="2192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5" name="TextBox 874"/>
            <p:cNvSpPr txBox="1"/>
            <p:nvPr/>
          </p:nvSpPr>
          <p:spPr>
            <a:xfrm>
              <a:off x="6408819" y="3302699"/>
              <a:ext cx="10143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16 </a:t>
              </a:r>
              <a:r>
                <a:rPr lang="en-US" sz="2400" dirty="0" err="1" smtClean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ms</a:t>
              </a:r>
              <a:endParaRPr lang="en-US" sz="24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  <a:p>
              <a:r>
                <a:rPr lang="en-US" sz="2400" dirty="0" smtClean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HI-REF</a:t>
              </a:r>
              <a:endParaRPr lang="en-US" sz="2400" dirty="0"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  <p:cxnSp>
          <p:nvCxnSpPr>
            <p:cNvPr id="876" name="Straight Connector 875"/>
            <p:cNvCxnSpPr/>
            <p:nvPr/>
          </p:nvCxnSpPr>
          <p:spPr>
            <a:xfrm flipV="1">
              <a:off x="7423143" y="3174275"/>
              <a:ext cx="0" cy="973461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7" name="Straight Connector 876"/>
            <p:cNvCxnSpPr/>
            <p:nvPr/>
          </p:nvCxnSpPr>
          <p:spPr>
            <a:xfrm>
              <a:off x="7423143" y="3218013"/>
              <a:ext cx="499820" cy="0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8" name="Straight Connector 877"/>
            <p:cNvCxnSpPr/>
            <p:nvPr/>
          </p:nvCxnSpPr>
          <p:spPr>
            <a:xfrm flipH="1" flipV="1">
              <a:off x="7910592" y="3179021"/>
              <a:ext cx="0" cy="1712481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9" name="Straight Connector 878"/>
            <p:cNvCxnSpPr/>
            <p:nvPr/>
          </p:nvCxnSpPr>
          <p:spPr>
            <a:xfrm>
              <a:off x="7910592" y="4891502"/>
              <a:ext cx="1818943" cy="0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0" name="Straight Connector 879"/>
            <p:cNvCxnSpPr/>
            <p:nvPr/>
          </p:nvCxnSpPr>
          <p:spPr>
            <a:xfrm flipV="1">
              <a:off x="9729535" y="4130046"/>
              <a:ext cx="0" cy="784951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1" name="TextBox 880"/>
            <p:cNvSpPr txBox="1"/>
            <p:nvPr/>
          </p:nvSpPr>
          <p:spPr>
            <a:xfrm>
              <a:off x="8338221" y="4080001"/>
              <a:ext cx="10741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64 </a:t>
              </a:r>
              <a:r>
                <a:rPr lang="en-US" sz="2400" dirty="0" err="1" smtClean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ms</a:t>
              </a:r>
              <a:endParaRPr lang="en-US" sz="24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  <a:p>
              <a:r>
                <a:rPr lang="en-US" sz="2400" dirty="0" smtClean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LO-REF</a:t>
              </a:r>
              <a:endParaRPr lang="en-US" sz="2400" dirty="0"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  <p:sp>
          <p:nvSpPr>
            <p:cNvPr id="882" name="TextBox 881"/>
            <p:cNvSpPr txBox="1"/>
            <p:nvPr/>
          </p:nvSpPr>
          <p:spPr>
            <a:xfrm>
              <a:off x="7135981" y="2667001"/>
              <a:ext cx="1074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Testing</a:t>
              </a:r>
              <a:endParaRPr lang="en-US" sz="2400" dirty="0"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  <p:cxnSp>
          <p:nvCxnSpPr>
            <p:cNvPr id="883" name="Straight Connector 882"/>
            <p:cNvCxnSpPr/>
            <p:nvPr/>
          </p:nvCxnSpPr>
          <p:spPr>
            <a:xfrm>
              <a:off x="9718757" y="4131504"/>
              <a:ext cx="1280160" cy="2192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4" name="TextBox 883"/>
            <p:cNvSpPr txBox="1"/>
            <p:nvPr/>
          </p:nvSpPr>
          <p:spPr>
            <a:xfrm>
              <a:off x="9809630" y="3310326"/>
              <a:ext cx="10143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16 </a:t>
              </a:r>
              <a:r>
                <a:rPr lang="en-US" sz="2400" dirty="0" err="1" smtClean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ms</a:t>
              </a:r>
              <a:endParaRPr lang="en-US" sz="24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  <a:p>
              <a:r>
                <a:rPr lang="en-US" sz="2400" dirty="0" smtClean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HI-REF</a:t>
              </a:r>
              <a:endParaRPr lang="en-US" sz="2400" dirty="0"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  <p:sp>
          <p:nvSpPr>
            <p:cNvPr id="885" name="TextBox 884"/>
            <p:cNvSpPr txBox="1"/>
            <p:nvPr/>
          </p:nvSpPr>
          <p:spPr>
            <a:xfrm>
              <a:off x="10848902" y="5157742"/>
              <a:ext cx="1074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ea typeface="Abadi MT Condensed Extra Bold" charset="0"/>
                  <a:cs typeface="Abadi MT Condensed Extra Bold" charset="0"/>
                </a:rPr>
                <a:t>Time</a:t>
              </a:r>
              <a:endParaRPr lang="en-US" sz="2400" dirty="0">
                <a:ea typeface="Abadi MT Condensed Extra Bold" charset="0"/>
                <a:cs typeface="Abadi MT Condensed Extra Bold" charset="0"/>
              </a:endParaRPr>
            </a:p>
          </p:txBody>
        </p:sp>
        <p:sp>
          <p:nvSpPr>
            <p:cNvPr id="886" name="TextBox 885"/>
            <p:cNvSpPr txBox="1"/>
            <p:nvPr/>
          </p:nvSpPr>
          <p:spPr>
            <a:xfrm>
              <a:off x="5880838" y="2365363"/>
              <a:ext cx="553998" cy="84333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2400" dirty="0" smtClean="0">
                  <a:ea typeface="Abadi MT Condensed Extra Bold" charset="0"/>
                  <a:cs typeface="Abadi MT Condensed Extra Bold" charset="0"/>
                </a:rPr>
                <a:t>Cost</a:t>
              </a:r>
              <a:endParaRPr lang="en-US" sz="2400" dirty="0">
                <a:ea typeface="Abadi MT Condensed Extra Bold" charset="0"/>
                <a:cs typeface="Abadi MT Condensed Extra Bold" charset="0"/>
              </a:endParaRPr>
            </a:p>
          </p:txBody>
        </p:sp>
        <p:sp>
          <p:nvSpPr>
            <p:cNvPr id="887" name="TextBox 886"/>
            <p:cNvSpPr txBox="1"/>
            <p:nvPr/>
          </p:nvSpPr>
          <p:spPr>
            <a:xfrm>
              <a:off x="7230642" y="4938601"/>
              <a:ext cx="6460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t</a:t>
              </a:r>
              <a:r>
                <a:rPr lang="en-US" sz="4000" baseline="-25000" dirty="0" smtClean="0"/>
                <a:t>1</a:t>
              </a:r>
              <a:endParaRPr lang="en-US" sz="4000" baseline="-25000" dirty="0"/>
            </a:p>
          </p:txBody>
        </p:sp>
        <p:sp>
          <p:nvSpPr>
            <p:cNvPr id="888" name="TextBox 887"/>
            <p:cNvSpPr txBox="1"/>
            <p:nvPr/>
          </p:nvSpPr>
          <p:spPr>
            <a:xfrm>
              <a:off x="9620911" y="4965996"/>
              <a:ext cx="6460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t</a:t>
              </a:r>
              <a:r>
                <a:rPr lang="en-US" sz="4000" baseline="-25000" dirty="0"/>
                <a:t>2</a:t>
              </a:r>
            </a:p>
          </p:txBody>
        </p:sp>
        <p:sp>
          <p:nvSpPr>
            <p:cNvPr id="889" name="TextBox 888"/>
            <p:cNvSpPr txBox="1"/>
            <p:nvPr/>
          </p:nvSpPr>
          <p:spPr>
            <a:xfrm>
              <a:off x="10423018" y="4965996"/>
              <a:ext cx="6460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t</a:t>
              </a:r>
              <a:r>
                <a:rPr lang="en-US" sz="4000" baseline="-25000" dirty="0" smtClean="0"/>
                <a:t>3</a:t>
              </a:r>
              <a:endParaRPr lang="en-US" sz="4000" baseline="-25000" dirty="0"/>
            </a:p>
          </p:txBody>
        </p:sp>
        <p:sp>
          <p:nvSpPr>
            <p:cNvPr id="890" name="Rounded Rectangle 889"/>
            <p:cNvSpPr/>
            <p:nvPr/>
          </p:nvSpPr>
          <p:spPr>
            <a:xfrm>
              <a:off x="0" y="5796705"/>
              <a:ext cx="12192000" cy="74480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580"/>
                </a:lnSpc>
              </a:pPr>
              <a:r>
                <a:rPr lang="en-US" sz="4000" dirty="0" smtClean="0">
                  <a:solidFill>
                    <a:srgbClr val="C00000"/>
                  </a:solidFill>
                </a:rPr>
                <a:t>Initiate a test only when the cost can amortized</a:t>
              </a:r>
              <a:endParaRPr lang="en-US" sz="4000" dirty="0">
                <a:solidFill>
                  <a:srgbClr val="C00000"/>
                </a:solidFill>
              </a:endParaRPr>
            </a:p>
          </p:txBody>
        </p:sp>
        <p:sp>
          <p:nvSpPr>
            <p:cNvPr id="891" name="TextBox 890"/>
            <p:cNvSpPr txBox="1"/>
            <p:nvPr/>
          </p:nvSpPr>
          <p:spPr>
            <a:xfrm>
              <a:off x="2121006" y="2190594"/>
              <a:ext cx="29611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/>
                <a:t>Frequent Testing</a:t>
              </a:r>
              <a:endParaRPr lang="en-US" sz="3200"/>
            </a:p>
          </p:txBody>
        </p:sp>
        <p:sp>
          <p:nvSpPr>
            <p:cNvPr id="892" name="TextBox 891"/>
            <p:cNvSpPr txBox="1"/>
            <p:nvPr/>
          </p:nvSpPr>
          <p:spPr>
            <a:xfrm>
              <a:off x="7614846" y="2209052"/>
              <a:ext cx="29263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Selective Testing</a:t>
              </a:r>
              <a:endParaRPr lang="en-US" sz="32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05680" y="39323880"/>
            <a:ext cx="12192000" cy="3875137"/>
            <a:chOff x="0" y="1479771"/>
            <a:chExt cx="12192000" cy="3875137"/>
          </a:xfrm>
        </p:grpSpPr>
        <p:cxnSp>
          <p:nvCxnSpPr>
            <p:cNvPr id="895" name="Straight Arrow Connector 894"/>
            <p:cNvCxnSpPr/>
            <p:nvPr/>
          </p:nvCxnSpPr>
          <p:spPr>
            <a:xfrm flipV="1">
              <a:off x="2597577" y="3274521"/>
              <a:ext cx="7414593" cy="372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6" name="Straight Connector 895"/>
            <p:cNvCxnSpPr/>
            <p:nvPr/>
          </p:nvCxnSpPr>
          <p:spPr>
            <a:xfrm flipV="1">
              <a:off x="2752889" y="2756835"/>
              <a:ext cx="0" cy="517686"/>
            </a:xfrm>
            <a:prstGeom prst="line">
              <a:avLst/>
            </a:prstGeom>
            <a:ln w="34925">
              <a:solidFill>
                <a:srgbClr val="941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7" name="Straight Connector 896"/>
            <p:cNvCxnSpPr/>
            <p:nvPr/>
          </p:nvCxnSpPr>
          <p:spPr>
            <a:xfrm flipV="1">
              <a:off x="3084192" y="2259027"/>
              <a:ext cx="0" cy="517686"/>
            </a:xfrm>
            <a:prstGeom prst="line">
              <a:avLst/>
            </a:prstGeom>
            <a:ln w="34925">
              <a:solidFill>
                <a:srgbClr val="941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8" name="Straight Connector 897"/>
            <p:cNvCxnSpPr/>
            <p:nvPr/>
          </p:nvCxnSpPr>
          <p:spPr>
            <a:xfrm>
              <a:off x="2752889" y="2769237"/>
              <a:ext cx="337931" cy="0"/>
            </a:xfrm>
            <a:prstGeom prst="line">
              <a:avLst/>
            </a:prstGeom>
            <a:ln w="34925">
              <a:solidFill>
                <a:srgbClr val="941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9" name="Straight Connector 898"/>
            <p:cNvCxnSpPr/>
            <p:nvPr/>
          </p:nvCxnSpPr>
          <p:spPr>
            <a:xfrm>
              <a:off x="3048148" y="2272281"/>
              <a:ext cx="337931" cy="0"/>
            </a:xfrm>
            <a:prstGeom prst="line">
              <a:avLst/>
            </a:prstGeom>
            <a:ln w="34925">
              <a:solidFill>
                <a:srgbClr val="941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0" name="Straight Connector 899"/>
            <p:cNvCxnSpPr/>
            <p:nvPr/>
          </p:nvCxnSpPr>
          <p:spPr>
            <a:xfrm flipV="1">
              <a:off x="3386075" y="1756216"/>
              <a:ext cx="0" cy="517686"/>
            </a:xfrm>
            <a:prstGeom prst="line">
              <a:avLst/>
            </a:prstGeom>
            <a:ln w="34925">
              <a:solidFill>
                <a:srgbClr val="941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1" name="Straight Connector 900"/>
            <p:cNvCxnSpPr/>
            <p:nvPr/>
          </p:nvCxnSpPr>
          <p:spPr>
            <a:xfrm flipV="1">
              <a:off x="3366201" y="1756216"/>
              <a:ext cx="205413" cy="0"/>
            </a:xfrm>
            <a:prstGeom prst="line">
              <a:avLst/>
            </a:prstGeom>
            <a:ln w="34925">
              <a:solidFill>
                <a:srgbClr val="941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2" name="Straight Connector 901"/>
            <p:cNvCxnSpPr/>
            <p:nvPr/>
          </p:nvCxnSpPr>
          <p:spPr>
            <a:xfrm flipV="1">
              <a:off x="3568293" y="1756216"/>
              <a:ext cx="0" cy="1518306"/>
            </a:xfrm>
            <a:prstGeom prst="line">
              <a:avLst/>
            </a:prstGeom>
            <a:ln w="34925">
              <a:solidFill>
                <a:srgbClr val="941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3" name="TextBox 902"/>
            <p:cNvSpPr txBox="1"/>
            <p:nvPr/>
          </p:nvSpPr>
          <p:spPr>
            <a:xfrm>
              <a:off x="9499619" y="3231036"/>
              <a:ext cx="8050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Time</a:t>
              </a:r>
              <a:endParaRPr lang="en-US" sz="2400" dirty="0"/>
            </a:p>
          </p:txBody>
        </p:sp>
        <p:cxnSp>
          <p:nvCxnSpPr>
            <p:cNvPr id="904" name="Straight Connector 903"/>
            <p:cNvCxnSpPr/>
            <p:nvPr/>
          </p:nvCxnSpPr>
          <p:spPr>
            <a:xfrm flipV="1">
              <a:off x="2597577" y="1773591"/>
              <a:ext cx="0" cy="15183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5" name="Straight Arrow Connector 904"/>
            <p:cNvCxnSpPr/>
            <p:nvPr/>
          </p:nvCxnSpPr>
          <p:spPr>
            <a:xfrm>
              <a:off x="3976577" y="2467098"/>
              <a:ext cx="4392318" cy="0"/>
            </a:xfrm>
            <a:prstGeom prst="straightConnector1">
              <a:avLst/>
            </a:prstGeom>
            <a:ln w="85725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6" name="TextBox 905"/>
            <p:cNvSpPr txBox="1"/>
            <p:nvPr/>
          </p:nvSpPr>
          <p:spPr>
            <a:xfrm>
              <a:off x="4474898" y="1920594"/>
              <a:ext cx="426263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3600" i="1" dirty="0" smtClean="0">
                  <a:ea typeface="Abadi MT Condensed Light" charset="0"/>
                  <a:cs typeface="Abadi MT Condensed Light" charset="0"/>
                </a:rPr>
                <a:t>How much longer??</a:t>
              </a:r>
              <a:endParaRPr lang="en-US" sz="3600" i="1" dirty="0">
                <a:ea typeface="Abadi MT Condensed Light" charset="0"/>
                <a:cs typeface="Abadi MT Condensed Light" charset="0"/>
              </a:endParaRPr>
            </a:p>
          </p:txBody>
        </p:sp>
        <p:sp>
          <p:nvSpPr>
            <p:cNvPr id="907" name="TextBox 906"/>
            <p:cNvSpPr txBox="1"/>
            <p:nvPr/>
          </p:nvSpPr>
          <p:spPr>
            <a:xfrm>
              <a:off x="1345247" y="2236266"/>
              <a:ext cx="2082814" cy="461665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Write Requests</a:t>
              </a:r>
              <a:endParaRPr lang="en-US" sz="2400" dirty="0"/>
            </a:p>
          </p:txBody>
        </p:sp>
        <p:cxnSp>
          <p:nvCxnSpPr>
            <p:cNvPr id="908" name="Straight Connector 907"/>
            <p:cNvCxnSpPr/>
            <p:nvPr/>
          </p:nvCxnSpPr>
          <p:spPr>
            <a:xfrm>
              <a:off x="3997842" y="1479771"/>
              <a:ext cx="0" cy="2314019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0" name="TextBox 909"/>
            <p:cNvSpPr txBox="1"/>
            <p:nvPr/>
          </p:nvSpPr>
          <p:spPr>
            <a:xfrm>
              <a:off x="0" y="3415916"/>
              <a:ext cx="12192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smtClean="0"/>
                <a:t>MEMCON </a:t>
              </a:r>
              <a:r>
                <a:rPr lang="en-US" sz="4000" i="1" smtClean="0">
                  <a:solidFill>
                    <a:srgbClr val="C00000"/>
                  </a:solidFill>
                </a:rPr>
                <a:t>selectively</a:t>
              </a:r>
              <a:r>
                <a:rPr lang="en-US" sz="4000" smtClean="0"/>
                <a:t> initiates </a:t>
              </a:r>
              <a:r>
                <a:rPr lang="en-US" sz="4000" dirty="0" smtClean="0"/>
                <a:t>testing </a:t>
              </a:r>
            </a:p>
            <a:p>
              <a:pPr algn="ctr"/>
              <a:r>
                <a:rPr lang="en-US" sz="4000" dirty="0" smtClean="0"/>
                <a:t>when the write interval is </a:t>
              </a:r>
              <a:r>
                <a:rPr lang="en-US" sz="4000" i="1" dirty="0" smtClean="0">
                  <a:solidFill>
                    <a:srgbClr val="C00000"/>
                  </a:solidFill>
                </a:rPr>
                <a:t>long enough </a:t>
              </a:r>
            </a:p>
            <a:p>
              <a:pPr algn="ctr"/>
              <a:r>
                <a:rPr lang="en-US" sz="4000" i="1" dirty="0" smtClean="0">
                  <a:solidFill>
                    <a:srgbClr val="C00000"/>
                  </a:solidFill>
                </a:rPr>
                <a:t>to amortize</a:t>
              </a:r>
              <a:r>
                <a:rPr lang="en-US" sz="4000" dirty="0" smtClean="0"/>
                <a:t> the cost of testing</a:t>
              </a:r>
              <a:endParaRPr lang="en-US" sz="4000" dirty="0"/>
            </a:p>
          </p:txBody>
        </p:sp>
      </p:grpSp>
      <p:sp>
        <p:nvSpPr>
          <p:cNvPr id="911" name="TextBox 910"/>
          <p:cNvSpPr txBox="1"/>
          <p:nvPr/>
        </p:nvSpPr>
        <p:spPr>
          <a:xfrm>
            <a:off x="24631439" y="24503691"/>
            <a:ext cx="7222266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ts val="3500"/>
              </a:lnSpc>
              <a:buFont typeface="+mj-lt"/>
              <a:buAutoNum type="arabicPeriod"/>
            </a:pPr>
            <a:r>
              <a:rPr lang="en-US" sz="3600" dirty="0" smtClean="0"/>
              <a:t>No initial detection and mitigation</a:t>
            </a:r>
          </a:p>
          <a:p>
            <a:pPr marL="742950" indent="-742950">
              <a:lnSpc>
                <a:spcPts val="3500"/>
              </a:lnSpc>
              <a:buFont typeface="+mj-lt"/>
              <a:buAutoNum type="arabicPeriod"/>
            </a:pPr>
            <a:r>
              <a:rPr lang="en-US" sz="3600" dirty="0" smtClean="0"/>
              <a:t>Start running the application with a high refresh rate</a:t>
            </a:r>
          </a:p>
          <a:p>
            <a:pPr marL="742950" indent="-742950">
              <a:lnSpc>
                <a:spcPts val="3500"/>
              </a:lnSpc>
              <a:buFont typeface="+mj-lt"/>
              <a:buAutoNum type="arabicPeriod"/>
            </a:pPr>
            <a:r>
              <a:rPr lang="en-US" sz="3600" dirty="0" smtClean="0"/>
              <a:t>Detect failures with the current memory content</a:t>
            </a:r>
          </a:p>
          <a:p>
            <a:pPr marL="1200150" lvl="1" indent="-742950">
              <a:lnSpc>
                <a:spcPts val="3500"/>
              </a:lnSpc>
              <a:buFont typeface="Arial" charset="0"/>
              <a:buChar char="•"/>
            </a:pPr>
            <a:r>
              <a:rPr lang="en-US" sz="3600" dirty="0" smtClean="0"/>
              <a:t>If no failure found, use a low refresh rate</a:t>
            </a:r>
          </a:p>
        </p:txBody>
      </p:sp>
      <p:grpSp>
        <p:nvGrpSpPr>
          <p:cNvPr id="912" name="Group 911"/>
          <p:cNvGrpSpPr/>
          <p:nvPr/>
        </p:nvGrpSpPr>
        <p:grpSpPr>
          <a:xfrm>
            <a:off x="16489510" y="23412656"/>
            <a:ext cx="1484589" cy="2576203"/>
            <a:chOff x="5897573" y="1770571"/>
            <a:chExt cx="1484589" cy="2576203"/>
          </a:xfrm>
        </p:grpSpPr>
        <p:sp>
          <p:nvSpPr>
            <p:cNvPr id="913" name="TextBox 912"/>
            <p:cNvSpPr txBox="1"/>
            <p:nvPr/>
          </p:nvSpPr>
          <p:spPr>
            <a:xfrm>
              <a:off x="5923108" y="1770571"/>
              <a:ext cx="14590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i="1" dirty="0" smtClean="0">
                  <a:solidFill>
                    <a:schemeClr val="tx2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LO-REF</a:t>
              </a:r>
              <a:endParaRPr lang="en-US" sz="3600" b="1" i="1" dirty="0">
                <a:solidFill>
                  <a:schemeClr val="tx2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  <p:sp>
          <p:nvSpPr>
            <p:cNvPr id="914" name="TextBox 913"/>
            <p:cNvSpPr txBox="1"/>
            <p:nvPr/>
          </p:nvSpPr>
          <p:spPr>
            <a:xfrm>
              <a:off x="5908773" y="2415098"/>
              <a:ext cx="13821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i="1" dirty="0" smtClean="0">
                  <a:solidFill>
                    <a:srgbClr val="C00000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HI-REF</a:t>
              </a:r>
              <a:endParaRPr lang="en-US" sz="3600" b="1" i="1" dirty="0">
                <a:solidFill>
                  <a:srgbClr val="C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  <p:sp>
          <p:nvSpPr>
            <p:cNvPr id="915" name="TextBox 914"/>
            <p:cNvSpPr txBox="1"/>
            <p:nvPr/>
          </p:nvSpPr>
          <p:spPr>
            <a:xfrm>
              <a:off x="5897573" y="3087955"/>
              <a:ext cx="14590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i="1" dirty="0" smtClean="0">
                  <a:solidFill>
                    <a:schemeClr val="tx2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LO-REF</a:t>
              </a:r>
              <a:endParaRPr lang="en-US" sz="3600" b="1" i="1" dirty="0">
                <a:solidFill>
                  <a:schemeClr val="tx2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  <p:sp>
          <p:nvSpPr>
            <p:cNvPr id="916" name="TextBox 915"/>
            <p:cNvSpPr txBox="1"/>
            <p:nvPr/>
          </p:nvSpPr>
          <p:spPr>
            <a:xfrm>
              <a:off x="5897573" y="3700443"/>
              <a:ext cx="14590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i="1" dirty="0" smtClean="0">
                  <a:solidFill>
                    <a:schemeClr val="tx2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LO-REF</a:t>
              </a:r>
              <a:endParaRPr lang="en-US" sz="3600" b="1" i="1" dirty="0">
                <a:solidFill>
                  <a:schemeClr val="tx2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</p:grpSp>
      <p:sp>
        <p:nvSpPr>
          <p:cNvPr id="917" name="圆角矩形 18"/>
          <p:cNvSpPr/>
          <p:nvPr/>
        </p:nvSpPr>
        <p:spPr>
          <a:xfrm>
            <a:off x="707489" y="29114294"/>
            <a:ext cx="12241766" cy="14280465"/>
          </a:xfrm>
          <a:prstGeom prst="roundRect">
            <a:avLst>
              <a:gd name="adj" fmla="val 2751"/>
            </a:avLst>
          </a:prstGeom>
          <a:noFill/>
          <a:ln w="15240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8593"/>
          </a:p>
        </p:txBody>
      </p:sp>
      <p:grpSp>
        <p:nvGrpSpPr>
          <p:cNvPr id="39" name="Group 38"/>
          <p:cNvGrpSpPr/>
          <p:nvPr/>
        </p:nvGrpSpPr>
        <p:grpSpPr>
          <a:xfrm>
            <a:off x="13871054" y="29044386"/>
            <a:ext cx="9781921" cy="3358926"/>
            <a:chOff x="1397099" y="93289"/>
            <a:chExt cx="9781921" cy="3358926"/>
          </a:xfrm>
        </p:grpSpPr>
        <p:pic>
          <p:nvPicPr>
            <p:cNvPr id="927" name="Picture 9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98715" y="278757"/>
              <a:ext cx="1625600" cy="914400"/>
            </a:xfrm>
            <a:prstGeom prst="rect">
              <a:avLst/>
            </a:prstGeom>
          </p:spPr>
        </p:pic>
        <p:pic>
          <p:nvPicPr>
            <p:cNvPr id="928" name="Picture 9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26580" y="1362284"/>
              <a:ext cx="2286000" cy="1196340"/>
            </a:xfrm>
            <a:prstGeom prst="rect">
              <a:avLst/>
            </a:prstGeom>
          </p:spPr>
        </p:pic>
        <p:pic>
          <p:nvPicPr>
            <p:cNvPr id="929" name="Picture 92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8382880" y="656075"/>
              <a:ext cx="2796140" cy="2796140"/>
            </a:xfrm>
            <a:prstGeom prst="rect">
              <a:avLst/>
            </a:prstGeom>
          </p:spPr>
        </p:pic>
        <p:pic>
          <p:nvPicPr>
            <p:cNvPr id="930" name="Picture 92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54766" y="169769"/>
              <a:ext cx="2438400" cy="1169670"/>
            </a:xfrm>
            <a:prstGeom prst="rect">
              <a:avLst/>
            </a:prstGeom>
          </p:spPr>
        </p:pic>
        <p:pic>
          <p:nvPicPr>
            <p:cNvPr id="931" name="Picture 930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6862"/>
                      </a14:imgEffect>
                    </a14:imgLayer>
                  </a14:imgProps>
                </a:ext>
              </a:extLst>
            </a:blip>
            <a:srcRect t="23656"/>
            <a:stretch/>
          </p:blipFill>
          <p:spPr>
            <a:xfrm>
              <a:off x="6608445" y="189508"/>
              <a:ext cx="2032000" cy="2181543"/>
            </a:xfrm>
            <a:prstGeom prst="rect">
              <a:avLst/>
            </a:prstGeom>
          </p:spPr>
        </p:pic>
        <p:pic>
          <p:nvPicPr>
            <p:cNvPr id="932" name="Picture 93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397099" y="1308905"/>
              <a:ext cx="2743200" cy="1120140"/>
            </a:xfrm>
            <a:prstGeom prst="rect">
              <a:avLst/>
            </a:prstGeom>
          </p:spPr>
        </p:pic>
        <p:pic>
          <p:nvPicPr>
            <p:cNvPr id="933" name="Picture 93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210881" y="93289"/>
              <a:ext cx="2238773" cy="1292488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13754009" y="31461424"/>
            <a:ext cx="9374959" cy="2218046"/>
            <a:chOff x="0" y="4421291"/>
            <a:chExt cx="9374959" cy="2218046"/>
          </a:xfrm>
        </p:grpSpPr>
        <p:sp>
          <p:nvSpPr>
            <p:cNvPr id="935" name="Rounded Rectangle 934"/>
            <p:cNvSpPr/>
            <p:nvPr/>
          </p:nvSpPr>
          <p:spPr>
            <a:xfrm>
              <a:off x="0" y="5603021"/>
              <a:ext cx="9374959" cy="103631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580"/>
                </a:lnSpc>
              </a:pPr>
              <a:r>
                <a:rPr lang="en-US" sz="4000" dirty="0" smtClean="0">
                  <a:solidFill>
                    <a:srgbClr val="C00000"/>
                  </a:solidFill>
                </a:rPr>
                <a:t>The longer the elapsed time after a write</a:t>
              </a:r>
            </a:p>
            <a:p>
              <a:pPr algn="ctr">
                <a:lnSpc>
                  <a:spcPts val="3580"/>
                </a:lnSpc>
              </a:pPr>
              <a:r>
                <a:rPr lang="en-US" sz="4000" dirty="0" smtClean="0">
                  <a:solidFill>
                    <a:srgbClr val="C00000"/>
                  </a:solidFill>
                  <a:sym typeface="Wingdings"/>
                </a:rPr>
                <a:t> The longer the write interval</a:t>
              </a:r>
              <a:endParaRPr lang="en-US" sz="4000" dirty="0">
                <a:solidFill>
                  <a:srgbClr val="C00000"/>
                </a:solidFill>
              </a:endParaRPr>
            </a:p>
          </p:txBody>
        </p:sp>
        <p:sp>
          <p:nvSpPr>
            <p:cNvPr id="936" name="Rounded Rectangle 935"/>
            <p:cNvSpPr/>
            <p:nvPr/>
          </p:nvSpPr>
          <p:spPr>
            <a:xfrm>
              <a:off x="0" y="4421291"/>
              <a:ext cx="9374959" cy="71561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580"/>
                </a:lnSpc>
              </a:pPr>
              <a:r>
                <a:rPr lang="en-US" sz="4000" dirty="0" smtClean="0">
                  <a:solidFill>
                    <a:srgbClr val="C00000"/>
                  </a:solidFill>
                </a:rPr>
                <a:t>Write intervals follow a Pareto distribution</a:t>
              </a:r>
              <a:endParaRPr lang="en-US" sz="4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2691683" y="38397153"/>
            <a:ext cx="12192000" cy="4988263"/>
            <a:chOff x="0" y="987552"/>
            <a:chExt cx="12192000" cy="4988263"/>
          </a:xfrm>
        </p:grpSpPr>
        <p:sp>
          <p:nvSpPr>
            <p:cNvPr id="937" name="Title 1"/>
            <p:cNvSpPr txBox="1">
              <a:spLocks/>
            </p:cNvSpPr>
            <p:nvPr/>
          </p:nvSpPr>
          <p:spPr>
            <a:xfrm>
              <a:off x="0" y="987552"/>
              <a:ext cx="121920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ts val="3580"/>
                </a:lnSpc>
              </a:pPr>
              <a:r>
                <a:rPr lang="en-US" dirty="0" smtClean="0"/>
                <a:t>WRITE INTERVAL PREDICTION</a:t>
              </a:r>
              <a:endParaRPr lang="en-US" dirty="0"/>
            </a:p>
          </p:txBody>
        </p:sp>
        <p:grpSp>
          <p:nvGrpSpPr>
            <p:cNvPr id="938" name="Group 937"/>
            <p:cNvGrpSpPr/>
            <p:nvPr/>
          </p:nvGrpSpPr>
          <p:grpSpPr>
            <a:xfrm>
              <a:off x="1472836" y="1708722"/>
              <a:ext cx="8959401" cy="2684106"/>
              <a:chOff x="834886" y="2091492"/>
              <a:chExt cx="8959401" cy="2684106"/>
            </a:xfrm>
          </p:grpSpPr>
          <p:sp>
            <p:nvSpPr>
              <p:cNvPr id="939" name="TextBox 938"/>
              <p:cNvSpPr txBox="1"/>
              <p:nvPr/>
            </p:nvSpPr>
            <p:spPr>
              <a:xfrm>
                <a:off x="3161075" y="2737576"/>
                <a:ext cx="1760417" cy="899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600" i="1" dirty="0" smtClean="0">
                    <a:ea typeface="Abadi MT Condensed Extra Bold" charset="0"/>
                    <a:cs typeface="Abadi MT Condensed Extra Bold" charset="0"/>
                  </a:rPr>
                  <a:t>Wait for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600" b="1" i="1" dirty="0" smtClean="0">
                    <a:latin typeface="Abadi MT Condensed Extra Bold" charset="0"/>
                    <a:ea typeface="Abadi MT Condensed Extra Bold" charset="0"/>
                    <a:cs typeface="Abadi MT Condensed Extra Bold" charset="0"/>
                  </a:rPr>
                  <a:t>1024 </a:t>
                </a:r>
                <a:r>
                  <a:rPr lang="en-US" sz="3600" b="1" i="1" dirty="0" err="1" smtClean="0">
                    <a:latin typeface="Abadi MT Condensed Extra Bold" charset="0"/>
                    <a:ea typeface="Abadi MT Condensed Extra Bold" charset="0"/>
                    <a:cs typeface="Abadi MT Condensed Extra Bold" charset="0"/>
                  </a:rPr>
                  <a:t>ms</a:t>
                </a:r>
                <a:endParaRPr lang="en-US" sz="3600" b="1" i="1" dirty="0">
                  <a:latin typeface="Abadi MT Condensed Extra Bold" charset="0"/>
                  <a:ea typeface="Abadi MT Condensed Extra Bold" charset="0"/>
                  <a:cs typeface="Abadi MT Condensed Extra Bold" charset="0"/>
                </a:endParaRPr>
              </a:p>
            </p:txBody>
          </p:sp>
          <p:sp>
            <p:nvSpPr>
              <p:cNvPr id="940" name="TextBox 939"/>
              <p:cNvSpPr txBox="1"/>
              <p:nvPr/>
            </p:nvSpPr>
            <p:spPr>
              <a:xfrm>
                <a:off x="5052659" y="2705094"/>
                <a:ext cx="284885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600" i="1" dirty="0" smtClean="0">
                    <a:ea typeface="Abadi MT Condensed Extra Bold" charset="0"/>
                    <a:cs typeface="Abadi MT Condensed Extra Bold" charset="0"/>
                  </a:rPr>
                  <a:t>Expected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600" i="1" dirty="0" smtClean="0">
                    <a:latin typeface="Abadi MT Condensed Extra Bold" charset="0"/>
                    <a:ea typeface="Abadi MT Condensed Extra Bold" charset="0"/>
                    <a:cs typeface="Abadi MT Condensed Extra Bold" charset="0"/>
                  </a:rPr>
                  <a:t>RIL </a:t>
                </a:r>
                <a:r>
                  <a:rPr lang="en-US" sz="3600" i="1" dirty="0" smtClean="0">
                    <a:ea typeface="Abadi MT Condensed Extra Bold" charset="0"/>
                    <a:cs typeface="Abadi MT Condensed Extra Bold" charset="0"/>
                  </a:rPr>
                  <a:t>&gt; 1024 </a:t>
                </a:r>
                <a:r>
                  <a:rPr lang="en-US" sz="3600" i="1" dirty="0" err="1" smtClean="0">
                    <a:ea typeface="Abadi MT Condensed Extra Bold" charset="0"/>
                    <a:cs typeface="Abadi MT Condensed Extra Bold" charset="0"/>
                  </a:rPr>
                  <a:t>ms</a:t>
                </a:r>
                <a:endParaRPr lang="en-US" sz="3600" i="1" dirty="0">
                  <a:ea typeface="Abadi MT Condensed Extra Bold" charset="0"/>
                  <a:cs typeface="Abadi MT Condensed Extra Bold" charset="0"/>
                </a:endParaRPr>
              </a:p>
            </p:txBody>
          </p:sp>
          <p:grpSp>
            <p:nvGrpSpPr>
              <p:cNvPr id="941" name="Group 940"/>
              <p:cNvGrpSpPr/>
              <p:nvPr/>
            </p:nvGrpSpPr>
            <p:grpSpPr>
              <a:xfrm>
                <a:off x="2087216" y="2091492"/>
                <a:ext cx="7707071" cy="2684106"/>
                <a:chOff x="2087216" y="2091492"/>
                <a:chExt cx="7707071" cy="2684106"/>
              </a:xfrm>
            </p:grpSpPr>
            <p:cxnSp>
              <p:nvCxnSpPr>
                <p:cNvPr id="943" name="Straight Arrow Connector 942"/>
                <p:cNvCxnSpPr/>
                <p:nvPr/>
              </p:nvCxnSpPr>
              <p:spPr>
                <a:xfrm flipV="1">
                  <a:off x="2087216" y="3718087"/>
                  <a:ext cx="7414593" cy="37254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4" name="Straight Connector 943"/>
                <p:cNvCxnSpPr/>
                <p:nvPr/>
              </p:nvCxnSpPr>
              <p:spPr>
                <a:xfrm flipV="1">
                  <a:off x="2242528" y="3200401"/>
                  <a:ext cx="0" cy="517686"/>
                </a:xfrm>
                <a:prstGeom prst="line">
                  <a:avLst/>
                </a:prstGeom>
                <a:ln w="34925">
                  <a:solidFill>
                    <a:srgbClr val="9411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5" name="Straight Connector 944"/>
                <p:cNvCxnSpPr/>
                <p:nvPr/>
              </p:nvCxnSpPr>
              <p:spPr>
                <a:xfrm flipV="1">
                  <a:off x="2573831" y="2702593"/>
                  <a:ext cx="0" cy="517686"/>
                </a:xfrm>
                <a:prstGeom prst="line">
                  <a:avLst/>
                </a:prstGeom>
                <a:ln w="34925">
                  <a:solidFill>
                    <a:srgbClr val="9411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6" name="Straight Connector 945"/>
                <p:cNvCxnSpPr/>
                <p:nvPr/>
              </p:nvCxnSpPr>
              <p:spPr>
                <a:xfrm>
                  <a:off x="8070573" y="2498381"/>
                  <a:ext cx="337931" cy="0"/>
                </a:xfrm>
                <a:prstGeom prst="line">
                  <a:avLst/>
                </a:prstGeom>
                <a:ln w="34925">
                  <a:solidFill>
                    <a:srgbClr val="9411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7" name="Straight Connector 946"/>
                <p:cNvCxnSpPr/>
                <p:nvPr/>
              </p:nvCxnSpPr>
              <p:spPr>
                <a:xfrm>
                  <a:off x="2242528" y="3212803"/>
                  <a:ext cx="337931" cy="0"/>
                </a:xfrm>
                <a:prstGeom prst="line">
                  <a:avLst/>
                </a:prstGeom>
                <a:ln w="34925">
                  <a:solidFill>
                    <a:srgbClr val="9411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8" name="Straight Connector 947"/>
                <p:cNvCxnSpPr/>
                <p:nvPr/>
              </p:nvCxnSpPr>
              <p:spPr>
                <a:xfrm>
                  <a:off x="2537787" y="2715847"/>
                  <a:ext cx="337931" cy="0"/>
                </a:xfrm>
                <a:prstGeom prst="line">
                  <a:avLst/>
                </a:prstGeom>
                <a:ln w="34925">
                  <a:solidFill>
                    <a:srgbClr val="9411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9" name="Straight Connector 948"/>
                <p:cNvCxnSpPr/>
                <p:nvPr/>
              </p:nvCxnSpPr>
              <p:spPr>
                <a:xfrm flipV="1">
                  <a:off x="2875714" y="2199782"/>
                  <a:ext cx="0" cy="517686"/>
                </a:xfrm>
                <a:prstGeom prst="line">
                  <a:avLst/>
                </a:prstGeom>
                <a:ln w="34925">
                  <a:solidFill>
                    <a:srgbClr val="9411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0" name="Straight Connector 949"/>
                <p:cNvCxnSpPr/>
                <p:nvPr/>
              </p:nvCxnSpPr>
              <p:spPr>
                <a:xfrm flipV="1">
                  <a:off x="2855840" y="2199782"/>
                  <a:ext cx="205413" cy="0"/>
                </a:xfrm>
                <a:prstGeom prst="line">
                  <a:avLst/>
                </a:prstGeom>
                <a:ln w="34925">
                  <a:solidFill>
                    <a:srgbClr val="9411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1" name="Straight Connector 950"/>
                <p:cNvCxnSpPr/>
                <p:nvPr/>
              </p:nvCxnSpPr>
              <p:spPr>
                <a:xfrm flipV="1">
                  <a:off x="3057932" y="2199782"/>
                  <a:ext cx="0" cy="1518306"/>
                </a:xfrm>
                <a:prstGeom prst="line">
                  <a:avLst/>
                </a:prstGeom>
                <a:ln w="34925">
                  <a:solidFill>
                    <a:srgbClr val="9411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2" name="Straight Connector 951"/>
                <p:cNvCxnSpPr/>
                <p:nvPr/>
              </p:nvCxnSpPr>
              <p:spPr>
                <a:xfrm flipV="1">
                  <a:off x="8070573" y="2498381"/>
                  <a:ext cx="0" cy="960863"/>
                </a:xfrm>
                <a:prstGeom prst="line">
                  <a:avLst/>
                </a:prstGeom>
                <a:ln w="34925">
                  <a:solidFill>
                    <a:srgbClr val="9411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3" name="Straight Connector 952"/>
                <p:cNvCxnSpPr/>
                <p:nvPr/>
              </p:nvCxnSpPr>
              <p:spPr>
                <a:xfrm flipV="1">
                  <a:off x="7858534" y="3445484"/>
                  <a:ext cx="205413" cy="0"/>
                </a:xfrm>
                <a:prstGeom prst="line">
                  <a:avLst/>
                </a:prstGeom>
                <a:ln w="34925">
                  <a:solidFill>
                    <a:srgbClr val="9411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4" name="Straight Connector 953"/>
                <p:cNvCxnSpPr/>
                <p:nvPr/>
              </p:nvCxnSpPr>
              <p:spPr>
                <a:xfrm flipV="1">
                  <a:off x="7858534" y="3445484"/>
                  <a:ext cx="0" cy="272603"/>
                </a:xfrm>
                <a:prstGeom prst="line">
                  <a:avLst/>
                </a:prstGeom>
                <a:ln w="34925">
                  <a:solidFill>
                    <a:srgbClr val="9411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5" name="Straight Connector 954"/>
                <p:cNvCxnSpPr/>
                <p:nvPr/>
              </p:nvCxnSpPr>
              <p:spPr>
                <a:xfrm flipV="1">
                  <a:off x="8388626" y="2498382"/>
                  <a:ext cx="0" cy="217465"/>
                </a:xfrm>
                <a:prstGeom prst="line">
                  <a:avLst/>
                </a:prstGeom>
                <a:ln w="34925">
                  <a:solidFill>
                    <a:srgbClr val="9411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6" name="Straight Connector 955"/>
                <p:cNvCxnSpPr/>
                <p:nvPr/>
              </p:nvCxnSpPr>
              <p:spPr>
                <a:xfrm>
                  <a:off x="8368748" y="2715847"/>
                  <a:ext cx="337931" cy="0"/>
                </a:xfrm>
                <a:prstGeom prst="line">
                  <a:avLst/>
                </a:prstGeom>
                <a:ln w="34925">
                  <a:solidFill>
                    <a:srgbClr val="9411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7" name="Straight Connector 956"/>
                <p:cNvCxnSpPr/>
                <p:nvPr/>
              </p:nvCxnSpPr>
              <p:spPr>
                <a:xfrm flipV="1">
                  <a:off x="8706679" y="2719969"/>
                  <a:ext cx="0" cy="517686"/>
                </a:xfrm>
                <a:prstGeom prst="line">
                  <a:avLst/>
                </a:prstGeom>
                <a:ln w="34925">
                  <a:solidFill>
                    <a:srgbClr val="9411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8" name="Straight Connector 957"/>
                <p:cNvCxnSpPr/>
                <p:nvPr/>
              </p:nvCxnSpPr>
              <p:spPr>
                <a:xfrm>
                  <a:off x="8706679" y="3237655"/>
                  <a:ext cx="337931" cy="0"/>
                </a:xfrm>
                <a:prstGeom prst="line">
                  <a:avLst/>
                </a:prstGeom>
                <a:ln w="34925">
                  <a:solidFill>
                    <a:srgbClr val="9411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9" name="Straight Connector 958"/>
                <p:cNvCxnSpPr/>
                <p:nvPr/>
              </p:nvCxnSpPr>
              <p:spPr>
                <a:xfrm flipV="1">
                  <a:off x="9034272" y="3237655"/>
                  <a:ext cx="0" cy="517686"/>
                </a:xfrm>
                <a:prstGeom prst="line">
                  <a:avLst/>
                </a:prstGeom>
                <a:ln w="34925">
                  <a:solidFill>
                    <a:srgbClr val="9411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0" name="TextBox 959"/>
                <p:cNvSpPr txBox="1"/>
                <p:nvPr/>
              </p:nvSpPr>
              <p:spPr>
                <a:xfrm>
                  <a:off x="8989258" y="3674602"/>
                  <a:ext cx="8050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Time</a:t>
                  </a:r>
                  <a:endParaRPr lang="en-US" sz="2400" dirty="0"/>
                </a:p>
              </p:txBody>
            </p:sp>
            <p:cxnSp>
              <p:nvCxnSpPr>
                <p:cNvPr id="961" name="Straight Connector 960"/>
                <p:cNvCxnSpPr/>
                <p:nvPr/>
              </p:nvCxnSpPr>
              <p:spPr>
                <a:xfrm flipV="1">
                  <a:off x="2087216" y="2217157"/>
                  <a:ext cx="0" cy="151830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2" name="Straight Connector 961"/>
                <p:cNvCxnSpPr/>
                <p:nvPr/>
              </p:nvCxnSpPr>
              <p:spPr>
                <a:xfrm flipV="1">
                  <a:off x="5014409" y="2091492"/>
                  <a:ext cx="0" cy="2130030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3" name="Straight Arrow Connector 962"/>
                <p:cNvCxnSpPr/>
                <p:nvPr/>
              </p:nvCxnSpPr>
              <p:spPr>
                <a:xfrm>
                  <a:off x="3057932" y="4098255"/>
                  <a:ext cx="4800602" cy="0"/>
                </a:xfrm>
                <a:prstGeom prst="straightConnector1">
                  <a:avLst/>
                </a:prstGeom>
                <a:ln w="50800">
                  <a:solidFill>
                    <a:srgbClr val="C0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4" name="TextBox 963"/>
                <p:cNvSpPr txBox="1"/>
                <p:nvPr/>
              </p:nvSpPr>
              <p:spPr>
                <a:xfrm>
                  <a:off x="3481346" y="4261162"/>
                  <a:ext cx="4262636" cy="5144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3000"/>
                    </a:lnSpc>
                  </a:pPr>
                  <a:r>
                    <a:rPr lang="en-US" sz="3600" i="1" dirty="0" smtClean="0">
                      <a:latin typeface="Abadi MT Condensed Extra Bold" charset="0"/>
                      <a:ea typeface="Abadi MT Condensed Extra Bold" charset="0"/>
                      <a:cs typeface="Abadi MT Condensed Extra Bold" charset="0"/>
                    </a:rPr>
                    <a:t>Write Interval Length</a:t>
                  </a:r>
                  <a:endParaRPr lang="en-US" sz="3600" i="1" dirty="0">
                    <a:latin typeface="Abadi MT Condensed Extra Bold" charset="0"/>
                    <a:ea typeface="Abadi MT Condensed Extra Bold" charset="0"/>
                    <a:cs typeface="Abadi MT Condensed Extra Bold" charset="0"/>
                  </a:endParaRPr>
                </a:p>
              </p:txBody>
            </p:sp>
          </p:grpSp>
          <p:sp>
            <p:nvSpPr>
              <p:cNvPr id="942" name="TextBox 941"/>
              <p:cNvSpPr txBox="1"/>
              <p:nvPr/>
            </p:nvSpPr>
            <p:spPr>
              <a:xfrm>
                <a:off x="834886" y="2597771"/>
                <a:ext cx="2082814" cy="461665"/>
              </a:xfrm>
              <a:prstGeom prst="rect">
                <a:avLst/>
              </a:prstGeom>
              <a:noFill/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Write Requests</a:t>
                </a:r>
                <a:endParaRPr lang="en-US" sz="2400" dirty="0"/>
              </a:p>
            </p:txBody>
          </p:sp>
        </p:grpSp>
        <p:sp>
          <p:nvSpPr>
            <p:cNvPr id="965" name="Rounded Rectangle 964"/>
            <p:cNvSpPr/>
            <p:nvPr/>
          </p:nvSpPr>
          <p:spPr>
            <a:xfrm>
              <a:off x="489435" y="4572350"/>
              <a:ext cx="10329809" cy="1403465"/>
            </a:xfrm>
            <a:prstGeom prst="roundRect">
              <a:avLst>
                <a:gd name="adj" fmla="val 334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90000"/>
                </a:lnSpc>
                <a:spcBef>
                  <a:spcPts val="1000"/>
                </a:spcBef>
              </a:pPr>
              <a:r>
                <a:rPr lang="en-US" sz="3600" dirty="0" smtClean="0">
                  <a:solidFill>
                    <a:srgbClr val="C00000"/>
                  </a:solidFill>
                  <a:latin typeface="Calibri Light"/>
                </a:rPr>
                <a:t>After </a:t>
              </a:r>
              <a:r>
                <a:rPr lang="en-US" sz="3600" dirty="0">
                  <a:solidFill>
                    <a:srgbClr val="C00000"/>
                  </a:solidFill>
                  <a:latin typeface="Calibri Light"/>
                </a:rPr>
                <a:t>a </a:t>
              </a:r>
              <a:r>
                <a:rPr lang="en-US" sz="3600" dirty="0" smtClean="0">
                  <a:solidFill>
                    <a:srgbClr val="C00000"/>
                  </a:solidFill>
                  <a:latin typeface="Calibri Light"/>
                </a:rPr>
                <a:t>write, wait for a CIL, where P(RIL) &gt; 1024 is high</a:t>
              </a:r>
            </a:p>
            <a:p>
              <a:pPr lvl="0" algn="ctr">
                <a:lnSpc>
                  <a:spcPct val="90000"/>
                </a:lnSpc>
                <a:spcBef>
                  <a:spcPts val="1000"/>
                </a:spcBef>
              </a:pPr>
              <a:r>
                <a:rPr lang="en-US" sz="3600" dirty="0" smtClean="0">
                  <a:solidFill>
                    <a:srgbClr val="C00000"/>
                  </a:solidFill>
                  <a:latin typeface="Calibri Light"/>
                </a:rPr>
                <a:t>If idle, predict the interval will last more than 1024 </a:t>
              </a:r>
              <a:r>
                <a:rPr lang="en-US" sz="3600" dirty="0" err="1" smtClean="0">
                  <a:solidFill>
                    <a:srgbClr val="C00000"/>
                  </a:solidFill>
                  <a:latin typeface="Calibri Light"/>
                </a:rPr>
                <a:t>ms</a:t>
              </a:r>
              <a:endParaRPr lang="en-US" sz="3600" dirty="0" smtClean="0">
                <a:solidFill>
                  <a:srgbClr val="C00000"/>
                </a:solidFill>
                <a:latin typeface="Calibri Light"/>
              </a:endParaRPr>
            </a:p>
          </p:txBody>
        </p:sp>
        <p:cxnSp>
          <p:nvCxnSpPr>
            <p:cNvPr id="966" name="Straight Arrow Connector 965"/>
            <p:cNvCxnSpPr/>
            <p:nvPr/>
          </p:nvCxnSpPr>
          <p:spPr>
            <a:xfrm flipV="1">
              <a:off x="5690609" y="2087411"/>
              <a:ext cx="2697480" cy="0"/>
            </a:xfrm>
            <a:prstGeom prst="straightConnector1">
              <a:avLst/>
            </a:prstGeom>
            <a:ln w="85725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23325945" y="29250894"/>
            <a:ext cx="9266872" cy="6063270"/>
            <a:chOff x="838200" y="0"/>
            <a:chExt cx="10515600" cy="6880307"/>
          </a:xfrm>
        </p:grpSpPr>
        <p:sp>
          <p:nvSpPr>
            <p:cNvPr id="967" name="Title 1"/>
            <p:cNvSpPr txBox="1">
              <a:spLocks/>
            </p:cNvSpPr>
            <p:nvPr/>
          </p:nvSpPr>
          <p:spPr>
            <a:xfrm>
              <a:off x="838200" y="0"/>
              <a:ext cx="10515600" cy="1325563"/>
            </a:xfrm>
            <a:prstGeom prst="rect">
              <a:avLst/>
            </a:prstGeom>
          </p:spPr>
          <p:txBody>
            <a:bodyPr vert="horz" lIns="438958" tIns="219479" rIns="438958" bIns="219479" rtlCol="0" anchor="ctr">
              <a:normAutofit fontScale="25000" lnSpcReduction="20000"/>
            </a:bodyPr>
            <a:lstStyle>
              <a:lvl1pPr algn="ctr" defTabSz="2193911" rtl="0" eaLnBrk="1" latinLnBrk="0" hangingPunct="1">
                <a:spcBef>
                  <a:spcPct val="0"/>
                </a:spcBef>
                <a:buNone/>
                <a:defRPr sz="21092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MEMCON: REDUCTION IN REFRESH COUNT</a:t>
              </a:r>
              <a:endParaRPr lang="en-US" dirty="0"/>
            </a:p>
          </p:txBody>
        </p:sp>
        <p:graphicFrame>
          <p:nvGraphicFramePr>
            <p:cNvPr id="968" name="Chart 967"/>
            <p:cNvGraphicFramePr/>
            <p:nvPr>
              <p:extLst>
                <p:ext uri="{D42A27DB-BD31-4B8C-83A1-F6EECF244321}">
                  <p14:modId xmlns:p14="http://schemas.microsoft.com/office/powerpoint/2010/main" val="437583190"/>
                </p:ext>
              </p:extLst>
            </p:nvPr>
          </p:nvGraphicFramePr>
          <p:xfrm>
            <a:off x="1899606" y="1436526"/>
            <a:ext cx="9016872" cy="32799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969" name="TextBox 968"/>
            <p:cNvSpPr txBox="1"/>
            <p:nvPr/>
          </p:nvSpPr>
          <p:spPr>
            <a:xfrm>
              <a:off x="8105142" y="1158736"/>
              <a:ext cx="27174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50000"/>
                    </a:schemeClr>
                  </a:solidFill>
                </a:rPr>
                <a:t>UPPER BOUND</a:t>
              </a:r>
              <a:endParaRPr lang="en-US" sz="3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970" name="Straight Connector 969"/>
            <p:cNvCxnSpPr/>
            <p:nvPr/>
          </p:nvCxnSpPr>
          <p:spPr>
            <a:xfrm flipV="1">
              <a:off x="3717640" y="2041599"/>
              <a:ext cx="7198838" cy="0"/>
            </a:xfrm>
            <a:prstGeom prst="line">
              <a:avLst/>
            </a:prstGeom>
            <a:ln w="666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1" name="Rounded Rectangle 970"/>
            <p:cNvSpPr/>
            <p:nvPr/>
          </p:nvSpPr>
          <p:spPr>
            <a:xfrm>
              <a:off x="1498377" y="4865014"/>
              <a:ext cx="9577126" cy="201529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580"/>
                </a:lnSpc>
              </a:pPr>
              <a:r>
                <a:rPr lang="en-US" sz="4000" dirty="0" smtClean="0">
                  <a:solidFill>
                    <a:srgbClr val="C00000"/>
                  </a:solidFill>
                </a:rPr>
                <a:t>On average 71% reduction </a:t>
              </a:r>
              <a:endParaRPr lang="en-US" sz="4000" dirty="0" smtClean="0">
                <a:solidFill>
                  <a:srgbClr val="C00000"/>
                </a:solidFill>
              </a:endParaRPr>
            </a:p>
            <a:p>
              <a:pPr algn="ctr">
                <a:lnSpc>
                  <a:spcPts val="3580"/>
                </a:lnSpc>
              </a:pPr>
              <a:r>
                <a:rPr lang="en-US" sz="4000" dirty="0" smtClean="0">
                  <a:solidFill>
                    <a:srgbClr val="C00000"/>
                  </a:solidFill>
                </a:rPr>
                <a:t>in </a:t>
              </a:r>
              <a:r>
                <a:rPr lang="en-US" sz="4000" dirty="0" smtClean="0">
                  <a:solidFill>
                    <a:srgbClr val="C00000"/>
                  </a:solidFill>
                </a:rPr>
                <a:t>refresh count,</a:t>
              </a:r>
            </a:p>
            <a:p>
              <a:pPr algn="ctr">
                <a:lnSpc>
                  <a:spcPts val="3580"/>
                </a:lnSpc>
              </a:pPr>
              <a:r>
                <a:rPr lang="en-US" sz="4000" dirty="0">
                  <a:solidFill>
                    <a:srgbClr val="C00000"/>
                  </a:solidFill>
                </a:rPr>
                <a:t>v</a:t>
              </a:r>
              <a:r>
                <a:rPr lang="en-US" sz="4000" dirty="0" smtClean="0">
                  <a:solidFill>
                    <a:srgbClr val="C00000"/>
                  </a:solidFill>
                </a:rPr>
                <a:t>ery close to the upper bound of 75% </a:t>
              </a:r>
              <a:endParaRPr lang="en-US" sz="4000" i="1" dirty="0">
                <a:solidFill>
                  <a:srgbClr val="C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2230283" y="36374135"/>
            <a:ext cx="12192000" cy="6521288"/>
            <a:chOff x="-1874716" y="-73245"/>
            <a:chExt cx="12192000" cy="6521288"/>
          </a:xfrm>
        </p:grpSpPr>
        <p:graphicFrame>
          <p:nvGraphicFramePr>
            <p:cNvPr id="972" name="Chart 97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16927047"/>
                </p:ext>
              </p:extLst>
            </p:nvPr>
          </p:nvGraphicFramePr>
          <p:xfrm>
            <a:off x="-358910" y="1659415"/>
            <a:ext cx="4445500" cy="36210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graphicFrame>
          <p:nvGraphicFramePr>
            <p:cNvPr id="973" name="Chart 97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65535844"/>
                </p:ext>
              </p:extLst>
            </p:nvPr>
          </p:nvGraphicFramePr>
          <p:xfrm>
            <a:off x="3820856" y="1485575"/>
            <a:ext cx="4484082" cy="36168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sp>
          <p:nvSpPr>
            <p:cNvPr id="974" name="TextBox 973"/>
            <p:cNvSpPr txBox="1"/>
            <p:nvPr/>
          </p:nvSpPr>
          <p:spPr>
            <a:xfrm>
              <a:off x="5550093" y="1234857"/>
              <a:ext cx="18601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50000"/>
                    </a:schemeClr>
                  </a:solidFill>
                </a:rPr>
                <a:t>Four-Core</a:t>
              </a:r>
              <a:endParaRPr lang="en-US" sz="3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975" name="TextBox 974"/>
            <p:cNvSpPr txBox="1"/>
            <p:nvPr/>
          </p:nvSpPr>
          <p:spPr>
            <a:xfrm>
              <a:off x="656477" y="1364998"/>
              <a:ext cx="21133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50000"/>
                    </a:schemeClr>
                  </a:solidFill>
                </a:rPr>
                <a:t>Single-Core</a:t>
              </a:r>
              <a:endParaRPr lang="en-US" sz="3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976" name="Title 1"/>
            <p:cNvSpPr txBox="1">
              <a:spLocks/>
            </p:cNvSpPr>
            <p:nvPr/>
          </p:nvSpPr>
          <p:spPr>
            <a:xfrm>
              <a:off x="-1874716" y="-73245"/>
              <a:ext cx="12192000" cy="1325563"/>
            </a:xfrm>
            <a:prstGeom prst="rect">
              <a:avLst/>
            </a:prstGeom>
          </p:spPr>
          <p:txBody>
            <a:bodyPr vert="horz" lIns="438958" tIns="219479" rIns="438958" bIns="219479" rtlCol="0" anchor="ctr">
              <a:normAutofit fontScale="25000" lnSpcReduction="20000"/>
            </a:bodyPr>
            <a:lstStyle>
              <a:lvl1pPr algn="ctr" defTabSz="2193911" rtl="0" eaLnBrk="1" latinLnBrk="0" hangingPunct="1">
                <a:spcBef>
                  <a:spcPct val="0"/>
                </a:spcBef>
                <a:buNone/>
                <a:defRPr sz="21092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MEMCON: PERFORMANCE IMPROVEMENT</a:t>
              </a:r>
              <a:endParaRPr lang="en-US" dirty="0"/>
            </a:p>
          </p:txBody>
        </p:sp>
        <p:sp>
          <p:nvSpPr>
            <p:cNvPr id="977" name="Rounded Rectangle 976"/>
            <p:cNvSpPr/>
            <p:nvPr/>
          </p:nvSpPr>
          <p:spPr>
            <a:xfrm>
              <a:off x="-197274" y="5411727"/>
              <a:ext cx="8389497" cy="103631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580"/>
                </a:lnSpc>
              </a:pPr>
              <a:r>
                <a:rPr lang="en-US" sz="4000" dirty="0" smtClean="0">
                  <a:solidFill>
                    <a:srgbClr val="C00000"/>
                  </a:solidFill>
                </a:rPr>
                <a:t>Leads to significant performance improvement</a:t>
              </a:r>
              <a:endParaRPr lang="en-US" sz="4000" i="1" dirty="0">
                <a:solidFill>
                  <a:srgbClr val="C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3573182" y="33659888"/>
            <a:ext cx="9594727" cy="4981885"/>
            <a:chOff x="-33180" y="788594"/>
            <a:chExt cx="9594727" cy="4981885"/>
          </a:xfrm>
        </p:grpSpPr>
        <p:graphicFrame>
          <p:nvGraphicFramePr>
            <p:cNvPr id="978" name="Chart 97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4842721"/>
                </p:ext>
              </p:extLst>
            </p:nvPr>
          </p:nvGraphicFramePr>
          <p:xfrm>
            <a:off x="139149" y="1133061"/>
            <a:ext cx="9422398" cy="30863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sp>
          <p:nvSpPr>
            <p:cNvPr id="979" name="Rounded Rectangle 978"/>
            <p:cNvSpPr/>
            <p:nvPr/>
          </p:nvSpPr>
          <p:spPr>
            <a:xfrm>
              <a:off x="-33180" y="4316720"/>
              <a:ext cx="9374959" cy="14537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580"/>
                </a:lnSpc>
              </a:pPr>
              <a:r>
                <a:rPr lang="en-US" sz="4000" dirty="0" smtClean="0">
                  <a:solidFill>
                    <a:srgbClr val="C00000"/>
                  </a:solidFill>
                </a:rPr>
                <a:t>If the interval is already 1024 </a:t>
              </a:r>
              <a:r>
                <a:rPr lang="en-US" sz="4000" dirty="0" err="1" smtClean="0">
                  <a:solidFill>
                    <a:srgbClr val="C00000"/>
                  </a:solidFill>
                </a:rPr>
                <a:t>ms</a:t>
              </a:r>
              <a:r>
                <a:rPr lang="en-US" sz="4000" dirty="0" smtClean="0">
                  <a:solidFill>
                    <a:srgbClr val="C00000"/>
                  </a:solidFill>
                </a:rPr>
                <a:t> long, </a:t>
              </a:r>
            </a:p>
            <a:p>
              <a:pPr algn="ctr">
                <a:lnSpc>
                  <a:spcPts val="3580"/>
                </a:lnSpc>
              </a:pPr>
              <a:r>
                <a:rPr lang="en-US" sz="4000" dirty="0" smtClean="0">
                  <a:solidFill>
                    <a:srgbClr val="C00000"/>
                  </a:solidFill>
                  <a:ea typeface="Abadi MT Condensed Extra Bold" charset="0"/>
                  <a:cs typeface="Abadi MT Condensed Extra Bold" charset="0"/>
                </a:rPr>
                <a:t>the probability that the remaining interval is greater than 1024 </a:t>
              </a:r>
              <a:r>
                <a:rPr lang="en-US" sz="4000" dirty="0" err="1" smtClean="0">
                  <a:solidFill>
                    <a:srgbClr val="C00000"/>
                  </a:solidFill>
                  <a:ea typeface="Abadi MT Condensed Extra Bold" charset="0"/>
                  <a:cs typeface="Abadi MT Condensed Extra Bold" charset="0"/>
                </a:rPr>
                <a:t>ms</a:t>
              </a:r>
              <a:r>
                <a:rPr lang="en-US" sz="4000" dirty="0" smtClean="0">
                  <a:solidFill>
                    <a:srgbClr val="C00000"/>
                  </a:solidFill>
                  <a:ea typeface="Abadi MT Condensed Extra Bold" charset="0"/>
                  <a:cs typeface="Abadi MT Condensed Extra Bold" charset="0"/>
                </a:rPr>
                <a:t> is on average 76%</a:t>
              </a:r>
              <a:endParaRPr lang="en-US" sz="4000" dirty="0">
                <a:solidFill>
                  <a:srgbClr val="C00000"/>
                </a:solidFill>
                <a:ea typeface="Abadi MT Condensed Extra Bold" charset="0"/>
                <a:cs typeface="Abadi MT Condensed Extra Bold" charset="0"/>
              </a:endParaRPr>
            </a:p>
          </p:txBody>
        </p:sp>
        <p:cxnSp>
          <p:nvCxnSpPr>
            <p:cNvPr id="980" name="Straight Connector 979"/>
            <p:cNvCxnSpPr/>
            <p:nvPr/>
          </p:nvCxnSpPr>
          <p:spPr>
            <a:xfrm flipV="1">
              <a:off x="6536434" y="788594"/>
              <a:ext cx="0" cy="3430786"/>
            </a:xfrm>
            <a:prstGeom prst="line">
              <a:avLst/>
            </a:prstGeom>
            <a:ln w="635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3" name="TextBox 982"/>
          <p:cNvSpPr txBox="1"/>
          <p:nvPr/>
        </p:nvSpPr>
        <p:spPr>
          <a:xfrm>
            <a:off x="978870" y="35499320"/>
            <a:ext cx="11107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dirty="0">
                <a:solidFill>
                  <a:srgbClr val="C00000"/>
                </a:solidFill>
                <a:latin typeface="Calibri Light"/>
                <a:sym typeface="Wingdings"/>
              </a:rPr>
              <a:t>What is the write interval that can amortize the cost</a:t>
            </a:r>
            <a:r>
              <a:rPr lang="en-US" sz="4000" dirty="0" smtClean="0">
                <a:solidFill>
                  <a:srgbClr val="C00000"/>
                </a:solidFill>
                <a:latin typeface="Calibri Light"/>
                <a:sym typeface="Wingdings"/>
              </a:rPr>
              <a:t>?</a:t>
            </a:r>
            <a:endParaRPr lang="en-US" sz="4000" dirty="0">
              <a:solidFill>
                <a:srgbClr val="C00000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977636" y="36423625"/>
            <a:ext cx="11306345" cy="3225546"/>
            <a:chOff x="1636402" y="36497466"/>
            <a:chExt cx="11306345" cy="3225546"/>
          </a:xfrm>
        </p:grpSpPr>
        <p:graphicFrame>
          <p:nvGraphicFramePr>
            <p:cNvPr id="981" name="Chart 9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3913819"/>
                </p:ext>
              </p:extLst>
            </p:nvPr>
          </p:nvGraphicFramePr>
          <p:xfrm>
            <a:off x="1636402" y="36497466"/>
            <a:ext cx="11306345" cy="32255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9"/>
            </a:graphicData>
          </a:graphic>
        </p:graphicFrame>
        <p:cxnSp>
          <p:nvCxnSpPr>
            <p:cNvPr id="984" name="Straight Connector 983"/>
            <p:cNvCxnSpPr/>
            <p:nvPr/>
          </p:nvCxnSpPr>
          <p:spPr>
            <a:xfrm flipH="1">
              <a:off x="7854170" y="36570404"/>
              <a:ext cx="0" cy="2632908"/>
            </a:xfrm>
            <a:prstGeom prst="line">
              <a:avLst/>
            </a:prstGeom>
            <a:ln w="444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5" name="TextBox 984"/>
            <p:cNvSpPr txBox="1"/>
            <p:nvPr/>
          </p:nvSpPr>
          <p:spPr>
            <a:xfrm>
              <a:off x="7867410" y="36987514"/>
              <a:ext cx="1662380" cy="494766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b="0" dirty="0" smtClean="0"/>
                <a:t>864 </a:t>
              </a:r>
              <a:r>
                <a:rPr lang="en-US" sz="4000" b="0" dirty="0" err="1"/>
                <a:t>ms</a:t>
              </a:r>
              <a:endParaRPr lang="en-US" sz="4000" b="0" dirty="0"/>
            </a:p>
          </p:txBody>
        </p:sp>
        <p:sp>
          <p:nvSpPr>
            <p:cNvPr id="986" name="TextBox 985"/>
            <p:cNvSpPr txBox="1"/>
            <p:nvPr/>
          </p:nvSpPr>
          <p:spPr>
            <a:xfrm>
              <a:off x="4046970" y="36986637"/>
              <a:ext cx="38297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i="1" dirty="0" err="1" smtClean="0">
                  <a:solidFill>
                    <a:srgbClr val="C00000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MinWriteInterval</a:t>
              </a:r>
              <a:endParaRPr lang="en-US" sz="4400" i="1" dirty="0">
                <a:solidFill>
                  <a:srgbClr val="C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</p:grpSp>
      <p:sp>
        <p:nvSpPr>
          <p:cNvPr id="987" name="圆角矩形 18"/>
          <p:cNvSpPr/>
          <p:nvPr/>
        </p:nvSpPr>
        <p:spPr>
          <a:xfrm>
            <a:off x="13186742" y="29083729"/>
            <a:ext cx="10355740" cy="14280465"/>
          </a:xfrm>
          <a:prstGeom prst="roundRect">
            <a:avLst>
              <a:gd name="adj" fmla="val 2751"/>
            </a:avLst>
          </a:prstGeom>
          <a:noFill/>
          <a:ln w="15240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8593"/>
          </a:p>
        </p:txBody>
      </p:sp>
      <p:sp>
        <p:nvSpPr>
          <p:cNvPr id="755" name="Title 1"/>
          <p:cNvSpPr txBox="1">
            <a:spLocks/>
          </p:cNvSpPr>
          <p:nvPr/>
        </p:nvSpPr>
        <p:spPr>
          <a:xfrm>
            <a:off x="22205277" y="22570897"/>
            <a:ext cx="12192000" cy="1325563"/>
          </a:xfrm>
          <a:prstGeom prst="rect">
            <a:avLst/>
          </a:prstGeom>
        </p:spPr>
        <p:txBody>
          <a:bodyPr vert="horz" lIns="438958" tIns="219479" rIns="438958" bIns="219479" rtlCol="0" anchor="ctr">
            <a:normAutofit fontScale="25000" lnSpcReduction="20000"/>
          </a:bodyPr>
          <a:lstStyle>
            <a:lvl1pPr algn="ctr" defTabSz="2193911" rtl="0" eaLnBrk="1" latinLnBrk="0" hangingPunct="1">
              <a:spcBef>
                <a:spcPct val="0"/>
              </a:spcBef>
              <a:buNone/>
              <a:defRPr sz="2109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80"/>
              </a:lnSpc>
            </a:pPr>
            <a:r>
              <a:rPr lang="en-US" dirty="0" smtClean="0"/>
              <a:t>MEMCON</a:t>
            </a:r>
            <a:r>
              <a:rPr lang="en-US" smtClean="0"/>
              <a:t>: </a:t>
            </a:r>
            <a:endParaRPr lang="en-US" smtClean="0"/>
          </a:p>
          <a:p>
            <a:pPr>
              <a:lnSpc>
                <a:spcPts val="3580"/>
              </a:lnSpc>
            </a:pPr>
            <a:r>
              <a:rPr lang="en-US" dirty="0" smtClean="0"/>
              <a:t>HIGH-LEVEL VISION</a:t>
            </a:r>
            <a:endParaRPr lang="en-US" dirty="0"/>
          </a:p>
        </p:txBody>
      </p:sp>
      <p:sp>
        <p:nvSpPr>
          <p:cNvPr id="756" name="Rounded Rectangle 755"/>
          <p:cNvSpPr/>
          <p:nvPr/>
        </p:nvSpPr>
        <p:spPr>
          <a:xfrm>
            <a:off x="759536" y="20691662"/>
            <a:ext cx="31267970" cy="111559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C00000"/>
                </a:solidFill>
              </a:rPr>
              <a:t>MEMCON: MEMORY-CONTENT BASED DETECTION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757" name="圆角矩形 18"/>
          <p:cNvSpPr/>
          <p:nvPr/>
        </p:nvSpPr>
        <p:spPr>
          <a:xfrm>
            <a:off x="23808026" y="29060904"/>
            <a:ext cx="8608084" cy="14280465"/>
          </a:xfrm>
          <a:prstGeom prst="roundRect">
            <a:avLst>
              <a:gd name="adj" fmla="val 2751"/>
            </a:avLst>
          </a:prstGeom>
          <a:noFill/>
          <a:ln w="15240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8593"/>
          </a:p>
        </p:txBody>
      </p:sp>
    </p:spTree>
    <p:extLst>
      <p:ext uri="{BB962C8B-B14F-4D97-AF65-F5344CB8AC3E}">
        <p14:creationId xmlns:p14="http://schemas.microsoft.com/office/powerpoint/2010/main" val="96328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6998</TotalTime>
  <Words>706</Words>
  <Application>Microsoft Macintosh PowerPoint</Application>
  <PresentationFormat>Custom</PresentationFormat>
  <Paragraphs>242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Abadi MT Condensed Extra Bold</vt:lpstr>
      <vt:lpstr>Abadi MT Condensed Light</vt:lpstr>
      <vt:lpstr>Calibri</vt:lpstr>
      <vt:lpstr>Calibri Light</vt:lpstr>
      <vt:lpstr>Times New Roman</vt:lpstr>
      <vt:lpstr>Wingdings</vt:lpstr>
      <vt:lpstr>宋体</vt:lpstr>
      <vt:lpstr>Arial</vt:lpstr>
      <vt:lpstr>Office 主题</vt:lpstr>
      <vt:lpstr>PowerPoint Presentation</vt:lpstr>
    </vt:vector>
  </TitlesOfParts>
  <Company>Tsinghua University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Jinglei Ren</dc:creator>
  <cp:lastModifiedBy>Samira Khan</cp:lastModifiedBy>
  <cp:revision>131</cp:revision>
  <cp:lastPrinted>2017-10-17T00:48:27Z</cp:lastPrinted>
  <dcterms:created xsi:type="dcterms:W3CDTF">2014-03-30T17:34:01Z</dcterms:created>
  <dcterms:modified xsi:type="dcterms:W3CDTF">2017-10-19T03:59:30Z</dcterms:modified>
</cp:coreProperties>
</file>