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315" r:id="rId3"/>
    <p:sldId id="258" r:id="rId4"/>
    <p:sldId id="259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310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301" r:id="rId26"/>
    <p:sldId id="284" r:id="rId27"/>
    <p:sldId id="320" r:id="rId28"/>
    <p:sldId id="312" r:id="rId29"/>
    <p:sldId id="311" r:id="rId30"/>
    <p:sldId id="319" r:id="rId31"/>
    <p:sldId id="287" r:id="rId32"/>
    <p:sldId id="302" r:id="rId33"/>
    <p:sldId id="288" r:id="rId34"/>
    <p:sldId id="321" r:id="rId35"/>
    <p:sldId id="290" r:id="rId36"/>
    <p:sldId id="291" r:id="rId37"/>
    <p:sldId id="292" r:id="rId38"/>
    <p:sldId id="293" r:id="rId39"/>
    <p:sldId id="303" r:id="rId40"/>
    <p:sldId id="306" r:id="rId41"/>
    <p:sldId id="295" r:id="rId42"/>
    <p:sldId id="296" r:id="rId43"/>
    <p:sldId id="305" r:id="rId44"/>
    <p:sldId id="322" r:id="rId45"/>
    <p:sldId id="323" r:id="rId46"/>
    <p:sldId id="324" r:id="rId47"/>
    <p:sldId id="313" r:id="rId48"/>
    <p:sldId id="325" r:id="rId49"/>
    <p:sldId id="326" r:id="rId50"/>
    <p:sldId id="327" r:id="rId51"/>
    <p:sldId id="297" r:id="rId52"/>
    <p:sldId id="298" r:id="rId53"/>
    <p:sldId id="299" r:id="rId54"/>
    <p:sldId id="30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76838"/>
  </p:normalViewPr>
  <p:slideViewPr>
    <p:cSldViewPr snapToGrid="0" snapToObjects="1">
      <p:cViewPr>
        <p:scale>
          <a:sx n="82" d="100"/>
          <a:sy n="82" d="100"/>
        </p:scale>
        <p:origin x="9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miramanabi/Desktop/Presentation/Talk-Fall2017/data_C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Users/samiramanabi/Desktop/Presentation/Talk-Fall2017/data-zhe-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miramanabi/Desktop/Presentation/Talk-Fall2017/data_CAL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76200">
              <a:solidFill>
                <a:schemeClr val="tx1"/>
              </a:solidFill>
            </a:ln>
          </c:spPr>
          <c:marker>
            <c:symbol val="circle"/>
            <c:size val="15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tx2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1987.0</c:v>
                </c:pt>
                <c:pt idx="1">
                  <c:v>1990.0</c:v>
                </c:pt>
                <c:pt idx="2">
                  <c:v>1994.0</c:v>
                </c:pt>
                <c:pt idx="3">
                  <c:v>1996.0</c:v>
                </c:pt>
                <c:pt idx="4">
                  <c:v>1998.0</c:v>
                </c:pt>
                <c:pt idx="5">
                  <c:v>2000.0</c:v>
                </c:pt>
                <c:pt idx="6">
                  <c:v>2002.0</c:v>
                </c:pt>
                <c:pt idx="7">
                  <c:v>2005.0</c:v>
                </c:pt>
                <c:pt idx="8">
                  <c:v>2007.0</c:v>
                </c:pt>
                <c:pt idx="9">
                  <c:v>2010.0</c:v>
                </c:pt>
                <c:pt idx="10">
                  <c:v>2014.0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  <c:pt idx="3">
                  <c:v>64.0</c:v>
                </c:pt>
                <c:pt idx="4">
                  <c:v>128.0</c:v>
                </c:pt>
                <c:pt idx="5">
                  <c:v>256.0</c:v>
                </c:pt>
                <c:pt idx="6">
                  <c:v>512.0</c:v>
                </c:pt>
                <c:pt idx="7">
                  <c:v>1024.0</c:v>
                </c:pt>
                <c:pt idx="8">
                  <c:v>2048.0</c:v>
                </c:pt>
                <c:pt idx="9">
                  <c:v>4096.0</c:v>
                </c:pt>
                <c:pt idx="10">
                  <c:v>8192.0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8940224"/>
        <c:axId val="-77627104"/>
      </c:scatterChart>
      <c:valAx>
        <c:axId val="-78940224"/>
        <c:scaling>
          <c:orientation val="minMax"/>
          <c:max val="2015.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3600" b="0" dirty="0" smtClean="0"/>
                  <a:t>Year</a:t>
                </a:r>
                <a:endParaRPr lang="en-US" sz="3600" b="0" dirty="0"/>
              </a:p>
            </c:rich>
          </c:tx>
          <c:layout>
            <c:manualLayout>
              <c:xMode val="edge"/>
              <c:yMode val="edge"/>
              <c:x val="0.537275201710897"/>
              <c:y val="0.82939321421761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77627104"/>
        <c:crosses val="autoZero"/>
        <c:crossBetween val="midCat"/>
      </c:valAx>
      <c:valAx>
        <c:axId val="-77627104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3600" b="0" dirty="0" smtClean="0"/>
                  <a:t>Megabits/Chip</a:t>
                </a:r>
                <a:endParaRPr lang="en-US" sz="3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78940224"/>
        <c:crosses val="autoZero"/>
        <c:crossBetween val="midCat"/>
      </c:valAx>
      <c:spPr>
        <a:solidFill>
          <a:schemeClr val="bg2"/>
        </a:solidFill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099270026241"/>
          <c:y val="0.0687580529706514"/>
          <c:w val="0.663456364357128"/>
          <c:h val="0.64106605992432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Sheet5!$A$74</c:f>
              <c:strCache>
                <c:ptCount val="1"/>
                <c:pt idx="0">
                  <c:v>ACBrotherHood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Sheet5!$B$73:$Q$73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Sheet5!$B$74:$Q$74</c:f>
              <c:numCache>
                <c:formatCode>General</c:formatCode>
                <c:ptCount val="16"/>
                <c:pt idx="0">
                  <c:v>95.01449057340443</c:v>
                </c:pt>
                <c:pt idx="1">
                  <c:v>0.921809352630989</c:v>
                </c:pt>
                <c:pt idx="2">
                  <c:v>0.778661114677102</c:v>
                </c:pt>
                <c:pt idx="3">
                  <c:v>0.615300321001539</c:v>
                </c:pt>
                <c:pt idx="4">
                  <c:v>0.347068088323298</c:v>
                </c:pt>
                <c:pt idx="5">
                  <c:v>0.318938103295577</c:v>
                </c:pt>
                <c:pt idx="6">
                  <c:v>0.597066389630026</c:v>
                </c:pt>
                <c:pt idx="7">
                  <c:v>1.15373188074319</c:v>
                </c:pt>
                <c:pt idx="8">
                  <c:v>0.172562117526642</c:v>
                </c:pt>
                <c:pt idx="9">
                  <c:v>0.0421074486358853</c:v>
                </c:pt>
                <c:pt idx="10">
                  <c:v>0.0104647938866924</c:v>
                </c:pt>
                <c:pt idx="11">
                  <c:v>0.0071965264803735</c:v>
                </c:pt>
                <c:pt idx="12">
                  <c:v>0.00516959157687644</c:v>
                </c:pt>
                <c:pt idx="13">
                  <c:v>0.00408791614648873</c:v>
                </c:pt>
                <c:pt idx="14">
                  <c:v>0.00343431537363636</c:v>
                </c:pt>
                <c:pt idx="15">
                  <c:v>0.00172392742340855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432"/>
        <c:axId val="355552"/>
      </c:scatterChart>
      <c:valAx>
        <c:axId val="294432"/>
        <c:scaling>
          <c:logBase val="2.0"/>
          <c:orientation val="minMax"/>
          <c:max val="32768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>
                    <a:solidFill>
                      <a:schemeClr val="tx1"/>
                    </a:solidFill>
                  </a:rPr>
                  <a:t>Write Interval</a:t>
                </a:r>
                <a:r>
                  <a:rPr lang="en-US" sz="2800" baseline="0">
                    <a:solidFill>
                      <a:schemeClr val="tx1"/>
                    </a:solidFill>
                  </a:rPr>
                  <a:t> in ms</a:t>
                </a:r>
                <a:endParaRPr lang="en-US" sz="28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28788943034531"/>
              <c:y val="0.841640786923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52"/>
        <c:crosses val="autoZero"/>
        <c:crossBetween val="midCat"/>
      </c:valAx>
      <c:valAx>
        <c:axId val="355552"/>
        <c:scaling>
          <c:logBase val="10.0"/>
          <c:orientation val="minMax"/>
          <c:max val="120.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>
                    <a:solidFill>
                      <a:schemeClr val="tx1"/>
                    </a:solidFill>
                  </a:rPr>
                  <a:t>Percentage of Writes</a:t>
                </a:r>
              </a:p>
            </c:rich>
          </c:tx>
          <c:layout>
            <c:manualLayout>
              <c:xMode val="edge"/>
              <c:yMode val="edge"/>
              <c:x val="0.00239284212366811"/>
              <c:y val="0.03614064271197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432"/>
        <c:crosses val="autoZero"/>
        <c:crossBetween val="midCat"/>
        <c:majorUnit val="10.0"/>
      </c:valAx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20516185477"/>
          <c:y val="0.0683411214953271"/>
          <c:w val="0.649935039370079"/>
          <c:h val="0.65026808856836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Sheet5!$A$83</c:f>
              <c:strCache>
                <c:ptCount val="1"/>
                <c:pt idx="0">
                  <c:v>Netflix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Sheet5!$B$73:$Q$73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Sheet5!$B$83:$Q$83</c:f>
              <c:numCache>
                <c:formatCode>General</c:formatCode>
                <c:ptCount val="16"/>
                <c:pt idx="0">
                  <c:v>96.58143148350418</c:v>
                </c:pt>
                <c:pt idx="1">
                  <c:v>0.125549581324821</c:v>
                </c:pt>
                <c:pt idx="2">
                  <c:v>0.0876051665089777</c:v>
                </c:pt>
                <c:pt idx="3">
                  <c:v>0.431215225619942</c:v>
                </c:pt>
                <c:pt idx="4">
                  <c:v>0.927576731276102</c:v>
                </c:pt>
                <c:pt idx="5">
                  <c:v>0.958192092289441</c:v>
                </c:pt>
                <c:pt idx="6">
                  <c:v>0.402179415548533</c:v>
                </c:pt>
                <c:pt idx="7">
                  <c:v>0.250834186013332</c:v>
                </c:pt>
                <c:pt idx="8">
                  <c:v>0.208567038117116</c:v>
                </c:pt>
                <c:pt idx="9">
                  <c:v>0.00804885098981353</c:v>
                </c:pt>
                <c:pt idx="10">
                  <c:v>0.00474649704025644</c:v>
                </c:pt>
                <c:pt idx="11">
                  <c:v>0.00364382792231372</c:v>
                </c:pt>
                <c:pt idx="12">
                  <c:v>0.00413881177968179</c:v>
                </c:pt>
                <c:pt idx="13">
                  <c:v>0.000815519811514892</c:v>
                </c:pt>
                <c:pt idx="14">
                  <c:v>0.000691279522415182</c:v>
                </c:pt>
                <c:pt idx="15">
                  <c:v>0.00051407918181072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816"/>
        <c:axId val="912816"/>
      </c:scatterChart>
      <c:valAx>
        <c:axId val="896816"/>
        <c:scaling>
          <c:logBase val="2.0"/>
          <c:orientation val="minMax"/>
          <c:max val="32768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>
                    <a:solidFill>
                      <a:schemeClr val="tx1"/>
                    </a:solidFill>
                  </a:rPr>
                  <a:t>Write Interval in ms</a:t>
                </a:r>
              </a:p>
            </c:rich>
          </c:tx>
          <c:layout>
            <c:manualLayout>
              <c:xMode val="edge"/>
              <c:yMode val="edge"/>
              <c:x val="0.302389557724665"/>
              <c:y val="0.8506044970581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816"/>
        <c:crosses val="autoZero"/>
        <c:crossBetween val="midCat"/>
      </c:valAx>
      <c:valAx>
        <c:axId val="912816"/>
        <c:scaling>
          <c:logBase val="10.0"/>
          <c:orientation val="minMax"/>
          <c:max val="100.0"/>
          <c:min val="0.0001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>
                    <a:solidFill>
                      <a:schemeClr val="tx1"/>
                    </a:solidFill>
                  </a:rPr>
                  <a:t>Percentage of Writes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solidFill>
            <a:schemeClr val="bg1"/>
          </a:solidFill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816"/>
        <c:crosses val="autoZero"/>
        <c:crossBetween val="midCat"/>
        <c:majorUnit val="10.0"/>
      </c:valAx>
      <c:spPr>
        <a:solidFill>
          <a:schemeClr val="bg1">
            <a:lumMod val="85000"/>
          </a:schemeClr>
        </a:solidFill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677071612776"/>
          <c:y val="0.153568303962005"/>
          <c:w val="0.755447360746573"/>
          <c:h val="0.367695027704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Sheet5!$B$52</c:f>
              <c:strCache>
                <c:ptCount val="1"/>
                <c:pt idx="0">
                  <c:v>Write Interval &lt; 1024 ms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Sheet5!$A$53:$A$64</c:f>
              <c:strCache>
                <c:ptCount val="12"/>
                <c:pt idx="0">
                  <c:v>ACBrother</c:v>
                </c:pt>
                <c:pt idx="1">
                  <c:v>AdobePhoto</c:v>
                </c:pt>
                <c:pt idx="2">
                  <c:v>AllSysMark</c:v>
                </c:pt>
                <c:pt idx="3">
                  <c:v>AVCHD</c:v>
                </c:pt>
                <c:pt idx="4">
                  <c:v>BlurMotion</c:v>
                </c:pt>
                <c:pt idx="5">
                  <c:v>FinalCut</c:v>
                </c:pt>
                <c:pt idx="6">
                  <c:v>FinalMaster</c:v>
                </c:pt>
                <c:pt idx="7">
                  <c:v>AdobePrem</c:v>
                </c:pt>
                <c:pt idx="8">
                  <c:v>MotionPlay</c:v>
                </c:pt>
                <c:pt idx="9">
                  <c:v>Netflix</c:v>
                </c:pt>
                <c:pt idx="10">
                  <c:v>SystemMgt</c:v>
                </c:pt>
                <c:pt idx="11">
                  <c:v>VideoEnc</c:v>
                </c:pt>
              </c:strCache>
            </c:strRef>
          </c:cat>
          <c:val>
            <c:numRef>
              <c:f>Sheet5!$B$53:$B$64</c:f>
              <c:numCache>
                <c:formatCode>General</c:formatCode>
                <c:ptCount val="12"/>
                <c:pt idx="0">
                  <c:v>16.87320827399507</c:v>
                </c:pt>
                <c:pt idx="1">
                  <c:v>0.916698445155916</c:v>
                </c:pt>
                <c:pt idx="2">
                  <c:v>0.358430622473489</c:v>
                </c:pt>
                <c:pt idx="3">
                  <c:v>12.79844570399236</c:v>
                </c:pt>
                <c:pt idx="4">
                  <c:v>8.242244470298623</c:v>
                </c:pt>
                <c:pt idx="5">
                  <c:v>14.14826720614533</c:v>
                </c:pt>
                <c:pt idx="6">
                  <c:v>8.62663717641663</c:v>
                </c:pt>
                <c:pt idx="7">
                  <c:v>10.27786608678043</c:v>
                </c:pt>
                <c:pt idx="8">
                  <c:v>33.94981112651953</c:v>
                </c:pt>
                <c:pt idx="9">
                  <c:v>17.66778758653803</c:v>
                </c:pt>
                <c:pt idx="10">
                  <c:v>0.245879594638172</c:v>
                </c:pt>
                <c:pt idx="11">
                  <c:v>1.179863616942848</c:v>
                </c:pt>
              </c:numCache>
            </c:numRef>
          </c:val>
        </c:ser>
        <c:ser>
          <c:idx val="1"/>
          <c:order val="1"/>
          <c:tx>
            <c:strRef>
              <c:f>Sheet5!$C$52</c:f>
              <c:strCache>
                <c:ptCount val="1"/>
                <c:pt idx="0">
                  <c:v>Write Interval &gt;= 1024 ms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Sheet5!$A$53:$A$64</c:f>
              <c:strCache>
                <c:ptCount val="12"/>
                <c:pt idx="0">
                  <c:v>ACBrother</c:v>
                </c:pt>
                <c:pt idx="1">
                  <c:v>AdobePhoto</c:v>
                </c:pt>
                <c:pt idx="2">
                  <c:v>AllSysMark</c:v>
                </c:pt>
                <c:pt idx="3">
                  <c:v>AVCHD</c:v>
                </c:pt>
                <c:pt idx="4">
                  <c:v>BlurMotion</c:v>
                </c:pt>
                <c:pt idx="5">
                  <c:v>FinalCut</c:v>
                </c:pt>
                <c:pt idx="6">
                  <c:v>FinalMaster</c:v>
                </c:pt>
                <c:pt idx="7">
                  <c:v>AdobePrem</c:v>
                </c:pt>
                <c:pt idx="8">
                  <c:v>MotionPlay</c:v>
                </c:pt>
                <c:pt idx="9">
                  <c:v>Netflix</c:v>
                </c:pt>
                <c:pt idx="10">
                  <c:v>SystemMgt</c:v>
                </c:pt>
                <c:pt idx="11">
                  <c:v>VideoEnc</c:v>
                </c:pt>
              </c:strCache>
            </c:strRef>
          </c:cat>
          <c:val>
            <c:numRef>
              <c:f>Sheet5!$C$53:$C$64</c:f>
              <c:numCache>
                <c:formatCode>General</c:formatCode>
                <c:ptCount val="12"/>
                <c:pt idx="0">
                  <c:v>83.12679172600434</c:v>
                </c:pt>
                <c:pt idx="1">
                  <c:v>99.08330155484381</c:v>
                </c:pt>
                <c:pt idx="2">
                  <c:v>99.64156937752651</c:v>
                </c:pt>
                <c:pt idx="3">
                  <c:v>87.2015542960077</c:v>
                </c:pt>
                <c:pt idx="4">
                  <c:v>91.75775552970138</c:v>
                </c:pt>
                <c:pt idx="5">
                  <c:v>85.85173279385405</c:v>
                </c:pt>
                <c:pt idx="6">
                  <c:v>91.37336282358272</c:v>
                </c:pt>
                <c:pt idx="7">
                  <c:v>89.72213391321957</c:v>
                </c:pt>
                <c:pt idx="8">
                  <c:v>66.05018887347984</c:v>
                </c:pt>
                <c:pt idx="9">
                  <c:v>82.33221241346146</c:v>
                </c:pt>
                <c:pt idx="10">
                  <c:v>99.7541204053618</c:v>
                </c:pt>
                <c:pt idx="11">
                  <c:v>98.82013638305715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729568"/>
        <c:axId val="20720288"/>
      </c:barChart>
      <c:catAx>
        <c:axId val="2072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0720288"/>
        <c:crosses val="autoZero"/>
        <c:auto val="1"/>
        <c:lblAlgn val="ctr"/>
        <c:lblOffset val="90"/>
        <c:noMultiLvlLbl val="0"/>
      </c:catAx>
      <c:valAx>
        <c:axId val="20720288"/>
        <c:scaling>
          <c:orientation val="minMax"/>
          <c:max val="1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>
                    <a:solidFill>
                      <a:schemeClr val="tx1"/>
                    </a:solidFill>
                  </a:rPr>
                  <a:t>Percentage of </a:t>
                </a:r>
              </a:p>
              <a:p>
                <a:pPr>
                  <a:defRPr sz="2800"/>
                </a:pPr>
                <a:r>
                  <a:rPr lang="en-US" sz="2800">
                    <a:solidFill>
                      <a:schemeClr val="tx1"/>
                    </a:solidFill>
                  </a:rPr>
                  <a:t>Execution Time</a:t>
                </a:r>
                <a:r>
                  <a:rPr lang="en-US" sz="2800" baseline="0">
                    <a:solidFill>
                      <a:schemeClr val="tx1"/>
                    </a:solidFill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</a:rPr>
                  <a:t>Spent </a:t>
                </a:r>
              </a:p>
              <a:p>
                <a:pPr>
                  <a:defRPr sz="2800"/>
                </a:pPr>
                <a:r>
                  <a:rPr lang="en-US" sz="2800">
                    <a:solidFill>
                      <a:schemeClr val="tx1"/>
                    </a:solidFill>
                  </a:rPr>
                  <a:t>on </a:t>
                </a:r>
                <a:r>
                  <a:rPr lang="en-US" sz="2800" baseline="0">
                    <a:solidFill>
                      <a:schemeClr val="tx1"/>
                    </a:solidFill>
                  </a:rPr>
                  <a:t> Write Intervals</a:t>
                </a:r>
                <a:r>
                  <a:rPr lang="en-US" sz="2800">
                    <a:solidFill>
                      <a:schemeClr val="tx1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0406873482073794"/>
              <c:y val="0.1444055866718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9568"/>
        <c:crosses val="autoZero"/>
        <c:crossBetween val="between"/>
        <c:majorUnit val="25.0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0114134175826045"/>
          <c:y val="0.0"/>
          <c:w val="0.976570428696413"/>
          <c:h val="0.132518009716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  <a:ln w="3492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512.0</c:v>
                </c:pt>
                <c:pt idx="1">
                  <c:v>1024.0</c:v>
                </c:pt>
                <c:pt idx="2">
                  <c:v>2048.0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71.65824465999998</c:v>
                </c:pt>
                <c:pt idx="1">
                  <c:v>71.440824784923</c:v>
                </c:pt>
                <c:pt idx="2">
                  <c:v>71.06507364978848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29215104"/>
        <c:axId val="29129248"/>
      </c:barChart>
      <c:catAx>
        <c:axId val="29215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Current Interval Length </a:t>
                </a:r>
                <a:r>
                  <a:rPr lang="en-US" sz="2800" b="1" i="1" dirty="0" smtClean="0">
                    <a:solidFill>
                      <a:schemeClr val="tx1"/>
                    </a:solidFill>
                    <a:latin typeface="+mn-lt"/>
                    <a:ea typeface="Abadi MT Condensed Extra Bold" charset="0"/>
                    <a:cs typeface="Abadi MT Condensed Extra Bold" charset="0"/>
                  </a:rPr>
                  <a:t>(CIL)</a:t>
                </a:r>
                <a:endParaRPr lang="en-US" sz="2800" b="1" i="1" dirty="0">
                  <a:solidFill>
                    <a:schemeClr val="tx1"/>
                  </a:solidFill>
                  <a:latin typeface="+mn-lt"/>
                  <a:ea typeface="Abadi MT Condensed Extra Bold" charset="0"/>
                  <a:cs typeface="Abadi MT Condensed Extra Bold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9248"/>
        <c:crosses val="autoZero"/>
        <c:auto val="1"/>
        <c:lblAlgn val="ctr"/>
        <c:lblOffset val="100"/>
        <c:noMultiLvlLbl val="0"/>
      </c:catAx>
      <c:valAx>
        <c:axId val="29129248"/>
        <c:scaling>
          <c:orientation val="minMax"/>
          <c:max val="1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% Reduction in Refresh</a:t>
                </a:r>
              </a:p>
              <a:p>
                <a:pPr>
                  <a:lnSpc>
                    <a:spcPts val="2800"/>
                  </a:lnSpc>
                  <a:defRPr>
                    <a:solidFill>
                      <a:schemeClr val="tx1"/>
                    </a:solidFill>
                  </a:defRPr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Over Baseline</a:t>
                </a:r>
                <a:endParaRPr lang="en-US" sz="28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15104"/>
        <c:crosses val="autoZero"/>
        <c:crossBetween val="between"/>
        <c:majorUnit val="25.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449857289675"/>
          <c:y val="0.176329836871029"/>
          <c:w val="0.783123523187916"/>
          <c:h val="0.459135910633425"/>
        </c:manualLayout>
      </c:layout>
      <c:lineChart>
        <c:grouping val="standard"/>
        <c:varyColors val="0"/>
        <c:ser>
          <c:idx val="3"/>
          <c:order val="0"/>
          <c:tx>
            <c:strRef>
              <c:f>Sheet1!$C$124</c:f>
              <c:strCache>
                <c:ptCount val="1"/>
                <c:pt idx="0">
                  <c:v>Testing (64 ms)</c:v>
                </c:pt>
              </c:strCache>
            </c:strRef>
          </c:tx>
          <c:spPr>
            <a:ln w="47625">
              <a:solidFill>
                <a:schemeClr val="accent4"/>
              </a:solidFill>
            </a:ln>
          </c:spPr>
          <c:marker>
            <c:symbol val="diamond"/>
            <c:size val="10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cat>
            <c:numRef>
              <c:f>Sheet1!$A$125:$A$163</c:f>
              <c:numCache>
                <c:formatCode>General</c:formatCode>
                <c:ptCount val="39"/>
                <c:pt idx="0">
                  <c:v>16.0</c:v>
                </c:pt>
                <c:pt idx="1">
                  <c:v>64.0</c:v>
                </c:pt>
                <c:pt idx="2">
                  <c:v>112.0</c:v>
                </c:pt>
                <c:pt idx="3">
                  <c:v>160.0</c:v>
                </c:pt>
                <c:pt idx="4">
                  <c:v>208.0</c:v>
                </c:pt>
                <c:pt idx="5">
                  <c:v>256.0</c:v>
                </c:pt>
                <c:pt idx="6">
                  <c:v>304.0</c:v>
                </c:pt>
                <c:pt idx="7">
                  <c:v>352.0</c:v>
                </c:pt>
                <c:pt idx="8">
                  <c:v>400.0</c:v>
                </c:pt>
                <c:pt idx="9">
                  <c:v>448.0</c:v>
                </c:pt>
                <c:pt idx="10">
                  <c:v>496.0</c:v>
                </c:pt>
                <c:pt idx="11">
                  <c:v>544.0</c:v>
                </c:pt>
                <c:pt idx="12">
                  <c:v>592.0</c:v>
                </c:pt>
                <c:pt idx="13">
                  <c:v>640.0</c:v>
                </c:pt>
                <c:pt idx="14">
                  <c:v>688.0</c:v>
                </c:pt>
                <c:pt idx="15">
                  <c:v>736.0</c:v>
                </c:pt>
                <c:pt idx="16">
                  <c:v>784.0</c:v>
                </c:pt>
                <c:pt idx="17">
                  <c:v>832.0</c:v>
                </c:pt>
                <c:pt idx="18">
                  <c:v>880.0</c:v>
                </c:pt>
                <c:pt idx="19">
                  <c:v>928.0</c:v>
                </c:pt>
                <c:pt idx="20">
                  <c:v>976.0</c:v>
                </c:pt>
                <c:pt idx="21">
                  <c:v>1024.0</c:v>
                </c:pt>
                <c:pt idx="22">
                  <c:v>1072.0</c:v>
                </c:pt>
                <c:pt idx="23">
                  <c:v>1120.0</c:v>
                </c:pt>
                <c:pt idx="24">
                  <c:v>1168.0</c:v>
                </c:pt>
                <c:pt idx="25">
                  <c:v>1216.0</c:v>
                </c:pt>
                <c:pt idx="26">
                  <c:v>1264.0</c:v>
                </c:pt>
                <c:pt idx="27">
                  <c:v>1312.0</c:v>
                </c:pt>
                <c:pt idx="28">
                  <c:v>1360.0</c:v>
                </c:pt>
                <c:pt idx="29">
                  <c:v>1408.0</c:v>
                </c:pt>
                <c:pt idx="30">
                  <c:v>1456.0</c:v>
                </c:pt>
                <c:pt idx="31">
                  <c:v>1504.0</c:v>
                </c:pt>
                <c:pt idx="32">
                  <c:v>1552.0</c:v>
                </c:pt>
                <c:pt idx="33">
                  <c:v>1600.0</c:v>
                </c:pt>
                <c:pt idx="34">
                  <c:v>1648.0</c:v>
                </c:pt>
                <c:pt idx="35">
                  <c:v>1696.0</c:v>
                </c:pt>
                <c:pt idx="36">
                  <c:v>1744.0</c:v>
                </c:pt>
                <c:pt idx="37">
                  <c:v>1792.0</c:v>
                </c:pt>
                <c:pt idx="38">
                  <c:v>1840.0</c:v>
                </c:pt>
              </c:numCache>
            </c:numRef>
          </c:cat>
          <c:val>
            <c:numRef>
              <c:f>Sheet1!$C$125:$C$163</c:f>
              <c:numCache>
                <c:formatCode>General</c:formatCode>
                <c:ptCount val="39"/>
                <c:pt idx="1">
                  <c:v>0.0</c:v>
                </c:pt>
                <c:pt idx="2">
                  <c:v>1602.0</c:v>
                </c:pt>
                <c:pt idx="3">
                  <c:v>1641.0</c:v>
                </c:pt>
                <c:pt idx="4">
                  <c:v>1680.0</c:v>
                </c:pt>
                <c:pt idx="5">
                  <c:v>1680.0</c:v>
                </c:pt>
                <c:pt idx="6">
                  <c:v>1719.0</c:v>
                </c:pt>
                <c:pt idx="7">
                  <c:v>1758.0</c:v>
                </c:pt>
                <c:pt idx="8">
                  <c:v>1797.0</c:v>
                </c:pt>
                <c:pt idx="9">
                  <c:v>1797.0</c:v>
                </c:pt>
                <c:pt idx="10">
                  <c:v>1836.0</c:v>
                </c:pt>
                <c:pt idx="11">
                  <c:v>1875.0</c:v>
                </c:pt>
                <c:pt idx="12">
                  <c:v>1914.0</c:v>
                </c:pt>
                <c:pt idx="13">
                  <c:v>1914.0</c:v>
                </c:pt>
                <c:pt idx="14">
                  <c:v>1953.0</c:v>
                </c:pt>
                <c:pt idx="15">
                  <c:v>1992.0</c:v>
                </c:pt>
                <c:pt idx="16">
                  <c:v>2031.0</c:v>
                </c:pt>
                <c:pt idx="17">
                  <c:v>2031.0</c:v>
                </c:pt>
                <c:pt idx="18">
                  <c:v>2070.0</c:v>
                </c:pt>
                <c:pt idx="19">
                  <c:v>2109.0</c:v>
                </c:pt>
                <c:pt idx="20">
                  <c:v>2148.0</c:v>
                </c:pt>
                <c:pt idx="21">
                  <c:v>2148.0</c:v>
                </c:pt>
                <c:pt idx="22">
                  <c:v>2187.0</c:v>
                </c:pt>
                <c:pt idx="23">
                  <c:v>2226.0</c:v>
                </c:pt>
                <c:pt idx="24">
                  <c:v>2265.0</c:v>
                </c:pt>
                <c:pt idx="25">
                  <c:v>2265.0</c:v>
                </c:pt>
                <c:pt idx="26">
                  <c:v>2304.0</c:v>
                </c:pt>
                <c:pt idx="27">
                  <c:v>2343.0</c:v>
                </c:pt>
                <c:pt idx="28">
                  <c:v>2382.0</c:v>
                </c:pt>
                <c:pt idx="29">
                  <c:v>2382.0</c:v>
                </c:pt>
                <c:pt idx="30">
                  <c:v>2421.0</c:v>
                </c:pt>
                <c:pt idx="31">
                  <c:v>2460.0</c:v>
                </c:pt>
                <c:pt idx="32">
                  <c:v>2499.0</c:v>
                </c:pt>
                <c:pt idx="33">
                  <c:v>2499.0</c:v>
                </c:pt>
                <c:pt idx="34">
                  <c:v>2538.0</c:v>
                </c:pt>
                <c:pt idx="35">
                  <c:v>2577.0</c:v>
                </c:pt>
                <c:pt idx="36">
                  <c:v>2616.0</c:v>
                </c:pt>
                <c:pt idx="37">
                  <c:v>2616.0</c:v>
                </c:pt>
                <c:pt idx="38">
                  <c:v>2655.0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Sheet1!$D$124</c:f>
              <c:strCache>
                <c:ptCount val="1"/>
                <c:pt idx="0">
                  <c:v>HI-REF (16 ms)</c:v>
                </c:pt>
              </c:strCache>
            </c:strRef>
          </c:tx>
          <c:spPr>
            <a:ln w="50800">
              <a:solidFill>
                <a:srgbClr val="C00000"/>
              </a:solidFill>
              <a:prstDash val="dash"/>
            </a:ln>
          </c:spPr>
          <c:marker>
            <c:symbol val="none"/>
          </c:marker>
          <c:cat>
            <c:numRef>
              <c:f>Sheet1!$A$125:$A$163</c:f>
              <c:numCache>
                <c:formatCode>General</c:formatCode>
                <c:ptCount val="39"/>
                <c:pt idx="0">
                  <c:v>16.0</c:v>
                </c:pt>
                <c:pt idx="1">
                  <c:v>64.0</c:v>
                </c:pt>
                <c:pt idx="2">
                  <c:v>112.0</c:v>
                </c:pt>
                <c:pt idx="3">
                  <c:v>160.0</c:v>
                </c:pt>
                <c:pt idx="4">
                  <c:v>208.0</c:v>
                </c:pt>
                <c:pt idx="5">
                  <c:v>256.0</c:v>
                </c:pt>
                <c:pt idx="6">
                  <c:v>304.0</c:v>
                </c:pt>
                <c:pt idx="7">
                  <c:v>352.0</c:v>
                </c:pt>
                <c:pt idx="8">
                  <c:v>400.0</c:v>
                </c:pt>
                <c:pt idx="9">
                  <c:v>448.0</c:v>
                </c:pt>
                <c:pt idx="10">
                  <c:v>496.0</c:v>
                </c:pt>
                <c:pt idx="11">
                  <c:v>544.0</c:v>
                </c:pt>
                <c:pt idx="12">
                  <c:v>592.0</c:v>
                </c:pt>
                <c:pt idx="13">
                  <c:v>640.0</c:v>
                </c:pt>
                <c:pt idx="14">
                  <c:v>688.0</c:v>
                </c:pt>
                <c:pt idx="15">
                  <c:v>736.0</c:v>
                </c:pt>
                <c:pt idx="16">
                  <c:v>784.0</c:v>
                </c:pt>
                <c:pt idx="17">
                  <c:v>832.0</c:v>
                </c:pt>
                <c:pt idx="18">
                  <c:v>880.0</c:v>
                </c:pt>
                <c:pt idx="19">
                  <c:v>928.0</c:v>
                </c:pt>
                <c:pt idx="20">
                  <c:v>976.0</c:v>
                </c:pt>
                <c:pt idx="21">
                  <c:v>1024.0</c:v>
                </c:pt>
                <c:pt idx="22">
                  <c:v>1072.0</c:v>
                </c:pt>
                <c:pt idx="23">
                  <c:v>1120.0</c:v>
                </c:pt>
                <c:pt idx="24">
                  <c:v>1168.0</c:v>
                </c:pt>
                <c:pt idx="25">
                  <c:v>1216.0</c:v>
                </c:pt>
                <c:pt idx="26">
                  <c:v>1264.0</c:v>
                </c:pt>
                <c:pt idx="27">
                  <c:v>1312.0</c:v>
                </c:pt>
                <c:pt idx="28">
                  <c:v>1360.0</c:v>
                </c:pt>
                <c:pt idx="29">
                  <c:v>1408.0</c:v>
                </c:pt>
                <c:pt idx="30">
                  <c:v>1456.0</c:v>
                </c:pt>
                <c:pt idx="31">
                  <c:v>1504.0</c:v>
                </c:pt>
                <c:pt idx="32">
                  <c:v>1552.0</c:v>
                </c:pt>
                <c:pt idx="33">
                  <c:v>1600.0</c:v>
                </c:pt>
                <c:pt idx="34">
                  <c:v>1648.0</c:v>
                </c:pt>
                <c:pt idx="35">
                  <c:v>1696.0</c:v>
                </c:pt>
                <c:pt idx="36">
                  <c:v>1744.0</c:v>
                </c:pt>
                <c:pt idx="37">
                  <c:v>1792.0</c:v>
                </c:pt>
                <c:pt idx="38">
                  <c:v>1840.0</c:v>
                </c:pt>
              </c:numCache>
            </c:numRef>
          </c:cat>
          <c:val>
            <c:numRef>
              <c:f>Sheet1!$D$125:$D$163</c:f>
              <c:numCache>
                <c:formatCode>General</c:formatCode>
                <c:ptCount val="39"/>
                <c:pt idx="0">
                  <c:v>39.0</c:v>
                </c:pt>
                <c:pt idx="1">
                  <c:v>156.0</c:v>
                </c:pt>
                <c:pt idx="2">
                  <c:v>273.0</c:v>
                </c:pt>
                <c:pt idx="3">
                  <c:v>390.0</c:v>
                </c:pt>
                <c:pt idx="4">
                  <c:v>507.0</c:v>
                </c:pt>
                <c:pt idx="5">
                  <c:v>624.0</c:v>
                </c:pt>
                <c:pt idx="6">
                  <c:v>741.0</c:v>
                </c:pt>
                <c:pt idx="7">
                  <c:v>858.0</c:v>
                </c:pt>
                <c:pt idx="8">
                  <c:v>975.0</c:v>
                </c:pt>
                <c:pt idx="9">
                  <c:v>1092.0</c:v>
                </c:pt>
                <c:pt idx="10">
                  <c:v>1209.0</c:v>
                </c:pt>
                <c:pt idx="11">
                  <c:v>1326.0</c:v>
                </c:pt>
                <c:pt idx="12">
                  <c:v>1443.0</c:v>
                </c:pt>
                <c:pt idx="13">
                  <c:v>1560.0</c:v>
                </c:pt>
                <c:pt idx="14">
                  <c:v>1677.0</c:v>
                </c:pt>
                <c:pt idx="15">
                  <c:v>1794.0</c:v>
                </c:pt>
                <c:pt idx="16">
                  <c:v>1911.0</c:v>
                </c:pt>
                <c:pt idx="17">
                  <c:v>2028.0</c:v>
                </c:pt>
                <c:pt idx="18">
                  <c:v>2145.0</c:v>
                </c:pt>
                <c:pt idx="19">
                  <c:v>2262.0</c:v>
                </c:pt>
                <c:pt idx="20">
                  <c:v>2379.0</c:v>
                </c:pt>
                <c:pt idx="21">
                  <c:v>2496.0</c:v>
                </c:pt>
                <c:pt idx="22">
                  <c:v>2613.0</c:v>
                </c:pt>
                <c:pt idx="23">
                  <c:v>2730.0</c:v>
                </c:pt>
                <c:pt idx="24">
                  <c:v>2847.0</c:v>
                </c:pt>
                <c:pt idx="25">
                  <c:v>2964.0</c:v>
                </c:pt>
                <c:pt idx="26">
                  <c:v>3081.0</c:v>
                </c:pt>
                <c:pt idx="27">
                  <c:v>3198.0</c:v>
                </c:pt>
                <c:pt idx="28">
                  <c:v>3315.0</c:v>
                </c:pt>
                <c:pt idx="29">
                  <c:v>3432.0</c:v>
                </c:pt>
                <c:pt idx="30">
                  <c:v>3549.0</c:v>
                </c:pt>
                <c:pt idx="31">
                  <c:v>3666.0</c:v>
                </c:pt>
                <c:pt idx="32">
                  <c:v>3783.0</c:v>
                </c:pt>
                <c:pt idx="33">
                  <c:v>3900.0</c:v>
                </c:pt>
                <c:pt idx="34">
                  <c:v>4017.0</c:v>
                </c:pt>
                <c:pt idx="35">
                  <c:v>4134.0</c:v>
                </c:pt>
                <c:pt idx="36">
                  <c:v>4251.0</c:v>
                </c:pt>
                <c:pt idx="37">
                  <c:v>4368.0</c:v>
                </c:pt>
                <c:pt idx="38">
                  <c:v>4485.0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65600"/>
        <c:axId val="-78624672"/>
      </c:lineChart>
      <c:catAx>
        <c:axId val="44865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3200">
                    <a:latin typeface="+mj-lt"/>
                  </a:defRPr>
                </a:pPr>
                <a:r>
                  <a:rPr lang="en-US" sz="3200" b="0" dirty="0">
                    <a:latin typeface="+mj-lt"/>
                  </a:rPr>
                  <a:t>Time (</a:t>
                </a:r>
                <a:r>
                  <a:rPr lang="en-US" sz="3200" b="0" dirty="0" err="1">
                    <a:latin typeface="+mj-lt"/>
                  </a:rPr>
                  <a:t>ms</a:t>
                </a:r>
                <a:r>
                  <a:rPr lang="en-US" sz="3200" b="0" dirty="0">
                    <a:latin typeface="+mj-lt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97428108685539"/>
              <c:y val="0.8750793611366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+mj-lt"/>
              </a:defRPr>
            </a:pPr>
            <a:endParaRPr lang="en-US"/>
          </a:p>
        </c:txPr>
        <c:crossAx val="-78624672"/>
        <c:crosses val="autoZero"/>
        <c:auto val="1"/>
        <c:lblAlgn val="ctr"/>
        <c:lblOffset val="100"/>
        <c:noMultiLvlLbl val="0"/>
      </c:catAx>
      <c:valAx>
        <c:axId val="-7862467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lnSpc>
                    <a:spcPts val="2520"/>
                  </a:lnSpc>
                  <a:defRPr sz="3200" b="0" i="0" kern="500" spc="-50" baseline="0">
                    <a:latin typeface="+mj-lt"/>
                    <a:ea typeface="Times New Roman" charset="0"/>
                    <a:cs typeface="Times New Roman" charset="0"/>
                  </a:defRPr>
                </a:pPr>
                <a:r>
                  <a:rPr lang="en-US" sz="3200" b="0" i="0" kern="500" spc="0" baseline="0" dirty="0">
                    <a:latin typeface="+mj-lt"/>
                    <a:ea typeface="Times New Roman" charset="0"/>
                    <a:cs typeface="Times New Roman" charset="0"/>
                  </a:rPr>
                  <a:t>Accumulated  </a:t>
                </a:r>
                <a:r>
                  <a:rPr lang="en-US" sz="3200" b="0" i="0" kern="500" spc="0" baseline="0" dirty="0" smtClean="0">
                    <a:latin typeface="+mj-lt"/>
                    <a:ea typeface="Times New Roman" charset="0"/>
                    <a:cs typeface="Times New Roman" charset="0"/>
                  </a:rPr>
                  <a:t>Cost in </a:t>
                </a:r>
                <a:r>
                  <a:rPr lang="en-US" sz="3200" b="0" i="0" kern="500" spc="0" baseline="0" dirty="0">
                    <a:latin typeface="+mj-lt"/>
                    <a:ea typeface="Times New Roman" charset="0"/>
                    <a:cs typeface="Times New Roman" charset="0"/>
                  </a:rPr>
                  <a:t>Latency (ns)</a:t>
                </a:r>
              </a:p>
            </c:rich>
          </c:tx>
          <c:layout>
            <c:manualLayout>
              <c:xMode val="edge"/>
              <c:yMode val="edge"/>
              <c:x val="0.0128287654277462"/>
              <c:y val="0.1806534459592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+mj-lt"/>
              </a:defRPr>
            </a:pPr>
            <a:endParaRPr lang="en-US"/>
          </a:p>
        </c:txPr>
        <c:crossAx val="44865600"/>
        <c:crosses val="autoZero"/>
        <c:crossBetween val="between"/>
        <c:majorUnit val="1000.0"/>
      </c:valAx>
      <c:spPr>
        <a:solidFill>
          <a:schemeClr val="bg2"/>
        </a:solidFill>
        <a:ln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2400" b="0" i="1"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 b="0" i="1">
                <a:latin typeface="+mn-lt"/>
              </a:defRPr>
            </a:pPr>
            <a:endParaRPr lang="en-US"/>
          </a:p>
        </c:txPr>
      </c:legendEntry>
      <c:layout>
        <c:manualLayout>
          <c:xMode val="edge"/>
          <c:yMode val="edge"/>
          <c:x val="0.00120362672635139"/>
          <c:y val="0.00253569473199266"/>
          <c:w val="0.993825679215091"/>
          <c:h val="0.133777041158303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2400" b="0" i="1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440630379501"/>
          <c:y val="0.0703222187588632"/>
          <c:w val="0.632605367132198"/>
          <c:h val="0.651858123874925"/>
        </c:manualLayout>
      </c:layout>
      <c:scatterChart>
        <c:scatterStyle val="lineMarker"/>
        <c:varyColors val="0"/>
        <c:ser>
          <c:idx val="0"/>
          <c:order val="0"/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25400">
                <a:noFill/>
              </a:ln>
              <a:effectLst/>
            </c:spPr>
          </c:marker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power"/>
            <c:dispRSqr val="1"/>
            <c:dispEq val="0"/>
            <c:trendlineLbl>
              <c:layout>
                <c:manualLayout>
                  <c:x val="-0.289069012502122"/>
                  <c:y val="0.02976317480423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Sheet2!$B$79:$B$94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Sheet2!$C$79:$C$94</c:f>
              <c:numCache>
                <c:formatCode>General</c:formatCode>
                <c:ptCount val="16"/>
                <c:pt idx="0">
                  <c:v>0.0498550942659532</c:v>
                </c:pt>
                <c:pt idx="1">
                  <c:v>0.0406370007396433</c:v>
                </c:pt>
                <c:pt idx="2">
                  <c:v>0.0328503895928723</c:v>
                </c:pt>
                <c:pt idx="3">
                  <c:v>0.0266973863828569</c:v>
                </c:pt>
                <c:pt idx="4">
                  <c:v>0.0232267054996239</c:v>
                </c:pt>
                <c:pt idx="5">
                  <c:v>0.0200373244666681</c:v>
                </c:pt>
                <c:pt idx="6">
                  <c:v>0.0140666605703679</c:v>
                </c:pt>
                <c:pt idx="7">
                  <c:v>0.00252934176293598</c:v>
                </c:pt>
                <c:pt idx="8">
                  <c:v>0.00080372058766956</c:v>
                </c:pt>
                <c:pt idx="9">
                  <c:v>0.000382646101310707</c:v>
                </c:pt>
                <c:pt idx="10">
                  <c:v>0.000277998162443783</c:v>
                </c:pt>
                <c:pt idx="11">
                  <c:v>0.000206032897640048</c:v>
                </c:pt>
                <c:pt idx="12">
                  <c:v>0.000154336981871284</c:v>
                </c:pt>
                <c:pt idx="13">
                  <c:v>0.000113457820406397</c:v>
                </c:pt>
                <c:pt idx="14">
                  <c:v>7.9114666670033E-5</c:v>
                </c:pt>
                <c:pt idx="15">
                  <c:v>6.18753924359475E-5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16000"/>
        <c:axId val="7300608"/>
      </c:scatterChart>
      <c:valAx>
        <c:axId val="28716000"/>
        <c:scaling>
          <c:logBase val="10.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1">
                    <a:solidFill>
                      <a:schemeClr val="tx1"/>
                    </a:solidFill>
                  </a:rPr>
                  <a:t>x</a:t>
                </a:r>
                <a:r>
                  <a:rPr lang="en-US" sz="2800" b="0">
                    <a:solidFill>
                      <a:schemeClr val="tx1"/>
                    </a:solidFill>
                  </a:rPr>
                  <a:t>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0608"/>
        <c:crosses val="autoZero"/>
        <c:crossBetween val="midCat"/>
        <c:majorUnit val="100.0"/>
      </c:valAx>
      <c:valAx>
        <c:axId val="7300608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1"/>
              <a:lstStyle/>
              <a:p>
                <a:pPr>
                  <a:lnSpc>
                    <a:spcPts val="2500"/>
                  </a:lnSpc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0" i="0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b="0" i="0" baseline="0" dirty="0">
                    <a:solidFill>
                      <a:schemeClr val="tx1"/>
                    </a:solidFill>
                  </a:rPr>
                  <a:t> (</a:t>
                </a:r>
                <a:r>
                  <a:rPr lang="en-US" sz="2800" b="0" i="0" baseline="0" dirty="0" smtClean="0">
                    <a:solidFill>
                      <a:schemeClr val="tx1"/>
                    </a:solidFill>
                  </a:rPr>
                  <a:t>Write </a:t>
                </a:r>
                <a:r>
                  <a:rPr lang="en-US" sz="2800" b="0" i="0" baseline="0" dirty="0">
                    <a:solidFill>
                      <a:schemeClr val="tx1"/>
                    </a:solidFill>
                  </a:rPr>
                  <a:t>Interval Length &gt; </a:t>
                </a:r>
                <a:r>
                  <a:rPr lang="en-US" sz="2800" b="1" i="0" baseline="0" dirty="0">
                    <a:solidFill>
                      <a:schemeClr val="tx1"/>
                    </a:solidFill>
                  </a:rPr>
                  <a:t>x</a:t>
                </a:r>
                <a:r>
                  <a:rPr lang="en-US" sz="2800" b="0" i="0" baseline="0" dirty="0">
                    <a:solidFill>
                      <a:schemeClr val="tx1"/>
                    </a:solidFill>
                  </a:rPr>
                  <a:t>)</a:t>
                </a:r>
                <a:endParaRPr lang="en-US" sz="2800" b="0" i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369523301724736"/>
              <c:y val="0.04542668582233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1"/>
            <a:lstStyle/>
            <a:p>
              <a:pPr>
                <a:lnSpc>
                  <a:spcPts val="2500"/>
                </a:lnSpc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16000"/>
        <c:crosses val="autoZero"/>
        <c:crossBetween val="midCat"/>
      </c:valAx>
      <c:spPr>
        <a:solidFill>
          <a:schemeClr val="bg2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641283885512"/>
          <c:y val="0.0584001150350136"/>
          <c:w val="0.664765205563969"/>
          <c:h val="0.654848270370698"/>
        </c:manualLayout>
      </c:layout>
      <c:scatterChart>
        <c:scatterStyle val="lineMarker"/>
        <c:varyColors val="0"/>
        <c:ser>
          <c:idx val="0"/>
          <c:order val="0"/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power"/>
            <c:dispRSqr val="1"/>
            <c:dispEq val="0"/>
            <c:trendlineLbl>
              <c:layout>
                <c:manualLayout>
                  <c:x val="-0.32398286118109"/>
                  <c:y val="0.0057552935798755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Sheet2!$B$79:$B$94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Sheet2!$N$79:$N$94</c:f>
              <c:numCache>
                <c:formatCode>General</c:formatCode>
                <c:ptCount val="16"/>
                <c:pt idx="0">
                  <c:v>0.0341856851649579</c:v>
                </c:pt>
                <c:pt idx="1">
                  <c:v>0.0329301893517097</c:v>
                </c:pt>
                <c:pt idx="2">
                  <c:v>0.0320541376866199</c:v>
                </c:pt>
                <c:pt idx="3">
                  <c:v>0.0277419854304205</c:v>
                </c:pt>
                <c:pt idx="4">
                  <c:v>0.0184662181176595</c:v>
                </c:pt>
                <c:pt idx="5">
                  <c:v>0.0088842971947651</c:v>
                </c:pt>
                <c:pt idx="6">
                  <c:v>0.00486250303927977</c:v>
                </c:pt>
                <c:pt idx="7">
                  <c:v>0.00235416117914645</c:v>
                </c:pt>
                <c:pt idx="8">
                  <c:v>0.000268490797975289</c:v>
                </c:pt>
                <c:pt idx="9">
                  <c:v>0.000188002288077153</c:v>
                </c:pt>
                <c:pt idx="10">
                  <c:v>0.000140537317674589</c:v>
                </c:pt>
                <c:pt idx="11">
                  <c:v>0.000104099038451452</c:v>
                </c:pt>
                <c:pt idx="12">
                  <c:v>6.2710920654634E-5</c:v>
                </c:pt>
                <c:pt idx="13">
                  <c:v>5.4555722539485E-5</c:v>
                </c:pt>
                <c:pt idx="14">
                  <c:v>4.76429273153332E-5</c:v>
                </c:pt>
                <c:pt idx="15">
                  <c:v>4.2502135497226E-5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7312"/>
        <c:axId val="6622528"/>
      </c:scatterChart>
      <c:valAx>
        <c:axId val="6887312"/>
        <c:scaling>
          <c:logBase val="10.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1">
                    <a:solidFill>
                      <a:schemeClr val="tx1"/>
                    </a:solidFill>
                  </a:rPr>
                  <a:t>x</a:t>
                </a:r>
                <a:r>
                  <a:rPr lang="en-US" sz="2800" b="0">
                    <a:solidFill>
                      <a:schemeClr val="tx1"/>
                    </a:solidFill>
                  </a:rPr>
                  <a:t>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2528"/>
        <c:crosses val="autoZero"/>
        <c:crossBetween val="midCat"/>
      </c:valAx>
      <c:valAx>
        <c:axId val="6622528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500"/>
                  </a:lnSpc>
                  <a:defRPr sz="2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600" b="0" dirty="0">
                    <a:solidFill>
                      <a:schemeClr val="tx1"/>
                    </a:solidFill>
                  </a:rPr>
                  <a:t>P</a:t>
                </a:r>
                <a:r>
                  <a:rPr lang="en-US" sz="2600" b="0" baseline="0" dirty="0">
                    <a:solidFill>
                      <a:schemeClr val="tx1"/>
                    </a:solidFill>
                  </a:rPr>
                  <a:t> (Write Interval Length &gt;</a:t>
                </a:r>
                <a:r>
                  <a:rPr lang="en-US" sz="2600" b="0" i="1" baseline="0" dirty="0">
                    <a:solidFill>
                      <a:schemeClr val="tx1"/>
                    </a:solidFill>
                  </a:rPr>
                  <a:t> </a:t>
                </a:r>
                <a:r>
                  <a:rPr lang="en-US" sz="2600" b="1" i="1" baseline="0" dirty="0">
                    <a:solidFill>
                      <a:schemeClr val="tx1"/>
                    </a:solidFill>
                  </a:rPr>
                  <a:t>x</a:t>
                </a:r>
                <a:r>
                  <a:rPr lang="en-US" sz="2600" b="1" baseline="0" dirty="0">
                    <a:solidFill>
                      <a:schemeClr val="tx1"/>
                    </a:solidFill>
                  </a:rPr>
                  <a:t>)</a:t>
                </a:r>
                <a:endParaRPr lang="en-US" sz="2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"/>
              <c:y val="0.0224132359157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500"/>
                </a:lnSpc>
                <a:defRPr sz="2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7312"/>
        <c:crosses val="autoZero"/>
        <c:crossBetween val="midCat"/>
      </c:valAx>
      <c:spPr>
        <a:solidFill>
          <a:schemeClr val="bg2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944947689338"/>
          <c:y val="0.0305882352941176"/>
          <c:w val="0.85109775623451"/>
          <c:h val="0.5311858267716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Sheet3!$B$52</c:f>
              <c:strCache>
                <c:ptCount val="1"/>
                <c:pt idx="0">
                  <c:v>ACBrotherHood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Sheet3!$B$53:$B$68</c:f>
              <c:numCache>
                <c:formatCode>General</c:formatCode>
                <c:ptCount val="16"/>
                <c:pt idx="0">
                  <c:v>0.005572</c:v>
                </c:pt>
                <c:pt idx="1">
                  <c:v>0.006831</c:v>
                </c:pt>
                <c:pt idx="2">
                  <c:v>0.00844</c:v>
                </c:pt>
                <c:pt idx="3">
                  <c:v>0.010363</c:v>
                </c:pt>
                <c:pt idx="4">
                  <c:v>0.011875</c:v>
                </c:pt>
                <c:pt idx="5">
                  <c:v>0.013671</c:v>
                </c:pt>
                <c:pt idx="6">
                  <c:v>0.0193</c:v>
                </c:pt>
                <c:pt idx="7">
                  <c:v>0.105775</c:v>
                </c:pt>
                <c:pt idx="8">
                  <c:v>0.323234</c:v>
                </c:pt>
                <c:pt idx="9">
                  <c:v>0.624163</c:v>
                </c:pt>
                <c:pt idx="10">
                  <c:v>0.74113</c:v>
                </c:pt>
                <c:pt idx="11">
                  <c:v>0.84069</c:v>
                </c:pt>
                <c:pt idx="12">
                  <c:v>0.903044</c:v>
                </c:pt>
                <c:pt idx="13">
                  <c:v>0.94705</c:v>
                </c:pt>
                <c:pt idx="14">
                  <c:v>0.971192</c:v>
                </c:pt>
                <c:pt idx="15">
                  <c:v>0.986602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Sheet3!$C$52</c:f>
              <c:strCache>
                <c:ptCount val="1"/>
                <c:pt idx="0">
                  <c:v>AdobePhotoshop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Sheet3!$C$53:$C$68</c:f>
              <c:numCache>
                <c:formatCode>General</c:formatCode>
                <c:ptCount val="16"/>
                <c:pt idx="0">
                  <c:v>0.175424</c:v>
                </c:pt>
                <c:pt idx="1">
                  <c:v>0.209951</c:v>
                </c:pt>
                <c:pt idx="2">
                  <c:v>0.28108</c:v>
                </c:pt>
                <c:pt idx="3">
                  <c:v>0.372988</c:v>
                </c:pt>
                <c:pt idx="4">
                  <c:v>0.455418</c:v>
                </c:pt>
                <c:pt idx="5">
                  <c:v>0.539177</c:v>
                </c:pt>
                <c:pt idx="6">
                  <c:v>0.603926</c:v>
                </c:pt>
                <c:pt idx="7">
                  <c:v>0.691874</c:v>
                </c:pt>
                <c:pt idx="8">
                  <c:v>0.777411</c:v>
                </c:pt>
                <c:pt idx="9">
                  <c:v>0.827715</c:v>
                </c:pt>
                <c:pt idx="10">
                  <c:v>0.889197</c:v>
                </c:pt>
                <c:pt idx="11">
                  <c:v>0.945666</c:v>
                </c:pt>
                <c:pt idx="12">
                  <c:v>0.927438</c:v>
                </c:pt>
                <c:pt idx="13">
                  <c:v>0.95662</c:v>
                </c:pt>
                <c:pt idx="14">
                  <c:v>0.938806</c:v>
                </c:pt>
                <c:pt idx="15">
                  <c:v>0.829043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Sheet3!$D$52</c:f>
              <c:strCache>
                <c:ptCount val="1"/>
                <c:pt idx="0">
                  <c:v>AllSysMark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Sheet3!$D$53:$D$68</c:f>
              <c:numCache>
                <c:formatCode>General</c:formatCode>
                <c:ptCount val="16"/>
                <c:pt idx="0">
                  <c:v>0.168739</c:v>
                </c:pt>
                <c:pt idx="1">
                  <c:v>0.193407</c:v>
                </c:pt>
                <c:pt idx="2">
                  <c:v>0.219355</c:v>
                </c:pt>
                <c:pt idx="3">
                  <c:v>0.266019</c:v>
                </c:pt>
                <c:pt idx="4">
                  <c:v>0.310428</c:v>
                </c:pt>
                <c:pt idx="5">
                  <c:v>0.365914</c:v>
                </c:pt>
                <c:pt idx="6">
                  <c:v>0.422111</c:v>
                </c:pt>
                <c:pt idx="7">
                  <c:v>0.516245</c:v>
                </c:pt>
                <c:pt idx="8">
                  <c:v>0.631857</c:v>
                </c:pt>
                <c:pt idx="9">
                  <c:v>0.786279</c:v>
                </c:pt>
                <c:pt idx="10">
                  <c:v>0.843437</c:v>
                </c:pt>
                <c:pt idx="11">
                  <c:v>0.907035</c:v>
                </c:pt>
                <c:pt idx="12">
                  <c:v>0.947653</c:v>
                </c:pt>
                <c:pt idx="13">
                  <c:v>0.962962</c:v>
                </c:pt>
                <c:pt idx="14">
                  <c:v>0.98599</c:v>
                </c:pt>
                <c:pt idx="15">
                  <c:v>0.986505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Sheet3!$E$52</c:f>
              <c:strCache>
                <c:ptCount val="1"/>
                <c:pt idx="0">
                  <c:v>AVCHD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plus"/>
            <c:size val="5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Sheet3!$E$53:$E$68</c:f>
              <c:numCache>
                <c:formatCode>General</c:formatCode>
                <c:ptCount val="16"/>
                <c:pt idx="0">
                  <c:v>0.033405</c:v>
                </c:pt>
                <c:pt idx="1">
                  <c:v>0.036794</c:v>
                </c:pt>
                <c:pt idx="2">
                  <c:v>0.039417</c:v>
                </c:pt>
                <c:pt idx="3">
                  <c:v>0.042267</c:v>
                </c:pt>
                <c:pt idx="4">
                  <c:v>0.047878</c:v>
                </c:pt>
                <c:pt idx="5">
                  <c:v>0.058975</c:v>
                </c:pt>
                <c:pt idx="6">
                  <c:v>0.110416</c:v>
                </c:pt>
                <c:pt idx="7">
                  <c:v>0.278857</c:v>
                </c:pt>
                <c:pt idx="8">
                  <c:v>0.47748</c:v>
                </c:pt>
                <c:pt idx="9">
                  <c:v>0.617306</c:v>
                </c:pt>
                <c:pt idx="10">
                  <c:v>0.736637</c:v>
                </c:pt>
                <c:pt idx="11">
                  <c:v>0.862898</c:v>
                </c:pt>
                <c:pt idx="12">
                  <c:v>0.609536</c:v>
                </c:pt>
                <c:pt idx="13">
                  <c:v>0.915893</c:v>
                </c:pt>
                <c:pt idx="14">
                  <c:v>0.96685</c:v>
                </c:pt>
                <c:pt idx="15">
                  <c:v>0.962229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Sheet3!$F$52</c:f>
              <c:strCache>
                <c:ptCount val="1"/>
                <c:pt idx="0">
                  <c:v>Blur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Sheet3!$F$53:$F$68</c:f>
              <c:numCache>
                <c:formatCode>General</c:formatCode>
                <c:ptCount val="16"/>
                <c:pt idx="0">
                  <c:v>0.029661</c:v>
                </c:pt>
                <c:pt idx="1">
                  <c:v>0.042756</c:v>
                </c:pt>
                <c:pt idx="2">
                  <c:v>0.056648</c:v>
                </c:pt>
                <c:pt idx="3">
                  <c:v>0.072632</c:v>
                </c:pt>
                <c:pt idx="4">
                  <c:v>0.096072</c:v>
                </c:pt>
                <c:pt idx="5">
                  <c:v>0.128081</c:v>
                </c:pt>
                <c:pt idx="6">
                  <c:v>0.2383</c:v>
                </c:pt>
                <c:pt idx="7">
                  <c:v>0.478206</c:v>
                </c:pt>
                <c:pt idx="8">
                  <c:v>0.578983</c:v>
                </c:pt>
                <c:pt idx="9">
                  <c:v>0.677559</c:v>
                </c:pt>
                <c:pt idx="10">
                  <c:v>0.705228</c:v>
                </c:pt>
                <c:pt idx="11">
                  <c:v>0.786718</c:v>
                </c:pt>
                <c:pt idx="12">
                  <c:v>0.90937</c:v>
                </c:pt>
                <c:pt idx="13">
                  <c:v>0.889846</c:v>
                </c:pt>
                <c:pt idx="14">
                  <c:v>0.673751</c:v>
                </c:pt>
                <c:pt idx="15">
                  <c:v>0.983439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Sheet3!$G$52</c:f>
              <c:strCache>
                <c:ptCount val="1"/>
                <c:pt idx="0">
                  <c:v>FinalCutProPlayback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Sheet3!$G$53:$G$68</c:f>
              <c:numCache>
                <c:formatCode>General</c:formatCode>
                <c:ptCount val="16"/>
                <c:pt idx="0">
                  <c:v>0.047355</c:v>
                </c:pt>
                <c:pt idx="1">
                  <c:v>0.053885</c:v>
                </c:pt>
                <c:pt idx="2">
                  <c:v>0.060356</c:v>
                </c:pt>
                <c:pt idx="3">
                  <c:v>0.068851</c:v>
                </c:pt>
                <c:pt idx="4">
                  <c:v>0.080948</c:v>
                </c:pt>
                <c:pt idx="5">
                  <c:v>0.100628</c:v>
                </c:pt>
                <c:pt idx="6">
                  <c:v>0.151136</c:v>
                </c:pt>
                <c:pt idx="7">
                  <c:v>0.222927</c:v>
                </c:pt>
                <c:pt idx="8">
                  <c:v>0.347477</c:v>
                </c:pt>
                <c:pt idx="9">
                  <c:v>0.452103</c:v>
                </c:pt>
                <c:pt idx="10">
                  <c:v>0.515787</c:v>
                </c:pt>
                <c:pt idx="11">
                  <c:v>0.876266</c:v>
                </c:pt>
                <c:pt idx="12">
                  <c:v>0.865003</c:v>
                </c:pt>
                <c:pt idx="13">
                  <c:v>0.940018</c:v>
                </c:pt>
                <c:pt idx="14">
                  <c:v>0.969324</c:v>
                </c:pt>
                <c:pt idx="15">
                  <c:v>0.979047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Sheet3!$H$52</c:f>
              <c:strCache>
                <c:ptCount val="1"/>
                <c:pt idx="0">
                  <c:v>FinalMaster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Sheet3!$H$53:$H$68</c:f>
              <c:numCache>
                <c:formatCode>General</c:formatCode>
                <c:ptCount val="16"/>
                <c:pt idx="0">
                  <c:v>0.005665</c:v>
                </c:pt>
                <c:pt idx="1">
                  <c:v>0.005929</c:v>
                </c:pt>
                <c:pt idx="2">
                  <c:v>0.00611</c:v>
                </c:pt>
                <c:pt idx="3">
                  <c:v>0.006303</c:v>
                </c:pt>
                <c:pt idx="4">
                  <c:v>0.006596</c:v>
                </c:pt>
                <c:pt idx="5">
                  <c:v>0.010667</c:v>
                </c:pt>
                <c:pt idx="6">
                  <c:v>0.033796</c:v>
                </c:pt>
                <c:pt idx="7">
                  <c:v>0.0449</c:v>
                </c:pt>
                <c:pt idx="8">
                  <c:v>0.282362</c:v>
                </c:pt>
                <c:pt idx="9">
                  <c:v>0.638925</c:v>
                </c:pt>
                <c:pt idx="10">
                  <c:v>0.795264</c:v>
                </c:pt>
                <c:pt idx="11">
                  <c:v>0.849777</c:v>
                </c:pt>
                <c:pt idx="12">
                  <c:v>0.955681</c:v>
                </c:pt>
                <c:pt idx="13">
                  <c:v>0.985726</c:v>
                </c:pt>
                <c:pt idx="14">
                  <c:v>0.997504</c:v>
                </c:pt>
                <c:pt idx="15">
                  <c:v>0.995649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Sheet3!$I$52</c:f>
              <c:strCache>
                <c:ptCount val="1"/>
                <c:pt idx="0">
                  <c:v>AdobePremierePro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Sheet3!$I$53:$I$68</c:f>
              <c:numCache>
                <c:formatCode>General</c:formatCode>
                <c:ptCount val="16"/>
                <c:pt idx="0">
                  <c:v>0.030306</c:v>
                </c:pt>
                <c:pt idx="1">
                  <c:v>0.034884</c:v>
                </c:pt>
                <c:pt idx="2">
                  <c:v>0.037727</c:v>
                </c:pt>
                <c:pt idx="3">
                  <c:v>0.039965</c:v>
                </c:pt>
                <c:pt idx="4">
                  <c:v>0.046026</c:v>
                </c:pt>
                <c:pt idx="5">
                  <c:v>0.057512</c:v>
                </c:pt>
                <c:pt idx="6">
                  <c:v>0.098325</c:v>
                </c:pt>
                <c:pt idx="7">
                  <c:v>0.232311</c:v>
                </c:pt>
                <c:pt idx="8">
                  <c:v>0.461108</c:v>
                </c:pt>
                <c:pt idx="9">
                  <c:v>0.535241</c:v>
                </c:pt>
                <c:pt idx="10">
                  <c:v>0.738598</c:v>
                </c:pt>
                <c:pt idx="11">
                  <c:v>0.931365</c:v>
                </c:pt>
                <c:pt idx="12">
                  <c:v>0.755696</c:v>
                </c:pt>
                <c:pt idx="13">
                  <c:v>0.873569</c:v>
                </c:pt>
                <c:pt idx="14">
                  <c:v>0.9871</c:v>
                </c:pt>
                <c:pt idx="15">
                  <c:v>0.973718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Sheet3!$J$52</c:f>
              <c:strCache>
                <c:ptCount val="1"/>
                <c:pt idx="0">
                  <c:v>MotionPlayback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ot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Sheet3!$J$53:$J$68</c:f>
              <c:numCache>
                <c:formatCode>General</c:formatCode>
                <c:ptCount val="16"/>
                <c:pt idx="0">
                  <c:v>0.020151</c:v>
                </c:pt>
                <c:pt idx="1">
                  <c:v>0.021192</c:v>
                </c:pt>
                <c:pt idx="2">
                  <c:v>0.022229</c:v>
                </c:pt>
                <c:pt idx="3">
                  <c:v>0.024221</c:v>
                </c:pt>
                <c:pt idx="4">
                  <c:v>0.025859</c:v>
                </c:pt>
                <c:pt idx="5">
                  <c:v>0.026107</c:v>
                </c:pt>
                <c:pt idx="6">
                  <c:v>0.026247</c:v>
                </c:pt>
                <c:pt idx="7">
                  <c:v>0.033487</c:v>
                </c:pt>
                <c:pt idx="8">
                  <c:v>0.087433</c:v>
                </c:pt>
                <c:pt idx="9">
                  <c:v>0.763629</c:v>
                </c:pt>
                <c:pt idx="10">
                  <c:v>0.796324</c:v>
                </c:pt>
                <c:pt idx="11">
                  <c:v>0.900628</c:v>
                </c:pt>
                <c:pt idx="12">
                  <c:v>0.343955</c:v>
                </c:pt>
                <c:pt idx="13">
                  <c:v>0.959763</c:v>
                </c:pt>
                <c:pt idx="14">
                  <c:v>0.957125</c:v>
                </c:pt>
                <c:pt idx="15">
                  <c:v>0.987271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Sheet3!$K$52</c:f>
              <c:strCache>
                <c:ptCount val="1"/>
                <c:pt idx="0">
                  <c:v>Netflix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Sheet3!$K$53:$K$68</c:f>
              <c:numCache>
                <c:formatCode>General</c:formatCode>
                <c:ptCount val="16"/>
                <c:pt idx="0">
                  <c:v>0.004104</c:v>
                </c:pt>
                <c:pt idx="1">
                  <c:v>0.004253</c:v>
                </c:pt>
                <c:pt idx="2">
                  <c:v>0.004356</c:v>
                </c:pt>
                <c:pt idx="3">
                  <c:v>0.005001</c:v>
                </c:pt>
                <c:pt idx="4">
                  <c:v>0.007426</c:v>
                </c:pt>
                <c:pt idx="5">
                  <c:v>0.015123</c:v>
                </c:pt>
                <c:pt idx="6">
                  <c:v>0.026739</c:v>
                </c:pt>
                <c:pt idx="7">
                  <c:v>0.053524</c:v>
                </c:pt>
                <c:pt idx="8">
                  <c:v>0.452513</c:v>
                </c:pt>
                <c:pt idx="9">
                  <c:v>0.60686</c:v>
                </c:pt>
                <c:pt idx="10">
                  <c:v>0.740722</c:v>
                </c:pt>
                <c:pt idx="11">
                  <c:v>0.748146</c:v>
                </c:pt>
                <c:pt idx="12">
                  <c:v>0.951754</c:v>
                </c:pt>
                <c:pt idx="13">
                  <c:v>0.979878</c:v>
                </c:pt>
                <c:pt idx="14">
                  <c:v>0.993542</c:v>
                </c:pt>
                <c:pt idx="15">
                  <c:v>0.995336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Sheet3!$L$52</c:f>
              <c:strCache>
                <c:ptCount val="1"/>
                <c:pt idx="0">
                  <c:v>SystemMgt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Sheet3!$L$53:$L$68</c:f>
              <c:numCache>
                <c:formatCode>General</c:formatCode>
                <c:ptCount val="16"/>
                <c:pt idx="0">
                  <c:v>0.17686</c:v>
                </c:pt>
                <c:pt idx="1">
                  <c:v>0.207067</c:v>
                </c:pt>
                <c:pt idx="2">
                  <c:v>0.243171</c:v>
                </c:pt>
                <c:pt idx="3">
                  <c:v>0.293314</c:v>
                </c:pt>
                <c:pt idx="4">
                  <c:v>0.358121</c:v>
                </c:pt>
                <c:pt idx="5">
                  <c:v>0.48317</c:v>
                </c:pt>
                <c:pt idx="6">
                  <c:v>0.581025</c:v>
                </c:pt>
                <c:pt idx="7">
                  <c:v>0.649495</c:v>
                </c:pt>
                <c:pt idx="8">
                  <c:v>0.710007</c:v>
                </c:pt>
                <c:pt idx="9">
                  <c:v>0.769928</c:v>
                </c:pt>
                <c:pt idx="10">
                  <c:v>0.866161</c:v>
                </c:pt>
                <c:pt idx="11">
                  <c:v>0.900131</c:v>
                </c:pt>
                <c:pt idx="12">
                  <c:v>0.981861</c:v>
                </c:pt>
                <c:pt idx="13">
                  <c:v>0.986974</c:v>
                </c:pt>
                <c:pt idx="14">
                  <c:v>0.989722</c:v>
                </c:pt>
                <c:pt idx="15">
                  <c:v>0.985683</c:v>
                </c:pt>
              </c:numCache>
            </c:numRef>
          </c:yVal>
          <c:smooth val="1"/>
        </c:ser>
        <c:ser>
          <c:idx val="11"/>
          <c:order val="11"/>
          <c:tx>
            <c:strRef>
              <c:f>Sheet3!$M$52</c:f>
              <c:strCache>
                <c:ptCount val="1"/>
                <c:pt idx="0">
                  <c:v>VideoEncode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Sheet3!$A$53:$A$68</c:f>
              <c:numCache>
                <c:formatCode>General</c:formatCode>
                <c:ptCount val="1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  <c:pt idx="15">
                  <c:v>32768.0</c:v>
                </c:pt>
              </c:numCache>
            </c:numRef>
          </c:xVal>
          <c:yVal>
            <c:numRef>
              <c:f>Sheet3!$M$53:$M$68</c:f>
              <c:numCache>
                <c:formatCode>General</c:formatCode>
                <c:ptCount val="16"/>
                <c:pt idx="0">
                  <c:v>0.170036</c:v>
                </c:pt>
                <c:pt idx="1">
                  <c:v>0.189664</c:v>
                </c:pt>
                <c:pt idx="2">
                  <c:v>0.209536</c:v>
                </c:pt>
                <c:pt idx="3">
                  <c:v>0.231195</c:v>
                </c:pt>
                <c:pt idx="4">
                  <c:v>0.253458</c:v>
                </c:pt>
                <c:pt idx="5">
                  <c:v>0.285064</c:v>
                </c:pt>
                <c:pt idx="6">
                  <c:v>0.411409</c:v>
                </c:pt>
                <c:pt idx="7">
                  <c:v>0.501216</c:v>
                </c:pt>
                <c:pt idx="8">
                  <c:v>0.553318</c:v>
                </c:pt>
                <c:pt idx="9">
                  <c:v>0.584358</c:v>
                </c:pt>
                <c:pt idx="10">
                  <c:v>0.702533</c:v>
                </c:pt>
                <c:pt idx="11">
                  <c:v>0.70975</c:v>
                </c:pt>
                <c:pt idx="12">
                  <c:v>0.961489</c:v>
                </c:pt>
                <c:pt idx="13">
                  <c:v>0.982211</c:v>
                </c:pt>
                <c:pt idx="14">
                  <c:v>0.9806</c:v>
                </c:pt>
                <c:pt idx="15">
                  <c:v>0.976647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5665024"/>
        <c:axId val="-25614640"/>
      </c:scatterChart>
      <c:valAx>
        <c:axId val="-25665024"/>
        <c:scaling>
          <c:logBase val="2.0"/>
          <c:orientation val="minMax"/>
          <c:max val="32768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</a:rPr>
                  <a:t>Current Interval Length (CIL)</a:t>
                </a:r>
                <a:r>
                  <a:rPr lang="en-US" sz="2400" b="1" baseline="0">
                    <a:solidFill>
                      <a:schemeClr val="tx1"/>
                    </a:solidFill>
                  </a:rPr>
                  <a:t> </a:t>
                </a:r>
                <a:r>
                  <a:rPr lang="en-US" sz="2400" b="1">
                    <a:solidFill>
                      <a:schemeClr val="tx1"/>
                    </a:solidFill>
                  </a:rPr>
                  <a:t>in ms</a:t>
                </a:r>
              </a:p>
            </c:rich>
          </c:tx>
          <c:layout>
            <c:manualLayout>
              <c:xMode val="edge"/>
              <c:yMode val="edge"/>
              <c:x val="0.318911294757145"/>
              <c:y val="0.650591188557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5614640"/>
        <c:crosses val="autoZero"/>
        <c:crossBetween val="midCat"/>
        <c:majorUnit val="2.0"/>
      </c:valAx>
      <c:valAx>
        <c:axId val="-2561464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</a:rPr>
                  <a:t>P(RIL)</a:t>
                </a:r>
                <a:r>
                  <a:rPr lang="en-US" sz="2400" b="1" baseline="0">
                    <a:solidFill>
                      <a:schemeClr val="tx1"/>
                    </a:solidFill>
                  </a:rPr>
                  <a:t> &gt;  1024 ms</a:t>
                </a:r>
                <a:endParaRPr lang="en-US" sz="24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194612111508346"/>
              <c:y val="0.05809417322834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5665024"/>
        <c:crossesAt val="1.0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095789814225868"/>
          <c:y val="0.765990557165059"/>
          <c:w val="0.861345162634615"/>
          <c:h val="0.200892489346617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  <a:ln w="3492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ACBrother</c:v>
                </c:pt>
                <c:pt idx="1">
                  <c:v>AdobePhoto</c:v>
                </c:pt>
                <c:pt idx="2">
                  <c:v>AllSysMark</c:v>
                </c:pt>
                <c:pt idx="3">
                  <c:v>AVCHD</c:v>
                </c:pt>
                <c:pt idx="4">
                  <c:v>BlurMotion</c:v>
                </c:pt>
                <c:pt idx="5">
                  <c:v>FinalCutPro</c:v>
                </c:pt>
                <c:pt idx="6">
                  <c:v>FinalMaster</c:v>
                </c:pt>
                <c:pt idx="7">
                  <c:v>AdobePrem</c:v>
                </c:pt>
                <c:pt idx="8">
                  <c:v>MotionPlay</c:v>
                </c:pt>
                <c:pt idx="9">
                  <c:v>Netflix</c:v>
                </c:pt>
                <c:pt idx="10">
                  <c:v>SystemMgt</c:v>
                </c:pt>
                <c:pt idx="11">
                  <c:v>VideoEnc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72.27300975025057</c:v>
                </c:pt>
                <c:pt idx="1">
                  <c:v>74.17673488537385</c:v>
                </c:pt>
                <c:pt idx="2">
                  <c:v>74.41593656885125</c:v>
                </c:pt>
                <c:pt idx="3">
                  <c:v>68.087563658063</c:v>
                </c:pt>
                <c:pt idx="4">
                  <c:v>74.42850010577931</c:v>
                </c:pt>
                <c:pt idx="5">
                  <c:v>72.18890205798458</c:v>
                </c:pt>
                <c:pt idx="6">
                  <c:v>72.64554392293224</c:v>
                </c:pt>
                <c:pt idx="7">
                  <c:v>68.59984711420834</c:v>
                </c:pt>
                <c:pt idx="8">
                  <c:v>64.74495405688694</c:v>
                </c:pt>
                <c:pt idx="9">
                  <c:v>69.12858410558904</c:v>
                </c:pt>
                <c:pt idx="10">
                  <c:v>74.43526120976056</c:v>
                </c:pt>
                <c:pt idx="11">
                  <c:v>72.16505998339526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410315568"/>
        <c:axId val="28542528"/>
      </c:barChart>
      <c:catAx>
        <c:axId val="41031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2528"/>
        <c:crosses val="autoZero"/>
        <c:auto val="1"/>
        <c:lblAlgn val="ctr"/>
        <c:lblOffset val="100"/>
        <c:noMultiLvlLbl val="0"/>
      </c:catAx>
      <c:valAx>
        <c:axId val="28542528"/>
        <c:scaling>
          <c:orientation val="minMax"/>
          <c:max val="1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% Reduction in Refresh</a:t>
                </a:r>
              </a:p>
              <a:p>
                <a:pPr>
                  <a:lnSpc>
                    <a:spcPts val="2800"/>
                  </a:lnSpc>
                  <a:defRPr>
                    <a:solidFill>
                      <a:schemeClr val="tx1"/>
                    </a:solidFill>
                  </a:defRPr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Over Baseline</a:t>
                </a:r>
                <a:endParaRPr lang="en-US" sz="28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315568"/>
        <c:crosses val="autoZero"/>
        <c:crossBetween val="between"/>
        <c:majorUnit val="25.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427201145311"/>
          <c:y val="0.0638766149376959"/>
          <c:w val="0.618919357108333"/>
          <c:h val="0.782778020802955"/>
        </c:manualLayout>
      </c:layout>
      <c:areaChart>
        <c:grouping val="stacked"/>
        <c:varyColors val="0"/>
        <c:ser>
          <c:idx val="0"/>
          <c:order val="0"/>
          <c:tx>
            <c:strRef>
              <c:f>Sheet9!$C$5</c:f>
              <c:strCache>
                <c:ptCount val="1"/>
                <c:pt idx="0">
                  <c:v>60% Reduction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cat>
            <c:strRef>
              <c:f>Sheet9!$A$39:$A$41</c:f>
              <c:strCache>
                <c:ptCount val="3"/>
                <c:pt idx="0">
                  <c:v>8Gb</c:v>
                </c:pt>
                <c:pt idx="1">
                  <c:v>16Gb</c:v>
                </c:pt>
                <c:pt idx="2">
                  <c:v>32Gb</c:v>
                </c:pt>
              </c:strCache>
            </c:strRef>
          </c:cat>
          <c:val>
            <c:numRef>
              <c:f>Sheet9!$B$39:$B$41</c:f>
              <c:numCache>
                <c:formatCode>General</c:formatCode>
                <c:ptCount val="3"/>
                <c:pt idx="0">
                  <c:v>1.102637666666667</c:v>
                </c:pt>
                <c:pt idx="1">
                  <c:v>1.176358333333333</c:v>
                </c:pt>
                <c:pt idx="2">
                  <c:v>1.407873666666666</c:v>
                </c:pt>
              </c:numCache>
            </c:numRef>
          </c:val>
        </c:ser>
        <c:ser>
          <c:idx val="1"/>
          <c:order val="1"/>
          <c:tx>
            <c:strRef>
              <c:f>Sheet9!$F$5</c:f>
              <c:strCache>
                <c:ptCount val="1"/>
                <c:pt idx="0">
                  <c:v>75% Reduction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cat>
            <c:strRef>
              <c:f>Sheet9!$A$39:$A$41</c:f>
              <c:strCache>
                <c:ptCount val="3"/>
                <c:pt idx="0">
                  <c:v>8Gb</c:v>
                </c:pt>
                <c:pt idx="1">
                  <c:v>16Gb</c:v>
                </c:pt>
                <c:pt idx="2">
                  <c:v>32Gb</c:v>
                </c:pt>
              </c:strCache>
            </c:strRef>
          </c:cat>
          <c:val>
            <c:numRef>
              <c:f>Sheet9!$C$39:$C$41</c:f>
              <c:numCache>
                <c:formatCode>General</c:formatCode>
                <c:ptCount val="3"/>
                <c:pt idx="0">
                  <c:v>0.0255713333333332</c:v>
                </c:pt>
                <c:pt idx="1">
                  <c:v>0.0440076666666669</c:v>
                </c:pt>
                <c:pt idx="2">
                  <c:v>0.101143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1349952"/>
        <c:axId val="-26211440"/>
      </c:areaChart>
      <c:catAx>
        <c:axId val="-3134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6211440"/>
        <c:crosses val="autoZero"/>
        <c:auto val="1"/>
        <c:lblAlgn val="ctr"/>
        <c:lblOffset val="10"/>
        <c:noMultiLvlLbl val="0"/>
      </c:catAx>
      <c:valAx>
        <c:axId val="-26211440"/>
        <c:scaling>
          <c:orientation val="minMax"/>
          <c:max val="1.5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0">
                    <a:solidFill>
                      <a:schemeClr val="tx1"/>
                    </a:solidFill>
                  </a:rPr>
                  <a:t>Speedup</a:t>
                </a:r>
                <a:r>
                  <a:rPr lang="en-US" sz="2800" b="0" baseline="0">
                    <a:solidFill>
                      <a:schemeClr val="tx1"/>
                    </a:solidFill>
                  </a:rPr>
                  <a:t> over</a:t>
                </a:r>
              </a:p>
              <a:p>
                <a:pPr>
                  <a:lnSpc>
                    <a:spcPts val="2800"/>
                  </a:lnSpc>
                  <a:defRPr sz="2800"/>
                </a:pPr>
                <a:r>
                  <a:rPr lang="en-US" sz="2800" b="0" baseline="0">
                    <a:solidFill>
                      <a:schemeClr val="tx1"/>
                    </a:solidFill>
                  </a:rPr>
                  <a:t>Baseline (16 ms)</a:t>
                </a:r>
                <a:endParaRPr lang="en-US" sz="2800" b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238694345025054"/>
              <c:y val="0.1487188436551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1349952"/>
        <c:crosses val="autoZero"/>
        <c:crossBetween val="midCat"/>
        <c:majorUnit val="0.1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89750931483215"/>
          <c:y val="0.0912888177487915"/>
          <c:w val="0.484070145733532"/>
          <c:h val="0.226616220844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336194655996"/>
          <c:y val="0.0832339139425753"/>
          <c:w val="0.641105266554795"/>
          <c:h val="0.780904517617116"/>
        </c:manualLayout>
      </c:layout>
      <c:areaChart>
        <c:grouping val="stacked"/>
        <c:varyColors val="0"/>
        <c:ser>
          <c:idx val="0"/>
          <c:order val="0"/>
          <c:tx>
            <c:strRef>
              <c:f>Sheet9!$C$5</c:f>
              <c:strCache>
                <c:ptCount val="1"/>
                <c:pt idx="0">
                  <c:v>60% Reduction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tx1"/>
              </a:solidFill>
            </a:ln>
            <a:effectLst/>
          </c:spPr>
          <c:cat>
            <c:strRef>
              <c:f>Sheet9!$A$113:$A$115</c:f>
              <c:strCache>
                <c:ptCount val="3"/>
                <c:pt idx="0">
                  <c:v>8Gb</c:v>
                </c:pt>
                <c:pt idx="1">
                  <c:v>16Gb</c:v>
                </c:pt>
                <c:pt idx="2">
                  <c:v>32Gb</c:v>
                </c:pt>
              </c:strCache>
            </c:strRef>
          </c:cat>
          <c:val>
            <c:numRef>
              <c:f>Sheet9!$B$113:$B$115</c:f>
              <c:numCache>
                <c:formatCode>General</c:formatCode>
                <c:ptCount val="3"/>
                <c:pt idx="0">
                  <c:v>1.101261837588365</c:v>
                </c:pt>
                <c:pt idx="1">
                  <c:v>1.23576571552425</c:v>
                </c:pt>
                <c:pt idx="2">
                  <c:v>1.521524637928697</c:v>
                </c:pt>
              </c:numCache>
            </c:numRef>
          </c:val>
        </c:ser>
        <c:ser>
          <c:idx val="1"/>
          <c:order val="1"/>
          <c:tx>
            <c:strRef>
              <c:f>Sheet9!$F$5</c:f>
              <c:strCache>
                <c:ptCount val="1"/>
                <c:pt idx="0">
                  <c:v>75% Reduction</c:v>
                </c:pt>
              </c:strCache>
            </c:strRef>
          </c:tx>
          <c:spPr>
            <a:solidFill>
              <a:srgbClr val="C00000"/>
            </a:solidFill>
            <a:ln w="25400">
              <a:solidFill>
                <a:schemeClr val="tx1"/>
              </a:solidFill>
            </a:ln>
            <a:effectLst/>
          </c:spPr>
          <c:cat>
            <c:strRef>
              <c:f>Sheet9!$A$113:$A$115</c:f>
              <c:strCache>
                <c:ptCount val="3"/>
                <c:pt idx="0">
                  <c:v>8Gb</c:v>
                </c:pt>
                <c:pt idx="1">
                  <c:v>16Gb</c:v>
                </c:pt>
                <c:pt idx="2">
                  <c:v>32Gb</c:v>
                </c:pt>
              </c:strCache>
            </c:strRef>
          </c:cat>
          <c:val>
            <c:numRef>
              <c:f>Sheet9!$C$113:$C$115</c:f>
              <c:numCache>
                <c:formatCode>General</c:formatCode>
                <c:ptCount val="3"/>
                <c:pt idx="0">
                  <c:v>0.0408692852723589</c:v>
                </c:pt>
                <c:pt idx="1">
                  <c:v>0.0575715881492011</c:v>
                </c:pt>
                <c:pt idx="2">
                  <c:v>0.130209591983826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1263712"/>
        <c:axId val="384974832"/>
      </c:areaChart>
      <c:catAx>
        <c:axId val="-3126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974832"/>
        <c:crosses val="autoZero"/>
        <c:auto val="1"/>
        <c:lblAlgn val="ctr"/>
        <c:lblOffset val="10"/>
        <c:noMultiLvlLbl val="0"/>
      </c:catAx>
      <c:valAx>
        <c:axId val="384974832"/>
        <c:scaling>
          <c:orientation val="minMax"/>
          <c:max val="1.7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0">
                    <a:solidFill>
                      <a:schemeClr val="tx1"/>
                    </a:solidFill>
                  </a:rPr>
                  <a:t>Speedup</a:t>
                </a:r>
                <a:r>
                  <a:rPr lang="en-US" sz="2800" b="0" baseline="0">
                    <a:solidFill>
                      <a:schemeClr val="tx1"/>
                    </a:solidFill>
                  </a:rPr>
                  <a:t> over</a:t>
                </a:r>
              </a:p>
              <a:p>
                <a:pPr>
                  <a:lnSpc>
                    <a:spcPts val="2800"/>
                  </a:lnSpc>
                  <a:defRPr sz="2800"/>
                </a:pPr>
                <a:r>
                  <a:rPr lang="en-US" sz="2800" b="0" baseline="0">
                    <a:solidFill>
                      <a:schemeClr val="tx1"/>
                    </a:solidFill>
                  </a:rPr>
                  <a:t>Baseline (16 ms)</a:t>
                </a:r>
                <a:endParaRPr lang="en-US" sz="2800" b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0634438856137747"/>
              <c:y val="0.143837297872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1263712"/>
        <c:crosses val="autoZero"/>
        <c:crossBetween val="midCat"/>
        <c:majorUnit val="0.1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97031670125004"/>
          <c:y val="0.077732197810938"/>
          <c:w val="0.441586449272375"/>
          <c:h val="0.240799882532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565520103476"/>
          <c:y val="0.0653118995099709"/>
          <c:w val="0.869355030714837"/>
          <c:h val="0.4872367543040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Sheet2!$D$2:$D$25</c:f>
                <c:numCache>
                  <c:formatCode>General</c:formatCode>
                  <c:ptCount val="24"/>
                  <c:pt idx="4">
                    <c:v>0.0261480710000002</c:v>
                  </c:pt>
                  <c:pt idx="5">
                    <c:v>0.891641235</c:v>
                  </c:pt>
                  <c:pt idx="6">
                    <c:v>0.026663208</c:v>
                  </c:pt>
                  <c:pt idx="7">
                    <c:v>0.0152783200000002</c:v>
                  </c:pt>
                  <c:pt idx="8">
                    <c:v>0.015884399</c:v>
                  </c:pt>
                  <c:pt idx="9">
                    <c:v>0.0220489499999998</c:v>
                  </c:pt>
                  <c:pt idx="11">
                    <c:v>0.0137396240000001</c:v>
                  </c:pt>
                  <c:pt idx="12">
                    <c:v>0.021556396</c:v>
                  </c:pt>
                  <c:pt idx="13">
                    <c:v>0.06269043</c:v>
                  </c:pt>
                  <c:pt idx="16">
                    <c:v>0.119585571</c:v>
                  </c:pt>
                  <c:pt idx="17">
                    <c:v>0.01737915</c:v>
                  </c:pt>
                  <c:pt idx="20">
                    <c:v>0.0630834959999999</c:v>
                  </c:pt>
                  <c:pt idx="21">
                    <c:v>0.00809667999999997</c:v>
                  </c:pt>
                  <c:pt idx="23">
                    <c:v>0.0132812499999999</c:v>
                  </c:pt>
                </c:numCache>
              </c:numRef>
            </c:plus>
            <c:minus>
              <c:numRef>
                <c:f>Sheet2!$C$6:$C$25</c:f>
                <c:numCache>
                  <c:formatCode>General</c:formatCode>
                  <c:ptCount val="20"/>
                  <c:pt idx="0">
                    <c:v>0.0338519289999999</c:v>
                  </c:pt>
                  <c:pt idx="1">
                    <c:v>0.608358765</c:v>
                  </c:pt>
                  <c:pt idx="2">
                    <c:v>0.0433367919999998</c:v>
                  </c:pt>
                  <c:pt idx="3">
                    <c:v>0.0347216799999996</c:v>
                  </c:pt>
                  <c:pt idx="4">
                    <c:v>0.024115601</c:v>
                  </c:pt>
                  <c:pt idx="5">
                    <c:v>0.02795105</c:v>
                  </c:pt>
                  <c:pt idx="7">
                    <c:v>0.046260376</c:v>
                  </c:pt>
                  <c:pt idx="8">
                    <c:v>0.048443604</c:v>
                  </c:pt>
                  <c:pt idx="9">
                    <c:v>0.0373095700000001</c:v>
                  </c:pt>
                  <c:pt idx="12">
                    <c:v>0.0804144289999993</c:v>
                  </c:pt>
                  <c:pt idx="13">
                    <c:v>0.14262085</c:v>
                  </c:pt>
                  <c:pt idx="16">
                    <c:v>0.0469165039999995</c:v>
                  </c:pt>
                  <c:pt idx="17">
                    <c:v>0.0109033200000002</c:v>
                  </c:pt>
                  <c:pt idx="19">
                    <c:v>0.0267187500000001</c:v>
                  </c:pt>
                </c:numCache>
              </c:numRef>
            </c:minus>
          </c:errBars>
          <c:cat>
            <c:strRef>
              <c:f>Sheet2!$A$6:$A$26</c:f>
              <c:strCache>
                <c:ptCount val="21"/>
                <c:pt idx="0">
                  <c:v>PERL</c:v>
                </c:pt>
                <c:pt idx="1">
                  <c:v>BZIP</c:v>
                </c:pt>
                <c:pt idx="2">
                  <c:v>GCC</c:v>
                </c:pt>
                <c:pt idx="3">
                  <c:v>MCF</c:v>
                </c:pt>
                <c:pt idx="4">
                  <c:v>ZEUSMP</c:v>
                </c:pt>
                <c:pt idx="5">
                  <c:v>CACTUS</c:v>
                </c:pt>
                <c:pt idx="6">
                  <c:v>NAMD</c:v>
                </c:pt>
                <c:pt idx="7">
                  <c:v>GOBMK</c:v>
                </c:pt>
                <c:pt idx="8">
                  <c:v>DEALII</c:v>
                </c:pt>
                <c:pt idx="9">
                  <c:v>SOPLEX</c:v>
                </c:pt>
                <c:pt idx="10">
                  <c:v>CALCULIX</c:v>
                </c:pt>
                <c:pt idx="11">
                  <c:v>HMMER</c:v>
                </c:pt>
                <c:pt idx="12">
                  <c:v>GEMS</c:v>
                </c:pt>
                <c:pt idx="13">
                  <c:v>LIBQUANT</c:v>
                </c:pt>
                <c:pt idx="14">
                  <c:v>H264REF</c:v>
                </c:pt>
                <c:pt idx="15">
                  <c:v>TONTO</c:v>
                </c:pt>
                <c:pt idx="16">
                  <c:v>LBM</c:v>
                </c:pt>
                <c:pt idx="17">
                  <c:v>OMNETPP</c:v>
                </c:pt>
                <c:pt idx="18">
                  <c:v>ASTAR</c:v>
                </c:pt>
                <c:pt idx="19">
                  <c:v>XALANC</c:v>
                </c:pt>
                <c:pt idx="20">
                  <c:v>ALL FAIL</c:v>
                </c:pt>
              </c:strCache>
            </c:strRef>
          </c:cat>
          <c:val>
            <c:numRef>
              <c:f>Sheet2!$B$6:$B$26</c:f>
              <c:numCache>
                <c:formatCode>General</c:formatCode>
                <c:ptCount val="21"/>
                <c:pt idx="0">
                  <c:v>2.713851929</c:v>
                </c:pt>
                <c:pt idx="1">
                  <c:v>2.708358765</c:v>
                </c:pt>
                <c:pt idx="2">
                  <c:v>2.123336792</c:v>
                </c:pt>
                <c:pt idx="3">
                  <c:v>3.21472168</c:v>
                </c:pt>
                <c:pt idx="4">
                  <c:v>0.984115601</c:v>
                </c:pt>
                <c:pt idx="5">
                  <c:v>2.47795105</c:v>
                </c:pt>
                <c:pt idx="6">
                  <c:v>3.898620605</c:v>
                </c:pt>
                <c:pt idx="7">
                  <c:v>1.526260376</c:v>
                </c:pt>
                <c:pt idx="8">
                  <c:v>1.998443604</c:v>
                </c:pt>
                <c:pt idx="9">
                  <c:v>2.11730957</c:v>
                </c:pt>
                <c:pt idx="10">
                  <c:v>2.783966064</c:v>
                </c:pt>
                <c:pt idx="11">
                  <c:v>5.620956420999975</c:v>
                </c:pt>
                <c:pt idx="12">
                  <c:v>4.940414429</c:v>
                </c:pt>
                <c:pt idx="13">
                  <c:v>2.59262085</c:v>
                </c:pt>
                <c:pt idx="14">
                  <c:v>1.86920166</c:v>
                </c:pt>
                <c:pt idx="15">
                  <c:v>2.454376221</c:v>
                </c:pt>
                <c:pt idx="16">
                  <c:v>4.776916504</c:v>
                </c:pt>
                <c:pt idx="17">
                  <c:v>2.80090332</c:v>
                </c:pt>
                <c:pt idx="18">
                  <c:v>0.380325317</c:v>
                </c:pt>
                <c:pt idx="19">
                  <c:v>2.63671875</c:v>
                </c:pt>
                <c:pt idx="20">
                  <c:v>13.49334717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38944"/>
        <c:axId val="4809744"/>
      </c:barChart>
      <c:catAx>
        <c:axId val="4738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2000" b="0" i="0"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4809744"/>
        <c:crosses val="autoZero"/>
        <c:auto val="1"/>
        <c:lblAlgn val="ctr"/>
        <c:lblOffset val="10"/>
        <c:noMultiLvlLbl val="0"/>
      </c:catAx>
      <c:valAx>
        <c:axId val="48097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lnSpc>
                    <a:spcPts val="2560"/>
                  </a:lnSpc>
                  <a:defRPr sz="3200" b="0" i="0" spc="-100"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 sz="3200" b="0" i="0" spc="-100">
                    <a:latin typeface="+mn-lt"/>
                    <a:ea typeface="Times New Roman" charset="0"/>
                    <a:cs typeface="Times New Roman" charset="0"/>
                  </a:rPr>
                  <a:t>Percentage of Rows</a:t>
                </a:r>
              </a:p>
            </c:rich>
          </c:tx>
          <c:layout>
            <c:manualLayout>
              <c:xMode val="edge"/>
              <c:yMode val="edge"/>
              <c:x val="0.012018911218615"/>
              <c:y val="0.0567867123582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738944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0.9407</cdr:x>
      <cdr:y>0.06452</cdr:y>
    </cdr:from>
    <cdr:to>
      <cdr:x>0.9407</cdr:x>
      <cdr:y>0.62903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8271446" y="165701"/>
          <a:ext cx="0" cy="1449783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8FFE9-4D45-9940-BBDA-1EEC49CEA155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82999-C8B4-E240-85C8-6F7771B20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1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Actually we find that write</a:t>
            </a:r>
            <a:r>
              <a:rPr lang="en-US" baseline="0" dirty="0" smtClean="0"/>
              <a:t> intervals follow a </a:t>
            </a:r>
            <a:r>
              <a:rPr lang="en-US" baseline="0" dirty="0" err="1" smtClean="0"/>
              <a:t>pareto</a:t>
            </a:r>
            <a:r>
              <a:rPr lang="en-US" baseline="0" dirty="0" smtClean="0"/>
              <a:t> distribution. According to </a:t>
            </a:r>
            <a:r>
              <a:rPr lang="en-US" baseline="0" dirty="0" err="1" smtClean="0"/>
              <a:t>pareto</a:t>
            </a:r>
            <a:r>
              <a:rPr lang="en-US" baseline="0" dirty="0" smtClean="0"/>
              <a:t> distribution, if we plot the probability of write intervals in a log log scale, it should be linear and we find that distributions closely matches to that, the R2 values are pretty high.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actually leverage a property of the </a:t>
            </a:r>
            <a:r>
              <a:rPr lang="en-US" baseline="0" dirty="0" err="1" smtClean="0"/>
              <a:t>pareto</a:t>
            </a:r>
            <a:r>
              <a:rPr lang="en-US" baseline="0" dirty="0" smtClean="0"/>
              <a:t> distribution to predict the write intervals. The </a:t>
            </a:r>
            <a:r>
              <a:rPr lang="en-US" baseline="0" dirty="0" err="1" smtClean="0"/>
              <a:t>decrasing</a:t>
            </a:r>
            <a:r>
              <a:rPr lang="en-US" baseline="0" dirty="0" smtClean="0"/>
              <a:t> hazard rate property of </a:t>
            </a:r>
            <a:r>
              <a:rPr lang="en-US" baseline="0" dirty="0" err="1" smtClean="0"/>
              <a:t>pareto</a:t>
            </a:r>
            <a:r>
              <a:rPr lang="en-US" baseline="0" dirty="0" smtClean="0"/>
              <a:t> distribution says that the longer the elapsed time after a write, the longer the write interval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let’s define some terminology</a:t>
            </a:r>
            <a:r>
              <a:rPr lang="en-US" baseline="0" dirty="0" smtClean="0"/>
              <a:t> for write intervals. Current interval length is the elapsed time after a write and the RIL is remaining interval length. And </a:t>
            </a:r>
            <a:r>
              <a:rPr lang="en-US" baseline="0" dirty="0" err="1" smtClean="0"/>
              <a:t>pareto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distrbtion</a:t>
            </a:r>
            <a:r>
              <a:rPr lang="en-US" baseline="0" dirty="0" smtClean="0"/>
              <a:t> says the the longer the CIL, it is expected that the longer the RIL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4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see if this is true, here is plot the probability of RIL being greater than 1024 </a:t>
            </a:r>
            <a:r>
              <a:rPr lang="en-US" dirty="0" err="1" smtClean="0"/>
              <a:t>ms</a:t>
            </a:r>
            <a:r>
              <a:rPr lang="en-US" dirty="0" smtClean="0"/>
              <a:t> when we vary CIL</a:t>
            </a:r>
          </a:p>
          <a:p>
            <a:r>
              <a:rPr lang="en-US" dirty="0" smtClean="0"/>
              <a:t>And we see that it</a:t>
            </a:r>
            <a:r>
              <a:rPr lang="en-US" baseline="0" dirty="0" smtClean="0"/>
              <a:t> is true that the probability increases as we increase CIL. Actually, if the CIL becomes 1024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, the probability that the remaining interval length is greater than becomes on average 76%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26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 that,</a:t>
            </a:r>
            <a:r>
              <a:rPr lang="en-US" baseline="0" dirty="0" smtClean="0"/>
              <a:t> we are trying to predict the write interval on a write and trying to decide if MEMCON should initiate the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8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just wait for 1024 </a:t>
            </a:r>
            <a:r>
              <a:rPr lang="en-US" dirty="0" err="1" smtClean="0"/>
              <a:t>ms</a:t>
            </a:r>
            <a:r>
              <a:rPr lang="en-US" dirty="0" smtClean="0"/>
              <a:t> and if there</a:t>
            </a:r>
            <a:r>
              <a:rPr lang="en-US" baseline="0" dirty="0" smtClean="0"/>
              <a:t> is no other write, we can predict the the RIL would be more than 1024 </a:t>
            </a:r>
            <a:r>
              <a:rPr lang="en-US" baseline="0" dirty="0" err="1" smtClean="0"/>
              <a:t>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03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photo of our infrastructure,</a:t>
            </a:r>
            <a:r>
              <a:rPr lang="en-US" baseline="0" dirty="0" smtClean="0"/>
              <a:t> that we built mostly from scratch.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</a:t>
            </a:r>
            <a:r>
              <a:rPr lang="en-US" baseline="0" dirty="0" smtClean="0"/>
              <a:t> higher throughput, we employ eight FPGAs, all of which are enclosed in thermally-regulated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70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a </a:t>
            </a:r>
            <a:r>
              <a:rPr lang="en-US" smtClean="0"/>
              <a:t>simple mechanism</a:t>
            </a:r>
            <a:r>
              <a:rPr lang="en-US" baseline="0" smtClean="0"/>
              <a:t> 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4A8AD-D849-AE4E-B9F5-77C12422274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0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4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2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3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Ideally, DRAM would have</a:t>
            </a:r>
            <a:r>
              <a:rPr lang="en-US" dirty="0" smtClean="0"/>
              <a:t> uniform cells which have same size, thereby having same access latency. </a:t>
            </a:r>
          </a:p>
          <a:p>
            <a:endParaRPr lang="en-US" dirty="0" smtClean="0"/>
          </a:p>
          <a:p>
            <a:r>
              <a:rPr lang="en-US" dirty="0" smtClean="0"/>
              <a:t>Unfortunately, due to process variation, each cell has different size, thereby having different access latency. </a:t>
            </a:r>
          </a:p>
          <a:p>
            <a:endParaRPr lang="en-US" dirty="0" smtClean="0"/>
          </a:p>
          <a:p>
            <a:r>
              <a:rPr lang="en-US" dirty="0" smtClean="0"/>
              <a:t>Therefore, DRAM shows large variation in both charge amount in its cell and access latency to its cell.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9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Nakagome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…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Kiyoo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Itoh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Impact of Data-Line Interference Noise on DRAM Scaling,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IJSSC’88</a:t>
            </a:r>
            <a:endParaRPr lang="en-US" dirty="0" smtClean="0">
              <a:effectLst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Redeker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B. F. Cockburn, and D. G. Elliott. An investigation into crosstalk noise in DRAM structures. MTDT, 2002 (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Memory Technology, Design and Testing)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Liu et al. An experimental study of data retention behavior in modern DRAM devices: Implications for retention time profiling mechanisms, ISCA 2012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5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3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1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6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0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5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6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A482-F683-C64D-AA52-594F45BD4E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5D8EC-E318-A242-8FB4-9068CE35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5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jpeg"/><Relationship Id="rId7" Type="http://schemas.microsoft.com/office/2007/relationships/hdphoto" Target="../media/hdphoto6.wdp"/><Relationship Id="rId8" Type="http://schemas.openxmlformats.org/officeDocument/2006/relationships/image" Target="../media/image16.tiff"/><Relationship Id="rId9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8.png"/><Relationship Id="rId7" Type="http://schemas.microsoft.com/office/2007/relationships/hdphoto" Target="../media/hdphoto3.wdp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Relationship Id="rId3" Type="http://schemas.openxmlformats.org/officeDocument/2006/relationships/chart" Target="../charts/char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746799"/>
            <a:ext cx="12192000" cy="3018377"/>
          </a:xfrm>
          <a:prstGeom prst="roundRect">
            <a:avLst/>
          </a:prstGeom>
          <a:noFill/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MEMCON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Detecting and Mitigating </a:t>
            </a:r>
            <a:endParaRPr lang="en-US" sz="4400" dirty="0" smtClean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>
              <a:lnSpc>
                <a:spcPts val="4080"/>
              </a:lnSpc>
            </a:pPr>
            <a:r>
              <a:rPr lang="en-US" sz="44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Data-Dependent </a:t>
            </a: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DRAM Failures </a:t>
            </a:r>
            <a:endParaRPr lang="en-US" sz="4400" dirty="0" smtClean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>
              <a:lnSpc>
                <a:spcPts val="4080"/>
              </a:lnSpc>
            </a:pPr>
            <a:r>
              <a:rPr lang="en-US" sz="44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by Exploiting Current </a:t>
            </a: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Memory Conten</a:t>
            </a:r>
            <a:r>
              <a:rPr lang="en-US" sz="5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980498"/>
            <a:ext cx="12192000" cy="1655762"/>
          </a:xfrm>
        </p:spPr>
        <p:txBody>
          <a:bodyPr>
            <a:normAutofit/>
          </a:bodyPr>
          <a:lstStyle/>
          <a:p>
            <a:pPr>
              <a:lnSpc>
                <a:spcPts val="158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Samira Khan</a:t>
            </a:r>
          </a:p>
          <a:p>
            <a:pPr>
              <a:lnSpc>
                <a:spcPts val="1580"/>
              </a:lnSpc>
            </a:pPr>
            <a:r>
              <a:rPr lang="en-US" dirty="0" smtClean="0"/>
              <a:t>Chris Wilkerson, </a:t>
            </a:r>
            <a:r>
              <a:rPr lang="en-US" dirty="0" err="1" smtClean="0"/>
              <a:t>Zhe</a:t>
            </a:r>
            <a:r>
              <a:rPr lang="en-US" dirty="0" smtClean="0"/>
              <a:t> Wang, </a:t>
            </a:r>
            <a:r>
              <a:rPr lang="en-US" dirty="0" err="1" smtClean="0"/>
              <a:t>Alaa</a:t>
            </a:r>
            <a:r>
              <a:rPr lang="en-US" dirty="0" smtClean="0"/>
              <a:t> </a:t>
            </a:r>
            <a:r>
              <a:rPr lang="en-US" dirty="0" err="1" smtClean="0"/>
              <a:t>Alameldeen</a:t>
            </a:r>
            <a:r>
              <a:rPr lang="en-US" dirty="0" smtClean="0"/>
              <a:t>, </a:t>
            </a:r>
            <a:r>
              <a:rPr lang="en-US" dirty="0" err="1" smtClean="0"/>
              <a:t>Donghyuk</a:t>
            </a:r>
            <a:r>
              <a:rPr lang="en-US" dirty="0" smtClean="0"/>
              <a:t> Lee, </a:t>
            </a:r>
            <a:r>
              <a:rPr lang="en-US" dirty="0" err="1" smtClean="0"/>
              <a:t>Onur</a:t>
            </a:r>
            <a:r>
              <a:rPr lang="en-US" dirty="0" smtClean="0"/>
              <a:t> </a:t>
            </a:r>
            <a:r>
              <a:rPr lang="en-US" dirty="0" err="1" smtClean="0"/>
              <a:t>Mutlu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93" y="5636260"/>
            <a:ext cx="2517788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65" y="5636260"/>
            <a:ext cx="183037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477482" y="5384512"/>
            <a:ext cx="1235016" cy="1235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019844" y="5255260"/>
            <a:ext cx="266700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396066"/>
            <a:ext cx="12192000" cy="3200400"/>
          </a:xfrm>
          <a:prstGeom prst="roundRect">
            <a:avLst/>
          </a:prstGeom>
          <a:solidFill>
            <a:srgbClr val="EEECE1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5400" i="1" dirty="0" smtClean="0">
                <a:solidFill>
                  <a:schemeClr val="tx1"/>
                </a:solidFill>
              </a:rPr>
              <a:t>In order to enable these benefits,</a:t>
            </a:r>
          </a:p>
          <a:p>
            <a:pPr algn="ctr">
              <a:lnSpc>
                <a:spcPct val="80000"/>
              </a:lnSpc>
            </a:pPr>
            <a:r>
              <a:rPr lang="en-US" sz="5400" i="1" dirty="0" smtClean="0">
                <a:solidFill>
                  <a:schemeClr val="tx1"/>
                </a:solidFill>
              </a:rPr>
              <a:t>we need to </a:t>
            </a:r>
            <a:r>
              <a:rPr lang="en-US" sz="5400" b="1" i="1" dirty="0" smtClean="0">
                <a:solidFill>
                  <a:srgbClr val="C00000"/>
                </a:solidFill>
              </a:rPr>
              <a:t>detect</a:t>
            </a:r>
            <a:r>
              <a:rPr lang="en-US" sz="5400" i="1" dirty="0" smtClean="0">
                <a:solidFill>
                  <a:schemeClr val="tx1"/>
                </a:solidFill>
              </a:rPr>
              <a:t> the </a:t>
            </a:r>
            <a:r>
              <a:rPr lang="en-US" sz="5400" i="1" dirty="0" smtClean="0">
                <a:solidFill>
                  <a:srgbClr val="C00000"/>
                </a:solidFill>
              </a:rPr>
              <a:t>failures</a:t>
            </a:r>
          </a:p>
          <a:p>
            <a:pPr algn="ctr">
              <a:lnSpc>
                <a:spcPct val="80000"/>
              </a:lnSpc>
            </a:pPr>
            <a:r>
              <a:rPr lang="en-US" sz="5400" b="1" i="1" dirty="0">
                <a:solidFill>
                  <a:schemeClr val="tx2"/>
                </a:solidFill>
              </a:rPr>
              <a:t>a</a:t>
            </a:r>
            <a:r>
              <a:rPr lang="en-US" sz="5400" b="1" i="1" dirty="0" smtClean="0">
                <a:solidFill>
                  <a:schemeClr val="tx2"/>
                </a:solidFill>
              </a:rPr>
              <a:t>t the system level</a:t>
            </a:r>
            <a:endParaRPr lang="en-US" sz="5400" b="1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08"/>
            <a:ext cx="12042183" cy="1143000"/>
          </a:xfrm>
        </p:spPr>
        <p:txBody>
          <a:bodyPr>
            <a:normAutofit/>
          </a:bodyPr>
          <a:lstStyle/>
          <a:p>
            <a:pPr algn="ctr">
              <a:lnSpc>
                <a:spcPts val="4000"/>
              </a:lnSpc>
            </a:pPr>
            <a:r>
              <a:rPr lang="en-US" b="1" smtClean="0">
                <a:solidFill>
                  <a:srgbClr val="FF0000"/>
                </a:solidFill>
              </a:rPr>
              <a:t>CHALLENGE IN SYSTEM-LEVEL 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DETECTION AND MITIGATION</a:t>
            </a:r>
            <a:endParaRPr lang="en-US" b="1" dirty="0"/>
          </a:p>
        </p:txBody>
      </p:sp>
      <p:grpSp>
        <p:nvGrpSpPr>
          <p:cNvPr id="461" name="Group 460"/>
          <p:cNvGrpSpPr>
            <a:grpSpLocks noChangeAspect="1"/>
          </p:cNvGrpSpPr>
          <p:nvPr/>
        </p:nvGrpSpPr>
        <p:grpSpPr>
          <a:xfrm>
            <a:off x="3016202" y="1445698"/>
            <a:ext cx="2089198" cy="1555654"/>
            <a:chOff x="3454955" y="2670363"/>
            <a:chExt cx="2434972" cy="181311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465" name="Group 464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568" name="Straight Connector 567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7" name="Group 576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596" name="Oval 59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7" name="Oval 59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Oval 597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9" name="Oval 59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Oval 59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8" name="Group 577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591" name="Oval 59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Oval 591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3" name="Oval 592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4" name="Oval 593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5" name="Oval 594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9" name="Group 578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86" name="Oval 58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7" name="Oval 58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8" name="Oval 58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9" name="Oval 58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0" name="Oval 58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0" name="Group 579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81" name="Oval 58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Oval 581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Oval 58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4" name="Oval 583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5" name="Oval 58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6" name="Group 465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535" name="Straight Connector 534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4" name="Group 543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563" name="Oval 562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4" name="Oval 563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5" name="Oval 564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6" name="Oval 565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7" name="Oval 566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5" name="Group 544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558" name="Oval 55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9" name="Oval 558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0" name="Oval 559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Oval 560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2" name="Oval 561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6" name="Group 545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53" name="Oval 552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4" name="Oval 553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5" name="Oval 554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6" name="Oval 555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7" name="Oval 556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7" name="Group 546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48" name="Oval 547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Oval 548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0" name="Oval 549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Oval 550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Oval 551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7" name="Group 466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502" name="Straight Connector 501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1" name="Group 510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530" name="Oval 52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1" name="Oval 53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2" name="Oval 531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Oval 53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4" name="Oval 53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2" name="Group 511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525" name="Oval 52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Oval 525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Oval 526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Oval 527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9" name="Oval 528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3" name="Group 512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20" name="Oval 519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1" name="Oval 52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2" name="Oval 521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Oval 52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4" name="Oval 523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4" name="Group 513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15" name="Oval 514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6" name="Oval 515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7" name="Oval 516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8" name="Oval 517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9" name="Oval 518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8" name="Group 467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469" name="Straight Connector 468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8" name="Group 477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497" name="Oval 49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9" name="Oval 498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0" name="Oval 499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1" name="Oval 500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79" name="Group 478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492" name="Oval 49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3" name="Oval 492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4" name="Oval 49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5" name="Oval 494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6" name="Oval 495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80" name="Group 479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87" name="Oval 48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8" name="Oval 487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9" name="Oval 48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0" name="Oval 489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1" name="Oval 49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81" name="Group 480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82" name="Oval 48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Oval 482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4" name="Oval 48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Oval 484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Oval 48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464" name="TextBox 463"/>
          <p:cNvSpPr txBox="1"/>
          <p:nvPr/>
        </p:nvSpPr>
        <p:spPr>
          <a:xfrm>
            <a:off x="3157392" y="2972932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pic>
        <p:nvPicPr>
          <p:cNvPr id="760" name="Picture 759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88" y="2610171"/>
            <a:ext cx="1714500" cy="1143000"/>
          </a:xfrm>
          <a:prstGeom prst="rect">
            <a:avLst/>
          </a:prstGeom>
        </p:spPr>
      </p:pic>
      <p:sp>
        <p:nvSpPr>
          <p:cNvPr id="910" name="Curved Down Arrow 909"/>
          <p:cNvSpPr>
            <a:spLocks noChangeAspect="1"/>
          </p:cNvSpPr>
          <p:nvPr/>
        </p:nvSpPr>
        <p:spPr>
          <a:xfrm>
            <a:off x="5546475" y="1186755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1" name="Curved Up Arrow 910"/>
          <p:cNvSpPr>
            <a:spLocks noChangeAspect="1"/>
          </p:cNvSpPr>
          <p:nvPr/>
        </p:nvSpPr>
        <p:spPr>
          <a:xfrm>
            <a:off x="5546475" y="2710755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5441740" y="1759706"/>
            <a:ext cx="1449661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/>
              <a:t>Detect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and 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Mitigate</a:t>
            </a:r>
          </a:p>
        </p:txBody>
      </p:sp>
      <p:sp>
        <p:nvSpPr>
          <p:cNvPr id="918" name="TextBox 917"/>
          <p:cNvSpPr txBox="1"/>
          <p:nvPr/>
        </p:nvSpPr>
        <p:spPr>
          <a:xfrm>
            <a:off x="6477000" y="3566273"/>
            <a:ext cx="3581400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/>
              <a:t>Reliable System</a:t>
            </a:r>
          </a:p>
        </p:txBody>
      </p:sp>
      <p:pic>
        <p:nvPicPr>
          <p:cNvPr id="922" name="Picture 921" descr="6106097_s_clipped_rev_1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857571"/>
            <a:ext cx="2857500" cy="1936750"/>
          </a:xfrm>
          <a:prstGeom prst="rect">
            <a:avLst/>
          </a:prstGeom>
        </p:spPr>
      </p:pic>
      <p:sp>
        <p:nvSpPr>
          <p:cNvPr id="302" name="Lightning Bolt 301"/>
          <p:cNvSpPr>
            <a:spLocks noChangeAspect="1"/>
          </p:cNvSpPr>
          <p:nvPr/>
        </p:nvSpPr>
        <p:spPr>
          <a:xfrm>
            <a:off x="7767484" y="2933923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147121"/>
            <a:ext cx="27432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11</a:t>
            </a:fld>
            <a:endParaRPr lang="en-US" dirty="0"/>
          </a:p>
        </p:txBody>
      </p:sp>
      <p:sp>
        <p:nvSpPr>
          <p:cNvPr id="156" name="Multiply 155"/>
          <p:cNvSpPr/>
          <p:nvPr/>
        </p:nvSpPr>
        <p:spPr>
          <a:xfrm>
            <a:off x="4108463" y="145843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7" name="Multiply 156"/>
          <p:cNvSpPr/>
          <p:nvPr/>
        </p:nvSpPr>
        <p:spPr>
          <a:xfrm>
            <a:off x="2895600" y="20409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8" name="Lightning Bolt 157"/>
          <p:cNvSpPr/>
          <p:nvPr/>
        </p:nvSpPr>
        <p:spPr>
          <a:xfrm>
            <a:off x="4415031" y="1741383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Multiply 159"/>
          <p:cNvSpPr/>
          <p:nvPr/>
        </p:nvSpPr>
        <p:spPr>
          <a:xfrm>
            <a:off x="4114800" y="215297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9" name="Lightning Bolt 158"/>
          <p:cNvSpPr/>
          <p:nvPr/>
        </p:nvSpPr>
        <p:spPr>
          <a:xfrm>
            <a:off x="4358194" y="2457772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1" name="Rounded Rectangle 160"/>
          <p:cNvSpPr/>
          <p:nvPr/>
        </p:nvSpPr>
        <p:spPr>
          <a:xfrm>
            <a:off x="0" y="3926983"/>
            <a:ext cx="12192000" cy="85428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Depends on accurately </a:t>
            </a:r>
            <a:r>
              <a:rPr lang="en-US" sz="4000" i="1" dirty="0" smtClean="0">
                <a:solidFill>
                  <a:srgbClr val="C00000"/>
                </a:solidFill>
              </a:rPr>
              <a:t>detecting</a:t>
            </a:r>
            <a:r>
              <a:rPr lang="en-US" sz="4000" dirty="0" smtClean="0">
                <a:solidFill>
                  <a:srgbClr val="C00000"/>
                </a:solidFill>
              </a:rPr>
              <a:t> DRAM failures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0" y="4648613"/>
            <a:ext cx="12192000" cy="186363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tx1"/>
                </a:solidFill>
              </a:rPr>
              <a:t>If failures were permanent, </a:t>
            </a:r>
            <a:endParaRPr lang="en-US" sz="40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a </a:t>
            </a:r>
            <a:r>
              <a:rPr lang="en-US" sz="4000" dirty="0">
                <a:solidFill>
                  <a:schemeClr val="tx1"/>
                </a:solidFill>
              </a:rPr>
              <a:t>simple </a:t>
            </a:r>
            <a:r>
              <a:rPr lang="en-US" sz="4000" dirty="0" smtClean="0">
                <a:solidFill>
                  <a:schemeClr val="tx1"/>
                </a:solidFill>
              </a:rPr>
              <a:t>boot </a:t>
            </a:r>
            <a:r>
              <a:rPr lang="en-US" sz="4000" dirty="0">
                <a:solidFill>
                  <a:schemeClr val="tx1"/>
                </a:solidFill>
              </a:rPr>
              <a:t>up test would have </a:t>
            </a:r>
            <a:r>
              <a:rPr lang="en-US" sz="4000" dirty="0" smtClean="0">
                <a:solidFill>
                  <a:schemeClr val="tx1"/>
                </a:solidFill>
              </a:rPr>
              <a:t>worked,</a:t>
            </a:r>
          </a:p>
          <a:p>
            <a:pPr algn="ctr">
              <a:lnSpc>
                <a:spcPct val="80000"/>
              </a:lnSpc>
            </a:pPr>
            <a:r>
              <a:rPr lang="en-US" sz="4000" i="1" dirty="0" smtClean="0">
                <a:solidFill>
                  <a:srgbClr val="C00000"/>
                </a:solidFill>
              </a:rPr>
              <a:t>but there are intermittent failures</a:t>
            </a:r>
            <a:endParaRPr lang="en-US" sz="4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56" grpId="2" animBg="1"/>
      <p:bldP spid="157" grpId="0" animBg="1"/>
      <p:bldP spid="158" grpId="0" animBg="1"/>
      <p:bldP spid="160" grpId="0" animBg="1"/>
      <p:bldP spid="160" grpId="1" animBg="1"/>
      <p:bldP spid="160" grpId="2" animBg="1"/>
      <p:bldP spid="159" grpId="0" animBg="1"/>
      <p:bldP spid="1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204592" y="1297230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77068" y="1291006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49544" y="1284782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22583" y="3442653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16375" y="2851725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22020" y="1278558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85359" y="1272334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01030" y="2251661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02550" y="1656649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411550" y="2591633"/>
            <a:ext cx="3067764" cy="525790"/>
            <a:chOff x="543297" y="2226069"/>
            <a:chExt cx="3067764" cy="52579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3" name="Oval 22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Oval 28"/>
          <p:cNvSpPr/>
          <p:nvPr/>
        </p:nvSpPr>
        <p:spPr>
          <a:xfrm>
            <a:off x="5047880" y="198708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08621" y="3191697"/>
            <a:ext cx="3067764" cy="525790"/>
            <a:chOff x="543297" y="2226069"/>
            <a:chExt cx="3067764" cy="52579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85834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443497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06862" y="1387421"/>
            <a:ext cx="3067764" cy="525790"/>
            <a:chOff x="534160" y="2226069"/>
            <a:chExt cx="3067764" cy="52579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3" name="Oval 32"/>
            <p:cNvSpPr/>
            <p:nvPr/>
          </p:nvSpPr>
          <p:spPr>
            <a:xfrm>
              <a:off x="534160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1800960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058623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/>
          <p:cNvSpPr/>
          <p:nvPr/>
        </p:nvSpPr>
        <p:spPr>
          <a:xfrm>
            <a:off x="4414480" y="1988641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2" name="Oval 31"/>
          <p:cNvSpPr/>
          <p:nvPr/>
        </p:nvSpPr>
        <p:spPr>
          <a:xfrm>
            <a:off x="6929806" y="198243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1" name="Oval 30"/>
          <p:cNvSpPr/>
          <p:nvPr/>
        </p:nvSpPr>
        <p:spPr>
          <a:xfrm>
            <a:off x="6305543" y="1983985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0" name="Oval 29"/>
          <p:cNvSpPr/>
          <p:nvPr/>
        </p:nvSpPr>
        <p:spPr>
          <a:xfrm>
            <a:off x="5681280" y="1985537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4953001" y="1844844"/>
            <a:ext cx="2034903" cy="780344"/>
            <a:chOff x="3505200" y="4582714"/>
            <a:chExt cx="2034903" cy="780344"/>
          </a:xfrm>
        </p:grpSpPr>
        <p:sp>
          <p:nvSpPr>
            <p:cNvPr id="72" name="Oval 71"/>
            <p:cNvSpPr/>
            <p:nvPr/>
          </p:nvSpPr>
          <p:spPr>
            <a:xfrm>
              <a:off x="3505200" y="4585818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4129463" y="4584266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4762863" y="4582714"/>
              <a:ext cx="777240" cy="777240"/>
            </a:xfrm>
            <a:prstGeom prst="ellipse">
              <a:avLst/>
            </a:prstGeom>
            <a:solidFill>
              <a:srgbClr val="FF0000"/>
            </a:solidFill>
            <a:ln w="1270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7909" y="1616244"/>
            <a:ext cx="3811302" cy="1337277"/>
            <a:chOff x="2493909" y="2338510"/>
            <a:chExt cx="3811302" cy="1337277"/>
          </a:xfrm>
        </p:grpSpPr>
        <p:pic>
          <p:nvPicPr>
            <p:cNvPr id="39" name="Picture 38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779" y="2351650"/>
              <a:ext cx="1277484" cy="1277484"/>
            </a:xfrm>
            <a:prstGeom prst="rect">
              <a:avLst/>
            </a:prstGeom>
          </p:spPr>
        </p:pic>
        <p:pic>
          <p:nvPicPr>
            <p:cNvPr id="78" name="Picture 77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459" y="2350729"/>
              <a:ext cx="1277484" cy="1277484"/>
            </a:xfrm>
            <a:prstGeom prst="rect">
              <a:avLst/>
            </a:prstGeom>
          </p:spPr>
        </p:pic>
        <p:pic>
          <p:nvPicPr>
            <p:cNvPr id="77" name="Picture 76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575" y="2362948"/>
              <a:ext cx="1277484" cy="1277484"/>
            </a:xfrm>
            <a:prstGeom prst="rect">
              <a:avLst/>
            </a:prstGeom>
          </p:spPr>
        </p:pic>
        <p:pic>
          <p:nvPicPr>
            <p:cNvPr id="79" name="Picture 78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727" y="2338510"/>
              <a:ext cx="1277484" cy="1277484"/>
            </a:xfrm>
            <a:prstGeom prst="rect">
              <a:avLst/>
            </a:prstGeom>
          </p:spPr>
        </p:pic>
        <p:pic>
          <p:nvPicPr>
            <p:cNvPr id="80" name="Picture 79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909" y="2398303"/>
              <a:ext cx="1277484" cy="127748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415875" y="1975103"/>
            <a:ext cx="3067764" cy="525790"/>
            <a:chOff x="543297" y="2226069"/>
            <a:chExt cx="3067764" cy="52579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1" name="Oval 60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53096" y="1768644"/>
            <a:ext cx="894429" cy="84032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8051632" y="1851154"/>
            <a:ext cx="219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FAILURE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026338" y="1835638"/>
            <a:ext cx="2196756" cy="1159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i="1" dirty="0">
                <a:latin typeface="+mj-lt"/>
                <a:ea typeface="Abadi MT Condensed Extra Bold" charset="0"/>
                <a:cs typeface="Abadi MT Condensed Extra Bold" charset="0"/>
              </a:rPr>
              <a:t>NO </a:t>
            </a:r>
          </a:p>
          <a:p>
            <a:pPr algn="ctr">
              <a:lnSpc>
                <a:spcPct val="70000"/>
              </a:lnSpc>
            </a:pPr>
            <a:r>
              <a:rPr lang="en-US" sz="4800" b="1" i="1" dirty="0">
                <a:latin typeface="+mj-lt"/>
                <a:ea typeface="Abadi MT Condensed Extra Bold" charset="0"/>
                <a:cs typeface="Abadi MT Condensed Extra Bold" charset="0"/>
              </a:rPr>
              <a:t>FAILURE</a:t>
            </a:r>
          </a:p>
        </p:txBody>
      </p:sp>
      <p:sp>
        <p:nvSpPr>
          <p:cNvPr id="66" name="Multiply 65"/>
          <p:cNvSpPr/>
          <p:nvPr/>
        </p:nvSpPr>
        <p:spPr>
          <a:xfrm>
            <a:off x="5492991" y="176882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6306490" y="197853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5046083" y="198286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524000" y="1921044"/>
            <a:ext cx="2777030" cy="60161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INTERFERENCE</a:t>
            </a:r>
          </a:p>
          <a:p>
            <a:pPr algn="ctr">
              <a:lnSpc>
                <a:spcPts val="25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DUE TO</a:t>
            </a:r>
          </a:p>
          <a:p>
            <a:pPr algn="ctr">
              <a:lnSpc>
                <a:spcPts val="25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COUPLING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322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DATA-DEPENDENT FAILURE</a:t>
            </a:r>
            <a:endParaRPr lang="en-US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1524001" y="3817159"/>
            <a:ext cx="9143999" cy="1158875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tx1"/>
                </a:solidFill>
              </a:rPr>
              <a:t>Some cells can fail depending on the </a:t>
            </a:r>
          </a:p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tx1"/>
                </a:solidFill>
              </a:rPr>
              <a:t>data stored in neighboring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12</a:t>
            </a:fld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524000" y="635635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JSSC’88, MDTD’02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0" y="5334001"/>
            <a:ext cx="12192000" cy="93011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How can we detect these failures at the system level?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6" grpId="1"/>
      <p:bldP spid="66" grpId="0" animBg="1"/>
      <p:bldP spid="81" grpId="0" animBg="1"/>
      <p:bldP spid="82" grpId="0" animBg="1"/>
      <p:bldP spid="58" grpId="0"/>
      <p:bldP spid="58" grpId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smtClean="0"/>
              <a:t>DETECTING DATA-DEPENDENT FAILURES </a:t>
            </a:r>
            <a:endParaRPr lang="en-US" b="1" dirty="0"/>
          </a:p>
        </p:txBody>
      </p: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9144000" cy="99060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Testing with specific patterns in neighboring addresses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1" y="2895600"/>
            <a:ext cx="9144001" cy="942362"/>
            <a:chOff x="0" y="2667000"/>
            <a:chExt cx="9144001" cy="94236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0" y="2667000"/>
              <a:ext cx="9144001" cy="942362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70000"/>
                </a:lnSpc>
              </a:pPr>
              <a:r>
                <a:rPr lang="en-US" sz="4000" i="1" dirty="0">
                  <a:solidFill>
                    <a:srgbClr val="FF0000"/>
                  </a:solidFill>
                </a:rPr>
                <a:t>LINEAR</a:t>
              </a:r>
            </a:p>
            <a:p>
              <a:pPr>
                <a:lnSpc>
                  <a:spcPct val="70000"/>
                </a:lnSpc>
              </a:pPr>
              <a:r>
                <a:rPr lang="en-US" sz="4000" i="1" dirty="0" smtClean="0">
                  <a:solidFill>
                    <a:srgbClr val="FF0000"/>
                  </a:solidFill>
                </a:rPr>
                <a:t>MAPPING                     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53000" y="2819400"/>
              <a:ext cx="884226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X-1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91200" y="2819400"/>
              <a:ext cx="4671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248400" y="2819400"/>
              <a:ext cx="982661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X+1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78680" y="2244846"/>
            <a:ext cx="5303520" cy="803154"/>
            <a:chOff x="2240280" y="2971800"/>
            <a:chExt cx="5303520" cy="803154"/>
          </a:xfrm>
        </p:grpSpPr>
        <p:grpSp>
          <p:nvGrpSpPr>
            <p:cNvPr id="5" name="Group 4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L</a:t>
                  </a:r>
                </a:p>
              </p:txBody>
            </p:sp>
          </p:grpSp>
        </p:grpSp>
        <p:cxnSp>
          <p:nvCxnSpPr>
            <p:cNvPr id="41" name="Straight Connector 40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4648200" y="2244846"/>
            <a:ext cx="5303520" cy="803154"/>
            <a:chOff x="2209800" y="2971800"/>
            <a:chExt cx="5303520" cy="803154"/>
          </a:xfrm>
        </p:grpSpPr>
        <p:grpSp>
          <p:nvGrpSpPr>
            <p:cNvPr id="124" name="Group 123"/>
            <p:cNvGrpSpPr/>
            <p:nvPr/>
          </p:nvGrpSpPr>
          <p:grpSpPr>
            <a:xfrm>
              <a:off x="2209800" y="2979042"/>
              <a:ext cx="5303520" cy="795912"/>
              <a:chOff x="996776" y="2117206"/>
              <a:chExt cx="5303520" cy="795912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99677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143" name="Oval 14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</p:grpSp>
        <p:cxnSp>
          <p:nvCxnSpPr>
            <p:cNvPr id="126" name="Straight Connector 125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1524001" y="4800599"/>
            <a:ext cx="9144001" cy="94183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4000" i="1" dirty="0">
                <a:solidFill>
                  <a:srgbClr val="FF0000"/>
                </a:solidFill>
              </a:rPr>
              <a:t>SCRAMBLED</a:t>
            </a:r>
          </a:p>
          <a:p>
            <a:pPr>
              <a:lnSpc>
                <a:spcPct val="70000"/>
              </a:lnSpc>
            </a:pPr>
            <a:r>
              <a:rPr lang="en-US" sz="4000" i="1" dirty="0" smtClean="0">
                <a:solidFill>
                  <a:srgbClr val="FF0000"/>
                </a:solidFill>
              </a:rPr>
              <a:t>MAPPING                     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477000" y="4854714"/>
            <a:ext cx="884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X-4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7333459" y="4854714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772401" y="4854714"/>
            <a:ext cx="98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X+2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4648200" y="4114800"/>
            <a:ext cx="5303520" cy="803154"/>
            <a:chOff x="2209800" y="2971800"/>
            <a:chExt cx="5303520" cy="803154"/>
          </a:xfrm>
        </p:grpSpPr>
        <p:grpSp>
          <p:nvGrpSpPr>
            <p:cNvPr id="188" name="Group 187"/>
            <p:cNvGrpSpPr/>
            <p:nvPr/>
          </p:nvGrpSpPr>
          <p:grpSpPr>
            <a:xfrm>
              <a:off x="2209800" y="2979042"/>
              <a:ext cx="5303520" cy="795912"/>
              <a:chOff x="996776" y="2117206"/>
              <a:chExt cx="5303520" cy="795912"/>
            </a:xfrm>
          </p:grpSpPr>
          <p:cxnSp>
            <p:nvCxnSpPr>
              <p:cNvPr id="199" name="Straight Connector 198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99677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5" name="Group 204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190" name="Straight Connector 189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95" name="Oval 194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bg2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97" name="Oval 196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4678680" y="4114800"/>
            <a:ext cx="5303520" cy="803154"/>
            <a:chOff x="2240280" y="2971800"/>
            <a:chExt cx="5303520" cy="803154"/>
          </a:xfrm>
        </p:grpSpPr>
        <p:grpSp>
          <p:nvGrpSpPr>
            <p:cNvPr id="212" name="Group 211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223" name="Straight Connector 222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9" name="Group 228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31" name="Oval 23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20" name="Oval 219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648200" y="4854714"/>
            <a:ext cx="884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X-1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8466140" y="4854714"/>
            <a:ext cx="98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X+1</a:t>
            </a:r>
          </a:p>
        </p:txBody>
      </p:sp>
      <p:sp>
        <p:nvSpPr>
          <p:cNvPr id="14" name="Multiply 13"/>
          <p:cNvSpPr/>
          <p:nvPr/>
        </p:nvSpPr>
        <p:spPr>
          <a:xfrm>
            <a:off x="5728267" y="1905000"/>
            <a:ext cx="3026795" cy="214328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14450" y="4067974"/>
            <a:ext cx="9563100" cy="1674457"/>
          </a:xfrm>
          <a:prstGeom prst="roundRect">
            <a:avLst/>
          </a:prstGeom>
          <a:solidFill>
            <a:srgbClr val="9411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NOT EXPOSED TO THE SYSTEM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233185" y="2219235"/>
            <a:ext cx="9563100" cy="1674457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/>
      <p:bldP spid="180" grpId="0"/>
      <p:bldP spid="181" grpId="0"/>
      <p:bldP spid="235" grpId="0"/>
      <p:bldP spid="235" grpId="1"/>
      <p:bldP spid="236" grpId="0"/>
      <p:bldP spid="236" grpId="1"/>
      <p:bldP spid="14" grpId="0" animBg="1"/>
      <p:bldP spid="12" grpId="0" animBg="1"/>
      <p:bldP spid="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34109"/>
            <a:ext cx="10515600" cy="2553870"/>
          </a:xfrm>
        </p:spPr>
        <p:txBody>
          <a:bodyPr>
            <a:noAutofit/>
          </a:bodyPr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4800" dirty="0" smtClean="0">
                <a:solidFill>
                  <a:schemeClr val="tx2"/>
                </a:solidFill>
              </a:rPr>
              <a:t>How to detect </a:t>
            </a:r>
            <a:r>
              <a:rPr lang="en-US" sz="4800" i="1" dirty="0" smtClean="0">
                <a:solidFill>
                  <a:srgbClr val="C00000"/>
                </a:solidFill>
              </a:rPr>
              <a:t>data-dependent failures 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en-US" sz="4800" dirty="0" smtClean="0">
                <a:solidFill>
                  <a:schemeClr val="tx2"/>
                </a:solidFill>
              </a:rPr>
              <a:t>when we even do not know 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en-US" sz="4800" dirty="0" smtClean="0">
                <a:solidFill>
                  <a:schemeClr val="tx2"/>
                </a:solidFill>
              </a:rPr>
              <a:t>which </a:t>
            </a:r>
            <a:r>
              <a:rPr lang="en-US" sz="4800" i="1" dirty="0" smtClean="0">
                <a:solidFill>
                  <a:srgbClr val="C00000"/>
                </a:solidFill>
              </a:rPr>
              <a:t>cells are neighbors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CHALLENGE IN DETECTION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14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1" y="2033340"/>
            <a:ext cx="9144001" cy="94183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4000" i="1" dirty="0">
                <a:solidFill>
                  <a:srgbClr val="FF0000"/>
                </a:solidFill>
              </a:rPr>
              <a:t>SCRAMBLED</a:t>
            </a:r>
          </a:p>
          <a:p>
            <a:pPr>
              <a:lnSpc>
                <a:spcPct val="70000"/>
              </a:lnSpc>
            </a:pPr>
            <a:r>
              <a:rPr lang="en-US" sz="4000" i="1" dirty="0" smtClean="0">
                <a:solidFill>
                  <a:srgbClr val="FF0000"/>
                </a:solidFill>
              </a:rPr>
              <a:t>MAPPING                     </a:t>
            </a:r>
            <a:endParaRPr lang="en-US" sz="4000" i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78680" y="1347541"/>
            <a:ext cx="5303520" cy="803154"/>
            <a:chOff x="2240280" y="2971800"/>
            <a:chExt cx="5303520" cy="803154"/>
          </a:xfrm>
        </p:grpSpPr>
        <p:grpSp>
          <p:nvGrpSpPr>
            <p:cNvPr id="8" name="Group 7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477000" y="2039329"/>
            <a:ext cx="979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C00000"/>
                </a:solidFill>
              </a:rPr>
              <a:t>X-?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33459" y="2039329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2401" y="2039329"/>
            <a:ext cx="111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</a:rPr>
              <a:t>X</a:t>
            </a:r>
            <a:r>
              <a:rPr lang="en-US" sz="4800" b="1" i="1" dirty="0" smtClean="0">
                <a:solidFill>
                  <a:srgbClr val="C00000"/>
                </a:solidFill>
              </a:rPr>
              <a:t>+?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ounded Rectangle 444"/>
          <p:cNvSpPr/>
          <p:nvPr/>
        </p:nvSpPr>
        <p:spPr>
          <a:xfrm>
            <a:off x="302369" y="1263650"/>
            <a:ext cx="3886200" cy="509270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80212" y="1601132"/>
            <a:ext cx="3130514" cy="3759653"/>
            <a:chOff x="677346" y="1290265"/>
            <a:chExt cx="3130514" cy="3759653"/>
          </a:xfrm>
        </p:grpSpPr>
        <p:grpSp>
          <p:nvGrpSpPr>
            <p:cNvPr id="4" name="Group 3"/>
            <p:cNvGrpSpPr/>
            <p:nvPr/>
          </p:nvGrpSpPr>
          <p:grpSpPr>
            <a:xfrm>
              <a:off x="1216769" y="1290265"/>
              <a:ext cx="2089198" cy="1555654"/>
              <a:chOff x="1216769" y="1290265"/>
              <a:chExt cx="2089198" cy="1555654"/>
            </a:xfrm>
          </p:grpSpPr>
          <p:grpSp>
            <p:nvGrpSpPr>
              <p:cNvPr id="153" name="Group 152"/>
              <p:cNvGrpSpPr>
                <a:grpSpLocks noChangeAspect="1"/>
              </p:cNvGrpSpPr>
              <p:nvPr/>
            </p:nvGrpSpPr>
            <p:grpSpPr>
              <a:xfrm>
                <a:off x="1216769" y="1290265"/>
                <a:ext cx="2089198" cy="1555654"/>
                <a:chOff x="3454955" y="2670363"/>
                <a:chExt cx="2434972" cy="181311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grpSp>
              <p:nvGrpSpPr>
                <p:cNvPr id="155" name="Group 154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Connector 260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7" name="Group 266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286" name="Oval 28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8" name="Oval 287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9" name="Oval 288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0" name="Oval 289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68" name="Group 267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281" name="Oval 28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2" name="Oval 281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3" name="Oval 282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4" name="Oval 283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5" name="Oval 284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69" name="Group 268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76" name="Oval 27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7" name="Oval 276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9" name="Oval 278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71" name="Oval 27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2" name="Oval 271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3" name="Oval 27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4" name="Oval 273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5" name="Oval 27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6" name="Group 155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25" name="Straight Connector 224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4" name="Group 233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253" name="Oval 25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4" name="Oval 253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5" name="Oval 254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6" name="Oval 255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7" name="Oval 256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5" name="Group 234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248" name="Oval 247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9" name="Oval 248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0" name="Oval 249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1" name="Oval 250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2" name="Oval 251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6" name="Group 235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43" name="Oval 242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4" name="Oval 243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5" name="Oval 244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6" name="Oval 245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7" name="Oval 246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38" name="Oval 237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9" name="Oval 238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0" name="Oval 239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1" name="Oval 240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2" name="Oval 241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7" name="Group 156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1" name="Group 20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220" name="Oval 21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1" name="Oval 22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2" name="Oval 22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3" name="Oval 22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2" name="Group 20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215" name="Oval 21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6" name="Oval 21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7" name="Oval 21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8" name="Oval 21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9" name="Oval 21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10" name="Oval 20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Oval 21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2" name="Oval 21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4" name="Oval 21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4" name="Group 20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05" name="Oval 20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6" name="Oval 20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7" name="Oval 206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8" name="Oval 20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" name="Oval 20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8" name="Group 157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8" name="Group 16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87" name="Oval 18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8" name="Oval 18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Oval 18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Oval 18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Oval 19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9" name="Group 16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82" name="Oval 18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3" name="Oval 18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4" name="Oval 18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5" name="Oval 18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Oval 18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292" name="Multiply 291"/>
              <p:cNvSpPr/>
              <p:nvPr/>
            </p:nvSpPr>
            <p:spPr>
              <a:xfrm>
                <a:off x="1292969" y="1321919"/>
                <a:ext cx="914400" cy="914400"/>
              </a:xfrm>
              <a:prstGeom prst="mathMultiply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3" name="Multiply 292"/>
              <p:cNvSpPr/>
              <p:nvPr/>
            </p:nvSpPr>
            <p:spPr>
              <a:xfrm>
                <a:off x="2359769" y="1931519"/>
                <a:ext cx="914400" cy="914400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4" name="Lightning Bolt 293"/>
              <p:cNvSpPr>
                <a:spLocks noChangeAspect="1"/>
              </p:cNvSpPr>
              <p:nvPr/>
            </p:nvSpPr>
            <p:spPr>
              <a:xfrm>
                <a:off x="1440453" y="2239675"/>
                <a:ext cx="462116" cy="514448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9" name="TextBox 438"/>
            <p:cNvSpPr txBox="1"/>
            <p:nvPr/>
          </p:nvSpPr>
          <p:spPr>
            <a:xfrm>
              <a:off x="1607331" y="2859339"/>
              <a:ext cx="114458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b="1" dirty="0">
                  <a:solidFill>
                    <a:srgbClr val="C00000"/>
                  </a:solidFill>
                </a:rPr>
                <a:t>DRAM</a:t>
              </a:r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677346" y="3258503"/>
              <a:ext cx="3130514" cy="1791415"/>
            </a:xfrm>
            <a:prstGeom prst="roundRect">
              <a:avLst>
                <a:gd name="adj" fmla="val 9524"/>
              </a:avLst>
            </a:prstGeom>
            <a:solidFill>
              <a:schemeClr val="tx1">
                <a:lumMod val="65000"/>
                <a:lumOff val="35000"/>
              </a:schemeClr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3600" dirty="0" smtClean="0">
                  <a:solidFill>
                    <a:srgbClr val="EDEFF3"/>
                  </a:solidFill>
                  <a:latin typeface="Tw Cen MT Condensed Extra Bold" panose="020B0803020202020204" pitchFamily="34" charset="0"/>
                  <a:cs typeface="Courier New" panose="02070309020205020404" pitchFamily="49" charset="0"/>
                </a:rPr>
                <a:t>System-Level Detection and Mitigation of Failures</a:t>
              </a:r>
              <a:endParaRPr lang="en-US" sz="3600" dirty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99" name="Rounded Rectangle 298"/>
          <p:cNvSpPr/>
          <p:nvPr/>
        </p:nvSpPr>
        <p:spPr>
          <a:xfrm>
            <a:off x="4407408" y="1601132"/>
            <a:ext cx="7327392" cy="1094908"/>
          </a:xfrm>
          <a:prstGeom prst="roundRect">
            <a:avLst>
              <a:gd name="adj" fmla="val 9524"/>
            </a:avLst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MEMCON: DRAM-Internal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Independent Detection</a:t>
            </a:r>
            <a:endParaRPr lang="en-US" sz="4400" dirty="0">
              <a:solidFill>
                <a:srgbClr val="EDEFF3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9928233" y="2677752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CAL’16, MICRO’17</a:t>
            </a:r>
            <a:endParaRPr lang="en-US" dirty="0">
              <a:solidFill>
                <a:srgbClr val="9411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4424169" y="3112171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GOAL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4424169" y="3858547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KEY IDEA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4447674" y="4605962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CHALLENGE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4424169" y="5328275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MECHANISM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4424169" y="438625"/>
            <a:ext cx="7327392" cy="1033561"/>
          </a:xfrm>
          <a:prstGeom prst="roundRect">
            <a:avLst>
              <a:gd name="adj" fmla="val 9524"/>
            </a:avLst>
          </a:prstGeom>
          <a:solidFill>
            <a:srgbClr val="C00000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PROBLEM: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SCRAMBLED ADDRESS MAPPING</a:t>
            </a:r>
            <a:endParaRPr lang="en-US" sz="4400" dirty="0">
              <a:solidFill>
                <a:schemeClr val="bg1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4408128" y="6058188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RESULTS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GOAL: MEMCON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16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1" y="2033340"/>
            <a:ext cx="9144001" cy="94183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4000" i="1" dirty="0">
                <a:solidFill>
                  <a:srgbClr val="FF0000"/>
                </a:solidFill>
              </a:rPr>
              <a:t>SCRAMBLED</a:t>
            </a:r>
          </a:p>
          <a:p>
            <a:pPr>
              <a:lnSpc>
                <a:spcPct val="70000"/>
              </a:lnSpc>
            </a:pPr>
            <a:r>
              <a:rPr lang="en-US" sz="4000" i="1" dirty="0" smtClean="0">
                <a:solidFill>
                  <a:srgbClr val="FF0000"/>
                </a:solidFill>
              </a:rPr>
              <a:t>MAPPING                     </a:t>
            </a:r>
            <a:endParaRPr lang="en-US" sz="4000" i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78680" y="1347541"/>
            <a:ext cx="5303520" cy="803154"/>
            <a:chOff x="2240280" y="2971800"/>
            <a:chExt cx="5303520" cy="803154"/>
          </a:xfrm>
        </p:grpSpPr>
        <p:grpSp>
          <p:nvGrpSpPr>
            <p:cNvPr id="8" name="Group 7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477000" y="2039329"/>
            <a:ext cx="845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X-?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33459" y="2039329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2401" y="2039329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  <a:r>
              <a:rPr lang="en-US" sz="4000" b="1" dirty="0" smtClean="0"/>
              <a:t>+?</a:t>
            </a:r>
            <a:endParaRPr lang="en-US" sz="4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524001" y="3275638"/>
            <a:ext cx="9143999" cy="2088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4400" b="1" i="1" dirty="0">
                <a:solidFill>
                  <a:srgbClr val="C00000"/>
                </a:solidFill>
              </a:rPr>
              <a:t>Detect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smtClean="0">
                <a:solidFill>
                  <a:srgbClr val="C00000"/>
                </a:solidFill>
              </a:rPr>
              <a:t>data-dependent </a:t>
            </a:r>
            <a:r>
              <a:rPr lang="en-US" sz="4400" dirty="0">
                <a:solidFill>
                  <a:srgbClr val="C00000"/>
                </a:solidFill>
              </a:rPr>
              <a:t>failures</a:t>
            </a:r>
          </a:p>
          <a:p>
            <a:pPr algn="ctr">
              <a:lnSpc>
                <a:spcPts val="3500"/>
              </a:lnSpc>
            </a:pPr>
            <a:r>
              <a:rPr lang="en-US" sz="4400" b="1" i="1" dirty="0">
                <a:solidFill>
                  <a:srgbClr val="C00000"/>
                </a:solidFill>
              </a:rPr>
              <a:t>without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smtClean="0">
                <a:solidFill>
                  <a:srgbClr val="C00000"/>
                </a:solidFill>
              </a:rPr>
              <a:t>the knowledge of </a:t>
            </a:r>
            <a:endParaRPr lang="en-US" sz="4400" dirty="0">
              <a:solidFill>
                <a:srgbClr val="C0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en-US" sz="4400" dirty="0">
                <a:solidFill>
                  <a:srgbClr val="C00000"/>
                </a:solidFill>
              </a:rPr>
              <a:t>the DRAM internal address mapping</a:t>
            </a:r>
          </a:p>
        </p:txBody>
      </p:sp>
    </p:spTree>
    <p:extLst>
      <p:ext uri="{BB962C8B-B14F-4D97-AF65-F5344CB8AC3E}">
        <p14:creationId xmlns:p14="http://schemas.microsoft.com/office/powerpoint/2010/main" val="13993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2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1749" y="1512336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2701" y="1512336"/>
            <a:ext cx="4275974" cy="816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Execution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</a:rPr>
              <a:t>f Applications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286" y="3577453"/>
            <a:ext cx="11638714" cy="1910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endParaRPr lang="en-US" sz="4000" dirty="0" smtClean="0"/>
          </a:p>
          <a:p>
            <a:pPr marL="742950" indent="-742950">
              <a:lnSpc>
                <a:spcPts val="3500"/>
              </a:lnSpc>
              <a:buFont typeface="+mj-lt"/>
              <a:buAutoNum type="arabicPeriod"/>
            </a:pPr>
            <a:r>
              <a:rPr lang="en-US" sz="4000" dirty="0" smtClean="0"/>
              <a:t>Detect and mitigate all failures with every possible content </a:t>
            </a:r>
          </a:p>
          <a:p>
            <a:pPr marL="742950" indent="-742950">
              <a:lnSpc>
                <a:spcPts val="3500"/>
              </a:lnSpc>
              <a:buFont typeface="+mj-lt"/>
              <a:buAutoNum type="arabicPeriod"/>
            </a:pPr>
            <a:r>
              <a:rPr lang="en-US" sz="4000" dirty="0" smtClean="0"/>
              <a:t>Only after that start program execution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2579272"/>
            <a:ext cx="12192000" cy="998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Detection is done with some initial testing</a:t>
            </a:r>
            <a:endParaRPr lang="en-US" sz="4000" dirty="0">
              <a:solidFill>
                <a:srgbClr val="C00000"/>
              </a:solidFill>
            </a:endParaRPr>
          </a:p>
          <a:p>
            <a:pPr algn="ctr">
              <a:lnSpc>
                <a:spcPts val="3580"/>
              </a:lnSpc>
            </a:pPr>
            <a:r>
              <a:rPr lang="en-US" sz="4000" dirty="0">
                <a:solidFill>
                  <a:srgbClr val="C00000"/>
                </a:solidFill>
              </a:rPr>
              <a:t>i</a:t>
            </a:r>
            <a:r>
              <a:rPr lang="en-US" sz="4000" dirty="0" smtClean="0">
                <a:solidFill>
                  <a:srgbClr val="C00000"/>
                </a:solidFill>
              </a:rPr>
              <a:t>solated from system execution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5635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+mj-lt"/>
              </a:rPr>
              <a:t>RAPID </a:t>
            </a:r>
            <a:r>
              <a:rPr lang="en-US" sz="1400" i="1" dirty="0" smtClean="0">
                <a:latin typeface="+mj-lt"/>
              </a:rPr>
              <a:t>HPCA’06, Rethinking </a:t>
            </a:r>
            <a:r>
              <a:rPr lang="en-US" sz="1400" i="1" dirty="0">
                <a:latin typeface="+mj-lt"/>
              </a:rPr>
              <a:t>Refresh IEEE Micro’08 </a:t>
            </a:r>
            <a:r>
              <a:rPr lang="en-US" sz="1400" i="1" dirty="0" smtClean="0">
                <a:latin typeface="+mj-lt"/>
              </a:rPr>
              <a:t>, RAIDR ISCA’12, SECRET ICCD’12, </a:t>
            </a:r>
            <a:r>
              <a:rPr lang="en-US" sz="1400" i="1" dirty="0" err="1" smtClean="0">
                <a:latin typeface="+mj-lt"/>
              </a:rPr>
              <a:t>Dtail</a:t>
            </a:r>
            <a:r>
              <a:rPr lang="en-US" sz="1400" i="1" dirty="0" smtClean="0">
                <a:latin typeface="+mj-lt"/>
              </a:rPr>
              <a:t> SC’14, </a:t>
            </a:r>
            <a:r>
              <a:rPr lang="en-US" sz="1400" i="1" dirty="0" err="1" smtClean="0">
                <a:latin typeface="+mj-lt"/>
              </a:rPr>
              <a:t>ProactiveDRAM</a:t>
            </a:r>
            <a:r>
              <a:rPr lang="en-US" sz="1400" i="1" dirty="0" smtClean="0">
                <a:latin typeface="+mj-lt"/>
              </a:rPr>
              <a:t> ICCD’14, REAPER ISCA’17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0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6" y="-36531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542806" y="4191147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dirty="0"/>
              <a:t>DRAM Cells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1749" y="5001491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-34636" y="1015948"/>
            <a:ext cx="1222663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Detect every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ossible </a:t>
            </a:r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ailure </a:t>
            </a:r>
            <a:r>
              <a:rPr lang="en-US" sz="3600">
                <a:solidFill>
                  <a:srgbClr val="FF0000"/>
                </a:solidFill>
              </a:rPr>
              <a:t>w</a:t>
            </a:r>
            <a:r>
              <a:rPr lang="en-US" sz="3600" smtClean="0">
                <a:solidFill>
                  <a:srgbClr val="FF0000"/>
                </a:solidFill>
              </a:rPr>
              <a:t>ith all </a:t>
            </a:r>
            <a:r>
              <a:rPr lang="en-US" sz="3600" dirty="0" smtClean="0">
                <a:solidFill>
                  <a:srgbClr val="FF0000"/>
                </a:solidFill>
              </a:rPr>
              <a:t>content before execution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372240" y="2026384"/>
            <a:ext cx="2851165" cy="2293234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(All possible</a:t>
            </a:r>
            <a:endParaRPr lang="is-I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is-IS" sz="2400" dirty="0" smtClean="0">
                <a:solidFill>
                  <a:srgbClr val="FF0000"/>
                </a:solidFill>
              </a:rPr>
              <a:t>failing </a:t>
            </a:r>
            <a:r>
              <a:rPr lang="is-IS" sz="2400" dirty="0">
                <a:solidFill>
                  <a:srgbClr val="FF0000"/>
                </a:solidFill>
              </a:rPr>
              <a:t>cell)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is-IS" sz="2400" b="1" dirty="0" smtClean="0">
              <a:solidFill>
                <a:srgbClr val="9411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86968" y="1655064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48" name="Straight Connector 4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76" name="Oval 7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71" name="Oval 7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66" name="Oval 6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61" name="Oval 6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610307" y="4398944"/>
            <a:ext cx="2255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Failures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6" y="-36531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541205" y="4147821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dirty="0"/>
              <a:t>DRAM Cells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1749" y="5001491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-34636" y="1015948"/>
            <a:ext cx="1222663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Detect every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ossible </a:t>
            </a:r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ailure </a:t>
            </a:r>
            <a:r>
              <a:rPr lang="en-US" sz="3600">
                <a:solidFill>
                  <a:srgbClr val="FF0000"/>
                </a:solidFill>
              </a:rPr>
              <a:t>w</a:t>
            </a:r>
            <a:r>
              <a:rPr lang="en-US" sz="3600" smtClean="0">
                <a:solidFill>
                  <a:srgbClr val="FF0000"/>
                </a:solidFill>
              </a:rPr>
              <a:t>ith all </a:t>
            </a:r>
            <a:r>
              <a:rPr lang="en-US" sz="3600" dirty="0" smtClean="0">
                <a:solidFill>
                  <a:srgbClr val="FF0000"/>
                </a:solidFill>
              </a:rPr>
              <a:t>content before execution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372240" y="2026384"/>
            <a:ext cx="2851165" cy="2293234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x, Cell A</a:t>
            </a:r>
          </a:p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(All possible</a:t>
            </a:r>
            <a:endParaRPr lang="is-I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is-IS" sz="2400" dirty="0" smtClean="0">
                <a:solidFill>
                  <a:srgbClr val="FF0000"/>
                </a:solidFill>
              </a:rPr>
              <a:t>failing </a:t>
            </a:r>
            <a:r>
              <a:rPr lang="is-IS" sz="2400" dirty="0">
                <a:solidFill>
                  <a:srgbClr val="FF0000"/>
                </a:solidFill>
              </a:rPr>
              <a:t>cell)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is-IS" sz="2400" b="1" dirty="0" smtClean="0">
              <a:solidFill>
                <a:srgbClr val="941100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885367" y="1651506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8" name="Straight Connector 15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6" name="Oval 18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81" name="Oval 18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6" name="Oval 17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1" name="Oval 17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</p:grpSp>
      <p:sp>
        <p:nvSpPr>
          <p:cNvPr id="141" name="Multiply 140"/>
          <p:cNvSpPr/>
          <p:nvPr/>
        </p:nvSpPr>
        <p:spPr>
          <a:xfrm>
            <a:off x="1438248" y="219640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4610307" y="4398944"/>
            <a:ext cx="2255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Failures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7" y="-152400"/>
            <a:ext cx="10938933" cy="1143000"/>
          </a:xfrm>
        </p:spPr>
        <p:txBody>
          <a:bodyPr/>
          <a:lstStyle/>
          <a:p>
            <a:pPr algn="ctr"/>
            <a:r>
              <a:rPr lang="en-US" b="1" dirty="0" smtClean="0"/>
              <a:t>DRAM SCALING TREND 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209632"/>
              </p:ext>
            </p:extLst>
          </p:nvPr>
        </p:nvGraphicFramePr>
        <p:xfrm>
          <a:off x="1981200" y="9906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ight Arrow 12"/>
          <p:cNvSpPr/>
          <p:nvPr/>
        </p:nvSpPr>
        <p:spPr>
          <a:xfrm>
            <a:off x="2895600" y="1676400"/>
            <a:ext cx="6705600" cy="1143000"/>
          </a:xfrm>
          <a:prstGeom prst="rightArrow">
            <a:avLst/>
          </a:prstGeom>
          <a:solidFill>
            <a:srgbClr val="800000">
              <a:alpha val="80000"/>
            </a:srgbClr>
          </a:solidFill>
          <a:ln>
            <a:noFill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2X/1.5 YEARS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019800" y="1676400"/>
            <a:ext cx="4191000" cy="1143000"/>
          </a:xfrm>
          <a:prstGeom prst="rightArrow">
            <a:avLst/>
          </a:prstGeom>
          <a:solidFill>
            <a:srgbClr val="800000">
              <a:alpha val="72000"/>
            </a:srgbClr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2X/3 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35635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+mj-lt"/>
              </a:rPr>
              <a:t>Source: Flash Memory Summit 2013, Memcon 2014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5410200"/>
            <a:ext cx="12192000" cy="762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DRAM scaling is </a:t>
            </a:r>
            <a:r>
              <a:rPr lang="en-US" sz="4400" dirty="0" smtClean="0">
                <a:solidFill>
                  <a:srgbClr val="C00000"/>
                </a:solidFill>
              </a:rPr>
              <a:t>slowing down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3" grpId="0" animBg="1"/>
      <p:bldP spid="1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6" y="-36531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541205" y="4147821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dirty="0"/>
              <a:t>DRAM Cells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1749" y="5001491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-34636" y="1015948"/>
            <a:ext cx="1222663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Detect every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ossible </a:t>
            </a:r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ailure </a:t>
            </a:r>
            <a:r>
              <a:rPr lang="en-US" sz="3600">
                <a:solidFill>
                  <a:srgbClr val="FF0000"/>
                </a:solidFill>
              </a:rPr>
              <a:t>w</a:t>
            </a:r>
            <a:r>
              <a:rPr lang="en-US" sz="3600" smtClean="0">
                <a:solidFill>
                  <a:srgbClr val="FF0000"/>
                </a:solidFill>
              </a:rPr>
              <a:t>ith all </a:t>
            </a:r>
            <a:r>
              <a:rPr lang="en-US" sz="3600" dirty="0" smtClean="0">
                <a:solidFill>
                  <a:srgbClr val="FF0000"/>
                </a:solidFill>
              </a:rPr>
              <a:t>content before execution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372240" y="2026384"/>
            <a:ext cx="2851165" cy="2293234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x, Cell A</a:t>
            </a: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y, Cell B </a:t>
            </a:r>
            <a:endParaRPr lang="en-US" sz="2400" dirty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(All possible</a:t>
            </a:r>
            <a:endParaRPr lang="is-I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is-IS" sz="2400" dirty="0" smtClean="0">
                <a:solidFill>
                  <a:srgbClr val="FF0000"/>
                </a:solidFill>
              </a:rPr>
              <a:t>failing </a:t>
            </a:r>
            <a:r>
              <a:rPr lang="is-IS" sz="2400" dirty="0">
                <a:solidFill>
                  <a:srgbClr val="FF0000"/>
                </a:solidFill>
              </a:rPr>
              <a:t>cell)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is-IS" sz="2400" b="1" dirty="0" smtClean="0">
              <a:solidFill>
                <a:srgbClr val="941100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885367" y="1651506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8" name="Straight Connector 15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6" name="Oval 18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81" name="Oval 18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6" name="Oval 17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1" name="Oval 17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</p:grpSp>
      <p:sp>
        <p:nvSpPr>
          <p:cNvPr id="141" name="Multiply 140"/>
          <p:cNvSpPr/>
          <p:nvPr/>
        </p:nvSpPr>
        <p:spPr>
          <a:xfrm>
            <a:off x="2053110" y="33584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10307" y="4398944"/>
            <a:ext cx="2255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Failures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6" y="-36531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541205" y="4147821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dirty="0"/>
              <a:t>DRAM Cells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1749" y="5001491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7502701" y="5001491"/>
            <a:ext cx="4275974" cy="816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Execution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of Applications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460171" y="1667007"/>
            <a:ext cx="141889" cy="4206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-34636" y="1015948"/>
            <a:ext cx="1222663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Detect every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ossible </a:t>
            </a:r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ailure </a:t>
            </a:r>
            <a:r>
              <a:rPr lang="en-US" sz="3600">
                <a:solidFill>
                  <a:srgbClr val="FF0000"/>
                </a:solidFill>
              </a:rPr>
              <a:t>w</a:t>
            </a:r>
            <a:r>
              <a:rPr lang="en-US" sz="3600" smtClean="0">
                <a:solidFill>
                  <a:srgbClr val="FF0000"/>
                </a:solidFill>
              </a:rPr>
              <a:t>ith all </a:t>
            </a:r>
            <a:r>
              <a:rPr lang="en-US" sz="3600" dirty="0" smtClean="0">
                <a:solidFill>
                  <a:srgbClr val="FF0000"/>
                </a:solidFill>
              </a:rPr>
              <a:t>content before execution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372240" y="2026384"/>
            <a:ext cx="2851165" cy="2293234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x, Cell A</a:t>
            </a: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y, Cell B</a:t>
            </a: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941100"/>
                </a:solidFill>
              </a:rPr>
              <a:t>Pattern z, Cell C </a:t>
            </a:r>
            <a:endParaRPr lang="en-US" sz="2400" dirty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is-IS" sz="2400" dirty="0" smtClean="0">
                <a:solidFill>
                  <a:srgbClr val="941100"/>
                </a:solidFill>
              </a:rPr>
              <a:t>…</a:t>
            </a:r>
            <a:endParaRPr lang="en-US" sz="2400" dirty="0" smtClean="0">
              <a:solidFill>
                <a:srgbClr val="9411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(All possible</a:t>
            </a:r>
            <a:endParaRPr lang="is-IS" sz="2400" dirty="0" smtClean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is-IS" sz="2400" dirty="0" smtClean="0">
                <a:solidFill>
                  <a:srgbClr val="FF0000"/>
                </a:solidFill>
              </a:rPr>
              <a:t>failing </a:t>
            </a:r>
            <a:r>
              <a:rPr lang="is-IS" sz="2400" dirty="0">
                <a:solidFill>
                  <a:srgbClr val="FF0000"/>
                </a:solidFill>
              </a:rPr>
              <a:t>cell)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lnSpc>
                <a:spcPts val="3000"/>
              </a:lnSpc>
            </a:pPr>
            <a:endParaRPr lang="is-IS" sz="2400" b="1" dirty="0" smtClean="0">
              <a:solidFill>
                <a:srgbClr val="941100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885367" y="1651506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8" name="Straight Connector 15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6" name="Oval 18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81" name="Oval 18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6" name="Oval 17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1" name="Oval 17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</p:grpSp>
      <p:sp>
        <p:nvSpPr>
          <p:cNvPr id="141" name="Multiply 140"/>
          <p:cNvSpPr/>
          <p:nvPr/>
        </p:nvSpPr>
        <p:spPr>
          <a:xfrm>
            <a:off x="2675003" y="217987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3" name="Picture 192" descr="20857111_s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45" y="2108975"/>
            <a:ext cx="4000500" cy="24892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10307" y="4398944"/>
            <a:ext cx="2255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Failures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8836815" y="4428962"/>
            <a:ext cx="197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Applications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6" y="-36531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CURRENT DETECTION MECHANISM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541205" y="4147821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dirty="0"/>
              <a:t>DRAM Cells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1749" y="5001491"/>
            <a:ext cx="6779687" cy="8168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Initial Failure Detection and Mitigation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7502701" y="5001491"/>
            <a:ext cx="4275974" cy="816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Execution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of Applications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460171" y="1667007"/>
            <a:ext cx="141889" cy="4206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-34636" y="1015948"/>
            <a:ext cx="1222663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Detect every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ossible </a:t>
            </a:r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ailure </a:t>
            </a:r>
            <a:r>
              <a:rPr lang="en-US" sz="3600">
                <a:solidFill>
                  <a:srgbClr val="FF0000"/>
                </a:solidFill>
              </a:rPr>
              <a:t>w</a:t>
            </a:r>
            <a:r>
              <a:rPr lang="en-US" sz="3600" smtClean="0">
                <a:solidFill>
                  <a:srgbClr val="FF0000"/>
                </a:solidFill>
              </a:rPr>
              <a:t>ith all </a:t>
            </a:r>
            <a:r>
              <a:rPr lang="en-US" sz="3600" dirty="0" smtClean="0">
                <a:solidFill>
                  <a:srgbClr val="FF0000"/>
                </a:solidFill>
              </a:rPr>
              <a:t>content before execution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372240" y="2026384"/>
            <a:ext cx="2851165" cy="2293234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9600" b="1" i="1" dirty="0" smtClean="0">
              <a:solidFill>
                <a:srgbClr val="C00000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sz="9600" b="1" i="1" dirty="0" smtClean="0">
                <a:solidFill>
                  <a:srgbClr val="C00000"/>
                </a:solidFill>
              </a:rPr>
              <a:t>??</a:t>
            </a:r>
            <a:endParaRPr lang="is-IS" sz="9600" b="1" i="1" dirty="0" smtClean="0">
              <a:solidFill>
                <a:srgbClr val="C00000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885367" y="1651506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8" name="Straight Connector 15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6" name="Oval 18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81" name="Oval 18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6" name="Oval 17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1" name="Oval 17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</p:grpSp>
      <p:sp>
        <p:nvSpPr>
          <p:cNvPr id="141" name="Multiply 140"/>
          <p:cNvSpPr/>
          <p:nvPr/>
        </p:nvSpPr>
        <p:spPr>
          <a:xfrm>
            <a:off x="2675003" y="217987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3" name="Picture 192" descr="20857111_s.jpg"/>
          <p:cNvPicPr>
            <a:picLocks noChangeAspect="1"/>
          </p:cNvPicPr>
          <p:nvPr/>
        </p:nvPicPr>
        <p:blipFill>
          <a:blip r:embed="rId2">
            <a:grayscl/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45" y="2108975"/>
            <a:ext cx="4000500" cy="24892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10307" y="4398944"/>
            <a:ext cx="2255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Failures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8836815" y="4428962"/>
            <a:ext cx="197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Applications</a:t>
            </a:r>
            <a:endParaRPr lang="en-US" sz="2800" dirty="0"/>
          </a:p>
        </p:txBody>
      </p:sp>
      <p:sp>
        <p:nvSpPr>
          <p:cNvPr id="47" name="Rounded Rectangle 46"/>
          <p:cNvSpPr/>
          <p:nvPr/>
        </p:nvSpPr>
        <p:spPr>
          <a:xfrm>
            <a:off x="0" y="5948677"/>
            <a:ext cx="12192000" cy="7961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smtClean="0">
                <a:solidFill>
                  <a:srgbClr val="C00000"/>
                </a:solidFill>
              </a:rPr>
              <a:t>The </a:t>
            </a:r>
            <a:r>
              <a:rPr lang="en-US" sz="4000" dirty="0" smtClean="0">
                <a:solidFill>
                  <a:srgbClr val="C00000"/>
                </a:solidFill>
              </a:rPr>
              <a:t>problem is cannot detect </a:t>
            </a:r>
            <a:r>
              <a:rPr lang="en-US" sz="4000" b="1" i="1" dirty="0" smtClean="0">
                <a:solidFill>
                  <a:srgbClr val="C00000"/>
                </a:solidFill>
              </a:rPr>
              <a:t>all</a:t>
            </a:r>
            <a:r>
              <a:rPr lang="en-US" sz="4000" dirty="0" smtClean="0">
                <a:solidFill>
                  <a:srgbClr val="C00000"/>
                </a:solidFill>
              </a:rPr>
              <a:t> failures </a:t>
            </a:r>
          </a:p>
          <a:p>
            <a:pPr algn="ctr">
              <a:lnSpc>
                <a:spcPts val="3580"/>
              </a:lnSpc>
            </a:pPr>
            <a:r>
              <a:rPr lang="en-US" sz="4000" dirty="0">
                <a:solidFill>
                  <a:srgbClr val="C00000"/>
                </a:solidFill>
              </a:rPr>
              <a:t>w</a:t>
            </a:r>
            <a:r>
              <a:rPr lang="en-US" sz="4000" dirty="0" smtClean="0">
                <a:solidFill>
                  <a:srgbClr val="C00000"/>
                </a:solidFill>
              </a:rPr>
              <a:t>hen we do not know the address mapping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22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73938" y="1584525"/>
            <a:ext cx="3413051" cy="2624691"/>
          </a:xfrm>
          <a:prstGeom prst="roundRect">
            <a:avLst/>
          </a:prstGeom>
          <a:solidFill>
            <a:schemeClr val="tx1">
              <a:alpha val="69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/>
          <p:cNvSpPr/>
          <p:nvPr/>
        </p:nvSpPr>
        <p:spPr>
          <a:xfrm>
            <a:off x="8680205" y="1718060"/>
            <a:ext cx="2089978" cy="1782125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028119" y="3271686"/>
            <a:ext cx="3576697" cy="1157276"/>
          </a:xfrm>
          <a:prstGeom prst="roundRect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4000" smtClean="0">
                <a:solidFill>
                  <a:schemeClr val="bg1"/>
                </a:solidFill>
              </a:rPr>
              <a:t>No Reliability </a:t>
            </a:r>
            <a:r>
              <a:rPr lang="en-US" sz="4000" dirty="0" smtClean="0">
                <a:solidFill>
                  <a:schemeClr val="bg1"/>
                </a:solidFill>
              </a:rPr>
              <a:t>Guarantee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MEMCON: MEMORY CONTENT-BASED </a:t>
            </a:r>
            <a:br>
              <a:rPr lang="en-US" dirty="0" smtClean="0"/>
            </a:br>
            <a:r>
              <a:rPr lang="en-US" dirty="0" smtClean="0"/>
              <a:t>DETECTION AND MITIGATION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1048212" y="4287140"/>
            <a:ext cx="3132396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Unreliable DRAM Cells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with Program Content</a:t>
            </a:r>
            <a:endParaRPr lang="en-US" sz="2400" dirty="0"/>
          </a:p>
        </p:txBody>
      </p:sp>
      <p:sp>
        <p:nvSpPr>
          <p:cNvPr id="145" name="Rectangle 144"/>
          <p:cNvSpPr/>
          <p:nvPr/>
        </p:nvSpPr>
        <p:spPr>
          <a:xfrm>
            <a:off x="800036" y="4889080"/>
            <a:ext cx="10364561" cy="8129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6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Simultaneous Detection and Execution </a:t>
            </a:r>
          </a:p>
          <a:p>
            <a:pPr algn="ctr">
              <a:lnSpc>
                <a:spcPts val="306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Based on current memory content of running applications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12651" y="1282223"/>
            <a:ext cx="1197934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NO NEED TO DETECT EVERY POSSIBLE FAILURE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4819202" y="2601419"/>
            <a:ext cx="3122888" cy="869292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smtClean="0">
                <a:solidFill>
                  <a:srgbClr val="941100"/>
                </a:solidFill>
              </a:rPr>
              <a:t>Current content, Cell A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886968" y="1718859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4" name="Straight Connector 153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2" name="Oval 18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77" name="Oval 17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2" name="Oval 17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67" name="Oval 166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pic>
        <p:nvPicPr>
          <p:cNvPr id="187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538" y="2494955"/>
            <a:ext cx="2036059" cy="1145283"/>
          </a:xfrm>
          <a:prstGeom prst="rect">
            <a:avLst/>
          </a:prstGeom>
        </p:spPr>
      </p:pic>
      <p:sp>
        <p:nvSpPr>
          <p:cNvPr id="188" name="Multiply 187"/>
          <p:cNvSpPr/>
          <p:nvPr/>
        </p:nvSpPr>
        <p:spPr>
          <a:xfrm>
            <a:off x="1438248" y="219640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0" y="5722601"/>
            <a:ext cx="12192000" cy="998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Need to detect and mitigate 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only with the current content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252965" y="4364854"/>
            <a:ext cx="195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List of Failures</a:t>
            </a:r>
            <a:endParaRPr lang="en-US" sz="2400" dirty="0"/>
          </a:p>
        </p:txBody>
      </p:sp>
      <p:sp>
        <p:nvSpPr>
          <p:cNvPr id="191" name="TextBox 190"/>
          <p:cNvSpPr txBox="1"/>
          <p:nvPr/>
        </p:nvSpPr>
        <p:spPr>
          <a:xfrm>
            <a:off x="9348303" y="4422278"/>
            <a:ext cx="1596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Application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5" grpId="0" animBg="1"/>
      <p:bldP spid="153" grpId="0" animBg="1"/>
      <p:bldP spid="188" grpId="0" animBg="1"/>
      <p:bldP spid="189" grpId="0" animBg="1"/>
      <p:bldP spid="190" grpId="0"/>
      <p:bldP spid="19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1153668" y="1464564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89" name="Straight Connector 88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17" name="Oval 11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07" name="Oval 106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02" name="Oval 10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23000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749" y="698233"/>
            <a:ext cx="11076926" cy="8129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6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Simultaneous Detection and Execution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52615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MEMCON</a:t>
            </a:r>
            <a:r>
              <a:rPr lang="en-US" smtClean="0"/>
              <a:t>: HIGH-LEVEL 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4205" y="4416150"/>
            <a:ext cx="1135782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3500"/>
              </a:lnSpc>
              <a:buFont typeface="+mj-lt"/>
              <a:buAutoNum type="arabicPeriod"/>
            </a:pPr>
            <a:r>
              <a:rPr lang="en-US" sz="3600" dirty="0" smtClean="0"/>
              <a:t>No initial detection and mitigation</a:t>
            </a:r>
          </a:p>
          <a:p>
            <a:pPr marL="742950" indent="-742950">
              <a:lnSpc>
                <a:spcPts val="3500"/>
              </a:lnSpc>
              <a:buFont typeface="+mj-lt"/>
              <a:buAutoNum type="arabicPeriod"/>
            </a:pPr>
            <a:r>
              <a:rPr lang="en-US" sz="3600" dirty="0" smtClean="0"/>
              <a:t>Start running the application with a high refresh rate</a:t>
            </a:r>
          </a:p>
          <a:p>
            <a:pPr marL="742950" indent="-742950">
              <a:lnSpc>
                <a:spcPts val="3500"/>
              </a:lnSpc>
              <a:buFont typeface="+mj-lt"/>
              <a:buAutoNum type="arabicPeriod"/>
            </a:pPr>
            <a:r>
              <a:rPr lang="en-US" sz="3600" dirty="0" smtClean="0"/>
              <a:t>Detect failures with the current memory content</a:t>
            </a:r>
          </a:p>
          <a:p>
            <a:pPr marL="1200150" lvl="1" indent="-742950">
              <a:lnSpc>
                <a:spcPts val="3500"/>
              </a:lnSpc>
              <a:buFont typeface="Arial" charset="0"/>
              <a:buChar char="•"/>
            </a:pPr>
            <a:r>
              <a:rPr lang="en-US" sz="3600" dirty="0" smtClean="0"/>
              <a:t>If no failure found, use a low refresh rate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52069" y="4039490"/>
            <a:ext cx="3058081" cy="395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Unreliable DRAM Cells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153668" y="1471209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42" name="Straight Connector 41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70" name="Oval 69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65" name="Oval 64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60" name="Oval 59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55" name="Oval 54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4621223" y="1522921"/>
            <a:ext cx="1407645" cy="2576203"/>
            <a:chOff x="4354523" y="1770571"/>
            <a:chExt cx="1407645" cy="2576203"/>
          </a:xfrm>
        </p:grpSpPr>
        <p:sp>
          <p:nvSpPr>
            <p:cNvPr id="76" name="TextBox 75"/>
            <p:cNvSpPr txBox="1"/>
            <p:nvPr/>
          </p:nvSpPr>
          <p:spPr>
            <a:xfrm>
              <a:off x="4380058" y="1770571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C0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36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65723" y="2415098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C0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36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354523" y="3087955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C0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36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354523" y="3700443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C0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36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621223" y="1522921"/>
            <a:ext cx="1484589" cy="2576203"/>
            <a:chOff x="5897573" y="1770571"/>
            <a:chExt cx="1484589" cy="2576203"/>
          </a:xfrm>
        </p:grpSpPr>
        <p:sp>
          <p:nvSpPr>
            <p:cNvPr id="81" name="TextBox 80"/>
            <p:cNvSpPr txBox="1"/>
            <p:nvPr/>
          </p:nvSpPr>
          <p:spPr>
            <a:xfrm>
              <a:off x="5923108" y="1770571"/>
              <a:ext cx="1459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chemeClr val="tx2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LO-REF</a:t>
              </a:r>
              <a:endParaRPr lang="en-US" sz="3600" b="1" i="1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908773" y="2415098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C0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36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97573" y="3087955"/>
              <a:ext cx="1459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chemeClr val="tx2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LO-REF</a:t>
              </a:r>
              <a:endParaRPr lang="en-US" sz="3600" b="1" i="1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97573" y="3700443"/>
              <a:ext cx="1459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 smtClean="0">
                  <a:solidFill>
                    <a:schemeClr val="tx2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LO-REF</a:t>
              </a:r>
              <a:endParaRPr lang="en-US" sz="3600" b="1" i="1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87" name="Multiply 86"/>
          <p:cNvSpPr/>
          <p:nvPr/>
        </p:nvSpPr>
        <p:spPr>
          <a:xfrm>
            <a:off x="1704948" y="194875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412" y="2248662"/>
            <a:ext cx="2036059" cy="114528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041185" y="3577825"/>
            <a:ext cx="1596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Application</a:t>
            </a:r>
            <a:endParaRPr lang="en-US" sz="2400" dirty="0"/>
          </a:p>
        </p:txBody>
      </p:sp>
      <p:sp>
        <p:nvSpPr>
          <p:cNvPr id="122" name="Snip and Round Single Corner Rectangle 121"/>
          <p:cNvSpPr/>
          <p:nvPr/>
        </p:nvSpPr>
        <p:spPr>
          <a:xfrm>
            <a:off x="6247668" y="2391764"/>
            <a:ext cx="3122888" cy="869292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smtClean="0">
                <a:solidFill>
                  <a:srgbClr val="941100"/>
                </a:solidFill>
              </a:rPr>
              <a:t>Current content, Cell A</a:t>
            </a:r>
          </a:p>
        </p:txBody>
      </p:sp>
    </p:spTree>
    <p:extLst>
      <p:ext uri="{BB962C8B-B14F-4D97-AF65-F5344CB8AC3E}">
        <p14:creationId xmlns:p14="http://schemas.microsoft.com/office/powerpoint/2010/main" val="14712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39" grpId="0"/>
      <p:bldP spid="1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25</a:t>
            </a:fld>
            <a:endParaRPr lang="en-US" dirty="0"/>
          </a:p>
        </p:txBody>
      </p:sp>
      <p:sp>
        <p:nvSpPr>
          <p:cNvPr id="299" name="Rounded Rectangle 298"/>
          <p:cNvSpPr/>
          <p:nvPr/>
        </p:nvSpPr>
        <p:spPr>
          <a:xfrm>
            <a:off x="2540508" y="1601132"/>
            <a:ext cx="7327392" cy="1094908"/>
          </a:xfrm>
          <a:prstGeom prst="roundRect">
            <a:avLst>
              <a:gd name="adj" fmla="val 9524"/>
            </a:avLst>
          </a:prstGeom>
          <a:solidFill>
            <a:schemeClr val="bg2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MEMCON: DRAM-Internal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Independent Detection</a:t>
            </a:r>
            <a:endParaRPr lang="en-US" sz="4400" dirty="0">
              <a:solidFill>
                <a:srgbClr val="EDEFF3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8061333" y="2677752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CAL’16, MICRO’17</a:t>
            </a:r>
            <a:endParaRPr lang="en-US" dirty="0">
              <a:solidFill>
                <a:srgbClr val="9411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2557269" y="3112171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GOAL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2557269" y="3858547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KEY IDEA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2580774" y="4605962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CHALLENGE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557269" y="5328275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MECHANISM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2557269" y="438625"/>
            <a:ext cx="7327392" cy="1033561"/>
          </a:xfrm>
          <a:prstGeom prst="roundRect">
            <a:avLst>
              <a:gd name="adj" fmla="val 9524"/>
            </a:avLst>
          </a:prstGeom>
          <a:solidFill>
            <a:srgbClr val="D99694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PROBLEM: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SCRAMBLED ADDRESS MAPPING</a:t>
            </a:r>
            <a:endParaRPr lang="en-US" sz="4400" dirty="0">
              <a:solidFill>
                <a:schemeClr val="bg1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2541228" y="6058188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RESULTS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CHALLENGE WITH MEMCON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2199467" y="4332775"/>
            <a:ext cx="3132396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Unreliable DRAM Cells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with Program Content</a:t>
            </a:r>
            <a:endParaRPr lang="en-US" sz="2400" dirty="0"/>
          </a:p>
        </p:txBody>
      </p:sp>
      <p:sp>
        <p:nvSpPr>
          <p:cNvPr id="152" name="TextBox 151"/>
          <p:cNvSpPr txBox="1"/>
          <p:nvPr/>
        </p:nvSpPr>
        <p:spPr>
          <a:xfrm>
            <a:off x="212651" y="1161763"/>
            <a:ext cx="11979349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NEED TO DETECT FAILURE AT A WRITE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3" name="Snip and Round Single Corner Rectangle 152"/>
          <p:cNvSpPr/>
          <p:nvPr/>
        </p:nvSpPr>
        <p:spPr>
          <a:xfrm>
            <a:off x="5918039" y="2603507"/>
            <a:ext cx="3122888" cy="869292"/>
          </a:xfrm>
          <a:prstGeom prst="snip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Current content, Cell</a:t>
            </a:r>
            <a:r>
              <a:rPr lang="en-US" sz="2800" b="1" dirty="0" smtClean="0">
                <a:solidFill>
                  <a:srgbClr val="941100"/>
                </a:solidFill>
              </a:rPr>
              <a:t> </a:t>
            </a:r>
            <a:r>
              <a:rPr lang="en-US" sz="3600" b="1" dirty="0" smtClean="0">
                <a:solidFill>
                  <a:srgbClr val="941100"/>
                </a:solidFill>
              </a:rPr>
              <a:t>??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199467" y="1747487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4" name="Straight Connector 153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82" name="Oval 18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77" name="Oval 17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72" name="Oval 17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67" name="Oval 166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0</a:t>
                </a: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pic>
        <p:nvPicPr>
          <p:cNvPr id="187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756" y="2465853"/>
            <a:ext cx="2036059" cy="1145283"/>
          </a:xfrm>
          <a:prstGeom prst="rect">
            <a:avLst/>
          </a:prstGeom>
        </p:spPr>
      </p:pic>
      <p:sp>
        <p:nvSpPr>
          <p:cNvPr id="189" name="Rounded Rectangle 188"/>
          <p:cNvSpPr/>
          <p:nvPr/>
        </p:nvSpPr>
        <p:spPr>
          <a:xfrm>
            <a:off x="0" y="5386531"/>
            <a:ext cx="12192000" cy="998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Testing at every write is expensive!!!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4963" y="2971539"/>
            <a:ext cx="2366353" cy="76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40"/>
              </a:lnSpc>
            </a:pPr>
            <a:r>
              <a:rPr lang="en-US" sz="3200" smtClean="0"/>
              <a:t>Write access </a:t>
            </a:r>
          </a:p>
          <a:p>
            <a:pPr algn="ctr">
              <a:lnSpc>
                <a:spcPts val="2540"/>
              </a:lnSpc>
            </a:pPr>
            <a:r>
              <a:rPr lang="en-US" sz="3200" dirty="0" smtClean="0"/>
              <a:t>to row A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COST-BENEFIT ANALYSIS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18687" y="1758984"/>
            <a:ext cx="12192000" cy="1092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buNone/>
            </a:pPr>
            <a:r>
              <a:rPr lang="en-US" sz="4000" b="1" dirty="0" smtClean="0"/>
              <a:t>The cost of testing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Extra memory accesses to read and write rows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82177" y="6187909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1425" y="4159236"/>
            <a:ext cx="11291777" cy="112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 smtClean="0"/>
              <a:t>The benefit of testing</a:t>
            </a:r>
          </a:p>
          <a:p>
            <a:pPr algn="ctr">
              <a:lnSpc>
                <a:spcPts val="4000"/>
              </a:lnSpc>
            </a:pP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If no failure found,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can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reduce refresh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rate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COST-BENEFIT ANALYSIS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82177" y="6187909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28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08346" y="2177518"/>
            <a:ext cx="5287654" cy="3326036"/>
            <a:chOff x="2902154" y="2221207"/>
            <a:chExt cx="5287654" cy="3326036"/>
          </a:xfrm>
        </p:grpSpPr>
        <p:grpSp>
          <p:nvGrpSpPr>
            <p:cNvPr id="12" name="Group 11"/>
            <p:cNvGrpSpPr/>
            <p:nvPr/>
          </p:nvGrpSpPr>
          <p:grpSpPr>
            <a:xfrm>
              <a:off x="2902154" y="2221207"/>
              <a:ext cx="5287654" cy="3326036"/>
              <a:chOff x="2902154" y="2221207"/>
              <a:chExt cx="5287654" cy="332603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902154" y="2221207"/>
                <a:ext cx="5287654" cy="3326036"/>
                <a:chOff x="2902154" y="2246334"/>
                <a:chExt cx="5287654" cy="332603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902154" y="2246334"/>
                  <a:ext cx="5287654" cy="3326036"/>
                  <a:chOff x="5880838" y="2365363"/>
                  <a:chExt cx="5287654" cy="3326036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>
                    <a:off x="6408818" y="5154564"/>
                    <a:ext cx="3922776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6408819" y="4145544"/>
                    <a:ext cx="1014324" cy="2192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7423143" y="3174275"/>
                    <a:ext cx="0" cy="973461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7423143" y="3218013"/>
                    <a:ext cx="49982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H="1" flipV="1">
                    <a:off x="7910592" y="3179021"/>
                    <a:ext cx="0" cy="1712481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7910591" y="4907000"/>
                    <a:ext cx="91440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V="1">
                    <a:off x="8830660" y="3218012"/>
                    <a:ext cx="0" cy="170992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7870687" y="3971957"/>
                    <a:ext cx="1074143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64 </a:t>
                    </a:r>
                    <a:r>
                      <a:rPr lang="en-US" sz="2400" dirty="0" err="1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ms</a:t>
                    </a:r>
                    <a:endParaRPr lang="en-US" sz="2400" dirty="0" smtClean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LO-REF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7135981" y="2744491"/>
                    <a:ext cx="10741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Testing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0094349" y="5157426"/>
                    <a:ext cx="10741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smtClean="0">
                        <a:ea typeface="Abadi MT Condensed Extra Bold" charset="0"/>
                        <a:cs typeface="Abadi MT Condensed Extra Bold" charset="0"/>
                      </a:rPr>
                      <a:t>Time</a:t>
                    </a:r>
                    <a:endParaRPr lang="en-US" sz="2400" dirty="0"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880838" y="2365363"/>
                    <a:ext cx="553998" cy="843337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r>
                      <a:rPr lang="en-US" sz="2400" dirty="0" smtClean="0">
                        <a:ea typeface="Abadi MT Condensed Extra Bold" charset="0"/>
                        <a:cs typeface="Abadi MT Condensed Extra Bold" charset="0"/>
                      </a:rPr>
                      <a:t>Cost</a:t>
                    </a:r>
                    <a:endParaRPr lang="en-US" sz="2400" dirty="0"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7006592" y="4969818"/>
                    <a:ext cx="1552069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smtClean="0"/>
                      <a:t>write</a:t>
                    </a:r>
                    <a:r>
                      <a:rPr lang="en-US" sz="4000" baseline="-25000" smtClean="0"/>
                      <a:t>1</a:t>
                    </a:r>
                    <a:endParaRPr lang="en-US" sz="4000" baseline="-25000" dirty="0"/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8544204" y="4983513"/>
                    <a:ext cx="162460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smtClean="0"/>
                      <a:t>write</a:t>
                    </a:r>
                    <a:r>
                      <a:rPr lang="en-US" sz="4000" baseline="-25000" smtClean="0"/>
                      <a:t>2</a:t>
                    </a:r>
                    <a:endParaRPr lang="en-US" sz="4000" baseline="-25000" dirty="0"/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408819" y="3302699"/>
                    <a:ext cx="101432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16 </a:t>
                    </a:r>
                    <a:r>
                      <a:rPr lang="en-US" sz="2400" dirty="0" err="1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ms</a:t>
                    </a:r>
                    <a:endParaRPr lang="en-US" sz="2400" dirty="0" smtClean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HI-REF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</p:grp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3430135" y="2573579"/>
                  <a:ext cx="0" cy="246513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8" name="Straight Connector 107"/>
              <p:cNvCxnSpPr/>
              <p:nvPr/>
            </p:nvCxnSpPr>
            <p:spPr>
              <a:xfrm>
                <a:off x="5848277" y="3092310"/>
                <a:ext cx="499820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6348084" y="3079777"/>
                <a:ext cx="0" cy="1712481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6339762" y="4758713"/>
                <a:ext cx="1014324" cy="2192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/>
            <p:cNvSpPr txBox="1"/>
            <p:nvPr/>
          </p:nvSpPr>
          <p:spPr>
            <a:xfrm>
              <a:off x="5565520" y="2626734"/>
              <a:ext cx="1074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Testing</a:t>
              </a:r>
              <a:endPara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996744" y="2954327"/>
            <a:ext cx="5112362" cy="12683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Short write interval </a:t>
            </a:r>
            <a:r>
              <a:rPr lang="en-US" sz="4000" dirty="0" smtClean="0">
                <a:solidFill>
                  <a:srgbClr val="C00000"/>
                </a:solidFill>
                <a:sym typeface="Wingdings"/>
              </a:rPr>
              <a:t>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High average cost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798195" y="3302678"/>
            <a:ext cx="954304" cy="0"/>
          </a:xfrm>
          <a:prstGeom prst="straightConnector1">
            <a:avLst/>
          </a:prstGeom>
          <a:ln w="139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6053" y="2206012"/>
            <a:ext cx="49616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solidFill>
                  <a:srgbClr val="FF0000"/>
                </a:solidFill>
                <a:ea typeface="Abadi MT Condensed Light" charset="0"/>
                <a:cs typeface="Abadi MT Condensed Light" charset="0"/>
              </a:rPr>
              <a:t>Write Interval Length</a:t>
            </a:r>
            <a:endParaRPr lang="en-US" sz="3600" i="1" dirty="0">
              <a:solidFill>
                <a:srgbClr val="FF0000"/>
              </a:solidFill>
              <a:ea typeface="Abadi MT Condensed Light" charset="0"/>
              <a:cs typeface="Abadi MT Condensed Light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5602884"/>
            <a:ext cx="12192000" cy="8539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Using </a:t>
            </a:r>
            <a:r>
              <a:rPr lang="en-US" sz="4000" b="1" i="1" dirty="0" smtClean="0">
                <a:solidFill>
                  <a:srgbClr val="C00000"/>
                </a:solidFill>
              </a:rPr>
              <a:t>HI-REF</a:t>
            </a:r>
            <a:r>
              <a:rPr lang="en-US" sz="4000" dirty="0" smtClean="0">
                <a:solidFill>
                  <a:srgbClr val="C00000"/>
                </a:solidFill>
              </a:rPr>
              <a:t> is better when write interval length is short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24998" y="3092836"/>
            <a:ext cx="154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Avg</a:t>
            </a: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cost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80171" y="2578984"/>
            <a:ext cx="3638059" cy="2246590"/>
          </a:xfrm>
          <a:prstGeom prst="roundRect">
            <a:avLst/>
          </a:prstGeom>
          <a:solidFill>
            <a:schemeClr val="bg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36326" y="3945851"/>
            <a:ext cx="4291784" cy="0"/>
          </a:xfrm>
          <a:prstGeom prst="line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88659" y="3976589"/>
            <a:ext cx="154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Avg</a:t>
            </a: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cost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360959" y="3501747"/>
            <a:ext cx="1326700" cy="5299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-66456" y="1138269"/>
            <a:ext cx="12192000" cy="1092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Frequent testing introduces high cost</a:t>
            </a:r>
          </a:p>
        </p:txBody>
      </p:sp>
      <p:cxnSp>
        <p:nvCxnSpPr>
          <p:cNvPr id="13" name="Straight Connector 12"/>
          <p:cNvCxnSpPr>
            <a:stCxn id="58" idx="1"/>
          </p:cNvCxnSpPr>
          <p:nvPr/>
        </p:nvCxnSpPr>
        <p:spPr>
          <a:xfrm>
            <a:off x="1336327" y="3530353"/>
            <a:ext cx="4291783" cy="30996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4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35" grpId="0" animBg="1"/>
      <p:bldP spid="38" grpId="0"/>
      <p:bldP spid="14" grpId="0" animBg="1"/>
      <p:bldP spid="43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COST-BENEFIT ANALYSIS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15161" y="1255808"/>
            <a:ext cx="12192000" cy="59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buNone/>
            </a:pPr>
            <a:r>
              <a:rPr lang="en-US" sz="4000" dirty="0">
                <a:solidFill>
                  <a:srgbClr val="C00000"/>
                </a:solidFill>
              </a:rPr>
              <a:t>The higher the write </a:t>
            </a:r>
            <a:r>
              <a:rPr lang="en-US" sz="4000" dirty="0" smtClean="0">
                <a:solidFill>
                  <a:srgbClr val="C00000"/>
                </a:solidFill>
              </a:rPr>
              <a:t>interval length, 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sz="4000" dirty="0" smtClean="0">
                <a:solidFill>
                  <a:srgbClr val="C00000"/>
                </a:solidFill>
              </a:rPr>
              <a:t>the </a:t>
            </a:r>
            <a:r>
              <a:rPr lang="en-US" sz="4000" dirty="0">
                <a:solidFill>
                  <a:srgbClr val="C00000"/>
                </a:solidFill>
              </a:rPr>
              <a:t>higher is the benefit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82177" y="6187909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29</a:t>
            </a:fld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0" y="5880081"/>
            <a:ext cx="12192000" cy="8416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Can amortize the cost of testing with long intervals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8346" y="2177518"/>
            <a:ext cx="7639185" cy="3325120"/>
            <a:chOff x="2902154" y="2221207"/>
            <a:chExt cx="7639185" cy="3325120"/>
          </a:xfrm>
        </p:grpSpPr>
        <p:grpSp>
          <p:nvGrpSpPr>
            <p:cNvPr id="12" name="Group 11"/>
            <p:cNvGrpSpPr/>
            <p:nvPr/>
          </p:nvGrpSpPr>
          <p:grpSpPr>
            <a:xfrm>
              <a:off x="2902154" y="2221207"/>
              <a:ext cx="7639185" cy="3325120"/>
              <a:chOff x="2902154" y="2221207"/>
              <a:chExt cx="7639185" cy="33251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902154" y="2221207"/>
                <a:ext cx="7639185" cy="3325120"/>
                <a:chOff x="2902154" y="2246334"/>
                <a:chExt cx="7639185" cy="332512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902154" y="2246334"/>
                  <a:ext cx="7639185" cy="3325120"/>
                  <a:chOff x="5880838" y="2365363"/>
                  <a:chExt cx="7639185" cy="3325120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>
                    <a:off x="6408818" y="5154564"/>
                    <a:ext cx="6665976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6408819" y="4145544"/>
                    <a:ext cx="1014324" cy="2192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408819" y="3302699"/>
                    <a:ext cx="101432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16 </a:t>
                    </a:r>
                    <a:r>
                      <a:rPr lang="en-US" sz="2400" dirty="0" err="1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ms</a:t>
                    </a:r>
                    <a:endParaRPr lang="en-US" sz="2400" dirty="0" smtClean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HI-REF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7423143" y="3174275"/>
                    <a:ext cx="0" cy="973461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7423143" y="3218013"/>
                    <a:ext cx="49982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H="1" flipV="1">
                    <a:off x="7910592" y="3179021"/>
                    <a:ext cx="0" cy="1712481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7910591" y="4907000"/>
                    <a:ext cx="3566160" cy="0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V="1">
                    <a:off x="11480842" y="3218012"/>
                    <a:ext cx="0" cy="1709928"/>
                  </a:xfrm>
                  <a:prstGeom prst="line">
                    <a:avLst/>
                  </a:prstGeom>
                  <a:ln w="635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9002702" y="4048759"/>
                    <a:ext cx="1074143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64 </a:t>
                    </a:r>
                    <a:r>
                      <a:rPr lang="en-US" sz="2400" dirty="0" err="1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ms</a:t>
                    </a:r>
                    <a:endParaRPr lang="en-US" sz="2400" dirty="0" smtClean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LO-REF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7135981" y="2744491"/>
                    <a:ext cx="10741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Testing</a:t>
                    </a:r>
                    <a:endParaRPr lang="en-US" sz="2400" dirty="0"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2445880" y="5155844"/>
                    <a:ext cx="10741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smtClean="0">
                        <a:ea typeface="Abadi MT Condensed Extra Bold" charset="0"/>
                        <a:cs typeface="Abadi MT Condensed Extra Bold" charset="0"/>
                      </a:rPr>
                      <a:t>Time</a:t>
                    </a:r>
                    <a:endParaRPr lang="en-US" sz="2400" dirty="0"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880838" y="2365363"/>
                    <a:ext cx="553998" cy="843337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r>
                      <a:rPr lang="en-US" sz="2400" dirty="0" smtClean="0">
                        <a:ea typeface="Abadi MT Condensed Extra Bold" charset="0"/>
                        <a:cs typeface="Abadi MT Condensed Extra Bold" charset="0"/>
                      </a:rPr>
                      <a:t>Cost</a:t>
                    </a:r>
                    <a:endParaRPr lang="en-US" sz="2400" dirty="0"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7230641" y="4938601"/>
                    <a:ext cx="1552069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smtClean="0"/>
                      <a:t>write</a:t>
                    </a:r>
                    <a:r>
                      <a:rPr lang="en-US" sz="4000" baseline="-25000" smtClean="0"/>
                      <a:t>1</a:t>
                    </a:r>
                    <a:endParaRPr lang="en-US" sz="4000" baseline="-25000" dirty="0"/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11053331" y="4982597"/>
                    <a:ext cx="162460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smtClean="0"/>
                      <a:t>write</a:t>
                    </a:r>
                    <a:r>
                      <a:rPr lang="en-US" sz="4000" baseline="-25000" smtClean="0"/>
                      <a:t>2</a:t>
                    </a:r>
                    <a:endParaRPr lang="en-US" sz="4000" baseline="-25000" dirty="0"/>
                  </a:p>
                </p:txBody>
              </p:sp>
            </p:grp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3430135" y="2573579"/>
                  <a:ext cx="0" cy="246513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8" name="Straight Connector 107"/>
              <p:cNvCxnSpPr/>
              <p:nvPr/>
            </p:nvCxnSpPr>
            <p:spPr>
              <a:xfrm>
                <a:off x="8513944" y="3092310"/>
                <a:ext cx="499820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8998266" y="3079777"/>
                <a:ext cx="0" cy="1712481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989944" y="4758713"/>
                <a:ext cx="1014324" cy="2192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/>
            <p:cNvSpPr txBox="1"/>
            <p:nvPr/>
          </p:nvSpPr>
          <p:spPr>
            <a:xfrm>
              <a:off x="8215702" y="2626734"/>
              <a:ext cx="1074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Testing</a:t>
              </a:r>
              <a:endPara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4975275" y="3678723"/>
              <a:ext cx="3517604" cy="0"/>
            </a:xfrm>
            <a:prstGeom prst="straightConnector1">
              <a:avLst/>
            </a:prstGeom>
            <a:ln w="139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4567886" y="3191455"/>
              <a:ext cx="4262636" cy="495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200" i="1" dirty="0" smtClean="0">
                  <a:ea typeface="Abadi MT Condensed Light" charset="0"/>
                  <a:cs typeface="Abadi MT Condensed Light" charset="0"/>
                </a:rPr>
                <a:t>Write Interval Length</a:t>
              </a:r>
              <a:endParaRPr lang="en-US" sz="3200" i="1" dirty="0">
                <a:ea typeface="Abadi MT Condensed Light" charset="0"/>
                <a:cs typeface="Abadi MT Condensed Light" charset="0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7952889" y="2658632"/>
            <a:ext cx="3391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smtClean="0">
                <a:ea typeface="Abadi MT Condensed Light" charset="0"/>
                <a:cs typeface="Abadi MT Condensed Light" charset="0"/>
              </a:rPr>
              <a:t>Write Interval Length</a:t>
            </a:r>
            <a:endParaRPr lang="en-US" sz="3600" i="1" dirty="0">
              <a:ea typeface="Abadi MT Condensed Light" charset="0"/>
              <a:cs typeface="Abadi MT Condensed Light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217270" y="3990120"/>
            <a:ext cx="28627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ea typeface="Abadi MT Condensed Light" charset="0"/>
                <a:cs typeface="Abadi MT Condensed Light" charset="0"/>
              </a:rPr>
              <a:t>Benefit</a:t>
            </a:r>
            <a:endParaRPr lang="en-US" sz="3600" i="1" dirty="0">
              <a:ea typeface="Abadi MT Condensed Light" charset="0"/>
              <a:cs typeface="Abadi MT Condensed Light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11047346" y="2414824"/>
            <a:ext cx="789649" cy="97840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Up Arrow 115"/>
          <p:cNvSpPr/>
          <p:nvPr/>
        </p:nvSpPr>
        <p:spPr>
          <a:xfrm>
            <a:off x="11080000" y="3665408"/>
            <a:ext cx="789649" cy="97840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7696200" y="1720946"/>
            <a:ext cx="2089198" cy="1555654"/>
            <a:chOff x="3454955" y="2670363"/>
            <a:chExt cx="2434972" cy="181311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70" name="Group 69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3" name="Group 18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202" name="Oval 20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92" name="Oval 19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69" name="Oval 168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31" name="Oval 13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1" name="Oval 12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97" name="Oval 9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92" name="Oval 9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87" name="Oval 8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10" name="Picture 209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26" y="1547816"/>
            <a:ext cx="1277484" cy="1277484"/>
          </a:xfrm>
          <a:prstGeom prst="rect">
            <a:avLst/>
          </a:prstGeom>
        </p:spPr>
      </p:pic>
      <p:pic>
        <p:nvPicPr>
          <p:cNvPr id="211" name="Picture 210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98" y="2163190"/>
            <a:ext cx="1277484" cy="127748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837390" y="320040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DRAM Cells</a:t>
            </a:r>
          </a:p>
        </p:txBody>
      </p:sp>
      <p:sp>
        <p:nvSpPr>
          <p:cNvPr id="207" name="Multiply 206"/>
          <p:cNvSpPr/>
          <p:nvPr/>
        </p:nvSpPr>
        <p:spPr>
          <a:xfrm>
            <a:off x="7772400" y="17526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8" name="Multiply 207"/>
          <p:cNvSpPr/>
          <p:nvPr/>
        </p:nvSpPr>
        <p:spPr>
          <a:xfrm>
            <a:off x="8839200" y="2362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1494"/>
            <a:ext cx="12192000" cy="1143000"/>
          </a:xfrm>
        </p:spPr>
        <p:txBody>
          <a:bodyPr/>
          <a:lstStyle/>
          <a:p>
            <a:pPr algn="ctr"/>
            <a:r>
              <a:rPr lang="en-US" b="1" dirty="0" smtClean="0"/>
              <a:t>DRAM SCALING CHALLENGE</a:t>
            </a:r>
            <a:endParaRPr lang="en-US" b="1" dirty="0"/>
          </a:p>
        </p:txBody>
      </p:sp>
      <p:sp>
        <p:nvSpPr>
          <p:cNvPr id="51" name="Right Arrow 50"/>
          <p:cNvSpPr>
            <a:spLocks noChangeAspect="1"/>
          </p:cNvSpPr>
          <p:nvPr/>
        </p:nvSpPr>
        <p:spPr>
          <a:xfrm>
            <a:off x="5181601" y="2755236"/>
            <a:ext cx="1643431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964584" y="2057401"/>
            <a:ext cx="1893417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800000"/>
                </a:solidFill>
              </a:rPr>
              <a:t>Technology</a:t>
            </a:r>
          </a:p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800000"/>
                </a:solidFill>
              </a:rPr>
              <a:t>Scaling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435962" y="1624476"/>
            <a:ext cx="1678838" cy="1620470"/>
            <a:chOff x="-27432" y="3871327"/>
            <a:chExt cx="1399032" cy="135039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7432" y="4255642"/>
              <a:ext cx="13990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-27432" y="3871327"/>
              <a:ext cx="1399032" cy="1350392"/>
              <a:chOff x="-152400" y="3871327"/>
              <a:chExt cx="1399032" cy="1350392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868590" y="3877551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31929" y="3871327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-152400" y="4850654"/>
                <a:ext cx="139903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/>
              <p:cNvGrpSpPr/>
              <p:nvPr/>
            </p:nvGrpSpPr>
            <p:grpSpPr>
              <a:xfrm>
                <a:off x="-42838" y="3991070"/>
                <a:ext cx="1185838" cy="521134"/>
                <a:chOff x="534160" y="2230725"/>
                <a:chExt cx="1185838" cy="521134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-35221" y="4586082"/>
                <a:ext cx="1176701" cy="521134"/>
                <a:chOff x="534160" y="2230725"/>
                <a:chExt cx="1176701" cy="521134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57" name="TextBox 56"/>
          <p:cNvSpPr txBox="1"/>
          <p:nvPr/>
        </p:nvSpPr>
        <p:spPr>
          <a:xfrm>
            <a:off x="2362200" y="321058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DRAM Cells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0" y="4267200"/>
            <a:ext cx="121920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rgbClr val="C00000"/>
                </a:solidFill>
              </a:rPr>
              <a:t>Manufacturing reliable cells at low cost 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rgbClr val="C00000"/>
                </a:solidFill>
              </a:rPr>
              <a:t>is getting difficult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656064"/>
              </p:ext>
            </p:extLst>
          </p:nvPr>
        </p:nvGraphicFramePr>
        <p:xfrm>
          <a:off x="820277" y="1894545"/>
          <a:ext cx="10551444" cy="322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smtClean="0"/>
              <a:t>MEMCON: COST BENEFIT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458" y="1119780"/>
            <a:ext cx="11107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dirty="0">
                <a:solidFill>
                  <a:srgbClr val="C00000"/>
                </a:solidFill>
                <a:latin typeface="Calibri Light"/>
                <a:sym typeface="Wingdings"/>
              </a:rPr>
              <a:t>What is the write interval that can amortize the cost</a:t>
            </a:r>
            <a:r>
              <a:rPr lang="en-US" sz="4000" dirty="0" smtClean="0">
                <a:solidFill>
                  <a:srgbClr val="C00000"/>
                </a:solidFill>
                <a:latin typeface="Calibri Light"/>
                <a:sym typeface="Wingdings"/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2154" y="1827666"/>
            <a:ext cx="11807687" cy="4073119"/>
          </a:xfrm>
          <a:prstGeom prst="roundRect">
            <a:avLst/>
          </a:prstGeom>
          <a:solidFill>
            <a:schemeClr val="bg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649662" y="2190864"/>
            <a:ext cx="0" cy="263290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2630" y="2534822"/>
            <a:ext cx="1662380" cy="4947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 smtClean="0"/>
              <a:t>864 </a:t>
            </a:r>
            <a:r>
              <a:rPr lang="en-US" sz="4000" b="0" dirty="0" err="1"/>
              <a:t>ms</a:t>
            </a:r>
            <a:endParaRPr lang="en-US" sz="4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303329" y="2453941"/>
            <a:ext cx="415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err="1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MinWriteInterval</a:t>
            </a:r>
            <a:endParaRPr lang="en-US" sz="48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5466014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  <p:bldP spid="12" grpId="0" animBg="1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7590"/>
            <a:ext cx="12192000" cy="81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MECHANISM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97577" y="3274521"/>
            <a:ext cx="7414593" cy="37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52889" y="2756835"/>
            <a:ext cx="0" cy="517686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84192" y="2259027"/>
            <a:ext cx="0" cy="517686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52889" y="2769237"/>
            <a:ext cx="337931" cy="0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48148" y="2272281"/>
            <a:ext cx="337931" cy="0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86075" y="1756216"/>
            <a:ext cx="0" cy="517686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66201" y="1756216"/>
            <a:ext cx="205413" cy="0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68293" y="1756216"/>
            <a:ext cx="0" cy="1518306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99619" y="3231036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597577" y="1773591"/>
            <a:ext cx="0" cy="1518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976577" y="2467098"/>
            <a:ext cx="4392318" cy="0"/>
          </a:xfrm>
          <a:prstGeom prst="straightConnector1">
            <a:avLst/>
          </a:prstGeom>
          <a:ln w="857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4898" y="1920594"/>
            <a:ext cx="42626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ea typeface="Abadi MT Condensed Light" charset="0"/>
                <a:cs typeface="Abadi MT Condensed Light" charset="0"/>
              </a:rPr>
              <a:t>How </a:t>
            </a:r>
            <a:r>
              <a:rPr lang="en-US" sz="3600" i="1" smtClean="0">
                <a:ea typeface="Abadi MT Condensed Light" charset="0"/>
                <a:cs typeface="Abadi MT Condensed Light" charset="0"/>
              </a:rPr>
              <a:t>much longer</a:t>
            </a:r>
            <a:r>
              <a:rPr lang="en-US" sz="3600" i="1" dirty="0" smtClean="0">
                <a:ea typeface="Abadi MT Condensed Light" charset="0"/>
                <a:cs typeface="Abadi MT Condensed Light" charset="0"/>
              </a:rPr>
              <a:t>??</a:t>
            </a:r>
            <a:endParaRPr lang="en-US" sz="3600" i="1" dirty="0">
              <a:ea typeface="Abadi MT Condensed Light" charset="0"/>
              <a:cs typeface="Abadi MT Condensed Ligh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45247" y="2236266"/>
            <a:ext cx="2082814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Write Requests</a:t>
            </a:r>
            <a:endParaRPr lang="en-US" sz="24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997842" y="1479771"/>
            <a:ext cx="0" cy="23140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09130" y="5500774"/>
            <a:ext cx="11809206" cy="926258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How do we predict the interval on a write access?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3415916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MEMCON </a:t>
            </a:r>
            <a:r>
              <a:rPr lang="en-US" sz="4000" i="1" dirty="0" smtClean="0">
                <a:solidFill>
                  <a:srgbClr val="C00000"/>
                </a:solidFill>
              </a:rPr>
              <a:t>selectively</a:t>
            </a:r>
            <a:r>
              <a:rPr lang="en-US" sz="4000" dirty="0" smtClean="0"/>
              <a:t> initiates testing </a:t>
            </a:r>
          </a:p>
          <a:p>
            <a:pPr algn="ctr"/>
            <a:r>
              <a:rPr lang="en-US" sz="4000" dirty="0" smtClean="0"/>
              <a:t>when the write interval is </a:t>
            </a:r>
            <a:r>
              <a:rPr lang="en-US" sz="4000" i="1" dirty="0" smtClean="0">
                <a:solidFill>
                  <a:srgbClr val="C00000"/>
                </a:solidFill>
              </a:rPr>
              <a:t>long enough </a:t>
            </a:r>
          </a:p>
          <a:p>
            <a:pPr algn="ctr"/>
            <a:r>
              <a:rPr lang="en-US" sz="4000" i="1" dirty="0" smtClean="0">
                <a:solidFill>
                  <a:srgbClr val="C00000"/>
                </a:solidFill>
              </a:rPr>
              <a:t>to amortize</a:t>
            </a:r>
            <a:r>
              <a:rPr lang="en-US" sz="4000" dirty="0" smtClean="0"/>
              <a:t> the cost of testing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23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32</a:t>
            </a:fld>
            <a:endParaRPr lang="en-US" dirty="0"/>
          </a:p>
        </p:txBody>
      </p:sp>
      <p:sp>
        <p:nvSpPr>
          <p:cNvPr id="299" name="Rounded Rectangle 298"/>
          <p:cNvSpPr/>
          <p:nvPr/>
        </p:nvSpPr>
        <p:spPr>
          <a:xfrm>
            <a:off x="2540508" y="1601132"/>
            <a:ext cx="7327392" cy="1094908"/>
          </a:xfrm>
          <a:prstGeom prst="roundRect">
            <a:avLst>
              <a:gd name="adj" fmla="val 9524"/>
            </a:avLst>
          </a:prstGeom>
          <a:solidFill>
            <a:schemeClr val="bg2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MEMCON: DRAM-Internal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Independent Detection</a:t>
            </a:r>
            <a:endParaRPr lang="en-US" sz="4400" dirty="0">
              <a:solidFill>
                <a:srgbClr val="EDEFF3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8061333" y="2677752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CAL’16, MICRO’17</a:t>
            </a:r>
            <a:endParaRPr lang="en-US" dirty="0">
              <a:solidFill>
                <a:srgbClr val="9411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2557269" y="3112171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GOAL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2557269" y="3858547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KEY IDEA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2580774" y="4605962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CHALLENGE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557269" y="5328275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MECHANISM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2557269" y="438625"/>
            <a:ext cx="7327392" cy="1033561"/>
          </a:xfrm>
          <a:prstGeom prst="roundRect">
            <a:avLst>
              <a:gd name="adj" fmla="val 9524"/>
            </a:avLst>
          </a:prstGeom>
          <a:solidFill>
            <a:srgbClr val="D99694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PROBLEM: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SCRAMBLED ADDRESS MAPPING</a:t>
            </a:r>
            <a:endParaRPr lang="en-US" sz="4400" dirty="0">
              <a:solidFill>
                <a:schemeClr val="bg1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2541228" y="6058188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RESULTS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15" y="205605"/>
            <a:ext cx="24384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377" y="265930"/>
            <a:ext cx="2286000" cy="1196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895" y="890339"/>
            <a:ext cx="254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76" y="205605"/>
            <a:ext cx="2438400" cy="116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62"/>
                    </a14:imgEffect>
                  </a14:imgLayer>
                </a14:imgProps>
              </a:ext>
            </a:extLst>
          </a:blip>
          <a:srcRect t="23656"/>
          <a:stretch/>
        </p:blipFill>
        <p:spPr>
          <a:xfrm>
            <a:off x="8101638" y="1938201"/>
            <a:ext cx="2032000" cy="2181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296" y="2347018"/>
            <a:ext cx="274320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615" y="2563638"/>
            <a:ext cx="2956560" cy="17068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33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31376" y="4935674"/>
            <a:ext cx="11021908" cy="146512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32 seconds of execution on a real machine</a:t>
            </a:r>
          </a:p>
          <a:p>
            <a:pPr marL="0" indent="0" algn="ctr">
              <a:buNone/>
            </a:pPr>
            <a:r>
              <a:rPr lang="en-US" sz="3600" dirty="0" smtClean="0"/>
              <a:t>Profiled with a custom </a:t>
            </a:r>
            <a:r>
              <a:rPr lang="en-US" sz="3600" dirty="0"/>
              <a:t>FPGA-based </a:t>
            </a:r>
            <a:r>
              <a:rPr lang="en-US" sz="3600" dirty="0" smtClean="0"/>
              <a:t>infrastructure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69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ChangeAspect="1"/>
          </p:cNvGraphicFramePr>
          <p:nvPr>
            <p:extLst/>
          </p:nvPr>
        </p:nvGraphicFramePr>
        <p:xfrm>
          <a:off x="0" y="1164059"/>
          <a:ext cx="6374758" cy="325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3187379" y="1379556"/>
            <a:ext cx="278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ACBrotherhood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CHARACTERISTICS</a:t>
            </a:r>
            <a:endParaRPr lang="en-US" dirty="0"/>
          </a:p>
        </p:txBody>
      </p:sp>
      <p:sp>
        <p:nvSpPr>
          <p:cNvPr id="53" name="Right Arrow 52"/>
          <p:cNvSpPr/>
          <p:nvPr/>
        </p:nvSpPr>
        <p:spPr>
          <a:xfrm rot="5400000">
            <a:off x="6098661" y="4558647"/>
            <a:ext cx="736799" cy="146156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0" y="5603021"/>
            <a:ext cx="12192000" cy="10363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The longer the elapsed time after a write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  <a:sym typeface="Wingdings"/>
              </a:rPr>
              <a:t> The longer the write interval</a:t>
            </a:r>
            <a:endParaRPr lang="en-US" sz="4000" dirty="0">
              <a:solidFill>
                <a:srgbClr val="C00000"/>
              </a:solidFill>
            </a:endParaRPr>
          </a:p>
        </p:txBody>
      </p:sp>
      <p:graphicFrame>
        <p:nvGraphicFramePr>
          <p:cNvPr id="56" name="Chart 55"/>
          <p:cNvGraphicFramePr>
            <a:graphicFrameLocks/>
          </p:cNvGraphicFramePr>
          <p:nvPr>
            <p:extLst/>
          </p:nvPr>
        </p:nvGraphicFramePr>
        <p:xfrm>
          <a:off x="6096000" y="1203265"/>
          <a:ext cx="6373368" cy="325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Rounded Rectangle 51"/>
          <p:cNvSpPr/>
          <p:nvPr/>
        </p:nvSpPr>
        <p:spPr>
          <a:xfrm>
            <a:off x="0" y="4421291"/>
            <a:ext cx="12192000" cy="7156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Write intervals follow a Pareto distribution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438044" y="1364769"/>
            <a:ext cx="128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Netflix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53" grpId="0" animBg="1"/>
      <p:bldP spid="54" grpId="0" animBg="1"/>
      <p:bldGraphic spid="56" grpId="0" uiExpand="1">
        <p:bldSub>
          <a:bldChart bld="series"/>
        </p:bldSub>
      </p:bldGraphic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8231" y="2140642"/>
            <a:ext cx="15804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b="1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Current</a:t>
            </a:r>
          </a:p>
          <a:p>
            <a:pPr algn="ctr">
              <a:lnSpc>
                <a:spcPts val="3000"/>
              </a:lnSpc>
            </a:pPr>
            <a:r>
              <a:rPr lang="en-US" sz="3600" b="1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Interval</a:t>
            </a:r>
          </a:p>
          <a:p>
            <a:pPr algn="ctr">
              <a:lnSpc>
                <a:spcPts val="3000"/>
              </a:lnSpc>
            </a:pPr>
            <a:r>
              <a:rPr lang="en-US" sz="3600" b="1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Length</a:t>
            </a:r>
          </a:p>
          <a:p>
            <a:pPr algn="ctr">
              <a:lnSpc>
                <a:spcPts val="3000"/>
              </a:lnSpc>
            </a:pPr>
            <a:r>
              <a:rPr lang="en-US" sz="3600" b="1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(CIL)</a:t>
            </a:r>
            <a:endParaRPr lang="en-US" sz="3600" b="1" i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92555" y="2130939"/>
            <a:ext cx="20681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Remaining</a:t>
            </a:r>
          </a:p>
          <a:p>
            <a:pPr algn="ctr">
              <a:lnSpc>
                <a:spcPts val="3000"/>
              </a:lnSpc>
            </a:pPr>
            <a:r>
              <a:rPr lang="en-US" sz="3600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Interval</a:t>
            </a:r>
          </a:p>
          <a:p>
            <a:pPr algn="ctr">
              <a:lnSpc>
                <a:spcPts val="3000"/>
              </a:lnSpc>
            </a:pPr>
            <a:r>
              <a:rPr lang="en-US" sz="3600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Length</a:t>
            </a:r>
          </a:p>
          <a:p>
            <a:pPr algn="ctr">
              <a:lnSpc>
                <a:spcPts val="3000"/>
              </a:lnSpc>
            </a:pPr>
            <a:r>
              <a:rPr lang="en-US" sz="3600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(RIL)</a:t>
            </a:r>
            <a:endParaRPr lang="en-US" sz="3600" i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394817" y="4136267"/>
            <a:ext cx="2488102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882919" y="4136267"/>
            <a:ext cx="2312500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424101" y="2091492"/>
            <a:ext cx="7707071" cy="2940138"/>
            <a:chOff x="2087216" y="2091492"/>
            <a:chExt cx="7707071" cy="2940138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087216" y="3718087"/>
              <a:ext cx="7414593" cy="372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2242528" y="3200401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573831" y="2702593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070573" y="2498381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242528" y="3212803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37787" y="2715847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875714" y="2199782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855840" y="2199782"/>
              <a:ext cx="205413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57932" y="2199782"/>
              <a:ext cx="0" cy="151830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070573" y="2498381"/>
              <a:ext cx="0" cy="960863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858534" y="3445484"/>
              <a:ext cx="205413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858534" y="3445484"/>
              <a:ext cx="0" cy="272603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388626" y="2498382"/>
              <a:ext cx="0" cy="217465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368748" y="2715847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8706679" y="2719969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706679" y="3237655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9034272" y="3237655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989258" y="3674602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087216" y="2217157"/>
              <a:ext cx="0" cy="15183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546034" y="2091492"/>
              <a:ext cx="0" cy="2130030"/>
            </a:xfrm>
            <a:prstGeom prst="line">
              <a:avLst/>
            </a:prstGeom>
            <a:ln w="635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057932" y="4427439"/>
              <a:ext cx="4800602" cy="24916"/>
            </a:xfrm>
            <a:prstGeom prst="straightConnector1">
              <a:avLst/>
            </a:prstGeom>
            <a:ln w="508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481346" y="4517194"/>
              <a:ext cx="4262636" cy="5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Write Interval Length</a:t>
              </a:r>
              <a:endParaRPr lang="en-US" sz="3600" i="1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0" y="5404241"/>
            <a:ext cx="12192000" cy="10363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The longer the </a:t>
            </a:r>
            <a:r>
              <a:rPr lang="en-US" sz="4000" i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CIL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  <a:sym typeface="Wingdings"/>
              </a:rPr>
              <a:t> It is expected that the longer the </a:t>
            </a:r>
            <a:r>
              <a:rPr lang="en-US" sz="4000" i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  <a:sym typeface="Wingdings"/>
              </a:rPr>
              <a:t>RIL</a:t>
            </a:r>
            <a:endParaRPr lang="en-US" sz="40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CHARACTERISTICS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171771" y="2597771"/>
            <a:ext cx="2082814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Write Requests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61266" y="1369048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T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16805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CHARACTERISTICS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39148" y="1133061"/>
          <a:ext cx="12052851" cy="409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8229600" y="978196"/>
            <a:ext cx="0" cy="3678864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03497" y="1261768"/>
            <a:ext cx="10268712" cy="2176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5340445"/>
            <a:ext cx="12192000" cy="14537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If the interval is already </a:t>
            </a:r>
            <a:r>
              <a:rPr lang="en-US" sz="4000" dirty="0" smtClean="0">
                <a:solidFill>
                  <a:srgbClr val="C00000"/>
                </a:solidFill>
              </a:rPr>
              <a:t>1024 </a:t>
            </a:r>
            <a:r>
              <a:rPr lang="en-US" sz="4000" dirty="0" err="1" smtClean="0">
                <a:solidFill>
                  <a:srgbClr val="C00000"/>
                </a:solidFill>
              </a:rPr>
              <a:t>ms</a:t>
            </a:r>
            <a:r>
              <a:rPr lang="en-US" sz="4000" dirty="0" smtClean="0">
                <a:solidFill>
                  <a:srgbClr val="C00000"/>
                </a:solidFill>
              </a:rPr>
              <a:t> long, 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chemeClr val="tx1"/>
                </a:solidFill>
                <a:ea typeface="Abadi MT Condensed Extra Bold" charset="0"/>
                <a:cs typeface="Abadi MT Condensed Extra Bold" charset="0"/>
              </a:rPr>
              <a:t>the probability that the </a:t>
            </a:r>
            <a:r>
              <a:rPr lang="en-US" sz="40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remaining interval 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is greater than 1024 </a:t>
            </a:r>
            <a:r>
              <a:rPr lang="en-US" sz="40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ms</a:t>
            </a:r>
            <a:r>
              <a:rPr lang="en-US" sz="40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ea typeface="Abadi MT Condensed Extra Bold" charset="0"/>
                <a:cs typeface="Abadi MT Condensed Extra Bold" charset="0"/>
              </a:rPr>
              <a:t>is on average </a:t>
            </a:r>
            <a:r>
              <a:rPr lang="en-US" sz="4000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76%</a:t>
            </a:r>
            <a:endParaRPr lang="en-US" sz="4000" dirty="0">
              <a:solidFill>
                <a:srgbClr val="C00000"/>
              </a:solidFill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7590"/>
            <a:ext cx="12192000" cy="81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ts val="3580"/>
              </a:lnSpc>
            </a:pPr>
            <a:r>
              <a:rPr lang="en-US" dirty="0">
                <a:solidFill>
                  <a:srgbClr val="C00000"/>
                </a:solidFill>
              </a:rPr>
              <a:t>How do we predict the interval on a write access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06752" y="1267121"/>
            <a:ext cx="8959401" cy="2314019"/>
            <a:chOff x="1345247" y="1479771"/>
            <a:chExt cx="8959401" cy="231401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597577" y="3274521"/>
              <a:ext cx="7414593" cy="372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752889" y="2756835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084192" y="2259027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52889" y="2769237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048148" y="2272281"/>
              <a:ext cx="337931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386075" y="1756216"/>
              <a:ext cx="0" cy="51768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366201" y="1756216"/>
              <a:ext cx="205413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568293" y="1756216"/>
              <a:ext cx="0" cy="1518306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499619" y="3231036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597577" y="1773591"/>
              <a:ext cx="0" cy="15183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976577" y="2467098"/>
              <a:ext cx="4392318" cy="0"/>
            </a:xfrm>
            <a:prstGeom prst="straightConnector1">
              <a:avLst/>
            </a:prstGeom>
            <a:ln w="8572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474898" y="1920594"/>
              <a:ext cx="4262636" cy="5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smtClean="0">
                  <a:ea typeface="Abadi MT Condensed Light" charset="0"/>
                  <a:cs typeface="Abadi MT Condensed Light" charset="0"/>
                </a:rPr>
                <a:t>How much longer??</a:t>
              </a:r>
              <a:endParaRPr lang="en-US" sz="3600" i="1" dirty="0">
                <a:ea typeface="Abadi MT Condensed Light" charset="0"/>
                <a:cs typeface="Abadi MT Condensed Light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45247" y="2236266"/>
              <a:ext cx="2082814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Write Requests</a:t>
              </a:r>
              <a:endParaRPr lang="en-US" sz="2400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997842" y="1479771"/>
              <a:ext cx="0" cy="231401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PREDICTION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72836" y="1708722"/>
            <a:ext cx="8959401" cy="2940138"/>
            <a:chOff x="834886" y="2091492"/>
            <a:chExt cx="8959401" cy="2940138"/>
          </a:xfrm>
        </p:grpSpPr>
        <p:sp>
          <p:nvSpPr>
            <p:cNvPr id="26" name="TextBox 25"/>
            <p:cNvSpPr txBox="1"/>
            <p:nvPr/>
          </p:nvSpPr>
          <p:spPr>
            <a:xfrm>
              <a:off x="3161075" y="2737576"/>
              <a:ext cx="1760417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dirty="0" smtClean="0">
                  <a:ea typeface="Abadi MT Condensed Extra Bold" charset="0"/>
                  <a:cs typeface="Abadi MT Condensed Extra Bold" charset="0"/>
                </a:rPr>
                <a:t>Wait for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i="1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1024 </a:t>
              </a:r>
              <a:r>
                <a:rPr lang="en-US" sz="3600" b="1" i="1" dirty="0" err="1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ms</a:t>
              </a:r>
              <a:endParaRPr lang="en-US" sz="3600" b="1" i="1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52659" y="2705094"/>
              <a:ext cx="284885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dirty="0" smtClean="0">
                  <a:ea typeface="Abadi MT Condensed Extra Bold" charset="0"/>
                  <a:cs typeface="Abadi MT Condensed Extra Bold" charset="0"/>
                </a:rPr>
                <a:t>Expected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i="1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RIL </a:t>
              </a:r>
              <a:r>
                <a:rPr lang="en-US" sz="3600" i="1" dirty="0" smtClean="0">
                  <a:ea typeface="Abadi MT Condensed Extra Bold" charset="0"/>
                  <a:cs typeface="Abadi MT Condensed Extra Bold" charset="0"/>
                </a:rPr>
                <a:t>&gt; 1024 </a:t>
              </a:r>
              <a:r>
                <a:rPr lang="en-US" sz="3600" i="1" dirty="0" err="1" smtClean="0">
                  <a:ea typeface="Abadi MT Condensed Extra Bold" charset="0"/>
                  <a:cs typeface="Abadi MT Condensed Extra Bold" charset="0"/>
                </a:rPr>
                <a:t>ms</a:t>
              </a:r>
              <a:endParaRPr lang="en-US" sz="3600" i="1" dirty="0">
                <a:ea typeface="Abadi MT Condensed Extra Bold" charset="0"/>
                <a:cs typeface="Abadi MT Condensed Extra Bold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87216" y="2091492"/>
              <a:ext cx="7707071" cy="2940138"/>
              <a:chOff x="2087216" y="2091492"/>
              <a:chExt cx="7707071" cy="2940138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2087216" y="3718087"/>
                <a:ext cx="7414593" cy="372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2242528" y="3200401"/>
                <a:ext cx="0" cy="51768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2573831" y="2702593"/>
                <a:ext cx="0" cy="51768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8070573" y="2498381"/>
                <a:ext cx="337931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242528" y="3212803"/>
                <a:ext cx="337931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537787" y="2715847"/>
                <a:ext cx="337931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875714" y="2199782"/>
                <a:ext cx="0" cy="51768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2855840" y="2199782"/>
                <a:ext cx="205413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057932" y="2199782"/>
                <a:ext cx="0" cy="151830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8070573" y="2498381"/>
                <a:ext cx="0" cy="960863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858534" y="3445484"/>
                <a:ext cx="205413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858534" y="3445484"/>
                <a:ext cx="0" cy="272603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8388626" y="2498382"/>
                <a:ext cx="0" cy="217465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368748" y="2715847"/>
                <a:ext cx="337931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706679" y="2719969"/>
                <a:ext cx="0" cy="51768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706679" y="3237655"/>
                <a:ext cx="337931" cy="0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9034272" y="3237655"/>
                <a:ext cx="0" cy="517686"/>
              </a:xfrm>
              <a:prstGeom prst="line">
                <a:avLst/>
              </a:prstGeom>
              <a:ln w="34925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8989258" y="3674602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Time</a:t>
                </a:r>
                <a:endParaRPr lang="en-US" sz="2400" dirty="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V="1">
                <a:off x="2087216" y="2217157"/>
                <a:ext cx="0" cy="15183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014409" y="2091492"/>
                <a:ext cx="0" cy="2130030"/>
              </a:xfrm>
              <a:prstGeom prst="line">
                <a:avLst/>
              </a:prstGeom>
              <a:ln w="635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057932" y="4427439"/>
                <a:ext cx="4800602" cy="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481346" y="4517194"/>
                <a:ext cx="4262636" cy="51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i="1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Write Interval Length</a:t>
                </a:r>
                <a:endParaRPr lang="en-US" sz="3600" i="1" dirty="0"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34886" y="2597771"/>
              <a:ext cx="2082814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Write Requests</a:t>
              </a:r>
              <a:endParaRPr lang="en-US" sz="2400" dirty="0"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0" y="5212123"/>
            <a:ext cx="12192000" cy="1385989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After </a:t>
            </a:r>
            <a:r>
              <a:rPr lang="en-US" sz="4000" dirty="0">
                <a:solidFill>
                  <a:srgbClr val="C00000"/>
                </a:solidFill>
                <a:latin typeface="Calibri Light"/>
              </a:rPr>
              <a:t>a </a:t>
            </a: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write, wait for a CIL, where P(RIL) &gt; 1024 is high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If idle, predict the interval will last more than 1024 </a:t>
            </a:r>
            <a:r>
              <a:rPr lang="en-US" sz="4000" dirty="0" err="1" smtClean="0">
                <a:solidFill>
                  <a:srgbClr val="C00000"/>
                </a:solidFill>
                <a:latin typeface="Calibri Light"/>
              </a:rPr>
              <a:t>ms</a:t>
            </a:r>
            <a:endParaRPr lang="en-US" sz="4000" dirty="0" smtClean="0">
              <a:solidFill>
                <a:srgbClr val="C00000"/>
              </a:solidFill>
              <a:latin typeface="Calibri Ligh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690609" y="2087411"/>
            <a:ext cx="2697480" cy="0"/>
          </a:xfrm>
          <a:prstGeom prst="straightConnector1">
            <a:avLst/>
          </a:prstGeom>
          <a:ln w="857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39</a:t>
            </a:fld>
            <a:endParaRPr lang="en-US" dirty="0"/>
          </a:p>
        </p:txBody>
      </p:sp>
      <p:sp>
        <p:nvSpPr>
          <p:cNvPr id="299" name="Rounded Rectangle 298"/>
          <p:cNvSpPr/>
          <p:nvPr/>
        </p:nvSpPr>
        <p:spPr>
          <a:xfrm>
            <a:off x="2540508" y="1601132"/>
            <a:ext cx="7327392" cy="1094908"/>
          </a:xfrm>
          <a:prstGeom prst="roundRect">
            <a:avLst>
              <a:gd name="adj" fmla="val 9524"/>
            </a:avLst>
          </a:prstGeom>
          <a:solidFill>
            <a:schemeClr val="bg2">
              <a:lumMod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MEMCON: DRAM-Internal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EDEFF3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Independent Detection</a:t>
            </a:r>
            <a:endParaRPr lang="en-US" sz="4400" dirty="0">
              <a:solidFill>
                <a:srgbClr val="EDEFF3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8061333" y="2677752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11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CAL’16, MICRO’17</a:t>
            </a:r>
            <a:endParaRPr lang="en-US" dirty="0">
              <a:solidFill>
                <a:srgbClr val="9411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2557269" y="3112171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GOAL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2557269" y="3858547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KEY IDEA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2580774" y="4605962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CHALLENGE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557269" y="5328275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D99694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MECHANISM</a:t>
            </a:r>
            <a:endParaRPr lang="en-US" sz="4400" dirty="0">
              <a:solidFill>
                <a:srgbClr val="D99694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2557269" y="438625"/>
            <a:ext cx="7327392" cy="1033561"/>
          </a:xfrm>
          <a:prstGeom prst="roundRect">
            <a:avLst>
              <a:gd name="adj" fmla="val 9524"/>
            </a:avLst>
          </a:prstGeom>
          <a:solidFill>
            <a:srgbClr val="D99694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PROBLEM: </a:t>
            </a:r>
          </a:p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chemeClr val="bg1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SCRAMBLED ADDRESS MAPPING</a:t>
            </a:r>
            <a:endParaRPr lang="en-US" sz="4400" dirty="0">
              <a:solidFill>
                <a:schemeClr val="bg1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2541228" y="6058188"/>
            <a:ext cx="7327392" cy="660490"/>
          </a:xfrm>
          <a:prstGeom prst="roundRect">
            <a:avLst>
              <a:gd name="adj" fmla="val 9524"/>
            </a:avLst>
          </a:prstGeom>
          <a:solidFill>
            <a:schemeClr val="bg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500"/>
              </a:lnSpc>
            </a:pPr>
            <a:r>
              <a:rPr lang="en-US" sz="4400" dirty="0" smtClean="0">
                <a:solidFill>
                  <a:srgbClr val="C00000"/>
                </a:solidFill>
                <a:latin typeface="Tw Cen MT Condensed Extra Bold" panose="020B0803020202020204" pitchFamily="34" charset="0"/>
                <a:cs typeface="Courier New" panose="02070309020205020404" pitchFamily="49" charset="0"/>
              </a:rPr>
              <a:t>RESULTS</a:t>
            </a:r>
            <a:endParaRPr lang="en-US" sz="4400" dirty="0">
              <a:solidFill>
                <a:srgbClr val="C00000"/>
              </a:solidFill>
              <a:latin typeface="Tw Cen MT Condensed Extra Bold" panose="020B08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3634299" y="1136044"/>
            <a:ext cx="4374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Manufacturing Time Testing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746380" y="1733609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7391117" y="1792639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6961754" y="1853382"/>
            <a:ext cx="0" cy="255771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334230" y="1847158"/>
            <a:ext cx="0" cy="255771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706706" y="1840934"/>
            <a:ext cx="0" cy="255771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079745" y="3998805"/>
            <a:ext cx="3251628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73537" y="3407877"/>
            <a:ext cx="3251628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079182" y="1834710"/>
            <a:ext cx="0" cy="255771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442521" y="1828486"/>
            <a:ext cx="0" cy="255771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059712" y="2212801"/>
            <a:ext cx="3251628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4058192" y="2807813"/>
            <a:ext cx="3251628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4164025" y="1949781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4806562" y="194822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5430825" y="1946677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6064225" y="1945125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6688488" y="194357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/>
          <p:nvPr/>
        </p:nvSpPr>
        <p:spPr>
          <a:xfrm>
            <a:off x="4171642" y="254479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4805042" y="2543241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5438442" y="254168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6062705" y="2540137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6686968" y="2538585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4168713" y="315399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4802113" y="3152441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5435513" y="315088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6059776" y="3149337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6693176" y="3147785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4165784" y="3754057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4808321" y="3752505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5432584" y="3750953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6065984" y="3749401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6690247" y="3747849"/>
            <a:ext cx="543301" cy="51958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ight Arrow 132"/>
          <p:cNvSpPr/>
          <p:nvPr/>
        </p:nvSpPr>
        <p:spPr>
          <a:xfrm>
            <a:off x="7649571" y="2219132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7649563" y="1770957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PASS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689908" y="3996171"/>
            <a:ext cx="8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FAIL</a:t>
            </a:r>
          </a:p>
        </p:txBody>
      </p:sp>
      <p:sp>
        <p:nvSpPr>
          <p:cNvPr id="141" name="Right Arrow 140"/>
          <p:cNvSpPr/>
          <p:nvPr/>
        </p:nvSpPr>
        <p:spPr>
          <a:xfrm>
            <a:off x="7652563" y="3790756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ight Arrow 136"/>
          <p:cNvSpPr/>
          <p:nvPr/>
        </p:nvSpPr>
        <p:spPr>
          <a:xfrm>
            <a:off x="3036717" y="2947417"/>
            <a:ext cx="675312" cy="339139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49220"/>
            <a:ext cx="1574800" cy="1084580"/>
          </a:xfrm>
          <a:prstGeom prst="rect">
            <a:avLst/>
          </a:prstGeom>
        </p:spPr>
      </p:pic>
      <p:pic>
        <p:nvPicPr>
          <p:cNvPr id="51" name="Picture 50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116974"/>
            <a:ext cx="1574800" cy="1084580"/>
          </a:xfrm>
          <a:prstGeom prst="rect">
            <a:avLst/>
          </a:prstGeom>
        </p:spPr>
      </p:pic>
      <p:pic>
        <p:nvPicPr>
          <p:cNvPr id="52" name="Picture 51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133600"/>
            <a:ext cx="1574800" cy="1084580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6152" y="1770957"/>
            <a:ext cx="954058" cy="896348"/>
          </a:xfrm>
          <a:prstGeom prst="rect">
            <a:avLst/>
          </a:prstGeom>
        </p:spPr>
      </p:pic>
      <p:pic>
        <p:nvPicPr>
          <p:cNvPr id="53" name="Picture 52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505200"/>
            <a:ext cx="1574800" cy="1084580"/>
          </a:xfrm>
          <a:prstGeom prst="rect">
            <a:avLst/>
          </a:prstGeom>
        </p:spPr>
      </p:pic>
      <p:sp>
        <p:nvSpPr>
          <p:cNvPr id="204" name="Multiply 203"/>
          <p:cNvSpPr/>
          <p:nvPr/>
        </p:nvSpPr>
        <p:spPr>
          <a:xfrm>
            <a:off x="8915401" y="3505201"/>
            <a:ext cx="1175849" cy="1194507"/>
          </a:xfrm>
          <a:prstGeom prst="mathMultiply">
            <a:avLst/>
          </a:prstGeom>
          <a:solidFill>
            <a:srgbClr val="FF0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5044335"/>
            <a:ext cx="12192000" cy="150886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C00000"/>
                </a:solidFill>
              </a:rPr>
              <a:t>1. Manufacturers perform exhaustive testing of DRAM chips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2. Chips failing the tests are discarded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</a:t>
            </a:fld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TRADITIONAL APPROACH</a:t>
            </a:r>
            <a:br>
              <a:rPr lang="en-US" b="1" dirty="0" smtClean="0"/>
            </a:br>
            <a:r>
              <a:rPr lang="en-US" b="1" dirty="0" smtClean="0"/>
              <a:t>TO ENABLE DRAM SCALING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209450" y="1879798"/>
            <a:ext cx="2779018" cy="2455853"/>
            <a:chOff x="4209450" y="1879798"/>
            <a:chExt cx="2779018" cy="2455853"/>
          </a:xfrm>
        </p:grpSpPr>
        <p:pic>
          <p:nvPicPr>
            <p:cNvPr id="55" name="Picture 54" descr="21175849_s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450" y="1887689"/>
              <a:ext cx="1277484" cy="1277484"/>
            </a:xfrm>
            <a:prstGeom prst="rect">
              <a:avLst/>
            </a:prstGeom>
          </p:spPr>
        </p:pic>
        <p:pic>
          <p:nvPicPr>
            <p:cNvPr id="56" name="Picture 55" descr="21175849_s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46" y="1879798"/>
              <a:ext cx="1277484" cy="1277484"/>
            </a:xfrm>
            <a:prstGeom prst="rect">
              <a:avLst/>
            </a:prstGeom>
          </p:spPr>
        </p:pic>
        <p:pic>
          <p:nvPicPr>
            <p:cNvPr id="57" name="Picture 56" descr="21175849_s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984" y="3043484"/>
              <a:ext cx="1277484" cy="1277484"/>
            </a:xfrm>
            <a:prstGeom prst="rect">
              <a:avLst/>
            </a:prstGeom>
          </p:spPr>
        </p:pic>
        <p:pic>
          <p:nvPicPr>
            <p:cNvPr id="58" name="Picture 57" descr="21175849_s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995" y="3058167"/>
              <a:ext cx="1277484" cy="1277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7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88" grpId="0" animBg="1"/>
      <p:bldP spid="89" grpId="0" animBg="1"/>
      <p:bldP spid="89" grpId="1" animBg="1"/>
      <p:bldP spid="122" grpId="0" animBg="1"/>
      <p:bldP spid="123" grpId="0" animBg="1"/>
      <p:bldP spid="124" grpId="0" animBg="1"/>
      <p:bldP spid="125" grpId="0" animBg="1"/>
      <p:bldP spid="12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33" grpId="0" animBg="1"/>
      <p:bldP spid="135" grpId="0"/>
      <p:bldP spid="136" grpId="0"/>
      <p:bldP spid="141" grpId="0" animBg="1"/>
      <p:bldP spid="137" grpId="0" animBg="1"/>
      <p:bldP spid="204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MEMCON: REDUCTION IN REFRESH COUNT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400878" y="1436525"/>
          <a:ext cx="10515600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58093" y="1033175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UPPER BOUND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26366" y="2011891"/>
            <a:ext cx="9346096" cy="0"/>
          </a:xfrm>
          <a:prstGeom prst="line">
            <a:avLst/>
          </a:prstGeom>
          <a:ln w="666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0" y="5404241"/>
            <a:ext cx="12192000" cy="10363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71% average reduction in refresh count,</a:t>
            </a:r>
          </a:p>
          <a:p>
            <a:pPr algn="ctr">
              <a:lnSpc>
                <a:spcPts val="3580"/>
              </a:lnSpc>
            </a:pPr>
            <a:r>
              <a:rPr lang="en-US" sz="4000" dirty="0">
                <a:solidFill>
                  <a:srgbClr val="C00000"/>
                </a:solidFill>
              </a:rPr>
              <a:t>v</a:t>
            </a:r>
            <a:r>
              <a:rPr lang="en-US" sz="4000" dirty="0" smtClean="0">
                <a:solidFill>
                  <a:srgbClr val="C00000"/>
                </a:solidFill>
              </a:rPr>
              <a:t>ery close to the upper bound of 75% </a:t>
            </a:r>
            <a:endParaRPr lang="en-US" sz="40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737798"/>
              </p:ext>
            </p:extLst>
          </p:nvPr>
        </p:nvGraphicFramePr>
        <p:xfrm>
          <a:off x="33459" y="1569429"/>
          <a:ext cx="5230368" cy="362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930461"/>
              </p:ext>
            </p:extLst>
          </p:nvPr>
        </p:nvGraphicFramePr>
        <p:xfrm>
          <a:off x="6126660" y="1526673"/>
          <a:ext cx="5231825" cy="361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68268" y="1313797"/>
            <a:ext cx="1860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tx2">
                    <a:lumMod val="50000"/>
                  </a:schemeClr>
                </a:solidFill>
              </a:rPr>
              <a:t>Four-Core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079" y="1290639"/>
            <a:ext cx="211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Single-Core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MEMCON: PERFORMANCE IMPROVEMENT DUE TO REDUCTION IN REFRESH COUNT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0" y="5404241"/>
            <a:ext cx="12192000" cy="10363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smtClean="0">
                <a:solidFill>
                  <a:srgbClr val="C00000"/>
                </a:solidFill>
              </a:rPr>
              <a:t>Refresh reduction leads to </a:t>
            </a:r>
          </a:p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significant performance improvement</a:t>
            </a:r>
            <a:endParaRPr lang="en-US" sz="40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281989" y="1606184"/>
            <a:ext cx="8931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50%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</a:rPr>
              <a:t>0</a:t>
            </a:r>
            <a:r>
              <a:rPr lang="en-US" sz="2800" b="1" dirty="0">
                <a:solidFill>
                  <a:srgbClr val="C00000"/>
                </a:solidFill>
              </a:rPr>
              <a:t>% 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4854316" y="1719197"/>
            <a:ext cx="484632" cy="698539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309962" y="1719197"/>
            <a:ext cx="8931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65%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52%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Up-Down Arrow 11"/>
          <p:cNvSpPr/>
          <p:nvPr/>
        </p:nvSpPr>
        <p:spPr>
          <a:xfrm>
            <a:off x="10867887" y="1821511"/>
            <a:ext cx="484632" cy="751084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0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6" grpId="0" animBg="1"/>
      <p:bldP spid="11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42</a:t>
            </a:fld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258264" y="618517"/>
            <a:ext cx="7784638" cy="1074520"/>
            <a:chOff x="1524001" y="1347541"/>
            <a:chExt cx="9144001" cy="1262157"/>
          </a:xfrm>
        </p:grpSpPr>
        <p:sp>
          <p:nvSpPr>
            <p:cNvPr id="6" name="Rounded Rectangle 5"/>
            <p:cNvSpPr/>
            <p:nvPr/>
          </p:nvSpPr>
          <p:spPr>
            <a:xfrm>
              <a:off x="1524001" y="2033340"/>
              <a:ext cx="9144001" cy="57635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70000"/>
                </a:lnSpc>
              </a:pPr>
              <a:r>
                <a:rPr lang="en-US" sz="3200" i="1" smtClean="0">
                  <a:solidFill>
                    <a:srgbClr val="FF0000"/>
                  </a:solidFill>
                </a:rPr>
                <a:t>SCRAMBLED MAPPING                     </a:t>
              </a:r>
              <a:endParaRPr lang="en-US" sz="3200" i="1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678680" y="1347541"/>
              <a:ext cx="5303520" cy="803154"/>
              <a:chOff x="2240280" y="2971800"/>
              <a:chExt cx="5303520" cy="80315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240280" y="2979042"/>
                <a:ext cx="5303520" cy="795912"/>
                <a:chOff x="1027256" y="2117206"/>
                <a:chExt cx="5303520" cy="795912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331890" y="2135878"/>
                  <a:ext cx="0" cy="7772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704366" y="2129654"/>
                  <a:ext cx="0" cy="7772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076842" y="2123430"/>
                  <a:ext cx="0" cy="7772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449318" y="2117206"/>
                  <a:ext cx="0" cy="7772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027256" y="2495297"/>
                  <a:ext cx="5303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oup 21"/>
                <p:cNvGrpSpPr/>
                <p:nvPr/>
              </p:nvGrpSpPr>
              <p:grpSpPr>
                <a:xfrm>
                  <a:off x="1176697" y="2226069"/>
                  <a:ext cx="2425227" cy="524238"/>
                  <a:chOff x="1176697" y="2226069"/>
                  <a:chExt cx="2425227" cy="524238"/>
                </a:xfrm>
              </p:grpSpPr>
              <p:sp>
                <p:nvSpPr>
                  <p:cNvPr id="23" name="Oval 22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 cmpd="sng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6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7047006" y="2990472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419482" y="298424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791958" y="297802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155297" y="297180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4876800" y="3093095"/>
                <a:ext cx="543301" cy="519582"/>
              </a:xfrm>
              <a:prstGeom prst="ellipse">
                <a:avLst/>
              </a:prstGeom>
              <a:solidFill>
                <a:srgbClr val="800000"/>
              </a:solidFill>
              <a:ln w="3810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519337" y="3091543"/>
                <a:ext cx="543301" cy="519582"/>
              </a:xfrm>
              <a:prstGeom prst="ellipse">
                <a:avLst/>
              </a:prstGeom>
              <a:solidFill>
                <a:srgbClr val="EEECE1"/>
              </a:solidFill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143600" y="3089991"/>
                <a:ext cx="543301" cy="51958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777000" y="3088439"/>
                <a:ext cx="543301" cy="51958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77000" y="1893694"/>
              <a:ext cx="8452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X-?</a:t>
              </a:r>
              <a:endParaRPr lang="en-US" sz="4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33459" y="1893694"/>
              <a:ext cx="4671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72401" y="1893694"/>
              <a:ext cx="9589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</a:t>
              </a:r>
              <a:r>
                <a:rPr lang="en-US" sz="4000" b="1" dirty="0" smtClean="0"/>
                <a:t>+?</a:t>
              </a:r>
              <a:endParaRPr lang="en-US" sz="4000" b="1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0" y="1825883"/>
            <a:ext cx="12192001" cy="102324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Goal: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MEMCON </a:t>
            </a:r>
            <a:r>
              <a:rPr lang="en-US" sz="3200" b="1" i="1" dirty="0" smtClean="0">
                <a:solidFill>
                  <a:schemeClr val="tx1"/>
                </a:solidFill>
              </a:rPr>
              <a:t>detects and mitigates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data-dependent failures </a:t>
            </a:r>
            <a:r>
              <a:rPr lang="en-US" sz="3200" b="1" i="1" dirty="0" smtClean="0">
                <a:solidFill>
                  <a:schemeClr val="tx1"/>
                </a:solidFill>
              </a:rPr>
              <a:t>without</a:t>
            </a:r>
            <a:r>
              <a:rPr lang="en-US" sz="3200" dirty="0" smtClean="0">
                <a:solidFill>
                  <a:schemeClr val="tx1"/>
                </a:solidFill>
              </a:rPr>
              <a:t> the knowledge of the DRAM internal </a:t>
            </a:r>
            <a:r>
              <a:rPr lang="en-US" sz="3200" dirty="0">
                <a:solidFill>
                  <a:schemeClr val="tx1"/>
                </a:solidFill>
              </a:rPr>
              <a:t>address mapping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38201" y="-2924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MEMCON: SUMMARY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569" y="2968184"/>
            <a:ext cx="12235925" cy="6913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Key Idea: </a:t>
            </a:r>
            <a:r>
              <a:rPr lang="en-US" sz="3200" dirty="0" smtClean="0">
                <a:solidFill>
                  <a:schemeClr val="tx1"/>
                </a:solidFill>
              </a:rPr>
              <a:t>Instead of detecting every possible failure, detects failure based on the </a:t>
            </a:r>
            <a:r>
              <a:rPr lang="en-US" sz="3200" b="1" i="1" dirty="0" smtClean="0">
                <a:solidFill>
                  <a:schemeClr val="tx1"/>
                </a:solidFill>
              </a:rPr>
              <a:t>current content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5674" y="1159700"/>
            <a:ext cx="11959389" cy="53645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Problem: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0" y="4537106"/>
            <a:ext cx="12192000" cy="1069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Mechanism:</a:t>
            </a:r>
            <a:r>
              <a:rPr lang="en-US" sz="3200" dirty="0">
                <a:solidFill>
                  <a:schemeClr val="tx1"/>
                </a:solidFill>
              </a:rPr>
              <a:t> S</a:t>
            </a:r>
            <a:r>
              <a:rPr lang="en-US" sz="3200" dirty="0" smtClean="0">
                <a:solidFill>
                  <a:schemeClr val="tx1"/>
                </a:solidFill>
              </a:rPr>
              <a:t>elective testing mechanism based on write interval length</a:t>
            </a:r>
          </a:p>
          <a:p>
            <a:pPr marL="457200" indent="-457200">
              <a:lnSpc>
                <a:spcPct val="7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Initiates a </a:t>
            </a:r>
            <a:r>
              <a:rPr lang="en-US" sz="3200" dirty="0">
                <a:solidFill>
                  <a:schemeClr val="tx1"/>
                </a:solidFill>
              </a:rPr>
              <a:t>test </a:t>
            </a:r>
            <a:r>
              <a:rPr lang="en-US" sz="3200" dirty="0" smtClean="0">
                <a:solidFill>
                  <a:schemeClr val="tx1"/>
                </a:solidFill>
              </a:rPr>
              <a:t>only when can amortize the cost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" y="3841629"/>
            <a:ext cx="12192000" cy="75701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Challenge: </a:t>
            </a:r>
            <a:r>
              <a:rPr lang="en-US" sz="3200" b="1" dirty="0" smtClean="0">
                <a:solidFill>
                  <a:srgbClr val="C00000"/>
                </a:solidFill>
              </a:rPr>
              <a:t>Content changes with writes, testing at every write is expensive</a:t>
            </a:r>
            <a:endParaRPr lang="en-US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26296" y="5514106"/>
            <a:ext cx="2390079" cy="127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65%-74% </a:t>
            </a:r>
          </a:p>
          <a:p>
            <a:pPr algn="ctr">
              <a:lnSpc>
                <a:spcPts val="2250"/>
              </a:lnSpc>
            </a:pPr>
            <a:r>
              <a:rPr lang="en-US" sz="2700" dirty="0">
                <a:solidFill>
                  <a:schemeClr val="tx1"/>
                </a:solidFill>
              </a:rPr>
              <a:t>Reduction in refresh count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16194" y="5529604"/>
            <a:ext cx="4038712" cy="127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40</a:t>
            </a:r>
            <a:r>
              <a:rPr lang="en-US" sz="4000" dirty="0" smtClean="0">
                <a:solidFill>
                  <a:srgbClr val="C00000"/>
                </a:solidFill>
              </a:rPr>
              <a:t>%-50% </a:t>
            </a:r>
            <a:endParaRPr lang="en-US" sz="4000" dirty="0">
              <a:solidFill>
                <a:srgbClr val="C00000"/>
              </a:solidFill>
            </a:endParaRPr>
          </a:p>
          <a:p>
            <a:pPr algn="ctr">
              <a:lnSpc>
                <a:spcPts val="2250"/>
              </a:lnSpc>
            </a:pPr>
            <a:r>
              <a:rPr lang="en-US" sz="2700" dirty="0">
                <a:solidFill>
                  <a:schemeClr val="tx1"/>
                </a:solidFill>
              </a:rPr>
              <a:t>Performance improvement using 32Gb </a:t>
            </a:r>
            <a:r>
              <a:rPr lang="en-US" sz="2700" dirty="0" smtClean="0">
                <a:solidFill>
                  <a:schemeClr val="tx1"/>
                </a:solidFill>
              </a:rPr>
              <a:t>DRAM (1 core)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5674" y="5819899"/>
            <a:ext cx="11959389" cy="53645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sz="3200" b="1" i="1" dirty="0" smtClean="0">
                <a:solidFill>
                  <a:srgbClr val="C00000"/>
                </a:solidFill>
              </a:rPr>
              <a:t>Results: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6" grpId="0"/>
      <p:bldP spid="37" grpId="0"/>
      <p:bldP spid="38" grpId="0"/>
      <p:bldP spid="39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746799"/>
            <a:ext cx="12192000" cy="3018377"/>
          </a:xfrm>
          <a:prstGeom prst="roundRect">
            <a:avLst/>
          </a:prstGeom>
          <a:noFill/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MEMCON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Detecting and Mitigating </a:t>
            </a:r>
            <a:endParaRPr lang="en-US" sz="4400" dirty="0" smtClean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>
              <a:lnSpc>
                <a:spcPts val="4080"/>
              </a:lnSpc>
            </a:pPr>
            <a:r>
              <a:rPr lang="en-US" sz="44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Data-Dependent </a:t>
            </a: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DRAM Failures </a:t>
            </a:r>
            <a:endParaRPr lang="en-US" sz="4400" dirty="0" smtClean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>
              <a:lnSpc>
                <a:spcPts val="4080"/>
              </a:lnSpc>
            </a:pPr>
            <a:r>
              <a:rPr lang="en-US" sz="44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by Exploiting Current </a:t>
            </a:r>
            <a:r>
              <a:rPr lang="en-US" sz="4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Memory Conten</a:t>
            </a:r>
            <a:r>
              <a:rPr lang="en-US" sz="54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980498"/>
            <a:ext cx="12192000" cy="1655762"/>
          </a:xfrm>
        </p:spPr>
        <p:txBody>
          <a:bodyPr>
            <a:normAutofit/>
          </a:bodyPr>
          <a:lstStyle/>
          <a:p>
            <a:pPr>
              <a:lnSpc>
                <a:spcPts val="158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Samira Khan</a:t>
            </a:r>
          </a:p>
          <a:p>
            <a:pPr>
              <a:lnSpc>
                <a:spcPts val="1580"/>
              </a:lnSpc>
            </a:pPr>
            <a:r>
              <a:rPr lang="en-US" dirty="0" smtClean="0"/>
              <a:t>Chris Wilkerson, </a:t>
            </a:r>
            <a:r>
              <a:rPr lang="en-US" dirty="0" err="1" smtClean="0"/>
              <a:t>Zhe</a:t>
            </a:r>
            <a:r>
              <a:rPr lang="en-US" dirty="0" smtClean="0"/>
              <a:t> Wang, </a:t>
            </a:r>
            <a:r>
              <a:rPr lang="en-US" dirty="0" err="1" smtClean="0"/>
              <a:t>Alaa</a:t>
            </a:r>
            <a:r>
              <a:rPr lang="en-US" dirty="0" smtClean="0"/>
              <a:t> </a:t>
            </a:r>
            <a:r>
              <a:rPr lang="en-US" dirty="0" err="1" smtClean="0"/>
              <a:t>Alameldeen</a:t>
            </a:r>
            <a:r>
              <a:rPr lang="en-US" dirty="0" smtClean="0"/>
              <a:t>, </a:t>
            </a:r>
            <a:r>
              <a:rPr lang="en-US" dirty="0" err="1" smtClean="0"/>
              <a:t>Donghyuk</a:t>
            </a:r>
            <a:r>
              <a:rPr lang="en-US" dirty="0" smtClean="0"/>
              <a:t> Lee, </a:t>
            </a:r>
            <a:r>
              <a:rPr lang="en-US" dirty="0" err="1" smtClean="0"/>
              <a:t>Onur</a:t>
            </a:r>
            <a:r>
              <a:rPr lang="en-US" dirty="0" smtClean="0"/>
              <a:t> </a:t>
            </a:r>
            <a:r>
              <a:rPr lang="en-US" dirty="0" err="1" smtClean="0"/>
              <a:t>Mutlu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93" y="5636260"/>
            <a:ext cx="2517788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65" y="5636260"/>
            <a:ext cx="183037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477482" y="5384512"/>
            <a:ext cx="1235016" cy="1235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019844" y="5255260"/>
            <a:ext cx="266700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3" y="1837267"/>
            <a:ext cx="9118600" cy="3657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DATA-DEPENDENT FAILURE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8802" y="1143000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Temperature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Controller</a:t>
            </a:r>
          </a:p>
          <a:p>
            <a:pPr algn="ctr">
              <a:lnSpc>
                <a:spcPct val="90000"/>
              </a:lnSpc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2" y="2667001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0" y="1639387"/>
            <a:ext cx="1447800" cy="255161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8600" y="1639389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FPGAs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3800" y="1639389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FPGAs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5000" y="152401"/>
            <a:ext cx="8382000" cy="7619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 Testing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101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ChangeAspect="1"/>
          </p:cNvGraphicFramePr>
          <p:nvPr>
            <p:extLst/>
          </p:nvPr>
        </p:nvGraphicFramePr>
        <p:xfrm>
          <a:off x="397566" y="1775371"/>
          <a:ext cx="11449878" cy="31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NUMBER OF FAILING ROWS </a:t>
            </a:r>
            <a:br>
              <a:rPr lang="en-US" dirty="0" smtClean="0"/>
            </a:br>
            <a:r>
              <a:rPr lang="en-US" dirty="0" smtClean="0"/>
              <a:t>WITH PROGRAM CONTENT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651" y="1282223"/>
            <a:ext cx="1197934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Tested with program content in real DRAM chips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167135"/>
            <a:ext cx="12192000" cy="998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Program content exhibits significantly less failures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COST-BENEFIT ANALYSIS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990769"/>
            <a:ext cx="12192000" cy="59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500"/>
              </a:lnSpc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Cost: Extra memory accesses to read and write rows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187909"/>
            <a:ext cx="2743200" cy="365125"/>
          </a:xfrm>
        </p:spPr>
        <p:txBody>
          <a:bodyPr/>
          <a:lstStyle/>
          <a:p>
            <a:fld id="{03EC1EAA-CC6C-FA44-8DF0-4BB4CFD4EFBC}" type="slidenum">
              <a:rPr lang="en-US" smtClean="0"/>
              <a:t>47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7920" y="1648511"/>
            <a:ext cx="11291777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dirty="0"/>
              <a:t>Benefit: If no failure found, </a:t>
            </a:r>
            <a:r>
              <a:rPr lang="en-US" sz="4000" dirty="0" smtClean="0"/>
              <a:t>can </a:t>
            </a:r>
            <a:r>
              <a:rPr lang="en-US" sz="4000" dirty="0"/>
              <a:t>reduce refresh </a:t>
            </a:r>
            <a:r>
              <a:rPr lang="en-US" sz="4000" dirty="0" smtClean="0"/>
              <a:t>rate</a:t>
            </a:r>
            <a:endParaRPr lang="en-US" sz="4000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210752" y="3686958"/>
            <a:ext cx="5738479" cy="76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999744" y="4440974"/>
            <a:ext cx="5738479" cy="76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210856" y="3222224"/>
            <a:ext cx="125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Avg</a:t>
            </a: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Cost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018400" y="3979309"/>
            <a:ext cx="125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Avg</a:t>
            </a: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Cost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3768" y="5077327"/>
            <a:ext cx="48366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73768" y="2636258"/>
            <a:ext cx="0" cy="2465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3768" y="4114801"/>
            <a:ext cx="1014324" cy="219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3768" y="3271956"/>
            <a:ext cx="10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16 </a:t>
            </a:r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ms</a:t>
            </a:r>
            <a:endParaRPr lang="en-US" sz="24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688092" y="3143532"/>
            <a:ext cx="0" cy="97346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88092" y="3187270"/>
            <a:ext cx="49982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2175541" y="3148278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75541" y="4860759"/>
            <a:ext cx="1818943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994484" y="3187270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94484" y="3206223"/>
            <a:ext cx="49982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494304" y="3186152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03170" y="4049258"/>
            <a:ext cx="107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64 </a:t>
            </a:r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ms</a:t>
            </a:r>
            <a:endParaRPr lang="en-US" sz="24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0930" y="2636258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Testing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322" y="2597222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Testing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4748459" y="3171229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48459" y="3190182"/>
            <a:ext cx="49982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5248279" y="3170111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4304" y="4858561"/>
            <a:ext cx="254155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664336" y="2607103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Testing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21540" y="5148988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a typeface="Abadi MT Condensed Extra Bold" charset="0"/>
                <a:cs typeface="Abadi MT Condensed Extra Bold" charset="0"/>
              </a:rPr>
              <a:t>Time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9217" y="2077772"/>
            <a:ext cx="553998" cy="1141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smtClean="0">
                <a:ea typeface="Abadi MT Condensed Extra Bold" charset="0"/>
                <a:cs typeface="Abadi MT Condensed Extra Bold" charset="0"/>
              </a:rPr>
              <a:t>Cost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47462" y="4930579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 smtClean="0"/>
              <a:t>1</a:t>
            </a:r>
            <a:endParaRPr lang="en-US" sz="4000" baseline="-25000" dirty="0"/>
          </a:p>
        </p:txBody>
      </p:sp>
      <p:sp>
        <p:nvSpPr>
          <p:cNvPr id="94" name="TextBox 93"/>
          <p:cNvSpPr txBox="1"/>
          <p:nvPr/>
        </p:nvSpPr>
        <p:spPr>
          <a:xfrm>
            <a:off x="3765543" y="4933911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/>
              <a:t>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567650" y="4933911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 smtClean="0"/>
              <a:t>3</a:t>
            </a:r>
            <a:endParaRPr lang="en-US" sz="4000" baseline="-250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408819" y="5108070"/>
            <a:ext cx="48366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408819" y="2667001"/>
            <a:ext cx="0" cy="2465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408819" y="4145544"/>
            <a:ext cx="1014324" cy="219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8819" y="3302699"/>
            <a:ext cx="10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16 </a:t>
            </a:r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ms</a:t>
            </a:r>
            <a:endParaRPr lang="en-US" sz="24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423143" y="3174275"/>
            <a:ext cx="0" cy="97346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23143" y="3218013"/>
            <a:ext cx="49982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7910592" y="3179021"/>
            <a:ext cx="0" cy="171248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910592" y="4891502"/>
            <a:ext cx="1818943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9729535" y="4130046"/>
            <a:ext cx="0" cy="784951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338221" y="4080001"/>
            <a:ext cx="107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64 </a:t>
            </a:r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ms</a:t>
            </a:r>
            <a:endParaRPr lang="en-US" sz="24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135981" y="2667001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Testing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9718757" y="4131504"/>
            <a:ext cx="1280160" cy="219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9809630" y="3310326"/>
            <a:ext cx="10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16 </a:t>
            </a:r>
            <a:r>
              <a:rPr lang="en-US" sz="2400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ms</a:t>
            </a:r>
            <a:endParaRPr lang="en-US" sz="24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848902" y="5157742"/>
            <a:ext cx="107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ea typeface="Abadi MT Condensed Extra Bold" charset="0"/>
                <a:cs typeface="Abadi MT Condensed Extra Bold" charset="0"/>
              </a:rPr>
              <a:t>Time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80838" y="2365363"/>
            <a:ext cx="553998" cy="8433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smtClean="0">
                <a:ea typeface="Abadi MT Condensed Extra Bold" charset="0"/>
                <a:cs typeface="Abadi MT Condensed Extra Bold" charset="0"/>
              </a:rPr>
              <a:t>Cost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30642" y="4938601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 smtClean="0"/>
              <a:t>1</a:t>
            </a:r>
            <a:endParaRPr lang="en-US" sz="4000" baseline="-25000" dirty="0"/>
          </a:p>
        </p:txBody>
      </p:sp>
      <p:sp>
        <p:nvSpPr>
          <p:cNvPr id="97" name="TextBox 96"/>
          <p:cNvSpPr txBox="1"/>
          <p:nvPr/>
        </p:nvSpPr>
        <p:spPr>
          <a:xfrm>
            <a:off x="9620911" y="4965996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0423018" y="4965996"/>
            <a:ext cx="64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 smtClean="0"/>
              <a:t>3</a:t>
            </a:r>
            <a:endParaRPr lang="en-US" sz="4000" baseline="-25000" dirty="0"/>
          </a:p>
        </p:txBody>
      </p:sp>
      <p:sp>
        <p:nvSpPr>
          <p:cNvPr id="102" name="Rounded Rectangle 101"/>
          <p:cNvSpPr/>
          <p:nvPr/>
        </p:nvSpPr>
        <p:spPr>
          <a:xfrm>
            <a:off x="0" y="5723553"/>
            <a:ext cx="12192000" cy="998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Initiate a test only when the cost can amortized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006" y="2190594"/>
            <a:ext cx="2961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Frequent Testing</a:t>
            </a:r>
            <a:endParaRPr lang="en-US" sz="3200"/>
          </a:p>
        </p:txBody>
      </p:sp>
      <p:sp>
        <p:nvSpPr>
          <p:cNvPr id="64" name="TextBox 63"/>
          <p:cNvSpPr txBox="1"/>
          <p:nvPr/>
        </p:nvSpPr>
        <p:spPr>
          <a:xfrm>
            <a:off x="7614846" y="2209052"/>
            <a:ext cx="2926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Selective Testing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73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29" grpId="0"/>
      <p:bldP spid="42" grpId="0"/>
      <p:bldP spid="43" grpId="0"/>
      <p:bldP spid="44" grpId="0"/>
      <p:bldP spid="51" grpId="0"/>
      <p:bldP spid="87" grpId="0"/>
      <p:bldP spid="89" grpId="0"/>
      <p:bldP spid="93" grpId="0"/>
      <p:bldP spid="94" grpId="0"/>
      <p:bldP spid="95" grpId="0"/>
      <p:bldP spid="58" grpId="0"/>
      <p:bldP spid="66" grpId="0"/>
      <p:bldP spid="67" grpId="0"/>
      <p:bldP spid="81" grpId="0"/>
      <p:bldP spid="88" grpId="0"/>
      <p:bldP spid="90" grpId="0"/>
      <p:bldP spid="96" grpId="0"/>
      <p:bldP spid="97" grpId="0"/>
      <p:bldP spid="98" grpId="0"/>
      <p:bldP spid="102" grpId="0" animBg="1"/>
      <p:bldP spid="7" grpId="0"/>
      <p:bldP spid="6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MEMCON: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READ AND COMPARE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03037" y="3052747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7" name="Straight Connector 6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30" name="Oval 29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25" name="Oval 24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363724" y="5756780"/>
            <a:ext cx="11291777" cy="102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400" b="1" dirty="0">
                <a:solidFill>
                  <a:srgbClr val="FF0000"/>
                </a:solidFill>
              </a:rPr>
              <a:t>Benefit: If no failure found</a:t>
            </a:r>
            <a:r>
              <a:rPr lang="en-US" sz="4400" b="1">
                <a:solidFill>
                  <a:srgbClr val="FF0000"/>
                </a:solidFill>
              </a:rPr>
              <a:t>, </a:t>
            </a:r>
            <a:endParaRPr lang="en-US" sz="4400" b="1" smtClean="0">
              <a:solidFill>
                <a:srgbClr val="FF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can </a:t>
            </a:r>
            <a:r>
              <a:rPr lang="en-US" sz="4400" b="1" dirty="0">
                <a:solidFill>
                  <a:srgbClr val="FF0000"/>
                </a:solidFill>
              </a:rPr>
              <a:t>reduce refresh </a:t>
            </a:r>
            <a:r>
              <a:rPr lang="en-US" sz="4400" b="1" dirty="0" smtClean="0">
                <a:solidFill>
                  <a:srgbClr val="FF0000"/>
                </a:solidFill>
              </a:rPr>
              <a:t>rate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11957" y="1288580"/>
            <a:ext cx="556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Aggressively refreshed before testing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502222" y="3353836"/>
            <a:ext cx="2452254" cy="202076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Memory Controller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3092479" y="5026740"/>
            <a:ext cx="4395713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20662" y="4516621"/>
            <a:ext cx="3978910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1. Read the entire row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7" name="Circular Arrow 86"/>
          <p:cNvSpPr/>
          <p:nvPr/>
        </p:nvSpPr>
        <p:spPr>
          <a:xfrm>
            <a:off x="1795274" y="2658018"/>
            <a:ext cx="1760568" cy="1701547"/>
          </a:xfrm>
          <a:prstGeom prst="circularArrow">
            <a:avLst>
              <a:gd name="adj1" fmla="val 1502"/>
              <a:gd name="adj2" fmla="val 1417584"/>
              <a:gd name="adj3" fmla="val 2365017"/>
              <a:gd name="adj4" fmla="val 11513838"/>
              <a:gd name="adj5" fmla="val 6717"/>
            </a:avLst>
          </a:prstGeom>
          <a:solidFill>
            <a:schemeClr val="accent4"/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775551" y="1912809"/>
            <a:ext cx="5328942" cy="830997"/>
            <a:chOff x="6775551" y="1912809"/>
            <a:chExt cx="5328942" cy="830997"/>
          </a:xfrm>
        </p:grpSpPr>
        <p:grpSp>
          <p:nvGrpSpPr>
            <p:cNvPr id="83" name="Group 82"/>
            <p:cNvGrpSpPr/>
            <p:nvPr/>
          </p:nvGrpSpPr>
          <p:grpSpPr>
            <a:xfrm>
              <a:off x="6775551" y="1990913"/>
              <a:ext cx="5328942" cy="698097"/>
              <a:chOff x="7149627" y="1990913"/>
              <a:chExt cx="5328942" cy="698097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7149627" y="2658018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083497" y="1990913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067455" y="2014976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259960" y="2014977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238374" y="2670182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9174354" y="1990914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9158312" y="2014977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9350817" y="2014978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9329231" y="2670183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0265211" y="1990915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0249169" y="2014978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10441674" y="2014979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0420088" y="2670184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1332011" y="2018623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11508474" y="2021905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1315967" y="2042686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1521639" y="2664944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/>
            <p:cNvSpPr txBox="1"/>
            <p:nvPr/>
          </p:nvSpPr>
          <p:spPr>
            <a:xfrm>
              <a:off x="8953849" y="1912809"/>
              <a:ext cx="1014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16 </a:t>
              </a:r>
              <a:r>
                <a:rPr lang="en-US" sz="2400" dirty="0" err="1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ms</a:t>
              </a:r>
              <a:endPara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40981" y="2096018"/>
            <a:ext cx="3081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2. Wait for 64 </a:t>
            </a:r>
            <a:r>
              <a:rPr lang="en-US" sz="3200" b="1" dirty="0" err="1" smtClean="0">
                <a:solidFill>
                  <a:srgbClr val="C00000"/>
                </a:solidFill>
              </a:rPr>
              <a:t>ms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3094573" y="4218048"/>
            <a:ext cx="4398264" cy="0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440145" y="3755402"/>
            <a:ext cx="3862502" cy="4770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rgbClr val="C00000"/>
                </a:solidFill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</a:rPr>
              <a:t>. Read and compare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873577" y="1825257"/>
            <a:ext cx="5211038" cy="892552"/>
            <a:chOff x="1889432" y="1130058"/>
            <a:chExt cx="5211038" cy="892552"/>
          </a:xfrm>
        </p:grpSpPr>
        <p:grpSp>
          <p:nvGrpSpPr>
            <p:cNvPr id="94" name="Group 93"/>
            <p:cNvGrpSpPr/>
            <p:nvPr/>
          </p:nvGrpSpPr>
          <p:grpSpPr>
            <a:xfrm>
              <a:off x="2817641" y="1130058"/>
              <a:ext cx="4282829" cy="892552"/>
              <a:chOff x="3317055" y="1466894"/>
              <a:chExt cx="4282829" cy="89255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317055" y="1623325"/>
                <a:ext cx="4282829" cy="693417"/>
                <a:chOff x="6720113" y="1679187"/>
                <a:chExt cx="4282829" cy="693417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921025" y="2358064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6727145" y="1705499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6720113" y="1731300"/>
                  <a:ext cx="216936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6946914" y="1701511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7864298" y="2358454"/>
                  <a:ext cx="1090857" cy="1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8955155" y="2358455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9891135" y="1679187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9875093" y="1703250"/>
                  <a:ext cx="216936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10067598" y="1703251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0046012" y="2358456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/>
              <p:cNvSpPr txBox="1"/>
              <p:nvPr/>
            </p:nvSpPr>
            <p:spPr>
              <a:xfrm>
                <a:off x="4737363" y="1466894"/>
                <a:ext cx="151993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64 </a:t>
                </a:r>
                <a:r>
                  <a:rPr lang="en-US" sz="2600" dirty="0" err="1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ms</a:t>
                </a:r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</a:p>
              <a:p>
                <a:pPr algn="ctr"/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LO-REF</a:t>
                </a:r>
                <a:endParaRPr lang="en-US" sz="2600" dirty="0"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p:grpSp>
        <p:cxnSp>
          <p:nvCxnSpPr>
            <p:cNvPr id="108" name="Straight Connector 107"/>
            <p:cNvCxnSpPr/>
            <p:nvPr/>
          </p:nvCxnSpPr>
          <p:spPr>
            <a:xfrm>
              <a:off x="1889432" y="1963284"/>
              <a:ext cx="95693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/>
          <p:cNvSpPr txBox="1"/>
          <p:nvPr/>
        </p:nvSpPr>
        <p:spPr>
          <a:xfrm>
            <a:off x="1009404" y="4653291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C00000"/>
                </a:solidFill>
              </a:rPr>
              <a:t>00101</a:t>
            </a:r>
            <a:endParaRPr lang="en-US" sz="4000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8" grpId="0"/>
      <p:bldP spid="62" grpId="0"/>
      <p:bldP spid="87" grpId="0" animBg="1"/>
      <p:bldP spid="91" grpId="0"/>
      <p:bldP spid="96" grpId="0"/>
      <p:bldP spid="1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dirty="0" smtClean="0"/>
              <a:t>MEMCON: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COPY AND COMPARE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03037" y="3052747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7" name="Straight Connector 6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30" name="Oval 29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25" name="Oval 24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363724" y="5756780"/>
            <a:ext cx="11291777" cy="102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400" b="1" dirty="0">
                <a:solidFill>
                  <a:srgbClr val="FF0000"/>
                </a:solidFill>
              </a:rPr>
              <a:t>Benefit: If no failure found</a:t>
            </a:r>
            <a:r>
              <a:rPr lang="en-US" sz="4400" b="1">
                <a:solidFill>
                  <a:srgbClr val="FF0000"/>
                </a:solidFill>
              </a:rPr>
              <a:t>, </a:t>
            </a:r>
            <a:endParaRPr lang="en-US" sz="4400" b="1" smtClean="0">
              <a:solidFill>
                <a:srgbClr val="FF0000"/>
              </a:solidFill>
            </a:endParaRPr>
          </a:p>
          <a:p>
            <a:pPr algn="ctr">
              <a:lnSpc>
                <a:spcPts val="35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can </a:t>
            </a:r>
            <a:r>
              <a:rPr lang="en-US" sz="4400" b="1" dirty="0">
                <a:solidFill>
                  <a:srgbClr val="FF0000"/>
                </a:solidFill>
              </a:rPr>
              <a:t>reduce refresh </a:t>
            </a:r>
            <a:r>
              <a:rPr lang="en-US" sz="4400" b="1" dirty="0" smtClean="0">
                <a:solidFill>
                  <a:srgbClr val="FF0000"/>
                </a:solidFill>
              </a:rPr>
              <a:t>rate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11957" y="1288580"/>
            <a:ext cx="556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Aggressively refreshed before testing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502222" y="3353836"/>
            <a:ext cx="2452254" cy="202076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Memory Controller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3092479" y="5026740"/>
            <a:ext cx="4395713" cy="0"/>
          </a:xfrm>
          <a:prstGeom prst="straightConnector1">
            <a:avLst/>
          </a:prstGeom>
          <a:ln w="53975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20662" y="4516621"/>
            <a:ext cx="4085221" cy="107721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rgbClr val="C00000"/>
                </a:solidFill>
              </a:rPr>
              <a:t>Copy the entire row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Keep ECC info in MC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7" name="Circular Arrow 86"/>
          <p:cNvSpPr/>
          <p:nvPr/>
        </p:nvSpPr>
        <p:spPr>
          <a:xfrm>
            <a:off x="1795274" y="2658018"/>
            <a:ext cx="1760568" cy="1701547"/>
          </a:xfrm>
          <a:prstGeom prst="circularArrow">
            <a:avLst>
              <a:gd name="adj1" fmla="val 1502"/>
              <a:gd name="adj2" fmla="val 1417584"/>
              <a:gd name="adj3" fmla="val 2365017"/>
              <a:gd name="adj4" fmla="val 11513838"/>
              <a:gd name="adj5" fmla="val 6717"/>
            </a:avLst>
          </a:prstGeom>
          <a:solidFill>
            <a:schemeClr val="accent4"/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775551" y="1912809"/>
            <a:ext cx="5328942" cy="830997"/>
            <a:chOff x="6775551" y="1912809"/>
            <a:chExt cx="5328942" cy="830997"/>
          </a:xfrm>
        </p:grpSpPr>
        <p:grpSp>
          <p:nvGrpSpPr>
            <p:cNvPr id="83" name="Group 82"/>
            <p:cNvGrpSpPr/>
            <p:nvPr/>
          </p:nvGrpSpPr>
          <p:grpSpPr>
            <a:xfrm>
              <a:off x="6775551" y="1990913"/>
              <a:ext cx="5328942" cy="698097"/>
              <a:chOff x="7149627" y="1990913"/>
              <a:chExt cx="5328942" cy="698097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7149627" y="2658018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083497" y="1990913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067455" y="2014976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259960" y="2014977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238374" y="2670182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9174354" y="1990914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9158312" y="2014977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9350817" y="2014978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9329231" y="2670183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0265211" y="1990915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0249169" y="2014978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10441674" y="2014979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0420088" y="2670184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1332011" y="2018623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11508474" y="2021905"/>
                <a:ext cx="0" cy="66710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1315967" y="2042686"/>
                <a:ext cx="21693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1521639" y="2664944"/>
                <a:ext cx="95693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/>
            <p:cNvSpPr txBox="1"/>
            <p:nvPr/>
          </p:nvSpPr>
          <p:spPr>
            <a:xfrm>
              <a:off x="8953849" y="1912809"/>
              <a:ext cx="1014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16 </a:t>
              </a:r>
              <a:r>
                <a:rPr lang="en-US" sz="2400" dirty="0" err="1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ms</a:t>
              </a:r>
              <a:endPara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  <a:p>
              <a:r>
                <a:rPr lang="en-US" sz="2400" dirty="0" smtClean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HI-REF</a:t>
              </a:r>
              <a:endPara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40981" y="2096018"/>
            <a:ext cx="3081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2. Wait for 64 </a:t>
            </a:r>
            <a:r>
              <a:rPr lang="en-US" sz="3200" b="1" dirty="0" err="1" smtClean="0">
                <a:solidFill>
                  <a:srgbClr val="C00000"/>
                </a:solidFill>
              </a:rPr>
              <a:t>ms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3094573" y="4218048"/>
            <a:ext cx="4398264" cy="0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440145" y="3755402"/>
            <a:ext cx="3862502" cy="4770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rgbClr val="C00000"/>
                </a:solidFill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</a:rPr>
              <a:t>. Read and compare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873577" y="1825257"/>
            <a:ext cx="5211038" cy="892552"/>
            <a:chOff x="1889432" y="1130058"/>
            <a:chExt cx="5211038" cy="892552"/>
          </a:xfrm>
        </p:grpSpPr>
        <p:grpSp>
          <p:nvGrpSpPr>
            <p:cNvPr id="94" name="Group 93"/>
            <p:cNvGrpSpPr/>
            <p:nvPr/>
          </p:nvGrpSpPr>
          <p:grpSpPr>
            <a:xfrm>
              <a:off x="2817641" y="1130058"/>
              <a:ext cx="4282829" cy="892552"/>
              <a:chOff x="3317055" y="1466894"/>
              <a:chExt cx="4282829" cy="89255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317055" y="1623325"/>
                <a:ext cx="4282829" cy="693417"/>
                <a:chOff x="6720113" y="1679187"/>
                <a:chExt cx="4282829" cy="693417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921025" y="2358064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6727145" y="1705499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6720113" y="1731300"/>
                  <a:ext cx="216936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6946914" y="1701511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7864298" y="2358454"/>
                  <a:ext cx="1090857" cy="1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8955155" y="2358455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9891135" y="1679187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9875093" y="1703250"/>
                  <a:ext cx="216936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10067598" y="1703251"/>
                  <a:ext cx="0" cy="667105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0046012" y="2358456"/>
                  <a:ext cx="956930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/>
              <p:cNvSpPr txBox="1"/>
              <p:nvPr/>
            </p:nvSpPr>
            <p:spPr>
              <a:xfrm>
                <a:off x="4737363" y="1466894"/>
                <a:ext cx="151993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64 </a:t>
                </a:r>
                <a:r>
                  <a:rPr lang="en-US" sz="2600" dirty="0" err="1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ms</a:t>
                </a:r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</a:p>
              <a:p>
                <a:pPr algn="ctr"/>
                <a:r>
                  <a:rPr lang="en-US" sz="2600" dirty="0" smtClean="0"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LO-REF</a:t>
                </a:r>
                <a:endParaRPr lang="en-US" sz="2600" dirty="0"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p:grpSp>
        <p:cxnSp>
          <p:nvCxnSpPr>
            <p:cNvPr id="108" name="Straight Connector 107"/>
            <p:cNvCxnSpPr/>
            <p:nvPr/>
          </p:nvCxnSpPr>
          <p:spPr>
            <a:xfrm>
              <a:off x="1889432" y="1963284"/>
              <a:ext cx="95693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7996413" y="3066001"/>
            <a:ext cx="3273181" cy="2582606"/>
            <a:chOff x="428328" y="2110982"/>
            <a:chExt cx="3273181" cy="2582606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84" name="Straight Connector 83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22" name="Oval 12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17" name="Oval 11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9411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05" name="Oval 104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/>
                  <a:t>0</a:t>
                </a:r>
                <a:endParaRPr lang="en-US" sz="3600" b="1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1</a:t>
                </a:r>
                <a:endParaRPr lang="en-US" sz="3200" b="1" dirty="0"/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1486484" y="465329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smtClean="0">
                <a:solidFill>
                  <a:srgbClr val="C00000"/>
                </a:solidFill>
              </a:rPr>
              <a:t>01</a:t>
            </a:r>
            <a:endParaRPr lang="en-US" sz="4000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8" grpId="0"/>
      <p:bldP spid="62" grpId="0"/>
      <p:bldP spid="87" grpId="0" animBg="1"/>
      <p:bldP spid="91" grpId="0"/>
      <p:bldP spid="96" grpId="0"/>
      <p:bldP spid="1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47" y="2411459"/>
            <a:ext cx="1181100" cy="813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75217" y="2192941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33663" y="2301977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4008" y="4153711"/>
            <a:ext cx="8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FAIL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10655" y="2560394"/>
            <a:ext cx="2434972" cy="1813117"/>
            <a:chOff x="3454955" y="2670363"/>
            <a:chExt cx="2434972" cy="1813117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55" name="Oval 15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50" name="Oval 14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89" name="Oval 88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84" name="Oval 8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79" name="Oval 78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74" name="Oval 73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56" name="Oval 5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51" name="Oval 5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1" name="Oval 4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63" name="TextBox 162"/>
          <p:cNvSpPr txBox="1"/>
          <p:nvPr/>
        </p:nvSpPr>
        <p:spPr>
          <a:xfrm>
            <a:off x="1650319" y="1122511"/>
            <a:ext cx="3545537" cy="954107"/>
          </a:xfrm>
          <a:prstGeom prst="rect">
            <a:avLst/>
          </a:prstGeom>
          <a:solidFill>
            <a:schemeClr val="bg2"/>
          </a:solidFill>
          <a:ln w="76200" cmpd="sng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Not fully tested during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manufacture-time 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119373" y="1106844"/>
            <a:ext cx="3353552" cy="954107"/>
          </a:xfrm>
          <a:prstGeom prst="rect">
            <a:avLst/>
          </a:prstGeom>
          <a:solidFill>
            <a:schemeClr val="bg2"/>
          </a:solidFill>
          <a:ln w="76200" cmpd="sng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Ship modules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with possible failures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514995" y="2750152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517987" y="3948296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Right Arrow 163"/>
          <p:cNvSpPr/>
          <p:nvPr/>
        </p:nvSpPr>
        <p:spPr>
          <a:xfrm>
            <a:off x="7095210" y="3369400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Oval 176"/>
          <p:cNvSpPr>
            <a:spLocks noChangeAspect="1"/>
          </p:cNvSpPr>
          <p:nvPr/>
        </p:nvSpPr>
        <p:spPr>
          <a:xfrm>
            <a:off x="4885594" y="1552011"/>
            <a:ext cx="731520" cy="73152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8" name="Oval 177"/>
          <p:cNvSpPr>
            <a:spLocks noChangeAspect="1"/>
          </p:cNvSpPr>
          <p:nvPr/>
        </p:nvSpPr>
        <p:spPr>
          <a:xfrm>
            <a:off x="9146607" y="1032149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016543" y="4296586"/>
            <a:ext cx="3208699" cy="954107"/>
          </a:xfrm>
          <a:prstGeom prst="rect">
            <a:avLst/>
          </a:prstGeom>
          <a:solidFill>
            <a:schemeClr val="bg2"/>
          </a:solidFill>
          <a:ln w="76200" cmpd="sng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Detect and mitigate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failures online</a:t>
            </a:r>
          </a:p>
        </p:txBody>
      </p:sp>
      <p:sp>
        <p:nvSpPr>
          <p:cNvPr id="180" name="Oval 179"/>
          <p:cNvSpPr>
            <a:spLocks noChangeAspect="1"/>
          </p:cNvSpPr>
          <p:nvPr/>
        </p:nvSpPr>
        <p:spPr>
          <a:xfrm>
            <a:off x="9784583" y="4763437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pic>
        <p:nvPicPr>
          <p:cNvPr id="168" name="Picture 167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07" y="2466757"/>
            <a:ext cx="1277484" cy="1277484"/>
          </a:xfrm>
          <a:prstGeom prst="rect">
            <a:avLst/>
          </a:prstGeom>
        </p:spPr>
      </p:pic>
      <p:pic>
        <p:nvPicPr>
          <p:cNvPr id="170" name="Picture 169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12" y="3167740"/>
            <a:ext cx="1277484" cy="1277484"/>
          </a:xfrm>
          <a:prstGeom prst="rect">
            <a:avLst/>
          </a:prstGeom>
        </p:spPr>
      </p:pic>
      <p:pic>
        <p:nvPicPr>
          <p:cNvPr id="175" name="Picture 174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03" y="2465284"/>
            <a:ext cx="1277484" cy="1277484"/>
          </a:xfrm>
          <a:prstGeom prst="rect">
            <a:avLst/>
          </a:prstGeom>
        </p:spPr>
      </p:pic>
      <p:pic>
        <p:nvPicPr>
          <p:cNvPr id="176" name="Picture 175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13" y="3219316"/>
            <a:ext cx="1277484" cy="1277484"/>
          </a:xfrm>
          <a:prstGeom prst="rect">
            <a:avLst/>
          </a:prstGeom>
        </p:spPr>
      </p:pic>
      <p:pic>
        <p:nvPicPr>
          <p:cNvPr id="172" name="Picture 171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669476"/>
            <a:ext cx="1181100" cy="813435"/>
          </a:xfrm>
          <a:prstGeom prst="rect">
            <a:avLst/>
          </a:prstGeom>
        </p:spPr>
      </p:pic>
      <p:pic>
        <p:nvPicPr>
          <p:cNvPr id="173" name="Picture 172" descr="24342616_s.jpg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62200"/>
            <a:ext cx="1714500" cy="1143000"/>
          </a:xfrm>
          <a:prstGeom prst="rect">
            <a:avLst/>
          </a:prstGeom>
        </p:spPr>
      </p:pic>
      <p:sp>
        <p:nvSpPr>
          <p:cNvPr id="183" name="Multiply 182"/>
          <p:cNvSpPr/>
          <p:nvPr/>
        </p:nvSpPr>
        <p:spPr>
          <a:xfrm>
            <a:off x="5586306" y="3793605"/>
            <a:ext cx="480110" cy="49884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4" name="Multiply 183"/>
          <p:cNvSpPr/>
          <p:nvPr/>
        </p:nvSpPr>
        <p:spPr>
          <a:xfrm>
            <a:off x="6006050" y="3728749"/>
            <a:ext cx="480110" cy="49884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" name="Lightning Bolt 187"/>
          <p:cNvSpPr/>
          <p:nvPr/>
        </p:nvSpPr>
        <p:spPr>
          <a:xfrm>
            <a:off x="7497831" y="2713096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Lightning Bolt 188"/>
          <p:cNvSpPr/>
          <p:nvPr/>
        </p:nvSpPr>
        <p:spPr>
          <a:xfrm>
            <a:off x="5895786" y="2598114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Picture 180" descr="6106097_s_clipped_rev_1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112249"/>
            <a:ext cx="2857500" cy="1936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</a:t>
            </a:fld>
            <a:endParaRPr lang="en-US" dirty="0"/>
          </a:p>
        </p:txBody>
      </p:sp>
      <p:sp>
        <p:nvSpPr>
          <p:cNvPr id="1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VISION: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SYSTEM-LEVEL DETECTION AND MITIGATION</a:t>
            </a:r>
            <a:endParaRPr lang="en-US" b="1" dirty="0"/>
          </a:p>
        </p:txBody>
      </p:sp>
      <p:sp>
        <p:nvSpPr>
          <p:cNvPr id="167" name="Rounded Rectangle 166"/>
          <p:cNvSpPr/>
          <p:nvPr/>
        </p:nvSpPr>
        <p:spPr>
          <a:xfrm>
            <a:off x="1524000" y="5223934"/>
            <a:ext cx="9144000" cy="114299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chemeClr val="tx1"/>
                </a:solidFill>
              </a:rPr>
              <a:t>Detect and mitigate errors after </a:t>
            </a:r>
          </a:p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chemeClr val="tx1"/>
                </a:solidFill>
              </a:rPr>
              <a:t>the system has become operational 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0" y="6225300"/>
            <a:ext cx="12191999" cy="6091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C00000"/>
                </a:solidFill>
              </a:rPr>
              <a:t>ONLINE </a:t>
            </a:r>
            <a:r>
              <a:rPr lang="en-US" sz="3600" b="1" smtClean="0">
                <a:solidFill>
                  <a:srgbClr val="C00000"/>
                </a:solidFill>
              </a:rPr>
              <a:t>PROFILING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63" grpId="0" animBg="1"/>
      <p:bldP spid="165" grpId="0" animBg="1"/>
      <p:bldP spid="12" grpId="0" animBg="1"/>
      <p:bldP spid="17" grpId="0" animBg="1"/>
      <p:bldP spid="164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8" grpId="0" animBg="1"/>
      <p:bldP spid="188" grpId="1" animBg="1"/>
      <p:bldP spid="189" grpId="0" animBg="1"/>
      <p:bldP spid="189" grpId="1" animBg="1"/>
      <p:bldP spid="167" grpId="0"/>
      <p:bldP spid="16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MEMCON: COST-BENEFIT ANALYSIS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59210"/>
            <a:ext cx="12192000" cy="1286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500"/>
              </a:lnSpc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Cost: Extra memory accesses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 to read and write rows while testing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4453" y="3493045"/>
            <a:ext cx="10321637" cy="1438806"/>
          </a:xfrm>
          <a:prstGeom prst="roundRect">
            <a:avLst>
              <a:gd name="adj" fmla="val 334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 smtClean="0">
                <a:solidFill>
                  <a:schemeClr val="bg1"/>
                </a:solidFill>
                <a:latin typeface="Calibri Light"/>
              </a:rPr>
              <a:t>1. </a:t>
            </a:r>
            <a:r>
              <a:rPr lang="en-US" sz="36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READ AND COMPARE</a:t>
            </a:r>
            <a:endParaRPr lang="en-US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alibri Light" panose="020F0302020204030204" pitchFamily="34" charset="0"/>
              <a:buChar char="–"/>
            </a:pPr>
            <a:r>
              <a:rPr lang="en-US" sz="2800" dirty="0" smtClean="0">
                <a:solidFill>
                  <a:schemeClr val="bg1"/>
                </a:solidFill>
                <a:latin typeface="Calibri Light"/>
              </a:rPr>
              <a:t>Read in-test row in the memory controller 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5181" y="5114027"/>
            <a:ext cx="10321637" cy="1438806"/>
          </a:xfrm>
          <a:prstGeom prst="roundRect">
            <a:avLst>
              <a:gd name="adj" fmla="val 334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schemeClr val="bg1"/>
                </a:solidFill>
                <a:latin typeface="Calibri Light"/>
              </a:rPr>
              <a:t>2</a:t>
            </a:r>
            <a:r>
              <a:rPr lang="en-US" sz="3600" dirty="0" smtClean="0">
                <a:solidFill>
                  <a:schemeClr val="bg1"/>
                </a:solidFill>
                <a:latin typeface="Calibri Light"/>
              </a:rPr>
              <a:t>. </a:t>
            </a:r>
            <a:r>
              <a:rPr lang="en-US" sz="36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COPY AND COMPARE</a:t>
            </a:r>
            <a:endParaRPr lang="en-US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alibri Light" panose="020F0302020204030204" pitchFamily="34" charset="0"/>
              <a:buChar char="–"/>
            </a:pPr>
            <a:r>
              <a:rPr lang="en-US" sz="2800" dirty="0" smtClean="0">
                <a:solidFill>
                  <a:schemeClr val="bg1"/>
                </a:solidFill>
                <a:latin typeface="Calibri Light"/>
              </a:rPr>
              <a:t>Copy in-test row in some other region in memory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0110" y="2383419"/>
            <a:ext cx="11291777" cy="102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400" dirty="0"/>
              <a:t>Benefit: If no failure found, </a:t>
            </a:r>
            <a:endParaRPr lang="en-US" sz="4400" dirty="0" smtClean="0"/>
          </a:p>
          <a:p>
            <a:pPr algn="ctr">
              <a:lnSpc>
                <a:spcPts val="3500"/>
              </a:lnSpc>
            </a:pPr>
            <a:r>
              <a:rPr lang="en-US" sz="4400" dirty="0" smtClean="0"/>
              <a:t>can </a:t>
            </a:r>
            <a:r>
              <a:rPr lang="en-US" sz="4400" dirty="0"/>
              <a:t>reduce refresh </a:t>
            </a:r>
            <a:r>
              <a:rPr lang="en-US" sz="4400" dirty="0" smtClean="0"/>
              <a:t>rate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042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CHARACTERISTICS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0" y="1630017"/>
          <a:ext cx="6096000" cy="298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6095999" y="1630017"/>
          <a:ext cx="6096001" cy="298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33304" y="1152963"/>
            <a:ext cx="278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ACBrotherhood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6551" y="1152963"/>
            <a:ext cx="128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Netflix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9130" y="5115765"/>
            <a:ext cx="11809206" cy="1412625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Only a small fraction of the writes exhibit long intervals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i="1" u="sng" dirty="0" smtClean="0">
                <a:solidFill>
                  <a:srgbClr val="C00000"/>
                </a:solidFill>
                <a:latin typeface="Calibri Light"/>
              </a:rPr>
              <a:t>but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519948" y="2241746"/>
            <a:ext cx="4576050" cy="1143000"/>
          </a:xfrm>
          <a:prstGeom prst="rightArrow">
            <a:avLst/>
          </a:prstGeom>
          <a:solidFill>
            <a:srgbClr val="800000">
              <a:alpha val="72000"/>
            </a:srgbClr>
          </a:solidFill>
          <a:ln>
            <a:noFill/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Few long intervals</a:t>
            </a:r>
            <a:endParaRPr lang="en-US" sz="4000" b="1" dirty="0"/>
          </a:p>
        </p:txBody>
      </p:sp>
      <p:sp>
        <p:nvSpPr>
          <p:cNvPr id="13" name="Right Arrow 12"/>
          <p:cNvSpPr/>
          <p:nvPr/>
        </p:nvSpPr>
        <p:spPr>
          <a:xfrm>
            <a:off x="7615946" y="2241746"/>
            <a:ext cx="4576050" cy="1143000"/>
          </a:xfrm>
          <a:prstGeom prst="rightArrow">
            <a:avLst/>
          </a:prstGeom>
          <a:solidFill>
            <a:srgbClr val="800000">
              <a:alpha val="72000"/>
            </a:srgbClr>
          </a:solidFill>
          <a:ln>
            <a:noFill/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Few long intervals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Graphic spid="10" grpId="0">
        <p:bldSub>
          <a:bldChart bld="series"/>
        </p:bldSub>
      </p:bldGraphic>
      <p:bldP spid="8" grpId="0" animBg="1"/>
      <p:bldP spid="9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ChangeAspect="1"/>
          </p:cNvGraphicFramePr>
          <p:nvPr>
            <p:extLst/>
          </p:nvPr>
        </p:nvGraphicFramePr>
        <p:xfrm>
          <a:off x="457199" y="940352"/>
          <a:ext cx="11370365" cy="406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WRITE INTERVAL CHARACTERISTICS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09130" y="5209953"/>
            <a:ext cx="11809206" cy="1212112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3500"/>
              </a:lnSpc>
              <a:spcBef>
                <a:spcPts val="100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These long intervals constitute the </a:t>
            </a:r>
            <a:r>
              <a:rPr lang="en-US" sz="4000" b="1" i="1" dirty="0" smtClean="0">
                <a:solidFill>
                  <a:srgbClr val="C00000"/>
                </a:solidFill>
                <a:latin typeface="Calibri Light"/>
              </a:rPr>
              <a:t>majority of the time</a:t>
            </a:r>
          </a:p>
          <a:p>
            <a:pPr lvl="0" algn="ctr">
              <a:lnSpc>
                <a:spcPts val="3500"/>
              </a:lnSpc>
              <a:spcBef>
                <a:spcPts val="1000"/>
              </a:spcBef>
            </a:pPr>
            <a:r>
              <a:rPr lang="en-US" sz="4000" dirty="0">
                <a:solidFill>
                  <a:srgbClr val="C00000"/>
                </a:solidFill>
                <a:latin typeface="Calibri Light"/>
              </a:rPr>
              <a:t>s</a:t>
            </a:r>
            <a:r>
              <a:rPr lang="en-US" sz="4000" dirty="0" smtClean="0">
                <a:solidFill>
                  <a:srgbClr val="C00000"/>
                </a:solidFill>
                <a:latin typeface="Calibri Light"/>
              </a:rPr>
              <a:t>pent on write intervals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092347" y="1095054"/>
            <a:ext cx="7065396" cy="51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ea typeface="Abadi MT Condensed Extra Bold" charset="0"/>
                <a:cs typeface="Abadi MT Condensed Extra Bold" charset="0"/>
              </a:rPr>
              <a:t>Quantum Length = </a:t>
            </a:r>
            <a:r>
              <a:rPr lang="en-US" sz="3600" i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CIL </a:t>
            </a:r>
            <a:r>
              <a:rPr lang="en-US" sz="3600" i="1" dirty="0" smtClean="0">
                <a:ea typeface="Abadi MT Condensed Extra Bold" charset="0"/>
                <a:cs typeface="Abadi MT Condensed Extra Bold" charset="0"/>
              </a:rPr>
              <a:t>(</a:t>
            </a:r>
            <a:r>
              <a:rPr lang="en-US" sz="3600" i="1" dirty="0" err="1" smtClean="0">
                <a:ea typeface="Abadi MT Condensed Extra Bold" charset="0"/>
                <a:cs typeface="Abadi MT Condensed Extra Bold" charset="0"/>
              </a:rPr>
              <a:t>e.g</a:t>
            </a:r>
            <a:r>
              <a:rPr lang="en-US" sz="3600" i="1" dirty="0" smtClean="0">
                <a:ea typeface="Abadi MT Condensed Extra Bold" charset="0"/>
                <a:cs typeface="Abadi MT Condensed Extra Bold" charset="0"/>
              </a:rPr>
              <a:t>, 1024 </a:t>
            </a:r>
            <a:r>
              <a:rPr lang="en-US" sz="3600" i="1" dirty="0" err="1" smtClean="0">
                <a:ea typeface="Abadi MT Condensed Extra Bold" charset="0"/>
                <a:cs typeface="Abadi MT Condensed Extra Bold" charset="0"/>
              </a:rPr>
              <a:t>ms</a:t>
            </a:r>
            <a:r>
              <a:rPr lang="en-US" sz="3600" i="1" dirty="0" smtClean="0">
                <a:ea typeface="Abadi MT Condensed Extra Bold" charset="0"/>
                <a:cs typeface="Abadi MT Condensed Extra Bold" charset="0"/>
              </a:rPr>
              <a:t>)</a:t>
            </a:r>
            <a:endParaRPr lang="en-US" sz="3600" i="1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4751832"/>
            <a:ext cx="12192000" cy="16887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Predicted to have a long write interval if </a:t>
            </a:r>
          </a:p>
          <a:p>
            <a:pPr algn="ctr">
              <a:lnSpc>
                <a:spcPts val="3580"/>
              </a:lnSpc>
            </a:pPr>
            <a:r>
              <a:rPr lang="en-US" sz="4000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Receives a </a:t>
            </a:r>
            <a:r>
              <a:rPr lang="en-US" sz="4000" b="1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single write </a:t>
            </a:r>
            <a:r>
              <a:rPr lang="en-US" sz="4000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in quantum 1 </a:t>
            </a:r>
          </a:p>
          <a:p>
            <a:pPr algn="ctr">
              <a:lnSpc>
                <a:spcPts val="3580"/>
              </a:lnSpc>
            </a:pPr>
            <a:r>
              <a:rPr lang="en-US" sz="4000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And </a:t>
            </a:r>
            <a:r>
              <a:rPr lang="en-US" sz="4000" b="1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no write </a:t>
            </a:r>
            <a:r>
              <a:rPr lang="en-US" sz="4000" i="1" dirty="0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in quantum 2</a:t>
            </a:r>
            <a:endParaRPr lang="en-US" sz="4000" i="1" dirty="0">
              <a:solidFill>
                <a:srgbClr val="C00000"/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en-US" dirty="0" smtClean="0"/>
              <a:t>PREDICTING WRITE INTERVAL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560289" y="2001200"/>
            <a:ext cx="12651211" cy="2805233"/>
            <a:chOff x="715614" y="2001200"/>
            <a:chExt cx="12651211" cy="280523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087215" y="3718087"/>
              <a:ext cx="1097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2561796" y="3717132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087216" y="2217157"/>
              <a:ext cx="0" cy="15183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546034" y="2091492"/>
              <a:ext cx="0" cy="2130030"/>
            </a:xfrm>
            <a:prstGeom prst="line">
              <a:avLst/>
            </a:prstGeom>
            <a:ln w="635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087216" y="4115002"/>
              <a:ext cx="3458818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824453" y="4291997"/>
              <a:ext cx="4262636" cy="5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smtClean="0">
                  <a:ea typeface="Abadi MT Condensed Extra Bold" charset="0"/>
                  <a:cs typeface="Abadi MT Condensed Extra Bold" charset="0"/>
                </a:rPr>
                <a:t>Quantum 1</a:t>
              </a:r>
              <a:endParaRPr lang="en-US" sz="3600" i="1" dirty="0"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5614" y="2597771"/>
              <a:ext cx="2151743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Write Requests 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5592786" y="4131230"/>
              <a:ext cx="3458818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9031788" y="2001200"/>
              <a:ext cx="0" cy="2130030"/>
            </a:xfrm>
            <a:prstGeom prst="line">
              <a:avLst/>
            </a:prstGeom>
            <a:ln w="635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239173" y="4243742"/>
              <a:ext cx="4262636" cy="5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i="1" dirty="0" smtClean="0">
                  <a:ea typeface="Abadi MT Condensed Extra Bold" charset="0"/>
                  <a:cs typeface="Abadi MT Condensed Extra Bold" charset="0"/>
                </a:rPr>
                <a:t>Quantum 2</a:t>
              </a:r>
              <a:endParaRPr lang="en-US" sz="3600" i="1" dirty="0"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90670" y="2027627"/>
              <a:ext cx="3008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/>
                <a:t>Page </a:t>
              </a:r>
              <a:r>
                <a:rPr lang="en-US" sz="3200" b="1" i="1" smtClean="0">
                  <a:solidFill>
                    <a:srgbClr val="C00000"/>
                  </a:solidFill>
                </a:rPr>
                <a:t>X, </a:t>
              </a:r>
              <a:r>
                <a:rPr lang="en-US" sz="3200" smtClean="0"/>
                <a:t>Page </a:t>
              </a:r>
              <a:r>
                <a:rPr lang="en-US" sz="3200" b="1" i="1" smtClean="0">
                  <a:solidFill>
                    <a:srgbClr val="C00000"/>
                  </a:solidFill>
                </a:rPr>
                <a:t>Y</a:t>
              </a:r>
              <a:endParaRPr lang="en-US" sz="32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22195" y="2613928"/>
              <a:ext cx="19200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smtClean="0">
                  <a:solidFill>
                    <a:srgbClr val="C00000"/>
                  </a:solidFill>
                </a:rPr>
                <a:t>One Write</a:t>
              </a:r>
              <a:endParaRPr lang="en-US" sz="3200" b="1" i="1">
                <a:solidFill>
                  <a:srgbClr val="C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11001" y="2613928"/>
              <a:ext cx="1713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 smtClean="0">
                  <a:solidFill>
                    <a:srgbClr val="C00000"/>
                  </a:solidFill>
                </a:rPr>
                <a:t>No Write</a:t>
              </a:r>
              <a:endParaRPr lang="en-US" sz="32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27502" y="2021078"/>
              <a:ext cx="3008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/>
                <a:t>Page </a:t>
              </a:r>
              <a:r>
                <a:rPr lang="en-US" sz="3200" b="1" i="1" smtClean="0">
                  <a:solidFill>
                    <a:srgbClr val="C00000"/>
                  </a:solidFill>
                </a:rPr>
                <a:t>X, </a:t>
              </a:r>
              <a:r>
                <a:rPr lang="en-US" sz="3200" smtClean="0"/>
                <a:t>Page </a:t>
              </a:r>
              <a:r>
                <a:rPr lang="en-US" sz="3200" b="1" i="1" smtClean="0">
                  <a:solidFill>
                    <a:srgbClr val="C00000"/>
                  </a:solidFill>
                </a:rPr>
                <a:t>Y</a:t>
              </a:r>
              <a:endParaRPr lang="en-US" sz="3200" b="1" i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1268171" y="2004745"/>
            <a:ext cx="0" cy="2130030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807908" y="4113510"/>
            <a:ext cx="3458818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11760" y="4247287"/>
            <a:ext cx="42626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i="1" dirty="0" smtClean="0">
                <a:ea typeface="Abadi MT Condensed Extra Bold" charset="0"/>
                <a:cs typeface="Abadi MT Condensed Extra Bold" charset="0"/>
              </a:rPr>
              <a:t>Quantum 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MEMCON: REDUCTION IN REFRESH COUNT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400878" y="1436525"/>
          <a:ext cx="10515600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58093" y="1033175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UPPER BOUND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26366" y="2071525"/>
            <a:ext cx="9346096" cy="0"/>
          </a:xfrm>
          <a:prstGeom prst="line">
            <a:avLst/>
          </a:prstGeom>
          <a:ln w="666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0" y="5404241"/>
            <a:ext cx="12192000" cy="10363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8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On average 71% reduction in refresh count,</a:t>
            </a:r>
          </a:p>
          <a:p>
            <a:pPr algn="ctr">
              <a:lnSpc>
                <a:spcPts val="3580"/>
              </a:lnSpc>
            </a:pPr>
            <a:r>
              <a:rPr lang="en-US" sz="4000" dirty="0">
                <a:solidFill>
                  <a:srgbClr val="C00000"/>
                </a:solidFill>
              </a:rPr>
              <a:t>v</a:t>
            </a:r>
            <a:r>
              <a:rPr lang="en-US" sz="4000" dirty="0" smtClean="0">
                <a:solidFill>
                  <a:srgbClr val="C00000"/>
                </a:solidFill>
              </a:rPr>
              <a:t>ery close to the upper bound of 75% </a:t>
            </a:r>
            <a:endParaRPr lang="en-US" sz="4000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C1EAA-CC6C-FA44-8DF0-4BB4CFD4EF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463"/>
          <p:cNvSpPr txBox="1"/>
          <p:nvPr/>
        </p:nvSpPr>
        <p:spPr>
          <a:xfrm>
            <a:off x="7320318" y="2721828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</a:t>
            </a:fld>
            <a:endParaRPr lang="en-US" dirty="0"/>
          </a:p>
        </p:txBody>
      </p: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17443" y="-245210"/>
            <a:ext cx="11231218" cy="1325563"/>
          </a:xfrm>
        </p:spPr>
        <p:txBody>
          <a:bodyPr/>
          <a:lstStyle/>
          <a:p>
            <a:pPr algn="ctr"/>
            <a:r>
              <a:rPr lang="en-US" dirty="0" smtClean="0"/>
              <a:t>BENEFITS OF ONLINE PROFILING</a:t>
            </a:r>
            <a:endParaRPr lang="en-US" dirty="0"/>
          </a:p>
        </p:txBody>
      </p:sp>
      <p:grpSp>
        <p:nvGrpSpPr>
          <p:cNvPr id="152" name="Group 151"/>
          <p:cNvGrpSpPr>
            <a:grpSpLocks noChangeAspect="1"/>
          </p:cNvGrpSpPr>
          <p:nvPr/>
        </p:nvGrpSpPr>
        <p:grpSpPr>
          <a:xfrm>
            <a:off x="2484088" y="1094656"/>
            <a:ext cx="1678838" cy="1620470"/>
            <a:chOff x="-27432" y="3871327"/>
            <a:chExt cx="1399032" cy="1350392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53" name="Straight Connector 152"/>
            <p:cNvCxnSpPr/>
            <p:nvPr/>
          </p:nvCxnSpPr>
          <p:spPr>
            <a:xfrm>
              <a:off x="-27432" y="4255642"/>
              <a:ext cx="1399032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" name="Group 153"/>
            <p:cNvGrpSpPr/>
            <p:nvPr/>
          </p:nvGrpSpPr>
          <p:grpSpPr>
            <a:xfrm>
              <a:off x="-27432" y="3871327"/>
              <a:ext cx="1399032" cy="1350392"/>
              <a:chOff x="-152400" y="3871327"/>
              <a:chExt cx="1399032" cy="1350392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868590" y="3877551"/>
                <a:ext cx="0" cy="134416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31929" y="3871327"/>
                <a:ext cx="0" cy="134416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-152400" y="4850654"/>
                <a:ext cx="1399032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/>
              <p:cNvGrpSpPr/>
              <p:nvPr/>
            </p:nvGrpSpPr>
            <p:grpSpPr>
              <a:xfrm>
                <a:off x="-42838" y="3991070"/>
                <a:ext cx="1185838" cy="521134"/>
                <a:chOff x="534160" y="2230725"/>
                <a:chExt cx="1185838" cy="521134"/>
              </a:xfrm>
              <a:grpFill/>
            </p:grpSpPr>
            <p:sp>
              <p:nvSpPr>
                <p:cNvPr id="165" name="Oval 16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-35221" y="4586082"/>
                <a:ext cx="1176701" cy="521134"/>
                <a:chOff x="534160" y="2230725"/>
                <a:chExt cx="1176701" cy="521134"/>
              </a:xfrm>
              <a:grpFill/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67" name="TextBox 166"/>
          <p:cNvSpPr txBox="1"/>
          <p:nvPr/>
        </p:nvSpPr>
        <p:spPr>
          <a:xfrm>
            <a:off x="2365402" y="2757654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R</a:t>
            </a:r>
            <a:r>
              <a:rPr lang="en-US" sz="2800" b="1" dirty="0" smtClean="0"/>
              <a:t>eliable</a:t>
            </a:r>
            <a:endParaRPr lang="en-US" sz="2800" b="1" dirty="0"/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sp>
        <p:nvSpPr>
          <p:cNvPr id="168" name="Right Arrow 167"/>
          <p:cNvSpPr>
            <a:spLocks noChangeAspect="1"/>
          </p:cNvSpPr>
          <p:nvPr/>
        </p:nvSpPr>
        <p:spPr>
          <a:xfrm>
            <a:off x="4868781" y="2225849"/>
            <a:ext cx="1643431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4651764" y="1496695"/>
            <a:ext cx="1893417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800000"/>
                </a:solidFill>
              </a:rPr>
              <a:t>Technology</a:t>
            </a:r>
          </a:p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800000"/>
                </a:solidFill>
              </a:rPr>
              <a:t>Scaling</a:t>
            </a:r>
          </a:p>
        </p:txBody>
      </p: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7344249" y="1085620"/>
            <a:ext cx="1825544" cy="1631072"/>
            <a:chOff x="1375031" y="1508707"/>
            <a:chExt cx="2746247" cy="245369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73" name="Oval 172"/>
            <p:cNvSpPr/>
            <p:nvPr/>
          </p:nvSpPr>
          <p:spPr>
            <a:xfrm>
              <a:off x="22894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27466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32038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3661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1375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8322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 flipH="1" flipV="1">
              <a:off x="16002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 flipV="1">
              <a:off x="20574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 flipV="1">
              <a:off x="2514600" y="1508707"/>
              <a:ext cx="9524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 flipV="1">
              <a:off x="2975231" y="1508707"/>
              <a:ext cx="6093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3432431" y="1508707"/>
              <a:ext cx="3047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3889631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22924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27496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32068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3664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378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8352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22924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7496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2068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3664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1378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18352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2292478" y="2930319"/>
              <a:ext cx="457200" cy="457200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27496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32068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3664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22924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27496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32068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3664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1378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18352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1378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18352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23008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2758061" y="2023729"/>
              <a:ext cx="438912" cy="438912"/>
            </a:xfrm>
            <a:prstGeom prst="ellipse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32152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3672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1386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18436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216" name="Rounded Rectangle 215"/>
          <p:cNvSpPr/>
          <p:nvPr/>
        </p:nvSpPr>
        <p:spPr>
          <a:xfrm>
            <a:off x="0" y="3997643"/>
            <a:ext cx="12192000" cy="10607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80000"/>
              </a:lnSpc>
              <a:buAutoNum type="arabicPeriod"/>
            </a:pPr>
            <a:r>
              <a:rPr lang="en-US" sz="4000" dirty="0" smtClean="0">
                <a:solidFill>
                  <a:srgbClr val="C00000"/>
                </a:solidFill>
              </a:rPr>
              <a:t>Improves yield, reduces cost, enables scaling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Vendors can make cells smaller without a strong reliability guarantee</a:t>
            </a:r>
          </a:p>
        </p:txBody>
      </p:sp>
    </p:spTree>
    <p:extLst>
      <p:ext uri="{BB962C8B-B14F-4D97-AF65-F5344CB8AC3E}">
        <p14:creationId xmlns:p14="http://schemas.microsoft.com/office/powerpoint/2010/main" val="20004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463"/>
          <p:cNvSpPr txBox="1"/>
          <p:nvPr/>
        </p:nvSpPr>
        <p:spPr>
          <a:xfrm>
            <a:off x="8167513" y="2897491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0" y="3997643"/>
            <a:ext cx="12192000" cy="10607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80000"/>
              </a:lnSpc>
              <a:buAutoNum type="arabicPeriod"/>
            </a:pPr>
            <a:r>
              <a:rPr lang="en-US" sz="4000" dirty="0" smtClean="0">
                <a:solidFill>
                  <a:srgbClr val="C00000"/>
                </a:solidFill>
              </a:rPr>
              <a:t>Improves yield, reduces cost, enables scaling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Vendors can make cells smaller without a strong reliability guarantee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</a:t>
            </a:fld>
            <a:endParaRPr lang="en-US" dirty="0"/>
          </a:p>
        </p:txBody>
      </p: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17443" y="-245210"/>
            <a:ext cx="11231218" cy="1325563"/>
          </a:xfrm>
        </p:spPr>
        <p:txBody>
          <a:bodyPr/>
          <a:lstStyle/>
          <a:p>
            <a:pPr algn="ctr"/>
            <a:r>
              <a:rPr lang="en-US" dirty="0" smtClean="0"/>
              <a:t>BENEFITS OF ONLINE PROFILING</a:t>
            </a:r>
            <a:endParaRPr lang="en-US" dirty="0"/>
          </a:p>
        </p:txBody>
      </p:sp>
      <p:sp>
        <p:nvSpPr>
          <p:cNvPr id="156" name="Rounded Rectangle 155"/>
          <p:cNvSpPr/>
          <p:nvPr/>
        </p:nvSpPr>
        <p:spPr>
          <a:xfrm>
            <a:off x="0" y="5370004"/>
            <a:ext cx="12192000" cy="10607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2. Improves performance and energy efficiency</a:t>
            </a:r>
          </a:p>
        </p:txBody>
      </p:sp>
      <p:grpSp>
        <p:nvGrpSpPr>
          <p:cNvPr id="205" name="Group 204"/>
          <p:cNvGrpSpPr>
            <a:grpSpLocks noChangeAspect="1"/>
          </p:cNvGrpSpPr>
          <p:nvPr/>
        </p:nvGrpSpPr>
        <p:grpSpPr>
          <a:xfrm>
            <a:off x="2333588" y="1359261"/>
            <a:ext cx="1825544" cy="1631072"/>
            <a:chOff x="1375031" y="1508707"/>
            <a:chExt cx="2746247" cy="245369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6" name="Oval 205"/>
            <p:cNvSpPr/>
            <p:nvPr/>
          </p:nvSpPr>
          <p:spPr>
            <a:xfrm>
              <a:off x="22894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27466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32038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3661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1375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18322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 flipH="1" flipV="1">
              <a:off x="16002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H="1" flipV="1">
              <a:off x="20574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 flipV="1">
              <a:off x="2514600" y="1508707"/>
              <a:ext cx="9524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 flipV="1">
              <a:off x="2975231" y="1508707"/>
              <a:ext cx="6093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 flipV="1">
              <a:off x="3432431" y="1508707"/>
              <a:ext cx="3047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3889631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22924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27496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32068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3664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1378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18352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22924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27496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32068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664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1378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18352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92478" y="2930319"/>
              <a:ext cx="4572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7496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32068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664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2924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27496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32068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3664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1378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18352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1378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18352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23008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758061" y="2023729"/>
              <a:ext cx="438912" cy="4389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32152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672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1386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18436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282" name="TextBox 281"/>
          <p:cNvSpPr txBox="1"/>
          <p:nvPr/>
        </p:nvSpPr>
        <p:spPr>
          <a:xfrm>
            <a:off x="2365402" y="2936558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R</a:t>
            </a:r>
            <a:r>
              <a:rPr lang="en-US" sz="2800" b="1" dirty="0" smtClean="0"/>
              <a:t>eliable</a:t>
            </a:r>
            <a:endParaRPr lang="en-US" sz="2800" b="1" dirty="0"/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sp>
        <p:nvSpPr>
          <p:cNvPr id="283" name="Right Arrow 282"/>
          <p:cNvSpPr>
            <a:spLocks noChangeAspect="1"/>
          </p:cNvSpPr>
          <p:nvPr/>
        </p:nvSpPr>
        <p:spPr>
          <a:xfrm>
            <a:off x="5463880" y="2037787"/>
            <a:ext cx="1643431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TextBox 283"/>
          <p:cNvSpPr txBox="1"/>
          <p:nvPr/>
        </p:nvSpPr>
        <p:spPr>
          <a:xfrm>
            <a:off x="5585723" y="1493055"/>
            <a:ext cx="1361077" cy="714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Reduce 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Refresh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1681951" y="1621848"/>
            <a:ext cx="677108" cy="115833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sz="3200" b="1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330" name="Group 329"/>
          <p:cNvGrpSpPr>
            <a:grpSpLocks noChangeAspect="1"/>
          </p:cNvGrpSpPr>
          <p:nvPr/>
        </p:nvGrpSpPr>
        <p:grpSpPr>
          <a:xfrm>
            <a:off x="8212846" y="1390227"/>
            <a:ext cx="1825544" cy="1631072"/>
            <a:chOff x="1375031" y="1508707"/>
            <a:chExt cx="2746247" cy="245369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31" name="Oval 330"/>
            <p:cNvSpPr/>
            <p:nvPr/>
          </p:nvSpPr>
          <p:spPr>
            <a:xfrm>
              <a:off x="22894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27466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3203831" y="201229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3661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13750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1832231" y="201039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cxnSp>
          <p:nvCxnSpPr>
            <p:cNvPr id="337" name="Straight Connector 336"/>
            <p:cNvCxnSpPr/>
            <p:nvPr/>
          </p:nvCxnSpPr>
          <p:spPr>
            <a:xfrm flipH="1" flipV="1">
              <a:off x="16002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 flipV="1">
              <a:off x="2057400" y="1508707"/>
              <a:ext cx="6478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H="1" flipV="1">
              <a:off x="2514600" y="1508707"/>
              <a:ext cx="9524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 flipV="1">
              <a:off x="2975231" y="1508707"/>
              <a:ext cx="6093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 flipV="1">
              <a:off x="3432431" y="1508707"/>
              <a:ext cx="3047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V="1">
              <a:off x="3889631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22924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27496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3206878" y="156443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>
              <a:off x="3664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13780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1835278" y="156252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22924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27496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3206878" y="247502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3664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13780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1835278" y="24731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2292478" y="2930319"/>
              <a:ext cx="457200" cy="457200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27496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3206878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3664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22924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27496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3206878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2" name="Oval 361"/>
            <p:cNvSpPr/>
            <p:nvPr/>
          </p:nvSpPr>
          <p:spPr>
            <a:xfrm>
              <a:off x="3664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3" name="Oval 362"/>
            <p:cNvSpPr/>
            <p:nvPr/>
          </p:nvSpPr>
          <p:spPr>
            <a:xfrm>
              <a:off x="13780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4" name="Oval 363"/>
            <p:cNvSpPr/>
            <p:nvPr/>
          </p:nvSpPr>
          <p:spPr>
            <a:xfrm>
              <a:off x="1835278" y="292841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5" name="Oval 364"/>
            <p:cNvSpPr/>
            <p:nvPr/>
          </p:nvSpPr>
          <p:spPr>
            <a:xfrm>
              <a:off x="13780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6" name="Oval 365"/>
            <p:cNvSpPr/>
            <p:nvPr/>
          </p:nvSpPr>
          <p:spPr>
            <a:xfrm>
              <a:off x="1835278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7" name="Oval 366"/>
            <p:cNvSpPr/>
            <p:nvPr/>
          </p:nvSpPr>
          <p:spPr>
            <a:xfrm>
              <a:off x="23008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8" name="Oval 367"/>
            <p:cNvSpPr/>
            <p:nvPr/>
          </p:nvSpPr>
          <p:spPr>
            <a:xfrm>
              <a:off x="2758061" y="2023729"/>
              <a:ext cx="438912" cy="438912"/>
            </a:xfrm>
            <a:prstGeom prst="ellipse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3215261" y="2023729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70" name="Oval 369"/>
            <p:cNvSpPr/>
            <p:nvPr/>
          </p:nvSpPr>
          <p:spPr>
            <a:xfrm>
              <a:off x="3672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71" name="Oval 370"/>
            <p:cNvSpPr/>
            <p:nvPr/>
          </p:nvSpPr>
          <p:spPr>
            <a:xfrm>
              <a:off x="13864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72" name="Oval 371"/>
            <p:cNvSpPr/>
            <p:nvPr/>
          </p:nvSpPr>
          <p:spPr>
            <a:xfrm>
              <a:off x="1843661" y="2021824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373" name="TextBox 372"/>
          <p:cNvSpPr txBox="1"/>
          <p:nvPr/>
        </p:nvSpPr>
        <p:spPr>
          <a:xfrm>
            <a:off x="7661675" y="1720695"/>
            <a:ext cx="677108" cy="12256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3200" b="1" i="1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sz="3200" b="1" i="1" dirty="0">
              <a:solidFill>
                <a:schemeClr val="tx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52402"/>
            <a:ext cx="12192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DRAM CELLS ARE NOT EQUAL</a:t>
            </a:r>
            <a:endParaRPr lang="en-US" sz="4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88347" y="1221641"/>
            <a:ext cx="2822278" cy="2453694"/>
            <a:chOff x="4974507" y="1508707"/>
            <a:chExt cx="2822278" cy="2453694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4" name="Straight Connector 13"/>
            <p:cNvCxnSpPr/>
            <p:nvPr/>
          </p:nvCxnSpPr>
          <p:spPr>
            <a:xfrm flipH="1" flipV="1">
              <a:off x="5259324" y="1508707"/>
              <a:ext cx="1523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718047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175247" y="1508707"/>
              <a:ext cx="3046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6632447" y="1508707"/>
              <a:ext cx="3046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089647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540755" y="1508707"/>
              <a:ext cx="3045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974588" y="1586386"/>
              <a:ext cx="402336" cy="40233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483096" y="1644288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99140" y="1580761"/>
              <a:ext cx="393192" cy="39319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41390" y="1547827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532116" y="1615844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978650" y="2494031"/>
              <a:ext cx="402336" cy="40233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384034" y="2449118"/>
              <a:ext cx="502920" cy="50292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921246" y="2554878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312153" y="2440304"/>
              <a:ext cx="484632" cy="48463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5555737" y="2508580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6045414" y="3005753"/>
              <a:ext cx="293012" cy="29546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431911" y="2961696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861047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365488" y="2974134"/>
              <a:ext cx="365760" cy="36576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5955787" y="3438220"/>
              <a:ext cx="407768" cy="407768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403847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318247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047104" y="2960173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452874" y="2858489"/>
              <a:ext cx="548640" cy="54864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79492" y="3438220"/>
              <a:ext cx="356616" cy="35661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504304" y="3413563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997835" y="2057496"/>
              <a:ext cx="356616" cy="35661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6509846" y="2123542"/>
              <a:ext cx="256616" cy="250731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853928" y="2013637"/>
              <a:ext cx="512064" cy="51206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13019" y="2062597"/>
              <a:ext cx="292608" cy="292608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492493" y="2020308"/>
              <a:ext cx="484632" cy="48463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360915" y="2050147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353295" y="1608909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3716" y="3430505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974507" y="2383711"/>
              <a:ext cx="548640" cy="54864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13" name="Punchline"/>
          <p:cNvSpPr txBox="1"/>
          <p:nvPr/>
        </p:nvSpPr>
        <p:spPr>
          <a:xfrm>
            <a:off x="6546088" y="685801"/>
            <a:ext cx="2699001" cy="6273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Real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888872" y="685801"/>
            <a:ext cx="2746247" cy="2989534"/>
            <a:chOff x="1375031" y="972867"/>
            <a:chExt cx="2746247" cy="2989534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375031" y="1508707"/>
              <a:ext cx="2746247" cy="2453694"/>
              <a:chOff x="1375031" y="1508707"/>
              <a:chExt cx="2746247" cy="2453694"/>
            </a:xfrm>
            <a:grpFill/>
          </p:grpSpPr>
          <p:sp>
            <p:nvSpPr>
              <p:cNvPr id="59" name="Oval 58"/>
              <p:cNvSpPr/>
              <p:nvPr/>
            </p:nvSpPr>
            <p:spPr>
              <a:xfrm>
                <a:off x="2289431" y="201229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746631" y="201229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203831" y="201229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661031" y="201039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375031" y="201039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832231" y="201039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1600200" y="1508707"/>
                <a:ext cx="6478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2057400" y="1508707"/>
                <a:ext cx="6478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2514600" y="1508707"/>
                <a:ext cx="9524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2975231" y="1508707"/>
                <a:ext cx="6093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3432431" y="1508707"/>
                <a:ext cx="3047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3889631" y="1508707"/>
                <a:ext cx="0" cy="2453694"/>
              </a:xfrm>
              <a:prstGeom prst="line">
                <a:avLst/>
              </a:prstGeom>
              <a:grp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/>
              <p:cNvSpPr/>
              <p:nvPr/>
            </p:nvSpPr>
            <p:spPr>
              <a:xfrm>
                <a:off x="2292478" y="156443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749678" y="156443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206878" y="156443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664078" y="156252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378078" y="156252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835278" y="156252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292478" y="247502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749678" y="247502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206878" y="247502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664078" y="24731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1378078" y="24731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835278" y="24731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292478" y="29303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749678" y="29303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206878" y="293031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64078" y="292841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2292478" y="338370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749678" y="338370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206878" y="3383709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664078" y="338180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378078" y="292841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1835278" y="292841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378078" y="338180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835278" y="3381804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300861" y="2023729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758061" y="2023729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215261" y="2023729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672461" y="2021824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386461" y="2021824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843661" y="2021824"/>
                <a:ext cx="438912" cy="438912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+mj-lt"/>
                </a:endParaRPr>
              </a:p>
            </p:txBody>
          </p:sp>
        </p:grpSp>
        <p:sp>
          <p:nvSpPr>
            <p:cNvPr id="58" name="Punchline"/>
            <p:cNvSpPr txBox="1"/>
            <p:nvPr/>
          </p:nvSpPr>
          <p:spPr>
            <a:xfrm>
              <a:off x="1386461" y="972867"/>
              <a:ext cx="2731770" cy="62733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>
                  <a:latin typeface="+mj-lt"/>
                </a:rPr>
                <a:t>Ideal</a:t>
              </a:r>
            </a:p>
          </p:txBody>
        </p:sp>
      </p:grpSp>
      <p:sp>
        <p:nvSpPr>
          <p:cNvPr id="124" name="Rounded Rectangle 123"/>
          <p:cNvSpPr/>
          <p:nvPr/>
        </p:nvSpPr>
        <p:spPr>
          <a:xfrm>
            <a:off x="0" y="5654877"/>
            <a:ext cx="12191999" cy="69293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Smaller cells will fail to retain data at a lower refresh rate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2974676" y="2207129"/>
            <a:ext cx="2592325" cy="1455581"/>
            <a:chOff x="4648200" y="2969895"/>
            <a:chExt cx="2592325" cy="1455581"/>
          </a:xfrm>
          <a:solidFill>
            <a:schemeClr val="tx2"/>
          </a:solidFill>
        </p:grpSpPr>
        <p:sp>
          <p:nvSpPr>
            <p:cNvPr id="130" name="Down Arrow 129"/>
            <p:cNvSpPr/>
            <p:nvPr/>
          </p:nvSpPr>
          <p:spPr>
            <a:xfrm>
              <a:off x="4648200" y="2971800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1" name="Down Arrow 130"/>
            <p:cNvSpPr/>
            <p:nvPr/>
          </p:nvSpPr>
          <p:spPr>
            <a:xfrm>
              <a:off x="5108450" y="2969895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2" name="Down Arrow 131"/>
            <p:cNvSpPr/>
            <p:nvPr/>
          </p:nvSpPr>
          <p:spPr>
            <a:xfrm>
              <a:off x="5562602" y="2977676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3" name="Down Arrow 132"/>
            <p:cNvSpPr/>
            <p:nvPr/>
          </p:nvSpPr>
          <p:spPr>
            <a:xfrm>
              <a:off x="6022852" y="2975771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4" name="Down Arrow 133"/>
            <p:cNvSpPr/>
            <p:nvPr/>
          </p:nvSpPr>
          <p:spPr>
            <a:xfrm>
              <a:off x="6478523" y="2977676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5" name="Down Arrow 134"/>
            <p:cNvSpPr/>
            <p:nvPr/>
          </p:nvSpPr>
          <p:spPr>
            <a:xfrm>
              <a:off x="6938773" y="2975771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901469" y="1735153"/>
            <a:ext cx="2724912" cy="440817"/>
            <a:chOff x="4583430" y="2539526"/>
            <a:chExt cx="2724912" cy="44081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37" name="Oval 136"/>
            <p:cNvSpPr/>
            <p:nvPr/>
          </p:nvSpPr>
          <p:spPr>
            <a:xfrm>
              <a:off x="5497830" y="2541431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955030" y="2541431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6412230" y="2541431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6869430" y="2539526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583430" y="2539526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5040630" y="2539526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39117" y="1722014"/>
            <a:ext cx="2625849" cy="512064"/>
            <a:chOff x="9182204" y="1878971"/>
            <a:chExt cx="2625849" cy="512064"/>
          </a:xfrm>
        </p:grpSpPr>
        <p:sp>
          <p:nvSpPr>
            <p:cNvPr id="150" name="Oval 149"/>
            <p:cNvSpPr/>
            <p:nvPr/>
          </p:nvSpPr>
          <p:spPr>
            <a:xfrm>
              <a:off x="10067020" y="1922830"/>
              <a:ext cx="356616" cy="3566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10579031" y="1988876"/>
              <a:ext cx="256616" cy="25073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0923113" y="1878971"/>
              <a:ext cx="512064" cy="51206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9182204" y="1927931"/>
              <a:ext cx="292608" cy="29260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9561678" y="1885642"/>
              <a:ext cx="484632" cy="4846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11430100" y="1915481"/>
              <a:ext cx="377953" cy="37131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160" name="Down Arrow 159"/>
          <p:cNvSpPr/>
          <p:nvPr/>
        </p:nvSpPr>
        <p:spPr>
          <a:xfrm>
            <a:off x="8007537" y="2115630"/>
            <a:ext cx="301752" cy="1447800"/>
          </a:xfrm>
          <a:prstGeom prst="downArrow">
            <a:avLst>
              <a:gd name="adj1" fmla="val 50000"/>
              <a:gd name="adj2" fmla="val 125000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32885" y="2109754"/>
            <a:ext cx="2592325" cy="1455581"/>
            <a:chOff x="6632885" y="2109754"/>
            <a:chExt cx="2592325" cy="1455581"/>
          </a:xfrm>
        </p:grpSpPr>
        <p:sp>
          <p:nvSpPr>
            <p:cNvPr id="157" name="Down Arrow 156"/>
            <p:cNvSpPr/>
            <p:nvPr/>
          </p:nvSpPr>
          <p:spPr>
            <a:xfrm>
              <a:off x="6632885" y="2111659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8" name="Down Arrow 157"/>
            <p:cNvSpPr/>
            <p:nvPr/>
          </p:nvSpPr>
          <p:spPr>
            <a:xfrm>
              <a:off x="7093135" y="2109754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9" name="Down Arrow 158"/>
            <p:cNvSpPr/>
            <p:nvPr/>
          </p:nvSpPr>
          <p:spPr>
            <a:xfrm>
              <a:off x="7547287" y="2117535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1" name="Down Arrow 160"/>
            <p:cNvSpPr/>
            <p:nvPr/>
          </p:nvSpPr>
          <p:spPr>
            <a:xfrm>
              <a:off x="8463208" y="2117535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2" name="Down Arrow 161"/>
            <p:cNvSpPr/>
            <p:nvPr/>
          </p:nvSpPr>
          <p:spPr>
            <a:xfrm>
              <a:off x="8923458" y="2115630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43" name="Punchline"/>
          <p:cNvSpPr txBox="1"/>
          <p:nvPr/>
        </p:nvSpPr>
        <p:spPr>
          <a:xfrm>
            <a:off x="-1" y="3917984"/>
            <a:ext cx="12191999" cy="9476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+mj-lt"/>
              </a:rPr>
              <a:t>Large variation in 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retention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5194" y="2241420"/>
            <a:ext cx="615553" cy="79996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FAST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687878" y="2943618"/>
            <a:ext cx="892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FAST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7" name="Punchline"/>
          <p:cNvSpPr txBox="1"/>
          <p:nvPr/>
        </p:nvSpPr>
        <p:spPr>
          <a:xfrm>
            <a:off x="-2" y="4930512"/>
            <a:ext cx="12192000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Most cells have high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retention time </a:t>
            </a:r>
            <a:r>
              <a:rPr lang="en-US" sz="3600" smtClean="0">
                <a:solidFill>
                  <a:srgbClr val="000000"/>
                </a:solidFill>
                <a:latin typeface="+mj-lt"/>
                <a:sym typeface="Wingdings"/>
              </a:rPr>
              <a:t> </a:t>
            </a:r>
          </a:p>
          <a:p>
            <a:pPr algn="ctr">
              <a:lnSpc>
                <a:spcPts val="3000"/>
              </a:lnSpc>
            </a:pP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can be refreshed at a lower rate without any failure 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8127794" y="840704"/>
            <a:ext cx="2402150" cy="1004789"/>
            <a:chOff x="6818050" y="841766"/>
            <a:chExt cx="2402150" cy="1004789"/>
          </a:xfrm>
        </p:grpSpPr>
        <p:sp>
          <p:nvSpPr>
            <p:cNvPr id="164" name="67Text"/>
            <p:cNvSpPr txBox="1"/>
            <p:nvPr/>
          </p:nvSpPr>
          <p:spPr>
            <a:xfrm>
              <a:off x="7238901" y="841766"/>
              <a:ext cx="1981299" cy="49271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i="1" dirty="0">
                  <a:solidFill>
                    <a:srgbClr val="C00000"/>
                  </a:solidFill>
                  <a:latin typeface="+mj-lt"/>
                </a:rPr>
                <a:t>Smallest cell</a:t>
              </a: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6818050" y="1127464"/>
              <a:ext cx="443884" cy="719091"/>
            </a:xfrm>
            <a:custGeom>
              <a:avLst/>
              <a:gdLst>
                <a:gd name="connsiteX0" fmla="*/ 443884 w 443884"/>
                <a:gd name="connsiteY0" fmla="*/ 0 h 719091"/>
                <a:gd name="connsiteX1" fmla="*/ 168676 w 443884"/>
                <a:gd name="connsiteY1" fmla="*/ 186431 h 719091"/>
                <a:gd name="connsiteX2" fmla="*/ 0 w 443884"/>
                <a:gd name="connsiteY2" fmla="*/ 719091 h 71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884" h="719091">
                  <a:moveTo>
                    <a:pt x="443884" y="0"/>
                  </a:moveTo>
                  <a:cubicBezTo>
                    <a:pt x="343270" y="33291"/>
                    <a:pt x="242657" y="66583"/>
                    <a:pt x="168676" y="186431"/>
                  </a:cubicBezTo>
                  <a:cubicBezTo>
                    <a:pt x="94695" y="306279"/>
                    <a:pt x="47347" y="512685"/>
                    <a:pt x="0" y="719091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7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60" grpId="0" animBg="1"/>
      <p:bldP spid="143" grpId="0"/>
      <p:bldP spid="6" grpId="0"/>
      <p:bldP spid="1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463"/>
          <p:cNvSpPr txBox="1"/>
          <p:nvPr/>
        </p:nvSpPr>
        <p:spPr>
          <a:xfrm>
            <a:off x="5126177" y="2817979"/>
            <a:ext cx="1916210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Unreliable</a:t>
            </a:r>
          </a:p>
          <a:p>
            <a:pPr algn="ctr">
              <a:lnSpc>
                <a:spcPct val="80000"/>
              </a:lnSpc>
            </a:pPr>
            <a:r>
              <a:rPr lang="en-US" sz="2800" b="1" dirty="0"/>
              <a:t>DRAM Cells</a:t>
            </a:r>
          </a:p>
        </p:txBody>
      </p: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17443" y="-245210"/>
            <a:ext cx="11231218" cy="1325563"/>
          </a:xfrm>
        </p:spPr>
        <p:txBody>
          <a:bodyPr/>
          <a:lstStyle/>
          <a:p>
            <a:pPr algn="ctr"/>
            <a:r>
              <a:rPr lang="en-US" dirty="0" smtClean="0"/>
              <a:t>BENEFITS OF ONLINE PROFILING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3911384" y="109312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b="1" i="1" dirty="0">
              <a:solidFill>
                <a:schemeClr val="tx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197" name="Group 196"/>
          <p:cNvGrpSpPr>
            <a:grpSpLocks noChangeAspect="1"/>
          </p:cNvGrpSpPr>
          <p:nvPr/>
        </p:nvGrpSpPr>
        <p:grpSpPr>
          <a:xfrm>
            <a:off x="4982674" y="992460"/>
            <a:ext cx="2110596" cy="1834956"/>
            <a:chOff x="4974507" y="1508707"/>
            <a:chExt cx="2822278" cy="2453694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98" name="Straight Connector 197"/>
            <p:cNvCxnSpPr/>
            <p:nvPr/>
          </p:nvCxnSpPr>
          <p:spPr>
            <a:xfrm flipH="1" flipV="1">
              <a:off x="5259324" y="1508707"/>
              <a:ext cx="1523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5718047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 flipV="1">
              <a:off x="6175247" y="1508707"/>
              <a:ext cx="3046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 flipV="1">
              <a:off x="6632447" y="1508707"/>
              <a:ext cx="3046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7089647" y="1508707"/>
              <a:ext cx="0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 flipV="1">
              <a:off x="7540755" y="1508707"/>
              <a:ext cx="3045" cy="2453694"/>
            </a:xfrm>
            <a:prstGeom prst="line">
              <a:avLst/>
            </a:prstGeom>
            <a:grpFill/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5974588" y="1586386"/>
              <a:ext cx="402336" cy="40233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483096" y="1644288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899140" y="1580761"/>
              <a:ext cx="393192" cy="39319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5041390" y="1547827"/>
              <a:ext cx="438912" cy="43891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5532116" y="1615844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5978650" y="2494031"/>
              <a:ext cx="402336" cy="40233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6384034" y="2449118"/>
              <a:ext cx="502920" cy="50292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6921246" y="2554878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7312153" y="2440304"/>
              <a:ext cx="484632" cy="48463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5555737" y="2508580"/>
              <a:ext cx="370699" cy="370699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6058262" y="3012176"/>
              <a:ext cx="269371" cy="271628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6431911" y="2961696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6861047" y="293031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7365488" y="2974134"/>
              <a:ext cx="365760" cy="36576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5955787" y="3438220"/>
              <a:ext cx="407768" cy="407768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6403847" y="3383709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7318247" y="3381804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5047104" y="2960173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5452874" y="2858489"/>
              <a:ext cx="548640" cy="54864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5079492" y="3438220"/>
              <a:ext cx="356616" cy="35661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5504304" y="3413563"/>
              <a:ext cx="411480" cy="41148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5997835" y="2057496"/>
              <a:ext cx="356616" cy="356616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6509846" y="2123542"/>
              <a:ext cx="256616" cy="25073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6853928" y="2013637"/>
              <a:ext cx="512064" cy="51206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5113019" y="2062597"/>
              <a:ext cx="292608" cy="292608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5492493" y="2020308"/>
              <a:ext cx="484632" cy="484632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7360915" y="2050147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7353295" y="1608909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6903716" y="3430505"/>
              <a:ext cx="377953" cy="371314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4974507" y="2383711"/>
              <a:ext cx="548640" cy="54864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810540" y="1368695"/>
            <a:ext cx="2464904" cy="3243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4797289" y="2056474"/>
            <a:ext cx="2464904" cy="32004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91603" y="133681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b="1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7401416" y="2060314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HI-REF</a:t>
            </a:r>
            <a:endParaRPr lang="en-US" b="1" i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912887" y="241434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b="1" i="1" dirty="0">
              <a:solidFill>
                <a:schemeClr val="tx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3913937" y="174785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LO-REF</a:t>
            </a:r>
            <a:endParaRPr lang="en-US" b="1" i="1" dirty="0">
              <a:solidFill>
                <a:schemeClr val="tx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0" y="4450833"/>
            <a:ext cx="12192000" cy="1065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80000"/>
              </a:lnSpc>
              <a:buAutoNum type="arabicPeriod"/>
            </a:pPr>
            <a:r>
              <a:rPr lang="en-US" sz="4000" dirty="0" smtClean="0">
                <a:solidFill>
                  <a:srgbClr val="C00000"/>
                </a:solidFill>
              </a:rPr>
              <a:t>Improves yield, reduces cost, enables scaling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Vendors can make cells smaller without a strong reliability guarantee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0" y="5568784"/>
            <a:ext cx="12192000" cy="10607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C00000"/>
                </a:solidFill>
              </a:rPr>
              <a:t>2. Improves performance and energy efficiency</a:t>
            </a: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Reduce refresh rate, refresh faulty rows more frequently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3" name="Punchline"/>
          <p:cNvSpPr txBox="1"/>
          <p:nvPr/>
        </p:nvSpPr>
        <p:spPr>
          <a:xfrm>
            <a:off x="126538" y="3578602"/>
            <a:ext cx="12192000" cy="6958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Reduce refresh count by using a lower refresh rate,</a:t>
            </a:r>
          </a:p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ut use higher refresh rate for faulty cells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53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5924</TotalTime>
  <Words>2630</Words>
  <Application>Microsoft Macintosh PowerPoint</Application>
  <PresentationFormat>Widescreen</PresentationFormat>
  <Paragraphs>838</Paragraphs>
  <Slides>54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Abadi MT Condensed Extra Bold</vt:lpstr>
      <vt:lpstr>Abadi MT Condensed Light</vt:lpstr>
      <vt:lpstr>Calibri</vt:lpstr>
      <vt:lpstr>Calibri Light</vt:lpstr>
      <vt:lpstr>Courier New</vt:lpstr>
      <vt:lpstr>Times New Roman</vt:lpstr>
      <vt:lpstr>Tw Cen MT Condensed Extra Bold</vt:lpstr>
      <vt:lpstr>Wingdings</vt:lpstr>
      <vt:lpstr>Arial</vt:lpstr>
      <vt:lpstr>Office Theme</vt:lpstr>
      <vt:lpstr>PowerPoint Presentation</vt:lpstr>
      <vt:lpstr>DRAM SCALING TREND </vt:lpstr>
      <vt:lpstr>DRAM SCALING CHALLENGE</vt:lpstr>
      <vt:lpstr>TRADITIONAL APPROACH TO ENABLE DRAM SCALING</vt:lpstr>
      <vt:lpstr>VISION: SYSTEM-LEVEL DETECTION AND MITIGATION</vt:lpstr>
      <vt:lpstr>BENEFITS OF ONLINE PROFILING</vt:lpstr>
      <vt:lpstr>BENEFITS OF ONLINE PROFILING</vt:lpstr>
      <vt:lpstr>PowerPoint Presentation</vt:lpstr>
      <vt:lpstr>BENEFITS OF ONLINE PROFILING</vt:lpstr>
      <vt:lpstr>PowerPoint Presentation</vt:lpstr>
      <vt:lpstr>CHALLENGE IN SYSTEM-LEVEL  DETECTION AND MITIGATION</vt:lpstr>
      <vt:lpstr>DATA-DEPENDENT FAILURE</vt:lpstr>
      <vt:lpstr>DETECTING DATA-DEPENDENT FAILURES </vt:lpstr>
      <vt:lpstr>CHALLENGE IN DETECTION</vt:lpstr>
      <vt:lpstr>PowerPoint Presentation</vt:lpstr>
      <vt:lpstr>GOAL: MEMCON</vt:lpstr>
      <vt:lpstr>CURRENT DETECTION MECHANISM</vt:lpstr>
      <vt:lpstr>CURRENT DETECTION MECHANISM</vt:lpstr>
      <vt:lpstr>CURRENT DETECTION MECHANISM</vt:lpstr>
      <vt:lpstr>CURRENT DETECTION MECHANISM</vt:lpstr>
      <vt:lpstr>CURRENT DETECTION MECHANISM</vt:lpstr>
      <vt:lpstr>CURRENT DETECTION MECHANISM</vt:lpstr>
      <vt:lpstr>MEMCON: MEMORY CONTENT-BASED  DETECTION AND MITIGATION</vt:lpstr>
      <vt:lpstr>MEMCON: HIGH-LEVEL DESIGN</vt:lpstr>
      <vt:lpstr>PowerPoint Presentation</vt:lpstr>
      <vt:lpstr>CHALLENGE WITH MEMCON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MEMCON: REDUCTION IN REFRESH COUNT</vt:lpstr>
      <vt:lpstr>MEMCON: PERFORMANCE IMPROVEMENT DUE TO REDUCTION IN REFRESH COUNT</vt:lpstr>
      <vt:lpstr>PowerPoint Presentation</vt:lpstr>
      <vt:lpstr>PowerPoint Presentation</vt:lpstr>
      <vt:lpstr>DATA-DEPENDENT FAILURE</vt:lpstr>
      <vt:lpstr>DRAM Testing Infrastructure</vt:lpstr>
      <vt:lpstr>NUMBER OF FAILING ROWS  WITH PROGRAM CONTENT</vt:lpstr>
      <vt:lpstr>PowerPoint Presentation</vt:lpstr>
      <vt:lpstr>MEMCON: READ AND COMPARE</vt:lpstr>
      <vt:lpstr>MEMCON: COPY AND COMPARE</vt:lpstr>
      <vt:lpstr>PowerPoint Presentation</vt:lpstr>
      <vt:lpstr>PowerPoint Presentation</vt:lpstr>
      <vt:lpstr>PowerPoint Presentation</vt:lpstr>
      <vt:lpstr>PowerPoint Presentation</vt:lpstr>
      <vt:lpstr>MEMCON: REDUCTION IN REFRESH COUNT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Samira Khan</dc:creator>
  <cp:lastModifiedBy>Samira Khan</cp:lastModifiedBy>
  <cp:revision>91</cp:revision>
  <dcterms:created xsi:type="dcterms:W3CDTF">2017-10-10T04:19:09Z</dcterms:created>
  <dcterms:modified xsi:type="dcterms:W3CDTF">2017-10-19T17:05:51Z</dcterms:modified>
</cp:coreProperties>
</file>