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7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notesSlides/notesSlide7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3" r:id="rId2"/>
  </p:sldMasterIdLst>
  <p:notesMasterIdLst>
    <p:notesMasterId r:id="rId97"/>
  </p:notesMasterIdLst>
  <p:sldIdLst>
    <p:sldId id="1073" r:id="rId3"/>
    <p:sldId id="1089" r:id="rId4"/>
    <p:sldId id="1217" r:id="rId5"/>
    <p:sldId id="267" r:id="rId6"/>
    <p:sldId id="1216" r:id="rId7"/>
    <p:sldId id="1179" r:id="rId8"/>
    <p:sldId id="1193" r:id="rId9"/>
    <p:sldId id="1181" r:id="rId10"/>
    <p:sldId id="1194" r:id="rId11"/>
    <p:sldId id="1124" r:id="rId12"/>
    <p:sldId id="1125" r:id="rId13"/>
    <p:sldId id="1123" r:id="rId14"/>
    <p:sldId id="7289" r:id="rId15"/>
    <p:sldId id="7290" r:id="rId16"/>
    <p:sldId id="7293" r:id="rId17"/>
    <p:sldId id="7294" r:id="rId18"/>
    <p:sldId id="7295" r:id="rId19"/>
    <p:sldId id="7296" r:id="rId20"/>
    <p:sldId id="7297" r:id="rId21"/>
    <p:sldId id="1218" r:id="rId22"/>
    <p:sldId id="1128" r:id="rId23"/>
    <p:sldId id="1142" r:id="rId24"/>
    <p:sldId id="1136" r:id="rId25"/>
    <p:sldId id="1129" r:id="rId26"/>
    <p:sldId id="1213" r:id="rId27"/>
    <p:sldId id="1135" r:id="rId28"/>
    <p:sldId id="1143" r:id="rId29"/>
    <p:sldId id="1130" r:id="rId30"/>
    <p:sldId id="1144" r:id="rId31"/>
    <p:sldId id="1131" r:id="rId32"/>
    <p:sldId id="1151" r:id="rId33"/>
    <p:sldId id="1150" r:id="rId34"/>
    <p:sldId id="1149" r:id="rId35"/>
    <p:sldId id="1148" r:id="rId36"/>
    <p:sldId id="1152" r:id="rId37"/>
    <p:sldId id="1095" r:id="rId38"/>
    <p:sldId id="1219" r:id="rId39"/>
    <p:sldId id="1137" r:id="rId40"/>
    <p:sldId id="1138" r:id="rId41"/>
    <p:sldId id="1139" r:id="rId42"/>
    <p:sldId id="1140" r:id="rId43"/>
    <p:sldId id="1145" r:id="rId44"/>
    <p:sldId id="1153" r:id="rId45"/>
    <p:sldId id="1098" r:id="rId46"/>
    <p:sldId id="1220" r:id="rId47"/>
    <p:sldId id="1154" r:id="rId48"/>
    <p:sldId id="1159" r:id="rId49"/>
    <p:sldId id="1155" r:id="rId50"/>
    <p:sldId id="1160" r:id="rId51"/>
    <p:sldId id="1201" r:id="rId52"/>
    <p:sldId id="1202" r:id="rId53"/>
    <p:sldId id="1215" r:id="rId54"/>
    <p:sldId id="1166" r:id="rId55"/>
    <p:sldId id="1180" r:id="rId56"/>
    <p:sldId id="1163" r:id="rId57"/>
    <p:sldId id="1165" r:id="rId58"/>
    <p:sldId id="1203" r:id="rId59"/>
    <p:sldId id="1205" r:id="rId60"/>
    <p:sldId id="1209" r:id="rId61"/>
    <p:sldId id="1210" r:id="rId62"/>
    <p:sldId id="1156" r:id="rId63"/>
    <p:sldId id="1170" r:id="rId64"/>
    <p:sldId id="1221" r:id="rId65"/>
    <p:sldId id="1157" r:id="rId66"/>
    <p:sldId id="301" r:id="rId67"/>
    <p:sldId id="1068" r:id="rId68"/>
    <p:sldId id="1172" r:id="rId69"/>
    <p:sldId id="1173" r:id="rId70"/>
    <p:sldId id="1158" r:id="rId71"/>
    <p:sldId id="1174" r:id="rId72"/>
    <p:sldId id="1198" r:id="rId73"/>
    <p:sldId id="1199" r:id="rId74"/>
    <p:sldId id="1224" r:id="rId75"/>
    <p:sldId id="1222" r:id="rId76"/>
    <p:sldId id="1051" r:id="rId77"/>
    <p:sldId id="1109" r:id="rId78"/>
    <p:sldId id="1110" r:id="rId79"/>
    <p:sldId id="1200" r:id="rId80"/>
    <p:sldId id="1238" r:id="rId81"/>
    <p:sldId id="1239" r:id="rId82"/>
    <p:sldId id="1223" r:id="rId83"/>
    <p:sldId id="1178" r:id="rId84"/>
    <p:sldId id="1185" r:id="rId85"/>
    <p:sldId id="1227" r:id="rId86"/>
    <p:sldId id="1226" r:id="rId87"/>
    <p:sldId id="1228" r:id="rId88"/>
    <p:sldId id="1229" r:id="rId89"/>
    <p:sldId id="1230" r:id="rId90"/>
    <p:sldId id="1231" r:id="rId91"/>
    <p:sldId id="1232" r:id="rId92"/>
    <p:sldId id="1233" r:id="rId93"/>
    <p:sldId id="1234" r:id="rId94"/>
    <p:sldId id="1235" r:id="rId95"/>
    <p:sldId id="1236" r:id="rId9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D82C5"/>
    <a:srgbClr val="A6A6A6"/>
    <a:srgbClr val="E26161"/>
    <a:srgbClr val="BABABA"/>
    <a:srgbClr val="E16161"/>
    <a:srgbClr val="0432FF"/>
    <a:srgbClr val="EEEBF3"/>
    <a:srgbClr val="EDE9F3"/>
    <a:srgbClr val="FAF5FF"/>
    <a:srgbClr val="FFEBE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031"/>
    <p:restoredTop sz="94668"/>
  </p:normalViewPr>
  <p:slideViewPr>
    <p:cSldViewPr snapToGrid="0" snapToObjects="1">
      <p:cViewPr varScale="1">
        <p:scale>
          <a:sx n="136" d="100"/>
          <a:sy n="136" d="100"/>
        </p:scale>
        <p:origin x="1232" y="184"/>
      </p:cViewPr>
      <p:guideLst/>
    </p:cSldViewPr>
  </p:slideViewPr>
  <p:notesTextViewPr>
    <p:cViewPr>
      <p:scale>
        <a:sx n="1" d="1"/>
        <a:sy n="1" d="1"/>
      </p:scale>
      <p:origin x="0" y="0"/>
    </p:cViewPr>
  </p:notesTextViewPr>
  <p:sorterViewPr>
    <p:cViewPr>
      <p:scale>
        <a:sx n="50" d="100"/>
        <a:sy n="5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presProps" Target="presProps.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oleObject" Target="file:////Users/geraldo/Dropbox/Projects/matdram/Presentations/replots.xlsx"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4155554744007"/>
          <c:y val="0.15488141393076674"/>
          <c:w val="0.76634516500208028"/>
          <c:h val="0.59511340134917934"/>
        </c:manualLayout>
      </c:layout>
      <c:barChart>
        <c:barDir val="col"/>
        <c:grouping val="clustered"/>
        <c:varyColors val="0"/>
        <c:ser>
          <c:idx val="0"/>
          <c:order val="0"/>
          <c:tx>
            <c:strRef>
              <c:f>Sheet1!$F$2</c:f>
              <c:strCache>
                <c:ptCount val="1"/>
                <c:pt idx="0">
                  <c:v>CPU</c:v>
                </c:pt>
              </c:strCache>
            </c:strRef>
          </c:tx>
          <c:spPr>
            <a:solidFill>
              <a:schemeClr val="accent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Sheet1!$F$3:$F$15</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0-7FA0-1B4A-A3CA-0ACE60322FD7}"/>
            </c:ext>
          </c:extLst>
        </c:ser>
        <c:ser>
          <c:idx val="1"/>
          <c:order val="1"/>
          <c:tx>
            <c:strRef>
              <c:f>Sheet1!$G$2</c:f>
              <c:strCache>
                <c:ptCount val="1"/>
                <c:pt idx="0">
                  <c:v>GPU</c:v>
                </c:pt>
              </c:strCache>
            </c:strRef>
          </c:tx>
          <c:spPr>
            <a:solidFill>
              <a:srgbClr val="F3BC61"/>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Sheet1!$G$3:$G$15</c:f>
              <c:numCache>
                <c:formatCode>General</c:formatCode>
                <c:ptCount val="13"/>
                <c:pt idx="0">
                  <c:v>0.13400000000000001</c:v>
                </c:pt>
                <c:pt idx="1">
                  <c:v>0.13800000000000001</c:v>
                </c:pt>
                <c:pt idx="2">
                  <c:v>3.5999999999999997E-2</c:v>
                </c:pt>
                <c:pt idx="3">
                  <c:v>6.3E-2</c:v>
                </c:pt>
                <c:pt idx="5">
                  <c:v>0.16300000000000001</c:v>
                </c:pt>
                <c:pt idx="6">
                  <c:v>1.2E-2</c:v>
                </c:pt>
                <c:pt idx="7">
                  <c:v>8.9999999999999993E-3</c:v>
                </c:pt>
                <c:pt idx="8">
                  <c:v>1.4999999999999999E-2</c:v>
                </c:pt>
                <c:pt idx="12">
                  <c:v>4.2709999999999998E-2</c:v>
                </c:pt>
              </c:numCache>
            </c:numRef>
          </c:val>
          <c:extLst>
            <c:ext xmlns:c16="http://schemas.microsoft.com/office/drawing/2014/chart" uri="{C3380CC4-5D6E-409C-BE32-E72D297353CC}">
              <c16:uniqueId val="{00000001-7FA0-1B4A-A3CA-0ACE60322FD7}"/>
            </c:ext>
          </c:extLst>
        </c:ser>
        <c:ser>
          <c:idx val="2"/>
          <c:order val="2"/>
          <c:tx>
            <c:strRef>
              <c:f>Sheet1!$H$2</c:f>
              <c:strCache>
                <c:ptCount val="1"/>
                <c:pt idx="0">
                  <c:v>SIMDRAM</c:v>
                </c:pt>
              </c:strCache>
            </c:strRef>
          </c:tx>
          <c:spPr>
            <a:solidFill>
              <a:srgbClr val="38A87F"/>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Sheet1!$H$3:$H$15</c:f>
              <c:numCache>
                <c:formatCode>General</c:formatCode>
                <c:ptCount val="13"/>
                <c:pt idx="0">
                  <c:v>2.3460000000000001</c:v>
                </c:pt>
                <c:pt idx="1">
                  <c:v>2.3279999999999998</c:v>
                </c:pt>
                <c:pt idx="2">
                  <c:v>8.1950000000000003</c:v>
                </c:pt>
                <c:pt idx="3">
                  <c:v>0.34300000000000003</c:v>
                </c:pt>
                <c:pt idx="4">
                  <c:v>2.6259999999999999</c:v>
                </c:pt>
                <c:pt idx="5">
                  <c:v>2.35</c:v>
                </c:pt>
                <c:pt idx="6">
                  <c:v>2.9940000000000002</c:v>
                </c:pt>
                <c:pt idx="7">
                  <c:v>4.1000000000000002E-2</c:v>
                </c:pt>
                <c:pt idx="8">
                  <c:v>5.1890000000000001</c:v>
                </c:pt>
                <c:pt idx="9">
                  <c:v>62.814</c:v>
                </c:pt>
                <c:pt idx="10">
                  <c:v>0.153</c:v>
                </c:pt>
                <c:pt idx="11">
                  <c:v>15.696</c:v>
                </c:pt>
                <c:pt idx="12">
                  <c:v>2.1378599999999999</c:v>
                </c:pt>
              </c:numCache>
            </c:numRef>
          </c:val>
          <c:extLst>
            <c:ext xmlns:c16="http://schemas.microsoft.com/office/drawing/2014/chart" uri="{C3380CC4-5D6E-409C-BE32-E72D297353CC}">
              <c16:uniqueId val="{00000002-7FA0-1B4A-A3CA-0ACE60322FD7}"/>
            </c:ext>
          </c:extLst>
        </c:ser>
        <c:ser>
          <c:idx val="3"/>
          <c:order val="3"/>
          <c:tx>
            <c:strRef>
              <c:f>Sheet1!$I$2</c:f>
              <c:strCache>
                <c:ptCount val="1"/>
                <c:pt idx="0">
                  <c:v>MIMDRAM</c:v>
                </c:pt>
              </c:strCache>
            </c:strRef>
          </c:tx>
          <c:spPr>
            <a:solidFill>
              <a:srgbClr val="5CA2DB"/>
            </a:solidFill>
            <a:ln>
              <a:solidFill>
                <a:schemeClr val="tx1"/>
              </a:solidFill>
            </a:ln>
            <a:effectLst/>
          </c:spPr>
          <c:invertIfNegative val="0"/>
          <c:cat>
            <c:strRef>
              <c:f>Sheet1!$E$3:$E$15</c:f>
              <c:strCache>
                <c:ptCount val="13"/>
                <c:pt idx="0">
                  <c:v>2mm</c:v>
                </c:pt>
                <c:pt idx="1">
                  <c:v>3mm</c:v>
                </c:pt>
                <c:pt idx="2">
                  <c:v>cov</c:v>
                </c:pt>
                <c:pt idx="3">
                  <c:v>doitgen</c:v>
                </c:pt>
                <c:pt idx="4">
                  <c:v>fdtd</c:v>
                </c:pt>
                <c:pt idx="5">
                  <c:v>gemm</c:v>
                </c:pt>
                <c:pt idx="6">
                  <c:v>gs</c:v>
                </c:pt>
                <c:pt idx="7">
                  <c:v>hw</c:v>
                </c:pt>
                <c:pt idx="8">
                  <c:v>kmeans</c:v>
                </c:pt>
                <c:pt idx="9">
                  <c:v>bp</c:v>
                </c:pt>
                <c:pt idx="10">
                  <c:v>pca</c:v>
                </c:pt>
                <c:pt idx="11">
                  <c:v>x264</c:v>
                </c:pt>
                <c:pt idx="12">
                  <c:v>GMean</c:v>
                </c:pt>
              </c:strCache>
            </c:strRef>
          </c:cat>
          <c:val>
            <c:numRef>
              <c:f>Sheet1!$I$3:$I$15</c:f>
              <c:numCache>
                <c:formatCode>General</c:formatCode>
                <c:ptCount val="13"/>
                <c:pt idx="0">
                  <c:v>30.754000000000001</c:v>
                </c:pt>
                <c:pt idx="1">
                  <c:v>36.107999999999997</c:v>
                </c:pt>
                <c:pt idx="2">
                  <c:v>199.08099999999999</c:v>
                </c:pt>
                <c:pt idx="3">
                  <c:v>13.407999999999999</c:v>
                </c:pt>
                <c:pt idx="4">
                  <c:v>2.6890000000000001</c:v>
                </c:pt>
                <c:pt idx="5">
                  <c:v>26.765000000000001</c:v>
                </c:pt>
                <c:pt idx="6">
                  <c:v>35.271999999999998</c:v>
                </c:pt>
                <c:pt idx="7">
                  <c:v>1.429</c:v>
                </c:pt>
                <c:pt idx="8">
                  <c:v>123.361</c:v>
                </c:pt>
                <c:pt idx="9">
                  <c:v>2397.384</c:v>
                </c:pt>
                <c:pt idx="10">
                  <c:v>2.294</c:v>
                </c:pt>
                <c:pt idx="11">
                  <c:v>92.781999999999996</c:v>
                </c:pt>
                <c:pt idx="12">
                  <c:v>30.610330000000001</c:v>
                </c:pt>
              </c:numCache>
            </c:numRef>
          </c:val>
          <c:extLst>
            <c:ext xmlns:c16="http://schemas.microsoft.com/office/drawing/2014/chart" uri="{C3380CC4-5D6E-409C-BE32-E72D297353CC}">
              <c16:uniqueId val="{00000003-7FA0-1B4A-A3CA-0ACE60322FD7}"/>
            </c:ext>
          </c:extLst>
        </c:ser>
        <c:dLbls>
          <c:showLegendKey val="0"/>
          <c:showVal val="0"/>
          <c:showCatName val="0"/>
          <c:showSerName val="0"/>
          <c:showPercent val="0"/>
          <c:showBubbleSize val="0"/>
        </c:dLbls>
        <c:gapWidth val="0"/>
        <c:overlap val="-38"/>
        <c:axId val="100144992"/>
        <c:axId val="100196544"/>
      </c:barChart>
      <c:catAx>
        <c:axId val="100144992"/>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0196544"/>
        <c:crosses val="autoZero"/>
        <c:auto val="1"/>
        <c:lblAlgn val="ctr"/>
        <c:lblOffset val="100"/>
        <c:noMultiLvlLbl val="0"/>
      </c:catAx>
      <c:valAx>
        <c:axId val="100196544"/>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CPU-Normalized</a:t>
                </a:r>
                <a:br>
                  <a:rPr lang="en-US" sz="2000" b="1"/>
                </a:br>
                <a:r>
                  <a:rPr lang="en-US" sz="2000" b="1"/>
                  <a:t>Performance/Watt</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00144992"/>
        <c:crosses val="autoZero"/>
        <c:crossBetween val="between"/>
      </c:valAx>
      <c:spPr>
        <a:noFill/>
        <a:ln>
          <a:solidFill>
            <a:schemeClr val="tx1"/>
          </a:solidFill>
        </a:ln>
        <a:effectLst/>
      </c:spPr>
    </c:plotArea>
    <c:legend>
      <c:legendPos val="t"/>
      <c:legendEntry>
        <c:idx val="0"/>
        <c:delete val="1"/>
      </c:legendEntry>
      <c:layout>
        <c:manualLayout>
          <c:xMode val="edge"/>
          <c:yMode val="edge"/>
          <c:x val="0.15515423391829503"/>
          <c:y val="2.7777777777777776E-2"/>
          <c:w val="0.8159327463071532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948589930892023"/>
          <c:y val="4.2226911332851058E-2"/>
          <c:w val="0.77503588132670831"/>
          <c:h val="0.73999463883442762"/>
        </c:manualLayout>
      </c:layout>
      <c:barChart>
        <c:barDir val="col"/>
        <c:grouping val="clustered"/>
        <c:varyColors val="0"/>
        <c:ser>
          <c:idx val="0"/>
          <c:order val="0"/>
          <c:tx>
            <c:strRef>
              <c:f>Sheet3!$G$7</c:f>
              <c:strCache>
                <c:ptCount val="1"/>
                <c:pt idx="0">
                  <c:v>ws_average</c:v>
                </c:pt>
              </c:strCache>
            </c:strRef>
          </c:tx>
          <c:spPr>
            <a:solidFill>
              <a:schemeClr val="accent1"/>
            </a:solidFill>
            <a:ln>
              <a:solidFill>
                <a:schemeClr val="tx1"/>
              </a:solidFill>
            </a:ln>
            <a:effectLst/>
          </c:spPr>
          <c:invertIfNegative val="0"/>
          <c:dPt>
            <c:idx val="0"/>
            <c:invertIfNegative val="0"/>
            <c:bubble3D val="0"/>
            <c:spPr>
              <a:solidFill>
                <a:schemeClr val="accent6">
                  <a:lumMod val="20000"/>
                  <a:lumOff val="80000"/>
                </a:schemeClr>
              </a:solidFill>
              <a:ln>
                <a:solidFill>
                  <a:schemeClr val="tx1"/>
                </a:solidFill>
              </a:ln>
              <a:effectLst/>
            </c:spPr>
            <c:extLst>
              <c:ext xmlns:c16="http://schemas.microsoft.com/office/drawing/2014/chart" uri="{C3380CC4-5D6E-409C-BE32-E72D297353CC}">
                <c16:uniqueId val="{00000001-D538-2940-84D1-764B2AAABD2E}"/>
              </c:ext>
            </c:extLst>
          </c:dPt>
          <c:dPt>
            <c:idx val="1"/>
            <c:invertIfNegative val="0"/>
            <c:bubble3D val="0"/>
            <c:spPr>
              <a:solidFill>
                <a:schemeClr val="accent6">
                  <a:lumMod val="40000"/>
                  <a:lumOff val="60000"/>
                </a:schemeClr>
              </a:solidFill>
              <a:ln>
                <a:solidFill>
                  <a:schemeClr val="tx1"/>
                </a:solidFill>
              </a:ln>
              <a:effectLst/>
            </c:spPr>
            <c:extLst>
              <c:ext xmlns:c16="http://schemas.microsoft.com/office/drawing/2014/chart" uri="{C3380CC4-5D6E-409C-BE32-E72D297353CC}">
                <c16:uniqueId val="{00000002-D538-2940-84D1-764B2AAABD2E}"/>
              </c:ext>
            </c:extLst>
          </c:dPt>
          <c:dPt>
            <c:idx val="2"/>
            <c:invertIfNegative val="0"/>
            <c:bubble3D val="0"/>
            <c:spPr>
              <a:solidFill>
                <a:schemeClr val="accent6">
                  <a:lumMod val="60000"/>
                  <a:lumOff val="40000"/>
                </a:schemeClr>
              </a:solidFill>
              <a:ln>
                <a:solidFill>
                  <a:schemeClr val="tx1"/>
                </a:solidFill>
              </a:ln>
              <a:effectLst/>
            </c:spPr>
            <c:extLst>
              <c:ext xmlns:c16="http://schemas.microsoft.com/office/drawing/2014/chart" uri="{C3380CC4-5D6E-409C-BE32-E72D297353CC}">
                <c16:uniqueId val="{00000003-D538-2940-84D1-764B2AAABD2E}"/>
              </c:ext>
            </c:extLst>
          </c:dPt>
          <c:dPt>
            <c:idx val="3"/>
            <c:invertIfNegative val="0"/>
            <c:bubble3D val="0"/>
            <c:spPr>
              <a:solidFill>
                <a:srgbClr val="38A87F"/>
              </a:solidFill>
              <a:ln>
                <a:solidFill>
                  <a:schemeClr val="tx1"/>
                </a:solidFill>
              </a:ln>
              <a:effectLst/>
            </c:spPr>
            <c:extLst>
              <c:ext xmlns:c16="http://schemas.microsoft.com/office/drawing/2014/chart" uri="{C3380CC4-5D6E-409C-BE32-E72D297353CC}">
                <c16:uniqueId val="{00000004-D538-2940-84D1-764B2AAABD2E}"/>
              </c:ext>
            </c:extLst>
          </c:dPt>
          <c:dPt>
            <c:idx val="4"/>
            <c:invertIfNegative val="0"/>
            <c:bubble3D val="0"/>
            <c:spPr>
              <a:solidFill>
                <a:srgbClr val="5CA2DB"/>
              </a:solidFill>
              <a:ln>
                <a:solidFill>
                  <a:schemeClr val="tx1"/>
                </a:solidFill>
              </a:ln>
              <a:effectLst/>
            </c:spPr>
            <c:extLst>
              <c:ext xmlns:c16="http://schemas.microsoft.com/office/drawing/2014/chart" uri="{C3380CC4-5D6E-409C-BE32-E72D297353CC}">
                <c16:uniqueId val="{00000005-D538-2940-84D1-764B2AAABD2E}"/>
              </c:ext>
            </c:extLst>
          </c:dPt>
          <c:cat>
            <c:strRef>
              <c:f>Sheet3!$F$8:$F$12</c:f>
              <c:strCache>
                <c:ptCount val="5"/>
                <c:pt idx="0">
                  <c:v>SIMDRAM:1</c:v>
                </c:pt>
                <c:pt idx="1">
                  <c:v>SIMDRAM:2</c:v>
                </c:pt>
                <c:pt idx="2">
                  <c:v>SIMDRAM:4</c:v>
                </c:pt>
                <c:pt idx="3">
                  <c:v>SIMDRAM:8</c:v>
                </c:pt>
                <c:pt idx="4">
                  <c:v>MIMDRAM</c:v>
                </c:pt>
              </c:strCache>
            </c:strRef>
          </c:cat>
          <c:val>
            <c:numRef>
              <c:f>Sheet3!$G$8:$G$12</c:f>
              <c:numCache>
                <c:formatCode>General</c:formatCode>
                <c:ptCount val="5"/>
                <c:pt idx="0">
                  <c:v>1</c:v>
                </c:pt>
                <c:pt idx="1">
                  <c:v>1.2005893698603198</c:v>
                </c:pt>
                <c:pt idx="2">
                  <c:v>1.3094000971478232</c:v>
                </c:pt>
                <c:pt idx="3">
                  <c:v>1.3253267884633007</c:v>
                </c:pt>
                <c:pt idx="4">
                  <c:v>2.0208851717479099</c:v>
                </c:pt>
              </c:numCache>
            </c:numRef>
          </c:val>
          <c:extLst>
            <c:ext xmlns:c16="http://schemas.microsoft.com/office/drawing/2014/chart" uri="{C3380CC4-5D6E-409C-BE32-E72D297353CC}">
              <c16:uniqueId val="{00000000-D538-2940-84D1-764B2AAABD2E}"/>
            </c:ext>
          </c:extLst>
        </c:ser>
        <c:dLbls>
          <c:showLegendKey val="0"/>
          <c:showVal val="0"/>
          <c:showCatName val="0"/>
          <c:showSerName val="0"/>
          <c:showPercent val="0"/>
          <c:showBubbleSize val="0"/>
        </c:dLbls>
        <c:gapWidth val="219"/>
        <c:overlap val="-27"/>
        <c:axId val="275621472"/>
        <c:axId val="274823616"/>
      </c:barChart>
      <c:catAx>
        <c:axId val="27562147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700" b="0" i="0" u="none" strike="noStrike" kern="1200" baseline="0">
                <a:solidFill>
                  <a:schemeClr val="tx1"/>
                </a:solidFill>
                <a:latin typeface="Avenir Next" panose="020B0503020202020204" pitchFamily="34" charset="0"/>
                <a:ea typeface="+mn-ea"/>
                <a:cs typeface="+mn-cs"/>
              </a:defRPr>
            </a:pPr>
            <a:endParaRPr lang="en-US"/>
          </a:p>
        </c:txPr>
        <c:crossAx val="274823616"/>
        <c:crosses val="autoZero"/>
        <c:auto val="1"/>
        <c:lblAlgn val="ctr"/>
        <c:lblOffset val="100"/>
        <c:noMultiLvlLbl val="0"/>
      </c:catAx>
      <c:valAx>
        <c:axId val="27482361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a:t>Normalized</a:t>
                </a:r>
                <a:r>
                  <a:rPr lang="en-US" sz="2000" b="1" baseline="0"/>
                  <a:t> Weighted Speedup </a:t>
                </a:r>
                <a:br>
                  <a:rPr lang="en-US" sz="2000" b="1" baseline="0"/>
                </a:br>
                <a:r>
                  <a:rPr lang="en-US" sz="2000" b="1" baseline="0"/>
                  <a:t>(Higher is Better)</a:t>
                </a:r>
                <a:endParaRPr lang="en-US" sz="2000" b="1"/>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700" b="0" i="0" u="none" strike="noStrike" kern="1200" baseline="0">
                <a:solidFill>
                  <a:schemeClr val="tx1"/>
                </a:solidFill>
                <a:latin typeface="Avenir Next" panose="020B0503020202020204" pitchFamily="34" charset="0"/>
                <a:ea typeface="+mn-ea"/>
                <a:cs typeface="+mn-cs"/>
              </a:defRPr>
            </a:pPr>
            <a:endParaRPr lang="en-US"/>
          </a:p>
        </c:txPr>
        <c:crossAx val="275621472"/>
        <c:crosses val="autoZero"/>
        <c:crossBetween val="between"/>
      </c:valAx>
      <c:spPr>
        <a:noFill/>
        <a:ln>
          <a:solidFill>
            <a:schemeClr val="tx1"/>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90194972400082"/>
          <c:y val="0.17951917285199301"/>
          <c:w val="0.86348900153149044"/>
          <c:h val="0.56113878187513222"/>
        </c:manualLayout>
      </c:layout>
      <c:barChart>
        <c:barDir val="col"/>
        <c:grouping val="clustered"/>
        <c:varyColors val="0"/>
        <c:ser>
          <c:idx val="0"/>
          <c:order val="0"/>
          <c:tx>
            <c:strRef>
              <c:f>Sheet2!$G$3</c:f>
              <c:strCache>
                <c:ptCount val="1"/>
                <c:pt idx="0">
                  <c:v>DRISA</c:v>
                </c:pt>
              </c:strCache>
            </c:strRef>
          </c:tx>
          <c:spPr>
            <a:solidFill>
              <a:srgbClr val="F3BC61"/>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Sheet2!$G$4:$G$16</c:f>
              <c:numCache>
                <c:formatCode>General</c:formatCode>
                <c:ptCount val="13"/>
                <c:pt idx="0">
                  <c:v>0.9</c:v>
                </c:pt>
                <c:pt idx="1">
                  <c:v>1.5</c:v>
                </c:pt>
                <c:pt idx="2">
                  <c:v>0.7</c:v>
                </c:pt>
                <c:pt idx="3">
                  <c:v>3.5</c:v>
                </c:pt>
                <c:pt idx="4">
                  <c:v>1</c:v>
                </c:pt>
                <c:pt idx="5">
                  <c:v>1.4</c:v>
                </c:pt>
                <c:pt idx="6">
                  <c:v>1</c:v>
                </c:pt>
                <c:pt idx="7">
                  <c:v>0.9</c:v>
                </c:pt>
                <c:pt idx="8">
                  <c:v>0.6</c:v>
                </c:pt>
                <c:pt idx="9">
                  <c:v>0.1</c:v>
                </c:pt>
                <c:pt idx="10">
                  <c:v>0.3</c:v>
                </c:pt>
                <c:pt idx="11">
                  <c:v>2.7</c:v>
                </c:pt>
                <c:pt idx="12">
                  <c:v>0.9</c:v>
                </c:pt>
              </c:numCache>
            </c:numRef>
          </c:val>
          <c:extLst>
            <c:ext xmlns:c16="http://schemas.microsoft.com/office/drawing/2014/chart" uri="{C3380CC4-5D6E-409C-BE32-E72D297353CC}">
              <c16:uniqueId val="{00000000-53AF-A949-A773-1F234E6900E0}"/>
            </c:ext>
          </c:extLst>
        </c:ser>
        <c:ser>
          <c:idx val="1"/>
          <c:order val="1"/>
          <c:tx>
            <c:strRef>
              <c:f>Sheet2!$H$3</c:f>
              <c:strCache>
                <c:ptCount val="1"/>
                <c:pt idx="0">
                  <c:v>Fulcrum</c:v>
                </c:pt>
              </c:strCache>
            </c:strRef>
          </c:tx>
          <c:spPr>
            <a:solidFill>
              <a:srgbClr val="38A87F"/>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Sheet2!$H$4:$H$16</c:f>
              <c:numCache>
                <c:formatCode>General</c:formatCode>
                <c:ptCount val="13"/>
                <c:pt idx="0">
                  <c:v>0.4</c:v>
                </c:pt>
                <c:pt idx="1">
                  <c:v>1.6</c:v>
                </c:pt>
                <c:pt idx="2">
                  <c:v>0.7</c:v>
                </c:pt>
                <c:pt idx="3">
                  <c:v>3.1</c:v>
                </c:pt>
                <c:pt idx="4">
                  <c:v>1</c:v>
                </c:pt>
                <c:pt idx="5">
                  <c:v>0.8</c:v>
                </c:pt>
                <c:pt idx="6">
                  <c:v>0.9</c:v>
                </c:pt>
                <c:pt idx="7">
                  <c:v>0.9</c:v>
                </c:pt>
                <c:pt idx="8">
                  <c:v>0.5</c:v>
                </c:pt>
                <c:pt idx="9">
                  <c:v>0.1</c:v>
                </c:pt>
                <c:pt idx="10">
                  <c:v>0.1</c:v>
                </c:pt>
                <c:pt idx="11">
                  <c:v>0.1</c:v>
                </c:pt>
                <c:pt idx="12">
                  <c:v>0.5</c:v>
                </c:pt>
              </c:numCache>
            </c:numRef>
          </c:val>
          <c:extLst>
            <c:ext xmlns:c16="http://schemas.microsoft.com/office/drawing/2014/chart" uri="{C3380CC4-5D6E-409C-BE32-E72D297353CC}">
              <c16:uniqueId val="{00000001-53AF-A949-A773-1F234E6900E0}"/>
            </c:ext>
          </c:extLst>
        </c:ser>
        <c:ser>
          <c:idx val="2"/>
          <c:order val="2"/>
          <c:tx>
            <c:strRef>
              <c:f>Sheet2!$I$3</c:f>
              <c:strCache>
                <c:ptCount val="1"/>
                <c:pt idx="0">
                  <c:v>MIMDRAM</c:v>
                </c:pt>
              </c:strCache>
            </c:strRef>
          </c:tx>
          <c:spPr>
            <a:solidFill>
              <a:srgbClr val="5CA2DB"/>
            </a:solidFill>
            <a:ln>
              <a:solidFill>
                <a:schemeClr val="tx1"/>
              </a:solidFill>
            </a:ln>
            <a:effectLst/>
          </c:spPr>
          <c:invertIfNegative val="0"/>
          <c:cat>
            <c:strRef>
              <c:f>Sheet2!$F$4:$F$16</c:f>
              <c:strCache>
                <c:ptCount val="13"/>
                <c:pt idx="0">
                  <c:v>pca</c:v>
                </c:pt>
                <c:pt idx="1">
                  <c:v>hw</c:v>
                </c:pt>
                <c:pt idx="2">
                  <c:v>fdtd</c:v>
                </c:pt>
                <c:pt idx="3">
                  <c:v>doitgen</c:v>
                </c:pt>
                <c:pt idx="4">
                  <c:v>gemm</c:v>
                </c:pt>
                <c:pt idx="5">
                  <c:v>kmeans</c:v>
                </c:pt>
                <c:pt idx="6">
                  <c:v>2mm</c:v>
                </c:pt>
                <c:pt idx="7">
                  <c:v>gs</c:v>
                </c:pt>
                <c:pt idx="8">
                  <c:v>3mm</c:v>
                </c:pt>
                <c:pt idx="9">
                  <c:v>bp</c:v>
                </c:pt>
                <c:pt idx="10">
                  <c:v>cov</c:v>
                </c:pt>
                <c:pt idx="11">
                  <c:v>x264</c:v>
                </c:pt>
                <c:pt idx="12">
                  <c:v>GMean</c:v>
                </c:pt>
              </c:strCache>
            </c:strRef>
          </c:cat>
          <c:val>
            <c:numRef>
              <c:f>Sheet2!$I$4:$I$16</c:f>
              <c:numCache>
                <c:formatCode>General</c:formatCode>
                <c:ptCount val="13"/>
                <c:pt idx="0">
                  <c:v>1</c:v>
                </c:pt>
                <c:pt idx="1">
                  <c:v>1</c:v>
                </c:pt>
                <c:pt idx="2">
                  <c:v>1</c:v>
                </c:pt>
                <c:pt idx="3">
                  <c:v>1</c:v>
                </c:pt>
                <c:pt idx="4">
                  <c:v>1</c:v>
                </c:pt>
                <c:pt idx="5">
                  <c:v>1</c:v>
                </c:pt>
                <c:pt idx="6">
                  <c:v>1</c:v>
                </c:pt>
                <c:pt idx="7">
                  <c:v>1</c:v>
                </c:pt>
                <c:pt idx="8">
                  <c:v>1</c:v>
                </c:pt>
                <c:pt idx="9">
                  <c:v>1</c:v>
                </c:pt>
                <c:pt idx="10">
                  <c:v>1</c:v>
                </c:pt>
                <c:pt idx="11">
                  <c:v>1</c:v>
                </c:pt>
                <c:pt idx="12">
                  <c:v>1</c:v>
                </c:pt>
              </c:numCache>
            </c:numRef>
          </c:val>
          <c:extLst>
            <c:ext xmlns:c16="http://schemas.microsoft.com/office/drawing/2014/chart" uri="{C3380CC4-5D6E-409C-BE32-E72D297353CC}">
              <c16:uniqueId val="{00000002-53AF-A949-A773-1F234E6900E0}"/>
            </c:ext>
          </c:extLst>
        </c:ser>
        <c:dLbls>
          <c:showLegendKey val="0"/>
          <c:showVal val="0"/>
          <c:showCatName val="0"/>
          <c:showSerName val="0"/>
          <c:showPercent val="0"/>
          <c:showBubbleSize val="0"/>
        </c:dLbls>
        <c:gapWidth val="219"/>
        <c:overlap val="-27"/>
        <c:axId val="330652864"/>
        <c:axId val="105314448"/>
      </c:barChart>
      <c:catAx>
        <c:axId val="33065286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05314448"/>
        <c:crosses val="autoZero"/>
        <c:auto val="1"/>
        <c:lblAlgn val="ctr"/>
        <c:lblOffset val="100"/>
        <c:noMultiLvlLbl val="0"/>
      </c:catAx>
      <c:valAx>
        <c:axId val="10531444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dirty="0"/>
                  <a:t>MIMDRAM-Normalized</a:t>
                </a:r>
              </a:p>
              <a:p>
                <a:pPr>
                  <a:defRPr sz="2000" b="1"/>
                </a:pPr>
                <a:r>
                  <a:rPr lang="en-US" sz="2000" b="1" dirty="0"/>
                  <a:t>Performance/Area</a:t>
                </a:r>
              </a:p>
            </c:rich>
          </c:tx>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330652864"/>
        <c:crosses val="autoZero"/>
        <c:crossBetween val="between"/>
      </c:valAx>
      <c:spPr>
        <a:noFill/>
        <a:ln>
          <a:solidFill>
            <a:schemeClr val="tx1"/>
          </a:solidFill>
        </a:ln>
        <a:effectLst/>
      </c:spPr>
    </c:plotArea>
    <c:legend>
      <c:legendPos val="t"/>
      <c:layout>
        <c:manualLayout>
          <c:xMode val="edge"/>
          <c:yMode val="edge"/>
          <c:x val="0.179419728783902"/>
          <c:y val="6.9444444444444448E-2"/>
          <c:w val="0.78838254593175849"/>
          <c:h val="8.4106517935258099E-2"/>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venir Next" panose="020B0503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0.21843</cdr:x>
      <cdr:y>0.89041</cdr:y>
    </cdr:from>
    <cdr:to>
      <cdr:x>0.34846</cdr:x>
      <cdr:y>0.98908</cdr:y>
    </cdr:to>
    <cdr:sp macro="" textlink="">
      <cdr:nvSpPr>
        <cdr:cNvPr id="2" name="Rectangle 1">
          <a:extLst xmlns:a="http://schemas.openxmlformats.org/drawingml/2006/main">
            <a:ext uri="{FF2B5EF4-FFF2-40B4-BE49-F238E27FC236}">
              <a16:creationId xmlns:a16="http://schemas.microsoft.com/office/drawing/2014/main" id="{97815E72-2C05-8A9B-0A82-37C3411326F2}"/>
            </a:ext>
          </a:extLst>
        </cdr:cNvPr>
        <cdr:cNvSpPr/>
      </cdr:nvSpPr>
      <cdr:spPr>
        <a:xfrm xmlns:a="http://schemas.openxmlformats.org/drawingml/2006/main">
          <a:off x="2018912"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a:r>
            <a:rPr lang="en-US" sz="1800" dirty="0">
              <a:solidFill>
                <a:schemeClr val="tx1"/>
              </a:solidFill>
              <a:latin typeface="Avenir Next" panose="020B0503020202020204" pitchFamily="34" charset="0"/>
            </a:rPr>
            <a:t>(bank)</a:t>
          </a:r>
        </a:p>
      </cdr:txBody>
    </cdr:sp>
  </cdr:relSizeAnchor>
  <cdr:relSizeAnchor xmlns:cdr="http://schemas.openxmlformats.org/drawingml/2006/chartDrawing">
    <cdr:from>
      <cdr:x>0.37673</cdr:x>
      <cdr:y>0.89041</cdr:y>
    </cdr:from>
    <cdr:to>
      <cdr:x>0.50675</cdr:x>
      <cdr:y>0.98908</cdr:y>
    </cdr:to>
    <cdr:sp macro="" textlink="">
      <cdr:nvSpPr>
        <cdr:cNvPr id="4" name="Rectangle 3">
          <a:extLst xmlns:a="http://schemas.openxmlformats.org/drawingml/2006/main">
            <a:ext uri="{FF2B5EF4-FFF2-40B4-BE49-F238E27FC236}">
              <a16:creationId xmlns:a16="http://schemas.microsoft.com/office/drawing/2014/main" id="{7A5C0258-19CE-A177-02C2-7DE6F10656F2}"/>
            </a:ext>
          </a:extLst>
        </cdr:cNvPr>
        <cdr:cNvSpPr/>
      </cdr:nvSpPr>
      <cdr:spPr>
        <a:xfrm xmlns:a="http://schemas.openxmlformats.org/drawingml/2006/main">
          <a:off x="3481956"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800" dirty="0">
              <a:solidFill>
                <a:schemeClr val="tx1"/>
              </a:solidFill>
              <a:latin typeface="Avenir Next" panose="020B0503020202020204" pitchFamily="34" charset="0"/>
            </a:rPr>
            <a:t>(banks)</a:t>
          </a:r>
        </a:p>
      </cdr:txBody>
    </cdr:sp>
  </cdr:relSizeAnchor>
  <cdr:relSizeAnchor xmlns:cdr="http://schemas.openxmlformats.org/drawingml/2006/chartDrawing">
    <cdr:from>
      <cdr:x>0.53502</cdr:x>
      <cdr:y>0.89041</cdr:y>
    </cdr:from>
    <cdr:to>
      <cdr:x>0.66504</cdr:x>
      <cdr:y>0.98908</cdr:y>
    </cdr:to>
    <cdr:sp macro="" textlink="">
      <cdr:nvSpPr>
        <cdr:cNvPr id="5" name="Rectangle 4">
          <a:extLst xmlns:a="http://schemas.openxmlformats.org/drawingml/2006/main">
            <a:ext uri="{FF2B5EF4-FFF2-40B4-BE49-F238E27FC236}">
              <a16:creationId xmlns:a16="http://schemas.microsoft.com/office/drawing/2014/main" id="{1093DCF9-5D78-7437-73B9-DE3947EBA29F}"/>
            </a:ext>
          </a:extLst>
        </cdr:cNvPr>
        <cdr:cNvSpPr/>
      </cdr:nvSpPr>
      <cdr:spPr>
        <a:xfrm xmlns:a="http://schemas.openxmlformats.org/drawingml/2006/main">
          <a:off x="4945000"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800" dirty="0">
              <a:solidFill>
                <a:schemeClr val="tx1"/>
              </a:solidFill>
              <a:latin typeface="Avenir Next" panose="020B0503020202020204" pitchFamily="34" charset="0"/>
            </a:rPr>
            <a:t>(banks)</a:t>
          </a:r>
        </a:p>
      </cdr:txBody>
    </cdr:sp>
  </cdr:relSizeAnchor>
  <cdr:relSizeAnchor xmlns:cdr="http://schemas.openxmlformats.org/drawingml/2006/chartDrawing">
    <cdr:from>
      <cdr:x>0.69331</cdr:x>
      <cdr:y>0.89041</cdr:y>
    </cdr:from>
    <cdr:to>
      <cdr:x>0.82334</cdr:x>
      <cdr:y>0.98908</cdr:y>
    </cdr:to>
    <cdr:sp macro="" textlink="">
      <cdr:nvSpPr>
        <cdr:cNvPr id="6" name="Rectangle 5">
          <a:extLst xmlns:a="http://schemas.openxmlformats.org/drawingml/2006/main">
            <a:ext uri="{FF2B5EF4-FFF2-40B4-BE49-F238E27FC236}">
              <a16:creationId xmlns:a16="http://schemas.microsoft.com/office/drawing/2014/main" id="{11352B12-8D1C-0DC6-BD8E-1384A2291D66}"/>
            </a:ext>
          </a:extLst>
        </cdr:cNvPr>
        <cdr:cNvSpPr/>
      </cdr:nvSpPr>
      <cdr:spPr>
        <a:xfrm xmlns:a="http://schemas.openxmlformats.org/drawingml/2006/main">
          <a:off x="6408044" y="3109129"/>
          <a:ext cx="1201783" cy="344530"/>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algn="ctr"/>
          <a:r>
            <a:rPr lang="en-US" sz="1800" dirty="0">
              <a:solidFill>
                <a:schemeClr val="tx1"/>
              </a:solidFill>
              <a:latin typeface="Avenir Next" panose="020B0503020202020204" pitchFamily="34" charset="0"/>
            </a:rPr>
            <a:t>(banks)</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630A2F0-F6D6-6B43-940A-4FD98F67F47C}" type="datetimeFigureOut">
              <a:rPr lang="en-US" smtClean="0"/>
              <a:t>7/13/24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AF323FB-BF2C-9B4E-83B8-1F1A8785A570}" type="slidenum">
              <a:rPr lang="en-US" smtClean="0"/>
              <a:t>‹#›</a:t>
            </a:fld>
            <a:endParaRPr lang="en-US"/>
          </a:p>
        </p:txBody>
      </p:sp>
    </p:spTree>
    <p:extLst>
      <p:ext uri="{BB962C8B-B14F-4D97-AF65-F5344CB8AC3E}">
        <p14:creationId xmlns:p14="http://schemas.microsoft.com/office/powerpoint/2010/main" val="36980490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 I am Geraldo, a PhD student at the SAFARI Research Group.</a:t>
            </a:r>
          </a:p>
          <a:p>
            <a:endParaRPr lang="en-US" dirty="0"/>
          </a:p>
          <a:p>
            <a:r>
              <a:rPr lang="en-US" dirty="0"/>
              <a:t>Today, I will talk about our work MIMDRAM: An End-to-End Processing-using-DRAM System for High-Throughput, Energy-Efficient and Programmer-Transparent Multiple-Instruction Multiple Data Computing.</a:t>
            </a:r>
          </a:p>
          <a:p>
            <a:endParaRPr lang="en-US" dirty="0"/>
          </a:p>
          <a:p>
            <a:r>
              <a:rPr lang="en-US" dirty="0"/>
              <a:t>So, let’s get started.</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a:t>
            </a:fld>
            <a:endParaRPr lang="en-US"/>
          </a:p>
        </p:txBody>
      </p:sp>
    </p:spTree>
    <p:extLst>
      <p:ext uri="{BB962C8B-B14F-4D97-AF65-F5344CB8AC3E}">
        <p14:creationId xmlns:p14="http://schemas.microsoft.com/office/powerpoint/2010/main" val="18763873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dirty="0">
                <a:effectLst/>
                <a:latin typeface="Arial" panose="020B0604020202020204" pitchFamily="34" charset="0"/>
              </a:rPr>
              <a:t>The operating principles of DRAM can be used to implement bulk-bitwise operations inside DRAM. For example, </a:t>
            </a:r>
            <a:r>
              <a:rPr lang="en-US" dirty="0" err="1">
                <a:effectLst/>
                <a:latin typeface="Arial" panose="020B0604020202020204" pitchFamily="34" charset="0"/>
              </a:rPr>
              <a:t>RowClone</a:t>
            </a:r>
            <a:r>
              <a:rPr lang="en-US" dirty="0">
                <a:effectLst/>
                <a:latin typeface="Arial" panose="020B0604020202020204" pitchFamily="34" charset="0"/>
              </a:rPr>
              <a:t> implements in-DRAM row copy operation by issuing back-to-back ACTIVATE commands to DRAM</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[CLICK] The first activate copies the source row into the local sense amplifier </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[NEXT]</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10</a:t>
            </a:fld>
            <a:endParaRPr lang="en-US"/>
          </a:p>
        </p:txBody>
      </p:sp>
    </p:spTree>
    <p:extLst>
      <p:ext uri="{BB962C8B-B14F-4D97-AF65-F5344CB8AC3E}">
        <p14:creationId xmlns:p14="http://schemas.microsoft.com/office/powerpoint/2010/main" val="34479456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activate connects the destination row to the local sense amplifier.</a:t>
            </a:r>
          </a:p>
          <a:p>
            <a:endParaRPr lang="en-US" dirty="0"/>
          </a:p>
          <a:p>
            <a:r>
              <a:rPr lang="en-US" dirty="0"/>
              <a:t>[CLICK] which allows the previously-latched source row to be written back to the destination row.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11</a:t>
            </a:fld>
            <a:endParaRPr lang="en-US"/>
          </a:p>
        </p:txBody>
      </p:sp>
    </p:spTree>
    <p:extLst>
      <p:ext uri="{BB962C8B-B14F-4D97-AF65-F5344CB8AC3E}">
        <p14:creationId xmlns:p14="http://schemas.microsoft.com/office/powerpoint/2010/main" val="31201439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12</a:t>
            </a:fld>
            <a:endParaRPr lang="en-US"/>
          </a:p>
        </p:txBody>
      </p:sp>
    </p:spTree>
    <p:extLst>
      <p:ext uri="{BB962C8B-B14F-4D97-AF65-F5344CB8AC3E}">
        <p14:creationId xmlns:p14="http://schemas.microsoft.com/office/powerpoint/2010/main" val="271478113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06927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57734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24045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17729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we start, I will give a summary of OUR work.</a:t>
            </a:r>
          </a:p>
          <a:p>
            <a:endParaRPr lang="en-US" dirty="0"/>
          </a:p>
          <a:p>
            <a:r>
              <a:rPr lang="en-US" dirty="0"/>
              <a:t>Processing-in-memory architectures are emerging solutions to mitigate data movement bottlenecks by moving computation where the data resides. In particular, processing using DRAM is a PIM architecture that utilizes DRAM’s analog operating principles to implement bulk operations.</a:t>
            </a:r>
          </a:p>
          <a:p>
            <a:endParaRPr lang="en-US" dirty="0"/>
          </a:p>
          <a:p>
            <a:r>
              <a:rPr lang="en-US" dirty="0"/>
              <a:t>[CLICK] Even though processing-using-DRAM can often accelerate many application domains, they suffer from three issues  caused by DRAM’s large and rigid access granularity</a:t>
            </a:r>
          </a:p>
          <a:p>
            <a:endParaRPr lang="en-US" dirty="0"/>
          </a:p>
          <a:p>
            <a:r>
              <a:rPr lang="en-US" dirty="0"/>
              <a:t>[CLICK] First, they suffer from under-utilization due to a mismatch in the data parallelism in applications and DRAM’s data parallelism </a:t>
            </a:r>
          </a:p>
          <a:p>
            <a:endParaRPr lang="en-US" dirty="0"/>
          </a:p>
          <a:p>
            <a:r>
              <a:rPr lang="en-US" dirty="0"/>
              <a:t>[CLICK] Second, they suffer from limited computation support, in particular for reduction operations, due to a lack of native interconnects for data movement within a DRAM array</a:t>
            </a:r>
          </a:p>
          <a:p>
            <a:endParaRPr lang="en-US" dirty="0"/>
          </a:p>
          <a:p>
            <a:r>
              <a:rPr lang="en-US" dirty="0"/>
              <a:t>[CLICK] Third, programming processing using-DRAM architectures is a challenging task due to a lack of automation tools</a:t>
            </a:r>
          </a:p>
          <a:p>
            <a:endParaRPr lang="en-US" dirty="0"/>
          </a:p>
          <a:p>
            <a:r>
              <a:rPr lang="en-US" dirty="0"/>
              <a:t>[CLICK] Therefore, our goal in this work is to design a flexible PUD system that overcomes the three limitations caused by DRAM’s large and rigid access granularity</a:t>
            </a:r>
          </a:p>
          <a:p>
            <a:endParaRPr lang="en-US" dirty="0"/>
          </a:p>
          <a:p>
            <a:r>
              <a:rPr lang="en-US" dirty="0"/>
              <a:t>[CLICK] To this end, we propose MIMDRAM, a hardware/software co-designed PUD system</a:t>
            </a:r>
          </a:p>
          <a:p>
            <a:endParaRPr lang="en-US" dirty="0"/>
          </a:p>
          <a:p>
            <a:r>
              <a:rPr lang="en-US" dirty="0"/>
              <a:t>[CLICK] The key idea of MIMDRAM is to leverage fine-grained DRAM for PUD operation, which is, the ability to access only segments of a DRAM row. We leverage such key idea in both hardware and software</a:t>
            </a:r>
          </a:p>
          <a:p>
            <a:endParaRPr lang="en-US" dirty="0"/>
          </a:p>
          <a:p>
            <a:r>
              <a:rPr lang="en-US" dirty="0"/>
              <a:t>[CLICK] On the hardware-side, we implement simple modifications to the DRAM array to enable the allocation of only the resources required for a PUD operation. This also allows MIMDRAM to concurrently execute independent PUD operations in a single DRAM array.</a:t>
            </a:r>
          </a:p>
          <a:p>
            <a:endParaRPr lang="en-US" dirty="0"/>
          </a:p>
          <a:p>
            <a:r>
              <a:rPr lang="en-US" dirty="0"/>
              <a:t>We also implement low-cost interconnects at the DRAM peripheral logic, enabling native in-DRAM vector reduction.</a:t>
            </a:r>
          </a:p>
          <a:p>
            <a:endParaRPr lang="en-US" dirty="0"/>
          </a:p>
          <a:p>
            <a:r>
              <a:rPr lang="en-US" dirty="0"/>
              <a:t>[CLICK] On the software side, we implement compiler and operating system support to generate and map PUD operations to the underlying hardware substrate.  </a:t>
            </a:r>
          </a:p>
          <a:p>
            <a:endParaRPr lang="en-US" dirty="0"/>
          </a:p>
          <a:p>
            <a:r>
              <a:rPr lang="en-US" dirty="0"/>
              <a:t>[CLICK[ We extensively evaluation MIMDRAM, and we observe that it achieves</a:t>
            </a:r>
          </a:p>
          <a:p>
            <a:endParaRPr lang="en-US" dirty="0"/>
          </a:p>
          <a:p>
            <a:r>
              <a:rPr lang="en-US" dirty="0"/>
              <a:t>[CLICK] significant performance and energy efficiency gains compared to state-of-the-art PUD systems, a high-end CPU and GPU</a:t>
            </a:r>
          </a:p>
          <a:p>
            <a:endParaRPr lang="en-US" dirty="0"/>
          </a:p>
          <a:p>
            <a:r>
              <a:rPr lang="en-US" dirty="0"/>
              <a:t>[CLICK] while </a:t>
            </a:r>
            <a:r>
              <a:rPr lang="en-US" dirty="0" err="1"/>
              <a:t>incuring</a:t>
            </a:r>
            <a:r>
              <a:rPr lang="en-US" dirty="0"/>
              <a:t> low area cost to a DRAM chip and CPU die.</a:t>
            </a:r>
          </a:p>
          <a:p>
            <a:endParaRPr lang="en-US" dirty="0"/>
          </a:p>
          <a:p>
            <a:r>
              <a:rPr lang="en-US" dirty="0"/>
              <a:t>[NEXT]</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2</a:t>
            </a:fld>
            <a:endParaRPr lang="en-US"/>
          </a:p>
        </p:txBody>
      </p:sp>
    </p:spTree>
    <p:extLst>
      <p:ext uri="{BB962C8B-B14F-4D97-AF65-F5344CB8AC3E}">
        <p14:creationId xmlns:p14="http://schemas.microsoft.com/office/powerpoint/2010/main" val="39277705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let’s look at the limitations of PUD systems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20</a:t>
            </a:fld>
            <a:endParaRPr lang="en-US"/>
          </a:p>
        </p:txBody>
      </p:sp>
    </p:spTree>
    <p:extLst>
      <p:ext uri="{BB962C8B-B14F-4D97-AF65-F5344CB8AC3E}">
        <p14:creationId xmlns:p14="http://schemas.microsoft.com/office/powerpoint/2010/main" val="5170331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architectures suffers from three main limitations due to the rigid and large DRAM access granularity </a:t>
            </a:r>
          </a:p>
          <a:p>
            <a:endParaRPr lang="en-US" dirty="0"/>
          </a:p>
          <a:p>
            <a:r>
              <a:rPr lang="en-US" dirty="0"/>
              <a:t>[CLICK] First, they suffer from SIMD underutilization</a:t>
            </a:r>
          </a:p>
          <a:p>
            <a:endParaRPr lang="en-US" dirty="0"/>
          </a:p>
          <a:p>
            <a:r>
              <a:rPr lang="en-US" dirty="0"/>
              <a:t>[CLICK] Second, they suffer from a limited computation support </a:t>
            </a:r>
          </a:p>
          <a:p>
            <a:endParaRPr lang="en-US" dirty="0"/>
          </a:p>
          <a:p>
            <a:r>
              <a:rPr lang="en-US" dirty="0"/>
              <a:t>[CLICK] Third, they have a challenging programming model </a:t>
            </a:r>
          </a:p>
          <a:p>
            <a:endParaRPr lang="en-US" dirty="0"/>
          </a:p>
          <a:p>
            <a:r>
              <a:rPr lang="en-US" dirty="0"/>
              <a:t>Let me elaborate on each limitation next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21</a:t>
            </a:fld>
            <a:endParaRPr lang="en-US"/>
          </a:p>
        </p:txBody>
      </p:sp>
    </p:spTree>
    <p:extLst>
      <p:ext uri="{BB962C8B-B14F-4D97-AF65-F5344CB8AC3E}">
        <p14:creationId xmlns:p14="http://schemas.microsoft.com/office/powerpoint/2010/main" val="35792891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the SIMD underutilization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22</a:t>
            </a:fld>
            <a:endParaRPr lang="en-US"/>
          </a:p>
        </p:txBody>
      </p:sp>
    </p:spTree>
    <p:extLst>
      <p:ext uri="{BB962C8B-B14F-4D97-AF65-F5344CB8AC3E}">
        <p14:creationId xmlns:p14="http://schemas.microsoft.com/office/powerpoint/2010/main" val="2806247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understand the amount of data parallelism a processing-using-DRAM architecture can leverage, we quantify the SIMD parallelism in real applications</a:t>
            </a:r>
          </a:p>
          <a:p>
            <a:br>
              <a:rPr lang="en-US" dirty="0"/>
            </a:br>
            <a:r>
              <a:rPr lang="en-US" dirty="0"/>
              <a:t>[CLICK] To do so, we use the maximum vectorization factor metric, which is the maximum number of scalar operands that fit into a SIMD register a given loop</a:t>
            </a:r>
          </a:p>
          <a:p>
            <a:endParaRPr lang="en-US" dirty="0"/>
          </a:p>
          <a:p>
            <a:r>
              <a:rPr lang="en-US" dirty="0"/>
              <a:t>[CLICK] To achieve high SIMD utilization,  the ideal maximum vectorization factor of a loop should match the number of DRAM columns in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23</a:t>
            </a:fld>
            <a:endParaRPr lang="en-US"/>
          </a:p>
        </p:txBody>
      </p:sp>
    </p:spTree>
    <p:extLst>
      <p:ext uri="{BB962C8B-B14F-4D97-AF65-F5344CB8AC3E}">
        <p14:creationId xmlns:p14="http://schemas.microsoft.com/office/powerpoint/2010/main" val="55020612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application analysis, we collect the maximum vectorization of all vectorizable loops in twelve applications, and report their distribution using box plots, where whiskers extend to the maximum and minimum values, and a bubble depicts averages </a:t>
            </a:r>
          </a:p>
          <a:p>
            <a:endParaRPr lang="en-US" dirty="0"/>
          </a:p>
          <a:p>
            <a:r>
              <a:rPr lang="en-US" dirty="0"/>
              <a:t>[CLICK] As a reference, any value above  the green line represents high SIMD utilization for a PUD system. </a:t>
            </a:r>
          </a:p>
          <a:p>
            <a:br>
              <a:rPr lang="en-US" dirty="0"/>
            </a:br>
            <a:r>
              <a:rPr lang="en-US" dirty="0"/>
              <a:t>We draw two key observations.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24</a:t>
            </a:fld>
            <a:endParaRPr lang="en-US"/>
          </a:p>
        </p:txBody>
      </p:sp>
    </p:spTree>
    <p:extLst>
      <p:ext uri="{BB962C8B-B14F-4D97-AF65-F5344CB8AC3E}">
        <p14:creationId xmlns:p14="http://schemas.microsoft.com/office/powerpoint/2010/main" val="30751586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SIMD parallelism significantly varies within and across applications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25</a:t>
            </a:fld>
            <a:endParaRPr lang="en-US"/>
          </a:p>
        </p:txBody>
      </p:sp>
    </p:spTree>
    <p:extLst>
      <p:ext uri="{BB962C8B-B14F-4D97-AF65-F5344CB8AC3E}">
        <p14:creationId xmlns:p14="http://schemas.microsoft.com/office/powerpoint/2010/main" val="240294253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only very few loops have enough data parallelism to achieve high SIMD utilization of the processing-using-DRAM architecture.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26</a:t>
            </a:fld>
            <a:endParaRPr lang="en-US"/>
          </a:p>
        </p:txBody>
      </p:sp>
    </p:spTree>
    <p:extLst>
      <p:ext uri="{BB962C8B-B14F-4D97-AF65-F5344CB8AC3E}">
        <p14:creationId xmlns:p14="http://schemas.microsoft.com/office/powerpoint/2010/main" val="292242605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now look at the second issue.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27</a:t>
            </a:fld>
            <a:endParaRPr lang="en-US"/>
          </a:p>
        </p:txBody>
      </p:sp>
    </p:spTree>
    <p:extLst>
      <p:ext uri="{BB962C8B-B14F-4D97-AF65-F5344CB8AC3E}">
        <p14:creationId xmlns:p14="http://schemas.microsoft.com/office/powerpoint/2010/main" val="40015780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can only support parallel map operations. </a:t>
            </a:r>
            <a:r>
              <a:rPr lang="en-US" dirty="0" err="1"/>
              <a:t>Unfortunally</a:t>
            </a:r>
            <a:r>
              <a:rPr lang="en-US" dirty="0"/>
              <a:t>, this limits processing-using-DRAM applicability, since commonly used reduction operations cannot be implemented natively.</a:t>
            </a:r>
          </a:p>
          <a:p>
            <a:endParaRPr lang="en-US" dirty="0"/>
          </a:p>
          <a:p>
            <a:r>
              <a:rPr lang="en-US" dirty="0"/>
              <a:t>The limiting factor to implement in-DRAM vector reduction is the lack of direct communication path across the many DRAM columns in a subarray </a:t>
            </a:r>
          </a:p>
          <a:p>
            <a:endParaRPr lang="en-US" dirty="0"/>
          </a:p>
          <a:p>
            <a:r>
              <a:rPr lang="en-US" dirty="0"/>
              <a:t>[CLICK] directly connecting all DRAM columns using custom fabric leads to large area costs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28</a:t>
            </a:fld>
            <a:endParaRPr lang="en-US"/>
          </a:p>
        </p:txBody>
      </p:sp>
    </p:spTree>
    <p:extLst>
      <p:ext uri="{BB962C8B-B14F-4D97-AF65-F5344CB8AC3E}">
        <p14:creationId xmlns:p14="http://schemas.microsoft.com/office/powerpoint/2010/main" val="4202108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processing-using-DRAM suffers from a challenging programming model </a:t>
            </a:r>
          </a:p>
        </p:txBody>
      </p:sp>
      <p:sp>
        <p:nvSpPr>
          <p:cNvPr id="4" name="Slide Number Placeholder 3"/>
          <p:cNvSpPr>
            <a:spLocks noGrp="1"/>
          </p:cNvSpPr>
          <p:nvPr>
            <p:ph type="sldNum" sz="quarter" idx="5"/>
          </p:nvPr>
        </p:nvSpPr>
        <p:spPr/>
        <p:txBody>
          <a:bodyPr/>
          <a:lstStyle/>
          <a:p>
            <a:fld id="{DAF323FB-BF2C-9B4E-83B8-1F1A8785A570}" type="slidenum">
              <a:rPr lang="en-US" smtClean="0"/>
              <a:t>29</a:t>
            </a:fld>
            <a:endParaRPr lang="en-US"/>
          </a:p>
        </p:txBody>
      </p:sp>
    </p:spTree>
    <p:extLst>
      <p:ext uri="{BB962C8B-B14F-4D97-AF65-F5344CB8AC3E}">
        <p14:creationId xmlns:p14="http://schemas.microsoft.com/office/powerpoint/2010/main" val="27457090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a:t>
            </a:fld>
            <a:endParaRPr lang="en-US"/>
          </a:p>
        </p:txBody>
      </p:sp>
    </p:spTree>
    <p:extLst>
      <p:ext uri="{BB962C8B-B14F-4D97-AF65-F5344CB8AC3E}">
        <p14:creationId xmlns:p14="http://schemas.microsoft.com/office/powerpoint/2010/main" val="30091290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Currently, processing-using-DRAM </a:t>
            </a:r>
            <a:r>
              <a:rPr lang="en-US" dirty="0" err="1"/>
              <a:t>pototypes</a:t>
            </a:r>
            <a:r>
              <a:rPr lang="en-US" dirty="0"/>
              <a:t> use assembly-like programming models, which leaves several key tasks for the programmer to manually handle. I will illustrate such tasks with a simple predicated addition/subtraction operation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30</a:t>
            </a:fld>
            <a:endParaRPr lang="en-US"/>
          </a:p>
        </p:txBody>
      </p:sp>
    </p:spTree>
    <p:extLst>
      <p:ext uri="{BB962C8B-B14F-4D97-AF65-F5344CB8AC3E}">
        <p14:creationId xmlns:p14="http://schemas.microsoft.com/office/powerpoint/2010/main" val="32394251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programmer needs to map and align the data structures involved in the computation respecting DRAM’s organization.</a:t>
            </a:r>
          </a:p>
        </p:txBody>
      </p:sp>
      <p:sp>
        <p:nvSpPr>
          <p:cNvPr id="4" name="Slide Number Placeholder 3"/>
          <p:cNvSpPr>
            <a:spLocks noGrp="1"/>
          </p:cNvSpPr>
          <p:nvPr>
            <p:ph type="sldNum" sz="quarter" idx="5"/>
          </p:nvPr>
        </p:nvSpPr>
        <p:spPr/>
        <p:txBody>
          <a:bodyPr/>
          <a:lstStyle/>
          <a:p>
            <a:fld id="{DAF323FB-BF2C-9B4E-83B8-1F1A8785A570}" type="slidenum">
              <a:rPr lang="en-US" smtClean="0"/>
              <a:t>31</a:t>
            </a:fld>
            <a:endParaRPr lang="en-US"/>
          </a:p>
        </p:txBody>
      </p:sp>
    </p:spTree>
    <p:extLst>
      <p:ext uri="{BB962C8B-B14F-4D97-AF65-F5344CB8AC3E}">
        <p14:creationId xmlns:p14="http://schemas.microsoft.com/office/powerpoint/2010/main" val="42841644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Identify the array boundaries of the target loops </a:t>
            </a:r>
          </a:p>
        </p:txBody>
      </p:sp>
      <p:sp>
        <p:nvSpPr>
          <p:cNvPr id="4" name="Slide Number Placeholder 3"/>
          <p:cNvSpPr>
            <a:spLocks noGrp="1"/>
          </p:cNvSpPr>
          <p:nvPr>
            <p:ph type="sldNum" sz="quarter" idx="5"/>
          </p:nvPr>
        </p:nvSpPr>
        <p:spPr/>
        <p:txBody>
          <a:bodyPr/>
          <a:lstStyle/>
          <a:p>
            <a:fld id="{DAF323FB-BF2C-9B4E-83B8-1F1A8785A570}" type="slidenum">
              <a:rPr lang="en-US" smtClean="0"/>
              <a:t>32</a:t>
            </a:fld>
            <a:endParaRPr lang="en-US"/>
          </a:p>
        </p:txBody>
      </p:sp>
    </p:spTree>
    <p:extLst>
      <p:ext uri="{BB962C8B-B14F-4D97-AF65-F5344CB8AC3E}">
        <p14:creationId xmlns:p14="http://schemas.microsoft.com/office/powerpoint/2010/main" val="26269152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Manually vectorize the target loop, while worrying to feed as many data operands to the DRAM array as possible, for high utilization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33</a:t>
            </a:fld>
            <a:endParaRPr lang="en-US"/>
          </a:p>
        </p:txBody>
      </p:sp>
    </p:spTree>
    <p:extLst>
      <p:ext uri="{BB962C8B-B14F-4D97-AF65-F5344CB8AC3E}">
        <p14:creationId xmlns:p14="http://schemas.microsoft.com/office/powerpoint/2010/main" val="3125272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manually orchestrate data movement across dependent operands.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34</a:t>
            </a:fld>
            <a:endParaRPr lang="en-US"/>
          </a:p>
        </p:txBody>
      </p:sp>
    </p:spTree>
    <p:extLst>
      <p:ext uri="{BB962C8B-B14F-4D97-AF65-F5344CB8AC3E}">
        <p14:creationId xmlns:p14="http://schemas.microsoft.com/office/powerpoint/2010/main" val="278400285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 result, the produced processing-using-DRAM code is often complicated and potentially inefficient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35</a:t>
            </a:fld>
            <a:endParaRPr lang="en-US"/>
          </a:p>
        </p:txBody>
      </p:sp>
    </p:spTree>
    <p:extLst>
      <p:ext uri="{BB962C8B-B14F-4D97-AF65-F5344CB8AC3E}">
        <p14:creationId xmlns:p14="http://schemas.microsoft.com/office/powerpoint/2010/main" val="161351187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[CLICK] </a:t>
            </a:r>
            <a:r>
              <a:rPr lang="en-US" b="0" dirty="0"/>
              <a:t>To summarize, </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PUD’s </a:t>
            </a:r>
            <a:r>
              <a:rPr kumimoji="0" lang="en-US" sz="1200" b="0" i="0" u="sng" strike="noStrike" kern="0" cap="none" spc="0" normalizeH="0" baseline="0" noProof="0" dirty="0">
                <a:ln>
                  <a:noFill/>
                </a:ln>
                <a:solidFill>
                  <a:srgbClr val="E16161"/>
                </a:solidFill>
                <a:effectLst/>
                <a:uLnTx/>
                <a:uFillTx/>
                <a:latin typeface="Avenir Next" panose="020B0503020202020204" pitchFamily="34" charset="0"/>
              </a:rPr>
              <a:t>rigid granularity</a:t>
            </a: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 limits their applicability and  efficiency for different applications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E16161"/>
              </a:solidFill>
              <a:effectLst/>
              <a:uLnTx/>
              <a:uFillTx/>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E16161"/>
                </a:solidFill>
                <a:effectLst/>
                <a:uLnTx/>
                <a:uFillTx/>
                <a:latin typeface="Avenir Next" panose="020B0503020202020204" pitchFamily="34" charset="0"/>
              </a:rPr>
              <a:t>[CLICK] Thus, our goal in this work is to </a:t>
            </a:r>
            <a:r>
              <a:rPr kumimoji="0" lang="en-US" sz="1200" b="0" i="0" u="none" strike="noStrike" kern="0" cap="none" spc="0" normalizeH="0" baseline="0" noProof="0" dirty="0">
                <a:ln>
                  <a:noFill/>
                </a:ln>
                <a:solidFill>
                  <a:schemeClr val="accent3"/>
                </a:solidFill>
                <a:effectLst/>
                <a:uLnTx/>
                <a:uFillTx/>
                <a:latin typeface="Avenir Next" panose="020B0503020202020204" pitchFamily="34" charset="0"/>
              </a:rPr>
              <a:t>d</a:t>
            </a:r>
            <a:r>
              <a:rPr lang="en-US" sz="1200" dirty="0" err="1">
                <a:solidFill>
                  <a:schemeClr val="accent3"/>
                </a:solidFill>
                <a:latin typeface="Avenir Next" panose="020B0503020202020204" pitchFamily="34" charset="0"/>
              </a:rPr>
              <a:t>esign</a:t>
            </a:r>
            <a:r>
              <a:rPr lang="en-US" sz="1200" dirty="0">
                <a:solidFill>
                  <a:schemeClr val="accent3"/>
                </a:solidFill>
                <a:latin typeface="Avenir Next" panose="020B0503020202020204" pitchFamily="34" charset="0"/>
              </a:rPr>
              <a:t> a flexible PUD system that overcomes the three limitations caused by DRAM’s large and rigid access granularity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accent3"/>
              </a:solidFill>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3"/>
                </a:solidFill>
                <a:latin typeface="Avenir Next" panose="020B0503020202020204" pitchFamily="34" charset="0"/>
              </a:rPr>
              <a:t>[NEXT] </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36</a:t>
            </a:fld>
            <a:endParaRPr lang="en-US"/>
          </a:p>
        </p:txBody>
      </p:sp>
    </p:spTree>
    <p:extLst>
      <p:ext uri="{BB962C8B-B14F-4D97-AF65-F5344CB8AC3E}">
        <p14:creationId xmlns:p14="http://schemas.microsoft.com/office/powerpoint/2010/main" val="7575239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this end, we propose MIMDRAM</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37</a:t>
            </a:fld>
            <a:endParaRPr lang="en-US"/>
          </a:p>
        </p:txBody>
      </p:sp>
    </p:spTree>
    <p:extLst>
      <p:ext uri="{BB962C8B-B14F-4D97-AF65-F5344CB8AC3E}">
        <p14:creationId xmlns:p14="http://schemas.microsoft.com/office/powerpoint/2010/main" val="643445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MIMDRAM’s key idea is to leverage fine-grained DRAM access for processing-using-DRAM operation</a:t>
            </a:r>
          </a:p>
          <a:p>
            <a:endParaRPr lang="en-US" dirty="0"/>
          </a:p>
          <a:p>
            <a:r>
              <a:rPr lang="en-US" dirty="0"/>
              <a:t>[CLICK] In traditional architectures, on every DRAM access, all rows in a DRAM mat are asserted even if only portion of that row will be accessed, since the global wordline propagates across all DRAM MATS. </a:t>
            </a:r>
          </a:p>
          <a:p>
            <a:endParaRPr lang="en-US" dirty="0"/>
          </a:p>
          <a:p>
            <a:r>
              <a:rPr lang="en-US" dirty="0"/>
              <a:t>[CLICK] Fine-Grained DRAM architectures segments the global wordline to access individual DRAM mats on an DRAM access.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38</a:t>
            </a:fld>
            <a:endParaRPr lang="en-US"/>
          </a:p>
        </p:txBody>
      </p:sp>
    </p:spTree>
    <p:extLst>
      <p:ext uri="{BB962C8B-B14F-4D97-AF65-F5344CB8AC3E}">
        <p14:creationId xmlns:p14="http://schemas.microsoft.com/office/powerpoint/2010/main" val="10056409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Fine-grained DRAM has been previously proposed for energy-efficient DRAM access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39</a:t>
            </a:fld>
            <a:endParaRPr lang="en-US"/>
          </a:p>
        </p:txBody>
      </p:sp>
    </p:spTree>
    <p:extLst>
      <p:ext uri="{BB962C8B-B14F-4D97-AF65-F5344CB8AC3E}">
        <p14:creationId xmlns:p14="http://schemas.microsoft.com/office/powerpoint/2010/main" val="26080396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Processing-in-Memory architectures alleviate data movement bottlenecks by moving computation to where the data resides. Such architectures can be implemented </a:t>
            </a:r>
          </a:p>
          <a:p>
            <a:endParaRPr lang="en-US" dirty="0"/>
          </a:p>
          <a:p>
            <a:r>
              <a:rPr lang="en-US" dirty="0"/>
              <a:t>[CLICK] by adding logic near the memory arrays, in what is called processing-near-memory or</a:t>
            </a:r>
          </a:p>
          <a:p>
            <a:endParaRPr lang="en-US" dirty="0"/>
          </a:p>
          <a:p>
            <a:r>
              <a:rPr lang="en-US" dirty="0"/>
              <a:t>[CLICK] by using the analog operating principles of the memory cells to perform computation, in what is called processing-using-memory</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a:t>
            </a:fld>
            <a:endParaRPr lang="en-US"/>
          </a:p>
        </p:txBody>
      </p:sp>
    </p:spTree>
    <p:extLst>
      <p:ext uri="{BB962C8B-B14F-4D97-AF65-F5344CB8AC3E}">
        <p14:creationId xmlns:p14="http://schemas.microsoft.com/office/powerpoint/2010/main" val="17930682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context of processing-using-DRAM, fine-grained DRAM provides three benefits</a:t>
            </a:r>
          </a:p>
          <a:p>
            <a:endParaRPr lang="en-US" dirty="0"/>
          </a:p>
          <a:p>
            <a:r>
              <a:rPr lang="en-US" dirty="0"/>
              <a:t>[CLICK] First, it improves SIMD utilization for a single PUD operations, by accessing only the DRAM mats with the target input operands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40</a:t>
            </a:fld>
            <a:endParaRPr lang="en-US"/>
          </a:p>
        </p:txBody>
      </p:sp>
    </p:spTree>
    <p:extLst>
      <p:ext uri="{BB962C8B-B14F-4D97-AF65-F5344CB8AC3E}">
        <p14:creationId xmlns:p14="http://schemas.microsoft.com/office/powerpoint/2010/main" val="23058470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Also, we can leverage the unused DRAM mats to concurrently execute independent PUD operations, in a multiple instruction, multiple data execution model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41</a:t>
            </a:fld>
            <a:endParaRPr lang="en-US"/>
          </a:p>
        </p:txBody>
      </p:sp>
    </p:spTree>
    <p:extLst>
      <p:ext uri="{BB962C8B-B14F-4D97-AF65-F5344CB8AC3E}">
        <p14:creationId xmlns:p14="http://schemas.microsoft.com/office/powerpoint/2010/main" val="359867832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can leverage the global and local data buses that connect DRAM mats to move data within a DRAM subarray, allowing for the implementation of vector reduction operations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42</a:t>
            </a:fld>
            <a:endParaRPr lang="en-US"/>
          </a:p>
        </p:txBody>
      </p:sp>
    </p:spTree>
    <p:extLst>
      <p:ext uri="{BB962C8B-B14F-4D97-AF65-F5344CB8AC3E}">
        <p14:creationId xmlns:p14="http://schemas.microsoft.com/office/powerpoint/2010/main" val="251834483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since the number of DRAM rows in a single DRAM mat are on par with the number of SIMD lanes in vector ISAs, we can ease PUD’s programmability by leveraging current compiler infrastructure for such ISAs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43</a:t>
            </a:fld>
            <a:endParaRPr lang="en-US"/>
          </a:p>
        </p:txBody>
      </p:sp>
    </p:spTree>
    <p:extLst>
      <p:ext uri="{BB962C8B-B14F-4D97-AF65-F5344CB8AC3E}">
        <p14:creationId xmlns:p14="http://schemas.microsoft.com/office/powerpoint/2010/main" val="320327726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that, we proposed MIMDRAM, a hardware/software co-designed PUD system that enables fine-grained PUD computation at low cost and low programming effort</a:t>
            </a:r>
          </a:p>
          <a:p>
            <a:endParaRPr lang="en-US" dirty="0"/>
          </a:p>
          <a:p>
            <a:r>
              <a:rPr lang="en-US" dirty="0"/>
              <a:t>[CLICK] MIMDRAM constitutes of hardware and</a:t>
            </a:r>
          </a:p>
          <a:p>
            <a:endParaRPr lang="en-US" dirty="0"/>
          </a:p>
          <a:p>
            <a:r>
              <a:rPr lang="en-US" dirty="0"/>
              <a:t>[CLICK] software components, which I will elaborate on next.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44</a:t>
            </a:fld>
            <a:endParaRPr lang="en-US"/>
          </a:p>
        </p:txBody>
      </p:sp>
    </p:spTree>
    <p:extLst>
      <p:ext uri="{BB962C8B-B14F-4D97-AF65-F5344CB8AC3E}">
        <p14:creationId xmlns:p14="http://schemas.microsoft.com/office/powerpoint/2010/main" val="406482323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start with MIMDRAM’s hardware overview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45</a:t>
            </a:fld>
            <a:endParaRPr lang="en-US"/>
          </a:p>
        </p:txBody>
      </p:sp>
    </p:spTree>
    <p:extLst>
      <p:ext uri="{BB962C8B-B14F-4D97-AF65-F5344CB8AC3E}">
        <p14:creationId xmlns:p14="http://schemas.microsoft.com/office/powerpoint/2010/main" val="50672493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from its DRAM array modifications for fine-grained PUD computation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46</a:t>
            </a:fld>
            <a:endParaRPr lang="en-US"/>
          </a:p>
        </p:txBody>
      </p:sp>
    </p:spTree>
    <p:extLst>
      <p:ext uri="{BB962C8B-B14F-4D97-AF65-F5344CB8AC3E}">
        <p14:creationId xmlns:p14="http://schemas.microsoft.com/office/powerpoint/2010/main" val="782445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modify a DRAM array circuitry with four main components </a:t>
            </a:r>
          </a:p>
          <a:p>
            <a:endParaRPr lang="en-US" dirty="0"/>
          </a:p>
          <a:p>
            <a:r>
              <a:rPr lang="en-US" dirty="0"/>
              <a:t>[CLICK] First, the isolation transistors segment the global wordline, allowing a single mat to be activated </a:t>
            </a:r>
          </a:p>
          <a:p>
            <a:endParaRPr lang="en-US" dirty="0"/>
          </a:p>
          <a:p>
            <a:r>
              <a:rPr lang="en-US" dirty="0"/>
              <a:t>[CLICK] The row decoder latch stores the address of the currently activated row for a mat, allowing the row decoder to issue an request to a  different row </a:t>
            </a:r>
          </a:p>
          <a:p>
            <a:endParaRPr lang="en-US" dirty="0"/>
          </a:p>
          <a:p>
            <a:r>
              <a:rPr lang="en-US" dirty="0"/>
              <a:t>[CLICK] The mat selector asserts the isolation transistors </a:t>
            </a:r>
          </a:p>
          <a:p>
            <a:endParaRPr lang="en-US" dirty="0"/>
          </a:p>
          <a:p>
            <a:r>
              <a:rPr lang="en-US" dirty="0"/>
              <a:t>[CLICK] based on a mat range specified by the PUD operation. The mat range addresses a physically contiguous set of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47</a:t>
            </a:fld>
            <a:endParaRPr lang="en-US"/>
          </a:p>
        </p:txBody>
      </p:sp>
    </p:spTree>
    <p:extLst>
      <p:ext uri="{BB962C8B-B14F-4D97-AF65-F5344CB8AC3E}">
        <p14:creationId xmlns:p14="http://schemas.microsoft.com/office/powerpoint/2010/main" val="187997625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let’s talk about how to move data in a mat.</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48</a:t>
            </a:fld>
            <a:endParaRPr lang="en-US"/>
          </a:p>
        </p:txBody>
      </p:sp>
    </p:spTree>
    <p:extLst>
      <p:ext uri="{BB962C8B-B14F-4D97-AF65-F5344CB8AC3E}">
        <p14:creationId xmlns:p14="http://schemas.microsoft.com/office/powerpoint/2010/main" val="199346422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before, I need to provide further background on a DRAM column access</a:t>
            </a:r>
          </a:p>
          <a:p>
            <a:endParaRPr lang="en-US" dirty="0"/>
          </a:p>
          <a:p>
            <a:r>
              <a:rPr lang="en-US" dirty="0"/>
              <a:t>During a DRAM column access, data is locally and globally amplified to improve signal integrity </a:t>
            </a:r>
          </a:p>
          <a:p>
            <a:endParaRPr lang="en-US" dirty="0"/>
          </a:p>
          <a:p>
            <a:r>
              <a:rPr lang="en-US" dirty="0"/>
              <a:t>The data column is first latched in the local sense amplifier.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49</a:t>
            </a:fld>
            <a:endParaRPr lang="en-US"/>
          </a:p>
        </p:txBody>
      </p:sp>
    </p:spTree>
    <p:extLst>
      <p:ext uri="{BB962C8B-B14F-4D97-AF65-F5344CB8AC3E}">
        <p14:creationId xmlns:p14="http://schemas.microsoft.com/office/powerpoint/2010/main" val="178284151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focus on processing-using-memory architectures. In particular, its implementation using DRAM.</a:t>
            </a:r>
          </a:p>
          <a:p>
            <a:endParaRPr lang="en-US" dirty="0"/>
          </a:p>
          <a:p>
            <a:r>
              <a:rPr lang="en-US" dirty="0"/>
              <a:t>Before I introduce processing-using-DRAM architectures, I will provide a short background on DRAM organization and operation.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5</a:t>
            </a:fld>
            <a:endParaRPr lang="en-US"/>
          </a:p>
        </p:txBody>
      </p:sp>
    </p:spTree>
    <p:extLst>
      <p:ext uri="{BB962C8B-B14F-4D97-AF65-F5344CB8AC3E}">
        <p14:creationId xmlns:p14="http://schemas.microsoft.com/office/powerpoint/2010/main" val="27490800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then latched and amplified using helper flip-flops at the peripheral logic  mats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50</a:t>
            </a:fld>
            <a:endParaRPr lang="en-US"/>
          </a:p>
        </p:txBody>
      </p:sp>
    </p:spTree>
    <p:extLst>
      <p:ext uri="{BB962C8B-B14F-4D97-AF65-F5344CB8AC3E}">
        <p14:creationId xmlns:p14="http://schemas.microsoft.com/office/powerpoint/2010/main" val="330793402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the data is moved from the helper flip-flops into the global sense amplifiers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51</a:t>
            </a:fld>
            <a:endParaRPr lang="en-US"/>
          </a:p>
        </p:txBody>
      </p:sp>
    </p:spTree>
    <p:extLst>
      <p:ext uri="{BB962C8B-B14F-4D97-AF65-F5344CB8AC3E}">
        <p14:creationId xmlns:p14="http://schemas.microsoft.com/office/powerpoint/2010/main" val="70829781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key idea to move data within a DRAM subarray is to leverage the local and global amplification paths already present within a DRAM mat and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52</a:t>
            </a:fld>
            <a:endParaRPr lang="en-US"/>
          </a:p>
        </p:txBody>
      </p:sp>
    </p:spTree>
    <p:extLst>
      <p:ext uri="{BB962C8B-B14F-4D97-AF65-F5344CB8AC3E}">
        <p14:creationId xmlns:p14="http://schemas.microsoft.com/office/powerpoint/2010/main" val="37496008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we implement an inter-mat interconnect at the DRAM peripheral to move data across mats.</a:t>
            </a:r>
          </a:p>
          <a:p>
            <a:endParaRPr lang="en-US" dirty="0"/>
          </a:p>
          <a:p>
            <a:r>
              <a:rPr lang="en-US" dirty="0"/>
              <a:t>The inter-mat interconnect creates a path between adjacent global sense amplifiers.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53</a:t>
            </a:fld>
            <a:endParaRPr lang="en-US"/>
          </a:p>
        </p:txBody>
      </p:sp>
    </p:spTree>
    <p:extLst>
      <p:ext uri="{BB962C8B-B14F-4D97-AF65-F5344CB8AC3E}">
        <p14:creationId xmlns:p14="http://schemas.microsoft.com/office/powerpoint/2010/main" val="25898777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data path allows us to move data across adjacent DRAM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54</a:t>
            </a:fld>
            <a:endParaRPr lang="en-US"/>
          </a:p>
        </p:txBody>
      </p:sp>
    </p:spTree>
    <p:extLst>
      <p:ext uri="{BB962C8B-B14F-4D97-AF65-F5344CB8AC3E}">
        <p14:creationId xmlns:p14="http://schemas.microsoft.com/office/powerpoint/2010/main" val="3987157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leverage the helper flip-flops’ in a DRAM mat to move data within a DRAM mat. </a:t>
            </a:r>
          </a:p>
          <a:p>
            <a:endParaRPr lang="en-US" dirty="0"/>
          </a:p>
          <a:p>
            <a:r>
              <a:rPr lang="en-US" dirty="0"/>
              <a:t>First, we latch the source column into the helper flip-flop of the DRAM mat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55</a:t>
            </a:fld>
            <a:endParaRPr lang="en-US"/>
          </a:p>
        </p:txBody>
      </p:sp>
    </p:spTree>
    <p:extLst>
      <p:ext uri="{BB962C8B-B14F-4D97-AF65-F5344CB8AC3E}">
        <p14:creationId xmlns:p14="http://schemas.microsoft.com/office/powerpoint/2010/main" val="92137206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we change the column address to that of the destination column without erasing the data previously stored in the helper flip-flop. This allows the helper-flip-flop to drive the source column into the destination column</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56</a:t>
            </a:fld>
            <a:endParaRPr lang="en-US"/>
          </a:p>
        </p:txBody>
      </p:sp>
    </p:spTree>
    <p:extLst>
      <p:ext uri="{BB962C8B-B14F-4D97-AF65-F5344CB8AC3E}">
        <p14:creationId xmlns:p14="http://schemas.microsoft.com/office/powerpoint/2010/main" val="193872212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leverage the inter-and intra-mat interconnects to implement in-DRAM vector reduction in three steps that implement a reduction three.  </a:t>
            </a:r>
          </a:p>
          <a:p>
            <a:endParaRPr lang="en-US" dirty="0"/>
          </a:p>
          <a:p>
            <a:r>
              <a:rPr lang="en-US" dirty="0"/>
              <a:t>Let’s assume that we want to sum all elements of two vectors into a single element. We use two DRAM mats in this example.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57</a:t>
            </a:fld>
            <a:endParaRPr lang="en-US"/>
          </a:p>
        </p:txBody>
      </p:sp>
    </p:spTree>
    <p:extLst>
      <p:ext uri="{BB962C8B-B14F-4D97-AF65-F5344CB8AC3E}">
        <p14:creationId xmlns:p14="http://schemas.microsoft.com/office/powerpoint/2010/main" val="285565624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do so, we first compute the target PUD operation using both data elements </a:t>
            </a:r>
          </a:p>
        </p:txBody>
      </p:sp>
      <p:sp>
        <p:nvSpPr>
          <p:cNvPr id="4" name="Slide Number Placeholder 3"/>
          <p:cNvSpPr>
            <a:spLocks noGrp="1"/>
          </p:cNvSpPr>
          <p:nvPr>
            <p:ph type="sldNum" sz="quarter" idx="5"/>
          </p:nvPr>
        </p:nvSpPr>
        <p:spPr/>
        <p:txBody>
          <a:bodyPr/>
          <a:lstStyle/>
          <a:p>
            <a:fld id="{DAF323FB-BF2C-9B4E-83B8-1F1A8785A570}" type="slidenum">
              <a:rPr lang="en-US" smtClean="0"/>
              <a:t>58</a:t>
            </a:fld>
            <a:endParaRPr lang="en-US"/>
          </a:p>
        </p:txBody>
      </p:sp>
    </p:spTree>
    <p:extLst>
      <p:ext uri="{BB962C8B-B14F-4D97-AF65-F5344CB8AC3E}">
        <p14:creationId xmlns:p14="http://schemas.microsoft.com/office/powerpoint/2010/main" val="267743172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Then, we move the result of the first computation in the first DRAM mat to the second DRAM mat via the inter-mat network </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59</a:t>
            </a:fld>
            <a:endParaRPr lang="en-US"/>
          </a:p>
        </p:txBody>
      </p:sp>
    </p:spTree>
    <p:extLst>
      <p:ext uri="{BB962C8B-B14F-4D97-AF65-F5344CB8AC3E}">
        <p14:creationId xmlns:p14="http://schemas.microsoft.com/office/powerpoint/2010/main" val="6834940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DRAM chips are hierarchically organized. </a:t>
            </a:r>
          </a:p>
          <a:p>
            <a:endParaRPr lang="en-US" dirty="0"/>
          </a:p>
          <a:p>
            <a:r>
              <a:rPr lang="en-US" dirty="0"/>
              <a:t>[CLICK] On the bottom level, we have a DRAM mat, which is a 2D array of DRAM cells</a:t>
            </a:r>
          </a:p>
          <a:p>
            <a:endParaRPr lang="en-US" dirty="0"/>
          </a:p>
          <a:p>
            <a:r>
              <a:rPr lang="en-US" dirty="0"/>
              <a:t>[CLICK] Rows in a DRAM mat share a wordline,</a:t>
            </a:r>
          </a:p>
          <a:p>
            <a:endParaRPr lang="en-US" dirty="0"/>
          </a:p>
          <a:p>
            <a:r>
              <a:rPr lang="en-US" dirty="0"/>
              <a:t>[CLICK] and columns share a bitline </a:t>
            </a:r>
          </a:p>
          <a:p>
            <a:endParaRPr lang="en-US" dirty="0"/>
          </a:p>
          <a:p>
            <a:r>
              <a:rPr lang="en-US" dirty="0"/>
              <a:t>[CLICK] Columns are connected to a set of  local sense amplifiers</a:t>
            </a:r>
          </a:p>
          <a:p>
            <a:endParaRPr lang="en-US" dirty="0"/>
          </a:p>
          <a:p>
            <a:r>
              <a:rPr lang="en-US" dirty="0"/>
              <a:t>[CLICK] and rows are connected to a local row decoder </a:t>
            </a:r>
          </a:p>
          <a:p>
            <a:endParaRPr lang="en-US" dirty="0"/>
          </a:p>
          <a:p>
            <a:r>
              <a:rPr lang="en-US" dirty="0"/>
              <a:t>[CLICK] Multiple DRAM mats constitute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a:t>
            </a:fld>
            <a:endParaRPr lang="en-US"/>
          </a:p>
        </p:txBody>
      </p:sp>
    </p:spTree>
    <p:extLst>
      <p:ext uri="{BB962C8B-B14F-4D97-AF65-F5344CB8AC3E}">
        <p14:creationId xmlns:p14="http://schemas.microsoft.com/office/powerpoint/2010/main" val="10421395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Once the data from the first mat is in the second mat, we can once again compute the reduction step using only the second mat </a:t>
            </a:r>
          </a:p>
          <a:p>
            <a:endParaRPr lang="en-US" dirty="0"/>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60</a:t>
            </a:fld>
            <a:endParaRPr lang="en-US"/>
          </a:p>
        </p:txBody>
      </p:sp>
    </p:spTree>
    <p:extLst>
      <p:ext uri="{BB962C8B-B14F-4D97-AF65-F5344CB8AC3E}">
        <p14:creationId xmlns:p14="http://schemas.microsoft.com/office/powerpoint/2010/main" val="288538156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I will briefly discuss our control unit design</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61</a:t>
            </a:fld>
            <a:endParaRPr lang="en-US"/>
          </a:p>
        </p:txBody>
      </p:sp>
    </p:spTree>
    <p:extLst>
      <p:ext uri="{BB962C8B-B14F-4D97-AF65-F5344CB8AC3E}">
        <p14:creationId xmlns:p14="http://schemas.microsoft.com/office/powerpoint/2010/main" val="253389047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of MIMDRAM’s control unit, implemented at the memory controller, is to schedule and orchestrate the execution of multiple PUD operations transparently from the user. I highlight three main components of our control unit.</a:t>
            </a:r>
          </a:p>
          <a:p>
            <a:endParaRPr lang="en-US" dirty="0"/>
          </a:p>
          <a:p>
            <a:r>
              <a:rPr lang="en-US" dirty="0"/>
              <a:t>[CLICK] First, the mat scheduler is responsible for identifying which PUD operations can be dispatched based on the current mat utilization </a:t>
            </a:r>
          </a:p>
          <a:p>
            <a:endParaRPr lang="en-US" dirty="0"/>
          </a:p>
          <a:p>
            <a:r>
              <a:rPr lang="en-US" dirty="0"/>
              <a:t>[CLICK] Second, the mat scoreboard keeps track of the current utilized mats </a:t>
            </a:r>
          </a:p>
          <a:p>
            <a:endParaRPr lang="en-US" dirty="0"/>
          </a:p>
          <a:p>
            <a:r>
              <a:rPr lang="en-US" dirty="0"/>
              <a:t>[CLICK] and the </a:t>
            </a:r>
            <a:r>
              <a:rPr lang="en-US" dirty="0" err="1"/>
              <a:t>uProgram</a:t>
            </a:r>
            <a:r>
              <a:rPr lang="en-US" dirty="0"/>
              <a:t> processing engines dispatch DRAM access for a given running PUD operation</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62</a:t>
            </a:fld>
            <a:endParaRPr lang="en-US"/>
          </a:p>
        </p:txBody>
      </p:sp>
    </p:spTree>
    <p:extLst>
      <p:ext uri="{BB962C8B-B14F-4D97-AF65-F5344CB8AC3E}">
        <p14:creationId xmlns:p14="http://schemas.microsoft.com/office/powerpoint/2010/main" val="383419637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I’ll briefly discuss MIMDRAM’s software support</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63</a:t>
            </a:fld>
            <a:endParaRPr lang="en-US"/>
          </a:p>
        </p:txBody>
      </p:sp>
    </p:spTree>
    <p:extLst>
      <p:ext uri="{BB962C8B-B14F-4D97-AF65-F5344CB8AC3E}">
        <p14:creationId xmlns:p14="http://schemas.microsoft.com/office/powerpoint/2010/main" val="145801284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Starting with our new compiler support for PUD applications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64</a:t>
            </a:fld>
            <a:endParaRPr lang="en-US"/>
          </a:p>
        </p:txBody>
      </p:sp>
    </p:spTree>
    <p:extLst>
      <p:ext uri="{BB962C8B-B14F-4D97-AF65-F5344CB8AC3E}">
        <p14:creationId xmlns:p14="http://schemas.microsoft.com/office/powerpoint/2010/main" val="255166578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goal is to transparently from the user, extract SIMD parallelism from an application and schedule PUD instructions while maximizing SIMD utilization</a:t>
            </a:r>
          </a:p>
          <a:p>
            <a:endParaRPr lang="en-US" dirty="0"/>
          </a:p>
          <a:p>
            <a:r>
              <a:rPr lang="en-US" dirty="0"/>
              <a:t>[CLICK] To this end, we implemented three LLVM passed targeting PUD execution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65</a:t>
            </a:fld>
            <a:endParaRPr lang="en-US"/>
          </a:p>
        </p:txBody>
      </p:sp>
    </p:spTree>
    <p:extLst>
      <p:ext uri="{BB962C8B-B14F-4D97-AF65-F5344CB8AC3E}">
        <p14:creationId xmlns:p14="http://schemas.microsoft.com/office/powerpoint/2010/main" val="398500576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pass is responsible for identifying SIMD parallelism in a code, using LLVM’s auto-vectorization engine, generate PUD instructions and set the best vectorization factor for such PUD instruction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45EE7DAF-91B5-F546-8403-33BB41AE2B47}" type="slidenum">
              <a:rPr lang="en-US" smtClean="0"/>
              <a:t>66</a:t>
            </a:fld>
            <a:endParaRPr lang="en-US"/>
          </a:p>
        </p:txBody>
      </p:sp>
    </p:spTree>
    <p:extLst>
      <p:ext uri="{BB962C8B-B14F-4D97-AF65-F5344CB8AC3E}">
        <p14:creationId xmlns:p14="http://schemas.microsoft.com/office/powerpoint/2010/main" val="94527182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pass is responsible for scheduling and mapping computation. Our pass uses metadata to mark independent PUD instructions that should be executed concurrently across mats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45EE7DAF-91B5-F546-8403-33BB41AE2B47}" type="slidenum">
              <a:rPr lang="en-US" smtClean="0"/>
              <a:t>67</a:t>
            </a:fld>
            <a:endParaRPr lang="en-US"/>
          </a:p>
        </p:txBody>
      </p:sp>
    </p:spTree>
    <p:extLst>
      <p:ext uri="{BB962C8B-B14F-4D97-AF65-F5344CB8AC3E}">
        <p14:creationId xmlns:p14="http://schemas.microsoft.com/office/powerpoint/2010/main" val="305016473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effectLst/>
                <a:latin typeface="Arial" panose="020B0604020202020204" pitchFamily="34" charset="0"/>
              </a:rPr>
              <a:t>Finally, the third pass is responsible for code generation and data allocation for PUD instructions </a:t>
            </a:r>
          </a:p>
          <a:p>
            <a:endParaRPr lang="en-US" b="0" i="0" dirty="0">
              <a:effectLst/>
              <a:latin typeface="Arial" panose="020B0604020202020204" pitchFamily="34" charset="0"/>
            </a:endParaRPr>
          </a:p>
          <a:p>
            <a:r>
              <a:rPr lang="en-US" b="0" i="0" dirty="0">
                <a:effectLst/>
                <a:latin typeface="Arial" panose="020B0604020202020204" pitchFamily="34" charset="0"/>
              </a:rPr>
              <a:t>[NEXT] </a:t>
            </a:r>
            <a:endParaRPr lang="en-US" dirty="0"/>
          </a:p>
        </p:txBody>
      </p:sp>
      <p:sp>
        <p:nvSpPr>
          <p:cNvPr id="4" name="Slide Number Placeholder 3"/>
          <p:cNvSpPr>
            <a:spLocks noGrp="1"/>
          </p:cNvSpPr>
          <p:nvPr>
            <p:ph type="sldNum" sz="quarter" idx="5"/>
          </p:nvPr>
        </p:nvSpPr>
        <p:spPr/>
        <p:txBody>
          <a:bodyPr/>
          <a:lstStyle/>
          <a:p>
            <a:fld id="{45EE7DAF-91B5-F546-8403-33BB41AE2B47}" type="slidenum">
              <a:rPr lang="en-US" smtClean="0"/>
              <a:t>68</a:t>
            </a:fld>
            <a:endParaRPr lang="en-US"/>
          </a:p>
        </p:txBody>
      </p:sp>
    </p:spTree>
    <p:extLst>
      <p:ext uri="{BB962C8B-B14F-4D97-AF65-F5344CB8AC3E}">
        <p14:creationId xmlns:p14="http://schemas.microsoft.com/office/powerpoint/2010/main" val="377666731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compiler pass relies on the system support we implement for PUD instructions</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69</a:t>
            </a:fld>
            <a:endParaRPr lang="en-US"/>
          </a:p>
        </p:txBody>
      </p:sp>
    </p:spTree>
    <p:extLst>
      <p:ext uri="{BB962C8B-B14F-4D97-AF65-F5344CB8AC3E}">
        <p14:creationId xmlns:p14="http://schemas.microsoft.com/office/powerpoint/2010/main" val="13186078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many mats in a DRAM subarray are indexed using a global row decoder, which propagates the target row address across all mats using the global wordline </a:t>
            </a:r>
          </a:p>
          <a:p>
            <a:endParaRPr lang="en-US" dirty="0"/>
          </a:p>
          <a:p>
            <a:r>
              <a:rPr lang="en-US" dirty="0"/>
              <a:t>[CLICK] To move data outside a mat, a DRAM subarray uses a global sense amplifier, </a:t>
            </a:r>
          </a:p>
          <a:p>
            <a:endParaRPr lang="en-US" dirty="0"/>
          </a:p>
          <a:p>
            <a:r>
              <a:rPr lang="en-US" dirty="0"/>
              <a:t>[CLICK] and to move data outside a DRAM subarray, a DRAM chip uses the I/O logic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a:t>
            </a:fld>
            <a:endParaRPr lang="en-US"/>
          </a:p>
        </p:txBody>
      </p:sp>
    </p:spTree>
    <p:extLst>
      <p:ext uri="{BB962C8B-B14F-4D97-AF65-F5344CB8AC3E}">
        <p14:creationId xmlns:p14="http://schemas.microsoft.com/office/powerpoint/2010/main" val="327824249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Such system support includes ISA extensions, execution and data transposition, data coherence, address translation, data allocation and alignment, and metadata translation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70</a:t>
            </a:fld>
            <a:endParaRPr lang="en-US"/>
          </a:p>
        </p:txBody>
      </p:sp>
    </p:spTree>
    <p:extLst>
      <p:ext uri="{BB962C8B-B14F-4D97-AF65-F5344CB8AC3E}">
        <p14:creationId xmlns:p14="http://schemas.microsoft.com/office/powerpoint/2010/main" val="224167268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will brief discuss our data allocation &amp; alignment routine</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71</a:t>
            </a:fld>
            <a:endParaRPr lang="en-US"/>
          </a:p>
        </p:txBody>
      </p:sp>
    </p:spTree>
    <p:extLst>
      <p:ext uri="{BB962C8B-B14F-4D97-AF65-F5344CB8AC3E}">
        <p14:creationId xmlns:p14="http://schemas.microsoft.com/office/powerpoint/2010/main" val="288212252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MIMDRAM requires data from PUD operations to map to the target DRAM mats correctly. </a:t>
            </a:r>
          </a:p>
          <a:p>
            <a:endParaRPr lang="en-US" dirty="0"/>
          </a:p>
          <a:p>
            <a:r>
              <a:rPr lang="en-US" dirty="0"/>
              <a:t>To allow the memory allocator to influence the physical data location for PUD operations, we implement a new memory allocator that leverages huge pages and reversed-engineered DRAM </a:t>
            </a:r>
            <a:r>
              <a:rPr lang="en-US" dirty="0" err="1"/>
              <a:t>inter;eaving</a:t>
            </a:r>
            <a:r>
              <a:rPr lang="en-US" dirty="0"/>
              <a:t> information for PUD memory objects.  </a:t>
            </a:r>
          </a:p>
        </p:txBody>
      </p:sp>
      <p:sp>
        <p:nvSpPr>
          <p:cNvPr id="4" name="Slide Number Placeholder 3"/>
          <p:cNvSpPr>
            <a:spLocks noGrp="1"/>
          </p:cNvSpPr>
          <p:nvPr>
            <p:ph type="sldNum" sz="quarter" idx="5"/>
          </p:nvPr>
        </p:nvSpPr>
        <p:spPr/>
        <p:txBody>
          <a:bodyPr/>
          <a:lstStyle/>
          <a:p>
            <a:fld id="{DAF323FB-BF2C-9B4E-83B8-1F1A8785A570}" type="slidenum">
              <a:rPr lang="en-US" smtClean="0"/>
              <a:t>72</a:t>
            </a:fld>
            <a:endParaRPr lang="en-US"/>
          </a:p>
        </p:txBody>
      </p:sp>
    </p:spTree>
    <p:extLst>
      <p:ext uri="{BB962C8B-B14F-4D97-AF65-F5344CB8AC3E}">
        <p14:creationId xmlns:p14="http://schemas.microsoft.com/office/powerpoint/2010/main" val="228649469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more details, please, check our paper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73</a:t>
            </a:fld>
            <a:endParaRPr lang="en-US"/>
          </a:p>
        </p:txBody>
      </p:sp>
    </p:spTree>
    <p:extLst>
      <p:ext uri="{BB962C8B-B14F-4D97-AF65-F5344CB8AC3E}">
        <p14:creationId xmlns:p14="http://schemas.microsoft.com/office/powerpoint/2010/main" val="181743127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I will give a brief overview of our evaluation results.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74</a:t>
            </a:fld>
            <a:endParaRPr lang="en-US"/>
          </a:p>
        </p:txBody>
      </p:sp>
    </p:spTree>
    <p:extLst>
      <p:ext uri="{BB962C8B-B14F-4D97-AF65-F5344CB8AC3E}">
        <p14:creationId xmlns:p14="http://schemas.microsoft.com/office/powerpoint/2010/main" val="378678778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compared MIMDRAM to a high-end CPU and GPU, two state-of-the-art PUD systems that use large DRAM access for computation, and a processing-near-DRAM architecture. </a:t>
            </a:r>
          </a:p>
          <a:p>
            <a:endParaRPr lang="en-US" dirty="0"/>
          </a:p>
          <a:p>
            <a:r>
              <a:rPr lang="en-US" dirty="0"/>
              <a:t>[CLICK] In our analyses, we use 12 workloads from four benchmark suites and 495 application mixes from such workloads </a:t>
            </a:r>
          </a:p>
          <a:p>
            <a:endParaRPr lang="en-US" dirty="0"/>
          </a:p>
          <a:p>
            <a:r>
              <a:rPr lang="en-US" dirty="0"/>
              <a:t>[CLICK] We perform a two-level analysis. For single applications, MIMDRAM can leverage its intra-application data parallelism and for multiple applications, MIMDRAM leverages inter-application data parallelism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75</a:t>
            </a:fld>
            <a:endParaRPr lang="en-US"/>
          </a:p>
        </p:txBody>
      </p:sp>
    </p:spTree>
    <p:extLst>
      <p:ext uri="{BB962C8B-B14F-4D97-AF65-F5344CB8AC3E}">
        <p14:creationId xmlns:p14="http://schemas.microsoft.com/office/powerpoint/2010/main" val="364341666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First, we evaluate the energy efficiency of the CPU </a:t>
            </a:r>
          </a:p>
          <a:p>
            <a:endParaRPr lang="en-US" dirty="0"/>
          </a:p>
          <a:p>
            <a:r>
              <a:rPr lang="en-US" dirty="0"/>
              <a:t>[CLICK] GPU</a:t>
            </a:r>
          </a:p>
          <a:p>
            <a:endParaRPr lang="en-US" dirty="0"/>
          </a:p>
          <a:p>
            <a:r>
              <a:rPr lang="en-US" dirty="0"/>
              <a:t>[CLICK] SIMDRAM and </a:t>
            </a:r>
          </a:p>
          <a:p>
            <a:endParaRPr lang="en-US" dirty="0"/>
          </a:p>
          <a:p>
            <a:r>
              <a:rPr lang="en-US" dirty="0"/>
              <a:t>[CLICK] MIMDRAM for the twelve applications using a single DRAM subarray, which is conservative for PUD systems.</a:t>
            </a:r>
          </a:p>
          <a:p>
            <a:endParaRPr lang="en-US" dirty="0"/>
          </a:p>
          <a:p>
            <a:r>
              <a:rPr lang="en-US" dirty="0"/>
              <a:t>Values are normalized to the baseline CPU</a:t>
            </a:r>
          </a:p>
          <a:p>
            <a:endParaRPr lang="en-US" dirty="0"/>
          </a:p>
          <a:p>
            <a:r>
              <a:rPr lang="en-US" dirty="0"/>
              <a:t> [CLICK] We observe that MIMDRAM significantly improves energy efficiency compared to the CPU, GPU and SIMDRAM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76</a:t>
            </a:fld>
            <a:endParaRPr lang="en-US"/>
          </a:p>
        </p:txBody>
      </p:sp>
    </p:spTree>
    <p:extLst>
      <p:ext uri="{BB962C8B-B14F-4D97-AF65-F5344CB8AC3E}">
        <p14:creationId xmlns:p14="http://schemas.microsoft.com/office/powerpoint/2010/main" val="89005119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Next, we evaluate the system throughput of MIMDRAM and SIMDRAM using the weighted speedup metric. For fairness, we enable concurrent executions of PUD operations in SIMDRAM using bank-level parallelism of </a:t>
            </a:r>
          </a:p>
          <a:p>
            <a:endParaRPr lang="en-US" dirty="0"/>
          </a:p>
          <a:p>
            <a:r>
              <a:rPr lang="en-US" dirty="0"/>
              <a:t>[CLICK] One</a:t>
            </a:r>
          </a:p>
          <a:p>
            <a:endParaRPr lang="en-US" dirty="0"/>
          </a:p>
          <a:p>
            <a:r>
              <a:rPr lang="en-US" dirty="0"/>
              <a:t>[CLICK] Two</a:t>
            </a:r>
          </a:p>
          <a:p>
            <a:endParaRPr lang="en-US" dirty="0"/>
          </a:p>
          <a:p>
            <a:r>
              <a:rPr lang="en-US" dirty="0"/>
              <a:t>[CLICK] Fourth,</a:t>
            </a:r>
          </a:p>
          <a:p>
            <a:endParaRPr lang="en-US" dirty="0"/>
          </a:p>
          <a:p>
            <a:r>
              <a:rPr lang="en-US" dirty="0"/>
              <a:t>[CLICK] Eight simultaneous PUD operations </a:t>
            </a:r>
          </a:p>
          <a:p>
            <a:endParaRPr lang="en-US" dirty="0"/>
          </a:p>
          <a:p>
            <a:r>
              <a:rPr lang="en-US" dirty="0"/>
              <a:t>[CLICK] </a:t>
            </a:r>
          </a:p>
          <a:p>
            <a:endParaRPr lang="en-US" dirty="0"/>
          </a:p>
          <a:p>
            <a:r>
              <a:rPr lang="en-US" dirty="0"/>
              <a:t>[CLICK] We observe that MIMDRAM improves system throughput using a single DRAM bank for computation compared to SIMDRAM.</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77</a:t>
            </a:fld>
            <a:endParaRPr lang="en-US"/>
          </a:p>
        </p:txBody>
      </p:sp>
    </p:spTree>
    <p:extLst>
      <p:ext uri="{BB962C8B-B14F-4D97-AF65-F5344CB8AC3E}">
        <p14:creationId xmlns:p14="http://schemas.microsoft.com/office/powerpoint/2010/main" val="184340795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Finally, we compared MIMDRAM to other processing-in-memory architectures for our twelve workloads </a:t>
            </a:r>
          </a:p>
          <a:p>
            <a:endParaRPr lang="en-US" dirty="0"/>
          </a:p>
          <a:p>
            <a:r>
              <a:rPr lang="en-US" dirty="0"/>
              <a:t>For fairness, we report performance normalized area results, since such PIM architectures incur significant area costs to DRAM for computation </a:t>
            </a:r>
          </a:p>
          <a:p>
            <a:endParaRPr lang="en-US" dirty="0"/>
          </a:p>
          <a:p>
            <a:r>
              <a:rPr lang="en-US" dirty="0"/>
              <a:t>[CLICK] We evaluate the performance of DRISA</a:t>
            </a:r>
          </a:p>
          <a:p>
            <a:endParaRPr lang="en-US" dirty="0"/>
          </a:p>
          <a:p>
            <a:r>
              <a:rPr lang="en-US" dirty="0"/>
              <a:t>[CLICK] Fulcrum,</a:t>
            </a:r>
          </a:p>
          <a:p>
            <a:endParaRPr lang="en-US" dirty="0"/>
          </a:p>
          <a:p>
            <a:r>
              <a:rPr lang="en-US" dirty="0"/>
              <a:t>[CLICK] and MIMDRAM</a:t>
            </a:r>
          </a:p>
          <a:p>
            <a:endParaRPr lang="en-US" dirty="0"/>
          </a:p>
          <a:p>
            <a:r>
              <a:rPr lang="en-US" dirty="0"/>
              <a:t>Values are normalized to MIMDRAM</a:t>
            </a:r>
          </a:p>
          <a:p>
            <a:endParaRPr lang="en-US" dirty="0"/>
          </a:p>
          <a:p>
            <a:r>
              <a:rPr lang="en-US" dirty="0"/>
              <a:t>[CLICK] We observe that on average across all applications, MIMDRAM improves performance per area compared to both DRISA and Fulcrum</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78</a:t>
            </a:fld>
            <a:endParaRPr lang="en-US"/>
          </a:p>
        </p:txBody>
      </p:sp>
    </p:spTree>
    <p:extLst>
      <p:ext uri="{BB962C8B-B14F-4D97-AF65-F5344CB8AC3E}">
        <p14:creationId xmlns:p14="http://schemas.microsoft.com/office/powerpoint/2010/main" val="60215398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have many more results in our paper, including. </a:t>
            </a:r>
          </a:p>
          <a:p>
            <a:endParaRPr lang="en-US" dirty="0"/>
          </a:p>
          <a:p>
            <a:r>
              <a:rPr lang="en-US" dirty="0"/>
              <a:t>[CLICK] Comparison to DRISA and Fulcrum for multi-applications </a:t>
            </a:r>
          </a:p>
          <a:p>
            <a:endParaRPr lang="en-US" dirty="0"/>
          </a:p>
          <a:p>
            <a:r>
              <a:rPr lang="en-US" dirty="0"/>
              <a:t>[CLICK] SIMDRAM utilization versus SIMDRAM</a:t>
            </a:r>
          </a:p>
          <a:p>
            <a:endParaRPr lang="en-US" dirty="0"/>
          </a:p>
          <a:p>
            <a:r>
              <a:rPr lang="en-US" dirty="0"/>
              <a:t>[CLICK] MIMDRAM’s performance with subarray and bank-level parallelism</a:t>
            </a:r>
          </a:p>
          <a:p>
            <a:endParaRPr lang="en-US" dirty="0"/>
          </a:p>
          <a:p>
            <a:r>
              <a:rPr lang="en-US" dirty="0"/>
              <a:t>[CLICK] and area analysis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79</a:t>
            </a:fld>
            <a:endParaRPr lang="en-US"/>
          </a:p>
        </p:txBody>
      </p:sp>
    </p:spTree>
    <p:extLst>
      <p:ext uri="{BB962C8B-B14F-4D97-AF65-F5344CB8AC3E}">
        <p14:creationId xmlns:p14="http://schemas.microsoft.com/office/powerpoint/2010/main" val="12104486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access data, the memory controller executes two main operations.</a:t>
            </a:r>
          </a:p>
          <a:p>
            <a:endParaRPr lang="en-US" dirty="0"/>
          </a:p>
          <a:p>
            <a:r>
              <a:rPr lang="en-US" dirty="0"/>
              <a:t>[CLICK] To access a DRAM row, the memory controller issues an ACTIVATE command to DRAM. On receiving an ACT, the global and local row decoder assess the wordline of the target row, connecting the DRAM cells to the bitlines</a:t>
            </a:r>
          </a:p>
          <a:p>
            <a:endParaRPr lang="en-US" dirty="0"/>
          </a:p>
          <a:p>
            <a:r>
              <a:rPr lang="en-US" dirty="0"/>
              <a:t>[CLICK]  Then, the sense amplifier senses the perturbation caused in the bitline, amplifying  and latching  the data from the DRAM cells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8</a:t>
            </a:fld>
            <a:endParaRPr lang="en-US"/>
          </a:p>
        </p:txBody>
      </p:sp>
    </p:spTree>
    <p:extLst>
      <p:ext uri="{BB962C8B-B14F-4D97-AF65-F5344CB8AC3E}">
        <p14:creationId xmlns:p14="http://schemas.microsoft.com/office/powerpoint/2010/main" val="69458786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all that, I invite you to check our paper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80</a:t>
            </a:fld>
            <a:endParaRPr lang="en-US"/>
          </a:p>
        </p:txBody>
      </p:sp>
    </p:spTree>
    <p:extLst>
      <p:ext uri="{BB962C8B-B14F-4D97-AF65-F5344CB8AC3E}">
        <p14:creationId xmlns:p14="http://schemas.microsoft.com/office/powerpoint/2010/main" val="154059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conclude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81</a:t>
            </a:fld>
            <a:endParaRPr lang="en-US"/>
          </a:p>
        </p:txBody>
      </p:sp>
    </p:spTree>
    <p:extLst>
      <p:ext uri="{BB962C8B-B14F-4D97-AF65-F5344CB8AC3E}">
        <p14:creationId xmlns:p14="http://schemas.microsoft.com/office/powerpoint/2010/main" val="168095889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dirty="0"/>
              <a:t>[CLICK] In this paper, we proposed MIMDRAM, a hardware and software co-designed PUD system that leverages fine-grained DRAM access for energy efficiency and ease to program computation </a:t>
            </a:r>
          </a:p>
          <a:p>
            <a:endParaRPr lang="en-US" i="0" dirty="0"/>
          </a:p>
          <a:p>
            <a:r>
              <a:rPr lang="en-US" i="0" dirty="0"/>
              <a:t>[CLICK] We extensively evaluate MIMDRAM and observe that it significantly improves performance, energy efficiency and system throughput compared to processor-centric and memory-centric architectures while incurring small area overheads</a:t>
            </a:r>
          </a:p>
          <a:p>
            <a:endParaRPr lang="en-US" i="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dirty="0">
                <a:solidFill>
                  <a:schemeClr val="accent3"/>
                </a:solidFill>
                <a:effectLst/>
                <a:latin typeface="Avenir Next" panose="020B0503020202020204" pitchFamily="34" charset="0"/>
              </a:rPr>
              <a:t>We hope and believe that MIMDRAM’s ideas and results will help to enable more efficient and easy-to-program  PUD systems. </a:t>
            </a:r>
            <a:r>
              <a:rPr lang="en-US" b="0" dirty="0">
                <a:solidFill>
                  <a:srgbClr val="D4D4D4"/>
                </a:solidFill>
                <a:effectLst/>
                <a:latin typeface="Menlo" panose="020B0609030804020204" pitchFamily="49" charset="0"/>
              </a:rPr>
              <a:t>To aid with this effort, we open source all our infrastructure and programs at our GitHub.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dirty="0">
              <a:solidFill>
                <a:schemeClr val="accent3"/>
              </a:solidFill>
              <a:effectLst/>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dirty="0">
              <a:solidFill>
                <a:schemeClr val="accent3"/>
              </a:solidFill>
              <a:effectLst/>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dirty="0">
                <a:solidFill>
                  <a:schemeClr val="accent3"/>
                </a:solidFill>
                <a:effectLst/>
                <a:latin typeface="Avenir Next" panose="020B0503020202020204" pitchFamily="34" charset="0"/>
              </a:rPr>
              <a:t>[NEXT] </a:t>
            </a:r>
            <a:endParaRPr lang="en-US" sz="1200" b="1" dirty="0">
              <a:solidFill>
                <a:schemeClr val="accent3"/>
              </a:solidFill>
              <a:latin typeface="Avenir Next" panose="020B0503020202020204" pitchFamily="34" charset="0"/>
            </a:endParaRPr>
          </a:p>
          <a:p>
            <a:endParaRPr lang="en-US" i="0" dirty="0"/>
          </a:p>
          <a:p>
            <a:endParaRPr lang="en-US" i="0" dirty="0"/>
          </a:p>
          <a:p>
            <a:endParaRPr lang="en-US" i="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95791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Thanks for your attention. </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83</a:t>
            </a:fld>
            <a:endParaRPr lang="en-US"/>
          </a:p>
        </p:txBody>
      </p:sp>
    </p:spTree>
    <p:extLst>
      <p:ext uri="{BB962C8B-B14F-4D97-AF65-F5344CB8AC3E}">
        <p14:creationId xmlns:p14="http://schemas.microsoft.com/office/powerpoint/2010/main" val="44766902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Thanks for your attention. </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84</a:t>
            </a:fld>
            <a:endParaRPr lang="en-US"/>
          </a:p>
        </p:txBody>
      </p:sp>
    </p:spTree>
    <p:extLst>
      <p:ext uri="{BB962C8B-B14F-4D97-AF65-F5344CB8AC3E}">
        <p14:creationId xmlns:p14="http://schemas.microsoft.com/office/powerpoint/2010/main" val="13656956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the memory controller issues a read command to read a column of data from the previously latched DRAM row.</a:t>
            </a:r>
          </a:p>
          <a:p>
            <a:endParaRPr lang="en-US" dirty="0"/>
          </a:p>
          <a:p>
            <a:r>
              <a:rPr lang="en-US" dirty="0"/>
              <a:t>[CLICK] The read command moves the target DRAM column from the local sense amplifiers to the global sense amplifier and finally to the memory channel via the I/O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9</a:t>
            </a:fld>
            <a:endParaRPr lang="en-US"/>
          </a:p>
        </p:txBody>
      </p:sp>
    </p:spTree>
    <p:extLst>
      <p:ext uri="{BB962C8B-B14F-4D97-AF65-F5344CB8AC3E}">
        <p14:creationId xmlns:p14="http://schemas.microsoft.com/office/powerpoint/2010/main" val="133432852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4366407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67172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926205"/>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grpSp>
        <p:nvGrpSpPr>
          <p:cNvPr id="4" name="Group 3">
            <a:extLst>
              <a:ext uri="{FF2B5EF4-FFF2-40B4-BE49-F238E27FC236}">
                <a16:creationId xmlns:a16="http://schemas.microsoft.com/office/drawing/2014/main" id="{FE871024-82B3-7E13-363D-9C62273AECC7}"/>
              </a:ext>
            </a:extLst>
          </p:cNvPr>
          <p:cNvGrpSpPr/>
          <p:nvPr userDrawn="1"/>
        </p:nvGrpSpPr>
        <p:grpSpPr>
          <a:xfrm>
            <a:off x="3446615" y="5901477"/>
            <a:ext cx="5455492" cy="655879"/>
            <a:chOff x="3345180" y="5867187"/>
            <a:chExt cx="5455492" cy="655879"/>
          </a:xfrm>
        </p:grpSpPr>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6206489" y="5891295"/>
              <a:ext cx="2594183" cy="607662"/>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3345180" y="5867187"/>
              <a:ext cx="2054101" cy="655879"/>
            </a:xfrm>
            <a:prstGeom prst="rect">
              <a:avLst/>
            </a:prstGeom>
          </p:spPr>
        </p:pic>
      </p:grpSp>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a:blip r:embed="rId4"/>
          <a:stretch>
            <a:fillRect/>
          </a:stretch>
        </p:blipFill>
        <p:spPr>
          <a:xfrm>
            <a:off x="-146931" y="5708116"/>
            <a:ext cx="3192210" cy="1149882"/>
          </a:xfrm>
          <a:prstGeom prst="rect">
            <a:avLst/>
          </a:prstGeom>
        </p:spPr>
      </p:pic>
    </p:spTree>
    <p:extLst>
      <p:ext uri="{BB962C8B-B14F-4D97-AF65-F5344CB8AC3E}">
        <p14:creationId xmlns:p14="http://schemas.microsoft.com/office/powerpoint/2010/main" val="2094374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17840979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7/13/24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4678194"/>
      </p:ext>
    </p:extLst>
  </p:cSld>
  <p:clrMap bg1="lt1" tx1="dk1" bg2="lt2" tx2="dk2" accent1="accent1" accent2="accent2" accent3="accent3" accent4="accent4" accent5="accent5" accent6="accent6" hlink="hlink" folHlink="folHlink"/>
  <p:sldLayoutIdLst>
    <p:sldLayoutId id="2147483661" r:id="rId1"/>
    <p:sldLayoutId id="2147483662"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7/13/24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372649173"/>
      </p:ext>
    </p:extLst>
  </p:cSld>
  <p:clrMap bg1="lt1" tx1="dk1" bg2="lt2" tx2="dk2" accent1="accent1" accent2="accent2" accent3="accent3" accent4="accent4" accent5="accent5" accent6="accent6" hlink="hlink" folHlink="folHlink"/>
  <p:sldLayoutIdLst>
    <p:sldLayoutId id="2147483664" r:id="rId1"/>
    <p:sldLayoutId id="214748366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hyperlink" Target="https://arxiv.org/pdf/2402.18736.pdf" TargetMode="External"/></Relationships>
</file>

<file path=ppt/slides/_rels/slide2.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3.xml"/><Relationship Id="rId1" Type="http://schemas.openxmlformats.org/officeDocument/2006/relationships/slideLayout" Target="../slideLayouts/slideLayout2.xml"/><Relationship Id="rId5" Type="http://schemas.openxmlformats.org/officeDocument/2006/relationships/hyperlink" Target="https://github.com/CMU-SAFARI/MIMDRAM" TargetMode="External"/><Relationship Id="rId4" Type="http://schemas.openxmlformats.org/officeDocument/2006/relationships/hyperlink" Target="https://arxiv.org/pdf/2402.19080.pdf" TargetMode="Externa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0.xml"/><Relationship Id="rId1" Type="http://schemas.openxmlformats.org/officeDocument/2006/relationships/slideLayout" Target="../slideLayouts/slideLayout2.xml"/><Relationship Id="rId5" Type="http://schemas.openxmlformats.org/officeDocument/2006/relationships/hyperlink" Target="https://github.com/CMU-SAFARI/MIMDRAM" TargetMode="External"/><Relationship Id="rId4" Type="http://schemas.openxmlformats.org/officeDocument/2006/relationships/hyperlink" Target="https://arxiv.org/pdf/2402.19080.pdf" TargetMode="Externa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3.xml"/><Relationship Id="rId1" Type="http://schemas.openxmlformats.org/officeDocument/2006/relationships/slideLayout" Target="../slideLayouts/slideLayout3.xml"/><Relationship Id="rId4" Type="http://schemas.openxmlformats.org/officeDocument/2006/relationships/image" Target="../media/image18.svg"/></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0"/>
            <a:ext cx="9144000" cy="3934325"/>
          </a:xfrm>
        </p:spPr>
        <p:txBody>
          <a:bodyPr>
            <a:normAutofit/>
          </a:bodyPr>
          <a:lstStyle/>
          <a:p>
            <a:r>
              <a:rPr lang="en-US" i="0" dirty="0">
                <a:solidFill>
                  <a:schemeClr val="bg1"/>
                </a:solidFill>
                <a:effectLst/>
              </a:rPr>
              <a:t>MIMDRAM </a:t>
            </a:r>
            <a:br>
              <a:rPr lang="en-US" sz="3600" b="0" i="0" dirty="0">
                <a:solidFill>
                  <a:schemeClr val="bg1"/>
                </a:solidFill>
                <a:effectLst/>
              </a:rPr>
            </a:br>
            <a:r>
              <a:rPr lang="en-US" sz="2800" i="0" dirty="0">
                <a:solidFill>
                  <a:schemeClr val="bg1"/>
                </a:solidFill>
                <a:effectLst/>
              </a:rPr>
              <a:t> </a:t>
            </a:r>
            <a:r>
              <a:rPr lang="en-US" sz="2200" i="0" dirty="0">
                <a:solidFill>
                  <a:schemeClr val="bg1"/>
                </a:solidFill>
                <a:effectLst/>
              </a:rPr>
              <a:t>An End-to-End Processing-Using-DRAM System for </a:t>
            </a:r>
            <a:br>
              <a:rPr lang="en-US" sz="2200" i="0" dirty="0">
                <a:solidFill>
                  <a:schemeClr val="bg1"/>
                </a:solidFill>
                <a:effectLst/>
              </a:rPr>
            </a:br>
            <a:r>
              <a:rPr lang="en-US" sz="2200" i="0" dirty="0">
                <a:solidFill>
                  <a:schemeClr val="bg1"/>
                </a:solidFill>
                <a:effectLst/>
              </a:rPr>
              <a:t>High-Throughput, Energy-Efficient and Programmer-Transparent </a:t>
            </a:r>
            <a:br>
              <a:rPr lang="en-US" sz="2200" i="0" dirty="0">
                <a:solidFill>
                  <a:schemeClr val="bg1"/>
                </a:solidFill>
                <a:effectLst/>
              </a:rPr>
            </a:br>
            <a:r>
              <a:rPr lang="en-US" sz="2200" i="0" dirty="0">
                <a:solidFill>
                  <a:schemeClr val="bg1"/>
                </a:solidFill>
                <a:effectLst/>
              </a:rPr>
              <a:t>Multiple-Instruction Multiple-Data Computing</a:t>
            </a:r>
            <a:endParaRPr lang="en-US" sz="2200" dirty="0">
              <a:solidFill>
                <a:schemeClr val="bg1"/>
              </a:solidFill>
            </a:endParaRPr>
          </a:p>
        </p:txBody>
      </p:sp>
      <p:graphicFrame>
        <p:nvGraphicFramePr>
          <p:cNvPr id="4" name="Table 3">
            <a:extLst>
              <a:ext uri="{FF2B5EF4-FFF2-40B4-BE49-F238E27FC236}">
                <a16:creationId xmlns:a16="http://schemas.microsoft.com/office/drawing/2014/main" id="{2E68AEAB-DB23-655C-45D0-D3F44B8C431B}"/>
              </a:ext>
            </a:extLst>
          </p:cNvPr>
          <p:cNvGraphicFramePr>
            <a:graphicFrameLocks noGrp="1"/>
          </p:cNvGraphicFramePr>
          <p:nvPr>
            <p:extLst>
              <p:ext uri="{D42A27DB-BD31-4B8C-83A1-F6EECF244321}">
                <p14:modId xmlns:p14="http://schemas.microsoft.com/office/powerpoint/2010/main" val="647020248"/>
              </p:ext>
            </p:extLst>
          </p:nvPr>
        </p:nvGraphicFramePr>
        <p:xfrm>
          <a:off x="0" y="4372409"/>
          <a:ext cx="9144000" cy="1137920"/>
        </p:xfrm>
        <a:graphic>
          <a:graphicData uri="http://schemas.openxmlformats.org/drawingml/2006/table">
            <a:tbl>
              <a:tblPr firstRow="1" bandRow="1">
                <a:tableStyleId>{5940675A-B579-460E-94D1-54222C63F5DA}</a:tableStyleId>
              </a:tblPr>
              <a:tblGrid>
                <a:gridCol w="3048000">
                  <a:extLst>
                    <a:ext uri="{9D8B030D-6E8A-4147-A177-3AD203B41FA5}">
                      <a16:colId xmlns:a16="http://schemas.microsoft.com/office/drawing/2014/main" val="1676199004"/>
                    </a:ext>
                  </a:extLst>
                </a:gridCol>
                <a:gridCol w="3048000">
                  <a:extLst>
                    <a:ext uri="{9D8B030D-6E8A-4147-A177-3AD203B41FA5}">
                      <a16:colId xmlns:a16="http://schemas.microsoft.com/office/drawing/2014/main" val="152784747"/>
                    </a:ext>
                  </a:extLst>
                </a:gridCol>
                <a:gridCol w="3048000">
                  <a:extLst>
                    <a:ext uri="{9D8B030D-6E8A-4147-A177-3AD203B41FA5}">
                      <a16:colId xmlns:a16="http://schemas.microsoft.com/office/drawing/2014/main" val="239186579"/>
                    </a:ext>
                  </a:extLst>
                </a:gridCol>
              </a:tblGrid>
              <a:tr h="370840">
                <a:tc gridSpan="3">
                  <a:txBody>
                    <a:bodyPr/>
                    <a:lstStyle/>
                    <a:p>
                      <a:pPr algn="ctr"/>
                      <a:r>
                        <a:rPr lang="en-US" sz="20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346285721"/>
                  </a:ext>
                </a:extLst>
              </a:tr>
              <a:tr h="370840">
                <a:tc>
                  <a:txBody>
                    <a:bodyPr/>
                    <a:lstStyle/>
                    <a:p>
                      <a:pPr algn="ctr"/>
                      <a:r>
                        <a:rPr lang="en-US" sz="1800" b="1" dirty="0" err="1">
                          <a:solidFill>
                            <a:schemeClr val="tx1">
                              <a:lumMod val="50000"/>
                              <a:lumOff val="50000"/>
                            </a:schemeClr>
                          </a:solidFill>
                          <a:latin typeface="Avenir Next" panose="020B0503020202020204" pitchFamily="34" charset="0"/>
                        </a:rPr>
                        <a:t>Ataberk</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Olgun</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A. Giray </a:t>
                      </a:r>
                      <a:r>
                        <a:rPr lang="en-US" sz="1800" b="1" dirty="0" err="1">
                          <a:solidFill>
                            <a:schemeClr val="tx1">
                              <a:lumMod val="50000"/>
                              <a:lumOff val="50000"/>
                            </a:schemeClr>
                          </a:solidFill>
                          <a:latin typeface="Avenir Next" panose="020B0503020202020204" pitchFamily="34" charset="0"/>
                        </a:rPr>
                        <a:t>Yağlıkçı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F. </a:t>
                      </a:r>
                      <a:r>
                        <a:rPr lang="en-US" sz="1800" b="1" dirty="0" err="1">
                          <a:solidFill>
                            <a:schemeClr val="tx1">
                              <a:lumMod val="50000"/>
                              <a:lumOff val="50000"/>
                            </a:schemeClr>
                          </a:solidFill>
                          <a:latin typeface="Avenir Next" panose="020B0503020202020204" pitchFamily="34" charset="0"/>
                        </a:rPr>
                        <a:t>Nisa</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Bostancı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70840">
                <a:tc>
                  <a:txBody>
                    <a:bodyPr/>
                    <a:lstStyle/>
                    <a:p>
                      <a:pPr algn="ctr"/>
                      <a:r>
                        <a:rPr lang="en-US" sz="1800" b="1" dirty="0">
                          <a:solidFill>
                            <a:schemeClr val="tx1">
                              <a:lumMod val="50000"/>
                              <a:lumOff val="50000"/>
                            </a:schemeClr>
                          </a:solidFill>
                          <a:latin typeface="Avenir Next" panose="020B0503020202020204" pitchFamily="34" charset="0"/>
                        </a:rPr>
                        <a:t>Saugata Ghose</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Juan Gómez-Luna</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Onur Mutlu</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7" name="TextBox 6">
            <a:extLst>
              <a:ext uri="{FF2B5EF4-FFF2-40B4-BE49-F238E27FC236}">
                <a16:creationId xmlns:a16="http://schemas.microsoft.com/office/drawing/2014/main" id="{125EB04F-4498-895E-DD31-E3717995FC1D}"/>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2024 International Symposium on High-Performance Computer Architecture</a:t>
            </a:r>
          </a:p>
        </p:txBody>
      </p:sp>
    </p:spTree>
    <p:extLst>
      <p:ext uri="{BB962C8B-B14F-4D97-AF65-F5344CB8AC3E}">
        <p14:creationId xmlns:p14="http://schemas.microsoft.com/office/powerpoint/2010/main" val="25590971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Row Copy </a:t>
            </a:r>
          </a:p>
        </p:txBody>
      </p:sp>
      <p:sp>
        <p:nvSpPr>
          <p:cNvPr id="7" name="TextBox 6">
            <a:extLst>
              <a:ext uri="{FF2B5EF4-FFF2-40B4-BE49-F238E27FC236}">
                <a16:creationId xmlns:a16="http://schemas.microsoft.com/office/drawing/2014/main" id="{A0070B9A-6790-B3E9-5F89-AAD0FD1E4FB2}"/>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graphicFrame>
        <p:nvGraphicFramePr>
          <p:cNvPr id="8" name="Table 4">
            <a:extLst>
              <a:ext uri="{FF2B5EF4-FFF2-40B4-BE49-F238E27FC236}">
                <a16:creationId xmlns:a16="http://schemas.microsoft.com/office/drawing/2014/main" id="{DCD22FCE-6E41-9D98-2076-BA976DC9CEE3}"/>
              </a:ext>
            </a:extLst>
          </p:cNvPr>
          <p:cNvGraphicFramePr>
            <a:graphicFrameLocks/>
          </p:cNvGraphicFramePr>
          <p:nvPr>
            <p:extLst>
              <p:ext uri="{D42A27DB-BD31-4B8C-83A1-F6EECF244321}">
                <p14:modId xmlns:p14="http://schemas.microsoft.com/office/powerpoint/2010/main" val="238391963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9" name="Rectangle 8">
            <a:extLst>
              <a:ext uri="{FF2B5EF4-FFF2-40B4-BE49-F238E27FC236}">
                <a16:creationId xmlns:a16="http://schemas.microsoft.com/office/drawing/2014/main" id="{B3F1732D-0BF9-D0CF-250D-2C372801221F}"/>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sp>
        <p:nvSpPr>
          <p:cNvPr id="13" name="TextBox 12">
            <a:extLst>
              <a:ext uri="{FF2B5EF4-FFF2-40B4-BE49-F238E27FC236}">
                <a16:creationId xmlns:a16="http://schemas.microsoft.com/office/drawing/2014/main" id="{756BAAE3-1798-C9CF-E35B-CB75DD0CFF63}"/>
              </a:ext>
            </a:extLst>
          </p:cNvPr>
          <p:cNvSpPr txBox="1"/>
          <p:nvPr/>
        </p:nvSpPr>
        <p:spPr>
          <a:xfrm>
            <a:off x="7886431" y="2994006"/>
            <a:ext cx="1081825" cy="369332"/>
          </a:xfrm>
          <a:prstGeom prst="rect">
            <a:avLst/>
          </a:prstGeom>
          <a:noFill/>
        </p:spPr>
        <p:txBody>
          <a:bodyPr wrap="square">
            <a:spAutoFit/>
          </a:bodyPr>
          <a:lstStyle/>
          <a:p>
            <a:r>
              <a:rPr lang="en-US" sz="1800" b="1" i="1" dirty="0">
                <a:latin typeface="Avenir Next" panose="020B0503020202020204" pitchFamily="34" charset="0"/>
              </a:rPr>
              <a:t>← </a:t>
            </a:r>
            <a:r>
              <a:rPr lang="en-US" sz="1800" b="1" i="1" dirty="0" err="1">
                <a:latin typeface="Avenir Next" panose="020B0503020202020204" pitchFamily="34" charset="0"/>
              </a:rPr>
              <a:t>src</a:t>
            </a:r>
            <a:endParaRPr lang="en-US" i="1" dirty="0"/>
          </a:p>
        </p:txBody>
      </p:sp>
      <p:sp>
        <p:nvSpPr>
          <p:cNvPr id="14" name="TextBox 13">
            <a:extLst>
              <a:ext uri="{FF2B5EF4-FFF2-40B4-BE49-F238E27FC236}">
                <a16:creationId xmlns:a16="http://schemas.microsoft.com/office/drawing/2014/main" id="{857BFE81-8383-766D-7268-B24F780F7FFD}"/>
              </a:ext>
            </a:extLst>
          </p:cNvPr>
          <p:cNvSpPr txBox="1"/>
          <p:nvPr/>
        </p:nvSpPr>
        <p:spPr>
          <a:xfrm>
            <a:off x="7886431" y="3261680"/>
            <a:ext cx="1081825" cy="369332"/>
          </a:xfrm>
          <a:prstGeom prst="rect">
            <a:avLst/>
          </a:prstGeom>
          <a:noFill/>
        </p:spPr>
        <p:txBody>
          <a:bodyPr wrap="square">
            <a:spAutoFit/>
          </a:bodyPr>
          <a:lstStyle/>
          <a:p>
            <a:r>
              <a:rPr lang="en-US" b="1" i="1" dirty="0">
                <a:latin typeface="Avenir Next" panose="020B0503020202020204" pitchFamily="34" charset="0"/>
              </a:rPr>
              <a:t>← </a:t>
            </a:r>
            <a:r>
              <a:rPr lang="en-US" b="1" i="1" dirty="0" err="1">
                <a:latin typeface="Avenir Next" panose="020B0503020202020204" pitchFamily="34" charset="0"/>
              </a:rPr>
              <a:t>dst</a:t>
            </a:r>
            <a:endParaRPr lang="en-US" i="1" dirty="0"/>
          </a:p>
        </p:txBody>
      </p:sp>
      <p:grpSp>
        <p:nvGrpSpPr>
          <p:cNvPr id="17" name="Group 16">
            <a:extLst>
              <a:ext uri="{FF2B5EF4-FFF2-40B4-BE49-F238E27FC236}">
                <a16:creationId xmlns:a16="http://schemas.microsoft.com/office/drawing/2014/main" id="{F24FF27B-53BE-3B98-2532-FAC466552C57}"/>
              </a:ext>
            </a:extLst>
          </p:cNvPr>
          <p:cNvGrpSpPr/>
          <p:nvPr/>
        </p:nvGrpSpPr>
        <p:grpSpPr>
          <a:xfrm>
            <a:off x="7887087" y="2997894"/>
            <a:ext cx="1081825" cy="637006"/>
            <a:chOff x="7890474" y="2997894"/>
            <a:chExt cx="1081825" cy="637006"/>
          </a:xfrm>
          <a:solidFill>
            <a:schemeClr val="bg1"/>
          </a:solidFill>
        </p:grpSpPr>
        <p:sp>
          <p:nvSpPr>
            <p:cNvPr id="15" name="TextBox 14">
              <a:extLst>
                <a:ext uri="{FF2B5EF4-FFF2-40B4-BE49-F238E27FC236}">
                  <a16:creationId xmlns:a16="http://schemas.microsoft.com/office/drawing/2014/main" id="{E19468B2-763F-8CBB-4F4C-F524FAA5315F}"/>
                </a:ext>
              </a:extLst>
            </p:cNvPr>
            <p:cNvSpPr txBox="1"/>
            <p:nvPr/>
          </p:nvSpPr>
          <p:spPr>
            <a:xfrm>
              <a:off x="7890474" y="2997894"/>
              <a:ext cx="1081825" cy="369332"/>
            </a:xfrm>
            <a:prstGeom prst="rect">
              <a:avLst/>
            </a:prstGeom>
            <a:grpFill/>
          </p:spPr>
          <p:txBody>
            <a:bodyPr wrap="square">
              <a:spAutoFit/>
            </a:bodyPr>
            <a:lstStyle/>
            <a:p>
              <a:r>
                <a:rPr lang="en-US" sz="1800" b="1" i="1" dirty="0">
                  <a:solidFill>
                    <a:srgbClr val="C00000"/>
                  </a:solidFill>
                  <a:latin typeface="Avenir Next" panose="020B0503020202020204" pitchFamily="34" charset="0"/>
                </a:rPr>
                <a:t>← </a:t>
              </a:r>
              <a:r>
                <a:rPr lang="en-US" sz="1800" b="1" i="1" dirty="0" err="1">
                  <a:solidFill>
                    <a:srgbClr val="C00000"/>
                  </a:solidFill>
                  <a:latin typeface="Avenir Next" panose="020B0503020202020204" pitchFamily="34" charset="0"/>
                </a:rPr>
                <a:t>src</a:t>
              </a:r>
              <a:endParaRPr lang="en-US" i="1" dirty="0">
                <a:solidFill>
                  <a:srgbClr val="C00000"/>
                </a:solidFill>
              </a:endParaRPr>
            </a:p>
          </p:txBody>
        </p:sp>
        <p:sp>
          <p:nvSpPr>
            <p:cNvPr id="16" name="TextBox 15">
              <a:extLst>
                <a:ext uri="{FF2B5EF4-FFF2-40B4-BE49-F238E27FC236}">
                  <a16:creationId xmlns:a16="http://schemas.microsoft.com/office/drawing/2014/main" id="{DA3BD9A5-F1F8-A2C7-7396-FE7029C3528B}"/>
                </a:ext>
              </a:extLst>
            </p:cNvPr>
            <p:cNvSpPr txBox="1"/>
            <p:nvPr/>
          </p:nvSpPr>
          <p:spPr>
            <a:xfrm>
              <a:off x="7890474" y="3265568"/>
              <a:ext cx="1081825" cy="369332"/>
            </a:xfrm>
            <a:prstGeom prst="rect">
              <a:avLst/>
            </a:prstGeom>
            <a:grpFill/>
          </p:spPr>
          <p:txBody>
            <a:bodyPr wrap="square">
              <a:spAutoFit/>
            </a:bodyPr>
            <a:lstStyle/>
            <a:p>
              <a:r>
                <a:rPr lang="en-US" b="1" i="1" dirty="0">
                  <a:solidFill>
                    <a:schemeClr val="tx1">
                      <a:lumMod val="50000"/>
                      <a:lumOff val="50000"/>
                    </a:schemeClr>
                  </a:solidFill>
                  <a:latin typeface="Avenir Next" panose="020B0503020202020204" pitchFamily="34" charset="0"/>
                </a:rPr>
                <a:t>← </a:t>
              </a:r>
              <a:r>
                <a:rPr lang="en-US" b="1" i="1" dirty="0" err="1">
                  <a:solidFill>
                    <a:schemeClr val="tx1">
                      <a:lumMod val="50000"/>
                      <a:lumOff val="50000"/>
                    </a:schemeClr>
                  </a:solidFill>
                  <a:latin typeface="Avenir Next" panose="020B0503020202020204" pitchFamily="34" charset="0"/>
                </a:rPr>
                <a:t>dst</a:t>
              </a:r>
              <a:endParaRPr lang="en-US" i="1" dirty="0">
                <a:solidFill>
                  <a:schemeClr val="tx1">
                    <a:lumMod val="50000"/>
                    <a:lumOff val="50000"/>
                  </a:schemeClr>
                </a:solidFill>
              </a:endParaRPr>
            </a:p>
          </p:txBody>
        </p:sp>
      </p:grpSp>
    </p:spTree>
    <p:extLst>
      <p:ext uri="{BB962C8B-B14F-4D97-AF65-F5344CB8AC3E}">
        <p14:creationId xmlns:p14="http://schemas.microsoft.com/office/powerpoint/2010/main" val="2647613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par>
                                <p:cTn id="35" presetID="22" presetClass="entr" presetSubtype="1" fill="hold" nodeType="withEffect">
                                  <p:stCondLst>
                                    <p:cond delay="0"/>
                                  </p:stCondLst>
                                  <p:childTnLst>
                                    <p:set>
                                      <p:cBhvr>
                                        <p:cTn id="36" dur="1" fill="hold">
                                          <p:stCondLst>
                                            <p:cond delay="0"/>
                                          </p:stCondLst>
                                        </p:cTn>
                                        <p:tgtEl>
                                          <p:spTgt spid="559"/>
                                        </p:tgtEl>
                                        <p:attrNameLst>
                                          <p:attrName>style.visibility</p:attrName>
                                        </p:attrNameLst>
                                      </p:cBhvr>
                                      <p:to>
                                        <p:strVal val="visible"/>
                                      </p:to>
                                    </p:set>
                                    <p:animEffect transition="in" filter="wipe(up)">
                                      <p:cBhvr>
                                        <p:cTn id="37" dur="500"/>
                                        <p:tgtEl>
                                          <p:spTgt spid="559"/>
                                        </p:tgtEl>
                                      </p:cBhvr>
                                    </p:animEffect>
                                  </p:childTnLst>
                                </p:cTn>
                              </p:par>
                              <p:par>
                                <p:cTn id="38" presetID="1" presetClass="entr" presetSubtype="0" fill="hold" nodeType="withEffect">
                                  <p:stCondLst>
                                    <p:cond delay="0"/>
                                  </p:stCondLst>
                                  <p:childTnLst>
                                    <p:set>
                                      <p:cBhvr>
                                        <p:cTn id="39" dur="1" fill="hold">
                                          <p:stCondLst>
                                            <p:cond delay="0"/>
                                          </p:stCondLst>
                                        </p:cTn>
                                        <p:tgtEl>
                                          <p:spTgt spid="689"/>
                                        </p:tgtEl>
                                        <p:attrNameLst>
                                          <p:attrName>style.visibility</p:attrName>
                                        </p:attrNameLst>
                                      </p:cBhvr>
                                      <p:to>
                                        <p:strVal val="visible"/>
                                      </p:to>
                                    </p:se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p:cNvCxnSpPr>
          <p:nvPr/>
        </p:nvCxnSpPr>
        <p:spPr>
          <a:xfrm flipV="1">
            <a:off x="3407924"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p:cNvCxnSpPr>
          <p:nvPr/>
        </p:nvCxnSpPr>
        <p:spPr>
          <a:xfrm flipV="1">
            <a:off x="498310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p:cNvCxnSpPr>
          <p:nvPr/>
        </p:nvCxnSpPr>
        <p:spPr>
          <a:xfrm flipV="1">
            <a:off x="652488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16027"/>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16027"/>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16027"/>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16027"/>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Row Copy </a:t>
            </a:r>
          </a:p>
        </p:txBody>
      </p:sp>
      <p:grpSp>
        <p:nvGrpSpPr>
          <p:cNvPr id="671" name="Group 670">
            <a:extLst>
              <a:ext uri="{FF2B5EF4-FFF2-40B4-BE49-F238E27FC236}">
                <a16:creationId xmlns:a16="http://schemas.microsoft.com/office/drawing/2014/main" id="{8F00B4FB-5523-7729-1961-9EB34A74F08B}"/>
              </a:ext>
            </a:extLst>
          </p:cNvPr>
          <p:cNvGrpSpPr/>
          <p:nvPr/>
        </p:nvGrpSpPr>
        <p:grpSpPr>
          <a:xfrm>
            <a:off x="2038562" y="3319173"/>
            <a:ext cx="1108299" cy="191086"/>
            <a:chOff x="2134538" y="2017072"/>
            <a:chExt cx="1108299" cy="191086"/>
          </a:xfrm>
          <a:solidFill>
            <a:srgbClr val="1A82C4"/>
          </a:solidFill>
        </p:grpSpPr>
        <p:sp>
          <p:nvSpPr>
            <p:cNvPr id="690" name="Oval 689">
              <a:extLst>
                <a:ext uri="{FF2B5EF4-FFF2-40B4-BE49-F238E27FC236}">
                  <a16:creationId xmlns:a16="http://schemas.microsoft.com/office/drawing/2014/main" id="{819DB49D-30ED-3313-2909-8328A82B1F27}"/>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8AAA5C8C-6F3B-C3A9-195D-E06AE4131524}"/>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AC8F41A2-0B68-C443-F983-786A0BDF5173}"/>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171B4F0C-8D43-D4C5-250D-12847274F72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42760901-16A0-BD94-6CCA-D6E961974B02}"/>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5" name="Group 694">
            <a:extLst>
              <a:ext uri="{FF2B5EF4-FFF2-40B4-BE49-F238E27FC236}">
                <a16:creationId xmlns:a16="http://schemas.microsoft.com/office/drawing/2014/main" id="{647BD1CD-B1A4-AAE7-6D4A-6CF35498A7AE}"/>
              </a:ext>
            </a:extLst>
          </p:cNvPr>
          <p:cNvGrpSpPr/>
          <p:nvPr/>
        </p:nvGrpSpPr>
        <p:grpSpPr>
          <a:xfrm>
            <a:off x="3596090" y="3319173"/>
            <a:ext cx="1108299" cy="191086"/>
            <a:chOff x="3692066" y="2017072"/>
            <a:chExt cx="1108299" cy="191086"/>
          </a:xfrm>
          <a:solidFill>
            <a:srgbClr val="1A82C4"/>
          </a:solidFill>
        </p:grpSpPr>
        <p:sp>
          <p:nvSpPr>
            <p:cNvPr id="698" name="Oval 697">
              <a:extLst>
                <a:ext uri="{FF2B5EF4-FFF2-40B4-BE49-F238E27FC236}">
                  <a16:creationId xmlns:a16="http://schemas.microsoft.com/office/drawing/2014/main" id="{D4488CB1-E6F3-6B4E-4214-55C233AE924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868DDB4A-E995-BEF6-1A1D-1EC66E177EDA}"/>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B8ACE7A8-541D-898C-2BEB-22541FBC1EA6}"/>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142DCE3E-9388-5554-EA3B-6D4ACFA0AB77}"/>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D8B52FE3-80AD-9525-1EE3-FE74384CCA5A}"/>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03" name="Group 702">
            <a:extLst>
              <a:ext uri="{FF2B5EF4-FFF2-40B4-BE49-F238E27FC236}">
                <a16:creationId xmlns:a16="http://schemas.microsoft.com/office/drawing/2014/main" id="{9BECC9A1-86A9-7BBC-E032-D96082624050}"/>
              </a:ext>
            </a:extLst>
          </p:cNvPr>
          <p:cNvGrpSpPr/>
          <p:nvPr/>
        </p:nvGrpSpPr>
        <p:grpSpPr>
          <a:xfrm>
            <a:off x="5168078" y="3319173"/>
            <a:ext cx="1108299" cy="191086"/>
            <a:chOff x="5258738" y="2017072"/>
            <a:chExt cx="1108299" cy="191086"/>
          </a:xfrm>
          <a:solidFill>
            <a:srgbClr val="1A82C4"/>
          </a:solidFill>
        </p:grpSpPr>
        <p:sp>
          <p:nvSpPr>
            <p:cNvPr id="322" name="Oval 321">
              <a:extLst>
                <a:ext uri="{FF2B5EF4-FFF2-40B4-BE49-F238E27FC236}">
                  <a16:creationId xmlns:a16="http://schemas.microsoft.com/office/drawing/2014/main" id="{4401BEB3-C64A-838B-7777-842DD6326244}"/>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94BB66C-971F-171D-5EC3-06E756BCD4D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9368865-C363-5F6B-2F92-CC52257E6171}"/>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77B0A371-8C0F-0BE3-95FB-2A021E1A885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28D757C-6677-BF84-0326-3797AA7F854E}"/>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7" name="Group 326">
            <a:extLst>
              <a:ext uri="{FF2B5EF4-FFF2-40B4-BE49-F238E27FC236}">
                <a16:creationId xmlns:a16="http://schemas.microsoft.com/office/drawing/2014/main" id="{75486BB6-62ED-F309-A9DC-8223F91C3B74}"/>
              </a:ext>
            </a:extLst>
          </p:cNvPr>
          <p:cNvGrpSpPr/>
          <p:nvPr/>
        </p:nvGrpSpPr>
        <p:grpSpPr>
          <a:xfrm>
            <a:off x="6720290" y="3319173"/>
            <a:ext cx="1108299" cy="191086"/>
            <a:chOff x="6816266" y="2017072"/>
            <a:chExt cx="1108299" cy="191086"/>
          </a:xfrm>
          <a:solidFill>
            <a:srgbClr val="1A82C4"/>
          </a:solidFill>
        </p:grpSpPr>
        <p:sp>
          <p:nvSpPr>
            <p:cNvPr id="330" name="Oval 329">
              <a:extLst>
                <a:ext uri="{FF2B5EF4-FFF2-40B4-BE49-F238E27FC236}">
                  <a16:creationId xmlns:a16="http://schemas.microsoft.com/office/drawing/2014/main" id="{50E87F52-62B7-DE98-BFBB-ABF2BC85708F}"/>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1" name="Oval 330">
              <a:extLst>
                <a:ext uri="{FF2B5EF4-FFF2-40B4-BE49-F238E27FC236}">
                  <a16:creationId xmlns:a16="http://schemas.microsoft.com/office/drawing/2014/main" id="{EF9B0F43-069C-83AC-A5C9-6C560ED5D0CD}"/>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2" name="Oval 331">
              <a:extLst>
                <a:ext uri="{FF2B5EF4-FFF2-40B4-BE49-F238E27FC236}">
                  <a16:creationId xmlns:a16="http://schemas.microsoft.com/office/drawing/2014/main" id="{F7AD257A-D9A9-DDFB-B6B6-3B1B06CB1DD3}"/>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A5BD9314-75B6-B416-EC08-2D3CAE5150E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4" name="Oval 333">
              <a:extLst>
                <a:ext uri="{FF2B5EF4-FFF2-40B4-BE49-F238E27FC236}">
                  <a16:creationId xmlns:a16="http://schemas.microsoft.com/office/drawing/2014/main" id="{534E7265-B961-6F4A-B1A4-16F13D5B72DE}"/>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aphicFrame>
        <p:nvGraphicFramePr>
          <p:cNvPr id="3" name="Table 4">
            <a:extLst>
              <a:ext uri="{FF2B5EF4-FFF2-40B4-BE49-F238E27FC236}">
                <a16:creationId xmlns:a16="http://schemas.microsoft.com/office/drawing/2014/main" id="{695F3C53-C2C0-BDA7-3D7D-1BB19B30B871}"/>
              </a:ext>
            </a:extLst>
          </p:cNvPr>
          <p:cNvGraphicFramePr>
            <a:graphicFrameLocks/>
          </p:cNvGraphicFramePr>
          <p:nvPr>
            <p:extLst>
              <p:ext uri="{D42A27DB-BD31-4B8C-83A1-F6EECF244321}">
                <p14:modId xmlns:p14="http://schemas.microsoft.com/office/powerpoint/2010/main" val="97755880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4" name="TextBox 3">
            <a:extLst>
              <a:ext uri="{FF2B5EF4-FFF2-40B4-BE49-F238E27FC236}">
                <a16:creationId xmlns:a16="http://schemas.microsoft.com/office/drawing/2014/main" id="{FCA082FB-3059-64E5-8356-915B6360A17F}"/>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6" name="Rectangle 5">
            <a:extLst>
              <a:ext uri="{FF2B5EF4-FFF2-40B4-BE49-F238E27FC236}">
                <a16:creationId xmlns:a16="http://schemas.microsoft.com/office/drawing/2014/main" id="{F3193C0B-E8EE-4263-131E-0A3BEAD9D2F3}"/>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grpSp>
        <p:nvGrpSpPr>
          <p:cNvPr id="7" name="Group 6">
            <a:extLst>
              <a:ext uri="{FF2B5EF4-FFF2-40B4-BE49-F238E27FC236}">
                <a16:creationId xmlns:a16="http://schemas.microsoft.com/office/drawing/2014/main" id="{86B66CA1-9F14-4A2B-5AB3-CE93E590F001}"/>
              </a:ext>
            </a:extLst>
          </p:cNvPr>
          <p:cNvGrpSpPr/>
          <p:nvPr/>
        </p:nvGrpSpPr>
        <p:grpSpPr>
          <a:xfrm>
            <a:off x="7887087" y="2997894"/>
            <a:ext cx="1081825" cy="637006"/>
            <a:chOff x="7890474" y="2997894"/>
            <a:chExt cx="1081825" cy="637006"/>
          </a:xfrm>
          <a:solidFill>
            <a:schemeClr val="bg1"/>
          </a:solidFill>
        </p:grpSpPr>
        <p:sp>
          <p:nvSpPr>
            <p:cNvPr id="8" name="TextBox 7">
              <a:extLst>
                <a:ext uri="{FF2B5EF4-FFF2-40B4-BE49-F238E27FC236}">
                  <a16:creationId xmlns:a16="http://schemas.microsoft.com/office/drawing/2014/main" id="{FB18C6F8-ABEE-0CE5-E320-0CE5EB56029B}"/>
                </a:ext>
              </a:extLst>
            </p:cNvPr>
            <p:cNvSpPr txBox="1"/>
            <p:nvPr/>
          </p:nvSpPr>
          <p:spPr>
            <a:xfrm>
              <a:off x="7890474" y="2997894"/>
              <a:ext cx="1081825" cy="369332"/>
            </a:xfrm>
            <a:prstGeom prst="rect">
              <a:avLst/>
            </a:prstGeom>
            <a:grpFill/>
          </p:spPr>
          <p:txBody>
            <a:bodyPr wrap="square">
              <a:spAutoFit/>
            </a:bodyPr>
            <a:lstStyle/>
            <a:p>
              <a:r>
                <a:rPr lang="en-US" sz="1800" b="1" i="1" dirty="0">
                  <a:solidFill>
                    <a:schemeClr val="tx1">
                      <a:lumMod val="50000"/>
                      <a:lumOff val="50000"/>
                    </a:schemeClr>
                  </a:solidFill>
                  <a:latin typeface="Avenir Next" panose="020B0503020202020204" pitchFamily="34" charset="0"/>
                </a:rPr>
                <a:t>← </a:t>
              </a:r>
              <a:r>
                <a:rPr lang="en-US" sz="1800" b="1" i="1" dirty="0" err="1">
                  <a:solidFill>
                    <a:schemeClr val="tx1">
                      <a:lumMod val="50000"/>
                      <a:lumOff val="50000"/>
                    </a:schemeClr>
                  </a:solidFill>
                  <a:latin typeface="Avenir Next" panose="020B0503020202020204" pitchFamily="34" charset="0"/>
                </a:rPr>
                <a:t>src</a:t>
              </a:r>
              <a:endParaRPr lang="en-US" i="1" dirty="0">
                <a:solidFill>
                  <a:schemeClr val="tx1">
                    <a:lumMod val="50000"/>
                    <a:lumOff val="50000"/>
                  </a:schemeClr>
                </a:solidFill>
              </a:endParaRPr>
            </a:p>
          </p:txBody>
        </p:sp>
        <p:sp>
          <p:nvSpPr>
            <p:cNvPr id="9" name="TextBox 8">
              <a:extLst>
                <a:ext uri="{FF2B5EF4-FFF2-40B4-BE49-F238E27FC236}">
                  <a16:creationId xmlns:a16="http://schemas.microsoft.com/office/drawing/2014/main" id="{6B4213C5-C7F2-30BC-DCB5-3C8AB3979815}"/>
                </a:ext>
              </a:extLst>
            </p:cNvPr>
            <p:cNvSpPr txBox="1"/>
            <p:nvPr/>
          </p:nvSpPr>
          <p:spPr>
            <a:xfrm>
              <a:off x="7890474" y="3265568"/>
              <a:ext cx="1081825" cy="369332"/>
            </a:xfrm>
            <a:prstGeom prst="rect">
              <a:avLst/>
            </a:prstGeom>
            <a:grpFill/>
          </p:spPr>
          <p:txBody>
            <a:bodyPr wrap="square">
              <a:spAutoFit/>
            </a:bodyPr>
            <a:lstStyle/>
            <a:p>
              <a:r>
                <a:rPr lang="en-US" b="1" i="1" dirty="0">
                  <a:solidFill>
                    <a:srgbClr val="C00000"/>
                  </a:solidFill>
                  <a:latin typeface="Avenir Next" panose="020B0503020202020204" pitchFamily="34" charset="0"/>
                </a:rPr>
                <a:t>← </a:t>
              </a:r>
              <a:r>
                <a:rPr lang="en-US" b="1" i="1" dirty="0" err="1">
                  <a:solidFill>
                    <a:srgbClr val="C00000"/>
                  </a:solidFill>
                  <a:latin typeface="Avenir Next" panose="020B0503020202020204" pitchFamily="34" charset="0"/>
                </a:rPr>
                <a:t>dst</a:t>
              </a:r>
              <a:endParaRPr lang="en-US" i="1" dirty="0">
                <a:solidFill>
                  <a:srgbClr val="C00000"/>
                </a:solidFill>
              </a:endParaRPr>
            </a:p>
          </p:txBody>
        </p:sp>
      </p:grpSp>
    </p:spTree>
    <p:extLst>
      <p:ext uri="{BB962C8B-B14F-4D97-AF65-F5344CB8AC3E}">
        <p14:creationId xmlns:p14="http://schemas.microsoft.com/office/powerpoint/2010/main" val="106753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89"/>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546"/>
                                        </p:tgtEl>
                                        <p:attrNameLst>
                                          <p:attrName>style.visibility</p:attrName>
                                        </p:attrNameLst>
                                      </p:cBhvr>
                                      <p:to>
                                        <p:strVal val="visible"/>
                                      </p:to>
                                    </p:set>
                                    <p:animEffect transition="in" filter="fade">
                                      <p:cBhvr>
                                        <p:cTn id="9" dur="500"/>
                                        <p:tgtEl>
                                          <p:spTgt spid="546"/>
                                        </p:tgtEl>
                                      </p:cBhvr>
                                    </p:animEffect>
                                  </p:childTnLst>
                                </p:cTn>
                              </p:par>
                              <p:par>
                                <p:cTn id="10" presetID="22" presetClass="entr" presetSubtype="8" fill="hold" nodeType="withEffect">
                                  <p:stCondLst>
                                    <p:cond delay="0"/>
                                  </p:stCondLst>
                                  <p:childTnLst>
                                    <p:set>
                                      <p:cBhvr>
                                        <p:cTn id="11" dur="1" fill="hold">
                                          <p:stCondLst>
                                            <p:cond delay="0"/>
                                          </p:stCondLst>
                                        </p:cTn>
                                        <p:tgtEl>
                                          <p:spTgt spid="553"/>
                                        </p:tgtEl>
                                        <p:attrNameLst>
                                          <p:attrName>style.visibility</p:attrName>
                                        </p:attrNameLst>
                                      </p:cBhvr>
                                      <p:to>
                                        <p:strVal val="visible"/>
                                      </p:to>
                                    </p:set>
                                    <p:animEffect transition="in" filter="wipe(left)">
                                      <p:cBhvr>
                                        <p:cTn id="12" dur="500"/>
                                        <p:tgtEl>
                                          <p:spTgt spid="553"/>
                                        </p:tgtEl>
                                      </p:cBhvr>
                                    </p:animEffect>
                                  </p:childTnLst>
                                </p:cTn>
                              </p:par>
                              <p:par>
                                <p:cTn id="13" presetID="22" presetClass="entr" presetSubtype="1" fill="hold" nodeType="withEffect">
                                  <p:stCondLst>
                                    <p:cond delay="0"/>
                                  </p:stCondLst>
                                  <p:childTnLst>
                                    <p:set>
                                      <p:cBhvr>
                                        <p:cTn id="14" dur="1" fill="hold">
                                          <p:stCondLst>
                                            <p:cond delay="0"/>
                                          </p:stCondLst>
                                        </p:cTn>
                                        <p:tgtEl>
                                          <p:spTgt spid="554"/>
                                        </p:tgtEl>
                                        <p:attrNameLst>
                                          <p:attrName>style.visibility</p:attrName>
                                        </p:attrNameLst>
                                      </p:cBhvr>
                                      <p:to>
                                        <p:strVal val="visible"/>
                                      </p:to>
                                    </p:set>
                                    <p:animEffect transition="in" filter="wipe(up)">
                                      <p:cBhvr>
                                        <p:cTn id="15" dur="500"/>
                                        <p:tgtEl>
                                          <p:spTgt spid="554"/>
                                        </p:tgtEl>
                                      </p:cBhvr>
                                    </p:animEffect>
                                  </p:childTnLst>
                                </p:cTn>
                              </p:par>
                              <p:par>
                                <p:cTn id="16" presetID="22" presetClass="entr" presetSubtype="8" fill="hold" nodeType="withEffect">
                                  <p:stCondLst>
                                    <p:cond delay="0"/>
                                  </p:stCondLst>
                                  <p:childTnLst>
                                    <p:set>
                                      <p:cBhvr>
                                        <p:cTn id="17" dur="1" fill="hold">
                                          <p:stCondLst>
                                            <p:cond delay="0"/>
                                          </p:stCondLst>
                                        </p:cTn>
                                        <p:tgtEl>
                                          <p:spTgt spid="612"/>
                                        </p:tgtEl>
                                        <p:attrNameLst>
                                          <p:attrName>style.visibility</p:attrName>
                                        </p:attrNameLst>
                                      </p:cBhvr>
                                      <p:to>
                                        <p:strVal val="visible"/>
                                      </p:to>
                                    </p:set>
                                    <p:animEffect transition="in" filter="wipe(left)">
                                      <p:cBhvr>
                                        <p:cTn id="18" dur="500"/>
                                        <p:tgtEl>
                                          <p:spTgt spid="612"/>
                                        </p:tgtEl>
                                      </p:cBhvr>
                                    </p:animEffect>
                                  </p:childTnLst>
                                </p:cTn>
                              </p:par>
                              <p:par>
                                <p:cTn id="19" presetID="22" presetClass="entr" presetSubtype="1" fill="hold" nodeType="withEffect">
                                  <p:stCondLst>
                                    <p:cond delay="0"/>
                                  </p:stCondLst>
                                  <p:childTnLst>
                                    <p:set>
                                      <p:cBhvr>
                                        <p:cTn id="20" dur="1" fill="hold">
                                          <p:stCondLst>
                                            <p:cond delay="0"/>
                                          </p:stCondLst>
                                        </p:cTn>
                                        <p:tgtEl>
                                          <p:spTgt spid="555"/>
                                        </p:tgtEl>
                                        <p:attrNameLst>
                                          <p:attrName>style.visibility</p:attrName>
                                        </p:attrNameLst>
                                      </p:cBhvr>
                                      <p:to>
                                        <p:strVal val="visible"/>
                                      </p:to>
                                    </p:set>
                                    <p:animEffect transition="in" filter="wipe(up)">
                                      <p:cBhvr>
                                        <p:cTn id="21" dur="500"/>
                                        <p:tgtEl>
                                          <p:spTgt spid="555"/>
                                        </p:tgtEl>
                                      </p:cBhvr>
                                    </p:animEffect>
                                  </p:childTnLst>
                                </p:cTn>
                              </p:par>
                              <p:par>
                                <p:cTn id="22" presetID="22" presetClass="entr" presetSubtype="8" fill="hold" nodeType="withEffect">
                                  <p:stCondLst>
                                    <p:cond delay="0"/>
                                  </p:stCondLst>
                                  <p:childTnLst>
                                    <p:set>
                                      <p:cBhvr>
                                        <p:cTn id="23" dur="1" fill="hold">
                                          <p:stCondLst>
                                            <p:cond delay="0"/>
                                          </p:stCondLst>
                                        </p:cTn>
                                        <p:tgtEl>
                                          <p:spTgt spid="620"/>
                                        </p:tgtEl>
                                        <p:attrNameLst>
                                          <p:attrName>style.visibility</p:attrName>
                                        </p:attrNameLst>
                                      </p:cBhvr>
                                      <p:to>
                                        <p:strVal val="visible"/>
                                      </p:to>
                                    </p:set>
                                    <p:animEffect transition="in" filter="wipe(left)">
                                      <p:cBhvr>
                                        <p:cTn id="24" dur="500"/>
                                        <p:tgtEl>
                                          <p:spTgt spid="620"/>
                                        </p:tgtEl>
                                      </p:cBhvr>
                                    </p:animEffect>
                                  </p:childTnLst>
                                </p:cTn>
                              </p:par>
                              <p:par>
                                <p:cTn id="25" presetID="22" presetClass="entr" presetSubtype="1" fill="hold" nodeType="withEffect">
                                  <p:stCondLst>
                                    <p:cond delay="0"/>
                                  </p:stCondLst>
                                  <p:childTnLst>
                                    <p:set>
                                      <p:cBhvr>
                                        <p:cTn id="26" dur="1" fill="hold">
                                          <p:stCondLst>
                                            <p:cond delay="0"/>
                                          </p:stCondLst>
                                        </p:cTn>
                                        <p:tgtEl>
                                          <p:spTgt spid="556"/>
                                        </p:tgtEl>
                                        <p:attrNameLst>
                                          <p:attrName>style.visibility</p:attrName>
                                        </p:attrNameLst>
                                      </p:cBhvr>
                                      <p:to>
                                        <p:strVal val="visible"/>
                                      </p:to>
                                    </p:set>
                                    <p:animEffect transition="in" filter="wipe(up)">
                                      <p:cBhvr>
                                        <p:cTn id="27" dur="500"/>
                                        <p:tgtEl>
                                          <p:spTgt spid="556"/>
                                        </p:tgtEl>
                                      </p:cBhvr>
                                    </p:animEffect>
                                  </p:childTnLst>
                                </p:cTn>
                              </p:par>
                              <p:par>
                                <p:cTn id="28" presetID="22" presetClass="entr" presetSubtype="8" fill="hold" nodeType="withEffect">
                                  <p:stCondLst>
                                    <p:cond delay="0"/>
                                  </p:stCondLst>
                                  <p:childTnLst>
                                    <p:set>
                                      <p:cBhvr>
                                        <p:cTn id="29" dur="1" fill="hold">
                                          <p:stCondLst>
                                            <p:cond delay="0"/>
                                          </p:stCondLst>
                                        </p:cTn>
                                        <p:tgtEl>
                                          <p:spTgt spid="628"/>
                                        </p:tgtEl>
                                        <p:attrNameLst>
                                          <p:attrName>style.visibility</p:attrName>
                                        </p:attrNameLst>
                                      </p:cBhvr>
                                      <p:to>
                                        <p:strVal val="visible"/>
                                      </p:to>
                                    </p:set>
                                    <p:animEffect transition="in" filter="wipe(left)">
                                      <p:cBhvr>
                                        <p:cTn id="30" dur="500"/>
                                        <p:tgtEl>
                                          <p:spTgt spid="628"/>
                                        </p:tgtEl>
                                      </p:cBhvr>
                                    </p:animEffect>
                                  </p:childTnLst>
                                </p:cTn>
                              </p:par>
                              <p:par>
                                <p:cTn id="31" presetID="22" presetClass="entr" presetSubtype="1" fill="hold" nodeType="withEffect">
                                  <p:stCondLst>
                                    <p:cond delay="0"/>
                                  </p:stCondLst>
                                  <p:childTnLst>
                                    <p:set>
                                      <p:cBhvr>
                                        <p:cTn id="32" dur="1" fill="hold">
                                          <p:stCondLst>
                                            <p:cond delay="0"/>
                                          </p:stCondLst>
                                        </p:cTn>
                                        <p:tgtEl>
                                          <p:spTgt spid="557"/>
                                        </p:tgtEl>
                                        <p:attrNameLst>
                                          <p:attrName>style.visibility</p:attrName>
                                        </p:attrNameLst>
                                      </p:cBhvr>
                                      <p:to>
                                        <p:strVal val="visible"/>
                                      </p:to>
                                    </p:set>
                                    <p:animEffect transition="in" filter="wipe(up)">
                                      <p:cBhvr>
                                        <p:cTn id="33" dur="500"/>
                                        <p:tgtEl>
                                          <p:spTgt spid="557"/>
                                        </p:tgtEl>
                                      </p:cBhvr>
                                    </p:animEffect>
                                  </p:childTnLst>
                                </p:cTn>
                              </p:par>
                              <p:par>
                                <p:cTn id="34" presetID="22" presetClass="entr" presetSubtype="8" fill="hold" nodeType="withEffect">
                                  <p:stCondLst>
                                    <p:cond delay="0"/>
                                  </p:stCondLst>
                                  <p:childTnLst>
                                    <p:set>
                                      <p:cBhvr>
                                        <p:cTn id="35" dur="1" fill="hold">
                                          <p:stCondLst>
                                            <p:cond delay="0"/>
                                          </p:stCondLst>
                                        </p:cTn>
                                        <p:tgtEl>
                                          <p:spTgt spid="636"/>
                                        </p:tgtEl>
                                        <p:attrNameLst>
                                          <p:attrName>style.visibility</p:attrName>
                                        </p:attrNameLst>
                                      </p:cBhvr>
                                      <p:to>
                                        <p:strVal val="visible"/>
                                      </p:to>
                                    </p:set>
                                    <p:animEffect transition="in" filter="wipe(left)">
                                      <p:cBhvr>
                                        <p:cTn id="36" dur="500"/>
                                        <p:tgtEl>
                                          <p:spTgt spid="6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559"/>
                                        </p:tgtEl>
                                        <p:attrNameLst>
                                          <p:attrName>style.visibility</p:attrName>
                                        </p:attrNameLst>
                                      </p:cBhvr>
                                      <p:to>
                                        <p:strVal val="visible"/>
                                      </p:to>
                                    </p:set>
                                    <p:animEffect transition="in" filter="wipe(up)">
                                      <p:cBhvr>
                                        <p:cTn id="41" dur="500"/>
                                        <p:tgtEl>
                                          <p:spTgt spid="559"/>
                                        </p:tgtEl>
                                      </p:cBhvr>
                                    </p:animEffect>
                                  </p:childTnLst>
                                </p:cTn>
                              </p:par>
                              <p:par>
                                <p:cTn id="42" presetID="22" presetClass="entr" presetSubtype="4" fill="hold" nodeType="withEffect">
                                  <p:stCondLst>
                                    <p:cond delay="0"/>
                                  </p:stCondLst>
                                  <p:childTnLst>
                                    <p:set>
                                      <p:cBhvr>
                                        <p:cTn id="43" dur="1" fill="hold">
                                          <p:stCondLst>
                                            <p:cond delay="0"/>
                                          </p:stCondLst>
                                        </p:cTn>
                                        <p:tgtEl>
                                          <p:spTgt spid="671"/>
                                        </p:tgtEl>
                                        <p:attrNameLst>
                                          <p:attrName>style.visibility</p:attrName>
                                        </p:attrNameLst>
                                      </p:cBhvr>
                                      <p:to>
                                        <p:strVal val="visible"/>
                                      </p:to>
                                    </p:set>
                                    <p:animEffect transition="in" filter="wipe(down)">
                                      <p:cBhvr>
                                        <p:cTn id="44" dur="500"/>
                                        <p:tgtEl>
                                          <p:spTgt spid="671"/>
                                        </p:tgtEl>
                                      </p:cBhvr>
                                    </p:animEffect>
                                  </p:childTnLst>
                                </p:cTn>
                              </p:par>
                              <p:par>
                                <p:cTn id="45" presetID="22" presetClass="entr" presetSubtype="4" fill="hold" nodeType="withEffect">
                                  <p:stCondLst>
                                    <p:cond delay="0"/>
                                  </p:stCondLst>
                                  <p:childTnLst>
                                    <p:set>
                                      <p:cBhvr>
                                        <p:cTn id="46" dur="1" fill="hold">
                                          <p:stCondLst>
                                            <p:cond delay="0"/>
                                          </p:stCondLst>
                                        </p:cTn>
                                        <p:tgtEl>
                                          <p:spTgt spid="695"/>
                                        </p:tgtEl>
                                        <p:attrNameLst>
                                          <p:attrName>style.visibility</p:attrName>
                                        </p:attrNameLst>
                                      </p:cBhvr>
                                      <p:to>
                                        <p:strVal val="visible"/>
                                      </p:to>
                                    </p:set>
                                    <p:animEffect transition="in" filter="wipe(down)">
                                      <p:cBhvr>
                                        <p:cTn id="47" dur="500"/>
                                        <p:tgtEl>
                                          <p:spTgt spid="695"/>
                                        </p:tgtEl>
                                      </p:cBhvr>
                                    </p:animEffect>
                                  </p:childTnLst>
                                </p:cTn>
                              </p:par>
                              <p:par>
                                <p:cTn id="48" presetID="22" presetClass="entr" presetSubtype="4" fill="hold" nodeType="withEffect">
                                  <p:stCondLst>
                                    <p:cond delay="0"/>
                                  </p:stCondLst>
                                  <p:childTnLst>
                                    <p:set>
                                      <p:cBhvr>
                                        <p:cTn id="49" dur="1" fill="hold">
                                          <p:stCondLst>
                                            <p:cond delay="0"/>
                                          </p:stCondLst>
                                        </p:cTn>
                                        <p:tgtEl>
                                          <p:spTgt spid="703"/>
                                        </p:tgtEl>
                                        <p:attrNameLst>
                                          <p:attrName>style.visibility</p:attrName>
                                        </p:attrNameLst>
                                      </p:cBhvr>
                                      <p:to>
                                        <p:strVal val="visible"/>
                                      </p:to>
                                    </p:set>
                                    <p:animEffect transition="in" filter="wipe(down)">
                                      <p:cBhvr>
                                        <p:cTn id="50" dur="500"/>
                                        <p:tgtEl>
                                          <p:spTgt spid="703"/>
                                        </p:tgtEl>
                                      </p:cBhvr>
                                    </p:animEffect>
                                  </p:childTnLst>
                                </p:cTn>
                              </p:par>
                              <p:par>
                                <p:cTn id="51" presetID="22" presetClass="entr" presetSubtype="4" fill="hold" nodeType="withEffect">
                                  <p:stCondLst>
                                    <p:cond delay="0"/>
                                  </p:stCondLst>
                                  <p:childTnLst>
                                    <p:set>
                                      <p:cBhvr>
                                        <p:cTn id="52" dur="1" fill="hold">
                                          <p:stCondLst>
                                            <p:cond delay="0"/>
                                          </p:stCondLst>
                                        </p:cTn>
                                        <p:tgtEl>
                                          <p:spTgt spid="327"/>
                                        </p:tgtEl>
                                        <p:attrNameLst>
                                          <p:attrName>style.visibility</p:attrName>
                                        </p:attrNameLst>
                                      </p:cBhvr>
                                      <p:to>
                                        <p:strVal val="visible"/>
                                      </p:to>
                                    </p:set>
                                    <p:animEffect transition="in" filter="wipe(down)">
                                      <p:cBhvr>
                                        <p:cTn id="53" dur="500"/>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r>
                <a:rPr lang="en-US" sz="1800" b="1" i="1" dirty="0">
                  <a:latin typeface="Avenir Next" panose="020B0503020202020204" pitchFamily="34" charset="0"/>
                </a:rPr>
                <a:t>← src</a:t>
              </a:r>
              <a:r>
                <a:rPr lang="en-US" sz="1800" b="1" i="1" baseline="-25000" dirty="0">
                  <a:latin typeface="Avenir Next" panose="020B0503020202020204" pitchFamily="34" charset="0"/>
                </a:rPr>
                <a:t>3</a:t>
              </a:r>
              <a:endParaRPr lang="en-US" i="1" baseline="-25000" dirty="0"/>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2</a:t>
              </a:r>
              <a:endParaRPr lang="en-US" i="1" baseline="-25000" dirty="0"/>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1</a:t>
              </a:r>
              <a:endParaRPr lang="en-US" i="1" baseline="-25000" dirty="0"/>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In-DRAM Majority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aphicFrame>
        <p:nvGraphicFramePr>
          <p:cNvPr id="684" name="Table 4">
            <a:extLst>
              <a:ext uri="{FF2B5EF4-FFF2-40B4-BE49-F238E27FC236}">
                <a16:creationId xmlns:a16="http://schemas.microsoft.com/office/drawing/2014/main" id="{E1FF6F2B-D6C5-CCB8-EE77-88B933676C2C}"/>
              </a:ext>
            </a:extLst>
          </p:cNvPr>
          <p:cNvGraphicFramePr>
            <a:graphicFrameLocks/>
          </p:cNvGraphicFramePr>
          <p:nvPr>
            <p:extLst>
              <p:ext uri="{D42A27DB-BD31-4B8C-83A1-F6EECF244321}">
                <p14:modId xmlns:p14="http://schemas.microsoft.com/office/powerpoint/2010/main" val="97539902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chemeClr val="accent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majority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simultaneously activating three DRAM rows</a:t>
            </a:r>
            <a:endParaRPr lang="en-US" sz="2200" b="1" dirty="0">
              <a:solidFill>
                <a:schemeClr val="tx1"/>
              </a:solidFill>
              <a:latin typeface="Avenir Next" panose="020B0503020202020204" pitchFamily="34" charset="0"/>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r>
                <a:rPr lang="en-US" sz="1800" b="1" i="1" dirty="0">
                  <a:solidFill>
                    <a:srgbClr val="C00000"/>
                  </a:solidFill>
                  <a:latin typeface="Avenir Next" panose="020B0503020202020204" pitchFamily="34" charset="0"/>
                </a:rPr>
                <a:t>← src</a:t>
              </a:r>
              <a:r>
                <a:rPr lang="en-US" sz="1800" b="1" i="1" baseline="-25000" dirty="0">
                  <a:solidFill>
                    <a:srgbClr val="C00000"/>
                  </a:solidFill>
                  <a:latin typeface="Avenir Next" panose="020B0503020202020204" pitchFamily="34" charset="0"/>
                </a:rPr>
                <a:t>3</a:t>
              </a:r>
              <a:endParaRPr lang="en-US" i="1" baseline="-25000" dirty="0">
                <a:solidFill>
                  <a:srgbClr val="C00000"/>
                </a:solidFill>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2</a:t>
              </a:r>
              <a:endParaRPr lang="en-US" i="1" baseline="-25000" dirty="0">
                <a:solidFill>
                  <a:srgbClr val="C00000"/>
                </a:solidFill>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1</a:t>
              </a:r>
              <a:endParaRPr lang="en-US" i="1" baseline="-25000" dirty="0">
                <a:solidFill>
                  <a:srgbClr val="C00000"/>
                </a:solidFill>
              </a:endParaRPr>
            </a:p>
          </p:txBody>
        </p:sp>
      </p:grpSp>
    </p:spTree>
    <p:extLst>
      <p:ext uri="{BB962C8B-B14F-4D97-AF65-F5344CB8AC3E}">
        <p14:creationId xmlns:p14="http://schemas.microsoft.com/office/powerpoint/2010/main" val="985617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10" presetClass="entr" presetSubtype="0" fill="hold" nodeType="withEffect">
                                  <p:stCondLst>
                                    <p:cond delay="0"/>
                                  </p:stCondLst>
                                  <p:childTnLst>
                                    <p:set>
                                      <p:cBhvr>
                                        <p:cTn id="63" dur="1" fill="hold">
                                          <p:stCondLst>
                                            <p:cond delay="0"/>
                                          </p:stCondLst>
                                        </p:cTn>
                                        <p:tgtEl>
                                          <p:spTgt spid="701"/>
                                        </p:tgtEl>
                                        <p:attrNameLst>
                                          <p:attrName>style.visibility</p:attrName>
                                        </p:attrNameLst>
                                      </p:cBhvr>
                                      <p:to>
                                        <p:strVal val="visible"/>
                                      </p:to>
                                    </p:set>
                                    <p:animEffect transition="in" filter="fade">
                                      <p:cBhvr>
                                        <p:cTn id="64" dur="500"/>
                                        <p:tgtEl>
                                          <p:spTgt spid="70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665"/>
                                        </p:tgtEl>
                                        <p:attrNameLst>
                                          <p:attrName>style.visibility</p:attrName>
                                        </p:attrNameLst>
                                      </p:cBhvr>
                                      <p:to>
                                        <p:strVal val="visible"/>
                                      </p:to>
                                    </p:set>
                                    <p:animEffect transition="in" filter="wipe(down)">
                                      <p:cBhvr>
                                        <p:cTn id="69" dur="500"/>
                                        <p:tgtEl>
                                          <p:spTgt spid="665"/>
                                        </p:tgtEl>
                                      </p:cBhvr>
                                    </p:animEffect>
                                  </p:childTnLst>
                                </p:cTn>
                              </p:par>
                              <p:par>
                                <p:cTn id="70" presetID="22" presetClass="entr" presetSubtype="4" fill="hold" nodeType="withEffect">
                                  <p:stCondLst>
                                    <p:cond delay="0"/>
                                  </p:stCondLst>
                                  <p:childTnLst>
                                    <p:set>
                                      <p:cBhvr>
                                        <p:cTn id="71" dur="1" fill="hold">
                                          <p:stCondLst>
                                            <p:cond delay="0"/>
                                          </p:stCondLst>
                                        </p:cTn>
                                        <p:tgtEl>
                                          <p:spTgt spid="673"/>
                                        </p:tgtEl>
                                        <p:attrNameLst>
                                          <p:attrName>style.visibility</p:attrName>
                                        </p:attrNameLst>
                                      </p:cBhvr>
                                      <p:to>
                                        <p:strVal val="visible"/>
                                      </p:to>
                                    </p:set>
                                    <p:animEffect transition="in" filter="wipe(down)">
                                      <p:cBhvr>
                                        <p:cTn id="72" dur="500"/>
                                        <p:tgtEl>
                                          <p:spTgt spid="673"/>
                                        </p:tgtEl>
                                      </p:cBhvr>
                                    </p:animEffect>
                                  </p:childTnLst>
                                </p:cTn>
                              </p:par>
                              <p:par>
                                <p:cTn id="73" presetID="22" presetClass="entr" presetSubtype="4" fill="hold" nodeType="withEffect">
                                  <p:stCondLst>
                                    <p:cond delay="0"/>
                                  </p:stCondLst>
                                  <p:childTnLst>
                                    <p:set>
                                      <p:cBhvr>
                                        <p:cTn id="74" dur="1" fill="hold">
                                          <p:stCondLst>
                                            <p:cond delay="0"/>
                                          </p:stCondLst>
                                        </p:cTn>
                                        <p:tgtEl>
                                          <p:spTgt spid="682"/>
                                        </p:tgtEl>
                                        <p:attrNameLst>
                                          <p:attrName>style.visibility</p:attrName>
                                        </p:attrNameLst>
                                      </p:cBhvr>
                                      <p:to>
                                        <p:strVal val="visible"/>
                                      </p:to>
                                    </p:set>
                                    <p:animEffect transition="in" filter="wipe(down)">
                                      <p:cBhvr>
                                        <p:cTn id="75" dur="500"/>
                                        <p:tgtEl>
                                          <p:spTgt spid="682"/>
                                        </p:tgtEl>
                                      </p:cBhvr>
                                    </p:animEffect>
                                  </p:childTnLst>
                                </p:cTn>
                              </p:par>
                              <p:par>
                                <p:cTn id="76" presetID="22" presetClass="entr" presetSubtype="4" fill="hold" nodeType="withEffect">
                                  <p:stCondLst>
                                    <p:cond delay="0"/>
                                  </p:stCondLst>
                                  <p:childTnLst>
                                    <p:set>
                                      <p:cBhvr>
                                        <p:cTn id="77" dur="1" fill="hold">
                                          <p:stCondLst>
                                            <p:cond delay="0"/>
                                          </p:stCondLst>
                                        </p:cTn>
                                        <p:tgtEl>
                                          <p:spTgt spid="690"/>
                                        </p:tgtEl>
                                        <p:attrNameLst>
                                          <p:attrName>style.visibility</p:attrName>
                                        </p:attrNameLst>
                                      </p:cBhvr>
                                      <p:to>
                                        <p:strVal val="visible"/>
                                      </p:to>
                                    </p:set>
                                    <p:animEffect transition="in" filter="wipe(down)">
                                      <p:cBhvr>
                                        <p:cTn id="78" dur="500"/>
                                        <p:tgtEl>
                                          <p:spTgt spid="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aphicFrame>
        <p:nvGraphicFramePr>
          <p:cNvPr id="3" name="Table 4">
            <a:extLst>
              <a:ext uri="{FF2B5EF4-FFF2-40B4-BE49-F238E27FC236}">
                <a16:creationId xmlns:a16="http://schemas.microsoft.com/office/drawing/2014/main" id="{CAA5D09F-8369-F762-0FA0-1463548FC714}"/>
              </a:ext>
            </a:extLst>
          </p:cNvPr>
          <p:cNvGraphicFramePr>
            <a:graphicFrameLocks/>
          </p:cNvGraphicFramePr>
          <p:nvPr>
            <p:extLst>
              <p:ext uri="{D42A27DB-BD31-4B8C-83A1-F6EECF244321}">
                <p14:modId xmlns:p14="http://schemas.microsoft.com/office/powerpoint/2010/main" val="32061881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6228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2"/>
                                        </p:tgtEl>
                                        <p:attrNameLst>
                                          <p:attrName>style.visibility</p:attrName>
                                        </p:attrNameLst>
                                      </p:cBhvr>
                                      <p:to>
                                        <p:strVal val="visible"/>
                                      </p:to>
                                    </p:set>
                                    <p:animEffect transition="in" filter="fade">
                                      <p:cBhvr>
                                        <p:cTn id="12" dur="500"/>
                                        <p:tgtEl>
                                          <p:spTgt spid="93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31"/>
                                        </p:tgtEl>
                                        <p:attrNameLst>
                                          <p:attrName>style.visibility</p:attrName>
                                        </p:attrNameLst>
                                      </p:cBhvr>
                                      <p:to>
                                        <p:strVal val="visible"/>
                                      </p:to>
                                    </p:set>
                                    <p:animEffect transition="in" filter="fade">
                                      <p:cBhvr>
                                        <p:cTn id="17" dur="500"/>
                                        <p:tgtEl>
                                          <p:spTgt spid="9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898" name="Table 4">
            <a:extLst>
              <a:ext uri="{FF2B5EF4-FFF2-40B4-BE49-F238E27FC236}">
                <a16:creationId xmlns:a16="http://schemas.microsoft.com/office/drawing/2014/main" id="{504E2F35-C45F-08EC-12B6-22122FEEE2FB}"/>
              </a:ext>
            </a:extLst>
          </p:cNvPr>
          <p:cNvGraphicFramePr>
            <a:graphicFrameLocks/>
          </p:cNvGraphicFramePr>
          <p:nvPr>
            <p:extLst>
              <p:ext uri="{D42A27DB-BD31-4B8C-83A1-F6EECF244321}">
                <p14:modId xmlns:p14="http://schemas.microsoft.com/office/powerpoint/2010/main" val="32061881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715056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078385"/>
            <a:chOff x="7868816" y="2300187"/>
            <a:chExt cx="1081825" cy="1078385"/>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FFCA39"/>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09971"/>
            <a:ext cx="0" cy="19668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3" name="Flowchart: Connector 9">
            <a:extLst>
              <a:ext uri="{FF2B5EF4-FFF2-40B4-BE49-F238E27FC236}">
                <a16:creationId xmlns:a16="http://schemas.microsoft.com/office/drawing/2014/main" id="{639F892F-A277-6996-0701-ABC05E5422FB}"/>
              </a:ext>
            </a:extLst>
          </p:cNvPr>
          <p:cNvSpPr/>
          <p:nvPr/>
        </p:nvSpPr>
        <p:spPr>
          <a:xfrm>
            <a:off x="6093409" y="4525417"/>
            <a:ext cx="59390" cy="62444"/>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764297" y="4416325"/>
            <a:ext cx="980450" cy="338554"/>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a:off x="6180668" y="5747910"/>
              <a:ext cx="504568" cy="0"/>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1728406" cy="338554"/>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475285" y="4606569"/>
              <a:ext cx="99729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rgbClr val="C00000"/>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rgbClr val="C00000"/>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accent6"/>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31927" y="2342621"/>
            <a:ext cx="20262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00" name="Group 899">
            <a:extLst>
              <a:ext uri="{FF2B5EF4-FFF2-40B4-BE49-F238E27FC236}">
                <a16:creationId xmlns:a16="http://schemas.microsoft.com/office/drawing/2014/main" id="{2DD73A79-92C9-5610-FC07-A491CB55C7A7}"/>
              </a:ext>
            </a:extLst>
          </p:cNvPr>
          <p:cNvGrpSpPr/>
          <p:nvPr/>
        </p:nvGrpSpPr>
        <p:grpSpPr>
          <a:xfrm>
            <a:off x="1966761" y="3103261"/>
            <a:ext cx="1184734" cy="191086"/>
            <a:chOff x="2058103" y="2017072"/>
            <a:chExt cx="1184734" cy="191086"/>
          </a:xfrm>
          <a:solidFill>
            <a:srgbClr val="FFCA39"/>
          </a:solidFill>
        </p:grpSpPr>
        <p:cxnSp>
          <p:nvCxnSpPr>
            <p:cNvPr id="905" name="Straight Connector 904">
              <a:extLst>
                <a:ext uri="{FF2B5EF4-FFF2-40B4-BE49-F238E27FC236}">
                  <a16:creationId xmlns:a16="http://schemas.microsoft.com/office/drawing/2014/main" id="{BF7C95D9-AA1B-CC71-3BAF-A97B7333B931}"/>
                </a:ext>
              </a:extLst>
            </p:cNvPr>
            <p:cNvCxnSpPr>
              <a:cxnSpLocks/>
              <a:stCxn id="912" idx="6"/>
            </p:cNvCxnSpPr>
            <p:nvPr/>
          </p:nvCxnSpPr>
          <p:spPr>
            <a:xfrm flipH="1">
              <a:off x="20581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06" name="Oval 905">
              <a:extLst>
                <a:ext uri="{FF2B5EF4-FFF2-40B4-BE49-F238E27FC236}">
                  <a16:creationId xmlns:a16="http://schemas.microsoft.com/office/drawing/2014/main" id="{C5239612-8651-D173-DEE7-44BAD3BA3A73}"/>
                </a:ext>
              </a:extLst>
            </p:cNvPr>
            <p:cNvSpPr/>
            <p:nvPr/>
          </p:nvSpPr>
          <p:spPr>
            <a:xfrm>
              <a:off x="21345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BDB0F936-D53B-278A-C01D-82C986E6B44E}"/>
                </a:ext>
              </a:extLst>
            </p:cNvPr>
            <p:cNvSpPr/>
            <p:nvPr/>
          </p:nvSpPr>
          <p:spPr>
            <a:xfrm>
              <a:off x="23638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40BC04B0-9E17-278F-3EA2-B38573F31271}"/>
                </a:ext>
              </a:extLst>
            </p:cNvPr>
            <p:cNvSpPr/>
            <p:nvPr/>
          </p:nvSpPr>
          <p:spPr>
            <a:xfrm>
              <a:off x="25931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1" name="Oval 910">
              <a:extLst>
                <a:ext uri="{FF2B5EF4-FFF2-40B4-BE49-F238E27FC236}">
                  <a16:creationId xmlns:a16="http://schemas.microsoft.com/office/drawing/2014/main" id="{55527DDD-FD2B-2BC0-577F-BF2A6227B683}"/>
                </a:ext>
              </a:extLst>
            </p:cNvPr>
            <p:cNvSpPr/>
            <p:nvPr/>
          </p:nvSpPr>
          <p:spPr>
            <a:xfrm>
              <a:off x="28224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2" name="Oval 911">
              <a:extLst>
                <a:ext uri="{FF2B5EF4-FFF2-40B4-BE49-F238E27FC236}">
                  <a16:creationId xmlns:a16="http://schemas.microsoft.com/office/drawing/2014/main" id="{86486567-31B0-7EE4-5C18-387E7DD94E92}"/>
                </a:ext>
              </a:extLst>
            </p:cNvPr>
            <p:cNvSpPr/>
            <p:nvPr/>
          </p:nvSpPr>
          <p:spPr>
            <a:xfrm>
              <a:off x="30517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3" name="Group 912">
            <a:extLst>
              <a:ext uri="{FF2B5EF4-FFF2-40B4-BE49-F238E27FC236}">
                <a16:creationId xmlns:a16="http://schemas.microsoft.com/office/drawing/2014/main" id="{54AB254C-0CEC-95CA-AAEB-CEDA51FDBEC0}"/>
              </a:ext>
            </a:extLst>
          </p:cNvPr>
          <p:cNvGrpSpPr/>
          <p:nvPr/>
        </p:nvGrpSpPr>
        <p:grpSpPr>
          <a:xfrm>
            <a:off x="3524289" y="3103261"/>
            <a:ext cx="1184734" cy="191086"/>
            <a:chOff x="3615631" y="2017072"/>
            <a:chExt cx="1184734" cy="191086"/>
          </a:xfrm>
          <a:solidFill>
            <a:srgbClr val="FFCA39"/>
          </a:solidFill>
        </p:grpSpPr>
        <p:cxnSp>
          <p:nvCxnSpPr>
            <p:cNvPr id="915" name="Straight Connector 914">
              <a:extLst>
                <a:ext uri="{FF2B5EF4-FFF2-40B4-BE49-F238E27FC236}">
                  <a16:creationId xmlns:a16="http://schemas.microsoft.com/office/drawing/2014/main" id="{F58E36ED-A550-6FE8-92DC-6F318C91EBD7}"/>
                </a:ext>
              </a:extLst>
            </p:cNvPr>
            <p:cNvCxnSpPr>
              <a:cxnSpLocks/>
            </p:cNvCxnSpPr>
            <p:nvPr/>
          </p:nvCxnSpPr>
          <p:spPr>
            <a:xfrm flipH="1" flipV="1">
              <a:off x="3615631" y="2112616"/>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18" name="Oval 917">
              <a:extLst>
                <a:ext uri="{FF2B5EF4-FFF2-40B4-BE49-F238E27FC236}">
                  <a16:creationId xmlns:a16="http://schemas.microsoft.com/office/drawing/2014/main" id="{7CCD2E5F-1A5F-9586-8D10-37C89E463D7A}"/>
                </a:ext>
              </a:extLst>
            </p:cNvPr>
            <p:cNvSpPr/>
            <p:nvPr/>
          </p:nvSpPr>
          <p:spPr>
            <a:xfrm>
              <a:off x="36920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2252A7CB-1ADD-FE1B-06A7-C3A2C4DDF444}"/>
                </a:ext>
              </a:extLst>
            </p:cNvPr>
            <p:cNvSpPr/>
            <p:nvPr/>
          </p:nvSpPr>
          <p:spPr>
            <a:xfrm>
              <a:off x="39213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2" name="Oval 921">
              <a:extLst>
                <a:ext uri="{FF2B5EF4-FFF2-40B4-BE49-F238E27FC236}">
                  <a16:creationId xmlns:a16="http://schemas.microsoft.com/office/drawing/2014/main" id="{AA1B0407-A034-3764-80A3-A2E04EEDE2D5}"/>
                </a:ext>
              </a:extLst>
            </p:cNvPr>
            <p:cNvSpPr/>
            <p:nvPr/>
          </p:nvSpPr>
          <p:spPr>
            <a:xfrm>
              <a:off x="41506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3" name="Oval 922">
              <a:extLst>
                <a:ext uri="{FF2B5EF4-FFF2-40B4-BE49-F238E27FC236}">
                  <a16:creationId xmlns:a16="http://schemas.microsoft.com/office/drawing/2014/main" id="{D57C053A-BD0C-C026-E298-75548AE7B3BD}"/>
                </a:ext>
              </a:extLst>
            </p:cNvPr>
            <p:cNvSpPr/>
            <p:nvPr/>
          </p:nvSpPr>
          <p:spPr>
            <a:xfrm>
              <a:off x="43799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5" name="Oval 924">
              <a:extLst>
                <a:ext uri="{FF2B5EF4-FFF2-40B4-BE49-F238E27FC236}">
                  <a16:creationId xmlns:a16="http://schemas.microsoft.com/office/drawing/2014/main" id="{A0EDB30C-BDBD-6F76-76E1-94008593F960}"/>
                </a:ext>
              </a:extLst>
            </p:cNvPr>
            <p:cNvSpPr/>
            <p:nvPr/>
          </p:nvSpPr>
          <p:spPr>
            <a:xfrm>
              <a:off x="46092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6" name="Group 925">
            <a:extLst>
              <a:ext uri="{FF2B5EF4-FFF2-40B4-BE49-F238E27FC236}">
                <a16:creationId xmlns:a16="http://schemas.microsoft.com/office/drawing/2014/main" id="{865A1EEF-A7C8-3958-5134-C0F4096DCEB4}"/>
              </a:ext>
            </a:extLst>
          </p:cNvPr>
          <p:cNvGrpSpPr/>
          <p:nvPr/>
        </p:nvGrpSpPr>
        <p:grpSpPr>
          <a:xfrm>
            <a:off x="5090961" y="3103261"/>
            <a:ext cx="1184734" cy="191086"/>
            <a:chOff x="5182303" y="2017072"/>
            <a:chExt cx="1184734" cy="191086"/>
          </a:xfrm>
          <a:solidFill>
            <a:srgbClr val="FFCA39"/>
          </a:solidFill>
        </p:grpSpPr>
        <p:cxnSp>
          <p:nvCxnSpPr>
            <p:cNvPr id="931" name="Straight Connector 930">
              <a:extLst>
                <a:ext uri="{FF2B5EF4-FFF2-40B4-BE49-F238E27FC236}">
                  <a16:creationId xmlns:a16="http://schemas.microsoft.com/office/drawing/2014/main" id="{AA4C11CE-ED1F-81B0-734A-B6CAFBA5B3A6}"/>
                </a:ext>
              </a:extLst>
            </p:cNvPr>
            <p:cNvCxnSpPr>
              <a:cxnSpLocks/>
              <a:stCxn id="937" idx="6"/>
            </p:cNvCxnSpPr>
            <p:nvPr/>
          </p:nvCxnSpPr>
          <p:spPr>
            <a:xfrm flipH="1">
              <a:off x="5182303"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33" name="Oval 932">
              <a:extLst>
                <a:ext uri="{FF2B5EF4-FFF2-40B4-BE49-F238E27FC236}">
                  <a16:creationId xmlns:a16="http://schemas.microsoft.com/office/drawing/2014/main" id="{7084BEC1-2640-2E71-FC78-C7FAB21AF971}"/>
                </a:ext>
              </a:extLst>
            </p:cNvPr>
            <p:cNvSpPr/>
            <p:nvPr/>
          </p:nvSpPr>
          <p:spPr>
            <a:xfrm>
              <a:off x="525873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4" name="Oval 933">
              <a:extLst>
                <a:ext uri="{FF2B5EF4-FFF2-40B4-BE49-F238E27FC236}">
                  <a16:creationId xmlns:a16="http://schemas.microsoft.com/office/drawing/2014/main" id="{A2016BA5-1127-3F22-2D9B-A5F3809E822F}"/>
                </a:ext>
              </a:extLst>
            </p:cNvPr>
            <p:cNvSpPr/>
            <p:nvPr/>
          </p:nvSpPr>
          <p:spPr>
            <a:xfrm>
              <a:off x="548804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5" name="Oval 934">
              <a:extLst>
                <a:ext uri="{FF2B5EF4-FFF2-40B4-BE49-F238E27FC236}">
                  <a16:creationId xmlns:a16="http://schemas.microsoft.com/office/drawing/2014/main" id="{8EF76399-B5AE-C1B6-55A3-4A3A2A79E29F}"/>
                </a:ext>
              </a:extLst>
            </p:cNvPr>
            <p:cNvSpPr/>
            <p:nvPr/>
          </p:nvSpPr>
          <p:spPr>
            <a:xfrm>
              <a:off x="5717344"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6" name="Oval 935">
              <a:extLst>
                <a:ext uri="{FF2B5EF4-FFF2-40B4-BE49-F238E27FC236}">
                  <a16:creationId xmlns:a16="http://schemas.microsoft.com/office/drawing/2014/main" id="{29BABC4C-3E59-A0E9-84AC-5C3E605014C5}"/>
                </a:ext>
              </a:extLst>
            </p:cNvPr>
            <p:cNvSpPr/>
            <p:nvPr/>
          </p:nvSpPr>
          <p:spPr>
            <a:xfrm>
              <a:off x="5946648"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7" name="Oval 936">
              <a:extLst>
                <a:ext uri="{FF2B5EF4-FFF2-40B4-BE49-F238E27FC236}">
                  <a16:creationId xmlns:a16="http://schemas.microsoft.com/office/drawing/2014/main" id="{7908FD59-2D31-F958-04D0-3C0CDA4D7BBE}"/>
                </a:ext>
              </a:extLst>
            </p:cNvPr>
            <p:cNvSpPr/>
            <p:nvPr/>
          </p:nvSpPr>
          <p:spPr>
            <a:xfrm>
              <a:off x="6175951"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38" name="Group 937">
            <a:extLst>
              <a:ext uri="{FF2B5EF4-FFF2-40B4-BE49-F238E27FC236}">
                <a16:creationId xmlns:a16="http://schemas.microsoft.com/office/drawing/2014/main" id="{A54D732D-010E-B6E5-DD23-15D407E07AE5}"/>
              </a:ext>
            </a:extLst>
          </p:cNvPr>
          <p:cNvGrpSpPr/>
          <p:nvPr/>
        </p:nvGrpSpPr>
        <p:grpSpPr>
          <a:xfrm>
            <a:off x="6648489" y="3103261"/>
            <a:ext cx="1184734" cy="191086"/>
            <a:chOff x="6739831" y="2017072"/>
            <a:chExt cx="1184734" cy="191086"/>
          </a:xfrm>
          <a:solidFill>
            <a:srgbClr val="FFCA39"/>
          </a:solidFill>
        </p:grpSpPr>
        <p:cxnSp>
          <p:nvCxnSpPr>
            <p:cNvPr id="940" name="Straight Connector 939">
              <a:extLst>
                <a:ext uri="{FF2B5EF4-FFF2-40B4-BE49-F238E27FC236}">
                  <a16:creationId xmlns:a16="http://schemas.microsoft.com/office/drawing/2014/main" id="{326E0F01-4E54-AF69-9C97-8B67747F9DDD}"/>
                </a:ext>
              </a:extLst>
            </p:cNvPr>
            <p:cNvCxnSpPr>
              <a:cxnSpLocks/>
              <a:stCxn id="945" idx="6"/>
            </p:cNvCxnSpPr>
            <p:nvPr/>
          </p:nvCxnSpPr>
          <p:spPr>
            <a:xfrm flipH="1">
              <a:off x="6739831" y="2112615"/>
              <a:ext cx="1184734" cy="1"/>
            </a:xfrm>
            <a:prstGeom prst="line">
              <a:avLst/>
            </a:prstGeom>
            <a:grpFill/>
            <a:ln w="25400" cap="rnd">
              <a:solidFill>
                <a:schemeClr val="accent6"/>
              </a:solidFill>
              <a:round/>
            </a:ln>
          </p:spPr>
          <p:style>
            <a:lnRef idx="1">
              <a:schemeClr val="accent1"/>
            </a:lnRef>
            <a:fillRef idx="0">
              <a:schemeClr val="accent1"/>
            </a:fillRef>
            <a:effectRef idx="0">
              <a:schemeClr val="accent1"/>
            </a:effectRef>
            <a:fontRef idx="minor">
              <a:schemeClr val="tx1"/>
            </a:fontRef>
          </p:style>
        </p:cxnSp>
        <p:sp>
          <p:nvSpPr>
            <p:cNvPr id="941" name="Oval 940">
              <a:extLst>
                <a:ext uri="{FF2B5EF4-FFF2-40B4-BE49-F238E27FC236}">
                  <a16:creationId xmlns:a16="http://schemas.microsoft.com/office/drawing/2014/main" id="{6F78CA28-C3C5-0B7D-6B4F-ABEAA9CFC054}"/>
                </a:ext>
              </a:extLst>
            </p:cNvPr>
            <p:cNvSpPr/>
            <p:nvPr/>
          </p:nvSpPr>
          <p:spPr>
            <a:xfrm>
              <a:off x="681626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30A6558-762D-5967-279E-9D700449A7C4}"/>
                </a:ext>
              </a:extLst>
            </p:cNvPr>
            <p:cNvSpPr/>
            <p:nvPr/>
          </p:nvSpPr>
          <p:spPr>
            <a:xfrm>
              <a:off x="704556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84D726CA-1C1A-AF7F-4CCB-FA2EF737035B}"/>
                </a:ext>
              </a:extLst>
            </p:cNvPr>
            <p:cNvSpPr/>
            <p:nvPr/>
          </p:nvSpPr>
          <p:spPr>
            <a:xfrm>
              <a:off x="7274872"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C437FEFA-D2B2-E9B4-8C4E-354BA31CB8CF}"/>
                </a:ext>
              </a:extLst>
            </p:cNvPr>
            <p:cNvSpPr/>
            <p:nvPr/>
          </p:nvSpPr>
          <p:spPr>
            <a:xfrm>
              <a:off x="7504176"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5" name="Oval 944">
              <a:extLst>
                <a:ext uri="{FF2B5EF4-FFF2-40B4-BE49-F238E27FC236}">
                  <a16:creationId xmlns:a16="http://schemas.microsoft.com/office/drawing/2014/main" id="{FDC3F961-A247-4CF9-89FB-75767E49DC1C}"/>
                </a:ext>
              </a:extLst>
            </p:cNvPr>
            <p:cNvSpPr/>
            <p:nvPr/>
          </p:nvSpPr>
          <p:spPr>
            <a:xfrm>
              <a:off x="7733479" y="2017072"/>
              <a:ext cx="191086" cy="191086"/>
            </a:xfrm>
            <a:prstGeom prst="ellipse">
              <a:avLst/>
            </a:prstGeom>
            <a:grp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1C83763A-8191-8D66-4FEF-CAAAD74A78CE}"/>
              </a:ext>
            </a:extLst>
          </p:cNvPr>
          <p:cNvSpPr/>
          <p:nvPr/>
        </p:nvSpPr>
        <p:spPr>
          <a:xfrm>
            <a:off x="6683842" y="5769592"/>
            <a:ext cx="59390" cy="62444"/>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69" name="Straight Connector 668">
            <a:extLst>
              <a:ext uri="{FF2B5EF4-FFF2-40B4-BE49-F238E27FC236}">
                <a16:creationId xmlns:a16="http://schemas.microsoft.com/office/drawing/2014/main" id="{060E3693-C4F0-5734-8BA2-A9BD2A91C064}"/>
              </a:ext>
            </a:extLst>
          </p:cNvPr>
          <p:cNvCxnSpPr>
            <a:cxnSpLocks/>
            <a:stCxn id="775" idx="6"/>
          </p:cNvCxnSpPr>
          <p:nvPr/>
        </p:nvCxnSpPr>
        <p:spPr>
          <a:xfrm>
            <a:off x="6153841" y="5178227"/>
            <a:ext cx="40328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cxnSp>
        <p:nvCxnSpPr>
          <p:cNvPr id="673" name="Straight Connector 672">
            <a:extLst>
              <a:ext uri="{FF2B5EF4-FFF2-40B4-BE49-F238E27FC236}">
                <a16:creationId xmlns:a16="http://schemas.microsoft.com/office/drawing/2014/main" id="{55A0A579-2434-CBA0-7B8E-35D8BC767B3A}"/>
              </a:ext>
            </a:extLst>
          </p:cNvPr>
          <p:cNvCxnSpPr>
            <a:cxnSpLocks/>
          </p:cNvCxnSpPr>
          <p:nvPr/>
        </p:nvCxnSpPr>
        <p:spPr>
          <a:xfrm>
            <a:off x="6557123" y="4893835"/>
            <a:ext cx="0" cy="29425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5161231"/>
            <a:ext cx="0" cy="652861"/>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CEF4C35D-BD99-7E37-25D4-0F6B94492F11}"/>
              </a:ext>
            </a:extLst>
          </p:cNvPr>
          <p:cNvCxnSpPr>
            <a:cxnSpLocks/>
          </p:cNvCxnSpPr>
          <p:nvPr/>
        </p:nvCxnSpPr>
        <p:spPr>
          <a:xfrm flipH="1">
            <a:off x="6157032" y="4556639"/>
            <a:ext cx="135595" cy="0"/>
          </a:xfrm>
          <a:prstGeom prst="line">
            <a:avLst/>
          </a:prstGeom>
          <a:solidFill>
            <a:schemeClr val="tx1"/>
          </a:solidFill>
          <a:ln w="31750" cap="flat" cmpd="sng" algn="ctr">
            <a:solidFill>
              <a:srgbClr val="C00000"/>
            </a:solidFill>
            <a:prstDash val="solid"/>
          </a:ln>
          <a:effectLst/>
        </p:spPr>
      </p:cxnSp>
      <p:cxnSp>
        <p:nvCxnSpPr>
          <p:cNvPr id="689" name="Straight Connector 688">
            <a:extLst>
              <a:ext uri="{FF2B5EF4-FFF2-40B4-BE49-F238E27FC236}">
                <a16:creationId xmlns:a16="http://schemas.microsoft.com/office/drawing/2014/main" id="{0789512D-A21A-EA6D-EC89-05F7BB3D2F07}"/>
              </a:ext>
            </a:extLst>
          </p:cNvPr>
          <p:cNvCxnSpPr>
            <a:cxnSpLocks/>
          </p:cNvCxnSpPr>
          <p:nvPr/>
        </p:nvCxnSpPr>
        <p:spPr>
          <a:xfrm>
            <a:off x="6395242" y="4895158"/>
            <a:ext cx="0" cy="74229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4824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00"/>
                                        </p:tgtEl>
                                        <p:attrNameLst>
                                          <p:attrName>style.visibility</p:attrName>
                                        </p:attrNameLst>
                                      </p:cBhvr>
                                      <p:to>
                                        <p:strVal val="visible"/>
                                      </p:to>
                                    </p:set>
                                    <p:animEffect transition="in" filter="wipe(left)">
                                      <p:cBhvr>
                                        <p:cTn id="64" dur="500"/>
                                        <p:tgtEl>
                                          <p:spTgt spid="900"/>
                                        </p:tgtEl>
                                      </p:cBhvr>
                                    </p:animEffect>
                                  </p:childTnLst>
                                </p:cTn>
                              </p:par>
                              <p:par>
                                <p:cTn id="65" presetID="22" presetClass="entr" presetSubtype="8" fill="hold" nodeType="withEffect">
                                  <p:stCondLst>
                                    <p:cond delay="0"/>
                                  </p:stCondLst>
                                  <p:childTnLst>
                                    <p:set>
                                      <p:cBhvr>
                                        <p:cTn id="66" dur="1" fill="hold">
                                          <p:stCondLst>
                                            <p:cond delay="0"/>
                                          </p:stCondLst>
                                        </p:cTn>
                                        <p:tgtEl>
                                          <p:spTgt spid="913"/>
                                        </p:tgtEl>
                                        <p:attrNameLst>
                                          <p:attrName>style.visibility</p:attrName>
                                        </p:attrNameLst>
                                      </p:cBhvr>
                                      <p:to>
                                        <p:strVal val="visible"/>
                                      </p:to>
                                    </p:set>
                                    <p:animEffect transition="in" filter="wipe(left)">
                                      <p:cBhvr>
                                        <p:cTn id="67" dur="500"/>
                                        <p:tgtEl>
                                          <p:spTgt spid="913"/>
                                        </p:tgtEl>
                                      </p:cBhvr>
                                    </p:animEffect>
                                  </p:childTnLst>
                                </p:cTn>
                              </p:par>
                              <p:par>
                                <p:cTn id="68" presetID="22" presetClass="entr" presetSubtype="8" fill="hold" nodeType="withEffect">
                                  <p:stCondLst>
                                    <p:cond delay="0"/>
                                  </p:stCondLst>
                                  <p:childTnLst>
                                    <p:set>
                                      <p:cBhvr>
                                        <p:cTn id="69" dur="1" fill="hold">
                                          <p:stCondLst>
                                            <p:cond delay="0"/>
                                          </p:stCondLst>
                                        </p:cTn>
                                        <p:tgtEl>
                                          <p:spTgt spid="926"/>
                                        </p:tgtEl>
                                        <p:attrNameLst>
                                          <p:attrName>style.visibility</p:attrName>
                                        </p:attrNameLst>
                                      </p:cBhvr>
                                      <p:to>
                                        <p:strVal val="visible"/>
                                      </p:to>
                                    </p:set>
                                    <p:animEffect transition="in" filter="wipe(left)">
                                      <p:cBhvr>
                                        <p:cTn id="70" dur="500"/>
                                        <p:tgtEl>
                                          <p:spTgt spid="926"/>
                                        </p:tgtEl>
                                      </p:cBhvr>
                                    </p:animEffect>
                                  </p:childTnLst>
                                </p:cTn>
                              </p:par>
                              <p:par>
                                <p:cTn id="71" presetID="22" presetClass="entr" presetSubtype="8" fill="hold" nodeType="withEffect">
                                  <p:stCondLst>
                                    <p:cond delay="0"/>
                                  </p:stCondLst>
                                  <p:childTnLst>
                                    <p:set>
                                      <p:cBhvr>
                                        <p:cTn id="72" dur="1" fill="hold">
                                          <p:stCondLst>
                                            <p:cond delay="0"/>
                                          </p:stCondLst>
                                        </p:cTn>
                                        <p:tgtEl>
                                          <p:spTgt spid="938"/>
                                        </p:tgtEl>
                                        <p:attrNameLst>
                                          <p:attrName>style.visibility</p:attrName>
                                        </p:attrNameLst>
                                      </p:cBhvr>
                                      <p:to>
                                        <p:strVal val="visible"/>
                                      </p:to>
                                    </p:set>
                                    <p:animEffect transition="in" filter="wipe(left)">
                                      <p:cBhvr>
                                        <p:cTn id="73" dur="500"/>
                                        <p:tgtEl>
                                          <p:spTgt spid="9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tmp</a:t>
              </a:r>
              <a:endParaRPr kumimoji="0" lang="en-US" sz="1800" b="0" i="1"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301639"/>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a:stCxn id="621" idx="3"/>
          </p:cNvCxnSpPr>
          <p:nvPr/>
        </p:nvCxnSpPr>
        <p:spPr>
          <a:xfrm flipV="1">
            <a:off x="3407014" y="2218682"/>
            <a:ext cx="910"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a:stCxn id="629" idx="3"/>
          </p:cNvCxnSpPr>
          <p:nvPr/>
        </p:nvCxnSpPr>
        <p:spPr>
          <a:xfrm flipV="1">
            <a:off x="4973686" y="2218682"/>
            <a:ext cx="941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a:stCxn id="637" idx="3"/>
          </p:cNvCxnSpPr>
          <p:nvPr/>
        </p:nvCxnSpPr>
        <p:spPr>
          <a:xfrm flipH="1" flipV="1">
            <a:off x="6524885" y="2218682"/>
            <a:ext cx="6329" cy="130164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29235"/>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29235"/>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29235"/>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29235"/>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90377"/>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76293"/>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90377"/>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54051" y="4425469"/>
            <a:ext cx="2895372" cy="1440076"/>
            <a:chOff x="5547396" y="4276509"/>
            <a:chExt cx="3120529"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7246646" y="4600031"/>
              <a:ext cx="850184" cy="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47396" y="4929746"/>
              <a:ext cx="1862815" cy="364881"/>
              <a:chOff x="5609762" y="4441271"/>
              <a:chExt cx="186281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rgbClr val="C00000"/>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46646"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rgbClr val="C00000"/>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98" name="Straight Connector 897">
            <a:extLst>
              <a:ext uri="{FF2B5EF4-FFF2-40B4-BE49-F238E27FC236}">
                <a16:creationId xmlns:a16="http://schemas.microsoft.com/office/drawing/2014/main" id="{4BDDE529-15A3-EAC8-1C9F-790F799507C8}"/>
              </a:ext>
            </a:extLst>
          </p:cNvPr>
          <p:cNvCxnSpPr>
            <a:cxnSpLocks/>
          </p:cNvCxnSpPr>
          <p:nvPr/>
        </p:nvCxnSpPr>
        <p:spPr>
          <a:xfrm>
            <a:off x="8205951" y="3313788"/>
            <a:ext cx="465304"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04D8956F-74F3-8CAA-DFBD-580DF5A28E06}"/>
              </a:ext>
            </a:extLst>
          </p:cNvPr>
          <p:cNvGrpSpPr/>
          <p:nvPr/>
        </p:nvGrpSpPr>
        <p:grpSpPr>
          <a:xfrm>
            <a:off x="1729338" y="3087751"/>
            <a:ext cx="1414038" cy="191087"/>
            <a:chOff x="1828799" y="2017072"/>
            <a:chExt cx="1414038" cy="191087"/>
          </a:xfrm>
          <a:solidFill>
            <a:srgbClr val="1A82C4"/>
          </a:solidFill>
        </p:grpSpPr>
        <p:sp>
          <p:nvSpPr>
            <p:cNvPr id="951" name="DRAM">
              <a:extLst>
                <a:ext uri="{FF2B5EF4-FFF2-40B4-BE49-F238E27FC236}">
                  <a16:creationId xmlns:a16="http://schemas.microsoft.com/office/drawing/2014/main" id="{EDF0538A-1908-254A-AAE2-1647E9B937F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2" name="Straight Connector 951">
              <a:extLst>
                <a:ext uri="{FF2B5EF4-FFF2-40B4-BE49-F238E27FC236}">
                  <a16:creationId xmlns:a16="http://schemas.microsoft.com/office/drawing/2014/main" id="{249D6ECE-0572-44D0-4BE0-BF8896FD2CC3}"/>
                </a:ext>
              </a:extLst>
            </p:cNvPr>
            <p:cNvCxnSpPr>
              <a:cxnSpLocks/>
              <a:stCxn id="957" idx="6"/>
              <a:endCxn id="951"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53" name="Oval 952">
              <a:extLst>
                <a:ext uri="{FF2B5EF4-FFF2-40B4-BE49-F238E27FC236}">
                  <a16:creationId xmlns:a16="http://schemas.microsoft.com/office/drawing/2014/main" id="{A03EE905-BE10-1F74-6EED-C8D2858040EF}"/>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684D0E5E-3B4F-0949-5899-BB2BA319C075}"/>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7D63B5CB-E94E-277F-ECBA-ED464B1FDB4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ADC02487-FA43-A889-9490-29DDAFE63EC4}"/>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685F1284-2DA0-6B9A-511A-A7ABE2EFA94C}"/>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8" name="Group 957">
            <a:extLst>
              <a:ext uri="{FF2B5EF4-FFF2-40B4-BE49-F238E27FC236}">
                <a16:creationId xmlns:a16="http://schemas.microsoft.com/office/drawing/2014/main" id="{939E3065-160C-6409-75DF-937B40276AD2}"/>
              </a:ext>
            </a:extLst>
          </p:cNvPr>
          <p:cNvGrpSpPr/>
          <p:nvPr/>
        </p:nvGrpSpPr>
        <p:grpSpPr>
          <a:xfrm>
            <a:off x="3286866" y="3087751"/>
            <a:ext cx="1414038" cy="191087"/>
            <a:chOff x="3386327" y="2017072"/>
            <a:chExt cx="1414038" cy="191087"/>
          </a:xfrm>
          <a:solidFill>
            <a:srgbClr val="1A82C4"/>
          </a:solidFill>
        </p:grpSpPr>
        <p:sp>
          <p:nvSpPr>
            <p:cNvPr id="959" name="DRAM">
              <a:extLst>
                <a:ext uri="{FF2B5EF4-FFF2-40B4-BE49-F238E27FC236}">
                  <a16:creationId xmlns:a16="http://schemas.microsoft.com/office/drawing/2014/main" id="{B81BF297-01EB-3CE3-0A5E-2E14BD9C065C}"/>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4" name="Straight Connector 643">
              <a:extLst>
                <a:ext uri="{FF2B5EF4-FFF2-40B4-BE49-F238E27FC236}">
                  <a16:creationId xmlns:a16="http://schemas.microsoft.com/office/drawing/2014/main" id="{EA70908C-58BA-17B9-1D35-D3C7DA77F7D9}"/>
                </a:ext>
              </a:extLst>
            </p:cNvPr>
            <p:cNvCxnSpPr>
              <a:cxnSpLocks/>
              <a:endCxn id="959"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5" name="Oval 644">
              <a:extLst>
                <a:ext uri="{FF2B5EF4-FFF2-40B4-BE49-F238E27FC236}">
                  <a16:creationId xmlns:a16="http://schemas.microsoft.com/office/drawing/2014/main" id="{CE0FB363-4422-B3B7-501D-71716FFCE094}"/>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9135CB71-61BD-9C7C-EAE7-F2251B1A3239}"/>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A99606D9-6C7D-E59B-5AA7-3EB64C6DAA7A}"/>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B629272D-5047-175F-0045-A8EC069B6A27}"/>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05E411BB-2EB7-3E43-4B8A-A0176192392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0" name="Group 649">
            <a:extLst>
              <a:ext uri="{FF2B5EF4-FFF2-40B4-BE49-F238E27FC236}">
                <a16:creationId xmlns:a16="http://schemas.microsoft.com/office/drawing/2014/main" id="{41664A5C-E10A-2687-7538-02D3986A5B16}"/>
              </a:ext>
            </a:extLst>
          </p:cNvPr>
          <p:cNvGrpSpPr/>
          <p:nvPr/>
        </p:nvGrpSpPr>
        <p:grpSpPr>
          <a:xfrm>
            <a:off x="4853538" y="3087751"/>
            <a:ext cx="1414038" cy="191087"/>
            <a:chOff x="4952999" y="2017072"/>
            <a:chExt cx="1414038" cy="191087"/>
          </a:xfrm>
          <a:solidFill>
            <a:srgbClr val="1A82C4"/>
          </a:solidFill>
        </p:grpSpPr>
        <p:sp>
          <p:nvSpPr>
            <p:cNvPr id="651" name="DRAM">
              <a:extLst>
                <a:ext uri="{FF2B5EF4-FFF2-40B4-BE49-F238E27FC236}">
                  <a16:creationId xmlns:a16="http://schemas.microsoft.com/office/drawing/2014/main" id="{3880C4B5-B33B-BE6F-8E16-2C03C4625E62}"/>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52" name="Straight Connector 651">
              <a:extLst>
                <a:ext uri="{FF2B5EF4-FFF2-40B4-BE49-F238E27FC236}">
                  <a16:creationId xmlns:a16="http://schemas.microsoft.com/office/drawing/2014/main" id="{F8E9C70A-287F-1D67-9878-BD4C017EF26D}"/>
                </a:ext>
              </a:extLst>
            </p:cNvPr>
            <p:cNvCxnSpPr>
              <a:cxnSpLocks/>
              <a:stCxn id="657" idx="6"/>
              <a:endCxn id="651"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3" name="Oval 652">
              <a:extLst>
                <a:ext uri="{FF2B5EF4-FFF2-40B4-BE49-F238E27FC236}">
                  <a16:creationId xmlns:a16="http://schemas.microsoft.com/office/drawing/2014/main" id="{6AD19748-49B6-502F-F299-0F1F6799CB44}"/>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8DC7A628-688C-4B48-4838-FFE44C8782D6}"/>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E493C01E-F1AA-6794-3E34-7AC7D3FDD49D}"/>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6" name="Oval 655">
              <a:extLst>
                <a:ext uri="{FF2B5EF4-FFF2-40B4-BE49-F238E27FC236}">
                  <a16:creationId xmlns:a16="http://schemas.microsoft.com/office/drawing/2014/main" id="{6EA346CC-AF34-40DC-3E71-4BB466415EB8}"/>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E2461EE5-61F1-0745-A2E3-74B511153482}"/>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4CC49533-D5F9-BAD2-7178-48046661C56A}"/>
              </a:ext>
            </a:extLst>
          </p:cNvPr>
          <p:cNvGrpSpPr/>
          <p:nvPr/>
        </p:nvGrpSpPr>
        <p:grpSpPr>
          <a:xfrm>
            <a:off x="6418949" y="3087751"/>
            <a:ext cx="1414038" cy="191087"/>
            <a:chOff x="6510527" y="2017072"/>
            <a:chExt cx="1414038" cy="191087"/>
          </a:xfrm>
          <a:solidFill>
            <a:srgbClr val="1A82C4"/>
          </a:solidFill>
        </p:grpSpPr>
        <p:sp>
          <p:nvSpPr>
            <p:cNvPr id="659" name="DRAM">
              <a:extLst>
                <a:ext uri="{FF2B5EF4-FFF2-40B4-BE49-F238E27FC236}">
                  <a16:creationId xmlns:a16="http://schemas.microsoft.com/office/drawing/2014/main" id="{65FDFB1C-F47A-C72A-67B6-2E7BC506203B}"/>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0" name="Straight Connector 659">
              <a:extLst>
                <a:ext uri="{FF2B5EF4-FFF2-40B4-BE49-F238E27FC236}">
                  <a16:creationId xmlns:a16="http://schemas.microsoft.com/office/drawing/2014/main" id="{73D75277-76A2-A999-4392-957E01F76059}"/>
                </a:ext>
              </a:extLst>
            </p:cNvPr>
            <p:cNvCxnSpPr>
              <a:cxnSpLocks/>
              <a:stCxn id="668" idx="6"/>
              <a:endCxn id="659"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1" name="Oval 660">
              <a:extLst>
                <a:ext uri="{FF2B5EF4-FFF2-40B4-BE49-F238E27FC236}">
                  <a16:creationId xmlns:a16="http://schemas.microsoft.com/office/drawing/2014/main" id="{37981439-E3A4-169D-6A77-B8244192F7F6}"/>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F5809AB6-7789-F6FD-1148-3887DA645729}"/>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D07257B6-63CD-5A99-41E5-A9E2932A21E3}"/>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C996F2D-ADD3-98C4-7DDB-049126587E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5B49B650-60CE-1D5C-427A-C6CF6F5DC9CD}"/>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70" name="Straight Connector 669">
            <a:extLst>
              <a:ext uri="{FF2B5EF4-FFF2-40B4-BE49-F238E27FC236}">
                <a16:creationId xmlns:a16="http://schemas.microsoft.com/office/drawing/2014/main" id="{1AA41C49-77ED-3B38-E7D9-ECE2E54EF58E}"/>
              </a:ext>
            </a:extLst>
          </p:cNvPr>
          <p:cNvCxnSpPr>
            <a:cxnSpLocks/>
          </p:cNvCxnSpPr>
          <p:nvPr/>
        </p:nvCxnSpPr>
        <p:spPr>
          <a:xfrm flipH="1">
            <a:off x="7142690" y="4725648"/>
            <a:ext cx="197360" cy="0"/>
          </a:xfrm>
          <a:prstGeom prst="line">
            <a:avLst/>
          </a:prstGeom>
          <a:solidFill>
            <a:schemeClr val="tx1"/>
          </a:solidFill>
          <a:ln w="31750" cap="flat" cmpd="sng" algn="ctr">
            <a:solidFill>
              <a:srgbClr val="C00000"/>
            </a:solidFill>
            <a:prstDash val="solid"/>
          </a:ln>
          <a:effectLst/>
        </p:spPr>
      </p:cxnSp>
      <p:graphicFrame>
        <p:nvGraphicFramePr>
          <p:cNvPr id="36" name="Table 4">
            <a:extLst>
              <a:ext uri="{FF2B5EF4-FFF2-40B4-BE49-F238E27FC236}">
                <a16:creationId xmlns:a16="http://schemas.microsoft.com/office/drawing/2014/main" id="{F9DBDDC6-9245-656A-23D6-8F997D2DBD1E}"/>
              </a:ext>
            </a:extLst>
          </p:cNvPr>
          <p:cNvGraphicFramePr>
            <a:graphicFrameLocks/>
          </p:cNvGraphicFramePr>
          <p:nvPr>
            <p:extLst>
              <p:ext uri="{D42A27DB-BD31-4B8C-83A1-F6EECF244321}">
                <p14:modId xmlns:p14="http://schemas.microsoft.com/office/powerpoint/2010/main" val="32061881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928704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612"/>
                                        </p:tgtEl>
                                        <p:attrNameLst>
                                          <p:attrName>style.visibility</p:attrName>
                                        </p:attrNameLst>
                                      </p:cBhvr>
                                      <p:to>
                                        <p:strVal val="visible"/>
                                      </p:to>
                                    </p:set>
                                    <p:animEffect transition="in" filter="wipe(left)">
                                      <p:cBhvr>
                                        <p:cTn id="19" dur="500"/>
                                        <p:tgtEl>
                                          <p:spTgt spid="612"/>
                                        </p:tgtEl>
                                      </p:cBhvr>
                                    </p:animEffect>
                                  </p:childTnLst>
                                </p:cTn>
                              </p:par>
                              <p:par>
                                <p:cTn id="20" presetID="22" presetClass="entr" presetSubtype="1" fill="hold" nodeType="withEffect">
                                  <p:stCondLst>
                                    <p:cond delay="0"/>
                                  </p:stCondLst>
                                  <p:childTnLst>
                                    <p:set>
                                      <p:cBhvr>
                                        <p:cTn id="21" dur="1" fill="hold">
                                          <p:stCondLst>
                                            <p:cond delay="0"/>
                                          </p:stCondLst>
                                        </p:cTn>
                                        <p:tgtEl>
                                          <p:spTgt spid="555"/>
                                        </p:tgtEl>
                                        <p:attrNameLst>
                                          <p:attrName>style.visibility</p:attrName>
                                        </p:attrNameLst>
                                      </p:cBhvr>
                                      <p:to>
                                        <p:strVal val="visible"/>
                                      </p:to>
                                    </p:set>
                                    <p:animEffect transition="in" filter="wipe(up)">
                                      <p:cBhvr>
                                        <p:cTn id="22" dur="500"/>
                                        <p:tgtEl>
                                          <p:spTgt spid="555"/>
                                        </p:tgtEl>
                                      </p:cBhvr>
                                    </p:animEffect>
                                  </p:childTnLst>
                                </p:cTn>
                              </p:par>
                              <p:par>
                                <p:cTn id="23" presetID="22" presetClass="entr" presetSubtype="8"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left)">
                                      <p:cBhvr>
                                        <p:cTn id="25" dur="500"/>
                                        <p:tgtEl>
                                          <p:spTgt spid="11"/>
                                        </p:tgtEl>
                                      </p:cBhvr>
                                    </p:animEffect>
                                  </p:childTnLst>
                                </p:cTn>
                              </p:par>
                              <p:par>
                                <p:cTn id="26" presetID="22" presetClass="entr" presetSubtype="8" fill="hold" nodeType="withEffect">
                                  <p:stCondLst>
                                    <p:cond delay="0"/>
                                  </p:stCondLst>
                                  <p:childTnLst>
                                    <p:set>
                                      <p:cBhvr>
                                        <p:cTn id="27" dur="1" fill="hold">
                                          <p:stCondLst>
                                            <p:cond delay="0"/>
                                          </p:stCondLst>
                                        </p:cTn>
                                        <p:tgtEl>
                                          <p:spTgt spid="620"/>
                                        </p:tgtEl>
                                        <p:attrNameLst>
                                          <p:attrName>style.visibility</p:attrName>
                                        </p:attrNameLst>
                                      </p:cBhvr>
                                      <p:to>
                                        <p:strVal val="visible"/>
                                      </p:to>
                                    </p:set>
                                    <p:animEffect transition="in" filter="wipe(left)">
                                      <p:cBhvr>
                                        <p:cTn id="28" dur="500"/>
                                        <p:tgtEl>
                                          <p:spTgt spid="620"/>
                                        </p:tgtEl>
                                      </p:cBhvr>
                                    </p:animEffect>
                                  </p:childTnLst>
                                </p:cTn>
                              </p:par>
                              <p:par>
                                <p:cTn id="29" presetID="22" presetClass="entr" presetSubtype="1" fill="hold" nodeType="withEffect">
                                  <p:stCondLst>
                                    <p:cond delay="0"/>
                                  </p:stCondLst>
                                  <p:childTnLst>
                                    <p:set>
                                      <p:cBhvr>
                                        <p:cTn id="30" dur="1" fill="hold">
                                          <p:stCondLst>
                                            <p:cond delay="0"/>
                                          </p:stCondLst>
                                        </p:cTn>
                                        <p:tgtEl>
                                          <p:spTgt spid="556"/>
                                        </p:tgtEl>
                                        <p:attrNameLst>
                                          <p:attrName>style.visibility</p:attrName>
                                        </p:attrNameLst>
                                      </p:cBhvr>
                                      <p:to>
                                        <p:strVal val="visible"/>
                                      </p:to>
                                    </p:set>
                                    <p:animEffect transition="in" filter="wipe(up)">
                                      <p:cBhvr>
                                        <p:cTn id="31" dur="500"/>
                                        <p:tgtEl>
                                          <p:spTgt spid="556"/>
                                        </p:tgtEl>
                                      </p:cBhvr>
                                    </p:animEffect>
                                  </p:childTnLst>
                                </p:cTn>
                              </p:par>
                              <p:par>
                                <p:cTn id="32" presetID="22" presetClass="entr" presetSubtype="8" fill="hold"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628"/>
                                        </p:tgtEl>
                                        <p:attrNameLst>
                                          <p:attrName>style.visibility</p:attrName>
                                        </p:attrNameLst>
                                      </p:cBhvr>
                                      <p:to>
                                        <p:strVal val="visible"/>
                                      </p:to>
                                    </p:set>
                                    <p:animEffect transition="in" filter="wipe(left)">
                                      <p:cBhvr>
                                        <p:cTn id="37" dur="500"/>
                                        <p:tgtEl>
                                          <p:spTgt spid="628"/>
                                        </p:tgtEl>
                                      </p:cBhvr>
                                    </p:animEffect>
                                  </p:childTnLst>
                                </p:cTn>
                              </p:par>
                              <p:par>
                                <p:cTn id="38" presetID="22" presetClass="entr" presetSubtype="1" fill="hold" nodeType="withEffect">
                                  <p:stCondLst>
                                    <p:cond delay="0"/>
                                  </p:stCondLst>
                                  <p:childTnLst>
                                    <p:set>
                                      <p:cBhvr>
                                        <p:cTn id="39" dur="1" fill="hold">
                                          <p:stCondLst>
                                            <p:cond delay="0"/>
                                          </p:stCondLst>
                                        </p:cTn>
                                        <p:tgtEl>
                                          <p:spTgt spid="557"/>
                                        </p:tgtEl>
                                        <p:attrNameLst>
                                          <p:attrName>style.visibility</p:attrName>
                                        </p:attrNameLst>
                                      </p:cBhvr>
                                      <p:to>
                                        <p:strVal val="visible"/>
                                      </p:to>
                                    </p:set>
                                    <p:animEffect transition="in" filter="wipe(up)">
                                      <p:cBhvr>
                                        <p:cTn id="40" dur="500"/>
                                        <p:tgtEl>
                                          <p:spTgt spid="557"/>
                                        </p:tgtEl>
                                      </p:cBhvr>
                                    </p:animEffect>
                                  </p:childTnLst>
                                </p:cTn>
                              </p:par>
                              <p:par>
                                <p:cTn id="41" presetID="22" presetClass="entr" presetSubtype="8" fill="hold"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nodeType="withEffect">
                                  <p:stCondLst>
                                    <p:cond delay="0"/>
                                  </p:stCondLst>
                                  <p:childTnLst>
                                    <p:set>
                                      <p:cBhvr>
                                        <p:cTn id="45" dur="1" fill="hold">
                                          <p:stCondLst>
                                            <p:cond delay="0"/>
                                          </p:stCondLst>
                                        </p:cTn>
                                        <p:tgtEl>
                                          <p:spTgt spid="636"/>
                                        </p:tgtEl>
                                        <p:attrNameLst>
                                          <p:attrName>style.visibility</p:attrName>
                                        </p:attrNameLst>
                                      </p:cBhvr>
                                      <p:to>
                                        <p:strVal val="visible"/>
                                      </p:to>
                                    </p:set>
                                    <p:animEffect transition="in" filter="wipe(left)">
                                      <p:cBhvr>
                                        <p:cTn id="46" dur="500"/>
                                        <p:tgtEl>
                                          <p:spTgt spid="636"/>
                                        </p:tgtEl>
                                      </p:cBhvr>
                                    </p:animEffect>
                                  </p:childTnLst>
                                </p:cTn>
                              </p:par>
                              <p:par>
                                <p:cTn id="47" presetID="22" presetClass="entr" presetSubtype="1" fill="hold" nodeType="withEffect">
                                  <p:stCondLst>
                                    <p:cond delay="0"/>
                                  </p:stCondLst>
                                  <p:childTnLst>
                                    <p:set>
                                      <p:cBhvr>
                                        <p:cTn id="48" dur="1" fill="hold">
                                          <p:stCondLst>
                                            <p:cond delay="0"/>
                                          </p:stCondLst>
                                        </p:cTn>
                                        <p:tgtEl>
                                          <p:spTgt spid="559"/>
                                        </p:tgtEl>
                                        <p:attrNameLst>
                                          <p:attrName>style.visibility</p:attrName>
                                        </p:attrNameLst>
                                      </p:cBhvr>
                                      <p:to>
                                        <p:strVal val="visible"/>
                                      </p:to>
                                    </p:set>
                                    <p:animEffect transition="in" filter="wipe(up)">
                                      <p:cBhvr>
                                        <p:cTn id="49" dur="500"/>
                                        <p:tgtEl>
                                          <p:spTgt spid="559"/>
                                        </p:tgtEl>
                                      </p:cBhvr>
                                    </p:animEffect>
                                  </p:childTnLst>
                                </p:cTn>
                              </p:par>
                              <p:par>
                                <p:cTn id="50" presetID="22" presetClass="entr" presetSubtype="8" fill="hold" nodeType="withEffect">
                                  <p:stCondLst>
                                    <p:cond delay="0"/>
                                  </p:stCondLst>
                                  <p:childTnLst>
                                    <p:set>
                                      <p:cBhvr>
                                        <p:cTn id="51" dur="1" fill="hold">
                                          <p:stCondLst>
                                            <p:cond delay="0"/>
                                          </p:stCondLst>
                                        </p:cTn>
                                        <p:tgtEl>
                                          <p:spTgt spid="950"/>
                                        </p:tgtEl>
                                        <p:attrNameLst>
                                          <p:attrName>style.visibility</p:attrName>
                                        </p:attrNameLst>
                                      </p:cBhvr>
                                      <p:to>
                                        <p:strVal val="visible"/>
                                      </p:to>
                                    </p:set>
                                    <p:animEffect transition="in" filter="wipe(left)">
                                      <p:cBhvr>
                                        <p:cTn id="52" dur="500"/>
                                        <p:tgtEl>
                                          <p:spTgt spid="950"/>
                                        </p:tgtEl>
                                      </p:cBhvr>
                                    </p:animEffect>
                                  </p:childTnLst>
                                </p:cTn>
                              </p:par>
                              <p:par>
                                <p:cTn id="53" presetID="22" presetClass="entr" presetSubtype="8" fill="hold" nodeType="withEffect">
                                  <p:stCondLst>
                                    <p:cond delay="0"/>
                                  </p:stCondLst>
                                  <p:childTnLst>
                                    <p:set>
                                      <p:cBhvr>
                                        <p:cTn id="54" dur="1" fill="hold">
                                          <p:stCondLst>
                                            <p:cond delay="0"/>
                                          </p:stCondLst>
                                        </p:cTn>
                                        <p:tgtEl>
                                          <p:spTgt spid="958"/>
                                        </p:tgtEl>
                                        <p:attrNameLst>
                                          <p:attrName>style.visibility</p:attrName>
                                        </p:attrNameLst>
                                      </p:cBhvr>
                                      <p:to>
                                        <p:strVal val="visible"/>
                                      </p:to>
                                    </p:set>
                                    <p:animEffect transition="in" filter="wipe(left)">
                                      <p:cBhvr>
                                        <p:cTn id="55" dur="500"/>
                                        <p:tgtEl>
                                          <p:spTgt spid="958"/>
                                        </p:tgtEl>
                                      </p:cBhvr>
                                    </p:animEffect>
                                  </p:childTnLst>
                                </p:cTn>
                              </p:par>
                              <p:par>
                                <p:cTn id="56" presetID="22" presetClass="entr" presetSubtype="8" fill="hold" nodeType="withEffect">
                                  <p:stCondLst>
                                    <p:cond delay="0"/>
                                  </p:stCondLst>
                                  <p:childTnLst>
                                    <p:set>
                                      <p:cBhvr>
                                        <p:cTn id="57" dur="1" fill="hold">
                                          <p:stCondLst>
                                            <p:cond delay="0"/>
                                          </p:stCondLst>
                                        </p:cTn>
                                        <p:tgtEl>
                                          <p:spTgt spid="650"/>
                                        </p:tgtEl>
                                        <p:attrNameLst>
                                          <p:attrName>style.visibility</p:attrName>
                                        </p:attrNameLst>
                                      </p:cBhvr>
                                      <p:to>
                                        <p:strVal val="visible"/>
                                      </p:to>
                                    </p:set>
                                    <p:animEffect transition="in" filter="wipe(left)">
                                      <p:cBhvr>
                                        <p:cTn id="58" dur="500"/>
                                        <p:tgtEl>
                                          <p:spTgt spid="650"/>
                                        </p:tgtEl>
                                      </p:cBhvr>
                                    </p:animEffect>
                                  </p:childTnLst>
                                </p:cTn>
                              </p:par>
                              <p:par>
                                <p:cTn id="59" presetID="22" presetClass="entr" presetSubtype="8" fill="hold" nodeType="withEffect">
                                  <p:stCondLst>
                                    <p:cond delay="0"/>
                                  </p:stCondLst>
                                  <p:childTnLst>
                                    <p:set>
                                      <p:cBhvr>
                                        <p:cTn id="60" dur="1" fill="hold">
                                          <p:stCondLst>
                                            <p:cond delay="0"/>
                                          </p:stCondLst>
                                        </p:cTn>
                                        <p:tgtEl>
                                          <p:spTgt spid="658"/>
                                        </p:tgtEl>
                                        <p:attrNameLst>
                                          <p:attrName>style.visibility</p:attrName>
                                        </p:attrNameLst>
                                      </p:cBhvr>
                                      <p:to>
                                        <p:strVal val="visible"/>
                                      </p:to>
                                    </p:set>
                                    <p:animEffect transition="in" filter="wipe(left)">
                                      <p:cBhvr>
                                        <p:cTn id="61" dur="500"/>
                                        <p:tgtEl>
                                          <p:spTgt spid="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aphicFrame>
        <p:nvGraphicFramePr>
          <p:cNvPr id="2" name="Table 4">
            <a:extLst>
              <a:ext uri="{FF2B5EF4-FFF2-40B4-BE49-F238E27FC236}">
                <a16:creationId xmlns:a16="http://schemas.microsoft.com/office/drawing/2014/main" id="{27E94D40-E509-848D-31D9-8EB3EC360296}"/>
              </a:ext>
            </a:extLst>
          </p:cNvPr>
          <p:cNvGraphicFramePr>
            <a:graphicFrameLocks/>
          </p:cNvGraphicFramePr>
          <p:nvPr>
            <p:extLst>
              <p:ext uri="{D42A27DB-BD31-4B8C-83A1-F6EECF244321}">
                <p14:modId xmlns:p14="http://schemas.microsoft.com/office/powerpoint/2010/main" val="32061881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0182560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30503"/>
            <a:chOff x="7868816" y="2300187"/>
            <a:chExt cx="1081825"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Sum</a:t>
              </a:r>
              <a:endParaRPr kumimoji="0" lang="en-US" sz="1800" b="0" i="1"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70AD47"/>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Bulk Bitwise Arithmetic Operations</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261610"/>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162361"/>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208475" y="4141275"/>
              <a:ext cx="2838168" cy="1695189"/>
              <a:chOff x="208475" y="4141275"/>
              <a:chExt cx="28381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2084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248277"/>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162361"/>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297453"/>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accent6"/>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70AD47"/>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accent6"/>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70AD47"/>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70AD47"/>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70AD47"/>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accent6"/>
            </a:solidFill>
            <a:ln w="25400" cap="flat" cmpd="sng" algn="ctr">
              <a:solidFill>
                <a:schemeClr val="accent6"/>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2" name="Rectangle 1">
            <a:extLst>
              <a:ext uri="{FF2B5EF4-FFF2-40B4-BE49-F238E27FC236}">
                <a16:creationId xmlns:a16="http://schemas.microsoft.com/office/drawing/2014/main" id="{7F5C13C7-2E48-4AB1-FDFF-F86F78666733}"/>
              </a:ext>
            </a:extLst>
          </p:cNvPr>
          <p:cNvSpPr/>
          <p:nvPr/>
        </p:nvSpPr>
        <p:spPr>
          <a:xfrm>
            <a:off x="0" y="1184110"/>
            <a:ext cx="9144000" cy="520652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845DC0B7-4E2A-C009-81E2-AC9FBBBC42B6}"/>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graphicFrame>
        <p:nvGraphicFramePr>
          <p:cNvPr id="4" name="Table 4">
            <a:extLst>
              <a:ext uri="{FF2B5EF4-FFF2-40B4-BE49-F238E27FC236}">
                <a16:creationId xmlns:a16="http://schemas.microsoft.com/office/drawing/2014/main" id="{4C0CACBD-177A-3C3D-8451-38A5EF1E61F2}"/>
              </a:ext>
            </a:extLst>
          </p:cNvPr>
          <p:cNvGraphicFramePr>
            <a:graphicFrameLocks/>
          </p:cNvGraphicFramePr>
          <p:nvPr>
            <p:extLst>
              <p:ext uri="{D42A27DB-BD31-4B8C-83A1-F6EECF244321}">
                <p14:modId xmlns:p14="http://schemas.microsoft.com/office/powerpoint/2010/main" val="74969792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6498882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PUD in Commodity Off-the-Shelf DRAM</a:t>
            </a:r>
          </a:p>
        </p:txBody>
      </p:sp>
      <p:sp>
        <p:nvSpPr>
          <p:cNvPr id="4" name="Rectangle 3">
            <a:extLst>
              <a:ext uri="{FF2B5EF4-FFF2-40B4-BE49-F238E27FC236}">
                <a16:creationId xmlns:a16="http://schemas.microsoft.com/office/drawing/2014/main" id="{2CA46216-5854-EE26-C892-1B06775A3BCB}"/>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Commodity off-the-shelf DRAM chips can</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perform bulk bitwise operations without hardware modifications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pic>
        <p:nvPicPr>
          <p:cNvPr id="7" name="Picture 6">
            <a:extLst>
              <a:ext uri="{FF2B5EF4-FFF2-40B4-BE49-F238E27FC236}">
                <a16:creationId xmlns:a16="http://schemas.microsoft.com/office/drawing/2014/main" id="{509DCA8E-5283-F03D-C4BF-6B468AAB2A70}"/>
              </a:ext>
            </a:extLst>
          </p:cNvPr>
          <p:cNvPicPr>
            <a:picLocks noChangeAspect="1"/>
          </p:cNvPicPr>
          <p:nvPr/>
        </p:nvPicPr>
        <p:blipFill rotWithShape="1">
          <a:blip r:embed="rId3"/>
          <a:srcRect b="14491"/>
          <a:stretch/>
        </p:blipFill>
        <p:spPr>
          <a:xfrm>
            <a:off x="1083364" y="2235782"/>
            <a:ext cx="6977271" cy="3492930"/>
          </a:xfrm>
          <a:prstGeom prst="rect">
            <a:avLst/>
          </a:prstGeom>
          <a:ln w="38100">
            <a:solidFill>
              <a:schemeClr val="accent4"/>
            </a:solidFill>
          </a:ln>
        </p:spPr>
      </p:pic>
      <p:sp>
        <p:nvSpPr>
          <p:cNvPr id="9" name="TextBox 8">
            <a:extLst>
              <a:ext uri="{FF2B5EF4-FFF2-40B4-BE49-F238E27FC236}">
                <a16:creationId xmlns:a16="http://schemas.microsoft.com/office/drawing/2014/main" id="{BD74B801-C862-123B-3956-8A0D5CE6201B}"/>
              </a:ext>
            </a:extLst>
          </p:cNvPr>
          <p:cNvSpPr txBox="1"/>
          <p:nvPr/>
        </p:nvSpPr>
        <p:spPr>
          <a:xfrm>
            <a:off x="-1" y="5928098"/>
            <a:ext cx="9144000"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4"/>
              </a:rPr>
              <a:t>https://arxiv.org/pdf/2402.18736.pdf</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aphicFrame>
        <p:nvGraphicFramePr>
          <p:cNvPr id="2" name="Table 4">
            <a:extLst>
              <a:ext uri="{FF2B5EF4-FFF2-40B4-BE49-F238E27FC236}">
                <a16:creationId xmlns:a16="http://schemas.microsoft.com/office/drawing/2014/main" id="{5371C99B-88CF-A662-C2E8-30B76C4EC97C}"/>
              </a:ext>
            </a:extLst>
          </p:cNvPr>
          <p:cNvGraphicFramePr>
            <a:graphicFrameLocks/>
          </p:cNvGraphicFramePr>
          <p:nvPr>
            <p:extLst>
              <p:ext uri="{D42A27DB-BD31-4B8C-83A1-F6EECF244321}">
                <p14:modId xmlns:p14="http://schemas.microsoft.com/office/powerpoint/2010/main" val="422283606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r>
                        <a:rPr lang="en-US" sz="800" kern="1200" dirty="0">
                          <a:solidFill>
                            <a:srgbClr val="1D82C5"/>
                          </a:solidFill>
                          <a:latin typeface="Avenir Next" panose="020B0503020202020204" pitchFamily="34" charset="0"/>
                          <a:ea typeface="+mn-ea"/>
                          <a:cs typeface="Futura Medium" panose="020B0602020204020303" pitchFamily="34" charset="-79"/>
                        </a:rPr>
                        <a:t>●</a:t>
                      </a:r>
                      <a:endParaRPr lang="en-US" sz="800" dirty="0">
                        <a:solidFill>
                          <a:srgbClr val="1D82C5"/>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2502304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a:extLst>
              <a:ext uri="{FF2B5EF4-FFF2-40B4-BE49-F238E27FC236}">
                <a16:creationId xmlns:a16="http://schemas.microsoft.com/office/drawing/2014/main" id="{55CD9467-2714-E50F-A752-C3C8778E729D}"/>
              </a:ext>
            </a:extLst>
          </p:cNvPr>
          <p:cNvSpPr/>
          <p:nvPr/>
        </p:nvSpPr>
        <p:spPr>
          <a:xfrm>
            <a:off x="175404" y="3296748"/>
            <a:ext cx="8793192" cy="1751114"/>
          </a:xfrm>
          <a:prstGeom prst="roundRect">
            <a:avLst>
              <a:gd name="adj" fmla="val 4466"/>
            </a:avLst>
          </a:prstGeom>
          <a:solidFill>
            <a:schemeClr val="accent4">
              <a:lumMod val="20000"/>
              <a:lumOff val="80000"/>
            </a:schemeClr>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accent4"/>
                </a:solidFill>
                <a:latin typeface="Avenir Next" panose="020B0503020202020204" pitchFamily="34" charset="0"/>
              </a:rPr>
              <a:t>Key M</a:t>
            </a:r>
            <a:r>
              <a:rPr lang="en-US" sz="2000" b="1" dirty="0">
                <a:solidFill>
                  <a:srgbClr val="5CA2DC"/>
                </a:solidFill>
                <a:latin typeface="Avenir Next" panose="020B0503020202020204" pitchFamily="34" charset="0"/>
              </a:rPr>
              <a:t>echa</a:t>
            </a:r>
            <a:r>
              <a:rPr lang="en-US" sz="2000" b="1" dirty="0">
                <a:solidFill>
                  <a:schemeClr val="accent4"/>
                </a:solidFill>
                <a:latin typeface="Avenir Next" panose="020B0503020202020204" pitchFamily="34" charset="0"/>
              </a:rPr>
              <a:t>nism: </a:t>
            </a:r>
            <a:r>
              <a:rPr lang="en-US" sz="2000" dirty="0">
                <a:solidFill>
                  <a:schemeClr val="accent4"/>
                </a:solidFill>
                <a:latin typeface="Avenir Next" panose="020B0503020202020204" pitchFamily="34" charset="0"/>
              </a:rPr>
              <a:t>MIMDRAM, a hardware/software co-design PUD system</a:t>
            </a:r>
            <a:endParaRPr lang="en-US" sz="800"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Key idea</a:t>
            </a:r>
            <a:r>
              <a:rPr lang="en-US" dirty="0">
                <a:solidFill>
                  <a:schemeClr val="accent4"/>
                </a:solidFill>
                <a:latin typeface="Avenir Next" panose="020B0503020202020204" pitchFamily="34" charset="0"/>
              </a:rPr>
              <a:t>: leverage fine-grained DRAM for PUD operation</a:t>
            </a: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HW</a:t>
            </a:r>
            <a:r>
              <a:rPr lang="en-US" dirty="0">
                <a:solidFill>
                  <a:schemeClr val="accent4"/>
                </a:solidFill>
                <a:latin typeface="Avenir Next" panose="020B0503020202020204" pitchFamily="34" charset="0"/>
              </a:rPr>
              <a:t>:</a:t>
            </a:r>
            <a:r>
              <a:rPr lang="en-US" spc="-150" dirty="0">
                <a:solidFill>
                  <a:schemeClr val="accent4"/>
                </a:solidFill>
                <a:latin typeface="Avenir Next" panose="020B0503020202020204" pitchFamily="34" charset="0"/>
              </a:rPr>
              <a:t> </a:t>
            </a:r>
            <a:r>
              <a:rPr lang="en-US" sz="1600" spc="-150" dirty="0">
                <a:solidFill>
                  <a:schemeClr val="accent4"/>
                </a:solidFill>
                <a:latin typeface="Avenir Next" panose="020B0503020202020204" pitchFamily="34" charset="0"/>
              </a:rPr>
              <a:t> </a:t>
            </a:r>
            <a:r>
              <a:rPr lang="en-US" dirty="0">
                <a:solidFill>
                  <a:schemeClr val="accent4"/>
                </a:solidFill>
                <a:latin typeface="Avenir Next" panose="020B0503020202020204" pitchFamily="34" charset="0"/>
              </a:rPr>
              <a:t>- </a:t>
            </a:r>
            <a:r>
              <a:rPr lang="en-US" u="sng" dirty="0">
                <a:solidFill>
                  <a:schemeClr val="accent4"/>
                </a:solidFill>
                <a:latin typeface="Avenir Next" panose="020B0503020202020204" pitchFamily="34" charset="0"/>
              </a:rPr>
              <a:t>simple changes</a:t>
            </a:r>
            <a:r>
              <a:rPr lang="en-US" dirty="0">
                <a:solidFill>
                  <a:schemeClr val="accent4"/>
                </a:solidFill>
                <a:latin typeface="Avenir Next" panose="020B0503020202020204" pitchFamily="34" charset="0"/>
              </a:rPr>
              <a:t> to the DRAM array, enabling concurrent PUD operations</a:t>
            </a:r>
            <a:br>
              <a:rPr lang="en-US" sz="1600" dirty="0">
                <a:solidFill>
                  <a:schemeClr val="accent4"/>
                </a:solidFill>
                <a:latin typeface="Avenir Next" panose="020B0503020202020204" pitchFamily="34" charset="0"/>
              </a:rPr>
            </a:br>
            <a:r>
              <a:rPr lang="en-US" sz="1600" dirty="0">
                <a:solidFill>
                  <a:schemeClr val="accent4"/>
                </a:solidFill>
                <a:latin typeface="Avenir Next" panose="020B0503020202020204" pitchFamily="34" charset="0"/>
              </a:rPr>
              <a:t>           </a:t>
            </a:r>
            <a:r>
              <a:rPr lang="en-US" dirty="0">
                <a:solidFill>
                  <a:schemeClr val="accent4"/>
                </a:solidFill>
                <a:latin typeface="Avenir Next" panose="020B0503020202020204" pitchFamily="34" charset="0"/>
              </a:rPr>
              <a:t>- </a:t>
            </a:r>
            <a:r>
              <a:rPr lang="en-US" u="sng" dirty="0">
                <a:solidFill>
                  <a:schemeClr val="accent4"/>
                </a:solidFill>
                <a:latin typeface="Avenir Next" panose="020B0503020202020204" pitchFamily="34" charset="0"/>
              </a:rPr>
              <a:t>low-cost interconnects</a:t>
            </a:r>
            <a:r>
              <a:rPr lang="en-US" dirty="0">
                <a:solidFill>
                  <a:schemeClr val="accent4"/>
                </a:solidFill>
                <a:latin typeface="Avenir Next" panose="020B0503020202020204" pitchFamily="34" charset="0"/>
              </a:rPr>
              <a:t> at the DRAM peripherals for data reduction</a:t>
            </a:r>
            <a:endParaRPr lang="en-US" sz="1600"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SW</a:t>
            </a:r>
            <a:r>
              <a:rPr lang="en-US" dirty="0">
                <a:solidFill>
                  <a:schemeClr val="accent4"/>
                </a:solidFill>
                <a:latin typeface="Avenir Next" panose="020B0503020202020204" pitchFamily="34" charset="0"/>
              </a:rPr>
              <a:t>:  - </a:t>
            </a:r>
            <a:r>
              <a:rPr lang="en-US" u="sng" dirty="0">
                <a:solidFill>
                  <a:schemeClr val="accent4"/>
                </a:solidFill>
                <a:latin typeface="Avenir Next" panose="020B0503020202020204" pitchFamily="34" charset="0"/>
              </a:rPr>
              <a:t>compiler</a:t>
            </a:r>
            <a:r>
              <a:rPr lang="en-US" dirty="0">
                <a:solidFill>
                  <a:schemeClr val="accent4"/>
                </a:solidFill>
                <a:latin typeface="Avenir Next" panose="020B0503020202020204" pitchFamily="34" charset="0"/>
              </a:rPr>
              <a:t> and </a:t>
            </a:r>
            <a:r>
              <a:rPr lang="en-US" u="sng" dirty="0">
                <a:solidFill>
                  <a:schemeClr val="accent4"/>
                </a:solidFill>
                <a:latin typeface="Avenir Next" panose="020B0503020202020204" pitchFamily="34" charset="0"/>
              </a:rPr>
              <a:t>OS</a:t>
            </a:r>
            <a:r>
              <a:rPr lang="en-US" dirty="0">
                <a:solidFill>
                  <a:schemeClr val="accent4"/>
                </a:solidFill>
                <a:latin typeface="Avenir Next" panose="020B0503020202020204" pitchFamily="34" charset="0"/>
              </a:rPr>
              <a:t> support to generate and map PUD instructions</a:t>
            </a:r>
          </a:p>
        </p:txBody>
      </p:sp>
      <p:sp>
        <p:nvSpPr>
          <p:cNvPr id="8" name="Rounded Rectangle 7">
            <a:extLst>
              <a:ext uri="{FF2B5EF4-FFF2-40B4-BE49-F238E27FC236}">
                <a16:creationId xmlns:a16="http://schemas.microsoft.com/office/drawing/2014/main" id="{21687AA8-57AB-4584-50D5-F7CDBC03893E}"/>
              </a:ext>
            </a:extLst>
          </p:cNvPr>
          <p:cNvSpPr/>
          <p:nvPr/>
        </p:nvSpPr>
        <p:spPr>
          <a:xfrm>
            <a:off x="175404" y="2368094"/>
            <a:ext cx="8793192" cy="811897"/>
          </a:xfrm>
          <a:prstGeom prst="roundRect">
            <a:avLst>
              <a:gd name="adj" fmla="val 6245"/>
            </a:avLst>
          </a:prstGeom>
          <a:solidFill>
            <a:schemeClr val="accent3">
              <a:lumMod val="20000"/>
              <a:lumOff val="80000"/>
            </a:schemeClr>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accent3"/>
                </a:solidFill>
                <a:latin typeface="Avenir Next" panose="020B0503020202020204" pitchFamily="34" charset="0"/>
              </a:rPr>
              <a:t>Goal: </a:t>
            </a:r>
            <a:r>
              <a:rPr lang="en-US" sz="2000" dirty="0">
                <a:solidFill>
                  <a:schemeClr val="accent3"/>
                </a:solidFill>
                <a:latin typeface="Avenir Next" panose="020B0503020202020204" pitchFamily="34" charset="0"/>
              </a:rPr>
              <a:t>Design a flexible PUD system that overcomes the three limitations caused by DRAM’s large and rigid access granularity</a:t>
            </a:r>
            <a:endParaRPr lang="en-US" sz="2000" b="1" dirty="0">
              <a:solidFill>
                <a:schemeClr val="accent3"/>
              </a:solidFill>
              <a:latin typeface="Avenir Next" panose="020B0503020202020204" pitchFamily="34" charset="0"/>
            </a:endParaRPr>
          </a:p>
        </p:txBody>
      </p:sp>
      <p:sp>
        <p:nvSpPr>
          <p:cNvPr id="10" name="Rounded Rectangle 9">
            <a:extLst>
              <a:ext uri="{FF2B5EF4-FFF2-40B4-BE49-F238E27FC236}">
                <a16:creationId xmlns:a16="http://schemas.microsoft.com/office/drawing/2014/main" id="{F8229EDB-DE72-E042-CB7F-DB650B64BDC7}"/>
              </a:ext>
            </a:extLst>
          </p:cNvPr>
          <p:cNvSpPr/>
          <p:nvPr/>
        </p:nvSpPr>
        <p:spPr>
          <a:xfrm>
            <a:off x="175404" y="5164618"/>
            <a:ext cx="8793192" cy="1217518"/>
          </a:xfrm>
          <a:prstGeom prst="roundRect">
            <a:avLst>
              <a:gd name="adj" fmla="val 6367"/>
            </a:avLst>
          </a:prstGeom>
          <a:solidFill>
            <a:schemeClr val="accent5">
              <a:lumMod val="20000"/>
              <a:lumOff val="80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accent5"/>
                </a:solidFill>
                <a:latin typeface="Avenir Next" panose="020B0503020202020204" pitchFamily="34" charset="0"/>
              </a:rPr>
              <a:t>Key Results:</a:t>
            </a:r>
            <a:r>
              <a:rPr lang="en-US" sz="2000" dirty="0">
                <a:solidFill>
                  <a:schemeClr val="accent5"/>
                </a:solidFill>
                <a:latin typeface="Avenir Next" panose="020B0503020202020204" pitchFamily="34" charset="0"/>
              </a:rPr>
              <a:t> MIMDRAM achieves</a:t>
            </a:r>
          </a:p>
          <a:p>
            <a:pPr marL="285750" indent="-285750">
              <a:buFont typeface="Arial" panose="020B0604020202020204" pitchFamily="34" charset="0"/>
              <a:buChar char="•"/>
            </a:pPr>
            <a:r>
              <a:rPr lang="en-US" b="1" dirty="0">
                <a:solidFill>
                  <a:schemeClr val="accent5"/>
                </a:solidFill>
                <a:latin typeface="Avenir Next" panose="020B0503020202020204" pitchFamily="34" charset="0"/>
              </a:rPr>
              <a:t>14.3x</a:t>
            </a:r>
            <a:r>
              <a:rPr lang="en-US" dirty="0">
                <a:solidFill>
                  <a:schemeClr val="accent5"/>
                </a:solidFill>
                <a:latin typeface="Avenir Next" panose="020B0503020202020204" pitchFamily="34" charset="0"/>
              </a:rPr>
              <a:t>, </a:t>
            </a:r>
            <a:r>
              <a:rPr lang="en-US" b="1" dirty="0">
                <a:solidFill>
                  <a:schemeClr val="accent5"/>
                </a:solidFill>
                <a:latin typeface="Avenir Next" panose="020B0503020202020204" pitchFamily="34" charset="0"/>
              </a:rPr>
              <a:t>30.6x</a:t>
            </a:r>
            <a:r>
              <a:rPr lang="en-US" dirty="0">
                <a:solidFill>
                  <a:schemeClr val="accent5"/>
                </a:solidFill>
                <a:latin typeface="Avenir Next" panose="020B0503020202020204" pitchFamily="34" charset="0"/>
              </a:rPr>
              <a:t>, and </a:t>
            </a:r>
            <a:r>
              <a:rPr lang="en-US" b="1" dirty="0">
                <a:solidFill>
                  <a:schemeClr val="accent5"/>
                </a:solidFill>
                <a:latin typeface="Avenir Next" panose="020B0503020202020204" pitchFamily="34" charset="0"/>
              </a:rPr>
              <a:t>6.8x</a:t>
            </a:r>
            <a:r>
              <a:rPr lang="en-US" dirty="0">
                <a:solidFill>
                  <a:schemeClr val="accent5"/>
                </a:solidFill>
                <a:latin typeface="Avenir Next" panose="020B0503020202020204" pitchFamily="34" charset="0"/>
              </a:rPr>
              <a:t> the energy efficiency of state-of-the-art PUD systems, a high-end CPU and GPU, respectively  </a:t>
            </a:r>
          </a:p>
          <a:p>
            <a:pPr marL="285750" indent="-285750">
              <a:buFont typeface="Arial" panose="020B0604020202020204" pitchFamily="34" charset="0"/>
              <a:buChar char="•"/>
            </a:pPr>
            <a:r>
              <a:rPr lang="en-US" dirty="0">
                <a:solidFill>
                  <a:schemeClr val="accent5"/>
                </a:solidFill>
                <a:latin typeface="Avenir Next" panose="020B0503020202020204" pitchFamily="34" charset="0"/>
              </a:rPr>
              <a:t>Small area cost to a DRAM chip (</a:t>
            </a:r>
            <a:r>
              <a:rPr lang="en-US" b="1" dirty="0">
                <a:solidFill>
                  <a:schemeClr val="accent5"/>
                </a:solidFill>
                <a:latin typeface="Avenir Next" panose="020B0503020202020204" pitchFamily="34" charset="0"/>
              </a:rPr>
              <a:t>1.11%</a:t>
            </a:r>
            <a:r>
              <a:rPr lang="en-US" dirty="0">
                <a:solidFill>
                  <a:schemeClr val="accent5"/>
                </a:solidFill>
                <a:latin typeface="Avenir Next" panose="020B0503020202020204" pitchFamily="34" charset="0"/>
              </a:rPr>
              <a:t>) and CPU die (</a:t>
            </a:r>
            <a:r>
              <a:rPr lang="en-US" b="1" dirty="0">
                <a:solidFill>
                  <a:schemeClr val="accent5"/>
                </a:solidFill>
                <a:latin typeface="Avenir Next" panose="020B0503020202020204" pitchFamily="34" charset="0"/>
              </a:rPr>
              <a:t>0.6%</a:t>
            </a:r>
            <a:r>
              <a:rPr lang="en-US" dirty="0">
                <a:solidFill>
                  <a:schemeClr val="accent5"/>
                </a:solidFill>
                <a:latin typeface="Avenir Next" panose="020B0503020202020204" pitchFamily="34" charset="0"/>
              </a:rPr>
              <a:t>) </a:t>
            </a:r>
          </a:p>
        </p:txBody>
      </p:sp>
      <p:sp>
        <p:nvSpPr>
          <p:cNvPr id="12" name="TextBox 11">
            <a:extLst>
              <a:ext uri="{FF2B5EF4-FFF2-40B4-BE49-F238E27FC236}">
                <a16:creationId xmlns:a16="http://schemas.microsoft.com/office/drawing/2014/main" id="{AE3BEFD9-78BA-D709-AE08-2BCD6C54A6BA}"/>
              </a:ext>
            </a:extLst>
          </p:cNvPr>
          <p:cNvSpPr txBox="1"/>
          <p:nvPr/>
        </p:nvSpPr>
        <p:spPr>
          <a:xfrm>
            <a:off x="0" y="6473577"/>
            <a:ext cx="9143999" cy="584775"/>
          </a:xfrm>
          <a:prstGeom prst="rect">
            <a:avLst/>
          </a:prstGeom>
          <a:noFill/>
        </p:spPr>
        <p:txBody>
          <a:bodyPr wrap="square">
            <a:spAutoFit/>
          </a:bodyPr>
          <a:lstStyle/>
          <a:p>
            <a:pPr algn="ctr"/>
            <a:r>
              <a:rPr kumimoji="0" lang="en-US"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3">
                  <a:extLst>
                    <a:ext uri="{A12FA001-AC4F-418D-AE19-62706E023703}">
                      <ahyp:hlinkClr xmlns:ahyp="http://schemas.microsoft.com/office/drawing/2018/hyperlinkcolor" val="tx"/>
                    </a:ext>
                  </a:extLst>
                </a:hlinkClick>
              </a:rPr>
              <a:t>https://github.com/CMU-SAFARI/MIMDRAM</a:t>
            </a:r>
            <a:r>
              <a:rPr kumimoji="0" lang="en-US"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br>
              <a:rPr kumimoji="0" lang="en-US" sz="16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br>
            <a:endParaRPr lang="en-US" sz="1400" dirty="0"/>
          </a:p>
        </p:txBody>
      </p:sp>
      <p:sp>
        <p:nvSpPr>
          <p:cNvPr id="13" name="Rectangle 12">
            <a:extLst>
              <a:ext uri="{FF2B5EF4-FFF2-40B4-BE49-F238E27FC236}">
                <a16:creationId xmlns:a16="http://schemas.microsoft.com/office/drawing/2014/main" id="{352899C6-8057-C6B9-2B3C-BA51DCF44B06}"/>
              </a:ext>
            </a:extLst>
          </p:cNvPr>
          <p:cNvSpPr/>
          <p:nvPr/>
        </p:nvSpPr>
        <p:spPr>
          <a:xfrm>
            <a:off x="0" y="0"/>
            <a:ext cx="9143999" cy="118777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a:extLst>
              <a:ext uri="{FF2B5EF4-FFF2-40B4-BE49-F238E27FC236}">
                <a16:creationId xmlns:a16="http://schemas.microsoft.com/office/drawing/2014/main" id="{23E200A9-FF93-67FA-E9EF-05A8CE894C0C}"/>
              </a:ext>
            </a:extLst>
          </p:cNvPr>
          <p:cNvSpPr/>
          <p:nvPr/>
        </p:nvSpPr>
        <p:spPr>
          <a:xfrm>
            <a:off x="175404" y="738418"/>
            <a:ext cx="8793192" cy="1512919"/>
          </a:xfrm>
          <a:prstGeom prst="roundRect">
            <a:avLst>
              <a:gd name="adj" fmla="val 5022"/>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accent1"/>
                </a:solidFill>
                <a:latin typeface="Avenir Next" panose="020B0503020202020204" pitchFamily="34" charset="0"/>
              </a:rPr>
              <a:t>Problem: </a:t>
            </a:r>
            <a:r>
              <a:rPr lang="en-US" sz="2000" dirty="0">
                <a:solidFill>
                  <a:schemeClr val="accent1"/>
                </a:solidFill>
                <a:latin typeface="Avenir Next" panose="020B0503020202020204" pitchFamily="34" charset="0"/>
              </a:rPr>
              <a:t>Processing-Using-DRAM (PUD) suffers from three issues caused by DRAM’s large and rigid access granularity</a:t>
            </a:r>
          </a:p>
          <a:p>
            <a:pPr marL="342900" indent="-342900">
              <a:buFont typeface="Arial" panose="020B0604020202020204" pitchFamily="34" charset="0"/>
              <a:buChar char="•"/>
            </a:pPr>
            <a:r>
              <a:rPr lang="en-US" u="sng" dirty="0">
                <a:solidFill>
                  <a:schemeClr val="accent1"/>
                </a:solidFill>
                <a:latin typeface="Avenir Next" panose="020B0503020202020204" pitchFamily="34" charset="0"/>
              </a:rPr>
              <a:t>Underutilization</a:t>
            </a:r>
            <a:r>
              <a:rPr lang="en-US" dirty="0">
                <a:solidFill>
                  <a:schemeClr val="accent1"/>
                </a:solidFill>
                <a:latin typeface="Avenir Next" panose="020B0503020202020204" pitchFamily="34" charset="0"/>
              </a:rPr>
              <a:t> due to data parallelism variation in (and across) applications</a:t>
            </a:r>
            <a:endParaRPr lang="en-US" sz="1600" dirty="0">
              <a:solidFill>
                <a:schemeClr val="accent1"/>
              </a:solidFill>
              <a:latin typeface="Avenir Next" panose="020B0503020202020204" pitchFamily="34" charset="0"/>
            </a:endParaRPr>
          </a:p>
          <a:p>
            <a:pPr marL="342900" indent="-342900">
              <a:buFont typeface="Arial" panose="020B0604020202020204" pitchFamily="34" charset="0"/>
              <a:buChar char="•"/>
            </a:pPr>
            <a:r>
              <a:rPr lang="en-US" u="sng" dirty="0">
                <a:solidFill>
                  <a:schemeClr val="accent1"/>
                </a:solidFill>
                <a:latin typeface="Avenir Next" panose="020B0503020202020204" pitchFamily="34" charset="0"/>
              </a:rPr>
              <a:t>Limited computation support</a:t>
            </a:r>
            <a:r>
              <a:rPr lang="en-US" i="1" dirty="0">
                <a:solidFill>
                  <a:schemeClr val="accent1"/>
                </a:solidFill>
                <a:latin typeface="Avenir Next" panose="020B0503020202020204" pitchFamily="34" charset="0"/>
              </a:rPr>
              <a:t> </a:t>
            </a:r>
            <a:r>
              <a:rPr lang="en-US" dirty="0">
                <a:solidFill>
                  <a:schemeClr val="accent1"/>
                </a:solidFill>
                <a:latin typeface="Avenir Next" panose="020B0503020202020204" pitchFamily="34" charset="0"/>
              </a:rPr>
              <a:t>due to a lack of interconnects</a:t>
            </a:r>
          </a:p>
          <a:p>
            <a:pPr marL="342900" indent="-342900">
              <a:buFont typeface="Arial" panose="020B0604020202020204" pitchFamily="34" charset="0"/>
              <a:buChar char="•"/>
            </a:pPr>
            <a:r>
              <a:rPr lang="en-US" u="sng" dirty="0">
                <a:solidFill>
                  <a:schemeClr val="accent1"/>
                </a:solidFill>
                <a:latin typeface="Avenir Next" panose="020B0503020202020204" pitchFamily="34" charset="0"/>
              </a:rPr>
              <a:t>Challenging programming</a:t>
            </a:r>
            <a:r>
              <a:rPr lang="en-US" dirty="0">
                <a:solidFill>
                  <a:schemeClr val="accent1"/>
                </a:solidFill>
                <a:latin typeface="Avenir Next" panose="020B0503020202020204" pitchFamily="34" charset="0"/>
              </a:rPr>
              <a:t> model due to a lack of compilers </a:t>
            </a:r>
          </a:p>
        </p:txBody>
      </p:sp>
      <p:sp>
        <p:nvSpPr>
          <p:cNvPr id="2" name="Title 1">
            <a:extLst>
              <a:ext uri="{FF2B5EF4-FFF2-40B4-BE49-F238E27FC236}">
                <a16:creationId xmlns:a16="http://schemas.microsoft.com/office/drawing/2014/main" id="{E67357E3-8542-6F47-9EDD-EF35BB96A3BE}"/>
              </a:ext>
            </a:extLst>
          </p:cNvPr>
          <p:cNvSpPr>
            <a:spLocks noGrp="1"/>
          </p:cNvSpPr>
          <p:nvPr>
            <p:ph type="title"/>
          </p:nvPr>
        </p:nvSpPr>
        <p:spPr>
          <a:xfrm>
            <a:off x="169011" y="86288"/>
            <a:ext cx="8894602" cy="606084"/>
          </a:xfrm>
        </p:spPr>
        <p:txBody>
          <a:bodyPr>
            <a:normAutofit fontScale="90000"/>
          </a:bodyPr>
          <a:lstStyle/>
          <a:p>
            <a:pPr algn="ctr"/>
            <a:r>
              <a:rPr lang="en-US" dirty="0">
                <a:solidFill>
                  <a:schemeClr val="tx1"/>
                </a:solidFill>
              </a:rPr>
              <a:t>Executive Summary</a:t>
            </a:r>
          </a:p>
        </p:txBody>
      </p:sp>
    </p:spTree>
    <p:extLst>
      <p:ext uri="{BB962C8B-B14F-4D97-AF65-F5344CB8AC3E}">
        <p14:creationId xmlns:p14="http://schemas.microsoft.com/office/powerpoint/2010/main" val="3633634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bg/>
                                          </p:spTgt>
                                        </p:tgtEl>
                                        <p:attrNameLst>
                                          <p:attrName>style.visibility</p:attrName>
                                        </p:attrNameLst>
                                      </p:cBhvr>
                                      <p:to>
                                        <p:strVal val="visible"/>
                                      </p:to>
                                    </p:set>
                                    <p:animEffect transition="in" filter="fade">
                                      <p:cBhvr>
                                        <p:cTn id="7" dur="500"/>
                                        <p:tgtEl>
                                          <p:spTgt spid="4">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fade">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fade">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fade">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fade">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7">
                                            <p:bg/>
                                          </p:spTgt>
                                        </p:tgtEl>
                                        <p:attrNameLst>
                                          <p:attrName>style.visibility</p:attrName>
                                        </p:attrNameLst>
                                      </p:cBhvr>
                                      <p:to>
                                        <p:strVal val="visible"/>
                                      </p:to>
                                    </p:set>
                                    <p:animEffect transition="in" filter="fade">
                                      <p:cBhvr>
                                        <p:cTn id="35" dur="500"/>
                                        <p:tgtEl>
                                          <p:spTgt spid="7">
                                            <p:bg/>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
                                            <p:txEl>
                                              <p:pRg st="0" end="0"/>
                                            </p:txEl>
                                          </p:spTgt>
                                        </p:tgtEl>
                                        <p:attrNameLst>
                                          <p:attrName>style.visibility</p:attrName>
                                        </p:attrNameLst>
                                      </p:cBhvr>
                                      <p:to>
                                        <p:strVal val="visible"/>
                                      </p:to>
                                    </p:set>
                                    <p:animEffect transition="in" filter="fade">
                                      <p:cBhvr>
                                        <p:cTn id="38" dur="500"/>
                                        <p:tgtEl>
                                          <p:spTgt spid="7">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7">
                                            <p:txEl>
                                              <p:pRg st="1" end="1"/>
                                            </p:txEl>
                                          </p:spTgt>
                                        </p:tgtEl>
                                        <p:attrNameLst>
                                          <p:attrName>style.visibility</p:attrName>
                                        </p:attrNameLst>
                                      </p:cBhvr>
                                      <p:to>
                                        <p:strVal val="visible"/>
                                      </p:to>
                                    </p:set>
                                    <p:animEffect transition="in" filter="fade">
                                      <p:cBhvr>
                                        <p:cTn id="43" dur="500"/>
                                        <p:tgtEl>
                                          <p:spTgt spid="7">
                                            <p:txEl>
                                              <p:pRg st="1" end="1"/>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7">
                                            <p:txEl>
                                              <p:pRg st="2" end="2"/>
                                            </p:txEl>
                                          </p:spTgt>
                                        </p:tgtEl>
                                        <p:attrNameLst>
                                          <p:attrName>style.visibility</p:attrName>
                                        </p:attrNameLst>
                                      </p:cBhvr>
                                      <p:to>
                                        <p:strVal val="visible"/>
                                      </p:to>
                                    </p:set>
                                    <p:animEffect transition="in" filter="fade">
                                      <p:cBhvr>
                                        <p:cTn id="48" dur="500"/>
                                        <p:tgtEl>
                                          <p:spTgt spid="7">
                                            <p:txEl>
                                              <p:pRg st="2" end="2"/>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
                                            <p:txEl>
                                              <p:pRg st="3" end="3"/>
                                            </p:txEl>
                                          </p:spTgt>
                                        </p:tgtEl>
                                        <p:attrNameLst>
                                          <p:attrName>style.visibility</p:attrName>
                                        </p:attrNameLst>
                                      </p:cBhvr>
                                      <p:to>
                                        <p:strVal val="visible"/>
                                      </p:to>
                                    </p:set>
                                    <p:animEffect transition="in" filter="fade">
                                      <p:cBhvr>
                                        <p:cTn id="53" dur="500"/>
                                        <p:tgtEl>
                                          <p:spTgt spid="7">
                                            <p:txEl>
                                              <p:pRg st="3" end="3"/>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0">
                                            <p:bg/>
                                          </p:spTgt>
                                        </p:tgtEl>
                                        <p:attrNameLst>
                                          <p:attrName>style.visibility</p:attrName>
                                        </p:attrNameLst>
                                      </p:cBhvr>
                                      <p:to>
                                        <p:strVal val="visible"/>
                                      </p:to>
                                    </p:set>
                                    <p:animEffect transition="in" filter="fade">
                                      <p:cBhvr>
                                        <p:cTn id="58" dur="500"/>
                                        <p:tgtEl>
                                          <p:spTgt spid="10">
                                            <p:bg/>
                                          </p:spTgt>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xEl>
                                              <p:pRg st="0" end="0"/>
                                            </p:txEl>
                                          </p:spTgt>
                                        </p:tgtEl>
                                        <p:attrNameLst>
                                          <p:attrName>style.visibility</p:attrName>
                                        </p:attrNameLst>
                                      </p:cBhvr>
                                      <p:to>
                                        <p:strVal val="visible"/>
                                      </p:to>
                                    </p:set>
                                    <p:animEffect transition="in" filter="fade">
                                      <p:cBhvr>
                                        <p:cTn id="61" dur="500"/>
                                        <p:tgtEl>
                                          <p:spTgt spid="10">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0">
                                            <p:txEl>
                                              <p:pRg st="1" end="1"/>
                                            </p:txEl>
                                          </p:spTgt>
                                        </p:tgtEl>
                                        <p:attrNameLst>
                                          <p:attrName>style.visibility</p:attrName>
                                        </p:attrNameLst>
                                      </p:cBhvr>
                                      <p:to>
                                        <p:strVal val="visible"/>
                                      </p:to>
                                    </p:set>
                                    <p:animEffect transition="in" filter="fade">
                                      <p:cBhvr>
                                        <p:cTn id="66" dur="500"/>
                                        <p:tgtEl>
                                          <p:spTgt spid="10">
                                            <p:txEl>
                                              <p:pRg st="1" end="1"/>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ntr" presetSubtype="0" fill="hold" grpId="0" nodeType="clickEffect">
                                  <p:stCondLst>
                                    <p:cond delay="0"/>
                                  </p:stCondLst>
                                  <p:childTnLst>
                                    <p:set>
                                      <p:cBhvr>
                                        <p:cTn id="70" dur="1" fill="hold">
                                          <p:stCondLst>
                                            <p:cond delay="0"/>
                                          </p:stCondLst>
                                        </p:cTn>
                                        <p:tgtEl>
                                          <p:spTgt spid="10">
                                            <p:txEl>
                                              <p:pRg st="2" end="2"/>
                                            </p:txEl>
                                          </p:spTgt>
                                        </p:tgtEl>
                                        <p:attrNameLst>
                                          <p:attrName>style.visibility</p:attrName>
                                        </p:attrNameLst>
                                      </p:cBhvr>
                                      <p:to>
                                        <p:strVal val="visible"/>
                                      </p:to>
                                    </p:set>
                                    <p:animEffect transition="in" filter="fade">
                                      <p:cBhvr>
                                        <p:cTn id="71" dur="500"/>
                                        <p:tgtEl>
                                          <p:spTgt spid="10">
                                            <p:txEl>
                                              <p:pRg st="2" end="2"/>
                                            </p:tx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
                                        </p:tgtEl>
                                        <p:attrNameLst>
                                          <p:attrName>style.visibility</p:attrName>
                                        </p:attrNameLst>
                                      </p:cBhvr>
                                      <p:to>
                                        <p:strVal val="visible"/>
                                      </p:to>
                                    </p:set>
                                    <p:animEffect transition="in" filter="fade">
                                      <p:cBhvr>
                                        <p:cTn id="7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bldP spid="8" grpId="0" animBg="1"/>
      <p:bldP spid="10" grpId="0" uiExpand="1" build="p" animBg="1"/>
      <p:bldP spid="12" grpId="0"/>
      <p:bldP spid="4" grpId="0" uiExpand="1" build="p"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1A82C4"/>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40110117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568450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aphicFrame>
        <p:nvGraphicFramePr>
          <p:cNvPr id="4" name="Table 4">
            <a:extLst>
              <a:ext uri="{FF2B5EF4-FFF2-40B4-BE49-F238E27FC236}">
                <a16:creationId xmlns:a16="http://schemas.microsoft.com/office/drawing/2014/main" id="{44E08866-31B5-1ACA-2871-0818F1531E63}"/>
              </a:ext>
            </a:extLst>
          </p:cNvPr>
          <p:cNvGraphicFramePr>
            <a:graphicFrameLocks/>
          </p:cNvGraphicFramePr>
          <p:nvPr>
            <p:extLst>
              <p:ext uri="{D42A27DB-BD31-4B8C-83A1-F6EECF244321}">
                <p14:modId xmlns:p14="http://schemas.microsoft.com/office/powerpoint/2010/main" val="22770675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20731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0C7A5B4C-D4A1-955C-B631-171AC088BBE6}"/>
              </a:ext>
            </a:extLst>
          </p:cNvPr>
          <p:cNvSpPr/>
          <p:nvPr/>
        </p:nvSpPr>
        <p:spPr>
          <a:xfrm>
            <a:off x="1" y="3429001"/>
            <a:ext cx="9144000" cy="2684416"/>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0CBF65E9-75D3-ABED-2449-5D2992C4410A}"/>
              </a:ext>
            </a:extLst>
          </p:cNvPr>
          <p:cNvGraphicFramePr>
            <a:graphicFrameLocks/>
          </p:cNvGraphicFramePr>
          <p:nvPr>
            <p:extLst>
              <p:ext uri="{D42A27DB-BD31-4B8C-83A1-F6EECF244321}">
                <p14:modId xmlns:p14="http://schemas.microsoft.com/office/powerpoint/2010/main" val="119852334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4" name="Rectangle 3">
            <a:extLst>
              <a:ext uri="{FF2B5EF4-FFF2-40B4-BE49-F238E27FC236}">
                <a16:creationId xmlns:a16="http://schemas.microsoft.com/office/drawing/2014/main" id="{D3AC69DA-5489-393B-E431-C26581FCE106}"/>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132431990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 name="TextBox 346">
            <a:extLst>
              <a:ext uri="{FF2B5EF4-FFF2-40B4-BE49-F238E27FC236}">
                <a16:creationId xmlns:a16="http://schemas.microsoft.com/office/drawing/2014/main" id="{59F3B537-728A-1086-393B-8112155BCBA9}"/>
              </a:ext>
            </a:extLst>
          </p:cNvPr>
          <p:cNvSpPr txBox="1"/>
          <p:nvPr/>
        </p:nvSpPr>
        <p:spPr>
          <a:xfrm>
            <a:off x="21749" y="5937083"/>
            <a:ext cx="9101388" cy="369332"/>
          </a:xfrm>
          <a:prstGeom prst="rect">
            <a:avLst/>
          </a:prstGeom>
          <a:noFill/>
        </p:spPr>
        <p:txBody>
          <a:bodyPr wrap="square">
            <a:spAutoFit/>
          </a:bodyPr>
          <a:lstStyle/>
          <a:p>
            <a:pPr algn="ctr"/>
            <a:r>
              <a:rPr lang="en-US" b="1" dirty="0">
                <a:solidFill>
                  <a:srgbClr val="38A87F"/>
                </a:solidFill>
                <a:latin typeface="Avenir Next" panose="020B0503020202020204" pitchFamily="34" charset="0"/>
              </a:rPr>
              <a:t>Ideal maximum vectorization factor = # DRAM columns (e.g., 65,536)</a:t>
            </a:r>
            <a:endParaRPr lang="en-US" dirty="0">
              <a:solidFill>
                <a:srgbClr val="38A87F"/>
              </a:solidFill>
              <a:latin typeface="Avenir Next" panose="020B0503020202020204" pitchFamily="34" charset="0"/>
            </a:endParaRPr>
          </a:p>
        </p:txBody>
      </p:sp>
      <p:sp>
        <p:nvSpPr>
          <p:cNvPr id="4" name="Title 1">
            <a:extLst>
              <a:ext uri="{FF2B5EF4-FFF2-40B4-BE49-F238E27FC236}">
                <a16:creationId xmlns:a16="http://schemas.microsoft.com/office/drawing/2014/main" id="{DD26DF0B-82B9-1DE8-2B4E-46C606031F75}"/>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a:t>
            </a:r>
          </a:p>
        </p:txBody>
      </p:sp>
      <p:sp>
        <p:nvSpPr>
          <p:cNvPr id="5" name="Rectangle 4">
            <a:extLst>
              <a:ext uri="{FF2B5EF4-FFF2-40B4-BE49-F238E27FC236}">
                <a16:creationId xmlns:a16="http://schemas.microsoft.com/office/drawing/2014/main" id="{C34A3680-560A-295E-99EF-9BC71A5B29C0}"/>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grpSp>
        <p:nvGrpSpPr>
          <p:cNvPr id="8" name="Group 7">
            <a:extLst>
              <a:ext uri="{FF2B5EF4-FFF2-40B4-BE49-F238E27FC236}">
                <a16:creationId xmlns:a16="http://schemas.microsoft.com/office/drawing/2014/main" id="{E7C55CBE-1F68-7CCD-19B4-4E306C8366FE}"/>
              </a:ext>
            </a:extLst>
          </p:cNvPr>
          <p:cNvGrpSpPr/>
          <p:nvPr/>
        </p:nvGrpSpPr>
        <p:grpSpPr>
          <a:xfrm>
            <a:off x="731520" y="2255569"/>
            <a:ext cx="7785463" cy="3499632"/>
            <a:chOff x="731520" y="2255569"/>
            <a:chExt cx="7785463" cy="3499632"/>
          </a:xfrm>
        </p:grpSpPr>
        <p:grpSp>
          <p:nvGrpSpPr>
            <p:cNvPr id="322" name="Group 321">
              <a:extLst>
                <a:ext uri="{FF2B5EF4-FFF2-40B4-BE49-F238E27FC236}">
                  <a16:creationId xmlns:a16="http://schemas.microsoft.com/office/drawing/2014/main" id="{08DDA65E-53C8-9C90-5735-99D2EC0F9297}"/>
                </a:ext>
              </a:extLst>
            </p:cNvPr>
            <p:cNvGrpSpPr/>
            <p:nvPr/>
          </p:nvGrpSpPr>
          <p:grpSpPr>
            <a:xfrm>
              <a:off x="2342395" y="2920860"/>
              <a:ext cx="4453675" cy="384743"/>
              <a:chOff x="2368765" y="2829108"/>
              <a:chExt cx="4453675" cy="384743"/>
            </a:xfrm>
            <a:solidFill>
              <a:schemeClr val="accent2">
                <a:lumMod val="20000"/>
                <a:lumOff val="80000"/>
              </a:schemeClr>
            </a:solidFill>
          </p:grpSpPr>
          <p:grpSp>
            <p:nvGrpSpPr>
              <p:cNvPr id="311" name="Group 310">
                <a:extLst>
                  <a:ext uri="{FF2B5EF4-FFF2-40B4-BE49-F238E27FC236}">
                    <a16:creationId xmlns:a16="http://schemas.microsoft.com/office/drawing/2014/main" id="{6FF62366-DC58-126C-D4E2-5A7D6B5AAA9F}"/>
                  </a:ext>
                </a:extLst>
              </p:cNvPr>
              <p:cNvGrpSpPr/>
              <p:nvPr/>
            </p:nvGrpSpPr>
            <p:grpSpPr>
              <a:xfrm>
                <a:off x="2368765" y="2829108"/>
                <a:ext cx="2179624" cy="375419"/>
                <a:chOff x="1066791" y="1851416"/>
                <a:chExt cx="2179624" cy="375419"/>
              </a:xfrm>
              <a:grpFill/>
            </p:grpSpPr>
            <p:sp>
              <p:nvSpPr>
                <p:cNvPr id="312" name="Rectangle 311">
                  <a:extLst>
                    <a:ext uri="{FF2B5EF4-FFF2-40B4-BE49-F238E27FC236}">
                      <a16:creationId xmlns:a16="http://schemas.microsoft.com/office/drawing/2014/main" id="{C91F9193-D305-6AA2-14B9-7A16DA288A85}"/>
                    </a:ext>
                  </a:extLst>
                </p:cNvPr>
                <p:cNvSpPr/>
                <p:nvPr/>
              </p:nvSpPr>
              <p:spPr>
                <a:xfrm>
                  <a:off x="1066791"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3" name="Rectangle 312">
                  <a:extLst>
                    <a:ext uri="{FF2B5EF4-FFF2-40B4-BE49-F238E27FC236}">
                      <a16:creationId xmlns:a16="http://schemas.microsoft.com/office/drawing/2014/main" id="{EFD79A3D-0AFE-459B-760B-6628D519B1CF}"/>
                    </a:ext>
                  </a:extLst>
                </p:cNvPr>
                <p:cNvSpPr/>
                <p:nvPr/>
              </p:nvSpPr>
              <p:spPr>
                <a:xfrm>
                  <a:off x="1627236"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4" name="Rectangle 313">
                  <a:extLst>
                    <a:ext uri="{FF2B5EF4-FFF2-40B4-BE49-F238E27FC236}">
                      <a16:creationId xmlns:a16="http://schemas.microsoft.com/office/drawing/2014/main" id="{C2F7CFA2-4AA1-CC65-8941-9E29A8035432}"/>
                    </a:ext>
                  </a:extLst>
                </p:cNvPr>
                <p:cNvSpPr/>
                <p:nvPr/>
              </p:nvSpPr>
              <p:spPr>
                <a:xfrm>
                  <a:off x="2187681"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5" name="Rectangle 314">
                  <a:extLst>
                    <a:ext uri="{FF2B5EF4-FFF2-40B4-BE49-F238E27FC236}">
                      <a16:creationId xmlns:a16="http://schemas.microsoft.com/office/drawing/2014/main" id="{139135E4-4C16-0F58-6F3B-5104DB097656}"/>
                    </a:ext>
                  </a:extLst>
                </p:cNvPr>
                <p:cNvSpPr/>
                <p:nvPr/>
              </p:nvSpPr>
              <p:spPr>
                <a:xfrm>
                  <a:off x="2763859"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grpSp>
            <p:nvGrpSpPr>
              <p:cNvPr id="316" name="Group 315">
                <a:extLst>
                  <a:ext uri="{FF2B5EF4-FFF2-40B4-BE49-F238E27FC236}">
                    <a16:creationId xmlns:a16="http://schemas.microsoft.com/office/drawing/2014/main" id="{4679DC15-3674-64AD-9D35-480A3AC2019F}"/>
                  </a:ext>
                </a:extLst>
              </p:cNvPr>
              <p:cNvGrpSpPr/>
              <p:nvPr/>
            </p:nvGrpSpPr>
            <p:grpSpPr>
              <a:xfrm>
                <a:off x="4642816" y="2838432"/>
                <a:ext cx="2179624" cy="375419"/>
                <a:chOff x="1066791" y="1851416"/>
                <a:chExt cx="2179624" cy="375419"/>
              </a:xfrm>
              <a:grpFill/>
            </p:grpSpPr>
            <p:sp>
              <p:nvSpPr>
                <p:cNvPr id="317" name="Rectangle 316">
                  <a:extLst>
                    <a:ext uri="{FF2B5EF4-FFF2-40B4-BE49-F238E27FC236}">
                      <a16:creationId xmlns:a16="http://schemas.microsoft.com/office/drawing/2014/main" id="{2C977C11-BA36-895A-EDC3-814D4D2860D5}"/>
                    </a:ext>
                  </a:extLst>
                </p:cNvPr>
                <p:cNvSpPr/>
                <p:nvPr/>
              </p:nvSpPr>
              <p:spPr>
                <a:xfrm>
                  <a:off x="1066791" y="1851416"/>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8" name="Rectangle 317">
                  <a:extLst>
                    <a:ext uri="{FF2B5EF4-FFF2-40B4-BE49-F238E27FC236}">
                      <a16:creationId xmlns:a16="http://schemas.microsoft.com/office/drawing/2014/main" id="{0B7D645C-A0A4-1FE9-852D-1A63C2C74D19}"/>
                    </a:ext>
                  </a:extLst>
                </p:cNvPr>
                <p:cNvSpPr/>
                <p:nvPr/>
              </p:nvSpPr>
              <p:spPr>
                <a:xfrm>
                  <a:off x="1627236" y="1851416"/>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9" name="Rectangle 318">
                  <a:extLst>
                    <a:ext uri="{FF2B5EF4-FFF2-40B4-BE49-F238E27FC236}">
                      <a16:creationId xmlns:a16="http://schemas.microsoft.com/office/drawing/2014/main" id="{A73C9C32-3BEB-B2A1-58DB-BCC1F1F5F522}"/>
                    </a:ext>
                  </a:extLst>
                </p:cNvPr>
                <p:cNvSpPr/>
                <p:nvPr/>
              </p:nvSpPr>
              <p:spPr>
                <a:xfrm>
                  <a:off x="2187681" y="1857503"/>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20" name="Rectangle 319">
                  <a:extLst>
                    <a:ext uri="{FF2B5EF4-FFF2-40B4-BE49-F238E27FC236}">
                      <a16:creationId xmlns:a16="http://schemas.microsoft.com/office/drawing/2014/main" id="{1EEC8442-151B-E52F-42F7-02FECEC157D2}"/>
                    </a:ext>
                  </a:extLst>
                </p:cNvPr>
                <p:cNvSpPr/>
                <p:nvPr/>
              </p:nvSpPr>
              <p:spPr>
                <a:xfrm>
                  <a:off x="2763859" y="1857503"/>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grpSp>
        <p:sp>
          <p:nvSpPr>
            <p:cNvPr id="334" name="TextBox 333">
              <a:extLst>
                <a:ext uri="{FF2B5EF4-FFF2-40B4-BE49-F238E27FC236}">
                  <a16:creationId xmlns:a16="http://schemas.microsoft.com/office/drawing/2014/main" id="{32FECABD-775C-6CF9-BD35-1B42DFD7C24E}"/>
                </a:ext>
              </a:extLst>
            </p:cNvPr>
            <p:cNvSpPr txBox="1"/>
            <p:nvPr/>
          </p:nvSpPr>
          <p:spPr>
            <a:xfrm>
              <a:off x="731520" y="2255569"/>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Maximum Vectorization Factor</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maximum number of scalar operands that fit into a SIMD register</a:t>
              </a:r>
              <a:endParaRPr lang="en-US" sz="1600" dirty="0">
                <a:latin typeface="Avenir Next" panose="020B0503020202020204" pitchFamily="34" charset="0"/>
              </a:endParaRPr>
            </a:p>
          </p:txBody>
        </p:sp>
        <p:grpSp>
          <p:nvGrpSpPr>
            <p:cNvPr id="479" name="Group 478">
              <a:extLst>
                <a:ext uri="{FF2B5EF4-FFF2-40B4-BE49-F238E27FC236}">
                  <a16:creationId xmlns:a16="http://schemas.microsoft.com/office/drawing/2014/main" id="{97D3030A-3EE9-B8DF-916B-1951B285CFC0}"/>
                </a:ext>
              </a:extLst>
            </p:cNvPr>
            <p:cNvGrpSpPr/>
            <p:nvPr/>
          </p:nvGrpSpPr>
          <p:grpSpPr>
            <a:xfrm>
              <a:off x="2455334" y="3290192"/>
              <a:ext cx="4313533" cy="205252"/>
              <a:chOff x="2455334" y="3290192"/>
              <a:chExt cx="4313533" cy="205252"/>
            </a:xfrm>
          </p:grpSpPr>
          <p:cxnSp>
            <p:nvCxnSpPr>
              <p:cNvPr id="335" name="Straight Arrow Connector 334">
                <a:extLst>
                  <a:ext uri="{FF2B5EF4-FFF2-40B4-BE49-F238E27FC236}">
                    <a16:creationId xmlns:a16="http://schemas.microsoft.com/office/drawing/2014/main" id="{6B6B3833-CD4F-4371-3627-6B36506855AD}"/>
                  </a:ext>
                </a:extLst>
              </p:cNvPr>
              <p:cNvCxnSpPr>
                <a:cxnSpLocks/>
                <a:stCxn id="312" idx="2"/>
              </p:cNvCxnSpPr>
              <p:nvPr/>
            </p:nvCxnSpPr>
            <p:spPr>
              <a:xfrm flipH="1">
                <a:off x="2455334" y="3290192"/>
                <a:ext cx="128339" cy="14880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7" name="Straight Arrow Connector 336">
                <a:extLst>
                  <a:ext uri="{FF2B5EF4-FFF2-40B4-BE49-F238E27FC236}">
                    <a16:creationId xmlns:a16="http://schemas.microsoft.com/office/drawing/2014/main" id="{70D46EE7-6835-607C-F069-D08C59A81A2B}"/>
                  </a:ext>
                </a:extLst>
              </p:cNvPr>
              <p:cNvCxnSpPr>
                <a:cxnSpLocks/>
                <a:stCxn id="313" idx="2"/>
              </p:cNvCxnSpPr>
              <p:nvPr/>
            </p:nvCxnSpPr>
            <p:spPr>
              <a:xfrm flipH="1">
                <a:off x="2913941" y="3290192"/>
                <a:ext cx="230177" cy="19911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90D87AD2-54D2-F9DB-D2CF-9C715C470524}"/>
                  </a:ext>
                </a:extLst>
              </p:cNvPr>
              <p:cNvCxnSpPr>
                <a:cxnSpLocks/>
                <a:stCxn id="319" idx="2"/>
              </p:cNvCxnSpPr>
              <p:nvPr/>
            </p:nvCxnSpPr>
            <p:spPr>
              <a:xfrm>
                <a:off x="5978614" y="3305603"/>
                <a:ext cx="241053" cy="16372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3" name="Straight Arrow Connector 342">
                <a:extLst>
                  <a:ext uri="{FF2B5EF4-FFF2-40B4-BE49-F238E27FC236}">
                    <a16:creationId xmlns:a16="http://schemas.microsoft.com/office/drawing/2014/main" id="{9B118AC0-D950-BF6A-AEC9-44B7CC669A93}"/>
                  </a:ext>
                </a:extLst>
              </p:cNvPr>
              <p:cNvCxnSpPr>
                <a:cxnSpLocks/>
                <a:stCxn id="320" idx="2"/>
              </p:cNvCxnSpPr>
              <p:nvPr/>
            </p:nvCxnSpPr>
            <p:spPr>
              <a:xfrm>
                <a:off x="6554792" y="3305603"/>
                <a:ext cx="214075" cy="18984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D430F52A-18DA-57DA-1FB4-B13E8DEC274D}"/>
                </a:ext>
              </a:extLst>
            </p:cNvPr>
            <p:cNvGrpSpPr/>
            <p:nvPr/>
          </p:nvGrpSpPr>
          <p:grpSpPr>
            <a:xfrm>
              <a:off x="1138948" y="3385004"/>
              <a:ext cx="6860345" cy="2057400"/>
              <a:chOff x="1049035" y="2377432"/>
              <a:chExt cx="6860345" cy="2057400"/>
            </a:xfrm>
          </p:grpSpPr>
          <p:grpSp>
            <p:nvGrpSpPr>
              <p:cNvPr id="7" name="Group 6">
                <a:extLst>
                  <a:ext uri="{FF2B5EF4-FFF2-40B4-BE49-F238E27FC236}">
                    <a16:creationId xmlns:a16="http://schemas.microsoft.com/office/drawing/2014/main" id="{EA3BDDE6-977E-544C-9A7E-CB49E5334563}"/>
                  </a:ext>
                </a:extLst>
              </p:cNvPr>
              <p:cNvGrpSpPr/>
              <p:nvPr/>
            </p:nvGrpSpPr>
            <p:grpSpPr>
              <a:xfrm>
                <a:off x="1734836" y="2792194"/>
                <a:ext cx="1414038" cy="1414038"/>
                <a:chOff x="4876800" y="1600199"/>
                <a:chExt cx="2819401" cy="2819401"/>
              </a:xfrm>
            </p:grpSpPr>
            <p:grpSp>
              <p:nvGrpSpPr>
                <p:cNvPr id="424" name="Group 423">
                  <a:extLst>
                    <a:ext uri="{FF2B5EF4-FFF2-40B4-BE49-F238E27FC236}">
                      <a16:creationId xmlns:a16="http://schemas.microsoft.com/office/drawing/2014/main" id="{615F64A3-EAC6-7613-89E8-3AF2376D1CFC}"/>
                    </a:ext>
                  </a:extLst>
                </p:cNvPr>
                <p:cNvGrpSpPr/>
                <p:nvPr/>
              </p:nvGrpSpPr>
              <p:grpSpPr>
                <a:xfrm>
                  <a:off x="5486400" y="3962400"/>
                  <a:ext cx="2209800" cy="457200"/>
                  <a:chOff x="5486400" y="3962400"/>
                  <a:chExt cx="2209800" cy="457200"/>
                </a:xfrm>
              </p:grpSpPr>
              <p:sp>
                <p:nvSpPr>
                  <p:cNvPr id="469" name="DRAM">
                    <a:extLst>
                      <a:ext uri="{FF2B5EF4-FFF2-40B4-BE49-F238E27FC236}">
                        <a16:creationId xmlns:a16="http://schemas.microsoft.com/office/drawing/2014/main" id="{3A2436D0-2C4D-9BA4-C2E8-981E54360C4A}"/>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DRAM">
                    <a:extLst>
                      <a:ext uri="{FF2B5EF4-FFF2-40B4-BE49-F238E27FC236}">
                        <a16:creationId xmlns:a16="http://schemas.microsoft.com/office/drawing/2014/main" id="{E31570F8-022D-4955-27CE-72F07FC10AE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DRAM">
                    <a:extLst>
                      <a:ext uri="{FF2B5EF4-FFF2-40B4-BE49-F238E27FC236}">
                        <a16:creationId xmlns:a16="http://schemas.microsoft.com/office/drawing/2014/main" id="{8B6E4AA0-33C2-F610-DF81-773BE2E72D1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DRAM">
                    <a:extLst>
                      <a:ext uri="{FF2B5EF4-FFF2-40B4-BE49-F238E27FC236}">
                        <a16:creationId xmlns:a16="http://schemas.microsoft.com/office/drawing/2014/main" id="{3FEF69B8-F79D-B262-6BD4-CCF1CDA198D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3" name="DRAM">
                    <a:extLst>
                      <a:ext uri="{FF2B5EF4-FFF2-40B4-BE49-F238E27FC236}">
                        <a16:creationId xmlns:a16="http://schemas.microsoft.com/office/drawing/2014/main" id="{7D338232-D225-4545-F060-D08813AD1F1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25" name="Group 424">
                  <a:extLst>
                    <a:ext uri="{FF2B5EF4-FFF2-40B4-BE49-F238E27FC236}">
                      <a16:creationId xmlns:a16="http://schemas.microsoft.com/office/drawing/2014/main" id="{96D5AE0B-02D6-AFD0-3DD5-BCF74E91B900}"/>
                    </a:ext>
                  </a:extLst>
                </p:cNvPr>
                <p:cNvGrpSpPr/>
                <p:nvPr/>
              </p:nvGrpSpPr>
              <p:grpSpPr>
                <a:xfrm>
                  <a:off x="4876800" y="1600200"/>
                  <a:ext cx="457200" cy="2209800"/>
                  <a:chOff x="4876800" y="1600200"/>
                  <a:chExt cx="457200" cy="2209800"/>
                </a:xfrm>
              </p:grpSpPr>
              <p:sp>
                <p:nvSpPr>
                  <p:cNvPr id="464" name="DRAM">
                    <a:extLst>
                      <a:ext uri="{FF2B5EF4-FFF2-40B4-BE49-F238E27FC236}">
                        <a16:creationId xmlns:a16="http://schemas.microsoft.com/office/drawing/2014/main" id="{EC80C08A-1E11-BB91-FE91-6D3C8A6BE047}"/>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DRAM">
                    <a:extLst>
                      <a:ext uri="{FF2B5EF4-FFF2-40B4-BE49-F238E27FC236}">
                        <a16:creationId xmlns:a16="http://schemas.microsoft.com/office/drawing/2014/main" id="{D895929A-85FE-24EA-3FC1-3E24980C7F0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DRAM">
                    <a:extLst>
                      <a:ext uri="{FF2B5EF4-FFF2-40B4-BE49-F238E27FC236}">
                        <a16:creationId xmlns:a16="http://schemas.microsoft.com/office/drawing/2014/main" id="{811F96C3-0AF2-3FD5-5300-7C6619F5D929}"/>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DRAM">
                    <a:extLst>
                      <a:ext uri="{FF2B5EF4-FFF2-40B4-BE49-F238E27FC236}">
                        <a16:creationId xmlns:a16="http://schemas.microsoft.com/office/drawing/2014/main" id="{14537E1D-63BA-CBED-F19B-0597A6311E3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DRAM">
                    <a:extLst>
                      <a:ext uri="{FF2B5EF4-FFF2-40B4-BE49-F238E27FC236}">
                        <a16:creationId xmlns:a16="http://schemas.microsoft.com/office/drawing/2014/main" id="{92328450-F8EB-8154-3069-D7B1C47BF64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26" name="Group 425">
                  <a:extLst>
                    <a:ext uri="{FF2B5EF4-FFF2-40B4-BE49-F238E27FC236}">
                      <a16:creationId xmlns:a16="http://schemas.microsoft.com/office/drawing/2014/main" id="{D81B5BF1-734B-0233-0D70-9AD461F3F76C}"/>
                    </a:ext>
                  </a:extLst>
                </p:cNvPr>
                <p:cNvGrpSpPr/>
                <p:nvPr/>
              </p:nvGrpSpPr>
              <p:grpSpPr>
                <a:xfrm>
                  <a:off x="5676900" y="1600199"/>
                  <a:ext cx="1828800" cy="2362201"/>
                  <a:chOff x="5676900" y="1170708"/>
                  <a:chExt cx="1828800" cy="2791692"/>
                </a:xfrm>
              </p:grpSpPr>
              <p:cxnSp>
                <p:nvCxnSpPr>
                  <p:cNvPr id="459" name="Straight Connector 458">
                    <a:extLst>
                      <a:ext uri="{FF2B5EF4-FFF2-40B4-BE49-F238E27FC236}">
                        <a16:creationId xmlns:a16="http://schemas.microsoft.com/office/drawing/2014/main" id="{FDCD70B2-7E65-87A3-0747-95F42C51331B}"/>
                      </a:ext>
                    </a:extLst>
                  </p:cNvPr>
                  <p:cNvCxnSpPr>
                    <a:cxnSpLocks/>
                    <a:stCxn id="429" idx="0"/>
                    <a:endCxn id="4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C7AA75AA-56D0-9439-707D-1F872B298F42}"/>
                      </a:ext>
                    </a:extLst>
                  </p:cNvPr>
                  <p:cNvCxnSpPr>
                    <a:cxnSpLocks/>
                    <a:stCxn id="431" idx="0"/>
                    <a:endCxn id="4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153E5720-0E69-8730-DC78-29BA573BE712}"/>
                      </a:ext>
                    </a:extLst>
                  </p:cNvPr>
                  <p:cNvCxnSpPr>
                    <a:cxnSpLocks/>
                    <a:stCxn id="432" idx="0"/>
                    <a:endCxn id="4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C039C005-319B-FA95-5EC1-B426FA51FE50}"/>
                      </a:ext>
                    </a:extLst>
                  </p:cNvPr>
                  <p:cNvCxnSpPr>
                    <a:cxnSpLocks/>
                    <a:stCxn id="433" idx="0"/>
                    <a:endCxn id="4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DE35998A-3E42-EDE7-9AB5-CF8A4710D2B2}"/>
                      </a:ext>
                    </a:extLst>
                  </p:cNvPr>
                  <p:cNvCxnSpPr>
                    <a:cxnSpLocks/>
                    <a:stCxn id="430" idx="0"/>
                    <a:endCxn id="4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7" name="Group 426">
                  <a:extLst>
                    <a:ext uri="{FF2B5EF4-FFF2-40B4-BE49-F238E27FC236}">
                      <a16:creationId xmlns:a16="http://schemas.microsoft.com/office/drawing/2014/main" id="{11B32F8A-8A56-B274-CCDC-A9B528F6BD02}"/>
                    </a:ext>
                  </a:extLst>
                </p:cNvPr>
                <p:cNvGrpSpPr/>
                <p:nvPr/>
              </p:nvGrpSpPr>
              <p:grpSpPr>
                <a:xfrm>
                  <a:off x="5334000" y="1790700"/>
                  <a:ext cx="2362201" cy="1828800"/>
                  <a:chOff x="5333998" y="1790700"/>
                  <a:chExt cx="2791691" cy="1828800"/>
                </a:xfrm>
              </p:grpSpPr>
              <p:cxnSp>
                <p:nvCxnSpPr>
                  <p:cNvPr id="454" name="Straight Connector 453">
                    <a:extLst>
                      <a:ext uri="{FF2B5EF4-FFF2-40B4-BE49-F238E27FC236}">
                        <a16:creationId xmlns:a16="http://schemas.microsoft.com/office/drawing/2014/main" id="{B29779BD-9132-3BA7-A93F-B97C720930AD}"/>
                      </a:ext>
                    </a:extLst>
                  </p:cNvPr>
                  <p:cNvCxnSpPr>
                    <a:cxnSpLocks/>
                    <a:stCxn id="433" idx="6"/>
                    <a:endCxn id="4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E82CAD30-4F86-879C-3DCE-D5138D3F9DFA}"/>
                      </a:ext>
                    </a:extLst>
                  </p:cNvPr>
                  <p:cNvCxnSpPr>
                    <a:cxnSpLocks/>
                    <a:stCxn id="438" idx="6"/>
                    <a:endCxn id="4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6F09F8C3-8BFC-F0E4-3D7C-CD363DDE0E51}"/>
                      </a:ext>
                    </a:extLst>
                  </p:cNvPr>
                  <p:cNvCxnSpPr>
                    <a:cxnSpLocks/>
                    <a:stCxn id="443" idx="6"/>
                    <a:endCxn id="4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C54D9BD4-1617-8EA8-055B-89F6E39CF6CB}"/>
                      </a:ext>
                    </a:extLst>
                  </p:cNvPr>
                  <p:cNvCxnSpPr>
                    <a:cxnSpLocks/>
                    <a:stCxn id="448" idx="6"/>
                    <a:endCxn id="4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02B6E417-FF35-432B-65B1-C9C526F3D6FC}"/>
                      </a:ext>
                    </a:extLst>
                  </p:cNvPr>
                  <p:cNvCxnSpPr>
                    <a:cxnSpLocks/>
                    <a:stCxn id="453" idx="6"/>
                    <a:endCxn id="4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13D63666-7EE2-614C-0EFD-D2DA3F939369}"/>
                    </a:ext>
                  </a:extLst>
                </p:cNvPr>
                <p:cNvGrpSpPr/>
                <p:nvPr/>
              </p:nvGrpSpPr>
              <p:grpSpPr>
                <a:xfrm>
                  <a:off x="5486400" y="1600200"/>
                  <a:ext cx="2209800" cy="2209800"/>
                  <a:chOff x="5486400" y="1600200"/>
                  <a:chExt cx="2209800" cy="2209800"/>
                </a:xfrm>
              </p:grpSpPr>
              <p:sp>
                <p:nvSpPr>
                  <p:cNvPr id="429" name="Oval 428">
                    <a:extLst>
                      <a:ext uri="{FF2B5EF4-FFF2-40B4-BE49-F238E27FC236}">
                        <a16:creationId xmlns:a16="http://schemas.microsoft.com/office/drawing/2014/main" id="{B1F8BF60-859B-C0AC-528E-46AA371527B2}"/>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Oval 429">
                    <a:extLst>
                      <a:ext uri="{FF2B5EF4-FFF2-40B4-BE49-F238E27FC236}">
                        <a16:creationId xmlns:a16="http://schemas.microsoft.com/office/drawing/2014/main" id="{DF8DFC96-14E3-8BC3-237E-D50F74858318}"/>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1" name="Oval 430">
                    <a:extLst>
                      <a:ext uri="{FF2B5EF4-FFF2-40B4-BE49-F238E27FC236}">
                        <a16:creationId xmlns:a16="http://schemas.microsoft.com/office/drawing/2014/main" id="{D4016360-653F-5D6D-6611-C85252F613B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2" name="Oval 431">
                    <a:extLst>
                      <a:ext uri="{FF2B5EF4-FFF2-40B4-BE49-F238E27FC236}">
                        <a16:creationId xmlns:a16="http://schemas.microsoft.com/office/drawing/2014/main" id="{C608F4D4-C976-8A98-8B45-3EED2F5A626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Oval 432">
                    <a:extLst>
                      <a:ext uri="{FF2B5EF4-FFF2-40B4-BE49-F238E27FC236}">
                        <a16:creationId xmlns:a16="http://schemas.microsoft.com/office/drawing/2014/main" id="{48C42DB7-EDB8-5373-78CA-692EEE0AEC5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Oval 433">
                    <a:extLst>
                      <a:ext uri="{FF2B5EF4-FFF2-40B4-BE49-F238E27FC236}">
                        <a16:creationId xmlns:a16="http://schemas.microsoft.com/office/drawing/2014/main" id="{FFBD4C9E-09A2-ABE2-50A6-BC018B1E20EC}"/>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Oval 434">
                    <a:extLst>
                      <a:ext uri="{FF2B5EF4-FFF2-40B4-BE49-F238E27FC236}">
                        <a16:creationId xmlns:a16="http://schemas.microsoft.com/office/drawing/2014/main" id="{B4659C54-3793-BAE3-A5C6-CCC6B22759A3}"/>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Oval 435">
                    <a:extLst>
                      <a:ext uri="{FF2B5EF4-FFF2-40B4-BE49-F238E27FC236}">
                        <a16:creationId xmlns:a16="http://schemas.microsoft.com/office/drawing/2014/main" id="{D1DACF93-770C-E6D1-2FE8-25156C7B351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7" name="Oval 436">
                    <a:extLst>
                      <a:ext uri="{FF2B5EF4-FFF2-40B4-BE49-F238E27FC236}">
                        <a16:creationId xmlns:a16="http://schemas.microsoft.com/office/drawing/2014/main" id="{783AB288-9412-0ED0-BCA4-01CD7F14E20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Oval 437">
                    <a:extLst>
                      <a:ext uri="{FF2B5EF4-FFF2-40B4-BE49-F238E27FC236}">
                        <a16:creationId xmlns:a16="http://schemas.microsoft.com/office/drawing/2014/main" id="{9FB2C3FA-10CA-F995-0FE5-6C74CA234D57}"/>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Oval 438">
                    <a:extLst>
                      <a:ext uri="{FF2B5EF4-FFF2-40B4-BE49-F238E27FC236}">
                        <a16:creationId xmlns:a16="http://schemas.microsoft.com/office/drawing/2014/main" id="{4C2083BE-0DE2-90C3-CC4A-B9EECCDEFFBB}"/>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Oval 439">
                    <a:extLst>
                      <a:ext uri="{FF2B5EF4-FFF2-40B4-BE49-F238E27FC236}">
                        <a16:creationId xmlns:a16="http://schemas.microsoft.com/office/drawing/2014/main" id="{A12E37F3-EF1E-83AF-CD50-1B192AD43A35}"/>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Oval 440">
                    <a:extLst>
                      <a:ext uri="{FF2B5EF4-FFF2-40B4-BE49-F238E27FC236}">
                        <a16:creationId xmlns:a16="http://schemas.microsoft.com/office/drawing/2014/main" id="{932B54DF-BE9C-2567-7FAF-09DF04BE2473}"/>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2" name="Oval 441">
                    <a:extLst>
                      <a:ext uri="{FF2B5EF4-FFF2-40B4-BE49-F238E27FC236}">
                        <a16:creationId xmlns:a16="http://schemas.microsoft.com/office/drawing/2014/main" id="{BA822C16-15D1-E3CD-F5B4-F8459AC0C9E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3" name="Oval 442">
                    <a:extLst>
                      <a:ext uri="{FF2B5EF4-FFF2-40B4-BE49-F238E27FC236}">
                        <a16:creationId xmlns:a16="http://schemas.microsoft.com/office/drawing/2014/main" id="{4710252C-22B7-FEC9-8621-4A2442917A3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4" name="Oval 443">
                    <a:extLst>
                      <a:ext uri="{FF2B5EF4-FFF2-40B4-BE49-F238E27FC236}">
                        <a16:creationId xmlns:a16="http://schemas.microsoft.com/office/drawing/2014/main" id="{12CB0144-E73C-DE1B-172C-C04F23E3FB33}"/>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5" name="Oval 444">
                    <a:extLst>
                      <a:ext uri="{FF2B5EF4-FFF2-40B4-BE49-F238E27FC236}">
                        <a16:creationId xmlns:a16="http://schemas.microsoft.com/office/drawing/2014/main" id="{4E68ACE3-F904-5E4B-BC84-61AD3E49B7B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6" name="Oval 445">
                    <a:extLst>
                      <a:ext uri="{FF2B5EF4-FFF2-40B4-BE49-F238E27FC236}">
                        <a16:creationId xmlns:a16="http://schemas.microsoft.com/office/drawing/2014/main" id="{702545EE-5CF7-6A75-28AF-BBAB1F0A847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7" name="Oval 446">
                    <a:extLst>
                      <a:ext uri="{FF2B5EF4-FFF2-40B4-BE49-F238E27FC236}">
                        <a16:creationId xmlns:a16="http://schemas.microsoft.com/office/drawing/2014/main" id="{506CCE39-A025-CA6F-A7F1-6116944E624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8" name="Oval 447">
                    <a:extLst>
                      <a:ext uri="{FF2B5EF4-FFF2-40B4-BE49-F238E27FC236}">
                        <a16:creationId xmlns:a16="http://schemas.microsoft.com/office/drawing/2014/main" id="{68F8DC69-DDDC-A156-4666-1D0ADFFE2E5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DDFDD761-A101-FE97-6C42-BB4DE8469F1C}"/>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CB5E2558-457E-BC5F-C083-F9CDA0653EF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DCC63A65-1F95-9B96-2EA3-8BED7CAC5F8F}"/>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A81232F9-04A1-EA0B-C627-68966DBCCDAF}"/>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E5089B67-BBED-24B3-FB05-AF6CD608390C}"/>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0" name="Group 9">
                <a:extLst>
                  <a:ext uri="{FF2B5EF4-FFF2-40B4-BE49-F238E27FC236}">
                    <a16:creationId xmlns:a16="http://schemas.microsoft.com/office/drawing/2014/main" id="{7E198FA0-4980-BE5C-6A25-2BBF3930732C}"/>
                  </a:ext>
                </a:extLst>
              </p:cNvPr>
              <p:cNvGrpSpPr/>
              <p:nvPr/>
            </p:nvGrpSpPr>
            <p:grpSpPr>
              <a:xfrm>
                <a:off x="3292364" y="2792194"/>
                <a:ext cx="1414038" cy="1414038"/>
                <a:chOff x="4876800" y="1600199"/>
                <a:chExt cx="2819401" cy="2819401"/>
              </a:xfrm>
            </p:grpSpPr>
            <p:grpSp>
              <p:nvGrpSpPr>
                <p:cNvPr id="374" name="Group 373">
                  <a:extLst>
                    <a:ext uri="{FF2B5EF4-FFF2-40B4-BE49-F238E27FC236}">
                      <a16:creationId xmlns:a16="http://schemas.microsoft.com/office/drawing/2014/main" id="{8FAA726E-BAC0-4656-410E-121C362355FA}"/>
                    </a:ext>
                  </a:extLst>
                </p:cNvPr>
                <p:cNvGrpSpPr/>
                <p:nvPr/>
              </p:nvGrpSpPr>
              <p:grpSpPr>
                <a:xfrm>
                  <a:off x="5486400" y="3962400"/>
                  <a:ext cx="2209800" cy="457200"/>
                  <a:chOff x="5486400" y="3962400"/>
                  <a:chExt cx="2209800" cy="457200"/>
                </a:xfrm>
              </p:grpSpPr>
              <p:sp>
                <p:nvSpPr>
                  <p:cNvPr id="419" name="DRAM">
                    <a:extLst>
                      <a:ext uri="{FF2B5EF4-FFF2-40B4-BE49-F238E27FC236}">
                        <a16:creationId xmlns:a16="http://schemas.microsoft.com/office/drawing/2014/main" id="{BF3D77A1-C4F5-674C-01B1-FC82CB7A880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DRAM">
                    <a:extLst>
                      <a:ext uri="{FF2B5EF4-FFF2-40B4-BE49-F238E27FC236}">
                        <a16:creationId xmlns:a16="http://schemas.microsoft.com/office/drawing/2014/main" id="{0954B785-4DE0-55AF-0689-856009BEAF5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DRAM">
                    <a:extLst>
                      <a:ext uri="{FF2B5EF4-FFF2-40B4-BE49-F238E27FC236}">
                        <a16:creationId xmlns:a16="http://schemas.microsoft.com/office/drawing/2014/main" id="{B0398986-7FB9-CA3F-AE19-36400BC060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BB0C5E9B-F23E-8DE5-764E-49B97D8401F8}"/>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C5347026-D95A-153A-5C60-A9CBDF115C8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5" name="Group 374">
                  <a:extLst>
                    <a:ext uri="{FF2B5EF4-FFF2-40B4-BE49-F238E27FC236}">
                      <a16:creationId xmlns:a16="http://schemas.microsoft.com/office/drawing/2014/main" id="{DF13E0CB-063A-CC5F-5542-A4B960D4F305}"/>
                    </a:ext>
                  </a:extLst>
                </p:cNvPr>
                <p:cNvGrpSpPr/>
                <p:nvPr/>
              </p:nvGrpSpPr>
              <p:grpSpPr>
                <a:xfrm>
                  <a:off x="4876800" y="1600200"/>
                  <a:ext cx="457200" cy="2209800"/>
                  <a:chOff x="4876800" y="1600200"/>
                  <a:chExt cx="457200" cy="2209800"/>
                </a:xfrm>
              </p:grpSpPr>
              <p:sp>
                <p:nvSpPr>
                  <p:cNvPr id="414" name="DRAM">
                    <a:extLst>
                      <a:ext uri="{FF2B5EF4-FFF2-40B4-BE49-F238E27FC236}">
                        <a16:creationId xmlns:a16="http://schemas.microsoft.com/office/drawing/2014/main" id="{0A129DBF-2B35-1B4D-E2F8-F6875F2B08A1}"/>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DRAM">
                    <a:extLst>
                      <a:ext uri="{FF2B5EF4-FFF2-40B4-BE49-F238E27FC236}">
                        <a16:creationId xmlns:a16="http://schemas.microsoft.com/office/drawing/2014/main" id="{E8E191D6-DBE8-B22D-1DF3-28C7AB6624B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DRAM">
                    <a:extLst>
                      <a:ext uri="{FF2B5EF4-FFF2-40B4-BE49-F238E27FC236}">
                        <a16:creationId xmlns:a16="http://schemas.microsoft.com/office/drawing/2014/main" id="{8B8DF5FF-77DB-C78B-7BB0-3D7922D1DF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DRAM">
                    <a:extLst>
                      <a:ext uri="{FF2B5EF4-FFF2-40B4-BE49-F238E27FC236}">
                        <a16:creationId xmlns:a16="http://schemas.microsoft.com/office/drawing/2014/main" id="{7792BB3F-5DB2-64D3-D127-37616A08FA3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DRAM">
                    <a:extLst>
                      <a:ext uri="{FF2B5EF4-FFF2-40B4-BE49-F238E27FC236}">
                        <a16:creationId xmlns:a16="http://schemas.microsoft.com/office/drawing/2014/main" id="{091398D1-8C39-DE0C-1030-F13F50AB668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6" name="Group 375">
                  <a:extLst>
                    <a:ext uri="{FF2B5EF4-FFF2-40B4-BE49-F238E27FC236}">
                      <a16:creationId xmlns:a16="http://schemas.microsoft.com/office/drawing/2014/main" id="{13C85011-7D8E-28B9-A65D-93C7DF2DF25A}"/>
                    </a:ext>
                  </a:extLst>
                </p:cNvPr>
                <p:cNvGrpSpPr/>
                <p:nvPr/>
              </p:nvGrpSpPr>
              <p:grpSpPr>
                <a:xfrm>
                  <a:off x="5676900" y="1600199"/>
                  <a:ext cx="1828800" cy="2362201"/>
                  <a:chOff x="5676900" y="1170708"/>
                  <a:chExt cx="1828800" cy="2791692"/>
                </a:xfrm>
              </p:grpSpPr>
              <p:cxnSp>
                <p:nvCxnSpPr>
                  <p:cNvPr id="409" name="Straight Connector 408">
                    <a:extLst>
                      <a:ext uri="{FF2B5EF4-FFF2-40B4-BE49-F238E27FC236}">
                        <a16:creationId xmlns:a16="http://schemas.microsoft.com/office/drawing/2014/main" id="{93546424-57EA-945C-3458-A7A678B5EA48}"/>
                      </a:ext>
                    </a:extLst>
                  </p:cNvPr>
                  <p:cNvCxnSpPr>
                    <a:cxnSpLocks/>
                    <a:stCxn id="379" idx="0"/>
                    <a:endCxn id="41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EF4120B0-6BAC-DA56-66FD-4409226C9597}"/>
                      </a:ext>
                    </a:extLst>
                  </p:cNvPr>
                  <p:cNvCxnSpPr>
                    <a:cxnSpLocks/>
                    <a:stCxn id="381" idx="0"/>
                    <a:endCxn id="42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CABE9E16-6235-5EF6-616B-26C264286A1B}"/>
                      </a:ext>
                    </a:extLst>
                  </p:cNvPr>
                  <p:cNvCxnSpPr>
                    <a:cxnSpLocks/>
                    <a:stCxn id="382" idx="0"/>
                    <a:endCxn id="42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723D0D8-A8CA-FF4E-8786-20BD96E3D1D4}"/>
                      </a:ext>
                    </a:extLst>
                  </p:cNvPr>
                  <p:cNvCxnSpPr>
                    <a:cxnSpLocks/>
                    <a:stCxn id="383" idx="0"/>
                    <a:endCxn id="42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B50FD6C0-2DC5-6D69-4BB0-CB21C4D9C755}"/>
                      </a:ext>
                    </a:extLst>
                  </p:cNvPr>
                  <p:cNvCxnSpPr>
                    <a:cxnSpLocks/>
                    <a:stCxn id="380" idx="0"/>
                    <a:endCxn id="42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7" name="Group 376">
                  <a:extLst>
                    <a:ext uri="{FF2B5EF4-FFF2-40B4-BE49-F238E27FC236}">
                      <a16:creationId xmlns:a16="http://schemas.microsoft.com/office/drawing/2014/main" id="{58CAC638-8331-A100-E860-394C7508410B}"/>
                    </a:ext>
                  </a:extLst>
                </p:cNvPr>
                <p:cNvGrpSpPr/>
                <p:nvPr/>
              </p:nvGrpSpPr>
              <p:grpSpPr>
                <a:xfrm>
                  <a:off x="5334000" y="1790700"/>
                  <a:ext cx="2362201" cy="1828800"/>
                  <a:chOff x="5333998" y="1790700"/>
                  <a:chExt cx="2791691" cy="1828800"/>
                </a:xfrm>
              </p:grpSpPr>
              <p:cxnSp>
                <p:nvCxnSpPr>
                  <p:cNvPr id="404" name="Straight Connector 403">
                    <a:extLst>
                      <a:ext uri="{FF2B5EF4-FFF2-40B4-BE49-F238E27FC236}">
                        <a16:creationId xmlns:a16="http://schemas.microsoft.com/office/drawing/2014/main" id="{E7D2A6DF-6C1C-E1FA-28A1-E695E615782F}"/>
                      </a:ext>
                    </a:extLst>
                  </p:cNvPr>
                  <p:cNvCxnSpPr>
                    <a:cxnSpLocks/>
                    <a:stCxn id="383" idx="6"/>
                    <a:endCxn id="41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BB7D9034-83F0-94E2-BFED-F0C3ECBC505A}"/>
                      </a:ext>
                    </a:extLst>
                  </p:cNvPr>
                  <p:cNvCxnSpPr>
                    <a:cxnSpLocks/>
                    <a:stCxn id="388" idx="6"/>
                    <a:endCxn id="41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B01BEE2B-CF49-6F84-5ABB-5F63A0282539}"/>
                      </a:ext>
                    </a:extLst>
                  </p:cNvPr>
                  <p:cNvCxnSpPr>
                    <a:cxnSpLocks/>
                    <a:endCxn id="416"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15E1F801-8F8F-839D-F843-FDB16DA6D2A4}"/>
                      </a:ext>
                    </a:extLst>
                  </p:cNvPr>
                  <p:cNvCxnSpPr>
                    <a:cxnSpLocks/>
                    <a:stCxn id="398" idx="6"/>
                    <a:endCxn id="41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C7150B21-504E-DAB9-79A7-7EF5DF70D806}"/>
                      </a:ext>
                    </a:extLst>
                  </p:cNvPr>
                  <p:cNvCxnSpPr>
                    <a:cxnSpLocks/>
                    <a:stCxn id="403" idx="6"/>
                    <a:endCxn id="41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78" name="Group 377">
                  <a:extLst>
                    <a:ext uri="{FF2B5EF4-FFF2-40B4-BE49-F238E27FC236}">
                      <a16:creationId xmlns:a16="http://schemas.microsoft.com/office/drawing/2014/main" id="{81E3A31C-43BE-C769-74E9-127006AB7EBE}"/>
                    </a:ext>
                  </a:extLst>
                </p:cNvPr>
                <p:cNvGrpSpPr/>
                <p:nvPr/>
              </p:nvGrpSpPr>
              <p:grpSpPr>
                <a:xfrm>
                  <a:off x="5486400" y="1600200"/>
                  <a:ext cx="2209800" cy="2209800"/>
                  <a:chOff x="5486400" y="1600200"/>
                  <a:chExt cx="2209800" cy="2209800"/>
                </a:xfrm>
              </p:grpSpPr>
              <p:sp>
                <p:nvSpPr>
                  <p:cNvPr id="379" name="Oval 378">
                    <a:extLst>
                      <a:ext uri="{FF2B5EF4-FFF2-40B4-BE49-F238E27FC236}">
                        <a16:creationId xmlns:a16="http://schemas.microsoft.com/office/drawing/2014/main" id="{290C9A5E-E515-C38C-62BA-9D3A8F330105}"/>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BE8D43C1-E536-9C4B-9CB3-39534C6EAD0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1" name="Oval 380">
                    <a:extLst>
                      <a:ext uri="{FF2B5EF4-FFF2-40B4-BE49-F238E27FC236}">
                        <a16:creationId xmlns:a16="http://schemas.microsoft.com/office/drawing/2014/main" id="{E2D95977-3C50-F141-BCDD-B1F549371335}"/>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Oval 381">
                    <a:extLst>
                      <a:ext uri="{FF2B5EF4-FFF2-40B4-BE49-F238E27FC236}">
                        <a16:creationId xmlns:a16="http://schemas.microsoft.com/office/drawing/2014/main" id="{D12948F3-2978-5EE7-B561-0D771E0D6ACC}"/>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Oval 382">
                    <a:extLst>
                      <a:ext uri="{FF2B5EF4-FFF2-40B4-BE49-F238E27FC236}">
                        <a16:creationId xmlns:a16="http://schemas.microsoft.com/office/drawing/2014/main" id="{4D473ED9-8631-EF84-37B9-1674B7A6C8E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Oval 383">
                    <a:extLst>
                      <a:ext uri="{FF2B5EF4-FFF2-40B4-BE49-F238E27FC236}">
                        <a16:creationId xmlns:a16="http://schemas.microsoft.com/office/drawing/2014/main" id="{C3E07172-273F-9B22-BC7C-6FCFD97B350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Oval 384">
                    <a:extLst>
                      <a:ext uri="{FF2B5EF4-FFF2-40B4-BE49-F238E27FC236}">
                        <a16:creationId xmlns:a16="http://schemas.microsoft.com/office/drawing/2014/main" id="{FB008F8E-0ABB-F39D-C372-30A13A3D03D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6" name="Oval 385">
                    <a:extLst>
                      <a:ext uri="{FF2B5EF4-FFF2-40B4-BE49-F238E27FC236}">
                        <a16:creationId xmlns:a16="http://schemas.microsoft.com/office/drawing/2014/main" id="{EEA5099A-DC1C-4594-45CD-A7FD87B52D3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6492AE99-504D-1C85-90B7-7A73C751E608}"/>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02BF2EEC-0598-49CE-AAB7-E4DE18D5E4E3}"/>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5E7C59FE-B868-6EFA-9CDC-FB2225782149}"/>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D076AFF1-C460-FA88-BABD-0FBCE9A225B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04898F35-B0B5-1E0E-E313-26EFB971254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63EA9621-956A-58DC-A122-DDB65C4238EE}"/>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3E27EF71-8CFF-5EB2-EC2E-36B2D0CEE987}"/>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79039A1D-A51C-EB56-EAF6-8DD8535A73B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B0090A7B-6B22-9060-AA71-E193DE174347}"/>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AE6DF66F-66EF-835A-5597-197E808E4DA5}"/>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51545394-A7F0-30BC-8037-6B1868B7CB92}"/>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509D4CB-B60C-F3E5-6583-53FA2AB05E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D7E62092-5DA3-92B3-5537-3921FCAD910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A92A4C26-33EF-B105-A4D9-0DF107F640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B391536C-5B14-1D2F-E08F-FE6FF7C9A31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2F2429F-C80C-0778-7004-9C6F63972607}"/>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08313C48-0F81-1069-BAD5-23ED551CF2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 name="Group 10">
                <a:extLst>
                  <a:ext uri="{FF2B5EF4-FFF2-40B4-BE49-F238E27FC236}">
                    <a16:creationId xmlns:a16="http://schemas.microsoft.com/office/drawing/2014/main" id="{B90407D5-60CA-036B-2FB3-5E1C1540AFBB}"/>
                  </a:ext>
                </a:extLst>
              </p:cNvPr>
              <p:cNvGrpSpPr/>
              <p:nvPr/>
            </p:nvGrpSpPr>
            <p:grpSpPr>
              <a:xfrm>
                <a:off x="4859036" y="2792194"/>
                <a:ext cx="1414038" cy="1414038"/>
                <a:chOff x="4876800" y="1600199"/>
                <a:chExt cx="2819401" cy="2819401"/>
              </a:xfrm>
            </p:grpSpPr>
            <p:grpSp>
              <p:nvGrpSpPr>
                <p:cNvPr id="139" name="Group 138">
                  <a:extLst>
                    <a:ext uri="{FF2B5EF4-FFF2-40B4-BE49-F238E27FC236}">
                      <a16:creationId xmlns:a16="http://schemas.microsoft.com/office/drawing/2014/main" id="{5FE83D2B-23CC-091B-47A8-A79E4E55EC16}"/>
                    </a:ext>
                  </a:extLst>
                </p:cNvPr>
                <p:cNvGrpSpPr/>
                <p:nvPr/>
              </p:nvGrpSpPr>
              <p:grpSpPr>
                <a:xfrm>
                  <a:off x="5486400" y="3962400"/>
                  <a:ext cx="2209800" cy="457200"/>
                  <a:chOff x="5486400" y="3962400"/>
                  <a:chExt cx="2209800" cy="457200"/>
                </a:xfrm>
              </p:grpSpPr>
              <p:sp>
                <p:nvSpPr>
                  <p:cNvPr id="369" name="DRAM">
                    <a:extLst>
                      <a:ext uri="{FF2B5EF4-FFF2-40B4-BE49-F238E27FC236}">
                        <a16:creationId xmlns:a16="http://schemas.microsoft.com/office/drawing/2014/main" id="{A92768BF-64A8-25DD-888D-D3F0EEB944E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DRAM">
                    <a:extLst>
                      <a:ext uri="{FF2B5EF4-FFF2-40B4-BE49-F238E27FC236}">
                        <a16:creationId xmlns:a16="http://schemas.microsoft.com/office/drawing/2014/main" id="{E1884804-A64D-2EFB-448A-050F6D36897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0D353F2E-2B15-3095-D7E7-14FC02039D3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5F00B8D1-23AB-5676-D058-BD605AC14157}"/>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F3F50C49-2269-429F-EC20-E6706F3E635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0" name="Group 139">
                  <a:extLst>
                    <a:ext uri="{FF2B5EF4-FFF2-40B4-BE49-F238E27FC236}">
                      <a16:creationId xmlns:a16="http://schemas.microsoft.com/office/drawing/2014/main" id="{5B808C89-CA55-00CA-E26F-85ADDC0A4186}"/>
                    </a:ext>
                  </a:extLst>
                </p:cNvPr>
                <p:cNvGrpSpPr/>
                <p:nvPr/>
              </p:nvGrpSpPr>
              <p:grpSpPr>
                <a:xfrm>
                  <a:off x="4876800" y="1600200"/>
                  <a:ext cx="457200" cy="2209800"/>
                  <a:chOff x="4876800" y="1600200"/>
                  <a:chExt cx="457200" cy="2209800"/>
                </a:xfrm>
              </p:grpSpPr>
              <p:sp>
                <p:nvSpPr>
                  <p:cNvPr id="364" name="DRAM">
                    <a:extLst>
                      <a:ext uri="{FF2B5EF4-FFF2-40B4-BE49-F238E27FC236}">
                        <a16:creationId xmlns:a16="http://schemas.microsoft.com/office/drawing/2014/main" id="{90EC93AD-06DA-6DCB-3D62-E7768DA915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DRAM">
                    <a:extLst>
                      <a:ext uri="{FF2B5EF4-FFF2-40B4-BE49-F238E27FC236}">
                        <a16:creationId xmlns:a16="http://schemas.microsoft.com/office/drawing/2014/main" id="{2878956C-7086-C737-F7F7-29D00142662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DRAM">
                    <a:extLst>
                      <a:ext uri="{FF2B5EF4-FFF2-40B4-BE49-F238E27FC236}">
                        <a16:creationId xmlns:a16="http://schemas.microsoft.com/office/drawing/2014/main" id="{ADE366C8-71E1-9515-3685-29C14B4F3513}"/>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DRAM">
                    <a:extLst>
                      <a:ext uri="{FF2B5EF4-FFF2-40B4-BE49-F238E27FC236}">
                        <a16:creationId xmlns:a16="http://schemas.microsoft.com/office/drawing/2014/main" id="{EF8A0E49-5205-2E2A-1DBE-37975DA159B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DRAM">
                    <a:extLst>
                      <a:ext uri="{FF2B5EF4-FFF2-40B4-BE49-F238E27FC236}">
                        <a16:creationId xmlns:a16="http://schemas.microsoft.com/office/drawing/2014/main" id="{D8397899-692F-2E66-F632-9F22E4A8600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1" name="Group 140">
                  <a:extLst>
                    <a:ext uri="{FF2B5EF4-FFF2-40B4-BE49-F238E27FC236}">
                      <a16:creationId xmlns:a16="http://schemas.microsoft.com/office/drawing/2014/main" id="{BAFFF04C-84DF-04A8-EC2E-8DE96557DFD7}"/>
                    </a:ext>
                  </a:extLst>
                </p:cNvPr>
                <p:cNvGrpSpPr/>
                <p:nvPr/>
              </p:nvGrpSpPr>
              <p:grpSpPr>
                <a:xfrm>
                  <a:off x="5676900" y="1600199"/>
                  <a:ext cx="1828800" cy="2362201"/>
                  <a:chOff x="5676900" y="1170708"/>
                  <a:chExt cx="1828800" cy="2791692"/>
                </a:xfrm>
              </p:grpSpPr>
              <p:cxnSp>
                <p:nvCxnSpPr>
                  <p:cNvPr id="359" name="Straight Connector 358">
                    <a:extLst>
                      <a:ext uri="{FF2B5EF4-FFF2-40B4-BE49-F238E27FC236}">
                        <a16:creationId xmlns:a16="http://schemas.microsoft.com/office/drawing/2014/main" id="{58B01D77-96FF-84F0-CB89-8ACC957C9676}"/>
                      </a:ext>
                    </a:extLst>
                  </p:cNvPr>
                  <p:cNvCxnSpPr>
                    <a:cxnSpLocks/>
                    <a:stCxn id="144" idx="0"/>
                    <a:endCxn id="36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3B158BBF-BDCC-1850-1B23-D7BE8160B3E8}"/>
                      </a:ext>
                    </a:extLst>
                  </p:cNvPr>
                  <p:cNvCxnSpPr>
                    <a:cxnSpLocks/>
                    <a:stCxn id="146" idx="0"/>
                    <a:endCxn id="37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D31EFE61-5E5E-5649-9C03-00B9D97EF1FC}"/>
                      </a:ext>
                    </a:extLst>
                  </p:cNvPr>
                  <p:cNvCxnSpPr>
                    <a:cxnSpLocks/>
                    <a:stCxn id="147" idx="0"/>
                    <a:endCxn id="37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505E3133-1E62-91AA-AA11-EBFB42F67265}"/>
                      </a:ext>
                    </a:extLst>
                  </p:cNvPr>
                  <p:cNvCxnSpPr>
                    <a:cxnSpLocks/>
                    <a:stCxn id="148" idx="0"/>
                    <a:endCxn id="37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EAB75E4-4BC2-D657-2BA5-0B66E2428466}"/>
                      </a:ext>
                    </a:extLst>
                  </p:cNvPr>
                  <p:cNvCxnSpPr>
                    <a:cxnSpLocks/>
                    <a:stCxn id="145" idx="0"/>
                    <a:endCxn id="37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898CA0C0-11EF-460F-8A63-2B894901DD8B}"/>
                    </a:ext>
                  </a:extLst>
                </p:cNvPr>
                <p:cNvGrpSpPr/>
                <p:nvPr/>
              </p:nvGrpSpPr>
              <p:grpSpPr>
                <a:xfrm>
                  <a:off x="5334000" y="1790700"/>
                  <a:ext cx="2362201" cy="1828800"/>
                  <a:chOff x="5333998" y="1790700"/>
                  <a:chExt cx="2791691" cy="1828800"/>
                </a:xfrm>
              </p:grpSpPr>
              <p:cxnSp>
                <p:nvCxnSpPr>
                  <p:cNvPr id="354" name="Straight Connector 353">
                    <a:extLst>
                      <a:ext uri="{FF2B5EF4-FFF2-40B4-BE49-F238E27FC236}">
                        <a16:creationId xmlns:a16="http://schemas.microsoft.com/office/drawing/2014/main" id="{4054E9FB-7F1D-A072-71C4-D9DD735F63E7}"/>
                      </a:ext>
                    </a:extLst>
                  </p:cNvPr>
                  <p:cNvCxnSpPr>
                    <a:cxnSpLocks/>
                    <a:stCxn id="148" idx="6"/>
                    <a:endCxn id="36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B1E16B33-99F8-8570-F1E5-2C51A817BF16}"/>
                      </a:ext>
                    </a:extLst>
                  </p:cNvPr>
                  <p:cNvCxnSpPr>
                    <a:cxnSpLocks/>
                    <a:stCxn id="299" idx="6"/>
                    <a:endCxn id="36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299E2525-7C22-3D40-03F9-A77AC414AD82}"/>
                      </a:ext>
                    </a:extLst>
                  </p:cNvPr>
                  <p:cNvCxnSpPr>
                    <a:cxnSpLocks/>
                    <a:stCxn id="339" idx="6"/>
                    <a:endCxn id="36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26157B20-0C71-43EE-2449-0E139B17A054}"/>
                      </a:ext>
                    </a:extLst>
                  </p:cNvPr>
                  <p:cNvCxnSpPr>
                    <a:cxnSpLocks/>
                    <a:stCxn id="348" idx="6"/>
                    <a:endCxn id="36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52D0584D-A959-5A5C-A569-E33A4423FF20}"/>
                      </a:ext>
                    </a:extLst>
                  </p:cNvPr>
                  <p:cNvCxnSpPr>
                    <a:cxnSpLocks/>
                    <a:stCxn id="353" idx="6"/>
                    <a:endCxn id="36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43" name="Group 142">
                  <a:extLst>
                    <a:ext uri="{FF2B5EF4-FFF2-40B4-BE49-F238E27FC236}">
                      <a16:creationId xmlns:a16="http://schemas.microsoft.com/office/drawing/2014/main" id="{D2A5F277-F4B1-6C8C-5694-ACC264D100C7}"/>
                    </a:ext>
                  </a:extLst>
                </p:cNvPr>
                <p:cNvGrpSpPr/>
                <p:nvPr/>
              </p:nvGrpSpPr>
              <p:grpSpPr>
                <a:xfrm>
                  <a:off x="5486400" y="1600200"/>
                  <a:ext cx="2209800" cy="2209800"/>
                  <a:chOff x="5486400" y="1600200"/>
                  <a:chExt cx="2209800" cy="2209800"/>
                </a:xfrm>
              </p:grpSpPr>
              <p:sp>
                <p:nvSpPr>
                  <p:cNvPr id="144" name="Oval 143">
                    <a:extLst>
                      <a:ext uri="{FF2B5EF4-FFF2-40B4-BE49-F238E27FC236}">
                        <a16:creationId xmlns:a16="http://schemas.microsoft.com/office/drawing/2014/main" id="{5E3A7EF7-BECD-E9D9-FF16-4248E2BCA85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606FFCC7-0A3B-519A-70EA-BE0A90EC31D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6" name="Oval 145">
                    <a:extLst>
                      <a:ext uri="{FF2B5EF4-FFF2-40B4-BE49-F238E27FC236}">
                        <a16:creationId xmlns:a16="http://schemas.microsoft.com/office/drawing/2014/main" id="{62FF15E9-B1D2-DACE-0CD0-EAE36E4B2D9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7" name="Oval 146">
                    <a:extLst>
                      <a:ext uri="{FF2B5EF4-FFF2-40B4-BE49-F238E27FC236}">
                        <a16:creationId xmlns:a16="http://schemas.microsoft.com/office/drawing/2014/main" id="{A8986073-8B37-B0E8-0A86-33B826B3223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8" name="Oval 147">
                    <a:extLst>
                      <a:ext uri="{FF2B5EF4-FFF2-40B4-BE49-F238E27FC236}">
                        <a16:creationId xmlns:a16="http://schemas.microsoft.com/office/drawing/2014/main" id="{7286436B-9BF2-A43E-7863-E18DD048E6C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9" name="Oval 148">
                    <a:extLst>
                      <a:ext uri="{FF2B5EF4-FFF2-40B4-BE49-F238E27FC236}">
                        <a16:creationId xmlns:a16="http://schemas.microsoft.com/office/drawing/2014/main" id="{61D3DC55-4470-4001-E6AB-F2A7404A8C6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0" name="Oval 149">
                    <a:extLst>
                      <a:ext uri="{FF2B5EF4-FFF2-40B4-BE49-F238E27FC236}">
                        <a16:creationId xmlns:a16="http://schemas.microsoft.com/office/drawing/2014/main" id="{8FACE0D9-9918-7A6E-CDFE-BCFE0273CDC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1" name="Oval 150">
                    <a:extLst>
                      <a:ext uri="{FF2B5EF4-FFF2-40B4-BE49-F238E27FC236}">
                        <a16:creationId xmlns:a16="http://schemas.microsoft.com/office/drawing/2014/main" id="{7F975FF1-F3C4-B9D0-E59E-0BCB051B262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Oval 297">
                    <a:extLst>
                      <a:ext uri="{FF2B5EF4-FFF2-40B4-BE49-F238E27FC236}">
                        <a16:creationId xmlns:a16="http://schemas.microsoft.com/office/drawing/2014/main" id="{F6E2C488-4F5B-DF97-9EFE-E33BFFF8963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Oval 298">
                    <a:extLst>
                      <a:ext uri="{FF2B5EF4-FFF2-40B4-BE49-F238E27FC236}">
                        <a16:creationId xmlns:a16="http://schemas.microsoft.com/office/drawing/2014/main" id="{9488CFA1-FECF-04EA-CD91-CCC4C86A7E5E}"/>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8B9155B-4785-0AD5-EFAD-B1DCE1291B7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B8FA1034-8D21-1E31-7ADE-E45BE1339EEE}"/>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F27751AC-9FF7-732D-2A01-71985FD009F7}"/>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AB222B35-9A42-9132-76FB-44D2FC1DB66A}"/>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B2B09A6-75B1-5406-BEBA-51F38732F6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03C57A57-0330-9E95-07E8-F1CACF44636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07E2D79C-C46A-63C0-66AA-99CE04D507E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6783EDF3-8F78-D340-5977-7C060B2EA22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EAC4B08A-573B-C055-CF03-A07012BB9ED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AA06106-5167-5D12-7ACB-4F623855FCD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DCF392F6-D7B5-5A89-BBD8-5931DF24999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0A72C0-EB06-8672-F504-D0263ED3762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7F75BE67-0900-B697-D534-FCEF7BF8754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337C163-BB1F-82A1-B109-EF51125F2D28}"/>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FEEF1264-B2C6-103E-0035-B7380E4B008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2" name="Group 11">
                <a:extLst>
                  <a:ext uri="{FF2B5EF4-FFF2-40B4-BE49-F238E27FC236}">
                    <a16:creationId xmlns:a16="http://schemas.microsoft.com/office/drawing/2014/main" id="{490A11CC-5C09-0360-F1F7-711E5307A8DE}"/>
                  </a:ext>
                </a:extLst>
              </p:cNvPr>
              <p:cNvGrpSpPr/>
              <p:nvPr/>
            </p:nvGrpSpPr>
            <p:grpSpPr>
              <a:xfrm>
                <a:off x="6416564" y="2792194"/>
                <a:ext cx="1414038" cy="1414038"/>
                <a:chOff x="4876800" y="1600199"/>
                <a:chExt cx="2819401" cy="2819401"/>
              </a:xfrm>
            </p:grpSpPr>
            <p:grpSp>
              <p:nvGrpSpPr>
                <p:cNvPr id="25" name="Group 24">
                  <a:extLst>
                    <a:ext uri="{FF2B5EF4-FFF2-40B4-BE49-F238E27FC236}">
                      <a16:creationId xmlns:a16="http://schemas.microsoft.com/office/drawing/2014/main" id="{94FD4DE8-6A56-63C6-E0C7-CA18001BA921}"/>
                    </a:ext>
                  </a:extLst>
                </p:cNvPr>
                <p:cNvGrpSpPr/>
                <p:nvPr/>
              </p:nvGrpSpPr>
              <p:grpSpPr>
                <a:xfrm>
                  <a:off x="5486400" y="3962400"/>
                  <a:ext cx="2209800" cy="457200"/>
                  <a:chOff x="5486400" y="3962400"/>
                  <a:chExt cx="2209800" cy="457200"/>
                </a:xfrm>
              </p:grpSpPr>
              <p:sp>
                <p:nvSpPr>
                  <p:cNvPr id="134" name="DRAM">
                    <a:extLst>
                      <a:ext uri="{FF2B5EF4-FFF2-40B4-BE49-F238E27FC236}">
                        <a16:creationId xmlns:a16="http://schemas.microsoft.com/office/drawing/2014/main" id="{5D3456B7-D387-9750-3DFE-861D250C416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DRAM">
                    <a:extLst>
                      <a:ext uri="{FF2B5EF4-FFF2-40B4-BE49-F238E27FC236}">
                        <a16:creationId xmlns:a16="http://schemas.microsoft.com/office/drawing/2014/main" id="{D7A51D8D-5555-5B7F-0A24-11173B2AC2F7}"/>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DRAM">
                    <a:extLst>
                      <a:ext uri="{FF2B5EF4-FFF2-40B4-BE49-F238E27FC236}">
                        <a16:creationId xmlns:a16="http://schemas.microsoft.com/office/drawing/2014/main" id="{C3C3FF77-DB88-7F52-D6FF-6F57F0A193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DRAM">
                    <a:extLst>
                      <a:ext uri="{FF2B5EF4-FFF2-40B4-BE49-F238E27FC236}">
                        <a16:creationId xmlns:a16="http://schemas.microsoft.com/office/drawing/2014/main" id="{A809B941-D4C9-D1F2-E0FD-0937E61B518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DRAM">
                    <a:extLst>
                      <a:ext uri="{FF2B5EF4-FFF2-40B4-BE49-F238E27FC236}">
                        <a16:creationId xmlns:a16="http://schemas.microsoft.com/office/drawing/2014/main" id="{06063513-3A5F-318D-F05A-4E7B0146A5E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 name="Group 25">
                  <a:extLst>
                    <a:ext uri="{FF2B5EF4-FFF2-40B4-BE49-F238E27FC236}">
                      <a16:creationId xmlns:a16="http://schemas.microsoft.com/office/drawing/2014/main" id="{04C3E2CD-E008-37C7-5A61-1B5E4F10874B}"/>
                    </a:ext>
                  </a:extLst>
                </p:cNvPr>
                <p:cNvGrpSpPr/>
                <p:nvPr/>
              </p:nvGrpSpPr>
              <p:grpSpPr>
                <a:xfrm>
                  <a:off x="4876800" y="1600200"/>
                  <a:ext cx="457200" cy="2209800"/>
                  <a:chOff x="4876800" y="1600200"/>
                  <a:chExt cx="457200" cy="2209800"/>
                </a:xfrm>
              </p:grpSpPr>
              <p:sp>
                <p:nvSpPr>
                  <p:cNvPr id="129" name="DRAM">
                    <a:extLst>
                      <a:ext uri="{FF2B5EF4-FFF2-40B4-BE49-F238E27FC236}">
                        <a16:creationId xmlns:a16="http://schemas.microsoft.com/office/drawing/2014/main" id="{403BD929-28AF-F5B6-DBB4-83839B07589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DRAM">
                    <a:extLst>
                      <a:ext uri="{FF2B5EF4-FFF2-40B4-BE49-F238E27FC236}">
                        <a16:creationId xmlns:a16="http://schemas.microsoft.com/office/drawing/2014/main" id="{8AE29BC2-EEE6-0F48-C599-54C39C758DB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DRAM">
                    <a:extLst>
                      <a:ext uri="{FF2B5EF4-FFF2-40B4-BE49-F238E27FC236}">
                        <a16:creationId xmlns:a16="http://schemas.microsoft.com/office/drawing/2014/main" id="{4646422B-F646-171F-1CEA-E982ADBBAB26}"/>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DRAM">
                    <a:extLst>
                      <a:ext uri="{FF2B5EF4-FFF2-40B4-BE49-F238E27FC236}">
                        <a16:creationId xmlns:a16="http://schemas.microsoft.com/office/drawing/2014/main" id="{5249A78D-BEE7-20B6-0A94-955DAB047D54}"/>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DRAM">
                    <a:extLst>
                      <a:ext uri="{FF2B5EF4-FFF2-40B4-BE49-F238E27FC236}">
                        <a16:creationId xmlns:a16="http://schemas.microsoft.com/office/drawing/2014/main" id="{A87DBAF9-4876-EF71-A6C5-E922DC2E3E7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C61F406D-9D30-6088-96F0-2D46958C3833}"/>
                    </a:ext>
                  </a:extLst>
                </p:cNvPr>
                <p:cNvGrpSpPr/>
                <p:nvPr/>
              </p:nvGrpSpPr>
              <p:grpSpPr>
                <a:xfrm>
                  <a:off x="5676900" y="1600199"/>
                  <a:ext cx="1828800" cy="2362201"/>
                  <a:chOff x="5676900" y="1170708"/>
                  <a:chExt cx="1828800" cy="2791692"/>
                </a:xfrm>
              </p:grpSpPr>
              <p:cxnSp>
                <p:nvCxnSpPr>
                  <p:cNvPr id="60" name="Straight Connector 59">
                    <a:extLst>
                      <a:ext uri="{FF2B5EF4-FFF2-40B4-BE49-F238E27FC236}">
                        <a16:creationId xmlns:a16="http://schemas.microsoft.com/office/drawing/2014/main" id="{D6EC5ADA-FEF1-0ED7-E320-216D76797C3C}"/>
                      </a:ext>
                    </a:extLst>
                  </p:cNvPr>
                  <p:cNvCxnSpPr>
                    <a:cxnSpLocks/>
                    <a:stCxn id="30" idx="0"/>
                    <a:endCxn id="13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7EC46FD0-5EFD-CCA4-CF8A-3EE51F17D7AE}"/>
                      </a:ext>
                    </a:extLst>
                  </p:cNvPr>
                  <p:cNvCxnSpPr>
                    <a:cxnSpLocks/>
                    <a:stCxn id="32" idx="0"/>
                    <a:endCxn id="13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3A891F1-3273-CAA2-DC40-884838F59800}"/>
                      </a:ext>
                    </a:extLst>
                  </p:cNvPr>
                  <p:cNvCxnSpPr>
                    <a:cxnSpLocks/>
                    <a:stCxn id="33" idx="0"/>
                    <a:endCxn id="13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FAE38D4A-4E20-D8F0-8AAF-01C05864A3DC}"/>
                      </a:ext>
                    </a:extLst>
                  </p:cNvPr>
                  <p:cNvCxnSpPr>
                    <a:cxnSpLocks/>
                    <a:stCxn id="34" idx="0"/>
                    <a:endCxn id="13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E8759B7E-62BF-2089-8890-01AFEA3BDC24}"/>
                      </a:ext>
                    </a:extLst>
                  </p:cNvPr>
                  <p:cNvCxnSpPr>
                    <a:cxnSpLocks/>
                    <a:stCxn id="31" idx="0"/>
                    <a:endCxn id="13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316A0A5C-311F-0C85-DB15-8874629D5FEA}"/>
                    </a:ext>
                  </a:extLst>
                </p:cNvPr>
                <p:cNvGrpSpPr/>
                <p:nvPr/>
              </p:nvGrpSpPr>
              <p:grpSpPr>
                <a:xfrm>
                  <a:off x="5334000" y="1790700"/>
                  <a:ext cx="2362201" cy="1828800"/>
                  <a:chOff x="5333998" y="1790700"/>
                  <a:chExt cx="2791691" cy="1828800"/>
                </a:xfrm>
              </p:grpSpPr>
              <p:cxnSp>
                <p:nvCxnSpPr>
                  <p:cNvPr id="55" name="Straight Connector 54">
                    <a:extLst>
                      <a:ext uri="{FF2B5EF4-FFF2-40B4-BE49-F238E27FC236}">
                        <a16:creationId xmlns:a16="http://schemas.microsoft.com/office/drawing/2014/main" id="{08090A70-E859-59DE-8516-DBEBBCB80867}"/>
                      </a:ext>
                    </a:extLst>
                  </p:cNvPr>
                  <p:cNvCxnSpPr>
                    <a:cxnSpLocks/>
                    <a:stCxn id="34" idx="6"/>
                    <a:endCxn id="12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8789652-E5EB-A20E-93A6-D23B9171CC53}"/>
                      </a:ext>
                    </a:extLst>
                  </p:cNvPr>
                  <p:cNvCxnSpPr>
                    <a:cxnSpLocks/>
                    <a:stCxn id="39" idx="6"/>
                    <a:endCxn id="13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C354459-0D34-0DB1-E1C5-912D5C86A6D3}"/>
                      </a:ext>
                    </a:extLst>
                  </p:cNvPr>
                  <p:cNvCxnSpPr>
                    <a:cxnSpLocks/>
                    <a:stCxn id="44" idx="6"/>
                    <a:endCxn id="13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33C658C-7101-8E74-A42E-66767EF09AAD}"/>
                      </a:ext>
                    </a:extLst>
                  </p:cNvPr>
                  <p:cNvCxnSpPr>
                    <a:cxnSpLocks/>
                    <a:stCxn id="49" idx="6"/>
                    <a:endCxn id="13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40EF125-B3BC-ADF6-1D9F-1F647CA7C9D5}"/>
                      </a:ext>
                    </a:extLst>
                  </p:cNvPr>
                  <p:cNvCxnSpPr>
                    <a:cxnSpLocks/>
                    <a:stCxn id="54" idx="6"/>
                    <a:endCxn id="13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F02108F1-826F-4CB9-2FAC-19543283ED7F}"/>
                    </a:ext>
                  </a:extLst>
                </p:cNvPr>
                <p:cNvGrpSpPr/>
                <p:nvPr/>
              </p:nvGrpSpPr>
              <p:grpSpPr>
                <a:xfrm>
                  <a:off x="5486400" y="1600200"/>
                  <a:ext cx="2209800" cy="2209800"/>
                  <a:chOff x="5486400" y="1600200"/>
                  <a:chExt cx="2209800" cy="2209800"/>
                </a:xfrm>
              </p:grpSpPr>
              <p:sp>
                <p:nvSpPr>
                  <p:cNvPr id="30" name="Oval 29">
                    <a:extLst>
                      <a:ext uri="{FF2B5EF4-FFF2-40B4-BE49-F238E27FC236}">
                        <a16:creationId xmlns:a16="http://schemas.microsoft.com/office/drawing/2014/main" id="{73C478B8-6371-B8F2-206C-D41B6A3347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54DB5384-A1E2-D51D-1A72-0AD78DC1225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1B13D525-373B-263B-935F-DF5E53761D7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3109633C-140F-FC80-71CF-47BE71BBCAA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3EBC2BF3-BAED-0C99-B184-048E2FAB4AF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6DFA9523-9D42-2CB7-5064-754055BBE71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6429C061-96CB-2FB1-26D7-36644F56F5B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5FA3CF71-DD61-99D4-4688-5A57E934D54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8ABCA3D6-63D2-4786-85FD-C35DCC44AC11}"/>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0CEF72C0-3728-18F3-1624-EF2C5BEBD43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EC31FBD-E729-26A7-2CB2-FFAB58FB760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220F8B85-1411-370F-1664-13FF7F72E467}"/>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F57EA338-66ED-8245-D494-2790A0B0AD2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EFDDF6F5-B157-70AD-7215-8E407A930A0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 name="Oval 43">
                    <a:extLst>
                      <a:ext uri="{FF2B5EF4-FFF2-40B4-BE49-F238E27FC236}">
                        <a16:creationId xmlns:a16="http://schemas.microsoft.com/office/drawing/2014/main" id="{F1B78526-A158-BAFF-7DFD-8EB10428060E}"/>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 name="Oval 44">
                    <a:extLst>
                      <a:ext uri="{FF2B5EF4-FFF2-40B4-BE49-F238E27FC236}">
                        <a16:creationId xmlns:a16="http://schemas.microsoft.com/office/drawing/2014/main" id="{59F9A1C2-1FF7-2CE9-F260-A798056081D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 name="Oval 45">
                    <a:extLst>
                      <a:ext uri="{FF2B5EF4-FFF2-40B4-BE49-F238E27FC236}">
                        <a16:creationId xmlns:a16="http://schemas.microsoft.com/office/drawing/2014/main" id="{270A6FBB-04CA-CA75-BB6A-11D68B711C7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4A646A95-F154-3942-DB92-24EEE7DE622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E66F065-6F47-7795-7B24-C9B0010E55C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8BC856EA-76F5-3584-3C43-ADAEC43D2BC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8E0EF2A0-19D0-6018-7EF2-4CD58087AD4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Oval 50">
                    <a:extLst>
                      <a:ext uri="{FF2B5EF4-FFF2-40B4-BE49-F238E27FC236}">
                        <a16:creationId xmlns:a16="http://schemas.microsoft.com/office/drawing/2014/main" id="{5775FFD1-E727-4CFE-572A-D08BA51BB2C3}"/>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Oval 51">
                    <a:extLst>
                      <a:ext uri="{FF2B5EF4-FFF2-40B4-BE49-F238E27FC236}">
                        <a16:creationId xmlns:a16="http://schemas.microsoft.com/office/drawing/2014/main" id="{459C1108-08A9-DA24-01FB-F2C2137299A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Oval 52">
                    <a:extLst>
                      <a:ext uri="{FF2B5EF4-FFF2-40B4-BE49-F238E27FC236}">
                        <a16:creationId xmlns:a16="http://schemas.microsoft.com/office/drawing/2014/main" id="{7D8AD7D9-08DE-761C-6033-715CE91EC58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 name="Oval 53">
                    <a:extLst>
                      <a:ext uri="{FF2B5EF4-FFF2-40B4-BE49-F238E27FC236}">
                        <a16:creationId xmlns:a16="http://schemas.microsoft.com/office/drawing/2014/main" id="{6AC817B8-30C7-2E35-1CCB-DA328AE13F9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13" name="Straight Connector 12">
                <a:extLst>
                  <a:ext uri="{FF2B5EF4-FFF2-40B4-BE49-F238E27FC236}">
                    <a16:creationId xmlns:a16="http://schemas.microsoft.com/office/drawing/2014/main" id="{CAB449F0-9BD7-B4FD-BE48-F3B03A1B5CF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5323F57B-FE4D-C3C2-A039-90A7B8EA1A7F}"/>
                  </a:ext>
                </a:extLst>
              </p:cNvPr>
              <p:cNvGrpSpPr/>
              <p:nvPr/>
            </p:nvGrpSpPr>
            <p:grpSpPr>
              <a:xfrm>
                <a:off x="1851480" y="2606032"/>
                <a:ext cx="4671060" cy="1219201"/>
                <a:chOff x="2174045" y="1143000"/>
                <a:chExt cx="4671060" cy="1219201"/>
              </a:xfrm>
            </p:grpSpPr>
            <p:cxnSp>
              <p:nvCxnSpPr>
                <p:cNvPr id="21" name="Straight Connector 20">
                  <a:extLst>
                    <a:ext uri="{FF2B5EF4-FFF2-40B4-BE49-F238E27FC236}">
                      <a16:creationId xmlns:a16="http://schemas.microsoft.com/office/drawing/2014/main" id="{23F92CC9-E880-D028-E52E-503EE3D7EE6C}"/>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F506501-449B-9AB3-2FDC-69A86E18E4BE}"/>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8FACF582-B009-D767-8236-51FDE8C986F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1C1D942E-E906-38A9-FF78-4EFFE5713790}"/>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5" name="DRAM">
                <a:extLst>
                  <a:ext uri="{FF2B5EF4-FFF2-40B4-BE49-F238E27FC236}">
                    <a16:creationId xmlns:a16="http://schemas.microsoft.com/office/drawing/2014/main" id="{E4E99697-24F5-E743-647E-EEB6D5ACB909}"/>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grpSp>
          <p:nvGrpSpPr>
            <p:cNvPr id="480" name="Group 479">
              <a:extLst>
                <a:ext uri="{FF2B5EF4-FFF2-40B4-BE49-F238E27FC236}">
                  <a16:creationId xmlns:a16="http://schemas.microsoft.com/office/drawing/2014/main" id="{A524C3B8-F4B6-CBC0-68A6-7F526421DFD6}"/>
                </a:ext>
              </a:extLst>
            </p:cNvPr>
            <p:cNvGrpSpPr/>
            <p:nvPr/>
          </p:nvGrpSpPr>
          <p:grpSpPr>
            <a:xfrm>
              <a:off x="982105" y="5107820"/>
              <a:ext cx="6938410" cy="647381"/>
              <a:chOff x="757719" y="4572696"/>
              <a:chExt cx="6938410" cy="647381"/>
            </a:xfrm>
          </p:grpSpPr>
          <p:grpSp>
            <p:nvGrpSpPr>
              <p:cNvPr id="481" name="Group 480">
                <a:extLst>
                  <a:ext uri="{FF2B5EF4-FFF2-40B4-BE49-F238E27FC236}">
                    <a16:creationId xmlns:a16="http://schemas.microsoft.com/office/drawing/2014/main" id="{799B9F2F-1606-4263-985C-E86BC2FD66AD}"/>
                  </a:ext>
                </a:extLst>
              </p:cNvPr>
              <p:cNvGrpSpPr/>
              <p:nvPr/>
            </p:nvGrpSpPr>
            <p:grpSpPr>
              <a:xfrm>
                <a:off x="1906102" y="4572696"/>
                <a:ext cx="5790027" cy="251465"/>
                <a:chOff x="1906102" y="4572696"/>
                <a:chExt cx="5790027" cy="251465"/>
              </a:xfrm>
            </p:grpSpPr>
            <p:grpSp>
              <p:nvGrpSpPr>
                <p:cNvPr id="483" name="Group 482">
                  <a:extLst>
                    <a:ext uri="{FF2B5EF4-FFF2-40B4-BE49-F238E27FC236}">
                      <a16:creationId xmlns:a16="http://schemas.microsoft.com/office/drawing/2014/main" id="{2236E35D-60CD-79AA-A54C-E0C7AB99864F}"/>
                    </a:ext>
                  </a:extLst>
                </p:cNvPr>
                <p:cNvGrpSpPr/>
                <p:nvPr/>
              </p:nvGrpSpPr>
              <p:grpSpPr>
                <a:xfrm>
                  <a:off x="1906102" y="4572696"/>
                  <a:ext cx="5790027" cy="251465"/>
                  <a:chOff x="1906102" y="4605667"/>
                  <a:chExt cx="5790027" cy="251465"/>
                </a:xfrm>
              </p:grpSpPr>
              <p:cxnSp>
                <p:nvCxnSpPr>
                  <p:cNvPr id="485" name="Straight Connector 484">
                    <a:extLst>
                      <a:ext uri="{FF2B5EF4-FFF2-40B4-BE49-F238E27FC236}">
                        <a16:creationId xmlns:a16="http://schemas.microsoft.com/office/drawing/2014/main" id="{4F25C4D4-F877-D372-EDE9-E2427E52D26F}"/>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8BD3A59F-E013-5882-468B-01281989EB3D}"/>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1D0418E9-D5C8-0FEC-8B72-2F05EA305FEB}"/>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44EFB2F2-1F6F-9C92-26EA-E941D2DFF8D0}"/>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7F8238F8-23A2-1B93-A15E-A2CAA567462C}"/>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9E1C5F54-9354-62D4-F3EC-CB146D787059}"/>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1" name="Straight Connector 490">
                    <a:extLst>
                      <a:ext uri="{FF2B5EF4-FFF2-40B4-BE49-F238E27FC236}">
                        <a16:creationId xmlns:a16="http://schemas.microsoft.com/office/drawing/2014/main" id="{A7A9B060-31AB-FB4A-D2C3-ADE6B34B1DC4}"/>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2" name="Straight Connector 491">
                    <a:extLst>
                      <a:ext uri="{FF2B5EF4-FFF2-40B4-BE49-F238E27FC236}">
                        <a16:creationId xmlns:a16="http://schemas.microsoft.com/office/drawing/2014/main" id="{893D3B12-1461-C483-58F5-BEB42786A341}"/>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84" name="Straight Connector 483">
                  <a:extLst>
                    <a:ext uri="{FF2B5EF4-FFF2-40B4-BE49-F238E27FC236}">
                      <a16:creationId xmlns:a16="http://schemas.microsoft.com/office/drawing/2014/main" id="{FD1F6B4C-6F8C-1588-2B70-8EC13274B49E}"/>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82" name="TextBox 481">
                <a:extLst>
                  <a:ext uri="{FF2B5EF4-FFF2-40B4-BE49-F238E27FC236}">
                    <a16:creationId xmlns:a16="http://schemas.microsoft.com/office/drawing/2014/main" id="{7FE74F51-6127-944B-554D-54B2D9368A49}"/>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graphicFrame>
        <p:nvGraphicFramePr>
          <p:cNvPr id="9" name="Table 4">
            <a:extLst>
              <a:ext uri="{FF2B5EF4-FFF2-40B4-BE49-F238E27FC236}">
                <a16:creationId xmlns:a16="http://schemas.microsoft.com/office/drawing/2014/main" id="{17B8B483-A624-D29A-69D6-1CC1A12E2369}"/>
              </a:ext>
            </a:extLst>
          </p:cNvPr>
          <p:cNvGraphicFramePr>
            <a:graphicFrameLocks/>
          </p:cNvGraphicFramePr>
          <p:nvPr>
            <p:extLst>
              <p:ext uri="{D42A27DB-BD31-4B8C-83A1-F6EECF244321}">
                <p14:modId xmlns:p14="http://schemas.microsoft.com/office/powerpoint/2010/main" val="226162807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785175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7"/>
                                        </p:tgtEl>
                                        <p:attrNameLst>
                                          <p:attrName>style.visibility</p:attrName>
                                        </p:attrNameLst>
                                      </p:cBhvr>
                                      <p:to>
                                        <p:strVal val="visible"/>
                                      </p:to>
                                    </p:set>
                                    <p:animEffect transition="in" filter="fade">
                                      <p:cBhvr>
                                        <p:cTn id="12" dur="500"/>
                                        <p:tgtEl>
                                          <p:spTgt spid="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35C071D-4393-73B4-68B5-1DA97A64B44F}"/>
              </a:ext>
            </a:extLst>
          </p:cNvPr>
          <p:cNvPicPr>
            <a:picLocks noChangeAspect="1"/>
          </p:cNvPicPr>
          <p:nvPr/>
        </p:nvPicPr>
        <p:blipFill rotWithShape="1">
          <a:blip r:embed="rId3"/>
          <a:srcRect t="11883" b="9764"/>
          <a:stretch/>
        </p:blipFill>
        <p:spPr>
          <a:xfrm>
            <a:off x="0" y="2266726"/>
            <a:ext cx="9003973" cy="2565401"/>
          </a:xfrm>
          <a:prstGeom prst="rect">
            <a:avLst/>
          </a:prstGeom>
        </p:spPr>
      </p:pic>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graphicFrame>
        <p:nvGraphicFramePr>
          <p:cNvPr id="16" name="Table 4">
            <a:extLst>
              <a:ext uri="{FF2B5EF4-FFF2-40B4-BE49-F238E27FC236}">
                <a16:creationId xmlns:a16="http://schemas.microsoft.com/office/drawing/2014/main" id="{DBC8A140-A6D6-6932-C4DB-1270FDED4BB5}"/>
              </a:ext>
            </a:extLst>
          </p:cNvPr>
          <p:cNvGraphicFramePr>
            <a:graphicFrameLocks/>
          </p:cNvGraphicFramePr>
          <p:nvPr>
            <p:extLst>
              <p:ext uri="{D42A27DB-BD31-4B8C-83A1-F6EECF244321}">
                <p14:modId xmlns:p14="http://schemas.microsoft.com/office/powerpoint/2010/main" val="407718551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7" name="Rectangle 16">
            <a:extLst>
              <a:ext uri="{FF2B5EF4-FFF2-40B4-BE49-F238E27FC236}">
                <a16:creationId xmlns:a16="http://schemas.microsoft.com/office/drawing/2014/main" id="{C3811067-C122-C2F4-3ECE-E4BEC23903CF}"/>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grpSp>
        <p:nvGrpSpPr>
          <p:cNvPr id="28" name="Group 27">
            <a:extLst>
              <a:ext uri="{FF2B5EF4-FFF2-40B4-BE49-F238E27FC236}">
                <a16:creationId xmlns:a16="http://schemas.microsoft.com/office/drawing/2014/main" id="{1A7007A3-1E3D-68E8-BC87-B69C00A3EC69}"/>
              </a:ext>
            </a:extLst>
          </p:cNvPr>
          <p:cNvGrpSpPr/>
          <p:nvPr/>
        </p:nvGrpSpPr>
        <p:grpSpPr>
          <a:xfrm>
            <a:off x="1163727" y="2383969"/>
            <a:ext cx="7705953" cy="1946239"/>
            <a:chOff x="1163727" y="2475410"/>
            <a:chExt cx="7705953" cy="1946239"/>
          </a:xfrm>
        </p:grpSpPr>
        <p:sp>
          <p:nvSpPr>
            <p:cNvPr id="22" name="Rectangle 21">
              <a:extLst>
                <a:ext uri="{FF2B5EF4-FFF2-40B4-BE49-F238E27FC236}">
                  <a16:creationId xmlns:a16="http://schemas.microsoft.com/office/drawing/2014/main" id="{A78702BA-12F2-89F8-DA5C-8AE0102B9C54}"/>
                </a:ext>
              </a:extLst>
            </p:cNvPr>
            <p:cNvSpPr/>
            <p:nvPr/>
          </p:nvSpPr>
          <p:spPr>
            <a:xfrm>
              <a:off x="1189853" y="2475410"/>
              <a:ext cx="7666764" cy="194623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Connector 23">
              <a:extLst>
                <a:ext uri="{FF2B5EF4-FFF2-40B4-BE49-F238E27FC236}">
                  <a16:creationId xmlns:a16="http://schemas.microsoft.com/office/drawing/2014/main" id="{E1FAE3E3-4BD3-6586-F32B-C4BC3A265037}"/>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EFF856F3-B47D-002B-F56D-1B92F386F991}"/>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6" name="TextBox 25">
              <a:extLst>
                <a:ext uri="{FF2B5EF4-FFF2-40B4-BE49-F238E27FC236}">
                  <a16:creationId xmlns:a16="http://schemas.microsoft.com/office/drawing/2014/main" id="{B0EF6C7A-BC6E-4189-5C18-407C19F6E198}"/>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Tree>
    <p:extLst>
      <p:ext uri="{BB962C8B-B14F-4D97-AF65-F5344CB8AC3E}">
        <p14:creationId xmlns:p14="http://schemas.microsoft.com/office/powerpoint/2010/main" val="22827831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a:t>
            </a:r>
          </a:p>
        </p:txBody>
      </p:sp>
      <p:grpSp>
        <p:nvGrpSpPr>
          <p:cNvPr id="4" name="Group 3">
            <a:extLst>
              <a:ext uri="{FF2B5EF4-FFF2-40B4-BE49-F238E27FC236}">
                <a16:creationId xmlns:a16="http://schemas.microsoft.com/office/drawing/2014/main" id="{934D80AB-D86D-EB7B-269B-D8324A4751AC}"/>
              </a:ext>
            </a:extLst>
          </p:cNvPr>
          <p:cNvGrpSpPr/>
          <p:nvPr/>
        </p:nvGrpSpPr>
        <p:grpSpPr>
          <a:xfrm>
            <a:off x="324834" y="4985684"/>
            <a:ext cx="8400681" cy="1321456"/>
            <a:chOff x="371659" y="2796294"/>
            <a:chExt cx="8400681" cy="1321456"/>
          </a:xfrm>
        </p:grpSpPr>
        <p:sp>
          <p:nvSpPr>
            <p:cNvPr id="5" name="Rounded Rectangle 4">
              <a:extLst>
                <a:ext uri="{FF2B5EF4-FFF2-40B4-BE49-F238E27FC236}">
                  <a16:creationId xmlns:a16="http://schemas.microsoft.com/office/drawing/2014/main" id="{C6EEE48F-59FD-7830-8ADD-AAB125A1AD9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SIMD parallelism </a:t>
              </a: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significantly varies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within</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a single application and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sng" strike="noStrike" kern="0" cap="none" spc="0" normalizeH="0" baseline="0" noProof="0" dirty="0">
                  <a:ln>
                    <a:noFill/>
                  </a:ln>
                  <a:solidFill>
                    <a:srgbClr val="E08961"/>
                  </a:solidFill>
                  <a:effectLst/>
                  <a:uLnTx/>
                  <a:uFillTx/>
                  <a:latin typeface="Avenir Next" panose="020B0503020202020204" pitchFamily="34" charset="0"/>
                  <a:ea typeface="+mn-ea"/>
                  <a:cs typeface="+mn-cs"/>
                </a:rPr>
                <a:t>across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different applications</a:t>
              </a:r>
            </a:p>
          </p:txBody>
        </p:sp>
        <p:sp>
          <p:nvSpPr>
            <p:cNvPr id="7" name="TextBox 6">
              <a:extLst>
                <a:ext uri="{FF2B5EF4-FFF2-40B4-BE49-F238E27FC236}">
                  <a16:creationId xmlns:a16="http://schemas.microsoft.com/office/drawing/2014/main" id="{31B79230-6AED-AC60-5017-98FEE7BF42BA}"/>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12" name="Table 4">
            <a:extLst>
              <a:ext uri="{FF2B5EF4-FFF2-40B4-BE49-F238E27FC236}">
                <a16:creationId xmlns:a16="http://schemas.microsoft.com/office/drawing/2014/main" id="{0E43C5ED-3099-A013-B14F-E1840E7D6BC5}"/>
              </a:ext>
            </a:extLst>
          </p:cNvPr>
          <p:cNvGraphicFramePr>
            <a:graphicFrameLocks/>
          </p:cNvGraphicFramePr>
          <p:nvPr>
            <p:extLst>
              <p:ext uri="{D42A27DB-BD31-4B8C-83A1-F6EECF244321}">
                <p14:modId xmlns:p14="http://schemas.microsoft.com/office/powerpoint/2010/main" val="148880992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3" name="Rectangle 12">
            <a:extLst>
              <a:ext uri="{FF2B5EF4-FFF2-40B4-BE49-F238E27FC236}">
                <a16:creationId xmlns:a16="http://schemas.microsoft.com/office/drawing/2014/main" id="{F6A2E1FB-454E-D8EF-AFDA-F6E24A74831E}"/>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pic>
        <p:nvPicPr>
          <p:cNvPr id="14" name="Picture 13">
            <a:extLst>
              <a:ext uri="{FF2B5EF4-FFF2-40B4-BE49-F238E27FC236}">
                <a16:creationId xmlns:a16="http://schemas.microsoft.com/office/drawing/2014/main" id="{254ED96D-CAC1-BA73-1385-8E3D60FFC478}"/>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5" name="Group 14">
            <a:extLst>
              <a:ext uri="{FF2B5EF4-FFF2-40B4-BE49-F238E27FC236}">
                <a16:creationId xmlns:a16="http://schemas.microsoft.com/office/drawing/2014/main" id="{24C126EF-EBC9-6DAC-0CD0-CD42AA748014}"/>
              </a:ext>
            </a:extLst>
          </p:cNvPr>
          <p:cNvGrpSpPr/>
          <p:nvPr/>
        </p:nvGrpSpPr>
        <p:grpSpPr>
          <a:xfrm>
            <a:off x="1163727" y="2443448"/>
            <a:ext cx="7705953" cy="1859569"/>
            <a:chOff x="1163727" y="2534889"/>
            <a:chExt cx="7705953" cy="1859569"/>
          </a:xfrm>
        </p:grpSpPr>
        <p:cxnSp>
          <p:nvCxnSpPr>
            <p:cNvPr id="17" name="Straight Connector 16">
              <a:extLst>
                <a:ext uri="{FF2B5EF4-FFF2-40B4-BE49-F238E27FC236}">
                  <a16:creationId xmlns:a16="http://schemas.microsoft.com/office/drawing/2014/main" id="{B1D4FB6A-FB13-4302-99A2-9E146AD1CEDE}"/>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B413685C-63A7-7BBA-1A4C-31CEDD556A7A}"/>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0" name="TextBox 19">
              <a:extLst>
                <a:ext uri="{FF2B5EF4-FFF2-40B4-BE49-F238E27FC236}">
                  <a16:creationId xmlns:a16="http://schemas.microsoft.com/office/drawing/2014/main" id="{A43CAC81-A21B-4CFE-B7B5-041D003ECF0E}"/>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Tree>
    <p:extLst>
      <p:ext uri="{BB962C8B-B14F-4D97-AF65-F5344CB8AC3E}">
        <p14:creationId xmlns:p14="http://schemas.microsoft.com/office/powerpoint/2010/main" val="100570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Underutilization of SIMD Lanes (III)</a:t>
            </a:r>
          </a:p>
        </p:txBody>
      </p:sp>
      <p:grpSp>
        <p:nvGrpSpPr>
          <p:cNvPr id="2" name="Group 1">
            <a:extLst>
              <a:ext uri="{FF2B5EF4-FFF2-40B4-BE49-F238E27FC236}">
                <a16:creationId xmlns:a16="http://schemas.microsoft.com/office/drawing/2014/main" id="{3D26807D-1CF4-8297-234B-B5FEE7A52E1E}"/>
              </a:ext>
            </a:extLst>
          </p:cNvPr>
          <p:cNvGrpSpPr/>
          <p:nvPr/>
        </p:nvGrpSpPr>
        <p:grpSpPr>
          <a:xfrm>
            <a:off x="495573" y="4985684"/>
            <a:ext cx="8148104" cy="1321456"/>
            <a:chOff x="371659" y="2796294"/>
            <a:chExt cx="8400681" cy="1321456"/>
          </a:xfrm>
        </p:grpSpPr>
        <p:sp>
          <p:nvSpPr>
            <p:cNvPr id="9" name="Rounded Rectangle 8">
              <a:extLst>
                <a:ext uri="{FF2B5EF4-FFF2-40B4-BE49-F238E27FC236}">
                  <a16:creationId xmlns:a16="http://schemas.microsoft.com/office/drawing/2014/main" id="{01F7F7C5-4604-5715-A0F7-629E7A91DBDC}"/>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A </a:t>
              </a:r>
              <a:r>
                <a:rPr lang="en-US" sz="2200" b="1" u="sng" kern="0" dirty="0">
                  <a:solidFill>
                    <a:srgbClr val="E08961"/>
                  </a:solidFill>
                  <a:latin typeface="Avenir Next" panose="020B0503020202020204" pitchFamily="34" charset="0"/>
                </a:rPr>
                <a:t>small fraction </a:t>
              </a:r>
              <a:r>
                <a:rPr lang="en-US" sz="2200" b="1" kern="0" dirty="0">
                  <a:solidFill>
                    <a:srgbClr val="E08961"/>
                  </a:solidFill>
                  <a:latin typeface="Avenir Next" panose="020B0503020202020204" pitchFamily="34" charset="0"/>
                </a:rPr>
                <a:t>of vectorized loops have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a large enough maximum vectorization factor to </a:t>
              </a:r>
              <a:br>
                <a:rPr lang="en-US" sz="2200" b="1" kern="0" dirty="0">
                  <a:solidFill>
                    <a:srgbClr val="E08961"/>
                  </a:solidFill>
                  <a:latin typeface="Avenir Next" panose="020B0503020202020204" pitchFamily="34" charset="0"/>
                </a:rPr>
              </a:br>
              <a:r>
                <a:rPr lang="en-US" sz="2200" b="1" u="sng" kern="0" dirty="0">
                  <a:solidFill>
                    <a:srgbClr val="E08961"/>
                  </a:solidFill>
                  <a:latin typeface="Avenir Next" panose="020B0503020202020204" pitchFamily="34" charset="0"/>
                </a:rPr>
                <a:t>fully exploit</a:t>
              </a:r>
              <a:r>
                <a:rPr lang="en-US" sz="2200" b="1" kern="0" dirty="0">
                  <a:solidFill>
                    <a:srgbClr val="E08961"/>
                  </a:solidFill>
                  <a:latin typeface="Avenir Next" panose="020B0503020202020204" pitchFamily="34" charset="0"/>
                </a:rPr>
                <a:t> the SIMD parallelism of PUD systems</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34559967-4126-15D8-03E7-2B1EC4E9ACBC}"/>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12" name="Table 4">
            <a:extLst>
              <a:ext uri="{FF2B5EF4-FFF2-40B4-BE49-F238E27FC236}">
                <a16:creationId xmlns:a16="http://schemas.microsoft.com/office/drawing/2014/main" id="{415FE700-38D4-9FA0-781E-BEFF0E1E1BC3}"/>
              </a:ext>
            </a:extLst>
          </p:cNvPr>
          <p:cNvGraphicFramePr>
            <a:graphicFrameLocks/>
          </p:cNvGraphicFramePr>
          <p:nvPr>
            <p:extLst>
              <p:ext uri="{D42A27DB-BD31-4B8C-83A1-F6EECF244321}">
                <p14:modId xmlns:p14="http://schemas.microsoft.com/office/powerpoint/2010/main" val="217256984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C75AC9D9-618C-F5FC-1A72-92C87DA88AC6}"/>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fraction of </a:t>
            </a:r>
            <a:r>
              <a:rPr lang="en-US" sz="2200" b="1" dirty="0">
                <a:solidFill>
                  <a:schemeClr val="accent4"/>
                </a:solidFill>
                <a:latin typeface="Avenir Next" panose="020B0503020202020204" pitchFamily="34" charset="0"/>
              </a:rPr>
              <a:t>SIMD parallelism </a:t>
            </a:r>
            <a:r>
              <a:rPr lang="en-US" sz="2200" b="1" dirty="0">
                <a:solidFill>
                  <a:schemeClr val="tx1"/>
                </a:solidFill>
                <a:latin typeface="Avenir Next" panose="020B0503020202020204" pitchFamily="34" charset="0"/>
              </a:rPr>
              <a:t>in real applications</a:t>
            </a:r>
          </a:p>
        </p:txBody>
      </p:sp>
      <p:pic>
        <p:nvPicPr>
          <p:cNvPr id="16" name="Picture 15">
            <a:extLst>
              <a:ext uri="{FF2B5EF4-FFF2-40B4-BE49-F238E27FC236}">
                <a16:creationId xmlns:a16="http://schemas.microsoft.com/office/drawing/2014/main" id="{71696B84-BF03-9F52-2D81-6A7D8350B073}"/>
              </a:ext>
            </a:extLst>
          </p:cNvPr>
          <p:cNvPicPr>
            <a:picLocks noChangeAspect="1"/>
          </p:cNvPicPr>
          <p:nvPr/>
        </p:nvPicPr>
        <p:blipFill rotWithShape="1">
          <a:blip r:embed="rId3"/>
          <a:srcRect t="11883" b="9764"/>
          <a:stretch/>
        </p:blipFill>
        <p:spPr>
          <a:xfrm>
            <a:off x="0" y="2266726"/>
            <a:ext cx="9003973" cy="2565401"/>
          </a:xfrm>
          <a:prstGeom prst="rect">
            <a:avLst/>
          </a:prstGeom>
        </p:spPr>
      </p:pic>
      <p:grpSp>
        <p:nvGrpSpPr>
          <p:cNvPr id="17" name="Group 16">
            <a:extLst>
              <a:ext uri="{FF2B5EF4-FFF2-40B4-BE49-F238E27FC236}">
                <a16:creationId xmlns:a16="http://schemas.microsoft.com/office/drawing/2014/main" id="{07B17333-13BB-E1F1-B608-163FBAC0EBE4}"/>
              </a:ext>
            </a:extLst>
          </p:cNvPr>
          <p:cNvGrpSpPr/>
          <p:nvPr/>
        </p:nvGrpSpPr>
        <p:grpSpPr>
          <a:xfrm>
            <a:off x="1163727" y="2443448"/>
            <a:ext cx="7705953" cy="1859569"/>
            <a:chOff x="1163727" y="2534889"/>
            <a:chExt cx="7705953" cy="1859569"/>
          </a:xfrm>
        </p:grpSpPr>
        <p:cxnSp>
          <p:nvCxnSpPr>
            <p:cNvPr id="18" name="Straight Connector 17">
              <a:extLst>
                <a:ext uri="{FF2B5EF4-FFF2-40B4-BE49-F238E27FC236}">
                  <a16:creationId xmlns:a16="http://schemas.microsoft.com/office/drawing/2014/main" id="{F88CC40E-CD84-751C-5C98-1565D093ADD5}"/>
                </a:ext>
              </a:extLst>
            </p:cNvPr>
            <p:cNvCxnSpPr>
              <a:cxnSpLocks/>
            </p:cNvCxnSpPr>
            <p:nvPr/>
          </p:nvCxnSpPr>
          <p:spPr>
            <a:xfrm>
              <a:off x="1176790" y="3283979"/>
              <a:ext cx="7692890" cy="0"/>
            </a:xfrm>
            <a:prstGeom prst="line">
              <a:avLst/>
            </a:prstGeom>
            <a:ln w="3810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ED9C9B0-2449-B900-3E13-937425D3F6D3}"/>
                </a:ext>
              </a:extLst>
            </p:cNvPr>
            <p:cNvSpPr txBox="1"/>
            <p:nvPr/>
          </p:nvSpPr>
          <p:spPr>
            <a:xfrm>
              <a:off x="1163727" y="2534889"/>
              <a:ext cx="7692890" cy="369332"/>
            </a:xfrm>
            <a:prstGeom prst="rect">
              <a:avLst/>
            </a:prstGeom>
            <a:noFill/>
          </p:spPr>
          <p:txBody>
            <a:bodyPr wrap="square">
              <a:spAutoFit/>
            </a:bodyPr>
            <a:lstStyle/>
            <a:p>
              <a:pPr algn="ctr"/>
              <a:r>
                <a:rPr lang="en-US" sz="1800" b="1" dirty="0">
                  <a:solidFill>
                    <a:schemeClr val="accent6"/>
                  </a:solidFill>
                  <a:latin typeface="Avenir Next" panose="020B0503020202020204" pitchFamily="34" charset="0"/>
                </a:rPr>
                <a:t>High Utilization</a:t>
              </a:r>
              <a:endParaRPr lang="en-US" dirty="0">
                <a:solidFill>
                  <a:schemeClr val="accent6"/>
                </a:solidFill>
              </a:endParaRPr>
            </a:p>
          </p:txBody>
        </p:sp>
        <p:sp>
          <p:nvSpPr>
            <p:cNvPr id="20" name="TextBox 19">
              <a:extLst>
                <a:ext uri="{FF2B5EF4-FFF2-40B4-BE49-F238E27FC236}">
                  <a16:creationId xmlns:a16="http://schemas.microsoft.com/office/drawing/2014/main" id="{A8E4FF3D-3F7F-301F-18EA-BD47F42D994F}"/>
                </a:ext>
              </a:extLst>
            </p:cNvPr>
            <p:cNvSpPr txBox="1"/>
            <p:nvPr/>
          </p:nvSpPr>
          <p:spPr>
            <a:xfrm>
              <a:off x="1176789" y="4025126"/>
              <a:ext cx="7692890" cy="369332"/>
            </a:xfrm>
            <a:prstGeom prst="rect">
              <a:avLst/>
            </a:prstGeom>
            <a:noFill/>
          </p:spPr>
          <p:txBody>
            <a:bodyPr wrap="square">
              <a:spAutoFit/>
            </a:bodyPr>
            <a:lstStyle/>
            <a:p>
              <a:pPr algn="ctr"/>
              <a:r>
                <a:rPr lang="en-US" sz="1800" b="1" dirty="0">
                  <a:solidFill>
                    <a:schemeClr val="accent1"/>
                  </a:solidFill>
                  <a:latin typeface="Avenir Next" panose="020B0503020202020204" pitchFamily="34" charset="0"/>
                </a:rPr>
                <a:t>Low Utilization</a:t>
              </a:r>
              <a:endParaRPr lang="en-US" dirty="0">
                <a:solidFill>
                  <a:schemeClr val="accent1"/>
                </a:solidFill>
              </a:endParaRPr>
            </a:p>
          </p:txBody>
        </p:sp>
      </p:grpSp>
      <p:sp>
        <p:nvSpPr>
          <p:cNvPr id="11" name="Rectangle 10">
            <a:extLst>
              <a:ext uri="{FF2B5EF4-FFF2-40B4-BE49-F238E27FC236}">
                <a16:creationId xmlns:a16="http://schemas.microsoft.com/office/drawing/2014/main" id="{B61898E9-858E-9659-2B40-8A1981A72382}"/>
              </a:ext>
            </a:extLst>
          </p:cNvPr>
          <p:cNvSpPr/>
          <p:nvPr/>
        </p:nvSpPr>
        <p:spPr>
          <a:xfrm>
            <a:off x="1150663" y="2332042"/>
            <a:ext cx="7719016" cy="858770"/>
          </a:xfrm>
          <a:prstGeom prst="rect">
            <a:avLst/>
          </a:prstGeom>
          <a:solidFill>
            <a:schemeClr val="accent6">
              <a:lumMod val="20000"/>
              <a:lumOff val="80000"/>
              <a:alpha val="2221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37558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lvl="0" indent="-342900" defTabSz="914400">
                <a:buFontTx/>
                <a:buChar char="-"/>
                <a:defRPr/>
              </a:pPr>
              <a:r>
                <a:rPr lang="en-US" sz="1900" dirty="0">
                  <a:latin typeface="Avenir Next" panose="020B0503020202020204" pitchFamily="34" charset="0"/>
                  <a:cs typeface="Gill Sans MT"/>
                </a:rPr>
                <a:t>due to data parallelism variation within and across applications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C79CA00F-B980-9EC4-DE0E-3CD71EF367BC}"/>
              </a:ext>
            </a:extLst>
          </p:cNvPr>
          <p:cNvSpPr/>
          <p:nvPr/>
        </p:nvSpPr>
        <p:spPr>
          <a:xfrm>
            <a:off x="1" y="2203157"/>
            <a:ext cx="9144000" cy="1105059"/>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3A958AA-D467-FF2F-589A-B95C6275B2FB}"/>
              </a:ext>
            </a:extLst>
          </p:cNvPr>
          <p:cNvSpPr/>
          <p:nvPr/>
        </p:nvSpPr>
        <p:spPr>
          <a:xfrm>
            <a:off x="0" y="4685346"/>
            <a:ext cx="9144000" cy="1184225"/>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Table 4">
            <a:extLst>
              <a:ext uri="{FF2B5EF4-FFF2-40B4-BE49-F238E27FC236}">
                <a16:creationId xmlns:a16="http://schemas.microsoft.com/office/drawing/2014/main" id="{73EAFB8F-D4FE-4B6E-08C0-727635B502B0}"/>
              </a:ext>
            </a:extLst>
          </p:cNvPr>
          <p:cNvGraphicFramePr>
            <a:graphicFrameLocks/>
          </p:cNvGraphicFramePr>
          <p:nvPr>
            <p:extLst>
              <p:ext uri="{D42A27DB-BD31-4B8C-83A1-F6EECF244321}">
                <p14:modId xmlns:p14="http://schemas.microsoft.com/office/powerpoint/2010/main" val="328884616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Rectangle 4">
            <a:extLst>
              <a:ext uri="{FF2B5EF4-FFF2-40B4-BE49-F238E27FC236}">
                <a16:creationId xmlns:a16="http://schemas.microsoft.com/office/drawing/2014/main" id="{80644957-8964-AF46-CFFE-C038B528DBFC}"/>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211949829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Limited Computation Support</a:t>
            </a:r>
          </a:p>
        </p:txBody>
      </p:sp>
      <p:grpSp>
        <p:nvGrpSpPr>
          <p:cNvPr id="2" name="Group 1">
            <a:extLst>
              <a:ext uri="{FF2B5EF4-FFF2-40B4-BE49-F238E27FC236}">
                <a16:creationId xmlns:a16="http://schemas.microsoft.com/office/drawing/2014/main" id="{5AC5ACE2-56D7-4617-F9EB-FF3711BCD375}"/>
              </a:ext>
            </a:extLst>
          </p:cNvPr>
          <p:cNvGrpSpPr/>
          <p:nvPr/>
        </p:nvGrpSpPr>
        <p:grpSpPr>
          <a:xfrm>
            <a:off x="1141827" y="2231035"/>
            <a:ext cx="6860345" cy="2057400"/>
            <a:chOff x="1049035" y="2377432"/>
            <a:chExt cx="6860345" cy="2057400"/>
          </a:xfrm>
        </p:grpSpPr>
        <p:grpSp>
          <p:nvGrpSpPr>
            <p:cNvPr id="3" name="Group 2">
              <a:extLst>
                <a:ext uri="{FF2B5EF4-FFF2-40B4-BE49-F238E27FC236}">
                  <a16:creationId xmlns:a16="http://schemas.microsoft.com/office/drawing/2014/main" id="{5C253C30-DF70-D9F9-D7A1-2F5714A22560}"/>
                </a:ext>
              </a:extLst>
            </p:cNvPr>
            <p:cNvGrpSpPr/>
            <p:nvPr/>
          </p:nvGrpSpPr>
          <p:grpSpPr>
            <a:xfrm>
              <a:off x="1734836" y="2792194"/>
              <a:ext cx="1414038" cy="1414038"/>
              <a:chOff x="4876800" y="1600199"/>
              <a:chExt cx="2819401" cy="2819401"/>
            </a:xfrm>
          </p:grpSpPr>
          <p:grpSp>
            <p:nvGrpSpPr>
              <p:cNvPr id="170" name="Group 169">
                <a:extLst>
                  <a:ext uri="{FF2B5EF4-FFF2-40B4-BE49-F238E27FC236}">
                    <a16:creationId xmlns:a16="http://schemas.microsoft.com/office/drawing/2014/main" id="{D9770EC6-B696-5D1C-FA97-DC074063E8BE}"/>
                  </a:ext>
                </a:extLst>
              </p:cNvPr>
              <p:cNvGrpSpPr/>
              <p:nvPr/>
            </p:nvGrpSpPr>
            <p:grpSpPr>
              <a:xfrm>
                <a:off x="5486400" y="3962400"/>
                <a:ext cx="2209800" cy="457200"/>
                <a:chOff x="5486400" y="3962400"/>
                <a:chExt cx="2209800" cy="457200"/>
              </a:xfrm>
            </p:grpSpPr>
            <p:sp>
              <p:nvSpPr>
                <p:cNvPr id="215" name="DRAM">
                  <a:extLst>
                    <a:ext uri="{FF2B5EF4-FFF2-40B4-BE49-F238E27FC236}">
                      <a16:creationId xmlns:a16="http://schemas.microsoft.com/office/drawing/2014/main" id="{6B589311-7554-9BAB-FE1E-A4071AC71CF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B4188A2A-6728-0E1A-28AF-31786E002DC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7" name="DRAM">
                  <a:extLst>
                    <a:ext uri="{FF2B5EF4-FFF2-40B4-BE49-F238E27FC236}">
                      <a16:creationId xmlns:a16="http://schemas.microsoft.com/office/drawing/2014/main" id="{00D66252-2492-4913-3407-7AFCCA14CAC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8" name="DRAM">
                  <a:extLst>
                    <a:ext uri="{FF2B5EF4-FFF2-40B4-BE49-F238E27FC236}">
                      <a16:creationId xmlns:a16="http://schemas.microsoft.com/office/drawing/2014/main" id="{D01F2A3B-6269-5CDE-B0C9-7777CE7E89C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9" name="DRAM">
                  <a:extLst>
                    <a:ext uri="{FF2B5EF4-FFF2-40B4-BE49-F238E27FC236}">
                      <a16:creationId xmlns:a16="http://schemas.microsoft.com/office/drawing/2014/main" id="{8ED8FCE4-C5DB-974B-AF50-5B32C31EE03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71" name="Group 170">
                <a:extLst>
                  <a:ext uri="{FF2B5EF4-FFF2-40B4-BE49-F238E27FC236}">
                    <a16:creationId xmlns:a16="http://schemas.microsoft.com/office/drawing/2014/main" id="{749193C6-F6B6-2731-D37E-41CCFFD2F379}"/>
                  </a:ext>
                </a:extLst>
              </p:cNvPr>
              <p:cNvGrpSpPr/>
              <p:nvPr/>
            </p:nvGrpSpPr>
            <p:grpSpPr>
              <a:xfrm>
                <a:off x="4876800" y="1600200"/>
                <a:ext cx="457200" cy="2209800"/>
                <a:chOff x="4876800" y="1600200"/>
                <a:chExt cx="457200" cy="2209800"/>
              </a:xfrm>
            </p:grpSpPr>
            <p:sp>
              <p:nvSpPr>
                <p:cNvPr id="210" name="DRAM">
                  <a:extLst>
                    <a:ext uri="{FF2B5EF4-FFF2-40B4-BE49-F238E27FC236}">
                      <a16:creationId xmlns:a16="http://schemas.microsoft.com/office/drawing/2014/main" id="{C1AE6D4A-87D7-23A2-0D90-97A52BF9EC2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2E3A47F7-DDF3-770A-774D-A2D56EC02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2" name="DRAM">
                  <a:extLst>
                    <a:ext uri="{FF2B5EF4-FFF2-40B4-BE49-F238E27FC236}">
                      <a16:creationId xmlns:a16="http://schemas.microsoft.com/office/drawing/2014/main" id="{54CE608F-A5AB-D6CC-EB36-3CBBE82CDAA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BB4DE95-8974-209A-4F79-D5F6DF0A8C1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F9833286-0CEF-BEBD-E880-8B10497ABE91}"/>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72" name="Group 171">
                <a:extLst>
                  <a:ext uri="{FF2B5EF4-FFF2-40B4-BE49-F238E27FC236}">
                    <a16:creationId xmlns:a16="http://schemas.microsoft.com/office/drawing/2014/main" id="{4FB4C206-D929-7198-06BB-E786AB72FFB1}"/>
                  </a:ext>
                </a:extLst>
              </p:cNvPr>
              <p:cNvGrpSpPr/>
              <p:nvPr/>
            </p:nvGrpSpPr>
            <p:grpSpPr>
              <a:xfrm>
                <a:off x="5676900" y="1600199"/>
                <a:ext cx="1828800" cy="2362201"/>
                <a:chOff x="5676900" y="1170708"/>
                <a:chExt cx="1828800" cy="2791692"/>
              </a:xfrm>
            </p:grpSpPr>
            <p:cxnSp>
              <p:nvCxnSpPr>
                <p:cNvPr id="205" name="Straight Connector 204">
                  <a:extLst>
                    <a:ext uri="{FF2B5EF4-FFF2-40B4-BE49-F238E27FC236}">
                      <a16:creationId xmlns:a16="http://schemas.microsoft.com/office/drawing/2014/main" id="{35F2C2E7-543A-14AE-70A9-DD473C1A160A}"/>
                    </a:ext>
                  </a:extLst>
                </p:cNvPr>
                <p:cNvCxnSpPr>
                  <a:cxnSpLocks/>
                  <a:stCxn id="175" idx="0"/>
                  <a:endCxn id="2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26A9D02-2DD9-7B69-DB0A-D1F1E0A1EEE5}"/>
                    </a:ext>
                  </a:extLst>
                </p:cNvPr>
                <p:cNvCxnSpPr>
                  <a:cxnSpLocks/>
                  <a:stCxn id="177" idx="0"/>
                  <a:endCxn id="2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E399CBA5-3235-FC65-D054-DDD010B8564E}"/>
                    </a:ext>
                  </a:extLst>
                </p:cNvPr>
                <p:cNvCxnSpPr>
                  <a:cxnSpLocks/>
                  <a:stCxn id="178" idx="0"/>
                  <a:endCxn id="2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E5712923-E1B3-952C-9EDE-6564D1267F3E}"/>
                    </a:ext>
                  </a:extLst>
                </p:cNvPr>
                <p:cNvCxnSpPr>
                  <a:cxnSpLocks/>
                  <a:stCxn id="179" idx="0"/>
                  <a:endCxn id="2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A38EC954-4423-FB2C-001F-0B82408C870B}"/>
                    </a:ext>
                  </a:extLst>
                </p:cNvPr>
                <p:cNvCxnSpPr>
                  <a:cxnSpLocks/>
                  <a:stCxn id="176" idx="0"/>
                  <a:endCxn id="2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127B3A9D-D118-AE66-3F43-13FC2E1FC9DD}"/>
                  </a:ext>
                </a:extLst>
              </p:cNvPr>
              <p:cNvGrpSpPr/>
              <p:nvPr/>
            </p:nvGrpSpPr>
            <p:grpSpPr>
              <a:xfrm>
                <a:off x="5334000" y="1790700"/>
                <a:ext cx="2362201" cy="1828800"/>
                <a:chOff x="5333998" y="1790700"/>
                <a:chExt cx="2791691" cy="1828800"/>
              </a:xfrm>
            </p:grpSpPr>
            <p:cxnSp>
              <p:nvCxnSpPr>
                <p:cNvPr id="200" name="Straight Connector 199">
                  <a:extLst>
                    <a:ext uri="{FF2B5EF4-FFF2-40B4-BE49-F238E27FC236}">
                      <a16:creationId xmlns:a16="http://schemas.microsoft.com/office/drawing/2014/main" id="{E918F620-1C6B-F424-5BB3-C52EADFE7D04}"/>
                    </a:ext>
                  </a:extLst>
                </p:cNvPr>
                <p:cNvCxnSpPr>
                  <a:cxnSpLocks/>
                  <a:stCxn id="179" idx="6"/>
                  <a:endCxn id="2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65D95E1D-4769-0EF7-DE56-6C495F274893}"/>
                    </a:ext>
                  </a:extLst>
                </p:cNvPr>
                <p:cNvCxnSpPr>
                  <a:cxnSpLocks/>
                  <a:stCxn id="184" idx="6"/>
                  <a:endCxn id="2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F3354481-08A6-7AFB-5913-D05DBF103E3F}"/>
                    </a:ext>
                  </a:extLst>
                </p:cNvPr>
                <p:cNvCxnSpPr>
                  <a:cxnSpLocks/>
                  <a:stCxn id="189" idx="6"/>
                  <a:endCxn id="2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D45F13B-7E29-C331-6E93-4BD7866A65D8}"/>
                    </a:ext>
                  </a:extLst>
                </p:cNvPr>
                <p:cNvCxnSpPr>
                  <a:cxnSpLocks/>
                  <a:stCxn id="194" idx="6"/>
                  <a:endCxn id="2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391D9EBF-E5A4-F64C-0AB1-A2CAAB0C97B1}"/>
                    </a:ext>
                  </a:extLst>
                </p:cNvPr>
                <p:cNvCxnSpPr>
                  <a:cxnSpLocks/>
                  <a:stCxn id="199" idx="6"/>
                  <a:endCxn id="2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4" name="Group 173">
                <a:extLst>
                  <a:ext uri="{FF2B5EF4-FFF2-40B4-BE49-F238E27FC236}">
                    <a16:creationId xmlns:a16="http://schemas.microsoft.com/office/drawing/2014/main" id="{8EAA500E-EE2B-4AAF-857B-3F674FF535FC}"/>
                  </a:ext>
                </a:extLst>
              </p:cNvPr>
              <p:cNvGrpSpPr/>
              <p:nvPr/>
            </p:nvGrpSpPr>
            <p:grpSpPr>
              <a:xfrm>
                <a:off x="5486400" y="1600200"/>
                <a:ext cx="2209800" cy="2209800"/>
                <a:chOff x="5486400" y="1600200"/>
                <a:chExt cx="2209800" cy="2209800"/>
              </a:xfrm>
            </p:grpSpPr>
            <p:sp>
              <p:nvSpPr>
                <p:cNvPr id="175" name="Oval 174">
                  <a:extLst>
                    <a:ext uri="{FF2B5EF4-FFF2-40B4-BE49-F238E27FC236}">
                      <a16:creationId xmlns:a16="http://schemas.microsoft.com/office/drawing/2014/main" id="{EBC30B53-FA1E-4033-B121-B940026A1FA8}"/>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A0089711-8225-7258-9500-016E99329FB5}"/>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1AADB1D9-2B8F-2C23-CD22-0F882648798A}"/>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3156182D-9DC0-61E2-976F-7ED9B79BF602}"/>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DD9C0757-34DB-40D8-0BA9-046994C1F03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61B81990-1D63-CDC1-A9C8-B70A141448CE}"/>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AAF86B34-303D-8D8F-6A02-4EFB802AAE5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59267FA8-F63A-A40F-44BC-9085ABD9E599}"/>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8F1D2DF0-585B-7E4A-5A4D-553B7604D5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BA48F49B-C51D-1F59-8434-E83AF591A3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C7AC00BA-CA78-F15D-3341-40D575FD9E0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CFBD9A9E-25B6-4E9E-1185-4754E3B86F3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6914329F-7E31-5CE0-3A93-872A9C44801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93B47809-CF25-0D6B-60F6-55242AE430C3}"/>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420DB2F2-2839-E54B-8C52-9966A90F9DE4}"/>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7194790E-EDBE-3CA1-FB9A-EE720E0DC32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F54FD7D2-6FF5-F03F-636D-FFE169D2308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B4A47F15-63EB-EA68-3376-9EC5E0D001E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FE3C1C54-AD9E-8CB7-51CF-91EA27BC051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E871E7B3-65C3-3845-B270-7162E1D1AA8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5431C3CC-142A-A082-9293-C0725D2D9E9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3E45C69E-137A-77B4-D445-88F6624E84AD}"/>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7" name="Oval 196">
                  <a:extLst>
                    <a:ext uri="{FF2B5EF4-FFF2-40B4-BE49-F238E27FC236}">
                      <a16:creationId xmlns:a16="http://schemas.microsoft.com/office/drawing/2014/main" id="{767EB094-702D-C01E-0864-EE4609544A5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8" name="Oval 197">
                  <a:extLst>
                    <a:ext uri="{FF2B5EF4-FFF2-40B4-BE49-F238E27FC236}">
                      <a16:creationId xmlns:a16="http://schemas.microsoft.com/office/drawing/2014/main" id="{65C6154E-B452-4FC2-51BA-AFB77D0CB2FB}"/>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9" name="Oval 198">
                  <a:extLst>
                    <a:ext uri="{FF2B5EF4-FFF2-40B4-BE49-F238E27FC236}">
                      <a16:creationId xmlns:a16="http://schemas.microsoft.com/office/drawing/2014/main" id="{82066ED0-5598-2008-AA94-8F7739D10CC2}"/>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 name="Group 3">
              <a:extLst>
                <a:ext uri="{FF2B5EF4-FFF2-40B4-BE49-F238E27FC236}">
                  <a16:creationId xmlns:a16="http://schemas.microsoft.com/office/drawing/2014/main" id="{F58F330D-84E1-644F-30CF-65309C2A8941}"/>
                </a:ext>
              </a:extLst>
            </p:cNvPr>
            <p:cNvGrpSpPr/>
            <p:nvPr/>
          </p:nvGrpSpPr>
          <p:grpSpPr>
            <a:xfrm>
              <a:off x="3292364" y="2792194"/>
              <a:ext cx="1414038" cy="1414038"/>
              <a:chOff x="4876800" y="1600199"/>
              <a:chExt cx="2819401" cy="2819401"/>
            </a:xfrm>
          </p:grpSpPr>
          <p:grpSp>
            <p:nvGrpSpPr>
              <p:cNvPr id="120" name="Group 119">
                <a:extLst>
                  <a:ext uri="{FF2B5EF4-FFF2-40B4-BE49-F238E27FC236}">
                    <a16:creationId xmlns:a16="http://schemas.microsoft.com/office/drawing/2014/main" id="{08E682DC-2BC2-0D06-2C7E-1EC858A30AEB}"/>
                  </a:ext>
                </a:extLst>
              </p:cNvPr>
              <p:cNvGrpSpPr/>
              <p:nvPr/>
            </p:nvGrpSpPr>
            <p:grpSpPr>
              <a:xfrm>
                <a:off x="5486400" y="3962400"/>
                <a:ext cx="2209800" cy="457200"/>
                <a:chOff x="5486400" y="3962400"/>
                <a:chExt cx="2209800" cy="457200"/>
              </a:xfrm>
            </p:grpSpPr>
            <p:sp>
              <p:nvSpPr>
                <p:cNvPr id="165" name="DRAM">
                  <a:extLst>
                    <a:ext uri="{FF2B5EF4-FFF2-40B4-BE49-F238E27FC236}">
                      <a16:creationId xmlns:a16="http://schemas.microsoft.com/office/drawing/2014/main" id="{6A196911-3252-F259-215E-8A68F36D9D0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6" name="DRAM">
                  <a:extLst>
                    <a:ext uri="{FF2B5EF4-FFF2-40B4-BE49-F238E27FC236}">
                      <a16:creationId xmlns:a16="http://schemas.microsoft.com/office/drawing/2014/main" id="{A11ECA6C-1B3E-2450-3CDA-4C78C753F78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7" name="DRAM">
                  <a:extLst>
                    <a:ext uri="{FF2B5EF4-FFF2-40B4-BE49-F238E27FC236}">
                      <a16:creationId xmlns:a16="http://schemas.microsoft.com/office/drawing/2014/main" id="{CE3974B2-6592-A7E7-7D93-211DFE3E7B1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DRAM">
                  <a:extLst>
                    <a:ext uri="{FF2B5EF4-FFF2-40B4-BE49-F238E27FC236}">
                      <a16:creationId xmlns:a16="http://schemas.microsoft.com/office/drawing/2014/main" id="{E93D8113-D9E1-9CF0-47E8-574E404133C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DRAM">
                  <a:extLst>
                    <a:ext uri="{FF2B5EF4-FFF2-40B4-BE49-F238E27FC236}">
                      <a16:creationId xmlns:a16="http://schemas.microsoft.com/office/drawing/2014/main" id="{85530494-E540-A783-45F4-B0FD202868C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21" name="Group 120">
                <a:extLst>
                  <a:ext uri="{FF2B5EF4-FFF2-40B4-BE49-F238E27FC236}">
                    <a16:creationId xmlns:a16="http://schemas.microsoft.com/office/drawing/2014/main" id="{4014989A-C762-5E2E-C4B9-F94E8F5E4788}"/>
                  </a:ext>
                </a:extLst>
              </p:cNvPr>
              <p:cNvGrpSpPr/>
              <p:nvPr/>
            </p:nvGrpSpPr>
            <p:grpSpPr>
              <a:xfrm>
                <a:off x="4876800" y="1600200"/>
                <a:ext cx="457200" cy="2209800"/>
                <a:chOff x="4876800" y="1600200"/>
                <a:chExt cx="457200" cy="2209800"/>
              </a:xfrm>
            </p:grpSpPr>
            <p:sp>
              <p:nvSpPr>
                <p:cNvPr id="160" name="DRAM">
                  <a:extLst>
                    <a:ext uri="{FF2B5EF4-FFF2-40B4-BE49-F238E27FC236}">
                      <a16:creationId xmlns:a16="http://schemas.microsoft.com/office/drawing/2014/main" id="{FCC9AB83-9CEC-86C1-D5F1-80E3F0213BE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1" name="DRAM">
                  <a:extLst>
                    <a:ext uri="{FF2B5EF4-FFF2-40B4-BE49-F238E27FC236}">
                      <a16:creationId xmlns:a16="http://schemas.microsoft.com/office/drawing/2014/main" id="{13208850-87F9-107F-6342-D10D962C131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048BBB4C-015B-C2C5-C467-B4F42A556DC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0C0766E3-E9C1-4985-71D7-A8676154453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1FC95E18-5BD7-5EBD-54DF-B35284360FF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22" name="Group 121">
                <a:extLst>
                  <a:ext uri="{FF2B5EF4-FFF2-40B4-BE49-F238E27FC236}">
                    <a16:creationId xmlns:a16="http://schemas.microsoft.com/office/drawing/2014/main" id="{AE2E4B0E-1DA3-0D01-3EA7-013456C5E4EA}"/>
                  </a:ext>
                </a:extLst>
              </p:cNvPr>
              <p:cNvGrpSpPr/>
              <p:nvPr/>
            </p:nvGrpSpPr>
            <p:grpSpPr>
              <a:xfrm>
                <a:off x="5676900" y="1600199"/>
                <a:ext cx="1828800" cy="2362201"/>
                <a:chOff x="5676900" y="1170708"/>
                <a:chExt cx="1828800" cy="2791692"/>
              </a:xfrm>
            </p:grpSpPr>
            <p:cxnSp>
              <p:nvCxnSpPr>
                <p:cNvPr id="155" name="Straight Connector 154">
                  <a:extLst>
                    <a:ext uri="{FF2B5EF4-FFF2-40B4-BE49-F238E27FC236}">
                      <a16:creationId xmlns:a16="http://schemas.microsoft.com/office/drawing/2014/main" id="{DF918E86-EEF7-05AF-47F6-23AA5D8BE499}"/>
                    </a:ext>
                  </a:extLst>
                </p:cNvPr>
                <p:cNvCxnSpPr>
                  <a:cxnSpLocks/>
                  <a:stCxn id="125" idx="0"/>
                  <a:endCxn id="1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479E920C-2336-CEDD-259F-D1298E3DC455}"/>
                    </a:ext>
                  </a:extLst>
                </p:cNvPr>
                <p:cNvCxnSpPr>
                  <a:cxnSpLocks/>
                  <a:stCxn id="127" idx="0"/>
                  <a:endCxn id="1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61E43299-8DD0-A06F-0574-F283B5FCB422}"/>
                    </a:ext>
                  </a:extLst>
                </p:cNvPr>
                <p:cNvCxnSpPr>
                  <a:cxnSpLocks/>
                  <a:stCxn id="128" idx="0"/>
                  <a:endCxn id="1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6843EF92-6813-BAB3-EE4A-B76E2A20573B}"/>
                    </a:ext>
                  </a:extLst>
                </p:cNvPr>
                <p:cNvCxnSpPr>
                  <a:cxnSpLocks/>
                  <a:stCxn id="129" idx="0"/>
                  <a:endCxn id="1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3CD3C65-E81D-ED05-90FB-FCF3F7DF75EC}"/>
                    </a:ext>
                  </a:extLst>
                </p:cNvPr>
                <p:cNvCxnSpPr>
                  <a:cxnSpLocks/>
                  <a:stCxn id="126" idx="0"/>
                  <a:endCxn id="1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3" name="Group 122">
                <a:extLst>
                  <a:ext uri="{FF2B5EF4-FFF2-40B4-BE49-F238E27FC236}">
                    <a16:creationId xmlns:a16="http://schemas.microsoft.com/office/drawing/2014/main" id="{CEC5BF82-E295-DC65-C9FD-37B3B44BEC8F}"/>
                  </a:ext>
                </a:extLst>
              </p:cNvPr>
              <p:cNvGrpSpPr/>
              <p:nvPr/>
            </p:nvGrpSpPr>
            <p:grpSpPr>
              <a:xfrm>
                <a:off x="5334000" y="1790700"/>
                <a:ext cx="2362201" cy="1828800"/>
                <a:chOff x="5333998" y="1790700"/>
                <a:chExt cx="2791691" cy="1828800"/>
              </a:xfrm>
            </p:grpSpPr>
            <p:cxnSp>
              <p:nvCxnSpPr>
                <p:cNvPr id="150" name="Straight Connector 149">
                  <a:extLst>
                    <a:ext uri="{FF2B5EF4-FFF2-40B4-BE49-F238E27FC236}">
                      <a16:creationId xmlns:a16="http://schemas.microsoft.com/office/drawing/2014/main" id="{65894965-D06C-06E6-3B0E-E401E9700E8D}"/>
                    </a:ext>
                  </a:extLst>
                </p:cNvPr>
                <p:cNvCxnSpPr>
                  <a:cxnSpLocks/>
                  <a:stCxn id="129" idx="6"/>
                  <a:endCxn id="1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4FE902F2-9EF9-5C84-BB43-94D465E3C11F}"/>
                    </a:ext>
                  </a:extLst>
                </p:cNvPr>
                <p:cNvCxnSpPr>
                  <a:cxnSpLocks/>
                  <a:stCxn id="134" idx="6"/>
                  <a:endCxn id="1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70901C74-0CD1-1E2C-CD09-63C243E13F14}"/>
                    </a:ext>
                  </a:extLst>
                </p:cNvPr>
                <p:cNvCxnSpPr>
                  <a:cxnSpLocks/>
                  <a:endCxn id="16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D558975-226B-A25B-9563-1B81D68150D6}"/>
                    </a:ext>
                  </a:extLst>
                </p:cNvPr>
                <p:cNvCxnSpPr>
                  <a:cxnSpLocks/>
                  <a:stCxn id="144" idx="6"/>
                  <a:endCxn id="1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90D1787-CF04-E103-ECC6-F7509AC37297}"/>
                    </a:ext>
                  </a:extLst>
                </p:cNvPr>
                <p:cNvCxnSpPr>
                  <a:cxnSpLocks/>
                  <a:stCxn id="149" idx="6"/>
                  <a:endCxn id="1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234DC779-6DC6-7D58-B081-9D6E83FF24F4}"/>
                  </a:ext>
                </a:extLst>
              </p:cNvPr>
              <p:cNvGrpSpPr/>
              <p:nvPr/>
            </p:nvGrpSpPr>
            <p:grpSpPr>
              <a:xfrm>
                <a:off x="5486400" y="1600200"/>
                <a:ext cx="2209800" cy="2209800"/>
                <a:chOff x="5486400" y="1600200"/>
                <a:chExt cx="2209800" cy="2209800"/>
              </a:xfrm>
            </p:grpSpPr>
            <p:sp>
              <p:nvSpPr>
                <p:cNvPr id="125" name="Oval 124">
                  <a:extLst>
                    <a:ext uri="{FF2B5EF4-FFF2-40B4-BE49-F238E27FC236}">
                      <a16:creationId xmlns:a16="http://schemas.microsoft.com/office/drawing/2014/main" id="{E60FDCB7-226C-D858-9DA8-CC4BEFBA1F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4262FB3D-CB4E-1081-C800-E6F0BD8DDAF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6CC15BCA-408D-FE07-89A8-2F659E8C388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3B2723F5-BB4E-CC77-29C0-712B0AA1D39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A82A14C8-4A42-8F23-A72C-B80B11B90A7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317C8E12-9900-BEB7-E5CC-DDF80D31032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0BFD1B93-DAAF-575A-43A8-ACBC9EFC0BC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D2674EA7-D4B5-C3B4-8737-149752CB5A0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0D752947-7C26-9F88-5576-83465A6EB645}"/>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CFE07599-DD75-F541-7643-513BE9B33E5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7E753B22-54CF-3CC8-BA14-D68BF567416C}"/>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E0DE3F38-CB85-7F0F-1A9B-23F021AF23E0}"/>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CD45F53-CE9F-742C-6012-45AE53D4D79A}"/>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1DE18EFC-0C5A-9CB5-0F7C-84414BB2A3F4}"/>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C6F40B93-5C78-D309-5592-A2463A32B9CF}"/>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D0DA6B95-0821-7573-8122-E3CF7BBEDBF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2B707DD8-0F17-8571-9D82-5E391D2BCF54}"/>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F88A62E6-7144-780D-F3EB-E9CD0F8FE218}"/>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A23F7559-356B-995D-E32F-0D32D4C88BB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C6A5E884-320A-F3B9-2323-631B69A8E350}"/>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CAA49C68-CA0B-0607-C5BC-6B84FF9649E7}"/>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6" name="Oval 145">
                  <a:extLst>
                    <a:ext uri="{FF2B5EF4-FFF2-40B4-BE49-F238E27FC236}">
                      <a16:creationId xmlns:a16="http://schemas.microsoft.com/office/drawing/2014/main" id="{E7A71165-DACC-ED10-B9A2-BA17643547B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7" name="Oval 146">
                  <a:extLst>
                    <a:ext uri="{FF2B5EF4-FFF2-40B4-BE49-F238E27FC236}">
                      <a16:creationId xmlns:a16="http://schemas.microsoft.com/office/drawing/2014/main" id="{1A4F9DA7-9647-AF98-B895-544A0957B05B}"/>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8" name="Oval 147">
                  <a:extLst>
                    <a:ext uri="{FF2B5EF4-FFF2-40B4-BE49-F238E27FC236}">
                      <a16:creationId xmlns:a16="http://schemas.microsoft.com/office/drawing/2014/main" id="{F83DF531-537A-3D50-790A-EC38BBBE2B7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9" name="Oval 148">
                  <a:extLst>
                    <a:ext uri="{FF2B5EF4-FFF2-40B4-BE49-F238E27FC236}">
                      <a16:creationId xmlns:a16="http://schemas.microsoft.com/office/drawing/2014/main" id="{76C27710-A75C-0286-7E32-C4F5541FBA7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 name="Group 4">
              <a:extLst>
                <a:ext uri="{FF2B5EF4-FFF2-40B4-BE49-F238E27FC236}">
                  <a16:creationId xmlns:a16="http://schemas.microsoft.com/office/drawing/2014/main" id="{1D018A60-D232-91BF-5B3C-F9D81AA3E305}"/>
                </a:ext>
              </a:extLst>
            </p:cNvPr>
            <p:cNvGrpSpPr/>
            <p:nvPr/>
          </p:nvGrpSpPr>
          <p:grpSpPr>
            <a:xfrm>
              <a:off x="4859036" y="2792194"/>
              <a:ext cx="1414038" cy="1414038"/>
              <a:chOff x="4876800" y="1600199"/>
              <a:chExt cx="2819401" cy="2819401"/>
            </a:xfrm>
          </p:grpSpPr>
          <p:grpSp>
            <p:nvGrpSpPr>
              <p:cNvPr id="70" name="Group 69">
                <a:extLst>
                  <a:ext uri="{FF2B5EF4-FFF2-40B4-BE49-F238E27FC236}">
                    <a16:creationId xmlns:a16="http://schemas.microsoft.com/office/drawing/2014/main" id="{819AC0B2-782F-98F6-EC3C-34EFC1FA183C}"/>
                  </a:ext>
                </a:extLst>
              </p:cNvPr>
              <p:cNvGrpSpPr/>
              <p:nvPr/>
            </p:nvGrpSpPr>
            <p:grpSpPr>
              <a:xfrm>
                <a:off x="5486400" y="3962400"/>
                <a:ext cx="2209800" cy="457200"/>
                <a:chOff x="5486400" y="3962400"/>
                <a:chExt cx="2209800" cy="457200"/>
              </a:xfrm>
            </p:grpSpPr>
            <p:sp>
              <p:nvSpPr>
                <p:cNvPr id="115" name="DRAM">
                  <a:extLst>
                    <a:ext uri="{FF2B5EF4-FFF2-40B4-BE49-F238E27FC236}">
                      <a16:creationId xmlns:a16="http://schemas.microsoft.com/office/drawing/2014/main" id="{2C330C31-ECC2-C909-28D5-2ED138BF266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6" name="DRAM">
                  <a:extLst>
                    <a:ext uri="{FF2B5EF4-FFF2-40B4-BE49-F238E27FC236}">
                      <a16:creationId xmlns:a16="http://schemas.microsoft.com/office/drawing/2014/main" id="{BB5FBD22-5218-1B20-BAC4-6A4CC47B00F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DRAM">
                  <a:extLst>
                    <a:ext uri="{FF2B5EF4-FFF2-40B4-BE49-F238E27FC236}">
                      <a16:creationId xmlns:a16="http://schemas.microsoft.com/office/drawing/2014/main" id="{A4CE30AD-D4FF-841C-58A3-9C53CF21B9D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DRAM">
                  <a:extLst>
                    <a:ext uri="{FF2B5EF4-FFF2-40B4-BE49-F238E27FC236}">
                      <a16:creationId xmlns:a16="http://schemas.microsoft.com/office/drawing/2014/main" id="{E0B30E25-2933-A70F-3F92-D126004374E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DRAM">
                  <a:extLst>
                    <a:ext uri="{FF2B5EF4-FFF2-40B4-BE49-F238E27FC236}">
                      <a16:creationId xmlns:a16="http://schemas.microsoft.com/office/drawing/2014/main" id="{7030308C-150D-7882-C4E5-FE4BD16FF3F0}"/>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 name="Group 70">
                <a:extLst>
                  <a:ext uri="{FF2B5EF4-FFF2-40B4-BE49-F238E27FC236}">
                    <a16:creationId xmlns:a16="http://schemas.microsoft.com/office/drawing/2014/main" id="{2257CE93-9BFB-06D3-1344-F4960220DB1F}"/>
                  </a:ext>
                </a:extLst>
              </p:cNvPr>
              <p:cNvGrpSpPr/>
              <p:nvPr/>
            </p:nvGrpSpPr>
            <p:grpSpPr>
              <a:xfrm>
                <a:off x="4876800" y="1600200"/>
                <a:ext cx="457200" cy="2209800"/>
                <a:chOff x="4876800" y="1600200"/>
                <a:chExt cx="457200" cy="2209800"/>
              </a:xfrm>
            </p:grpSpPr>
            <p:sp>
              <p:nvSpPr>
                <p:cNvPr id="110" name="DRAM">
                  <a:extLst>
                    <a:ext uri="{FF2B5EF4-FFF2-40B4-BE49-F238E27FC236}">
                      <a16:creationId xmlns:a16="http://schemas.microsoft.com/office/drawing/2014/main" id="{F1F9972E-7D83-17C9-72B8-D130B80D4DF0}"/>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A26EAABE-9ED0-9C93-A22F-62049EF01BAF}"/>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913B1AB-8B85-1010-263A-C298E912C9B5}"/>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5211EF25-B14F-158E-B023-B5AFDBA020C0}"/>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DB994DBC-659A-772E-D5D1-344903D28C5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2" name="Group 71">
                <a:extLst>
                  <a:ext uri="{FF2B5EF4-FFF2-40B4-BE49-F238E27FC236}">
                    <a16:creationId xmlns:a16="http://schemas.microsoft.com/office/drawing/2014/main" id="{A8EB16FF-DA79-12CF-368F-BB4211B5C388}"/>
                  </a:ext>
                </a:extLst>
              </p:cNvPr>
              <p:cNvGrpSpPr/>
              <p:nvPr/>
            </p:nvGrpSpPr>
            <p:grpSpPr>
              <a:xfrm>
                <a:off x="5676900" y="1600199"/>
                <a:ext cx="1828800" cy="2362201"/>
                <a:chOff x="5676900" y="1170708"/>
                <a:chExt cx="1828800" cy="2791692"/>
              </a:xfrm>
            </p:grpSpPr>
            <p:cxnSp>
              <p:nvCxnSpPr>
                <p:cNvPr id="105" name="Straight Connector 104">
                  <a:extLst>
                    <a:ext uri="{FF2B5EF4-FFF2-40B4-BE49-F238E27FC236}">
                      <a16:creationId xmlns:a16="http://schemas.microsoft.com/office/drawing/2014/main" id="{21FDC014-DBCA-73B2-EA29-D7FB8F0998A7}"/>
                    </a:ext>
                  </a:extLst>
                </p:cNvPr>
                <p:cNvCxnSpPr>
                  <a:cxnSpLocks/>
                  <a:stCxn id="75" idx="0"/>
                  <a:endCxn id="11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6024F1D8-9AF7-1EE0-105A-A3863F938F7D}"/>
                    </a:ext>
                  </a:extLst>
                </p:cNvPr>
                <p:cNvCxnSpPr>
                  <a:cxnSpLocks/>
                  <a:stCxn id="77" idx="0"/>
                  <a:endCxn id="11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4107220A-96B1-610C-0ACD-0CCF9A3633DD}"/>
                    </a:ext>
                  </a:extLst>
                </p:cNvPr>
                <p:cNvCxnSpPr>
                  <a:cxnSpLocks/>
                  <a:stCxn id="78" idx="0"/>
                  <a:endCxn id="11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05D84F00-14C3-9833-0929-EA76B33D7592}"/>
                    </a:ext>
                  </a:extLst>
                </p:cNvPr>
                <p:cNvCxnSpPr>
                  <a:cxnSpLocks/>
                  <a:stCxn id="79" idx="0"/>
                  <a:endCxn id="11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93B4C75-29E7-989A-6FCA-4F7AC236312B}"/>
                    </a:ext>
                  </a:extLst>
                </p:cNvPr>
                <p:cNvCxnSpPr>
                  <a:cxnSpLocks/>
                  <a:stCxn id="76" idx="0"/>
                  <a:endCxn id="11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7D79AF03-75EC-F439-9C10-D7B53546BA52}"/>
                  </a:ext>
                </a:extLst>
              </p:cNvPr>
              <p:cNvGrpSpPr/>
              <p:nvPr/>
            </p:nvGrpSpPr>
            <p:grpSpPr>
              <a:xfrm>
                <a:off x="5334000" y="1790700"/>
                <a:ext cx="2362201" cy="1828800"/>
                <a:chOff x="5333998" y="1790700"/>
                <a:chExt cx="2791691" cy="1828800"/>
              </a:xfrm>
            </p:grpSpPr>
            <p:cxnSp>
              <p:nvCxnSpPr>
                <p:cNvPr id="100" name="Straight Connector 99">
                  <a:extLst>
                    <a:ext uri="{FF2B5EF4-FFF2-40B4-BE49-F238E27FC236}">
                      <a16:creationId xmlns:a16="http://schemas.microsoft.com/office/drawing/2014/main" id="{FF070FE7-59BD-BDC6-569B-5E58BCA56D00}"/>
                    </a:ext>
                  </a:extLst>
                </p:cNvPr>
                <p:cNvCxnSpPr>
                  <a:cxnSpLocks/>
                  <a:stCxn id="79" idx="6"/>
                  <a:endCxn id="11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1A79A858-A93E-E7EB-0D9A-3B1AE7D631F4}"/>
                    </a:ext>
                  </a:extLst>
                </p:cNvPr>
                <p:cNvCxnSpPr>
                  <a:cxnSpLocks/>
                  <a:stCxn id="84" idx="6"/>
                  <a:endCxn id="11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5628D0B-1384-2B21-21FB-22FC9621DE21}"/>
                    </a:ext>
                  </a:extLst>
                </p:cNvPr>
                <p:cNvCxnSpPr>
                  <a:cxnSpLocks/>
                  <a:stCxn id="89" idx="6"/>
                  <a:endCxn id="11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79EEF75-C6F4-9F9D-2EB8-1BD4EB8907F6}"/>
                    </a:ext>
                  </a:extLst>
                </p:cNvPr>
                <p:cNvCxnSpPr>
                  <a:cxnSpLocks/>
                  <a:stCxn id="94" idx="6"/>
                  <a:endCxn id="11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EA2F81-E1BF-9EDB-4ADA-1F40A811B09F}"/>
                    </a:ext>
                  </a:extLst>
                </p:cNvPr>
                <p:cNvCxnSpPr>
                  <a:cxnSpLocks/>
                  <a:stCxn id="99" idx="6"/>
                  <a:endCxn id="11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AEE4CC4E-F664-1E04-86DA-D87FF1BE0CB4}"/>
                  </a:ext>
                </a:extLst>
              </p:cNvPr>
              <p:cNvGrpSpPr/>
              <p:nvPr/>
            </p:nvGrpSpPr>
            <p:grpSpPr>
              <a:xfrm>
                <a:off x="5486400" y="1600200"/>
                <a:ext cx="2209800" cy="2209800"/>
                <a:chOff x="5486400" y="1600200"/>
                <a:chExt cx="2209800" cy="2209800"/>
              </a:xfrm>
            </p:grpSpPr>
            <p:sp>
              <p:nvSpPr>
                <p:cNvPr id="75" name="Oval 74">
                  <a:extLst>
                    <a:ext uri="{FF2B5EF4-FFF2-40B4-BE49-F238E27FC236}">
                      <a16:creationId xmlns:a16="http://schemas.microsoft.com/office/drawing/2014/main" id="{AE7FB89E-BF58-B0AA-9B36-8F28DF05C4E6}"/>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9B965E9E-3F80-DA5D-A5DA-D3AD82863281}"/>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56591F27-3A87-C663-7806-D9578FCB828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F46E6AD0-286E-3776-CE93-7B3A526686A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A17D9E4E-B88D-BFED-13A8-4081EA48331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6F9B2B7B-78D9-F79C-26DF-F438B338653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C1BEDE-1659-5D9B-2C83-6F8120DAD96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ACA92490-D0C0-D67A-092E-E8DC05362CA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4F581BAB-F0A8-A399-D87F-DD7454A26A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37CC6412-4AAC-A4E6-BFC5-7C9E8BFD9AD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0FFF9B38-9338-E698-66DD-7BA95E5A783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93AAFC64-5702-2117-0931-95BE79BD404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C9CC75CA-3B28-6440-96F5-E9748A58FC3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4AA4F2F2-8220-D64D-D54E-D6453F61594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37D156EB-4191-8A6E-07F4-F68F2D22022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1409EFBD-284C-058D-5D6C-AB9C12E50EF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2716B2B9-3B37-ACEF-8414-7615980B4878}"/>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8440E421-960E-CE2E-AAA4-560809F830E3}"/>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3899A449-C626-C319-0038-67FF1172A5F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F7E1E82D-4223-906A-10BE-F794598C579C}"/>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5" name="Oval 94">
                  <a:extLst>
                    <a:ext uri="{FF2B5EF4-FFF2-40B4-BE49-F238E27FC236}">
                      <a16:creationId xmlns:a16="http://schemas.microsoft.com/office/drawing/2014/main" id="{5738C683-C87E-E6BA-D25E-070FB395B21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6" name="Oval 95">
                  <a:extLst>
                    <a:ext uri="{FF2B5EF4-FFF2-40B4-BE49-F238E27FC236}">
                      <a16:creationId xmlns:a16="http://schemas.microsoft.com/office/drawing/2014/main" id="{3126089D-D37D-99A3-8755-3059CA918FEC}"/>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7" name="Oval 96">
                  <a:extLst>
                    <a:ext uri="{FF2B5EF4-FFF2-40B4-BE49-F238E27FC236}">
                      <a16:creationId xmlns:a16="http://schemas.microsoft.com/office/drawing/2014/main" id="{1FB7593A-6A0C-E44A-B4CB-096930F0F743}"/>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8" name="Oval 97">
                  <a:extLst>
                    <a:ext uri="{FF2B5EF4-FFF2-40B4-BE49-F238E27FC236}">
                      <a16:creationId xmlns:a16="http://schemas.microsoft.com/office/drawing/2014/main" id="{87B81AA6-E0AE-87E2-E9C5-5582F905640C}"/>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9" name="Oval 98">
                  <a:extLst>
                    <a:ext uri="{FF2B5EF4-FFF2-40B4-BE49-F238E27FC236}">
                      <a16:creationId xmlns:a16="http://schemas.microsoft.com/office/drawing/2014/main" id="{1F3EB3C5-F246-6876-A0DE-BCF0A1F4E2EB}"/>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 name="Group 6">
              <a:extLst>
                <a:ext uri="{FF2B5EF4-FFF2-40B4-BE49-F238E27FC236}">
                  <a16:creationId xmlns:a16="http://schemas.microsoft.com/office/drawing/2014/main" id="{1F507D29-6CD4-AF8A-797A-7EF7ACFCB1BF}"/>
                </a:ext>
              </a:extLst>
            </p:cNvPr>
            <p:cNvGrpSpPr/>
            <p:nvPr/>
          </p:nvGrpSpPr>
          <p:grpSpPr>
            <a:xfrm>
              <a:off x="6416564" y="2792194"/>
              <a:ext cx="1414038" cy="1414038"/>
              <a:chOff x="4876800" y="1600199"/>
              <a:chExt cx="2819401" cy="2819401"/>
            </a:xfrm>
          </p:grpSpPr>
          <p:grpSp>
            <p:nvGrpSpPr>
              <p:cNvPr id="20" name="Group 19">
                <a:extLst>
                  <a:ext uri="{FF2B5EF4-FFF2-40B4-BE49-F238E27FC236}">
                    <a16:creationId xmlns:a16="http://schemas.microsoft.com/office/drawing/2014/main" id="{369BA54B-94A0-C386-C415-9185B9B2C875}"/>
                  </a:ext>
                </a:extLst>
              </p:cNvPr>
              <p:cNvGrpSpPr/>
              <p:nvPr/>
            </p:nvGrpSpPr>
            <p:grpSpPr>
              <a:xfrm>
                <a:off x="5486400" y="3962400"/>
                <a:ext cx="2209800" cy="457200"/>
                <a:chOff x="5486400" y="3962400"/>
                <a:chExt cx="2209800" cy="457200"/>
              </a:xfrm>
            </p:grpSpPr>
            <p:sp>
              <p:nvSpPr>
                <p:cNvPr id="65" name="DRAM">
                  <a:extLst>
                    <a:ext uri="{FF2B5EF4-FFF2-40B4-BE49-F238E27FC236}">
                      <a16:creationId xmlns:a16="http://schemas.microsoft.com/office/drawing/2014/main" id="{4CEAC20E-A043-79AE-4A4A-B9AEA5BF7AC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DRAM">
                  <a:extLst>
                    <a:ext uri="{FF2B5EF4-FFF2-40B4-BE49-F238E27FC236}">
                      <a16:creationId xmlns:a16="http://schemas.microsoft.com/office/drawing/2014/main" id="{9B9E21EE-AFF8-739F-80F3-B9A67E1DCF6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DRAM">
                  <a:extLst>
                    <a:ext uri="{FF2B5EF4-FFF2-40B4-BE49-F238E27FC236}">
                      <a16:creationId xmlns:a16="http://schemas.microsoft.com/office/drawing/2014/main" id="{C774EE32-30E2-2872-B029-DF815AE89789}"/>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DRAM">
                  <a:extLst>
                    <a:ext uri="{FF2B5EF4-FFF2-40B4-BE49-F238E27FC236}">
                      <a16:creationId xmlns:a16="http://schemas.microsoft.com/office/drawing/2014/main" id="{17F6FD55-4BF6-9BF4-39F3-986C891E46A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DRAM">
                  <a:extLst>
                    <a:ext uri="{FF2B5EF4-FFF2-40B4-BE49-F238E27FC236}">
                      <a16:creationId xmlns:a16="http://schemas.microsoft.com/office/drawing/2014/main" id="{CD655979-55DF-2AC4-DFB2-E3FEB6AB944C}"/>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1" name="Group 20">
                <a:extLst>
                  <a:ext uri="{FF2B5EF4-FFF2-40B4-BE49-F238E27FC236}">
                    <a16:creationId xmlns:a16="http://schemas.microsoft.com/office/drawing/2014/main" id="{4BE3052A-BDBC-6BF9-0408-DFBD1CA80FAC}"/>
                  </a:ext>
                </a:extLst>
              </p:cNvPr>
              <p:cNvGrpSpPr/>
              <p:nvPr/>
            </p:nvGrpSpPr>
            <p:grpSpPr>
              <a:xfrm>
                <a:off x="4876800" y="1600200"/>
                <a:ext cx="457200" cy="2209800"/>
                <a:chOff x="4876800" y="1600200"/>
                <a:chExt cx="457200" cy="2209800"/>
              </a:xfrm>
            </p:grpSpPr>
            <p:sp>
              <p:nvSpPr>
                <p:cNvPr id="60" name="DRAM">
                  <a:extLst>
                    <a:ext uri="{FF2B5EF4-FFF2-40B4-BE49-F238E27FC236}">
                      <a16:creationId xmlns:a16="http://schemas.microsoft.com/office/drawing/2014/main" id="{A6A35834-549B-A0CE-A257-E325BB009FE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730AD49E-52DD-432C-CB03-2D6B056F1E5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99A889E9-E8FB-2113-05EE-A56F6EEA0C9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B63AAE2B-2338-4F89-10D9-B9C28D9D042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 name="DRAM">
                  <a:extLst>
                    <a:ext uri="{FF2B5EF4-FFF2-40B4-BE49-F238E27FC236}">
                      <a16:creationId xmlns:a16="http://schemas.microsoft.com/office/drawing/2014/main" id="{3ED58C5B-CDA5-6FF3-631C-01703EACC69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20623A0B-263C-0410-1946-0AD9DD4F3514}"/>
                  </a:ext>
                </a:extLst>
              </p:cNvPr>
              <p:cNvGrpSpPr/>
              <p:nvPr/>
            </p:nvGrpSpPr>
            <p:grpSpPr>
              <a:xfrm>
                <a:off x="5676900" y="1600199"/>
                <a:ext cx="1828800" cy="2362201"/>
                <a:chOff x="5676900" y="1170708"/>
                <a:chExt cx="1828800" cy="2791692"/>
              </a:xfrm>
            </p:grpSpPr>
            <p:cxnSp>
              <p:nvCxnSpPr>
                <p:cNvPr id="55" name="Straight Connector 54">
                  <a:extLst>
                    <a:ext uri="{FF2B5EF4-FFF2-40B4-BE49-F238E27FC236}">
                      <a16:creationId xmlns:a16="http://schemas.microsoft.com/office/drawing/2014/main" id="{146FA8D2-3A8E-16DA-5B9B-3149BBC09828}"/>
                    </a:ext>
                  </a:extLst>
                </p:cNvPr>
                <p:cNvCxnSpPr>
                  <a:cxnSpLocks/>
                  <a:stCxn id="25" idx="0"/>
                  <a:endCxn id="6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FFDB13E7-5970-1DB9-27D7-2100D32BB8BC}"/>
                    </a:ext>
                  </a:extLst>
                </p:cNvPr>
                <p:cNvCxnSpPr>
                  <a:cxnSpLocks/>
                  <a:stCxn id="27" idx="0"/>
                  <a:endCxn id="6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12A46E3E-8A8C-4FDF-8045-18F818632FA4}"/>
                    </a:ext>
                  </a:extLst>
                </p:cNvPr>
                <p:cNvCxnSpPr>
                  <a:cxnSpLocks/>
                  <a:stCxn id="28" idx="0"/>
                  <a:endCxn id="6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2D5E1AC-90B6-4B5A-816E-03A62BD68CF0}"/>
                    </a:ext>
                  </a:extLst>
                </p:cNvPr>
                <p:cNvCxnSpPr>
                  <a:cxnSpLocks/>
                  <a:stCxn id="29" idx="0"/>
                  <a:endCxn id="6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A9C67CED-0B4D-7CE5-FBF1-962070FA729A}"/>
                    </a:ext>
                  </a:extLst>
                </p:cNvPr>
                <p:cNvCxnSpPr>
                  <a:cxnSpLocks/>
                  <a:stCxn id="26" idx="0"/>
                  <a:endCxn id="6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E6F99922-4F1C-C9B1-2D72-F6EC6DB169C8}"/>
                  </a:ext>
                </a:extLst>
              </p:cNvPr>
              <p:cNvGrpSpPr/>
              <p:nvPr/>
            </p:nvGrpSpPr>
            <p:grpSpPr>
              <a:xfrm>
                <a:off x="5334000" y="1790700"/>
                <a:ext cx="2362201" cy="1828800"/>
                <a:chOff x="5333998" y="1790700"/>
                <a:chExt cx="2791691" cy="1828800"/>
              </a:xfrm>
            </p:grpSpPr>
            <p:cxnSp>
              <p:nvCxnSpPr>
                <p:cNvPr id="50" name="Straight Connector 49">
                  <a:extLst>
                    <a:ext uri="{FF2B5EF4-FFF2-40B4-BE49-F238E27FC236}">
                      <a16:creationId xmlns:a16="http://schemas.microsoft.com/office/drawing/2014/main" id="{8138599D-E036-8A01-149D-00D56C87177E}"/>
                    </a:ext>
                  </a:extLst>
                </p:cNvPr>
                <p:cNvCxnSpPr>
                  <a:cxnSpLocks/>
                  <a:stCxn id="29" idx="6"/>
                  <a:endCxn id="6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F6D173C6-DCED-5815-C4FF-7ABA10B4CA1B}"/>
                    </a:ext>
                  </a:extLst>
                </p:cNvPr>
                <p:cNvCxnSpPr>
                  <a:cxnSpLocks/>
                  <a:stCxn id="34" idx="6"/>
                  <a:endCxn id="6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6CE8F86A-5895-4C35-CB6E-10DC92AEB04D}"/>
                    </a:ext>
                  </a:extLst>
                </p:cNvPr>
                <p:cNvCxnSpPr>
                  <a:cxnSpLocks/>
                  <a:stCxn id="39" idx="6"/>
                  <a:endCxn id="6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AFB6BAA-86D1-0FCD-F2EC-1F2B1347F2F6}"/>
                    </a:ext>
                  </a:extLst>
                </p:cNvPr>
                <p:cNvCxnSpPr>
                  <a:cxnSpLocks/>
                  <a:stCxn id="44" idx="6"/>
                  <a:endCxn id="6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1BCC844-3921-619B-EB71-9237F13EA60C}"/>
                    </a:ext>
                  </a:extLst>
                </p:cNvPr>
                <p:cNvCxnSpPr>
                  <a:cxnSpLocks/>
                  <a:stCxn id="49" idx="6"/>
                  <a:endCxn id="6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12FB67AA-6FD5-9A88-9C50-E9B6FEE06BA0}"/>
                  </a:ext>
                </a:extLst>
              </p:cNvPr>
              <p:cNvGrpSpPr/>
              <p:nvPr/>
            </p:nvGrpSpPr>
            <p:grpSpPr>
              <a:xfrm>
                <a:off x="5486400" y="1600200"/>
                <a:ext cx="2209800" cy="2209800"/>
                <a:chOff x="5486400" y="1600200"/>
                <a:chExt cx="2209800" cy="2209800"/>
              </a:xfrm>
            </p:grpSpPr>
            <p:sp>
              <p:nvSpPr>
                <p:cNvPr id="25" name="Oval 24">
                  <a:extLst>
                    <a:ext uri="{FF2B5EF4-FFF2-40B4-BE49-F238E27FC236}">
                      <a16:creationId xmlns:a16="http://schemas.microsoft.com/office/drawing/2014/main" id="{8E812627-1609-36CB-0A9F-2791F31047B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3B0BB67B-920E-5C5C-9B9B-91A5810D6977}"/>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140613C1-ECE0-DA48-9DED-A4B83CB665BD}"/>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0F0198FF-ED4E-ACE8-8646-2B301362BB8A}"/>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4BEB1E25-9369-C8E5-68D1-003D4DA80A19}"/>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F3431A66-EDCA-5B6C-99EF-7EC7801E069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2190DDDC-BEF1-6C0D-E13C-29766D03A40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86EE9FAC-361F-53BB-4E00-70B933A89764}"/>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D41EA59F-DBDD-1DCE-B89B-4DE78BBD8F1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8CA8D-547C-EF55-1394-FE239E67C60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1102DB54-202D-A6B4-4B19-7BD13EAD2394}"/>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E0100665-CBEB-8D01-1E15-433B5AE19EA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8E41212-57E0-6E97-48E2-440E6F40A16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4E6928FD-7C71-A746-6882-5049AA62DE37}"/>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EC899B99-E36B-5662-10FC-CAABD4BC249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9CD2FF85-0244-4AC0-8613-04C1D3B0EC04}"/>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71182A66-6374-72E7-0198-400916CFAE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BB26816A-B203-BC5E-D86F-10B24C95AA5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0FFEB55D-3900-CA8F-910F-16765A5E9509}"/>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 name="Oval 43">
                  <a:extLst>
                    <a:ext uri="{FF2B5EF4-FFF2-40B4-BE49-F238E27FC236}">
                      <a16:creationId xmlns:a16="http://schemas.microsoft.com/office/drawing/2014/main" id="{5D1604E2-4295-CD2B-8791-E7106AF6B47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 name="Oval 44">
                  <a:extLst>
                    <a:ext uri="{FF2B5EF4-FFF2-40B4-BE49-F238E27FC236}">
                      <a16:creationId xmlns:a16="http://schemas.microsoft.com/office/drawing/2014/main" id="{13C0B420-E197-D276-FFAC-5F0C3DE0F96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 name="Oval 45">
                  <a:extLst>
                    <a:ext uri="{FF2B5EF4-FFF2-40B4-BE49-F238E27FC236}">
                      <a16:creationId xmlns:a16="http://schemas.microsoft.com/office/drawing/2014/main" id="{CD01F2E5-4467-E03B-AC9F-B2F4C22AFBA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20525F9C-79CC-EFB7-26E6-DA17CC8F4DE5}"/>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72D3F180-9DDA-998E-2750-6AA137B6C06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3C5C068F-5A5B-428B-0622-84AE2E627A0F}"/>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8" name="Straight Connector 7">
              <a:extLst>
                <a:ext uri="{FF2B5EF4-FFF2-40B4-BE49-F238E27FC236}">
                  <a16:creationId xmlns:a16="http://schemas.microsoft.com/office/drawing/2014/main" id="{83F39086-EE37-9E1C-9C4D-8781C63638E3}"/>
                </a:ext>
              </a:extLst>
            </p:cNvPr>
            <p:cNvCxnSpPr/>
            <p:nvPr/>
          </p:nvCxnSpPr>
          <p:spPr>
            <a:xfrm flipH="1">
              <a:off x="1506235" y="260603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B12C2E76-CE4A-BB42-0489-DFC474113E31}"/>
                </a:ext>
              </a:extLst>
            </p:cNvPr>
            <p:cNvGrpSpPr/>
            <p:nvPr/>
          </p:nvGrpSpPr>
          <p:grpSpPr>
            <a:xfrm>
              <a:off x="1851480" y="2606032"/>
              <a:ext cx="4671060" cy="1219201"/>
              <a:chOff x="2174045" y="1143000"/>
              <a:chExt cx="4671060" cy="1219201"/>
            </a:xfrm>
          </p:grpSpPr>
          <p:cxnSp>
            <p:nvCxnSpPr>
              <p:cNvPr id="16" name="Straight Connector 15">
                <a:extLst>
                  <a:ext uri="{FF2B5EF4-FFF2-40B4-BE49-F238E27FC236}">
                    <a16:creationId xmlns:a16="http://schemas.microsoft.com/office/drawing/2014/main" id="{50D0F8EC-E05B-9D35-A1AC-66C0E6C2D7D7}"/>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6996AB3-9D94-866E-CECB-02273AB53034}"/>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6871E37-530E-14E8-2A44-32E22E5972A6}"/>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F3A775B2-7F09-A1DE-9B69-B5E148B47B51}"/>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10" name="DRAM">
              <a:extLst>
                <a:ext uri="{FF2B5EF4-FFF2-40B4-BE49-F238E27FC236}">
                  <a16:creationId xmlns:a16="http://schemas.microsoft.com/office/drawing/2014/main" id="{56FEB6E3-905B-4B5B-4355-7F31FA8AD9ED}"/>
                </a:ext>
              </a:extLst>
            </p:cNvPr>
            <p:cNvSpPr/>
            <p:nvPr/>
          </p:nvSpPr>
          <p:spPr>
            <a:xfrm rot="16200000">
              <a:off x="249481" y="317698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sp>
        <p:nvSpPr>
          <p:cNvPr id="228" name="Rectangle 227">
            <a:extLst>
              <a:ext uri="{FF2B5EF4-FFF2-40B4-BE49-F238E27FC236}">
                <a16:creationId xmlns:a16="http://schemas.microsoft.com/office/drawing/2014/main" id="{D4CE7ADE-8BD2-DCB2-ABE5-998D27BBDC40}"/>
              </a:ext>
            </a:extLst>
          </p:cNvPr>
          <p:cNvSpPr/>
          <p:nvPr/>
        </p:nvSpPr>
        <p:spPr>
          <a:xfrm>
            <a:off x="-2375" y="1313925"/>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do not support vector reduction at low area cost since </a:t>
            </a:r>
            <a:r>
              <a:rPr lang="en-US" sz="2200" b="1" dirty="0">
                <a:solidFill>
                  <a:srgbClr val="E16161"/>
                </a:solidFill>
                <a:latin typeface="Avenir Next" panose="020B0503020202020204" pitchFamily="34" charset="0"/>
              </a:rPr>
              <a:t>data movement is bounded to within a DRAM column</a:t>
            </a:r>
          </a:p>
        </p:txBody>
      </p:sp>
      <p:grpSp>
        <p:nvGrpSpPr>
          <p:cNvPr id="257" name="Group 256">
            <a:extLst>
              <a:ext uri="{FF2B5EF4-FFF2-40B4-BE49-F238E27FC236}">
                <a16:creationId xmlns:a16="http://schemas.microsoft.com/office/drawing/2014/main" id="{38724746-E417-326A-F4A2-0051CF825E21}"/>
              </a:ext>
            </a:extLst>
          </p:cNvPr>
          <p:cNvGrpSpPr/>
          <p:nvPr/>
        </p:nvGrpSpPr>
        <p:grpSpPr>
          <a:xfrm rot="10800000">
            <a:off x="2225187" y="2512740"/>
            <a:ext cx="5392470" cy="228600"/>
            <a:chOff x="2433006" y="4637550"/>
            <a:chExt cx="5392470" cy="228600"/>
          </a:xfrm>
          <a:solidFill>
            <a:srgbClr val="E16161"/>
          </a:solidFill>
        </p:grpSpPr>
        <p:sp>
          <p:nvSpPr>
            <p:cNvPr id="248" name="Curved Up Arrow 247">
              <a:extLst>
                <a:ext uri="{FF2B5EF4-FFF2-40B4-BE49-F238E27FC236}">
                  <a16:creationId xmlns:a16="http://schemas.microsoft.com/office/drawing/2014/main" id="{48EB2F09-B207-E6E4-B473-D6BDA0F457F3}"/>
                </a:ext>
              </a:extLst>
            </p:cNvPr>
            <p:cNvSpPr/>
            <p:nvPr/>
          </p:nvSpPr>
          <p:spPr>
            <a:xfrm flipH="1">
              <a:off x="757562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9" name="Curved Up Arrow 248">
              <a:extLst>
                <a:ext uri="{FF2B5EF4-FFF2-40B4-BE49-F238E27FC236}">
                  <a16:creationId xmlns:a16="http://schemas.microsoft.com/office/drawing/2014/main" id="{6FC766A1-6911-AB9D-D080-3BA1ACC590B4}"/>
                </a:ext>
              </a:extLst>
            </p:cNvPr>
            <p:cNvSpPr/>
            <p:nvPr/>
          </p:nvSpPr>
          <p:spPr>
            <a:xfrm flipH="1">
              <a:off x="710674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0" name="Curved Up Arrow 249">
              <a:extLst>
                <a:ext uri="{FF2B5EF4-FFF2-40B4-BE49-F238E27FC236}">
                  <a16:creationId xmlns:a16="http://schemas.microsoft.com/office/drawing/2014/main" id="{3948B473-A36B-AB2D-ED74-C86609F6ABD3}"/>
                </a:ext>
              </a:extLst>
            </p:cNvPr>
            <p:cNvSpPr/>
            <p:nvPr/>
          </p:nvSpPr>
          <p:spPr>
            <a:xfrm flipH="1">
              <a:off x="6013833"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1" name="Curved Up Arrow 250">
              <a:extLst>
                <a:ext uri="{FF2B5EF4-FFF2-40B4-BE49-F238E27FC236}">
                  <a16:creationId xmlns:a16="http://schemas.microsoft.com/office/drawing/2014/main" id="{35C3D68F-4E85-65E7-592D-8735EC62D699}"/>
                </a:ext>
              </a:extLst>
            </p:cNvPr>
            <p:cNvSpPr/>
            <p:nvPr/>
          </p:nvSpPr>
          <p:spPr>
            <a:xfrm flipH="1">
              <a:off x="5544951"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2" name="Curved Up Arrow 251">
              <a:extLst>
                <a:ext uri="{FF2B5EF4-FFF2-40B4-BE49-F238E27FC236}">
                  <a16:creationId xmlns:a16="http://schemas.microsoft.com/office/drawing/2014/main" id="{F08816B2-B2A4-098B-8106-651B75C29B1B}"/>
                </a:ext>
              </a:extLst>
            </p:cNvPr>
            <p:cNvSpPr/>
            <p:nvPr/>
          </p:nvSpPr>
          <p:spPr>
            <a:xfrm flipH="1">
              <a:off x="4457287"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3" name="Curved Up Arrow 252">
              <a:extLst>
                <a:ext uri="{FF2B5EF4-FFF2-40B4-BE49-F238E27FC236}">
                  <a16:creationId xmlns:a16="http://schemas.microsoft.com/office/drawing/2014/main" id="{3A10F522-7A96-09B7-5A4F-AAC47131ED03}"/>
                </a:ext>
              </a:extLst>
            </p:cNvPr>
            <p:cNvSpPr/>
            <p:nvPr/>
          </p:nvSpPr>
          <p:spPr>
            <a:xfrm flipH="1">
              <a:off x="3988405"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4" name="Curved Up Arrow 253">
              <a:extLst>
                <a:ext uri="{FF2B5EF4-FFF2-40B4-BE49-F238E27FC236}">
                  <a16:creationId xmlns:a16="http://schemas.microsoft.com/office/drawing/2014/main" id="{A57D799B-FC24-1EF8-5347-CB4FDDA3FBC3}"/>
                </a:ext>
              </a:extLst>
            </p:cNvPr>
            <p:cNvSpPr/>
            <p:nvPr/>
          </p:nvSpPr>
          <p:spPr>
            <a:xfrm flipH="1">
              <a:off x="2901888"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5" name="Curved Up Arrow 254">
              <a:extLst>
                <a:ext uri="{FF2B5EF4-FFF2-40B4-BE49-F238E27FC236}">
                  <a16:creationId xmlns:a16="http://schemas.microsoft.com/office/drawing/2014/main" id="{B919446D-B754-43F9-19CF-E76E4AC12176}"/>
                </a:ext>
              </a:extLst>
            </p:cNvPr>
            <p:cNvSpPr/>
            <p:nvPr/>
          </p:nvSpPr>
          <p:spPr>
            <a:xfrm flipH="1">
              <a:off x="2433006" y="4637550"/>
              <a:ext cx="249853" cy="228600"/>
            </a:xfrm>
            <a:prstGeom prst="curvedUpArrow">
              <a:avLst/>
            </a:prstGeom>
            <a:gr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58" name="Group 257">
            <a:extLst>
              <a:ext uri="{FF2B5EF4-FFF2-40B4-BE49-F238E27FC236}">
                <a16:creationId xmlns:a16="http://schemas.microsoft.com/office/drawing/2014/main" id="{11545C3E-1CB2-E540-0260-0F720F7FF443}"/>
              </a:ext>
            </a:extLst>
          </p:cNvPr>
          <p:cNvGrpSpPr/>
          <p:nvPr/>
        </p:nvGrpSpPr>
        <p:grpSpPr>
          <a:xfrm>
            <a:off x="493463" y="4985549"/>
            <a:ext cx="8148104" cy="1321456"/>
            <a:chOff x="371659" y="2796294"/>
            <a:chExt cx="8400681" cy="1321456"/>
          </a:xfrm>
        </p:grpSpPr>
        <p:sp>
          <p:nvSpPr>
            <p:cNvPr id="259" name="Rounded Rectangle 258">
              <a:extLst>
                <a:ext uri="{FF2B5EF4-FFF2-40B4-BE49-F238E27FC236}">
                  <a16:creationId xmlns:a16="http://schemas.microsoft.com/office/drawing/2014/main" id="{762C6D09-A8A6-10B5-7BA6-B3A59866507A}"/>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Directly </a:t>
              </a:r>
              <a:r>
                <a:rPr lang="en-US" sz="2200" b="1" kern="0" dirty="0">
                  <a:solidFill>
                    <a:srgbClr val="E08961"/>
                  </a:solidFill>
                  <a:latin typeface="Avenir Next" panose="020B0503020202020204" pitchFamily="34" charset="0"/>
                </a:rPr>
                <a:t>connecting all DRAM columns</a:t>
              </a:r>
            </a:p>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using a custom all-to-all interconnect </a:t>
              </a:r>
            </a:p>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leads to large (i.e., 21%) area cost</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260" name="TextBox 259">
              <a:extLst>
                <a:ext uri="{FF2B5EF4-FFF2-40B4-BE49-F238E27FC236}">
                  <a16:creationId xmlns:a16="http://schemas.microsoft.com/office/drawing/2014/main" id="{C5EDE85A-923E-7F0B-DD06-7150C8A35D09}"/>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sp>
        <p:nvSpPr>
          <p:cNvPr id="262" name="TextBox 261">
            <a:extLst>
              <a:ext uri="{FF2B5EF4-FFF2-40B4-BE49-F238E27FC236}">
                <a16:creationId xmlns:a16="http://schemas.microsoft.com/office/drawing/2014/main" id="{4644D6EC-3360-D904-1586-6B81079CB052}"/>
              </a:ext>
            </a:extLst>
          </p:cNvPr>
          <p:cNvSpPr txBox="1"/>
          <p:nvPr/>
        </p:nvSpPr>
        <p:spPr>
          <a:xfrm>
            <a:off x="2133366" y="4483141"/>
            <a:ext cx="5790027" cy="369332"/>
          </a:xfrm>
          <a:prstGeom prst="rect">
            <a:avLst/>
          </a:prstGeom>
          <a:noFill/>
        </p:spPr>
        <p:txBody>
          <a:bodyPr wrap="square">
            <a:spAutoFit/>
          </a:bodyPr>
          <a:lstStyle/>
          <a:p>
            <a:r>
              <a:rPr lang="en-US" b="1" dirty="0">
                <a:solidFill>
                  <a:srgbClr val="E16161"/>
                </a:solidFill>
                <a:latin typeface="Avenir Next" panose="020B0503020202020204" pitchFamily="34" charset="0"/>
              </a:rPr>
              <a:t>no direct communication path across columns</a:t>
            </a:r>
            <a:endParaRPr lang="en-US" dirty="0">
              <a:solidFill>
                <a:srgbClr val="E16161"/>
              </a:solidFill>
            </a:endParaRPr>
          </a:p>
        </p:txBody>
      </p:sp>
      <p:grpSp>
        <p:nvGrpSpPr>
          <p:cNvPr id="263" name="Group 262">
            <a:extLst>
              <a:ext uri="{FF2B5EF4-FFF2-40B4-BE49-F238E27FC236}">
                <a16:creationId xmlns:a16="http://schemas.microsoft.com/office/drawing/2014/main" id="{B41A5287-3DED-3B45-9548-676CFA48360D}"/>
              </a:ext>
            </a:extLst>
          </p:cNvPr>
          <p:cNvGrpSpPr/>
          <p:nvPr/>
        </p:nvGrpSpPr>
        <p:grpSpPr>
          <a:xfrm>
            <a:off x="984983" y="3946311"/>
            <a:ext cx="6938410" cy="647381"/>
            <a:chOff x="757719" y="4572696"/>
            <a:chExt cx="6938410" cy="647381"/>
          </a:xfrm>
        </p:grpSpPr>
        <p:grpSp>
          <p:nvGrpSpPr>
            <p:cNvPr id="264" name="Group 263">
              <a:extLst>
                <a:ext uri="{FF2B5EF4-FFF2-40B4-BE49-F238E27FC236}">
                  <a16:creationId xmlns:a16="http://schemas.microsoft.com/office/drawing/2014/main" id="{46EDF1C0-78DE-4ECC-BF8A-228C00388B16}"/>
                </a:ext>
              </a:extLst>
            </p:cNvPr>
            <p:cNvGrpSpPr/>
            <p:nvPr/>
          </p:nvGrpSpPr>
          <p:grpSpPr>
            <a:xfrm>
              <a:off x="1906102" y="4572696"/>
              <a:ext cx="5790027" cy="251465"/>
              <a:chOff x="1906102" y="4572696"/>
              <a:chExt cx="5790027" cy="251465"/>
            </a:xfrm>
          </p:grpSpPr>
          <p:grpSp>
            <p:nvGrpSpPr>
              <p:cNvPr id="266" name="Group 265">
                <a:extLst>
                  <a:ext uri="{FF2B5EF4-FFF2-40B4-BE49-F238E27FC236}">
                    <a16:creationId xmlns:a16="http://schemas.microsoft.com/office/drawing/2014/main" id="{0A4B4A8E-30D1-319A-0301-E50760709416}"/>
                  </a:ext>
                </a:extLst>
              </p:cNvPr>
              <p:cNvGrpSpPr/>
              <p:nvPr/>
            </p:nvGrpSpPr>
            <p:grpSpPr>
              <a:xfrm>
                <a:off x="1906102" y="4572696"/>
                <a:ext cx="5790027" cy="251465"/>
                <a:chOff x="1906102" y="4605667"/>
                <a:chExt cx="5790027" cy="251465"/>
              </a:xfrm>
            </p:grpSpPr>
            <p:cxnSp>
              <p:nvCxnSpPr>
                <p:cNvPr id="268" name="Straight Connector 267">
                  <a:extLst>
                    <a:ext uri="{FF2B5EF4-FFF2-40B4-BE49-F238E27FC236}">
                      <a16:creationId xmlns:a16="http://schemas.microsoft.com/office/drawing/2014/main" id="{5CCC5642-24FE-638C-4EF2-7541558C1BB4}"/>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DC7EC2A-ED3D-B0C9-F3F3-244A24A35D46}"/>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DA667EDB-4ECE-A7D5-8CA6-AC219FDFC941}"/>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60DDF4F2-6D16-69F1-A5F5-E945F3933E9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33CBABC7-9F61-9E3D-4E37-F477186321CB}"/>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2AF3D9DD-F7A8-2B23-918F-4C1FE8F185A6}"/>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66FCB04F-263F-959C-EDB3-9678E97F4FA2}"/>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E43EEB85-A241-AF9A-3C76-CB5C7A4D58A6}"/>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67" name="Straight Connector 266">
                <a:extLst>
                  <a:ext uri="{FF2B5EF4-FFF2-40B4-BE49-F238E27FC236}">
                    <a16:creationId xmlns:a16="http://schemas.microsoft.com/office/drawing/2014/main" id="{FD215871-F557-008C-76F2-3CEE9EED73CC}"/>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65" name="TextBox 264">
              <a:extLst>
                <a:ext uri="{FF2B5EF4-FFF2-40B4-BE49-F238E27FC236}">
                  <a16:creationId xmlns:a16="http://schemas.microsoft.com/office/drawing/2014/main" id="{26BDDE3C-72C4-D789-30AF-F9713D76C84D}"/>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aphicFrame>
        <p:nvGraphicFramePr>
          <p:cNvPr id="11" name="Table 4">
            <a:extLst>
              <a:ext uri="{FF2B5EF4-FFF2-40B4-BE49-F238E27FC236}">
                <a16:creationId xmlns:a16="http://schemas.microsoft.com/office/drawing/2014/main" id="{1619B871-3981-6986-7553-858D84C071C6}"/>
              </a:ext>
            </a:extLst>
          </p:cNvPr>
          <p:cNvGraphicFramePr>
            <a:graphicFrameLocks/>
          </p:cNvGraphicFramePr>
          <p:nvPr>
            <p:extLst>
              <p:ext uri="{D42A27DB-BD31-4B8C-83A1-F6EECF244321}">
                <p14:modId xmlns:p14="http://schemas.microsoft.com/office/powerpoint/2010/main" val="140429721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563173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fade">
                                      <p:cBhvr>
                                        <p:cTn id="7"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Overview</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169011"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SIMD Underutilization </a:t>
              </a:r>
            </a:p>
            <a:p>
              <a:pPr marL="342900" indent="-342900" defTabSz="914400">
                <a:buFontTx/>
                <a:buChar char="-"/>
                <a:defRPr/>
              </a:pPr>
              <a:r>
                <a:rPr lang="en-US" sz="1900" dirty="0">
                  <a:latin typeface="Avenir Next" panose="020B0503020202020204" pitchFamily="34" charset="0"/>
                  <a:cs typeface="Gill Sans MT"/>
                </a:rPr>
                <a:t>due to data parallelism variation within and across applications</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26161"/>
                  </a:solidFill>
                  <a:latin typeface="Avenir Next" panose="020B0503020202020204" pitchFamily="34" charset="0"/>
                  <a:cs typeface="Gill Sans MT"/>
                </a:rPr>
                <a:t>leads to throughput and energy waste </a:t>
              </a:r>
              <a:endParaRPr kumimoji="0" lang="en-US" sz="1900" i="0" u="none" strike="noStrike" kern="1200" cap="none" spc="0" normalizeH="0" baseline="0" noProof="0" dirty="0">
                <a:ln>
                  <a:noFill/>
                </a:ln>
                <a:solidFill>
                  <a:srgbClr val="E26161"/>
                </a:solidFill>
                <a:effectLst/>
                <a:uLnTx/>
                <a:uFillTx/>
                <a:latin typeface="Avenir Next" panose="020B0503020202020204" pitchFamily="34" charset="0"/>
                <a:cs typeface="Gill Sans MT"/>
              </a:endParaRP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169011" y="3449366"/>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Limited Computation Support </a:t>
              </a:r>
            </a:p>
            <a:p>
              <a:pPr marL="342900" lvl="0" indent="-342900" defTabSz="914400">
                <a:buFontTx/>
                <a:buChar char="-"/>
                <a:defRPr/>
              </a:pPr>
              <a:r>
                <a:rPr lang="en-US" sz="1900" dirty="0">
                  <a:latin typeface="Avenir Next" panose="020B0503020202020204" pitchFamily="34" charset="0"/>
                  <a:cs typeface="Gill Sans MT"/>
                </a:rPr>
                <a:t>due to a lack of low-cost interconnects across columns </a:t>
              </a:r>
            </a:p>
            <a:p>
              <a:pPr marL="342900" lvl="0" indent="-342900" defTabSz="914400">
                <a:buFontTx/>
                <a:buChar char="-"/>
                <a:defRPr/>
              </a:pPr>
              <a:r>
                <a:rPr lang="en-US" sz="1900" dirty="0">
                  <a:solidFill>
                    <a:srgbClr val="E16161"/>
                  </a:solidFill>
                  <a:latin typeface="Avenir Next" panose="020B0503020202020204" pitchFamily="34" charset="0"/>
                  <a:cs typeface="Gill Sans MT"/>
                </a:rPr>
                <a:t>limits PUD operations to only parallel map constructs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169011" y="4695576"/>
            <a:ext cx="9144001" cy="1094829"/>
            <a:chOff x="406767" y="3421560"/>
            <a:chExt cx="8475012" cy="1105520"/>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Challenging Programming Model </a:t>
              </a:r>
            </a:p>
            <a:p>
              <a:pPr marL="342900" lvl="0" indent="-342900" defTabSz="914400">
                <a:buFontTx/>
                <a:buChar char="-"/>
                <a:defRPr/>
              </a:pPr>
              <a:r>
                <a:rPr lang="en-US" sz="1900" dirty="0">
                  <a:latin typeface="Avenir Next" panose="020B0503020202020204" pitchFamily="34" charset="0"/>
                  <a:cs typeface="Gill Sans MT"/>
                </a:rPr>
                <a:t>due to a lack of compiler support for PUD systems </a:t>
              </a:r>
              <a:endParaRPr lang="en-US" sz="1900" dirty="0">
                <a:solidFill>
                  <a:schemeClr val="accent5"/>
                </a:solidFill>
                <a:latin typeface="Avenir Next" panose="020B0503020202020204" pitchFamily="34" charset="0"/>
                <a:cs typeface="Gill Sans MT"/>
              </a:endParaRPr>
            </a:p>
            <a:p>
              <a:pPr marL="342900" lvl="0" indent="-342900" defTabSz="914400">
                <a:buFontTx/>
                <a:buChar char="-"/>
                <a:defRPr/>
              </a:pPr>
              <a:r>
                <a:rPr lang="en-US" sz="1900" dirty="0">
                  <a:solidFill>
                    <a:srgbClr val="E16161"/>
                  </a:solidFill>
                  <a:latin typeface="Avenir Next" panose="020B0503020202020204" pitchFamily="34" charset="0"/>
                  <a:cs typeface="Gill Sans MT"/>
                </a:rPr>
                <a:t>creates a burden on programmers, limiting PUD adoption  </a:t>
              </a:r>
              <a:endParaRPr kumimoji="0" lang="en-US" sz="19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sp>
        <p:nvSpPr>
          <p:cNvPr id="2" name="Rectangle 1">
            <a:extLst>
              <a:ext uri="{FF2B5EF4-FFF2-40B4-BE49-F238E27FC236}">
                <a16:creationId xmlns:a16="http://schemas.microsoft.com/office/drawing/2014/main" id="{E344F666-8B89-E608-7C86-8228E37ED5EE}"/>
              </a:ext>
            </a:extLst>
          </p:cNvPr>
          <p:cNvSpPr/>
          <p:nvPr/>
        </p:nvSpPr>
        <p:spPr>
          <a:xfrm>
            <a:off x="0" y="2282323"/>
            <a:ext cx="9144000" cy="2261873"/>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6D82D7AC-94C0-9B75-438A-A19366E7A561}"/>
              </a:ext>
            </a:extLst>
          </p:cNvPr>
          <p:cNvGraphicFramePr>
            <a:graphicFrameLocks/>
          </p:cNvGraphicFramePr>
          <p:nvPr>
            <p:extLst>
              <p:ext uri="{D42A27DB-BD31-4B8C-83A1-F6EECF244321}">
                <p14:modId xmlns:p14="http://schemas.microsoft.com/office/powerpoint/2010/main" val="347366000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Rectangle 4">
            <a:extLst>
              <a:ext uri="{FF2B5EF4-FFF2-40B4-BE49-F238E27FC236}">
                <a16:creationId xmlns:a16="http://schemas.microsoft.com/office/drawing/2014/main" id="{CDE7055D-CB03-1DC6-C6E0-E06CF326CB41}"/>
              </a:ext>
            </a:extLst>
          </p:cNvPr>
          <p:cNvSpPr/>
          <p:nvPr/>
        </p:nvSpPr>
        <p:spPr>
          <a:xfrm>
            <a:off x="0" y="1323342"/>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PUD systems suffer from </a:t>
            </a:r>
            <a:r>
              <a:rPr lang="en-US" sz="2200" b="1" dirty="0">
                <a:solidFill>
                  <a:srgbClr val="E16161"/>
                </a:solidFill>
                <a:latin typeface="Avenir Next" panose="020B0503020202020204" pitchFamily="34" charset="0"/>
              </a:rPr>
              <a:t>three sources of inefficiency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due to the </a:t>
            </a:r>
            <a:r>
              <a:rPr lang="en-US" sz="2200" b="1" dirty="0">
                <a:solidFill>
                  <a:srgbClr val="E16161"/>
                </a:solidFill>
                <a:latin typeface="Avenir Next" panose="020B0503020202020204" pitchFamily="34" charset="0"/>
              </a:rPr>
              <a:t>large</a:t>
            </a:r>
            <a:r>
              <a:rPr lang="en-US" sz="2200" b="1" dirty="0">
                <a:solidFill>
                  <a:schemeClr val="tx1"/>
                </a:solidFill>
                <a:latin typeface="Avenir Next" panose="020B0503020202020204" pitchFamily="34" charset="0"/>
              </a:rPr>
              <a:t> and </a:t>
            </a:r>
            <a:r>
              <a:rPr lang="en-US" sz="2200" b="1" dirty="0">
                <a:solidFill>
                  <a:srgbClr val="E16161"/>
                </a:solidFill>
                <a:latin typeface="Avenir Next" panose="020B0503020202020204" pitchFamily="34" charset="0"/>
              </a:rPr>
              <a:t>rigid</a:t>
            </a:r>
            <a:r>
              <a:rPr lang="en-US" sz="2200" b="1" dirty="0">
                <a:solidFill>
                  <a:schemeClr val="tx1"/>
                </a:solidFill>
                <a:latin typeface="Avenir Next" panose="020B0503020202020204" pitchFamily="34" charset="0"/>
              </a:rPr>
              <a:t> DRAM access granularity</a:t>
            </a:r>
          </a:p>
        </p:txBody>
      </p:sp>
    </p:spTree>
    <p:extLst>
      <p:ext uri="{BB962C8B-B14F-4D97-AF65-F5344CB8AC3E}">
        <p14:creationId xmlns:p14="http://schemas.microsoft.com/office/powerpoint/2010/main" val="25687468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accent4"/>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chemeClr val="accent4"/>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185807668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3554139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3" name="Table 4">
            <a:extLst>
              <a:ext uri="{FF2B5EF4-FFF2-40B4-BE49-F238E27FC236}">
                <a16:creationId xmlns:a16="http://schemas.microsoft.com/office/drawing/2014/main" id="{D545F3B3-0ACB-0460-549F-EA585416DB98}"/>
              </a:ext>
            </a:extLst>
          </p:cNvPr>
          <p:cNvGraphicFramePr>
            <a:graphicFrameLocks noGrp="1"/>
          </p:cNvGraphicFramePr>
          <p:nvPr>
            <p:extLst>
              <p:ext uri="{D42A27DB-BD31-4B8C-83A1-F6EECF244321}">
                <p14:modId xmlns:p14="http://schemas.microsoft.com/office/powerpoint/2010/main" val="4142356686"/>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rgbClr val="0432FF"/>
                          </a:solidFill>
                          <a:latin typeface="Consolas" panose="020B0609020204030204" pitchFamily="49" charset="0"/>
                          <a:cs typeface="Consolas" panose="020B0609020204030204" pitchFamily="49" charset="0"/>
                        </a:rPr>
                        <a:t> for</a:t>
                      </a:r>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int</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0;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&lt; size ; ++ </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bool</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&gt; </a:t>
                      </a:r>
                      <a:r>
                        <a:rPr lang="en-US" sz="1800" dirty="0" err="1">
                          <a:latin typeface="Consolas" panose="020B0609020204030204" pitchFamily="49" charset="0"/>
                          <a:cs typeface="Consolas" panose="020B0609020204030204" pitchFamily="49" charset="0"/>
                        </a:rPr>
                        <a:t>pred</a:t>
                      </a:r>
                      <a:r>
                        <a:rPr lang="en-US" sz="1800" dirty="0">
                          <a:latin typeface="Consolas" panose="020B0609020204030204" pitchFamily="49" charset="0"/>
                          <a:cs typeface="Consolas" panose="020B0609020204030204" pitchFamily="49" charset="0"/>
                        </a:rPr>
                        <a:t>[</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1C33FE"/>
                          </a:solidFill>
                          <a:latin typeface="Consolas" panose="020B0609020204030204" pitchFamily="49" charset="0"/>
                          <a:cs typeface="Consolas" panose="020B0609020204030204" pitchFamily="49" charset="0"/>
                        </a:rPr>
                        <a:t>if</a:t>
                      </a:r>
                      <a:r>
                        <a:rPr lang="en-US" sz="1800" dirty="0">
                          <a:latin typeface="Consolas" panose="020B0609020204030204" pitchFamily="49" charset="0"/>
                          <a:cs typeface="Consolas" panose="020B0609020204030204" pitchFamily="49" charset="0"/>
                        </a:rPr>
                        <a:t> (</a:t>
                      </a:r>
                      <a:r>
                        <a:rPr lang="en-US" sz="1800" dirty="0" err="1">
                          <a:latin typeface="Consolas" panose="020B0609020204030204" pitchFamily="49" charset="0"/>
                          <a:cs typeface="Consolas" panose="020B0609020204030204" pitchFamily="49" charset="0"/>
                        </a:rPr>
                        <a:t>cond</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latin typeface="Consolas" panose="020B0609020204030204" pitchFamily="49" charset="0"/>
                          <a:cs typeface="Consolas" panose="020B0609020204030204" pitchFamily="49" charset="0"/>
                        </a:rPr>
                        <a:t>    </a:t>
                      </a:r>
                      <a:r>
                        <a:rPr lang="en-US" sz="1800" dirty="0">
                          <a:solidFill>
                            <a:srgbClr val="0432FF"/>
                          </a:solidFill>
                          <a:latin typeface="Consolas" panose="020B0609020204030204" pitchFamily="49" charset="0"/>
                          <a:cs typeface="Consolas" panose="020B0609020204030204" pitchFamily="49" charset="0"/>
                        </a:rPr>
                        <a:t>else </a:t>
                      </a:r>
                      <a:r>
                        <a:rPr lang="en-US" sz="1800" dirty="0">
                          <a:latin typeface="Consolas" panose="020B0609020204030204" pitchFamily="49" charset="0"/>
                          <a:cs typeface="Consolas" panose="020B0609020204030204" pitchFamily="49" charset="0"/>
                        </a:rPr>
                        <a:t> C[</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A[</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 - B[</a:t>
                      </a:r>
                      <a:r>
                        <a:rPr lang="en-US" sz="1800" dirty="0" err="1">
                          <a:latin typeface="Consolas" panose="020B0609020204030204" pitchFamily="49" charset="0"/>
                          <a:cs typeface="Consolas" panose="020B0609020204030204" pitchFamily="49" charset="0"/>
                        </a:rPr>
                        <a:t>i</a:t>
                      </a:r>
                      <a:r>
                        <a:rPr lang="en-US" sz="1800" dirty="0">
                          <a:latin typeface="Consolas" panose="020B0609020204030204" pitchFamily="49" charset="0"/>
                          <a:cs typeface="Consolas" panose="020B0609020204030204" pitchFamily="49" charset="0"/>
                        </a:rPr>
                        <a:t>];</a:t>
                      </a:r>
                      <a:endParaRPr lang="en-US" sz="1800" dirty="0">
                        <a:solidFill>
                          <a:srgbClr val="0432FF"/>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1284359080"/>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4E692141-8DD2-18C0-42DF-C3742956B168}"/>
              </a:ext>
            </a:extLst>
          </p:cNvPr>
          <p:cNvGraphicFramePr>
            <a:graphicFrameLocks/>
          </p:cNvGraphicFramePr>
          <p:nvPr>
            <p:extLst>
              <p:ext uri="{D42A27DB-BD31-4B8C-83A1-F6EECF244321}">
                <p14:modId xmlns:p14="http://schemas.microsoft.com/office/powerpoint/2010/main" val="127711368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3" name="TextBox 12">
            <a:extLst>
              <a:ext uri="{FF2B5EF4-FFF2-40B4-BE49-F238E27FC236}">
                <a16:creationId xmlns:a16="http://schemas.microsoft.com/office/drawing/2014/main" id="{F328D2D3-A388-6648-4A95-E96F7E77B9C0}"/>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55876726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4206672292"/>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645DB49D-DCC6-E952-7F40-2292FB995A60}"/>
              </a:ext>
            </a:extLst>
          </p:cNvPr>
          <p:cNvGraphicFramePr>
            <a:graphicFrameLocks/>
          </p:cNvGraphicFramePr>
          <p:nvPr>
            <p:extLst>
              <p:ext uri="{D42A27DB-BD31-4B8C-83A1-F6EECF244321}">
                <p14:modId xmlns:p14="http://schemas.microsoft.com/office/powerpoint/2010/main" val="142983033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B0706849-A1D1-60B0-EE87-16D9740D0D09}"/>
              </a:ext>
            </a:extLst>
          </p:cNvPr>
          <p:cNvGraphicFramePr>
            <a:graphicFrameLocks noGrp="1"/>
          </p:cNvGraphicFramePr>
          <p:nvPr>
            <p:extLst>
              <p:ext uri="{D42A27DB-BD31-4B8C-83A1-F6EECF244321}">
                <p14:modId xmlns:p14="http://schemas.microsoft.com/office/powerpoint/2010/main" val="3745547464"/>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b="1" dirty="0" err="1">
                          <a:solidFill>
                            <a:schemeClr val="accent1"/>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a:t>
                      </a:r>
                      <a:r>
                        <a:rPr lang="en-US" sz="1800" b="1" dirty="0">
                          <a:solidFill>
                            <a:schemeClr val="accent1"/>
                          </a:solidFill>
                          <a:latin typeface="Consolas" panose="020B0609020204030204" pitchFamily="49" charset="0"/>
                          <a:cs typeface="Consolas" panose="020B0609020204030204" pitchFamily="49" charset="0"/>
                        </a:rPr>
                        <a:t>C</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A</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t>
                      </a:r>
                      <a:r>
                        <a:rPr lang="en-US" sz="1800" b="1" dirty="0">
                          <a:solidFill>
                            <a:schemeClr val="accent1"/>
                          </a:solidFill>
                          <a:latin typeface="Consolas" panose="020B0609020204030204" pitchFamily="49" charset="0"/>
                          <a:cs typeface="Consolas" panose="020B0609020204030204" pitchFamily="49" charset="0"/>
                        </a:rPr>
                        <a:t>B</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F58B1E82-9194-1DA4-A877-EC11A224EF98}"/>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86605505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1378415127"/>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A28700EF-AE28-CCA3-4023-3E5839C5BEE0}"/>
              </a:ext>
            </a:extLst>
          </p:cNvPr>
          <p:cNvGraphicFramePr>
            <a:graphicFrameLocks/>
          </p:cNvGraphicFramePr>
          <p:nvPr>
            <p:extLst>
              <p:ext uri="{D42A27DB-BD31-4B8C-83A1-F6EECF244321}">
                <p14:modId xmlns:p14="http://schemas.microsoft.com/office/powerpoint/2010/main" val="244564835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00C3948E-DD9A-AEBC-93B9-B41CFBB09086}"/>
              </a:ext>
            </a:extLst>
          </p:cNvPr>
          <p:cNvGraphicFramePr>
            <a:graphicFrameLocks noGrp="1"/>
          </p:cNvGraphicFramePr>
          <p:nvPr>
            <p:extLst>
              <p:ext uri="{D42A27DB-BD31-4B8C-83A1-F6EECF244321}">
                <p14:modId xmlns:p14="http://schemas.microsoft.com/office/powerpoint/2010/main" val="2804199948"/>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a:t>
                      </a:r>
                      <a:r>
                        <a:rPr lang="en-US" sz="1800" b="1" dirty="0">
                          <a:solidFill>
                            <a:schemeClr val="accent1"/>
                          </a:solidFill>
                          <a:latin typeface="Consolas" panose="020B0609020204030204" pitchFamily="49" charset="0"/>
                          <a:cs typeface="Consolas" panose="020B0609020204030204" pitchFamily="49" charset="0"/>
                        </a:rPr>
                        <a:t>size</a:t>
                      </a:r>
                      <a:r>
                        <a:rPr lang="en-US" sz="1800" dirty="0">
                          <a:solidFill>
                            <a:schemeClr val="bg2">
                              <a:lumMod val="75000"/>
                            </a:schemeClr>
                          </a:solidFill>
                          <a:latin typeface="Consolas" panose="020B0609020204030204" pitchFamily="49" charset="0"/>
                          <a:cs typeface="Consolas" panose="020B0609020204030204" pitchFamily="49" charset="0"/>
                        </a:rPr>
                        <a:t>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dirty="0" err="1">
                          <a:solidFill>
                            <a:schemeClr val="bg2">
                              <a:lumMod val="75000"/>
                            </a:schemeClr>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28FD2B77-CC2C-26A4-6E5B-3487BE7DA2A7}"/>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27906579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2701271433"/>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endParaRPr lang="en-US" sz="1600" b="1" spc="-110" baseline="0" dirty="0">
                        <a:solidFill>
                          <a:schemeClr val="accent5"/>
                        </a:solidFill>
                        <a:latin typeface="Avenir Next" panose="020B0503020202020204"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C96A3AB7-6BEB-2DA9-E68F-5D41C705B566}"/>
              </a:ext>
            </a:extLst>
          </p:cNvPr>
          <p:cNvGraphicFramePr>
            <a:graphicFrameLocks/>
          </p:cNvGraphicFramePr>
          <p:nvPr>
            <p:extLst>
              <p:ext uri="{D42A27DB-BD31-4B8C-83A1-F6EECF244321}">
                <p14:modId xmlns:p14="http://schemas.microsoft.com/office/powerpoint/2010/main" val="309969538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D0EA6730-87B0-027D-B161-8713017582DF}"/>
              </a:ext>
            </a:extLst>
          </p:cNvPr>
          <p:cNvGraphicFramePr>
            <a:graphicFrameLocks noGrp="1"/>
          </p:cNvGraphicFramePr>
          <p:nvPr>
            <p:extLst>
              <p:ext uri="{D42A27DB-BD31-4B8C-83A1-F6EECF244321}">
                <p14:modId xmlns:p14="http://schemas.microsoft.com/office/powerpoint/2010/main" val="1493046279"/>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for (int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 0;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 &lt; size ; ++ </a:t>
                      </a:r>
                      <a:r>
                        <a:rPr lang="en-US" sz="1800" b="1" dirty="0" err="1">
                          <a:solidFill>
                            <a:schemeClr val="accent1"/>
                          </a:solidFill>
                          <a:latin typeface="Consolas" panose="020B0609020204030204" pitchFamily="49" charset="0"/>
                          <a:cs typeface="Consolas" panose="020B0609020204030204" pitchFamily="49" charset="0"/>
                        </a:rPr>
                        <a:t>i</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bool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&gt; </a:t>
                      </a:r>
                      <a:r>
                        <a:rPr lang="en-US" sz="1800" b="0" dirty="0" err="1">
                          <a:solidFill>
                            <a:schemeClr val="bg2">
                              <a:lumMod val="75000"/>
                            </a:schemeClr>
                          </a:solidFill>
                          <a:latin typeface="Consolas" panose="020B0609020204030204" pitchFamily="49" charset="0"/>
                          <a:cs typeface="Consolas" panose="020B0609020204030204" pitchFamily="49" charset="0"/>
                        </a:rPr>
                        <a:t>pred</a:t>
                      </a:r>
                      <a:r>
                        <a:rPr lang="en-US" sz="1800" b="0" dirty="0">
                          <a:solidFill>
                            <a:schemeClr val="bg2">
                              <a:lumMod val="75000"/>
                            </a:schemeClr>
                          </a:solidFill>
                          <a:latin typeface="Consolas" panose="020B0609020204030204" pitchFamily="49" charset="0"/>
                          <a:cs typeface="Consolas" panose="020B0609020204030204" pitchFamily="49" charset="0"/>
                        </a:rPr>
                        <a:t>[</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if (</a:t>
                      </a:r>
                      <a:r>
                        <a:rPr lang="en-US" sz="1800" b="0" dirty="0" err="1">
                          <a:solidFill>
                            <a:schemeClr val="bg2">
                              <a:lumMod val="75000"/>
                            </a:schemeClr>
                          </a:solidFill>
                          <a:latin typeface="Consolas" panose="020B0609020204030204" pitchFamily="49" charset="0"/>
                          <a:cs typeface="Consolas" panose="020B0609020204030204" pitchFamily="49" charset="0"/>
                        </a:rPr>
                        <a:t>cond</a:t>
                      </a:r>
                      <a:r>
                        <a:rPr lang="en-US" sz="1800" b="0" dirty="0">
                          <a:solidFill>
                            <a:schemeClr val="bg2">
                              <a:lumMod val="75000"/>
                            </a:schemeClr>
                          </a:solidFill>
                          <a:latin typeface="Consolas" panose="020B0609020204030204" pitchFamily="49" charset="0"/>
                          <a:cs typeface="Consolas" panose="020B0609020204030204" pitchFamily="49" charset="0"/>
                        </a:rPr>
                        <a:t>)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else  C[</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A[</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 - B[</a:t>
                      </a:r>
                      <a:r>
                        <a:rPr lang="en-US" sz="1800" b="0" dirty="0" err="1">
                          <a:solidFill>
                            <a:schemeClr val="bg2">
                              <a:lumMod val="75000"/>
                            </a:schemeClr>
                          </a:solidFill>
                          <a:latin typeface="Consolas" panose="020B0609020204030204" pitchFamily="49" charset="0"/>
                          <a:cs typeface="Consolas" panose="020B0609020204030204" pitchFamily="49" charset="0"/>
                        </a:rPr>
                        <a:t>i</a:t>
                      </a:r>
                      <a:r>
                        <a:rPr lang="en-US" sz="1800" b="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b="0" dirty="0">
                          <a:solidFill>
                            <a:schemeClr val="bg2">
                              <a:lumMod val="75000"/>
                            </a:schemeClr>
                          </a:solidFill>
                          <a:latin typeface="Consolas" panose="020B0609020204030204" pitchFamily="49" charset="0"/>
                          <a:cs typeface="Consolas" panose="020B0609020204030204" pitchFamily="49" charset="0"/>
                        </a:rPr>
                        <a:t> </a:t>
                      </a:r>
                      <a:r>
                        <a:rPr lang="en-US" sz="1800" b="1" dirty="0">
                          <a:solidFill>
                            <a:schemeClr val="accent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605BD12C-5E2A-67CA-AF8F-A9B29C14C290}"/>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58486955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2617730348"/>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34DE2DDA-FE15-AA5A-4CD8-DFE6797466CB}"/>
              </a:ext>
            </a:extLst>
          </p:cNvPr>
          <p:cNvGraphicFramePr>
            <a:graphicFrameLocks/>
          </p:cNvGraphicFramePr>
          <p:nvPr>
            <p:extLst>
              <p:ext uri="{D42A27DB-BD31-4B8C-83A1-F6EECF244321}">
                <p14:modId xmlns:p14="http://schemas.microsoft.com/office/powerpoint/2010/main" val="159593521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graphicFrame>
        <p:nvGraphicFramePr>
          <p:cNvPr id="5" name="Table 4">
            <a:extLst>
              <a:ext uri="{FF2B5EF4-FFF2-40B4-BE49-F238E27FC236}">
                <a16:creationId xmlns:a16="http://schemas.microsoft.com/office/drawing/2014/main" id="{2BD41C51-5DA9-F9E9-D375-3727500298A1}"/>
              </a:ext>
            </a:extLst>
          </p:cNvPr>
          <p:cNvGraphicFramePr>
            <a:graphicFrameLocks noGrp="1"/>
          </p:cNvGraphicFramePr>
          <p:nvPr>
            <p:extLst>
              <p:ext uri="{D42A27DB-BD31-4B8C-83A1-F6EECF244321}">
                <p14:modId xmlns:p14="http://schemas.microsoft.com/office/powerpoint/2010/main" val="2401015753"/>
              </p:ext>
            </p:extLst>
          </p:nvPr>
        </p:nvGraphicFramePr>
        <p:xfrm>
          <a:off x="2074109" y="3742428"/>
          <a:ext cx="5084406" cy="1371600"/>
        </p:xfrm>
        <a:graphic>
          <a:graphicData uri="http://schemas.openxmlformats.org/drawingml/2006/table">
            <a:tbl>
              <a:tblPr firstRow="1" bandRow="1">
                <a:tableStyleId>{2D5ABB26-0587-4C30-8999-92F81FD0307C}</a:tableStyleId>
              </a:tblPr>
              <a:tblGrid>
                <a:gridCol w="5084406">
                  <a:extLst>
                    <a:ext uri="{9D8B030D-6E8A-4147-A177-3AD203B41FA5}">
                      <a16:colId xmlns:a16="http://schemas.microsoft.com/office/drawing/2014/main" val="4180721553"/>
                    </a:ext>
                  </a:extLst>
                </a:gridCol>
              </a:tblGrid>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for (int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0;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&lt; size ; ++ </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2683938211"/>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bool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&gt; </a:t>
                      </a:r>
                      <a:r>
                        <a:rPr lang="en-US" sz="1800" dirty="0" err="1">
                          <a:solidFill>
                            <a:schemeClr val="bg2">
                              <a:lumMod val="75000"/>
                            </a:schemeClr>
                          </a:solidFill>
                          <a:latin typeface="Consolas" panose="020B0609020204030204" pitchFamily="49" charset="0"/>
                          <a:cs typeface="Consolas" panose="020B0609020204030204" pitchFamily="49" charset="0"/>
                        </a:rPr>
                        <a:t>pred</a:t>
                      </a:r>
                      <a:r>
                        <a:rPr lang="en-US" sz="1800" dirty="0">
                          <a:solidFill>
                            <a:schemeClr val="bg2">
                              <a:lumMod val="75000"/>
                            </a:schemeClr>
                          </a:solidFill>
                          <a:latin typeface="Consolas" panose="020B0609020204030204" pitchFamily="49" charset="0"/>
                          <a:cs typeface="Consolas" panose="020B0609020204030204" pitchFamily="49" charset="0"/>
                        </a:rPr>
                        <a:t>[</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042032608"/>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if (</a:t>
                      </a:r>
                      <a:r>
                        <a:rPr lang="en-US" sz="1800" b="1" dirty="0" err="1">
                          <a:solidFill>
                            <a:schemeClr val="accent1"/>
                          </a:solidFill>
                          <a:latin typeface="Consolas" panose="020B0609020204030204" pitchFamily="49" charset="0"/>
                          <a:cs typeface="Consolas" panose="020B0609020204030204" pitchFamily="49" charset="0"/>
                        </a:rPr>
                        <a:t>cond</a:t>
                      </a:r>
                      <a:r>
                        <a:rPr lang="en-US" sz="1800" dirty="0">
                          <a:solidFill>
                            <a:schemeClr val="bg2">
                              <a:lumMod val="75000"/>
                            </a:schemeClr>
                          </a:solidFill>
                          <a:latin typeface="Consolas" panose="020B0609020204030204" pitchFamily="49" charset="0"/>
                          <a:cs typeface="Consolas" panose="020B0609020204030204" pitchFamily="49" charset="0"/>
                        </a:rPr>
                        <a:t>)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351838083"/>
                  </a:ext>
                </a:extLst>
              </a:tr>
              <a:tr h="170199">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else  C[</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A[</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 - B[</a:t>
                      </a:r>
                      <a:r>
                        <a:rPr lang="en-US" sz="1800" dirty="0" err="1">
                          <a:solidFill>
                            <a:schemeClr val="bg2">
                              <a:lumMod val="75000"/>
                            </a:schemeClr>
                          </a:solidFill>
                          <a:latin typeface="Consolas" panose="020B0609020204030204" pitchFamily="49" charset="0"/>
                          <a:cs typeface="Consolas" panose="020B0609020204030204" pitchFamily="49" charset="0"/>
                        </a:rPr>
                        <a:t>i</a:t>
                      </a:r>
                      <a:r>
                        <a:rPr lang="en-US" sz="1800" dirty="0">
                          <a:solidFill>
                            <a:schemeClr val="bg2">
                              <a:lumMod val="75000"/>
                            </a:schemeClr>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889506239"/>
                  </a:ext>
                </a:extLst>
              </a:tr>
              <a:tr h="256404">
                <a:tc>
                  <a:txBody>
                    <a:bodyPr/>
                    <a:lstStyle/>
                    <a:p>
                      <a:r>
                        <a:rPr lang="en-US" sz="1800" dirty="0">
                          <a:solidFill>
                            <a:schemeClr val="bg2">
                              <a:lumMod val="75000"/>
                            </a:schemeClr>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EEBF3"/>
                    </a:solidFill>
                  </a:tcPr>
                </a:tc>
                <a:extLst>
                  <a:ext uri="{0D108BD9-81ED-4DB2-BD59-A6C34878D82A}">
                    <a16:rowId xmlns:a16="http://schemas.microsoft.com/office/drawing/2014/main" val="1180361478"/>
                  </a:ext>
                </a:extLst>
              </a:tr>
            </a:tbl>
          </a:graphicData>
        </a:graphic>
      </p:graphicFrame>
      <p:sp>
        <p:nvSpPr>
          <p:cNvPr id="7" name="TextBox 6">
            <a:extLst>
              <a:ext uri="{FF2B5EF4-FFF2-40B4-BE49-F238E27FC236}">
                <a16:creationId xmlns:a16="http://schemas.microsoft.com/office/drawing/2014/main" id="{C42FF8E6-DFFE-69CC-9F74-5E34BA46C1FB}"/>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chemeClr val="accent5"/>
                </a:solidFill>
                <a:latin typeface="Avenir Next" panose="020B0503020202020204" pitchFamily="34" charset="0"/>
              </a:rPr>
              <a:t>High</a:t>
            </a:r>
            <a:r>
              <a:rPr kumimoji="0" lang="en-US" sz="20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-level code for </a:t>
            </a:r>
            <a:b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t>
            </a:r>
            <a:endParaRPr lang="en-US" dirty="0"/>
          </a:p>
        </p:txBody>
      </p:sp>
    </p:spTree>
    <p:extLst>
      <p:ext uri="{BB962C8B-B14F-4D97-AF65-F5344CB8AC3E}">
        <p14:creationId xmlns:p14="http://schemas.microsoft.com/office/powerpoint/2010/main" val="359524889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169011" y="132334"/>
            <a:ext cx="8894602" cy="925840"/>
          </a:xfrm>
        </p:spPr>
        <p:txBody>
          <a:bodyPr>
            <a:noAutofit/>
          </a:bodyPr>
          <a:lstStyle/>
          <a:p>
            <a:r>
              <a:rPr lang="en-US" sz="3600" dirty="0"/>
              <a:t>Limitations of PUD Systems: </a:t>
            </a:r>
            <a:br>
              <a:rPr lang="en-US" sz="3600" dirty="0"/>
            </a:br>
            <a:r>
              <a:rPr lang="en-US" sz="2800" dirty="0"/>
              <a:t>Challenging Programming Model</a:t>
            </a:r>
          </a:p>
        </p:txBody>
      </p:sp>
      <p:graphicFrame>
        <p:nvGraphicFramePr>
          <p:cNvPr id="4" name="Table 5">
            <a:extLst>
              <a:ext uri="{FF2B5EF4-FFF2-40B4-BE49-F238E27FC236}">
                <a16:creationId xmlns:a16="http://schemas.microsoft.com/office/drawing/2014/main" id="{8DA188E7-41DE-DC90-B17F-8046166E1314}"/>
              </a:ext>
            </a:extLst>
          </p:cNvPr>
          <p:cNvGraphicFramePr>
            <a:graphicFrameLocks noGrp="1"/>
          </p:cNvGraphicFramePr>
          <p:nvPr>
            <p:extLst>
              <p:ext uri="{D42A27DB-BD31-4B8C-83A1-F6EECF244321}">
                <p14:modId xmlns:p14="http://schemas.microsoft.com/office/powerpoint/2010/main" val="2938289534"/>
              </p:ext>
            </p:extLst>
          </p:nvPr>
        </p:nvGraphicFramePr>
        <p:xfrm>
          <a:off x="1320928" y="3755175"/>
          <a:ext cx="6590767" cy="2455125"/>
        </p:xfrm>
        <a:graphic>
          <a:graphicData uri="http://schemas.openxmlformats.org/drawingml/2006/table">
            <a:tbl>
              <a:tblPr firstRow="1" bandRow="1">
                <a:tableStyleId>{2D5ABB26-0587-4C30-8999-92F81FD0307C}</a:tableStyleId>
              </a:tblPr>
              <a:tblGrid>
                <a:gridCol w="6590767">
                  <a:extLst>
                    <a:ext uri="{9D8B030D-6E8A-4147-A177-3AD203B41FA5}">
                      <a16:colId xmlns:a16="http://schemas.microsoft.com/office/drawing/2014/main" val="540741591"/>
                    </a:ext>
                  </a:extLst>
                </a:gridCol>
              </a:tblGrid>
              <a:tr h="321525">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(A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1147427723"/>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40190308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bbop_trsp_init</a:t>
                      </a:r>
                      <a:r>
                        <a:rPr lang="en-US" sz="2000" dirty="0">
                          <a:solidFill>
                            <a:schemeClr val="tx1"/>
                          </a:solidFill>
                          <a:latin typeface="Consolas" panose="020B0609020204030204" pitchFamily="49" charset="0"/>
                          <a:cs typeface="Consolas" panose="020B0609020204030204" pitchFamily="49" charset="0"/>
                        </a:rPr>
                        <a:t>(C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071606590"/>
                  </a:ext>
                </a:extLst>
              </a:tr>
              <a:tr h="202847">
                <a:tc>
                  <a:txBody>
                    <a:bodyPr/>
                    <a:lstStyle/>
                    <a:p>
                      <a:endParaRPr lang="en-US" sz="2000" dirty="0">
                        <a:solidFill>
                          <a:schemeClr val="tx1"/>
                        </a:solidFill>
                        <a:latin typeface="Consolas" panose="020B0609020204030204" pitchFamily="49" charset="0"/>
                        <a:cs typeface="Consolas" panose="020B06090202040302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206515105"/>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bbop_add</a:t>
                      </a:r>
                      <a:r>
                        <a:rPr lang="en-US" sz="2000" dirty="0">
                          <a:solidFill>
                            <a:schemeClr val="tx1"/>
                          </a:solidFill>
                          <a:latin typeface="Consolas" panose="020B0609020204030204" pitchFamily="49" charset="0"/>
                          <a:cs typeface="Consolas" panose="020B0609020204030204" pitchFamily="49" charset="0"/>
                        </a:rPr>
                        <a:t>(D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567864907"/>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bbop_sub</a:t>
                      </a:r>
                      <a:r>
                        <a:rPr lang="en-US" sz="2000" dirty="0">
                          <a:solidFill>
                            <a:schemeClr val="tx1"/>
                          </a:solidFill>
                          <a:latin typeface="Consolas" panose="020B0609020204030204" pitchFamily="49" charset="0"/>
                          <a:cs typeface="Consolas" panose="020B0609020204030204" pitchFamily="49" charset="0"/>
                        </a:rPr>
                        <a:t>(E , A , B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3641571525"/>
                  </a:ext>
                </a:extLst>
              </a:tr>
              <a:tr h="202847">
                <a:tc>
                  <a:txBody>
                    <a:bodyPr/>
                    <a:lstStyle/>
                    <a:p>
                      <a:r>
                        <a:rPr lang="en-US" sz="2000" dirty="0">
                          <a:solidFill>
                            <a:schemeClr val="tx1"/>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bbop_greater</a:t>
                      </a:r>
                      <a:r>
                        <a:rPr lang="en-US" sz="2000" dirty="0">
                          <a:solidFill>
                            <a:schemeClr val="tx1"/>
                          </a:solidFill>
                          <a:latin typeface="Consolas" panose="020B0609020204030204" pitchFamily="49" charset="0"/>
                          <a:cs typeface="Consolas" panose="020B0609020204030204" pitchFamily="49" charset="0"/>
                        </a:rPr>
                        <a:t>(F , A , pred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775079464"/>
                  </a:ext>
                </a:extLst>
              </a:tr>
              <a:tr h="202847">
                <a:tc>
                  <a:txBody>
                    <a:bodyPr/>
                    <a:lstStyle/>
                    <a:p>
                      <a:r>
                        <a:rPr lang="en-US" sz="2000" dirty="0">
                          <a:solidFill>
                            <a:srgbClr val="0432FF"/>
                          </a:solidFill>
                          <a:latin typeface="Consolas" panose="020B0609020204030204" pitchFamily="49" charset="0"/>
                          <a:cs typeface="Consolas" panose="020B0609020204030204" pitchFamily="49" charset="0"/>
                        </a:rPr>
                        <a:t> </a:t>
                      </a:r>
                      <a:r>
                        <a:rPr lang="en-US" sz="2000" dirty="0" err="1">
                          <a:solidFill>
                            <a:srgbClr val="0432FF"/>
                          </a:solidFill>
                          <a:latin typeface="Consolas" panose="020B0609020204030204" pitchFamily="49" charset="0"/>
                          <a:cs typeface="Consolas" panose="020B0609020204030204" pitchFamily="49" charset="0"/>
                        </a:rPr>
                        <a:t>bbop_if_else</a:t>
                      </a:r>
                      <a:r>
                        <a:rPr lang="en-US" sz="2000" dirty="0">
                          <a:solidFill>
                            <a:schemeClr val="tx1"/>
                          </a:solidFill>
                          <a:latin typeface="Consolas" panose="020B0609020204030204" pitchFamily="49" charset="0"/>
                          <a:cs typeface="Consolas" panose="020B0609020204030204" pitchFamily="49" charset="0"/>
                        </a:rPr>
                        <a:t>(C , D , E , F , size , </a:t>
                      </a:r>
                      <a:r>
                        <a:rPr lang="en-US" sz="2000" dirty="0" err="1">
                          <a:solidFill>
                            <a:schemeClr val="tx1"/>
                          </a:solidFill>
                          <a:latin typeface="Consolas" panose="020B0609020204030204" pitchFamily="49" charset="0"/>
                          <a:cs typeface="Consolas" panose="020B0609020204030204" pitchFamily="49" charset="0"/>
                        </a:rPr>
                        <a:t>elm_size</a:t>
                      </a:r>
                      <a:r>
                        <a:rPr lang="en-US" sz="2000" dirty="0">
                          <a:solidFill>
                            <a:schemeClr val="tx1"/>
                          </a:solidFill>
                          <a:latin typeface="Consolas" panose="020B0609020204030204" pitchFamily="49" charset="0"/>
                          <a:cs typeface="Consolas" panose="020B0609020204030204" pitchFamily="49" charset="0"/>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EBEC"/>
                    </a:solidFill>
                  </a:tcPr>
                </a:tc>
                <a:extLst>
                  <a:ext uri="{0D108BD9-81ED-4DB2-BD59-A6C34878D82A}">
                    <a16:rowId xmlns:a16="http://schemas.microsoft.com/office/drawing/2014/main" val="2840022354"/>
                  </a:ext>
                </a:extLst>
              </a:tr>
            </a:tbl>
          </a:graphicData>
        </a:graphic>
      </p:graphicFrame>
      <p:graphicFrame>
        <p:nvGraphicFramePr>
          <p:cNvPr id="9" name="Table 8">
            <a:extLst>
              <a:ext uri="{FF2B5EF4-FFF2-40B4-BE49-F238E27FC236}">
                <a16:creationId xmlns:a16="http://schemas.microsoft.com/office/drawing/2014/main" id="{13C09E08-FCF9-1380-DE9B-DEE251791893}"/>
              </a:ext>
            </a:extLst>
          </p:cNvPr>
          <p:cNvGraphicFramePr>
            <a:graphicFrameLocks noGrp="1"/>
          </p:cNvGraphicFramePr>
          <p:nvPr>
            <p:extLst>
              <p:ext uri="{D42A27DB-BD31-4B8C-83A1-F6EECF244321}">
                <p14:modId xmlns:p14="http://schemas.microsoft.com/office/powerpoint/2010/main" val="1676508090"/>
              </p:ext>
            </p:extLst>
          </p:nvPr>
        </p:nvGraphicFramePr>
        <p:xfrm>
          <a:off x="0" y="1674091"/>
          <a:ext cx="9143999" cy="717204"/>
        </p:xfrm>
        <a:graphic>
          <a:graphicData uri="http://schemas.openxmlformats.org/drawingml/2006/table">
            <a:tbl>
              <a:tblPr firstRow="1" bandRow="1"/>
              <a:tblGrid>
                <a:gridCol w="1506582">
                  <a:extLst>
                    <a:ext uri="{9D8B030D-6E8A-4147-A177-3AD203B41FA5}">
                      <a16:colId xmlns:a16="http://schemas.microsoft.com/office/drawing/2014/main" val="3149746057"/>
                    </a:ext>
                  </a:extLst>
                </a:gridCol>
                <a:gridCol w="1693818">
                  <a:extLst>
                    <a:ext uri="{9D8B030D-6E8A-4147-A177-3AD203B41FA5}">
                      <a16:colId xmlns:a16="http://schemas.microsoft.com/office/drawing/2014/main" val="1701936610"/>
                    </a:ext>
                  </a:extLst>
                </a:gridCol>
                <a:gridCol w="1157204">
                  <a:extLst>
                    <a:ext uri="{9D8B030D-6E8A-4147-A177-3AD203B41FA5}">
                      <a16:colId xmlns:a16="http://schemas.microsoft.com/office/drawing/2014/main" val="2218273425"/>
                    </a:ext>
                  </a:extLst>
                </a:gridCol>
                <a:gridCol w="1626337">
                  <a:extLst>
                    <a:ext uri="{9D8B030D-6E8A-4147-A177-3AD203B41FA5}">
                      <a16:colId xmlns:a16="http://schemas.microsoft.com/office/drawing/2014/main" val="3468830912"/>
                    </a:ext>
                  </a:extLst>
                </a:gridCol>
                <a:gridCol w="1591565">
                  <a:extLst>
                    <a:ext uri="{9D8B030D-6E8A-4147-A177-3AD203B41FA5}">
                      <a16:colId xmlns:a16="http://schemas.microsoft.com/office/drawing/2014/main" val="1276386708"/>
                    </a:ext>
                  </a:extLst>
                </a:gridCol>
                <a:gridCol w="1568493">
                  <a:extLst>
                    <a:ext uri="{9D8B030D-6E8A-4147-A177-3AD203B41FA5}">
                      <a16:colId xmlns:a16="http://schemas.microsoft.com/office/drawing/2014/main" val="1914135032"/>
                    </a:ext>
                  </a:extLst>
                </a:gridCol>
              </a:tblGrid>
              <a:tr h="717204">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&amp; align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structures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Identify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array boundaries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Manually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unroll loop</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Map C to </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PUD instructions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chemeClr val="accent5"/>
                          </a:solidFill>
                          <a:latin typeface="Avenir Next" panose="020B0503020202020204" pitchFamily="34" charset="0"/>
                        </a:rPr>
                        <a:t>Orchestrate</a:t>
                      </a:r>
                      <a:br>
                        <a:rPr lang="en-US" sz="1600" b="1" spc="-110" baseline="0" dirty="0">
                          <a:solidFill>
                            <a:schemeClr val="accent5"/>
                          </a:solidFill>
                          <a:latin typeface="Avenir Next" panose="020B0503020202020204" pitchFamily="34" charset="0"/>
                        </a:rPr>
                      </a:br>
                      <a:r>
                        <a:rPr lang="en-US" sz="1600" b="1" spc="-110" baseline="0" dirty="0">
                          <a:solidFill>
                            <a:schemeClr val="accent5"/>
                          </a:solidFill>
                          <a:latin typeface="Avenir Next" panose="020B0503020202020204" pitchFamily="34" charset="0"/>
                        </a:rPr>
                        <a:t>data movement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7E6E6"/>
                    </a:solidFill>
                  </a:tcPr>
                </a:tc>
                <a:tc>
                  <a:txBody>
                    <a:bodyPr/>
                    <a:lstStyle>
                      <a:lvl1pPr marL="0" algn="l" defTabSz="914400" rtl="0" eaLnBrk="1" latinLnBrk="0" hangingPunct="1">
                        <a:defRPr sz="1800" kern="1200">
                          <a:solidFill>
                            <a:schemeClr val="tx1"/>
                          </a:solidFill>
                          <a:latin typeface="Corbel" panose="020B0503020204020204"/>
                        </a:defRPr>
                      </a:lvl1pPr>
                      <a:lvl2pPr marL="457200" algn="l" defTabSz="914400" rtl="0" eaLnBrk="1" latinLnBrk="0" hangingPunct="1">
                        <a:defRPr sz="1800" kern="1200">
                          <a:solidFill>
                            <a:schemeClr val="tx1"/>
                          </a:solidFill>
                          <a:latin typeface="Corbel" panose="020B0503020204020204"/>
                        </a:defRPr>
                      </a:lvl2pPr>
                      <a:lvl3pPr marL="914400" algn="l" defTabSz="914400" rtl="0" eaLnBrk="1" latinLnBrk="0" hangingPunct="1">
                        <a:defRPr sz="1800" kern="1200">
                          <a:solidFill>
                            <a:schemeClr val="tx1"/>
                          </a:solidFill>
                          <a:latin typeface="Corbel" panose="020B0503020204020204"/>
                        </a:defRPr>
                      </a:lvl3pPr>
                      <a:lvl4pPr marL="1371600" algn="l" defTabSz="914400" rtl="0" eaLnBrk="1" latinLnBrk="0" hangingPunct="1">
                        <a:defRPr sz="1800" kern="1200">
                          <a:solidFill>
                            <a:schemeClr val="tx1"/>
                          </a:solidFill>
                          <a:latin typeface="Corbel" panose="020B0503020204020204"/>
                        </a:defRPr>
                      </a:lvl4pPr>
                      <a:lvl5pPr marL="1828800" algn="l" defTabSz="914400" rtl="0" eaLnBrk="1" latinLnBrk="0" hangingPunct="1">
                        <a:defRPr sz="1800" kern="1200">
                          <a:solidFill>
                            <a:schemeClr val="tx1"/>
                          </a:solidFill>
                          <a:latin typeface="Corbel" panose="020B0503020204020204"/>
                        </a:defRPr>
                      </a:lvl5pPr>
                      <a:lvl6pPr marL="2286000" algn="l" defTabSz="914400" rtl="0" eaLnBrk="1" latinLnBrk="0" hangingPunct="1">
                        <a:defRPr sz="1800" kern="1200">
                          <a:solidFill>
                            <a:schemeClr val="tx1"/>
                          </a:solidFill>
                          <a:latin typeface="Corbel" panose="020B0503020204020204"/>
                        </a:defRPr>
                      </a:lvl6pPr>
                      <a:lvl7pPr marL="2743200" algn="l" defTabSz="914400" rtl="0" eaLnBrk="1" latinLnBrk="0" hangingPunct="1">
                        <a:defRPr sz="1800" kern="1200">
                          <a:solidFill>
                            <a:schemeClr val="tx1"/>
                          </a:solidFill>
                          <a:latin typeface="Corbel" panose="020B0503020204020204"/>
                        </a:defRPr>
                      </a:lvl7pPr>
                      <a:lvl8pPr marL="3200400" algn="l" defTabSz="914400" rtl="0" eaLnBrk="1" latinLnBrk="0" hangingPunct="1">
                        <a:defRPr sz="1800" kern="1200">
                          <a:solidFill>
                            <a:schemeClr val="tx1"/>
                          </a:solidFill>
                          <a:latin typeface="Corbel" panose="020B0503020204020204"/>
                        </a:defRPr>
                      </a:lvl8pPr>
                      <a:lvl9pPr marL="3657600" algn="l" defTabSz="914400" rtl="0" eaLnBrk="1" latinLnBrk="0" hangingPunct="1">
                        <a:defRPr sz="1800" kern="1200">
                          <a:solidFill>
                            <a:schemeClr val="tx1"/>
                          </a:solidFill>
                          <a:latin typeface="Corbel" panose="020B0503020204020204"/>
                        </a:defRPr>
                      </a:lvl9pPr>
                    </a:lstStyle>
                    <a:p>
                      <a:pPr algn="ctr"/>
                      <a:r>
                        <a:rPr lang="en-US" sz="1600" b="1" spc="-110" baseline="0" dirty="0">
                          <a:solidFill>
                            <a:srgbClr val="38A87F"/>
                          </a:solidFill>
                          <a:latin typeface="Avenir Next" panose="020B0503020202020204" pitchFamily="34" charset="0"/>
                        </a:rPr>
                        <a:t>Just write </a:t>
                      </a:r>
                      <a:br>
                        <a:rPr lang="en-US" sz="1600" b="1" spc="-110" baseline="0" dirty="0">
                          <a:solidFill>
                            <a:srgbClr val="38A87F"/>
                          </a:solidFill>
                          <a:latin typeface="Avenir Next" panose="020B0503020202020204" pitchFamily="34" charset="0"/>
                        </a:rPr>
                      </a:br>
                      <a:r>
                        <a:rPr lang="en-US" sz="1600" b="1" spc="-110" baseline="0" dirty="0">
                          <a:solidFill>
                            <a:srgbClr val="38A87F"/>
                          </a:solidFill>
                          <a:latin typeface="Avenir Next" panose="020B0503020202020204" pitchFamily="34" charset="0"/>
                        </a:rPr>
                        <a:t>my kernel</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38A881">
                        <a:lumMod val="20000"/>
                        <a:lumOff val="80000"/>
                      </a:srgbClr>
                    </a:solidFill>
                  </a:tcPr>
                </a:tc>
                <a:extLst>
                  <a:ext uri="{0D108BD9-81ED-4DB2-BD59-A6C34878D82A}">
                    <a16:rowId xmlns:a16="http://schemas.microsoft.com/office/drawing/2014/main" val="1628780219"/>
                  </a:ext>
                </a:extLst>
              </a:tr>
            </a:tbl>
          </a:graphicData>
        </a:graphic>
      </p:graphicFrame>
      <p:sp>
        <p:nvSpPr>
          <p:cNvPr id="10" name="Rectangle 9">
            <a:extLst>
              <a:ext uri="{FF2B5EF4-FFF2-40B4-BE49-F238E27FC236}">
                <a16:creationId xmlns:a16="http://schemas.microsoft.com/office/drawing/2014/main" id="{1AE3BE6C-928F-38FD-7249-07057DEB408F}"/>
              </a:ext>
            </a:extLst>
          </p:cNvPr>
          <p:cNvSpPr/>
          <p:nvPr/>
        </p:nvSpPr>
        <p:spPr>
          <a:xfrm>
            <a:off x="0" y="1058174"/>
            <a:ext cx="7813965" cy="717203"/>
          </a:xfrm>
          <a:prstGeom prst="rect">
            <a:avLst/>
          </a:prstGeom>
          <a:noFill/>
          <a:ln w="12700" cap="flat" cmpd="sng" algn="ctr">
            <a:no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Programmer’s Tasks:</a:t>
            </a:r>
          </a:p>
        </p:txBody>
      </p:sp>
      <p:sp>
        <p:nvSpPr>
          <p:cNvPr id="11" name="Rectangle 10">
            <a:extLst>
              <a:ext uri="{FF2B5EF4-FFF2-40B4-BE49-F238E27FC236}">
                <a16:creationId xmlns:a16="http://schemas.microsoft.com/office/drawing/2014/main" id="{CBA8740B-4294-0F9C-3CF8-14AF3F9CE0A1}"/>
              </a:ext>
            </a:extLst>
          </p:cNvPr>
          <p:cNvSpPr/>
          <p:nvPr/>
        </p:nvSpPr>
        <p:spPr>
          <a:xfrm>
            <a:off x="7813966" y="1058173"/>
            <a:ext cx="1330034" cy="717203"/>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Goal:</a:t>
            </a:r>
          </a:p>
        </p:txBody>
      </p:sp>
      <p:graphicFrame>
        <p:nvGraphicFramePr>
          <p:cNvPr id="2" name="Table 4">
            <a:extLst>
              <a:ext uri="{FF2B5EF4-FFF2-40B4-BE49-F238E27FC236}">
                <a16:creationId xmlns:a16="http://schemas.microsoft.com/office/drawing/2014/main" id="{5ACE45D9-F1D3-ECD9-526C-C3AC53372A81}"/>
              </a:ext>
            </a:extLst>
          </p:cNvPr>
          <p:cNvGraphicFramePr>
            <a:graphicFrameLocks/>
          </p:cNvGraphicFramePr>
          <p:nvPr>
            <p:extLst>
              <p:ext uri="{D42A27DB-BD31-4B8C-83A1-F6EECF244321}">
                <p14:modId xmlns:p14="http://schemas.microsoft.com/office/powerpoint/2010/main" val="318734191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7" name="TextBox 6">
            <a:extLst>
              <a:ext uri="{FF2B5EF4-FFF2-40B4-BE49-F238E27FC236}">
                <a16:creationId xmlns:a16="http://schemas.microsoft.com/office/drawing/2014/main" id="{7EA28B52-EC18-3EE7-0359-F7883AE8164A}"/>
              </a:ext>
            </a:extLst>
          </p:cNvPr>
          <p:cNvSpPr txBox="1"/>
          <p:nvPr/>
        </p:nvSpPr>
        <p:spPr>
          <a:xfrm>
            <a:off x="1" y="2802352"/>
            <a:ext cx="9143999" cy="677108"/>
          </a:xfrm>
          <a:prstGeom prst="rect">
            <a:avLst/>
          </a:prstGeom>
          <a:noFill/>
        </p:spPr>
        <p:txBody>
          <a:bodyPr wrap="square">
            <a:spAutoFit/>
          </a:bodyPr>
          <a:lstStyle/>
          <a:p>
            <a:pPr algn="ctr"/>
            <a:r>
              <a:rPr lang="en-US" sz="2000" b="1" kern="0" dirty="0">
                <a:solidFill>
                  <a:srgbClr val="E16161"/>
                </a:solidFill>
                <a:latin typeface="Avenir Next" panose="020B0503020202020204" pitchFamily="34" charset="0"/>
              </a:rPr>
              <a:t>PUD’s assembly-like</a:t>
            </a:r>
            <a:r>
              <a:rPr kumimoji="0" lang="en-US" sz="20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code for </a:t>
            </a:r>
            <a:br>
              <a:rPr kumimoji="0" lang="en-US" sz="1800" b="1"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b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C[</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&gt; pred[</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A[</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 – B[</a:t>
            </a:r>
            <a:r>
              <a:rPr kumimoji="0" lang="en-US" sz="1800" i="0" u="none" strike="noStrike" kern="0" cap="none" spc="0" normalizeH="0" baseline="0" noProof="0" dirty="0" err="1">
                <a:ln>
                  <a:noFill/>
                </a:ln>
                <a:solidFill>
                  <a:srgbClr val="E16161"/>
                </a:solidFill>
                <a:effectLst/>
                <a:uLnTx/>
                <a:uFillTx/>
                <a:latin typeface="Avenir Next" panose="020B0503020202020204" pitchFamily="34" charset="0"/>
                <a:ea typeface="+mn-ea"/>
                <a:cs typeface="+mn-cs"/>
              </a:rPr>
              <a:t>i</a:t>
            </a:r>
            <a:r>
              <a:rPr kumimoji="0" lang="en-US" sz="1800" i="0" u="none" strike="noStrike" kern="0" cap="none" spc="0" normalizeH="0" baseline="0" noProof="0" dirty="0">
                <a:ln>
                  <a:noFill/>
                </a:ln>
                <a:solidFill>
                  <a:srgbClr val="E16161"/>
                </a:solidFill>
                <a:effectLst/>
                <a:uLnTx/>
                <a:uFillTx/>
                <a:latin typeface="Avenir Next" panose="020B0503020202020204" pitchFamily="34" charset="0"/>
                <a:ea typeface="+mn-ea"/>
                <a:cs typeface="+mn-cs"/>
              </a:rPr>
              <a:t>]</a:t>
            </a:r>
            <a:endParaRPr lang="en-US" dirty="0">
              <a:solidFill>
                <a:srgbClr val="E16161"/>
              </a:solidFill>
            </a:endParaRPr>
          </a:p>
        </p:txBody>
      </p:sp>
    </p:spTree>
    <p:extLst>
      <p:ext uri="{BB962C8B-B14F-4D97-AF65-F5344CB8AC3E}">
        <p14:creationId xmlns:p14="http://schemas.microsoft.com/office/powerpoint/2010/main" val="318446007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DA27BDA-16DC-B5B1-AEFB-E4E280A73B47}"/>
              </a:ext>
            </a:extLst>
          </p:cNvPr>
          <p:cNvSpPr>
            <a:spLocks noGrp="1"/>
          </p:cNvSpPr>
          <p:nvPr>
            <p:ph type="title"/>
          </p:nvPr>
        </p:nvSpPr>
        <p:spPr>
          <a:xfrm>
            <a:off x="169011" y="132334"/>
            <a:ext cx="8894602" cy="925840"/>
          </a:xfrm>
        </p:spPr>
        <p:txBody>
          <a:bodyPr>
            <a:noAutofit/>
          </a:bodyPr>
          <a:lstStyle/>
          <a:p>
            <a:r>
              <a:rPr lang="en-US" sz="3600" dirty="0"/>
              <a:t>Problem &amp; Goal</a:t>
            </a:r>
            <a:endParaRPr lang="en-US" sz="2800" dirty="0"/>
          </a:p>
        </p:txBody>
      </p:sp>
      <p:grpSp>
        <p:nvGrpSpPr>
          <p:cNvPr id="15" name="Group 14">
            <a:extLst>
              <a:ext uri="{FF2B5EF4-FFF2-40B4-BE49-F238E27FC236}">
                <a16:creationId xmlns:a16="http://schemas.microsoft.com/office/drawing/2014/main" id="{A9F2B501-992B-8A9F-D469-C8DA84A854DD}"/>
              </a:ext>
            </a:extLst>
          </p:cNvPr>
          <p:cNvGrpSpPr/>
          <p:nvPr/>
        </p:nvGrpSpPr>
        <p:grpSpPr>
          <a:xfrm>
            <a:off x="371659" y="1483413"/>
            <a:ext cx="8400681" cy="2135963"/>
            <a:chOff x="371659" y="2793488"/>
            <a:chExt cx="8400681" cy="1324262"/>
          </a:xfrm>
        </p:grpSpPr>
        <p:sp>
          <p:nvSpPr>
            <p:cNvPr id="16" name="Rounded Rectangle 15">
              <a:extLst>
                <a:ext uri="{FF2B5EF4-FFF2-40B4-BE49-F238E27FC236}">
                  <a16:creationId xmlns:a16="http://schemas.microsoft.com/office/drawing/2014/main" id="{B0F002B2-5169-2FC8-1997-8D709CDC0314}"/>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algn="ctr" defTabSz="914400"/>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Processing-Using-DRAM’s </a:t>
              </a:r>
              <a:r>
                <a:rPr kumimoji="0" lang="en-US" sz="2300" b="1" i="0" u="sng" strike="noStrike" kern="0" cap="none" spc="0" normalizeH="0" baseline="0" noProof="0" dirty="0">
                  <a:ln>
                    <a:noFill/>
                  </a:ln>
                  <a:solidFill>
                    <a:srgbClr val="E16161"/>
                  </a:solidFill>
                  <a:effectLst/>
                  <a:uLnTx/>
                  <a:uFillTx/>
                  <a:latin typeface="Avenir Next" panose="020B0503020202020204" pitchFamily="34" charset="0"/>
                </a:rPr>
                <a:t>large and rigid granularity</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limits its applicability and </a:t>
              </a:r>
              <a:b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br>
              <a:r>
                <a:rPr kumimoji="0" lang="en-US" sz="2300" b="1" i="0" u="none" strike="noStrike" kern="0" cap="none" spc="0" normalizeH="0" baseline="0" noProof="0" dirty="0">
                  <a:ln>
                    <a:noFill/>
                  </a:ln>
                  <a:solidFill>
                    <a:srgbClr val="E16161"/>
                  </a:solidFill>
                  <a:effectLst/>
                  <a:uLnTx/>
                  <a:uFillTx/>
                  <a:latin typeface="Avenir Next" panose="020B0503020202020204" pitchFamily="34" charset="0"/>
                </a:rPr>
                <a:t>efficiency for different applications</a:t>
              </a:r>
            </a:p>
          </p:txBody>
        </p:sp>
        <p:sp>
          <p:nvSpPr>
            <p:cNvPr id="17" name="TextBox 16">
              <a:extLst>
                <a:ext uri="{FF2B5EF4-FFF2-40B4-BE49-F238E27FC236}">
                  <a16:creationId xmlns:a16="http://schemas.microsoft.com/office/drawing/2014/main" id="{27E8D1D5-EACE-7588-047F-96B87F1F845A}"/>
                </a:ext>
              </a:extLst>
            </p:cNvPr>
            <p:cNvSpPr txBox="1"/>
            <p:nvPr/>
          </p:nvSpPr>
          <p:spPr>
            <a:xfrm rot="16200000">
              <a:off x="2949" y="3238578"/>
              <a:ext cx="125951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Problem</a:t>
              </a:r>
            </a:p>
          </p:txBody>
        </p:sp>
      </p:grpSp>
      <p:grpSp>
        <p:nvGrpSpPr>
          <p:cNvPr id="18" name="Group 17">
            <a:extLst>
              <a:ext uri="{FF2B5EF4-FFF2-40B4-BE49-F238E27FC236}">
                <a16:creationId xmlns:a16="http://schemas.microsoft.com/office/drawing/2014/main" id="{5AFC4614-77B7-CF4A-E6A0-3E3A9B713755}"/>
              </a:ext>
            </a:extLst>
          </p:cNvPr>
          <p:cNvGrpSpPr/>
          <p:nvPr/>
        </p:nvGrpSpPr>
        <p:grpSpPr>
          <a:xfrm>
            <a:off x="371659" y="3874060"/>
            <a:ext cx="8400681" cy="2240632"/>
            <a:chOff x="371659" y="2793619"/>
            <a:chExt cx="8400681" cy="1324131"/>
          </a:xfrm>
        </p:grpSpPr>
        <p:sp>
          <p:nvSpPr>
            <p:cNvPr id="19" name="Rounded Rectangle 18">
              <a:extLst>
                <a:ext uri="{FF2B5EF4-FFF2-40B4-BE49-F238E27FC236}">
                  <a16:creationId xmlns:a16="http://schemas.microsoft.com/office/drawing/2014/main" id="{FF68929E-3C26-B5C7-F271-20BAD6EDA40F}"/>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5CA2DB"/>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300" b="1" dirty="0">
                  <a:solidFill>
                    <a:schemeClr val="accent4"/>
                  </a:solidFill>
                  <a:latin typeface="Avenir Next" panose="020B0503020202020204" pitchFamily="34" charset="0"/>
                </a:rPr>
                <a:t>Design a </a:t>
              </a:r>
              <a:r>
                <a:rPr lang="en-US" sz="2300" b="1" u="sng" dirty="0">
                  <a:solidFill>
                    <a:schemeClr val="accent4"/>
                  </a:solidFill>
                  <a:latin typeface="Avenir Next" panose="020B0503020202020204" pitchFamily="34" charset="0"/>
                </a:rPr>
                <a:t>flexible PUD system</a:t>
              </a:r>
              <a:r>
                <a:rPr lang="en-US" sz="2300" b="1" dirty="0">
                  <a:solidFill>
                    <a:schemeClr val="accent4"/>
                  </a:solidFill>
                  <a:latin typeface="Avenir Next" panose="020B0503020202020204" pitchFamily="34" charset="0"/>
                </a:rPr>
                <a:t> that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overcomes the three limitations caused by </a:t>
              </a:r>
              <a:br>
                <a:rPr lang="en-US" sz="2300" b="1" dirty="0">
                  <a:solidFill>
                    <a:schemeClr val="accent4"/>
                  </a:solidFill>
                  <a:latin typeface="Avenir Next" panose="020B0503020202020204" pitchFamily="34" charset="0"/>
                </a:rPr>
              </a:br>
              <a:r>
                <a:rPr lang="en-US" sz="2300" b="1" dirty="0">
                  <a:solidFill>
                    <a:schemeClr val="accent4"/>
                  </a:solidFill>
                  <a:latin typeface="Avenir Next" panose="020B0503020202020204" pitchFamily="34" charset="0"/>
                </a:rPr>
                <a:t>large and rigid DRAM access granularity</a:t>
              </a:r>
              <a:endParaRPr kumimoji="0" lang="en-US" sz="2300" b="1" i="0" u="none" strike="noStrike" kern="0" cap="none" spc="0" normalizeH="0" baseline="0" noProof="0" dirty="0">
                <a:ln>
                  <a:noFill/>
                </a:ln>
                <a:solidFill>
                  <a:schemeClr val="accent4"/>
                </a:solidFill>
                <a:effectLst/>
                <a:uLnTx/>
                <a:uFillTx/>
                <a:latin typeface="Avenir Next" panose="020B0503020202020204" pitchFamily="34" charset="0"/>
                <a:ea typeface="+mn-ea"/>
                <a:cs typeface="+mn-cs"/>
              </a:endParaRPr>
            </a:p>
          </p:txBody>
        </p:sp>
        <p:sp>
          <p:nvSpPr>
            <p:cNvPr id="20" name="TextBox 19">
              <a:extLst>
                <a:ext uri="{FF2B5EF4-FFF2-40B4-BE49-F238E27FC236}">
                  <a16:creationId xmlns:a16="http://schemas.microsoft.com/office/drawing/2014/main" id="{B2D99820-803A-F703-82D5-ABC4A7FF63F0}"/>
                </a:ext>
              </a:extLst>
            </p:cNvPr>
            <p:cNvSpPr txBox="1"/>
            <p:nvPr/>
          </p:nvSpPr>
          <p:spPr>
            <a:xfrm rot="16200000">
              <a:off x="-28022" y="3269681"/>
              <a:ext cx="1321456"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lumMod val="75000"/>
                    </a:schemeClr>
                  </a:solidFill>
                  <a:effectLst/>
                  <a:uLnTx/>
                  <a:uFillTx/>
                  <a:latin typeface="Avenir Next" panose="020B0503020202020204" pitchFamily="34" charset="0"/>
                </a:rPr>
                <a:t>Goal</a:t>
              </a:r>
            </a:p>
          </p:txBody>
        </p:sp>
      </p:grpSp>
      <p:graphicFrame>
        <p:nvGraphicFramePr>
          <p:cNvPr id="2" name="Table 4">
            <a:extLst>
              <a:ext uri="{FF2B5EF4-FFF2-40B4-BE49-F238E27FC236}">
                <a16:creationId xmlns:a16="http://schemas.microsoft.com/office/drawing/2014/main" id="{8965C5D5-20D9-CDC8-40D4-E88B0E548F41}"/>
              </a:ext>
            </a:extLst>
          </p:cNvPr>
          <p:cNvGraphicFramePr>
            <a:graphicFrameLocks/>
          </p:cNvGraphicFramePr>
          <p:nvPr>
            <p:extLst>
              <p:ext uri="{D42A27DB-BD31-4B8C-83A1-F6EECF244321}">
                <p14:modId xmlns:p14="http://schemas.microsoft.com/office/powerpoint/2010/main" val="306815940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r>
                        <a:rPr lang="en-US" sz="800" kern="1200" dirty="0">
                          <a:solidFill>
                            <a:srgbClr val="1A82C4"/>
                          </a:solidFill>
                          <a:latin typeface="Avenir Next" panose="020B0503020202020204" pitchFamily="34" charset="0"/>
                          <a:ea typeface="+mn-ea"/>
                          <a:cs typeface="Futura Medium" panose="020B0602020204020303" pitchFamily="34" charset="-79"/>
                        </a:rPr>
                        <a:t>●</a:t>
                      </a:r>
                      <a:endParaRPr lang="en-US" sz="800" dirty="0">
                        <a:solidFill>
                          <a:srgbClr val="1A82C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18335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97475248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70834625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4000" cy="925840"/>
          </a:xfrm>
        </p:spPr>
        <p:txBody>
          <a:bodyPr>
            <a:noAutofit/>
          </a:bodyPr>
          <a:lstStyle/>
          <a:p>
            <a:r>
              <a:rPr lang="en-US" sz="3600" dirty="0"/>
              <a:t>MIMDRAM: </a:t>
            </a:r>
            <a:br>
              <a:rPr lang="en-US" sz="3600" dirty="0"/>
            </a:br>
            <a:r>
              <a:rPr lang="en-US" sz="2800" dirty="0"/>
              <a:t>Key Idea (I)</a:t>
            </a:r>
          </a:p>
        </p:txBody>
      </p:sp>
      <p:sp>
        <p:nvSpPr>
          <p:cNvPr id="6" name="Rounded Rectangle 5">
            <a:extLst>
              <a:ext uri="{FF2B5EF4-FFF2-40B4-BE49-F238E27FC236}">
                <a16:creationId xmlns:a16="http://schemas.microsoft.com/office/drawing/2014/main" id="{B4C51049-9585-2E46-A946-E7EC62EBA1E1}"/>
              </a:ext>
            </a:extLst>
          </p:cNvPr>
          <p:cNvSpPr/>
          <p:nvPr/>
        </p:nvSpPr>
        <p:spPr>
          <a:xfrm>
            <a:off x="0" y="1211374"/>
            <a:ext cx="9144000" cy="780739"/>
          </a:xfrm>
          <a:prstGeom prst="roundRect">
            <a:avLst>
              <a:gd name="adj" fmla="val 9020"/>
            </a:avLst>
          </a:prstGeom>
          <a:no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latin typeface="Avenir Next" panose="020B0503020202020204" pitchFamily="34" charset="0"/>
              </a:rPr>
              <a:t>DRAM’s hierarchical organization can enable</a:t>
            </a:r>
            <a:br>
              <a:rPr lang="en-US" sz="2200" b="1" kern="0" dirty="0">
                <a:latin typeface="Avenir Next" panose="020B0503020202020204" pitchFamily="34" charset="0"/>
              </a:rPr>
            </a:br>
            <a:r>
              <a:rPr lang="en-US" sz="2200" b="1" u="sng" kern="0" dirty="0">
                <a:latin typeface="Avenir Next" panose="020B0503020202020204" pitchFamily="34" charset="0"/>
              </a:rPr>
              <a:t>fine-grained access</a:t>
            </a:r>
            <a:endParaRPr kumimoji="0" lang="en-US" sz="2200" b="1" i="0" u="sng" strike="noStrike" kern="0" cap="none" spc="0" normalizeH="0" baseline="0" noProof="0" dirty="0">
              <a:ln>
                <a:noFill/>
              </a:ln>
              <a:effectLst/>
              <a:uLnTx/>
              <a:uFillTx/>
              <a:latin typeface="Avenir Next" panose="020B0503020202020204" pitchFamily="34" charset="0"/>
              <a:ea typeface="+mn-ea"/>
              <a:cs typeface="+mn-cs"/>
            </a:endParaRP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9241" y="2751056"/>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6769" y="2751056"/>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3441" y="2751056"/>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0969" y="2751056"/>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6840" y="2412494"/>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0640" y="2564894"/>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5885" y="2564894"/>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2985" y="2564894"/>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823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2329"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11F4708B-AC51-BD7D-82BC-C3872A929AE8}"/>
              </a:ext>
            </a:extLst>
          </p:cNvPr>
          <p:cNvCxnSpPr>
            <a:cxnSpLocks/>
          </p:cNvCxnSpPr>
          <p:nvPr/>
        </p:nvCxnSpPr>
        <p:spPr>
          <a:xfrm flipV="1">
            <a:off x="487751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963C4B1D-F5CF-A223-C6CC-B01DF5CDD6E7}"/>
              </a:ext>
            </a:extLst>
          </p:cNvPr>
          <p:cNvCxnSpPr>
            <a:cxnSpLocks/>
          </p:cNvCxnSpPr>
          <p:nvPr/>
        </p:nvCxnSpPr>
        <p:spPr>
          <a:xfrm flipV="1">
            <a:off x="6419290" y="256489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3886" y="313584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4978" y="2761209"/>
            <a:ext cx="5790027" cy="1402792"/>
            <a:chOff x="2134538" y="2243328"/>
            <a:chExt cx="57900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8" name="Group 227">
              <a:extLst>
                <a:ext uri="{FF2B5EF4-FFF2-40B4-BE49-F238E27FC236}">
                  <a16:creationId xmlns:a16="http://schemas.microsoft.com/office/drawing/2014/main" id="{FF97BF8E-55FF-2911-59F0-8724B5C0C7CE}"/>
                </a:ext>
              </a:extLst>
            </p:cNvPr>
            <p:cNvGrpSpPr/>
            <p:nvPr/>
          </p:nvGrpSpPr>
          <p:grpSpPr>
            <a:xfrm>
              <a:off x="5258738" y="2243328"/>
              <a:ext cx="1108299" cy="1490472"/>
              <a:chOff x="5258738" y="2243328"/>
              <a:chExt cx="1108299" cy="1490472"/>
            </a:xfrm>
          </p:grpSpPr>
          <p:grpSp>
            <p:nvGrpSpPr>
              <p:cNvPr id="242" name="Group 241">
                <a:extLst>
                  <a:ext uri="{FF2B5EF4-FFF2-40B4-BE49-F238E27FC236}">
                    <a16:creationId xmlns:a16="http://schemas.microsoft.com/office/drawing/2014/main" id="{262DAB03-507F-4E7F-8B1C-5D31F249993F}"/>
                  </a:ext>
                </a:extLst>
              </p:cNvPr>
              <p:cNvGrpSpPr/>
              <p:nvPr/>
            </p:nvGrpSpPr>
            <p:grpSpPr>
              <a:xfrm>
                <a:off x="5258738" y="3504497"/>
                <a:ext cx="1108299" cy="229303"/>
                <a:chOff x="5486400" y="3962400"/>
                <a:chExt cx="2209800" cy="457200"/>
              </a:xfrm>
            </p:grpSpPr>
            <p:sp>
              <p:nvSpPr>
                <p:cNvPr id="249" name="DRAM">
                  <a:extLst>
                    <a:ext uri="{FF2B5EF4-FFF2-40B4-BE49-F238E27FC236}">
                      <a16:creationId xmlns:a16="http://schemas.microsoft.com/office/drawing/2014/main" id="{0DA8D64E-DA02-2A95-8E23-7361CAA5A779}"/>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62EE97B7-0559-823B-BE1B-EAC437C819C9}"/>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F373AD3F-6B46-2DD8-72AB-97521E485EDA}"/>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2" name="DRAM">
                  <a:extLst>
                    <a:ext uri="{FF2B5EF4-FFF2-40B4-BE49-F238E27FC236}">
                      <a16:creationId xmlns:a16="http://schemas.microsoft.com/office/drawing/2014/main" id="{D9BC8614-1F6A-6B15-241B-4624FD4C4D17}"/>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B8DD34E4-3DA8-76F3-6132-F3E0619678D2}"/>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3" name="Group 242">
                <a:extLst>
                  <a:ext uri="{FF2B5EF4-FFF2-40B4-BE49-F238E27FC236}">
                    <a16:creationId xmlns:a16="http://schemas.microsoft.com/office/drawing/2014/main" id="{8D72FDB8-EF6D-DCBF-4989-AFBD5087B795}"/>
                  </a:ext>
                </a:extLst>
              </p:cNvPr>
              <p:cNvGrpSpPr/>
              <p:nvPr/>
            </p:nvGrpSpPr>
            <p:grpSpPr>
              <a:xfrm>
                <a:off x="5354281" y="2243328"/>
                <a:ext cx="917213" cy="1261169"/>
                <a:chOff x="5676900" y="990600"/>
                <a:chExt cx="1828800" cy="2971800"/>
              </a:xfrm>
            </p:grpSpPr>
            <p:cxnSp>
              <p:nvCxnSpPr>
                <p:cNvPr id="244" name="Straight Connector 243">
                  <a:extLst>
                    <a:ext uri="{FF2B5EF4-FFF2-40B4-BE49-F238E27FC236}">
                      <a16:creationId xmlns:a16="http://schemas.microsoft.com/office/drawing/2014/main" id="{A268F7DB-A70A-FCB0-D84A-365F49D0F920}"/>
                    </a:ext>
                  </a:extLst>
                </p:cNvPr>
                <p:cNvCxnSpPr>
                  <a:endCxn id="249"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1A0B5D32-0F2B-91D8-2B90-C74AD074BFA7}"/>
                    </a:ext>
                  </a:extLst>
                </p:cNvPr>
                <p:cNvCxnSpPr>
                  <a:endCxn id="251"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6CC2A6C1-740D-56FD-15BC-79F9F9C568F5}"/>
                    </a:ext>
                  </a:extLst>
                </p:cNvPr>
                <p:cNvCxnSpPr>
                  <a:endCxn id="252"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50946F3-46A4-D331-1C7B-2799016BBD36}"/>
                    </a:ext>
                  </a:extLst>
                </p:cNvPr>
                <p:cNvCxnSpPr>
                  <a:endCxn id="253"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8A87300C-D2A4-7F97-6944-20BF6F24F3B9}"/>
                    </a:ext>
                  </a:extLst>
                </p:cNvPr>
                <p:cNvCxnSpPr>
                  <a:endCxn id="250"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9" name="Group 228">
              <a:extLst>
                <a:ext uri="{FF2B5EF4-FFF2-40B4-BE49-F238E27FC236}">
                  <a16:creationId xmlns:a16="http://schemas.microsoft.com/office/drawing/2014/main" id="{E634D07A-4DB3-7D2A-0949-2639BE667640}"/>
                </a:ext>
              </a:extLst>
            </p:cNvPr>
            <p:cNvGrpSpPr/>
            <p:nvPr/>
          </p:nvGrpSpPr>
          <p:grpSpPr>
            <a:xfrm>
              <a:off x="6816266" y="2243328"/>
              <a:ext cx="1108299" cy="1490472"/>
              <a:chOff x="6816266" y="2243328"/>
              <a:chExt cx="1108299" cy="1490472"/>
            </a:xfrm>
          </p:grpSpPr>
          <p:grpSp>
            <p:nvGrpSpPr>
              <p:cNvPr id="230" name="Group 229">
                <a:extLst>
                  <a:ext uri="{FF2B5EF4-FFF2-40B4-BE49-F238E27FC236}">
                    <a16:creationId xmlns:a16="http://schemas.microsoft.com/office/drawing/2014/main" id="{C81C3260-3881-C234-B441-6F47599092A2}"/>
                  </a:ext>
                </a:extLst>
              </p:cNvPr>
              <p:cNvGrpSpPr/>
              <p:nvPr/>
            </p:nvGrpSpPr>
            <p:grpSpPr>
              <a:xfrm>
                <a:off x="6816266" y="3504497"/>
                <a:ext cx="1108299" cy="229303"/>
                <a:chOff x="5486400" y="3962400"/>
                <a:chExt cx="2209800" cy="457200"/>
              </a:xfrm>
            </p:grpSpPr>
            <p:sp>
              <p:nvSpPr>
                <p:cNvPr id="237" name="DRAM">
                  <a:extLst>
                    <a:ext uri="{FF2B5EF4-FFF2-40B4-BE49-F238E27FC236}">
                      <a16:creationId xmlns:a16="http://schemas.microsoft.com/office/drawing/2014/main" id="{1EBE208B-E1EB-1C36-B88C-6259EB0B7EE7}"/>
                    </a:ext>
                  </a:extLst>
                </p:cNvPr>
                <p:cNvSpPr/>
                <p:nvPr/>
              </p:nvSpPr>
              <p:spPr>
                <a:xfrm>
                  <a:off x="54864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8" name="DRAM">
                  <a:extLst>
                    <a:ext uri="{FF2B5EF4-FFF2-40B4-BE49-F238E27FC236}">
                      <a16:creationId xmlns:a16="http://schemas.microsoft.com/office/drawing/2014/main" id="{5A46B2E6-5F4F-B3DD-CA93-2A2A81C0FA12}"/>
                    </a:ext>
                  </a:extLst>
                </p:cNvPr>
                <p:cNvSpPr/>
                <p:nvPr/>
              </p:nvSpPr>
              <p:spPr>
                <a:xfrm>
                  <a:off x="59436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9" name="DRAM">
                  <a:extLst>
                    <a:ext uri="{FF2B5EF4-FFF2-40B4-BE49-F238E27FC236}">
                      <a16:creationId xmlns:a16="http://schemas.microsoft.com/office/drawing/2014/main" id="{257EC04E-BDC2-D9C1-057D-D2CB9CB08ED3}"/>
                    </a:ext>
                  </a:extLst>
                </p:cNvPr>
                <p:cNvSpPr/>
                <p:nvPr/>
              </p:nvSpPr>
              <p:spPr>
                <a:xfrm>
                  <a:off x="64008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0" name="DRAM">
                  <a:extLst>
                    <a:ext uri="{FF2B5EF4-FFF2-40B4-BE49-F238E27FC236}">
                      <a16:creationId xmlns:a16="http://schemas.microsoft.com/office/drawing/2014/main" id="{9F6ABAB8-F9F2-516D-1ACB-5054CE8ADFEA}"/>
                    </a:ext>
                  </a:extLst>
                </p:cNvPr>
                <p:cNvSpPr/>
                <p:nvPr/>
              </p:nvSpPr>
              <p:spPr>
                <a:xfrm>
                  <a:off x="68580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1" name="DRAM">
                  <a:extLst>
                    <a:ext uri="{FF2B5EF4-FFF2-40B4-BE49-F238E27FC236}">
                      <a16:creationId xmlns:a16="http://schemas.microsoft.com/office/drawing/2014/main" id="{504B41EC-4607-5BC8-72FC-9325A53CC579}"/>
                    </a:ext>
                  </a:extLst>
                </p:cNvPr>
                <p:cNvSpPr/>
                <p:nvPr/>
              </p:nvSpPr>
              <p:spPr>
                <a:xfrm>
                  <a:off x="7315200" y="3962400"/>
                  <a:ext cx="381000" cy="457200"/>
                </a:xfrm>
                <a:prstGeom prst="roundRect">
                  <a:avLst>
                    <a:gd name="adj" fmla="val 11319"/>
                  </a:avLst>
                </a:prstGeom>
                <a:solidFill>
                  <a:schemeClr val="bg1">
                    <a:lumMod val="85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1" name="Group 230">
                <a:extLst>
                  <a:ext uri="{FF2B5EF4-FFF2-40B4-BE49-F238E27FC236}">
                    <a16:creationId xmlns:a16="http://schemas.microsoft.com/office/drawing/2014/main" id="{A1B34F0B-5F3A-5C90-7F14-FC4961989315}"/>
                  </a:ext>
                </a:extLst>
              </p:cNvPr>
              <p:cNvGrpSpPr/>
              <p:nvPr/>
            </p:nvGrpSpPr>
            <p:grpSpPr>
              <a:xfrm>
                <a:off x="6911809" y="2243328"/>
                <a:ext cx="917213" cy="1261169"/>
                <a:chOff x="5676900" y="990600"/>
                <a:chExt cx="1828800" cy="2971800"/>
              </a:xfrm>
            </p:grpSpPr>
            <p:cxnSp>
              <p:nvCxnSpPr>
                <p:cNvPr id="232" name="Straight Connector 231">
                  <a:extLst>
                    <a:ext uri="{FF2B5EF4-FFF2-40B4-BE49-F238E27FC236}">
                      <a16:creationId xmlns:a16="http://schemas.microsoft.com/office/drawing/2014/main" id="{AD1D91C9-82D7-09EF-88C6-0428899EB354}"/>
                    </a:ext>
                  </a:extLst>
                </p:cNvPr>
                <p:cNvCxnSpPr>
                  <a:endCxn id="23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74F19A8-68DB-00E3-C213-22C074ADB97F}"/>
                    </a:ext>
                  </a:extLst>
                </p:cNvPr>
                <p:cNvCxnSpPr>
                  <a:endCxn id="239"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A5DA0285-B085-EC48-91FF-9F0CC92EB738}"/>
                    </a:ext>
                  </a:extLst>
                </p:cNvPr>
                <p:cNvCxnSpPr>
                  <a:endCxn id="24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49C1749-69C5-EAAB-4D35-27600BEF8586}"/>
                    </a:ext>
                  </a:extLst>
                </p:cNvPr>
                <p:cNvCxnSpPr>
                  <a:endCxn id="24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242A0A46-2A2B-96EF-CC8F-D6F01DC498A9}"/>
                    </a:ext>
                  </a:extLst>
                </p:cNvPr>
                <p:cNvCxnSpPr>
                  <a:endCxn id="23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9239" y="3438966"/>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6767" y="3438966"/>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94" name="Group 293">
            <a:extLst>
              <a:ext uri="{FF2B5EF4-FFF2-40B4-BE49-F238E27FC236}">
                <a16:creationId xmlns:a16="http://schemas.microsoft.com/office/drawing/2014/main" id="{434CD3E1-58A4-180E-5760-DE05E3033317}"/>
              </a:ext>
            </a:extLst>
          </p:cNvPr>
          <p:cNvGrpSpPr/>
          <p:nvPr/>
        </p:nvGrpSpPr>
        <p:grpSpPr>
          <a:xfrm>
            <a:off x="4753439" y="3438966"/>
            <a:ext cx="1414038" cy="191087"/>
            <a:chOff x="4952999" y="2017072"/>
            <a:chExt cx="1414038" cy="191087"/>
          </a:xfrm>
        </p:grpSpPr>
        <p:sp>
          <p:nvSpPr>
            <p:cNvPr id="295" name="DRAM">
              <a:extLst>
                <a:ext uri="{FF2B5EF4-FFF2-40B4-BE49-F238E27FC236}">
                  <a16:creationId xmlns:a16="http://schemas.microsoft.com/office/drawing/2014/main" id="{A8F56BE3-A232-C79E-7EB6-4CA3AD81E997}"/>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6" name="Straight Connector 295">
              <a:extLst>
                <a:ext uri="{FF2B5EF4-FFF2-40B4-BE49-F238E27FC236}">
                  <a16:creationId xmlns:a16="http://schemas.microsoft.com/office/drawing/2014/main" id="{B2B09B09-3185-2AD0-8000-E94429BF2DC7}"/>
                </a:ext>
              </a:extLst>
            </p:cNvPr>
            <p:cNvCxnSpPr>
              <a:cxnSpLocks/>
              <a:stCxn id="301" idx="6"/>
              <a:endCxn id="295"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97" name="Oval 296">
              <a:extLst>
                <a:ext uri="{FF2B5EF4-FFF2-40B4-BE49-F238E27FC236}">
                  <a16:creationId xmlns:a16="http://schemas.microsoft.com/office/drawing/2014/main" id="{6D3191D0-56F7-A3F9-4B2A-0C1A649A47F5}"/>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Oval 297">
              <a:extLst>
                <a:ext uri="{FF2B5EF4-FFF2-40B4-BE49-F238E27FC236}">
                  <a16:creationId xmlns:a16="http://schemas.microsoft.com/office/drawing/2014/main" id="{F243E6E8-9DD5-9426-4070-EBD66245807D}"/>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Oval 298">
              <a:extLst>
                <a:ext uri="{FF2B5EF4-FFF2-40B4-BE49-F238E27FC236}">
                  <a16:creationId xmlns:a16="http://schemas.microsoft.com/office/drawing/2014/main" id="{35E99F43-0613-95BC-AC9A-A0A3D49C744D}"/>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Oval 299">
              <a:extLst>
                <a:ext uri="{FF2B5EF4-FFF2-40B4-BE49-F238E27FC236}">
                  <a16:creationId xmlns:a16="http://schemas.microsoft.com/office/drawing/2014/main" id="{1DDB4055-1E2A-A102-CD59-95BFF6E3DA3B}"/>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Oval 300">
              <a:extLst>
                <a:ext uri="{FF2B5EF4-FFF2-40B4-BE49-F238E27FC236}">
                  <a16:creationId xmlns:a16="http://schemas.microsoft.com/office/drawing/2014/main" id="{7CB0AC50-7A9E-F089-F5EC-738687005F99}"/>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2" name="Group 301">
            <a:extLst>
              <a:ext uri="{FF2B5EF4-FFF2-40B4-BE49-F238E27FC236}">
                <a16:creationId xmlns:a16="http://schemas.microsoft.com/office/drawing/2014/main" id="{94B66537-AAF8-2B5B-6EDA-375EAA216F66}"/>
              </a:ext>
            </a:extLst>
          </p:cNvPr>
          <p:cNvGrpSpPr/>
          <p:nvPr/>
        </p:nvGrpSpPr>
        <p:grpSpPr>
          <a:xfrm>
            <a:off x="6310967" y="3438966"/>
            <a:ext cx="1414038" cy="191087"/>
            <a:chOff x="6510527" y="2017072"/>
            <a:chExt cx="1414038" cy="191087"/>
          </a:xfrm>
        </p:grpSpPr>
        <p:sp>
          <p:nvSpPr>
            <p:cNvPr id="303" name="DRAM">
              <a:extLst>
                <a:ext uri="{FF2B5EF4-FFF2-40B4-BE49-F238E27FC236}">
                  <a16:creationId xmlns:a16="http://schemas.microsoft.com/office/drawing/2014/main" id="{3DA73174-AD3F-43A2-3BB5-2BFA347B9DE1}"/>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4" name="Straight Connector 303">
              <a:extLst>
                <a:ext uri="{FF2B5EF4-FFF2-40B4-BE49-F238E27FC236}">
                  <a16:creationId xmlns:a16="http://schemas.microsoft.com/office/drawing/2014/main" id="{49BC8CA9-D5ED-218D-85A1-2B1450ACA3B5}"/>
                </a:ext>
              </a:extLst>
            </p:cNvPr>
            <p:cNvCxnSpPr>
              <a:cxnSpLocks/>
              <a:stCxn id="309" idx="6"/>
              <a:endCxn id="303"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5" name="Oval 304">
              <a:extLst>
                <a:ext uri="{FF2B5EF4-FFF2-40B4-BE49-F238E27FC236}">
                  <a16:creationId xmlns:a16="http://schemas.microsoft.com/office/drawing/2014/main" id="{5B28602A-D34C-B079-018B-E063FBADB582}"/>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61C81FF0-839E-BE43-1D30-B698656F6680}"/>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Oval 306">
              <a:extLst>
                <a:ext uri="{FF2B5EF4-FFF2-40B4-BE49-F238E27FC236}">
                  <a16:creationId xmlns:a16="http://schemas.microsoft.com/office/drawing/2014/main" id="{626FB3D7-7289-5F33-8C02-83DAD4384547}"/>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8" name="Oval 307">
              <a:extLst>
                <a:ext uri="{FF2B5EF4-FFF2-40B4-BE49-F238E27FC236}">
                  <a16:creationId xmlns:a16="http://schemas.microsoft.com/office/drawing/2014/main" id="{83AC72C1-4687-1906-BFD2-688C5891089D}"/>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9" name="Oval 308">
              <a:extLst>
                <a:ext uri="{FF2B5EF4-FFF2-40B4-BE49-F238E27FC236}">
                  <a16:creationId xmlns:a16="http://schemas.microsoft.com/office/drawing/2014/main" id="{22984117-D059-3881-2F09-FC8812879DDB}"/>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5363040" y="210769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421" name="Rounded Rectangle 420">
            <a:extLst>
              <a:ext uri="{FF2B5EF4-FFF2-40B4-BE49-F238E27FC236}">
                <a16:creationId xmlns:a16="http://schemas.microsoft.com/office/drawing/2014/main" id="{28AB7A7F-81FF-E266-F4A2-105F190C073E}"/>
              </a:ext>
            </a:extLst>
          </p:cNvPr>
          <p:cNvSpPr/>
          <p:nvPr/>
        </p:nvSpPr>
        <p:spPr>
          <a:xfrm>
            <a:off x="1492047" y="2412494"/>
            <a:ext cx="1618285" cy="1480681"/>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22" name="TextBox 421">
            <a:extLst>
              <a:ext uri="{FF2B5EF4-FFF2-40B4-BE49-F238E27FC236}">
                <a16:creationId xmlns:a16="http://schemas.microsoft.com/office/drawing/2014/main" id="{8189EF48-97B5-ABC4-C69B-FCAD6BF7A53B}"/>
              </a:ext>
            </a:extLst>
          </p:cNvPr>
          <p:cNvSpPr txBox="1"/>
          <p:nvPr/>
        </p:nvSpPr>
        <p:spPr>
          <a:xfrm>
            <a:off x="1475587" y="2066068"/>
            <a:ext cx="163474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accent4"/>
                </a:solidFill>
                <a:effectLst/>
                <a:uLnTx/>
                <a:uFillTx/>
                <a:latin typeface="Avenir Next" panose="020B0503020202020204" pitchFamily="34" charset="0"/>
              </a:rPr>
              <a:t>DRAM mat</a:t>
            </a:r>
          </a:p>
        </p:txBody>
      </p:sp>
      <p:sp>
        <p:nvSpPr>
          <p:cNvPr id="423" name="TextBox 422">
            <a:extLst>
              <a:ext uri="{FF2B5EF4-FFF2-40B4-BE49-F238E27FC236}">
                <a16:creationId xmlns:a16="http://schemas.microsoft.com/office/drawing/2014/main" id="{54DFF5B2-CBBD-B63D-9F7E-EE07071C0BA5}"/>
              </a:ext>
            </a:extLst>
          </p:cNvPr>
          <p:cNvSpPr txBox="1"/>
          <p:nvPr/>
        </p:nvSpPr>
        <p:spPr>
          <a:xfrm>
            <a:off x="3813" y="4673515"/>
            <a:ext cx="9136372" cy="646331"/>
          </a:xfrm>
          <a:prstGeom prst="rect">
            <a:avLst/>
          </a:prstGeom>
          <a:noFill/>
        </p:spPr>
        <p:txBody>
          <a:bodyPr wrap="square">
            <a:spAutoFit/>
          </a:bodyPr>
          <a:lstStyle/>
          <a:p>
            <a:pPr algn="ctr"/>
            <a:r>
              <a:rPr lang="en-US" b="1" dirty="0">
                <a:solidFill>
                  <a:srgbClr val="E16161"/>
                </a:solidFill>
                <a:latin typeface="Avenir Next" panose="020B0503020202020204" pitchFamily="34" charset="0"/>
              </a:rPr>
              <a:t>Key Issue:</a:t>
            </a:r>
          </a:p>
          <a:p>
            <a:pPr algn="ctr"/>
            <a:r>
              <a:rPr lang="en-US" dirty="0">
                <a:solidFill>
                  <a:srgbClr val="E16161"/>
                </a:solidFill>
                <a:latin typeface="Avenir Next" panose="020B0503020202020204" pitchFamily="34" charset="0"/>
              </a:rPr>
              <a:t>on a DRAM access, the global wordline propagates across all DRAM mats</a:t>
            </a:r>
          </a:p>
        </p:txBody>
      </p:sp>
      <p:sp>
        <p:nvSpPr>
          <p:cNvPr id="424" name="TextBox 423">
            <a:extLst>
              <a:ext uri="{FF2B5EF4-FFF2-40B4-BE49-F238E27FC236}">
                <a16:creationId xmlns:a16="http://schemas.microsoft.com/office/drawing/2014/main" id="{07E5F1AA-BB4D-7410-5A47-B04E746A3311}"/>
              </a:ext>
            </a:extLst>
          </p:cNvPr>
          <p:cNvSpPr txBox="1"/>
          <p:nvPr/>
        </p:nvSpPr>
        <p:spPr>
          <a:xfrm>
            <a:off x="0" y="5642329"/>
            <a:ext cx="9144000" cy="777240"/>
          </a:xfrm>
          <a:prstGeom prst="rect">
            <a:avLst/>
          </a:prstGeom>
          <a:solidFill>
            <a:schemeClr val="bg1">
              <a:lumMod val="95000"/>
            </a:schemeClr>
          </a:solidFill>
        </p:spPr>
        <p:txBody>
          <a:bodyPr wrap="square">
            <a:spAutoFit/>
          </a:bodyPr>
          <a:lstStyle/>
          <a:p>
            <a:pPr algn="ctr"/>
            <a:r>
              <a:rPr lang="en-US" sz="2200" b="1" dirty="0">
                <a:solidFill>
                  <a:schemeClr val="accent4"/>
                </a:solidFill>
                <a:latin typeface="Avenir Next" panose="020B0503020202020204" pitchFamily="34" charset="0"/>
              </a:rPr>
              <a:t>Fine-Grained DRAM: </a:t>
            </a:r>
            <a:br>
              <a:rPr lang="en-US" sz="2200" b="1" dirty="0">
                <a:solidFill>
                  <a:schemeClr val="accent4"/>
                </a:solidFill>
                <a:latin typeface="Avenir Next" panose="020B0503020202020204" pitchFamily="34" charset="0"/>
              </a:rPr>
            </a:br>
            <a:r>
              <a:rPr lang="en-US" sz="2200" b="1" dirty="0">
                <a:solidFill>
                  <a:schemeClr val="accent4"/>
                </a:solidFill>
                <a:latin typeface="Avenir Next" panose="020B0503020202020204" pitchFamily="34" charset="0"/>
              </a:rPr>
              <a:t>segments</a:t>
            </a:r>
            <a:r>
              <a:rPr lang="en-US" sz="2200" b="1" dirty="0">
                <a:latin typeface="Avenir Next" panose="020B0503020202020204" pitchFamily="34" charset="0"/>
              </a:rPr>
              <a:t> the global wordline to access </a:t>
            </a:r>
            <a:r>
              <a:rPr lang="en-US" sz="2200" b="1" dirty="0">
                <a:solidFill>
                  <a:schemeClr val="accent4"/>
                </a:solidFill>
                <a:latin typeface="Avenir Next" panose="020B0503020202020204" pitchFamily="34" charset="0"/>
              </a:rPr>
              <a:t>individual</a:t>
            </a:r>
            <a:r>
              <a:rPr lang="en-US" sz="2200" b="1" dirty="0">
                <a:latin typeface="Avenir Next" panose="020B0503020202020204" pitchFamily="34" charset="0"/>
              </a:rPr>
              <a:t> DRAM mats</a:t>
            </a:r>
          </a:p>
        </p:txBody>
      </p:sp>
      <p:grpSp>
        <p:nvGrpSpPr>
          <p:cNvPr id="446" name="Group 445">
            <a:extLst>
              <a:ext uri="{FF2B5EF4-FFF2-40B4-BE49-F238E27FC236}">
                <a16:creationId xmlns:a16="http://schemas.microsoft.com/office/drawing/2014/main" id="{7C621D1A-6C7D-D1DB-D7D7-8CC078DA18EC}"/>
              </a:ext>
            </a:extLst>
          </p:cNvPr>
          <p:cNvGrpSpPr/>
          <p:nvPr/>
        </p:nvGrpSpPr>
        <p:grpSpPr>
          <a:xfrm>
            <a:off x="786595" y="4051113"/>
            <a:ext cx="6938410" cy="647381"/>
            <a:chOff x="757719" y="4572696"/>
            <a:chExt cx="6938410" cy="647381"/>
          </a:xfrm>
        </p:grpSpPr>
        <p:grpSp>
          <p:nvGrpSpPr>
            <p:cNvPr id="444" name="Group 443">
              <a:extLst>
                <a:ext uri="{FF2B5EF4-FFF2-40B4-BE49-F238E27FC236}">
                  <a16:creationId xmlns:a16="http://schemas.microsoft.com/office/drawing/2014/main" id="{001C9EF5-FFA4-7986-AF44-B66A506E66DD}"/>
                </a:ext>
              </a:extLst>
            </p:cNvPr>
            <p:cNvGrpSpPr/>
            <p:nvPr/>
          </p:nvGrpSpPr>
          <p:grpSpPr>
            <a:xfrm>
              <a:off x="1906102" y="4572696"/>
              <a:ext cx="5790027" cy="251465"/>
              <a:chOff x="1906102" y="4572696"/>
              <a:chExt cx="5790027" cy="251465"/>
            </a:xfrm>
          </p:grpSpPr>
          <p:grpSp>
            <p:nvGrpSpPr>
              <p:cNvPr id="434" name="Group 433">
                <a:extLst>
                  <a:ext uri="{FF2B5EF4-FFF2-40B4-BE49-F238E27FC236}">
                    <a16:creationId xmlns:a16="http://schemas.microsoft.com/office/drawing/2014/main" id="{2D7C9FF4-BFB9-3385-5E5D-CF6FF37484A0}"/>
                  </a:ext>
                </a:extLst>
              </p:cNvPr>
              <p:cNvGrpSpPr/>
              <p:nvPr/>
            </p:nvGrpSpPr>
            <p:grpSpPr>
              <a:xfrm>
                <a:off x="1906102" y="4572696"/>
                <a:ext cx="5790027" cy="251465"/>
                <a:chOff x="1906102" y="4605667"/>
                <a:chExt cx="5790027" cy="251465"/>
              </a:xfrm>
            </p:grpSpPr>
            <p:cxnSp>
              <p:nvCxnSpPr>
                <p:cNvPr id="426" name="Straight Connector 425">
                  <a:extLst>
                    <a:ext uri="{FF2B5EF4-FFF2-40B4-BE49-F238E27FC236}">
                      <a16:creationId xmlns:a16="http://schemas.microsoft.com/office/drawing/2014/main" id="{5B375868-B02D-4784-686E-FC1926E647D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0E763279-F41C-BF3E-B0EF-B374A54FB36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DE306FA7-AAB0-384E-027F-5A88B8AE6AB4}"/>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6A6E6B83-5062-940D-9AF1-E843C5AEC0BF}"/>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C2FD01AC-B20A-B2FC-B9A3-80EED0BDD6B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7A3CFFE4-8286-DF63-43CC-7FC78A3C8CBA}"/>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EF463F03-614B-EAE1-FF88-9D8F24BBB05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ABD7054C-49EB-D248-FC75-5FBD11E035D8}"/>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36" name="Straight Connector 435">
                <a:extLst>
                  <a:ext uri="{FF2B5EF4-FFF2-40B4-BE49-F238E27FC236}">
                    <a16:creationId xmlns:a16="http://schemas.microsoft.com/office/drawing/2014/main" id="{62E565DE-C853-7FD6-ACCE-50572376A0A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445" name="TextBox 444">
              <a:extLst>
                <a:ext uri="{FF2B5EF4-FFF2-40B4-BE49-F238E27FC236}">
                  <a16:creationId xmlns:a16="http://schemas.microsoft.com/office/drawing/2014/main" id="{382C8B35-E844-9CFD-7E65-65D933CC057A}"/>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sp>
        <p:nvSpPr>
          <p:cNvPr id="447" name="Down Arrow 446">
            <a:extLst>
              <a:ext uri="{FF2B5EF4-FFF2-40B4-BE49-F238E27FC236}">
                <a16:creationId xmlns:a16="http://schemas.microsoft.com/office/drawing/2014/main" id="{9ED10959-7AB5-D44E-0DA7-A407A37174ED}"/>
              </a:ext>
            </a:extLst>
          </p:cNvPr>
          <p:cNvSpPr/>
          <p:nvPr/>
        </p:nvSpPr>
        <p:spPr>
          <a:xfrm>
            <a:off x="4425459" y="5311588"/>
            <a:ext cx="293083" cy="248845"/>
          </a:xfrm>
          <a:prstGeom prst="down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 name="Table 4">
            <a:extLst>
              <a:ext uri="{FF2B5EF4-FFF2-40B4-BE49-F238E27FC236}">
                <a16:creationId xmlns:a16="http://schemas.microsoft.com/office/drawing/2014/main" id="{C22B594D-7E13-7EA5-22CA-DDF6B396C63B}"/>
              </a:ext>
            </a:extLst>
          </p:cNvPr>
          <p:cNvGraphicFramePr>
            <a:graphicFrameLocks/>
          </p:cNvGraphicFramePr>
          <p:nvPr>
            <p:extLst>
              <p:ext uri="{D42A27DB-BD31-4B8C-83A1-F6EECF244321}">
                <p14:modId xmlns:p14="http://schemas.microsoft.com/office/powerpoint/2010/main" val="402731471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623133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2"/>
                                        </p:tgtEl>
                                        <p:attrNameLst>
                                          <p:attrName>style.visibility</p:attrName>
                                        </p:attrNameLst>
                                      </p:cBhvr>
                                      <p:to>
                                        <p:strVal val="visible"/>
                                      </p:to>
                                    </p:set>
                                    <p:animEffect transition="in" filter="wipe(up)">
                                      <p:cBhvr>
                                        <p:cTn id="25" dur="500"/>
                                        <p:tgtEl>
                                          <p:spTgt spid="222"/>
                                        </p:tgtEl>
                                      </p:cBhvr>
                                    </p:animEffect>
                                  </p:childTnLst>
                                </p:cTn>
                              </p:par>
                              <p:par>
                                <p:cTn id="26" presetID="22" presetClass="entr" presetSubtype="8" fill="hold" nodeType="withEffect">
                                  <p:stCondLst>
                                    <p:cond delay="0"/>
                                  </p:stCondLst>
                                  <p:childTnLst>
                                    <p:set>
                                      <p:cBhvr>
                                        <p:cTn id="27" dur="1" fill="hold">
                                          <p:stCondLst>
                                            <p:cond delay="0"/>
                                          </p:stCondLst>
                                        </p:cTn>
                                        <p:tgtEl>
                                          <p:spTgt spid="294"/>
                                        </p:tgtEl>
                                        <p:attrNameLst>
                                          <p:attrName>style.visibility</p:attrName>
                                        </p:attrNameLst>
                                      </p:cBhvr>
                                      <p:to>
                                        <p:strVal val="visible"/>
                                      </p:to>
                                    </p:set>
                                    <p:animEffect transition="in" filter="wipe(left)">
                                      <p:cBhvr>
                                        <p:cTn id="28" dur="500"/>
                                        <p:tgtEl>
                                          <p:spTgt spid="294"/>
                                        </p:tgtEl>
                                      </p:cBhvr>
                                    </p:animEffect>
                                  </p:childTnLst>
                                </p:cTn>
                              </p:par>
                              <p:par>
                                <p:cTn id="29" presetID="22" presetClass="entr" presetSubtype="1" fill="hold" nodeType="withEffect">
                                  <p:stCondLst>
                                    <p:cond delay="0"/>
                                  </p:stCondLst>
                                  <p:childTnLst>
                                    <p:set>
                                      <p:cBhvr>
                                        <p:cTn id="30" dur="1" fill="hold">
                                          <p:stCondLst>
                                            <p:cond delay="0"/>
                                          </p:stCondLst>
                                        </p:cTn>
                                        <p:tgtEl>
                                          <p:spTgt spid="223"/>
                                        </p:tgtEl>
                                        <p:attrNameLst>
                                          <p:attrName>style.visibility</p:attrName>
                                        </p:attrNameLst>
                                      </p:cBhvr>
                                      <p:to>
                                        <p:strVal val="visible"/>
                                      </p:to>
                                    </p:set>
                                    <p:animEffect transition="in" filter="wipe(up)">
                                      <p:cBhvr>
                                        <p:cTn id="31" dur="500"/>
                                        <p:tgtEl>
                                          <p:spTgt spid="223"/>
                                        </p:tgtEl>
                                      </p:cBhvr>
                                    </p:animEffect>
                                  </p:childTnLst>
                                </p:cTn>
                              </p:par>
                              <p:par>
                                <p:cTn id="32" presetID="22" presetClass="entr" presetSubtype="8" fill="hold" nodeType="withEffect">
                                  <p:stCondLst>
                                    <p:cond delay="0"/>
                                  </p:stCondLst>
                                  <p:childTnLst>
                                    <p:set>
                                      <p:cBhvr>
                                        <p:cTn id="33" dur="1" fill="hold">
                                          <p:stCondLst>
                                            <p:cond delay="0"/>
                                          </p:stCondLst>
                                        </p:cTn>
                                        <p:tgtEl>
                                          <p:spTgt spid="302"/>
                                        </p:tgtEl>
                                        <p:attrNameLst>
                                          <p:attrName>style.visibility</p:attrName>
                                        </p:attrNameLst>
                                      </p:cBhvr>
                                      <p:to>
                                        <p:strVal val="visible"/>
                                      </p:to>
                                    </p:set>
                                    <p:animEffect transition="in" filter="wipe(left)">
                                      <p:cBhvr>
                                        <p:cTn id="34" dur="500"/>
                                        <p:tgtEl>
                                          <p:spTgt spid="302"/>
                                        </p:tgtEl>
                                      </p:cBhvr>
                                    </p:animEffect>
                                  </p:childTnLst>
                                </p:cTn>
                              </p:par>
                              <p:par>
                                <p:cTn id="35" presetID="22" presetClass="entr" presetSubtype="1" fill="hold" nodeType="with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3"/>
                                        </p:tgtEl>
                                        <p:attrNameLst>
                                          <p:attrName>style.visibility</p:attrName>
                                        </p:attrNameLst>
                                      </p:cBhvr>
                                      <p:to>
                                        <p:strVal val="visible"/>
                                      </p:to>
                                    </p:set>
                                    <p:animEffect transition="in" filter="fade">
                                      <p:cBhvr>
                                        <p:cTn id="40" dur="500"/>
                                        <p:tgtEl>
                                          <p:spTgt spid="42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24"/>
                                        </p:tgtEl>
                                        <p:attrNameLst>
                                          <p:attrName>style.visibility</p:attrName>
                                        </p:attrNameLst>
                                      </p:cBhvr>
                                      <p:to>
                                        <p:strVal val="visible"/>
                                      </p:to>
                                    </p:set>
                                    <p:animEffect transition="in" filter="fade">
                                      <p:cBhvr>
                                        <p:cTn id="45" dur="500"/>
                                        <p:tgtEl>
                                          <p:spTgt spid="42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447"/>
                                        </p:tgtEl>
                                        <p:attrNameLst>
                                          <p:attrName>style.visibility</p:attrName>
                                        </p:attrNameLst>
                                      </p:cBhvr>
                                      <p:to>
                                        <p:strVal val="visible"/>
                                      </p:to>
                                    </p:set>
                                    <p:animEffect transition="in" filter="fade">
                                      <p:cBhvr>
                                        <p:cTn id="48" dur="500"/>
                                        <p:tgtEl>
                                          <p:spTgt spid="44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422"/>
                                        </p:tgtEl>
                                        <p:attrNameLst>
                                          <p:attrName>style.visibility</p:attrName>
                                        </p:attrNameLst>
                                      </p:cBhvr>
                                      <p:to>
                                        <p:strVal val="visible"/>
                                      </p:to>
                                    </p:set>
                                    <p:animEffect transition="in" filter="fade">
                                      <p:cBhvr>
                                        <p:cTn id="51" dur="500"/>
                                        <p:tgtEl>
                                          <p:spTgt spid="4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421"/>
                                        </p:tgtEl>
                                        <p:attrNameLst>
                                          <p:attrName>style.visibility</p:attrName>
                                        </p:attrNameLst>
                                      </p:cBhvr>
                                      <p:to>
                                        <p:strVal val="visible"/>
                                      </p:to>
                                    </p:set>
                                    <p:animEffect transition="in" filter="fade">
                                      <p:cBhvr>
                                        <p:cTn id="54" dur="500"/>
                                        <p:tgtEl>
                                          <p:spTgt spid="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421" grpId="0" animBg="1"/>
      <p:bldP spid="422" grpId="0"/>
      <p:bldP spid="423" grpId="0"/>
      <p:bldP spid="424" grpId="0" animBg="1"/>
      <p:bldP spid="44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32334"/>
            <a:ext cx="9143999" cy="925840"/>
          </a:xfrm>
        </p:spPr>
        <p:txBody>
          <a:bodyPr>
            <a:noAutofit/>
          </a:bodyPr>
          <a:lstStyle/>
          <a:p>
            <a:r>
              <a:rPr lang="en-US" sz="3600" dirty="0"/>
              <a:t>MIMDRAM: </a:t>
            </a:r>
            <a:br>
              <a:rPr lang="en-US" sz="3600" dirty="0"/>
            </a:br>
            <a:r>
              <a:rPr lang="en-US" sz="2800" dirty="0"/>
              <a:t>Key Idea (II)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261" y="2826701"/>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4789" y="2826701"/>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461" y="2826701"/>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8989" y="2826701"/>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4860" y="2488139"/>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8660" y="2640539"/>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3905" y="2640539"/>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005" y="2640539"/>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46250"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0349" y="2640539"/>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1906" y="3211493"/>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2998" y="2836854"/>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259" y="3514611"/>
            <a:ext cx="1414038" cy="191087"/>
            <a:chOff x="1828799" y="2017072"/>
            <a:chExt cx="1414038" cy="191087"/>
          </a:xfrm>
          <a:solidFill>
            <a:srgbClr val="1A82C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4787" y="3514611"/>
            <a:ext cx="1414038" cy="191087"/>
            <a:chOff x="3386327" y="2017072"/>
            <a:chExt cx="1414038" cy="191087"/>
          </a:xfrm>
          <a:solidFill>
            <a:srgbClr val="1A82C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424" name="TextBox 423">
            <a:extLst>
              <a:ext uri="{FF2B5EF4-FFF2-40B4-BE49-F238E27FC236}">
                <a16:creationId xmlns:a16="http://schemas.microsoft.com/office/drawing/2014/main" id="{07E5F1AA-BB4D-7410-5A47-B04E746A3311}"/>
              </a:ext>
            </a:extLst>
          </p:cNvPr>
          <p:cNvSpPr txBox="1"/>
          <p:nvPr/>
        </p:nvSpPr>
        <p:spPr>
          <a:xfrm>
            <a:off x="0" y="1323368"/>
            <a:ext cx="9144000" cy="777240"/>
          </a:xfrm>
          <a:prstGeom prst="rect">
            <a:avLst/>
          </a:prstGeom>
          <a:solidFill>
            <a:schemeClr val="bg1">
              <a:lumMod val="95000"/>
            </a:schemeClr>
          </a:solidFill>
        </p:spPr>
        <p:txBody>
          <a:bodyPr wrap="square">
            <a:spAutoFit/>
          </a:bodyPr>
          <a:lstStyle/>
          <a:p>
            <a:pPr algn="ctr"/>
            <a:r>
              <a:rPr lang="en-US" sz="2200" b="1" dirty="0">
                <a:solidFill>
                  <a:schemeClr val="accent4"/>
                </a:solidFill>
                <a:latin typeface="Avenir Next" panose="020B0503020202020204" pitchFamily="34" charset="0"/>
              </a:rPr>
              <a:t>Fine-Grained DRAM: </a:t>
            </a:r>
            <a:br>
              <a:rPr lang="en-US" sz="2200" b="1" dirty="0">
                <a:solidFill>
                  <a:schemeClr val="accent4"/>
                </a:solidFill>
                <a:latin typeface="Avenir Next" panose="020B0503020202020204" pitchFamily="34" charset="0"/>
              </a:rPr>
            </a:br>
            <a:r>
              <a:rPr lang="en-US" sz="2200" b="1" dirty="0">
                <a:solidFill>
                  <a:schemeClr val="accent4"/>
                </a:solidFill>
                <a:latin typeface="Avenir Next" panose="020B0503020202020204" pitchFamily="34" charset="0"/>
              </a:rPr>
              <a:t>segments</a:t>
            </a:r>
            <a:r>
              <a:rPr lang="en-US" sz="2200" b="1" dirty="0">
                <a:latin typeface="Avenir Next" panose="020B0503020202020204" pitchFamily="34" charset="0"/>
              </a:rPr>
              <a:t> the global wordline to access </a:t>
            </a:r>
            <a:r>
              <a:rPr lang="en-US" sz="2200" b="1" dirty="0">
                <a:solidFill>
                  <a:schemeClr val="accent4"/>
                </a:solidFill>
                <a:latin typeface="Avenir Next" panose="020B0503020202020204" pitchFamily="34" charset="0"/>
              </a:rPr>
              <a:t>individual</a:t>
            </a:r>
            <a:r>
              <a:rPr lang="en-US" sz="2200" b="1" dirty="0">
                <a:latin typeface="Avenir Next" panose="020B0503020202020204" pitchFamily="34" charset="0"/>
              </a:rPr>
              <a:t> DRAM mats</a:t>
            </a:r>
          </a:p>
        </p:txBody>
      </p:sp>
      <p:grpSp>
        <p:nvGrpSpPr>
          <p:cNvPr id="319" name="Group 318">
            <a:extLst>
              <a:ext uri="{FF2B5EF4-FFF2-40B4-BE49-F238E27FC236}">
                <a16:creationId xmlns:a16="http://schemas.microsoft.com/office/drawing/2014/main" id="{5CB0FDEC-5895-DCA8-211E-FA7597764EDD}"/>
              </a:ext>
            </a:extLst>
          </p:cNvPr>
          <p:cNvGrpSpPr/>
          <p:nvPr/>
        </p:nvGrpSpPr>
        <p:grpSpPr>
          <a:xfrm>
            <a:off x="4310251" y="2216008"/>
            <a:ext cx="4305183" cy="764735"/>
            <a:chOff x="4283355" y="2661946"/>
            <a:chExt cx="4305183" cy="764735"/>
          </a:xfrm>
        </p:grpSpPr>
        <p:sp>
          <p:nvSpPr>
            <p:cNvPr id="330" name="TextBox 329">
              <a:extLst>
                <a:ext uri="{FF2B5EF4-FFF2-40B4-BE49-F238E27FC236}">
                  <a16:creationId xmlns:a16="http://schemas.microsoft.com/office/drawing/2014/main" id="{170B0079-999B-634A-50ED-EC07C4B48580}"/>
                </a:ext>
              </a:extLst>
            </p:cNvPr>
            <p:cNvSpPr txBox="1"/>
            <p:nvPr/>
          </p:nvSpPr>
          <p:spPr>
            <a:xfrm>
              <a:off x="4283355" y="2661946"/>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17" name="Rounded Rectangle 316">
              <a:extLst>
                <a:ext uri="{FF2B5EF4-FFF2-40B4-BE49-F238E27FC236}">
                  <a16:creationId xmlns:a16="http://schemas.microsoft.com/office/drawing/2014/main" id="{EC1E66E7-E25C-9EE1-ECB3-D5EC14BEF419}"/>
                </a:ext>
              </a:extLst>
            </p:cNvPr>
            <p:cNvSpPr/>
            <p:nvPr/>
          </p:nvSpPr>
          <p:spPr>
            <a:xfrm>
              <a:off x="4645785" y="3154544"/>
              <a:ext cx="1942043" cy="272137"/>
            </a:xfrm>
            <a:prstGeom prst="roundRect">
              <a:avLst/>
            </a:prstGeom>
            <a:noFill/>
            <a:ln w="38100">
              <a:solidFill>
                <a:srgbClr val="E1616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0" name="Rectangle 319">
            <a:extLst>
              <a:ext uri="{FF2B5EF4-FFF2-40B4-BE49-F238E27FC236}">
                <a16:creationId xmlns:a16="http://schemas.microsoft.com/office/drawing/2014/main" id="{44C2EA2F-00A4-DCDF-747B-A44DEA526E5E}"/>
              </a:ext>
            </a:extLst>
          </p:cNvPr>
          <p:cNvSpPr/>
          <p:nvPr/>
        </p:nvSpPr>
        <p:spPr>
          <a:xfrm>
            <a:off x="-71" y="4713155"/>
            <a:ext cx="9188383" cy="430887"/>
          </a:xfrm>
          <a:prstGeom prst="rect">
            <a:avLst/>
          </a:prstGeom>
          <a:noFill/>
        </p:spPr>
        <p:txBody>
          <a:bodyPr wrap="square">
            <a:spAutoFit/>
          </a:bodyPr>
          <a:lstStyle/>
          <a:p>
            <a:pPr marL="0" lvl="1" defTabSz="914400">
              <a:defRPr/>
            </a:pPr>
            <a:r>
              <a:rPr lang="en-US" sz="2200" b="1" dirty="0">
                <a:solidFill>
                  <a:prstClr val="black"/>
                </a:solidFill>
                <a:latin typeface="Avenir Next" panose="020B0503020202020204" pitchFamily="34" charset="0"/>
                <a:cs typeface="Gill Sans MT"/>
              </a:rPr>
              <a:t>Fine-grained DRAM for energy-efficient DRAM access: </a:t>
            </a:r>
            <a:endParaRPr kumimoji="0" lang="en-US" sz="22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sp>
        <p:nvSpPr>
          <p:cNvPr id="321" name="Rectangle 320">
            <a:extLst>
              <a:ext uri="{FF2B5EF4-FFF2-40B4-BE49-F238E27FC236}">
                <a16:creationId xmlns:a16="http://schemas.microsoft.com/office/drawing/2014/main" id="{A9C6A0F9-AA90-5B3A-4264-407E3DD047AA}"/>
              </a:ext>
            </a:extLst>
          </p:cNvPr>
          <p:cNvSpPr/>
          <p:nvPr/>
        </p:nvSpPr>
        <p:spPr>
          <a:xfrm>
            <a:off x="-3491" y="5089476"/>
            <a:ext cx="9144000" cy="1384995"/>
          </a:xfrm>
          <a:prstGeom prst="rect">
            <a:avLst/>
          </a:prstGeom>
          <a:noFill/>
        </p:spPr>
        <p:txBody>
          <a:bodyPr wrap="square">
            <a:spAutoFit/>
          </a:bodyPr>
          <a:lstStyle/>
          <a:p>
            <a:r>
              <a:rPr lang="en-US" sz="1400" b="1" dirty="0">
                <a:solidFill>
                  <a:schemeClr val="accent4"/>
                </a:solidFill>
                <a:latin typeface="Avenir Next" panose="020B0503020202020204" pitchFamily="34" charset="0"/>
              </a:rPr>
              <a:t>[Cooper-</a:t>
            </a:r>
            <a:r>
              <a:rPr lang="en-US" sz="1400" b="1" dirty="0" err="1">
                <a:solidFill>
                  <a:schemeClr val="accent4"/>
                </a:solidFill>
                <a:latin typeface="Avenir Next" panose="020B0503020202020204" pitchFamily="34" charset="0"/>
              </a:rPr>
              <a:t>Balis</a:t>
            </a:r>
            <a:r>
              <a:rPr lang="en-US" sz="1400" b="1" dirty="0">
                <a:solidFill>
                  <a:schemeClr val="accent4"/>
                </a:solidFill>
                <a:latin typeface="Avenir Next" panose="020B0503020202020204" pitchFamily="34" charset="0"/>
              </a:rPr>
              <a:t>+, 2010]: </a:t>
            </a:r>
            <a:r>
              <a:rPr lang="en-US" sz="1200" dirty="0">
                <a:latin typeface="Avenir Next" panose="020B0503020202020204" pitchFamily="34" charset="0"/>
              </a:rPr>
              <a:t>Fine-Grained Activation for Power Reduction in DRAM</a:t>
            </a:r>
            <a:br>
              <a:rPr lang="en-US" sz="1200" dirty="0">
                <a:latin typeface="Avenir Next" panose="020B0503020202020204" pitchFamily="34" charset="0"/>
              </a:rPr>
            </a:br>
            <a:r>
              <a:rPr lang="en-US" sz="1400" b="1" dirty="0">
                <a:solidFill>
                  <a:srgbClr val="1A82C4"/>
                </a:solidFill>
                <a:latin typeface="Avenir Next" panose="020B0503020202020204" pitchFamily="34" charset="0"/>
              </a:rPr>
              <a:t>[</a:t>
            </a:r>
            <a:r>
              <a:rPr lang="en-US" sz="1400" b="1" dirty="0" err="1">
                <a:solidFill>
                  <a:srgbClr val="1A82C4"/>
                </a:solidFill>
                <a:latin typeface="Avenir Next" panose="020B0503020202020204" pitchFamily="34" charset="0"/>
              </a:rPr>
              <a:t>Udipi</a:t>
            </a:r>
            <a:r>
              <a:rPr lang="en-US" sz="1400" b="1" dirty="0">
                <a:solidFill>
                  <a:srgbClr val="1A82C4"/>
                </a:solidFill>
                <a:latin typeface="Avenir Next" panose="020B0503020202020204" pitchFamily="34" charset="0"/>
              </a:rPr>
              <a:t>+, 2010]: </a:t>
            </a:r>
            <a:r>
              <a:rPr lang="en-US" sz="1200" dirty="0">
                <a:latin typeface="Avenir Next" panose="020B0503020202020204" pitchFamily="34" charset="0"/>
              </a:rPr>
              <a:t>Rethinking DRAM Design and Organization for Energy-Constrained Multi-Cores</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[Zhang+, 2014]: </a:t>
            </a:r>
            <a:r>
              <a:rPr lang="en-US" sz="1200" dirty="0">
                <a:latin typeface="Avenir Next" panose="020B0503020202020204" pitchFamily="34" charset="0"/>
              </a:rPr>
              <a:t>Half-DRAM</a:t>
            </a:r>
            <a:br>
              <a:rPr lang="en-US" sz="1200" dirty="0">
                <a:latin typeface="Avenir Next" panose="020B0503020202020204" pitchFamily="34" charset="0"/>
              </a:rPr>
            </a:br>
            <a:r>
              <a:rPr lang="en-US" sz="1400" b="1" dirty="0">
                <a:solidFill>
                  <a:srgbClr val="1A82C4"/>
                </a:solidFill>
                <a:latin typeface="Avenir Next" panose="020B0503020202020204" pitchFamily="34" charset="0"/>
              </a:rPr>
              <a:t>[Ha+, 2016]: </a:t>
            </a:r>
            <a:r>
              <a:rPr lang="en-US" sz="1200" dirty="0">
                <a:latin typeface="Avenir Next" panose="020B0503020202020204" pitchFamily="34" charset="0"/>
              </a:rPr>
              <a:t>Improving Energy Efficiency of DRAM by Exploiting Half Page Row Access</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[O’Connor+, 2017]: </a:t>
            </a:r>
            <a:r>
              <a:rPr lang="en-US" sz="1200" dirty="0">
                <a:latin typeface="Avenir Next" panose="020B0503020202020204" pitchFamily="34" charset="0"/>
              </a:rPr>
              <a:t>Fine-Grained DRAM</a:t>
            </a:r>
            <a:endParaRPr lang="en-US" sz="1400" dirty="0">
              <a:latin typeface="Avenir Next" panose="020B0503020202020204" pitchFamily="34" charset="0"/>
            </a:endParaRPr>
          </a:p>
          <a:p>
            <a:r>
              <a:rPr lang="en-US" sz="1400" b="1" dirty="0">
                <a:solidFill>
                  <a:schemeClr val="accent4"/>
                </a:solidFill>
                <a:latin typeface="Avenir Next" panose="020B0503020202020204" pitchFamily="34" charset="0"/>
              </a:rPr>
              <a:t>[</a:t>
            </a:r>
            <a:r>
              <a:rPr lang="en-US" sz="1400" b="1" dirty="0" err="1">
                <a:solidFill>
                  <a:schemeClr val="accent4"/>
                </a:solidFill>
                <a:latin typeface="Avenir Next" panose="020B0503020202020204" pitchFamily="34" charset="0"/>
              </a:rPr>
              <a:t>Olgun</a:t>
            </a:r>
            <a:r>
              <a:rPr lang="en-US" sz="1400" b="1" dirty="0">
                <a:solidFill>
                  <a:schemeClr val="accent4"/>
                </a:solidFill>
                <a:latin typeface="Avenir Next" panose="020B0503020202020204" pitchFamily="34" charset="0"/>
              </a:rPr>
              <a:t>+, 2024]: </a:t>
            </a:r>
            <a:r>
              <a:rPr lang="en-US" sz="1200" dirty="0">
                <a:latin typeface="Avenir Next" panose="020B0503020202020204" pitchFamily="34" charset="0"/>
              </a:rPr>
              <a:t>Sectored DRAM</a:t>
            </a:r>
            <a:endParaRPr lang="en-US" sz="2000" dirty="0">
              <a:latin typeface="Avenir Next" panose="020B0503020202020204" pitchFamily="34" charset="0"/>
            </a:endParaRPr>
          </a:p>
        </p:txBody>
      </p:sp>
      <p:grpSp>
        <p:nvGrpSpPr>
          <p:cNvPr id="327" name="Group 326">
            <a:extLst>
              <a:ext uri="{FF2B5EF4-FFF2-40B4-BE49-F238E27FC236}">
                <a16:creationId xmlns:a16="http://schemas.microsoft.com/office/drawing/2014/main" id="{10603881-2B8F-7855-9742-05280D97116C}"/>
              </a:ext>
            </a:extLst>
          </p:cNvPr>
          <p:cNvGrpSpPr/>
          <p:nvPr/>
        </p:nvGrpSpPr>
        <p:grpSpPr>
          <a:xfrm>
            <a:off x="784522" y="4147800"/>
            <a:ext cx="6938410" cy="647381"/>
            <a:chOff x="757719" y="4572696"/>
            <a:chExt cx="6938410" cy="647381"/>
          </a:xfrm>
        </p:grpSpPr>
        <p:grpSp>
          <p:nvGrpSpPr>
            <p:cNvPr id="328" name="Group 327">
              <a:extLst>
                <a:ext uri="{FF2B5EF4-FFF2-40B4-BE49-F238E27FC236}">
                  <a16:creationId xmlns:a16="http://schemas.microsoft.com/office/drawing/2014/main" id="{AD3F0976-DB54-75D5-DCEA-A24B5FE1FC69}"/>
                </a:ext>
              </a:extLst>
            </p:cNvPr>
            <p:cNvGrpSpPr/>
            <p:nvPr/>
          </p:nvGrpSpPr>
          <p:grpSpPr>
            <a:xfrm>
              <a:off x="1906102" y="4572696"/>
              <a:ext cx="5790027" cy="251465"/>
              <a:chOff x="1906102" y="4572696"/>
              <a:chExt cx="5790027" cy="251465"/>
            </a:xfrm>
          </p:grpSpPr>
          <p:grpSp>
            <p:nvGrpSpPr>
              <p:cNvPr id="395" name="Group 394">
                <a:extLst>
                  <a:ext uri="{FF2B5EF4-FFF2-40B4-BE49-F238E27FC236}">
                    <a16:creationId xmlns:a16="http://schemas.microsoft.com/office/drawing/2014/main" id="{D0EF728D-8DBE-7CEC-CDB5-F12AF623E57E}"/>
                  </a:ext>
                </a:extLst>
              </p:cNvPr>
              <p:cNvGrpSpPr/>
              <p:nvPr/>
            </p:nvGrpSpPr>
            <p:grpSpPr>
              <a:xfrm>
                <a:off x="1906102" y="4572696"/>
                <a:ext cx="5790027" cy="251465"/>
                <a:chOff x="1906102" y="4605667"/>
                <a:chExt cx="5790027" cy="251465"/>
              </a:xfrm>
            </p:grpSpPr>
            <p:cxnSp>
              <p:nvCxnSpPr>
                <p:cNvPr id="397" name="Straight Connector 396">
                  <a:extLst>
                    <a:ext uri="{FF2B5EF4-FFF2-40B4-BE49-F238E27FC236}">
                      <a16:creationId xmlns:a16="http://schemas.microsoft.com/office/drawing/2014/main" id="{668537B8-112C-444A-1AC5-C6AD56117F02}"/>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73106B26-6E34-AC80-E0E7-B3822C4CCBB1}"/>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C0ED497-8846-DF8A-930C-C31C6CB0AB28}"/>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E12467CD-5172-D6A3-0584-56B093666CC2}"/>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E715781-E3B3-740D-FCF2-564F3012E64D}"/>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AD77F024-2A68-F2E1-56BA-C89C4AC25F64}"/>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D726812C-B2C6-7D06-CE8B-4649230DA85E}"/>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B77A6D42-A7F2-E8A4-6F78-2D1D2F02E91F}"/>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6" name="Straight Connector 395">
                <a:extLst>
                  <a:ext uri="{FF2B5EF4-FFF2-40B4-BE49-F238E27FC236}">
                    <a16:creationId xmlns:a16="http://schemas.microsoft.com/office/drawing/2014/main" id="{E6892669-618B-521F-2431-F3FB390C98B4}"/>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29" name="TextBox 328">
              <a:extLst>
                <a:ext uri="{FF2B5EF4-FFF2-40B4-BE49-F238E27FC236}">
                  <a16:creationId xmlns:a16="http://schemas.microsoft.com/office/drawing/2014/main" id="{66228A6C-AABB-CCEE-2EF2-8130F9FB037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aphicFrame>
        <p:nvGraphicFramePr>
          <p:cNvPr id="2" name="Table 4">
            <a:extLst>
              <a:ext uri="{FF2B5EF4-FFF2-40B4-BE49-F238E27FC236}">
                <a16:creationId xmlns:a16="http://schemas.microsoft.com/office/drawing/2014/main" id="{EF752F96-6D55-00FA-B76F-07A23C9C72FD}"/>
              </a:ext>
            </a:extLst>
          </p:cNvPr>
          <p:cNvGraphicFramePr>
            <a:graphicFrameLocks/>
          </p:cNvGraphicFramePr>
          <p:nvPr>
            <p:extLst>
              <p:ext uri="{D42A27DB-BD31-4B8C-83A1-F6EECF244321}">
                <p14:modId xmlns:p14="http://schemas.microsoft.com/office/powerpoint/2010/main" val="244470264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170186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100"/>
                                  </p:stCondLst>
                                  <p:childTnLst>
                                    <p:set>
                                      <p:cBhvr>
                                        <p:cTn id="12" dur="1" fill="hold">
                                          <p:stCondLst>
                                            <p:cond delay="0"/>
                                          </p:stCondLst>
                                        </p:cTn>
                                        <p:tgtEl>
                                          <p:spTgt spid="220"/>
                                        </p:tgtEl>
                                        <p:attrNameLst>
                                          <p:attrName>style.visibility</p:attrName>
                                        </p:attrNameLst>
                                      </p:cBhvr>
                                      <p:to>
                                        <p:strVal val="visible"/>
                                      </p:to>
                                    </p:set>
                                    <p:animEffect transition="in" filter="wipe(up)">
                                      <p:cBhvr>
                                        <p:cTn id="13" dur="500"/>
                                        <p:tgtEl>
                                          <p:spTgt spid="220"/>
                                        </p:tgtEl>
                                      </p:cBhvr>
                                    </p:animEffect>
                                  </p:childTnLst>
                                </p:cTn>
                              </p:par>
                              <p:par>
                                <p:cTn id="14" presetID="22" presetClass="entr" presetSubtype="8" fill="hold" nodeType="withEffect">
                                  <p:stCondLst>
                                    <p:cond delay="0"/>
                                  </p:stCondLst>
                                  <p:childTnLst>
                                    <p:set>
                                      <p:cBhvr>
                                        <p:cTn id="15" dur="1" fill="hold">
                                          <p:stCondLst>
                                            <p:cond delay="0"/>
                                          </p:stCondLst>
                                        </p:cTn>
                                        <p:tgtEl>
                                          <p:spTgt spid="278"/>
                                        </p:tgtEl>
                                        <p:attrNameLst>
                                          <p:attrName>style.visibility</p:attrName>
                                        </p:attrNameLst>
                                      </p:cBhvr>
                                      <p:to>
                                        <p:strVal val="visible"/>
                                      </p:to>
                                    </p:set>
                                    <p:animEffect transition="in" filter="wipe(left)">
                                      <p:cBhvr>
                                        <p:cTn id="16" dur="500"/>
                                        <p:tgtEl>
                                          <p:spTgt spid="278"/>
                                        </p:tgtEl>
                                      </p:cBhvr>
                                    </p:animEffect>
                                  </p:childTnLst>
                                </p:cTn>
                              </p:par>
                              <p:par>
                                <p:cTn id="17" presetID="22" presetClass="entr" presetSubtype="1" fill="hold" nodeType="with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wipe(up)">
                                      <p:cBhvr>
                                        <p:cTn id="19" dur="500"/>
                                        <p:tgtEl>
                                          <p:spTgt spid="221"/>
                                        </p:tgtEl>
                                      </p:cBhvr>
                                    </p:animEffect>
                                  </p:childTnLst>
                                </p:cTn>
                              </p:par>
                              <p:par>
                                <p:cTn id="20" presetID="22" presetClass="entr" presetSubtype="8" fill="hold" nodeType="withEffect">
                                  <p:stCondLst>
                                    <p:cond delay="0"/>
                                  </p:stCondLst>
                                  <p:childTnLst>
                                    <p:set>
                                      <p:cBhvr>
                                        <p:cTn id="21" dur="1" fill="hold">
                                          <p:stCondLst>
                                            <p:cond delay="0"/>
                                          </p:stCondLst>
                                        </p:cTn>
                                        <p:tgtEl>
                                          <p:spTgt spid="286"/>
                                        </p:tgtEl>
                                        <p:attrNameLst>
                                          <p:attrName>style.visibility</p:attrName>
                                        </p:attrNameLst>
                                      </p:cBhvr>
                                      <p:to>
                                        <p:strVal val="visible"/>
                                      </p:to>
                                    </p:set>
                                    <p:animEffect transition="in" filter="wipe(left)">
                                      <p:cBhvr>
                                        <p:cTn id="22" dur="500"/>
                                        <p:tgtEl>
                                          <p:spTgt spid="286"/>
                                        </p:tgtEl>
                                      </p:cBhvr>
                                    </p:animEffect>
                                  </p:childTnLst>
                                </p:cTn>
                              </p:par>
                              <p:par>
                                <p:cTn id="23" presetID="22" presetClass="entr" presetSubtype="1" fill="hold" nodeType="withEffect">
                                  <p:stCondLst>
                                    <p:cond delay="0"/>
                                  </p:stCondLst>
                                  <p:childTnLst>
                                    <p:set>
                                      <p:cBhvr>
                                        <p:cTn id="24" dur="1" fill="hold">
                                          <p:stCondLst>
                                            <p:cond delay="0"/>
                                          </p:stCondLst>
                                        </p:cTn>
                                        <p:tgtEl>
                                          <p:spTgt spid="225"/>
                                        </p:tgtEl>
                                        <p:attrNameLst>
                                          <p:attrName>style.visibility</p:attrName>
                                        </p:attrNameLst>
                                      </p:cBhvr>
                                      <p:to>
                                        <p:strVal val="visible"/>
                                      </p:to>
                                    </p:set>
                                    <p:animEffect transition="in" filter="wipe(up)">
                                      <p:cBhvr>
                                        <p:cTn id="25" dur="500"/>
                                        <p:tgtEl>
                                          <p:spTgt spid="22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0"/>
                                        </p:tgtEl>
                                        <p:attrNameLst>
                                          <p:attrName>style.visibility</p:attrName>
                                        </p:attrNameLst>
                                      </p:cBhvr>
                                      <p:to>
                                        <p:strVal val="visible"/>
                                      </p:to>
                                    </p:set>
                                    <p:animEffect transition="in" filter="fade">
                                      <p:cBhvr>
                                        <p:cTn id="28" dur="500"/>
                                        <p:tgtEl>
                                          <p:spTgt spid="3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21"/>
                                        </p:tgtEl>
                                        <p:attrNameLst>
                                          <p:attrName>style.visibility</p:attrName>
                                        </p:attrNameLst>
                                      </p:cBhvr>
                                      <p:to>
                                        <p:strVal val="visible"/>
                                      </p:to>
                                    </p:set>
                                    <p:animEffect transition="in" filter="fade">
                                      <p:cBhvr>
                                        <p:cTn id="31" dur="500"/>
                                        <p:tgtEl>
                                          <p:spTgt spid="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P spid="320" grpId="0"/>
      <p:bldP spid="32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Processing-in-Memory:</a:t>
            </a:r>
            <a:br>
              <a:rPr lang="en-US" sz="3600" dirty="0">
                <a:solidFill>
                  <a:srgbClr val="1A82C4"/>
                </a:solidFill>
              </a:rPr>
            </a:br>
            <a:r>
              <a:rPr lang="en-US" sz="2800" dirty="0">
                <a:solidFill>
                  <a:srgbClr val="1A82C4"/>
                </a:solidFill>
              </a:rPr>
              <a:t>Overview</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i="1" dirty="0">
                  <a:solidFill>
                    <a:srgbClr val="E16161"/>
                  </a:solidFill>
                  <a:latin typeface="Avenir Next" panose="020B0503020202020204" pitchFamily="34" charset="0"/>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algn="ctr"/>
                  <a:r>
                    <a:rPr lang="en-US" sz="1600" b="1" dirty="0">
                      <a:solidFill>
                        <a:prstClr val="black"/>
                      </a:solidFill>
                      <a:latin typeface="Avenir Next" panose="020B0503020202020204" pitchFamily="34" charset="0"/>
                      <a:cs typeface="Arial" panose="020B0604020202020204" pitchFamily="34" charset="0"/>
                    </a:rPr>
                    <a:t>DRAM</a:t>
                  </a:r>
                  <a:br>
                    <a:rPr lang="en-US" sz="1600" b="1" dirty="0">
                      <a:solidFill>
                        <a:prstClr val="black"/>
                      </a:solidFill>
                      <a:latin typeface="Avenir Next" panose="020B0503020202020204" pitchFamily="34" charset="0"/>
                      <a:cs typeface="Arial" panose="020B0604020202020204" pitchFamily="34" charset="0"/>
                    </a:rPr>
                  </a:br>
                  <a:r>
                    <a:rPr lang="en-US" sz="1600" b="1" dirty="0">
                      <a:solidFill>
                        <a:prstClr val="black"/>
                      </a:solidFill>
                      <a:latin typeface="Avenir Next" panose="020B0503020202020204" pitchFamily="34" charset="0"/>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Vault</a:t>
                  </a:r>
                </a:p>
                <a:p>
                  <a:pPr algn="ctr"/>
                  <a:r>
                    <a:rPr lang="en-US" sz="1400" b="1" dirty="0">
                      <a:solidFill>
                        <a:schemeClr val="tx1"/>
                      </a:solidFill>
                      <a:latin typeface="Avenir Next" panose="020B0503020202020204" pitchFamily="34" charset="0"/>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i="1" dirty="0">
                      <a:solidFill>
                        <a:srgbClr val="E16161"/>
                      </a:solidFill>
                      <a:latin typeface="Avenir Next" panose="020B0503020202020204" pitchFamily="34" charset="0"/>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rPr>
              <a:t>Two</a:t>
            </a:r>
            <a:r>
              <a:rPr kumimoji="0" lang="en-US" sz="2400" b="1" i="0" u="none" strike="noStrike" kern="1200" cap="none" spc="0" normalizeH="0" noProof="0" dirty="0">
                <a:ln>
                  <a:noFill/>
                </a:ln>
                <a:solidFill>
                  <a:prstClr val="black"/>
                </a:solidFill>
                <a:effectLst/>
                <a:uLnTx/>
                <a:uFillTx/>
                <a:latin typeface="Avenir Next" panose="020B0503020202020204" pitchFamily="34" charset="0"/>
                <a:cs typeface="Gill Sans MT"/>
              </a:rPr>
              <a:t> main approaches for Processing-in-Memory:</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Processing-</a:t>
              </a:r>
              <a:r>
                <a:rPr lang="en-US" sz="2200" b="1" u="sng" dirty="0">
                  <a:solidFill>
                    <a:srgbClr val="E16161"/>
                  </a:solidFill>
                  <a:latin typeface="Avenir Next" panose="020B0503020202020204" pitchFamily="34" charset="0"/>
                  <a:cs typeface="Gill Sans MT"/>
                </a:rPr>
                <a:t>Near</a:t>
              </a:r>
              <a:r>
                <a:rPr lang="en-US" sz="2200" b="1" dirty="0">
                  <a:solidFill>
                    <a:srgbClr val="E16161"/>
                  </a:solidFill>
                  <a:latin typeface="Avenir Next" panose="020B0503020202020204" pitchFamily="34" charset="0"/>
                  <a:cs typeface="Gill Sans MT"/>
                </a:rPr>
                <a:t>-Memory</a:t>
              </a:r>
              <a:r>
                <a:rPr kumimoji="0" lang="en-US" sz="2200" i="0" u="none" strike="noStrike" kern="1200" cap="none" spc="0" normalizeH="0" baseline="0" noProof="0" dirty="0">
                  <a:ln>
                    <a:noFill/>
                  </a:ln>
                  <a:solidFill>
                    <a:srgbClr val="1F497D"/>
                  </a:solidFill>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PIM</a:t>
              </a:r>
              <a:r>
                <a:rPr lang="en-US" sz="2200" dirty="0">
                  <a:solidFill>
                    <a:srgbClr val="C00000"/>
                  </a:solidFill>
                  <a:latin typeface="Avenir Next" panose="020B0503020202020204" pitchFamily="34" charset="0"/>
                  <a:cs typeface="Gill Sans MT"/>
                </a:rPr>
                <a:t> </a:t>
              </a:r>
              <a:r>
                <a:rPr lang="en-US" sz="2200" dirty="0">
                  <a:solidFill>
                    <a:srgbClr val="E16161"/>
                  </a:solidFill>
                  <a:latin typeface="Avenir Next" panose="020B0503020202020204" pitchFamily="34" charset="0"/>
                  <a:cs typeface="Gill Sans MT"/>
                </a:rPr>
                <a:t>logic is added</a:t>
              </a:r>
              <a:r>
                <a:rPr lang="en-US" sz="2200" dirty="0">
                  <a:solidFill>
                    <a:schemeClr val="accent1"/>
                  </a:solidFill>
                  <a:latin typeface="Avenir Next" panose="020B0503020202020204" pitchFamily="34" charset="0"/>
                  <a:cs typeface="Gill Sans MT"/>
                </a:rPr>
                <a:t> </a:t>
              </a:r>
              <a:r>
                <a:rPr lang="en-US" sz="2200" dirty="0">
                  <a:latin typeface="Avenir Next" panose="020B0503020202020204" pitchFamily="34" charset="0"/>
                  <a:cs typeface="Gill Sans MT"/>
                </a:rPr>
                <a:t>to the </a:t>
              </a:r>
              <a:r>
                <a:rPr lang="en-US" sz="2200" dirty="0">
                  <a:solidFill>
                    <a:srgbClr val="E16161"/>
                  </a:solidFill>
                  <a:latin typeface="Avenir Next" panose="020B0503020202020204" pitchFamily="34" charset="0"/>
                  <a:cs typeface="Gill Sans MT"/>
                </a:rPr>
                <a:t>same die as memory</a:t>
              </a:r>
              <a:r>
                <a:rPr lang="en-US" sz="2200" dirty="0">
                  <a:solidFill>
                    <a:srgbClr val="C00000"/>
                  </a:solidFill>
                  <a:latin typeface="Avenir Next" panose="020B0503020202020204" pitchFamily="34" charset="0"/>
                  <a:cs typeface="Gill Sans MT"/>
                </a:rPr>
                <a:t> </a:t>
              </a:r>
              <a:r>
                <a:rPr lang="en-US" sz="2200" dirty="0">
                  <a:latin typeface="Avenir Next" panose="020B0503020202020204" pitchFamily="34" charset="0"/>
                  <a:cs typeface="Gill Sans MT"/>
                </a:rPr>
                <a:t>or to the </a:t>
              </a:r>
              <a:r>
                <a:rPr lang="en-US" sz="2200" dirty="0">
                  <a:solidFill>
                    <a:srgbClr val="E16161"/>
                  </a:solidFill>
                  <a:latin typeface="Avenir Next" panose="020B0503020202020204" pitchFamily="34" charset="0"/>
                  <a:cs typeface="Gill Sans MT"/>
                </a:rPr>
                <a:t>logic layer </a:t>
              </a:r>
              <a:r>
                <a:rPr lang="en-US" sz="2200" dirty="0">
                  <a:latin typeface="Avenir Next" panose="020B0503020202020204" pitchFamily="34" charset="0"/>
                  <a:cs typeface="Gill Sans MT"/>
                </a:rPr>
                <a:t>of 3D-stacked memory</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Processing-</a:t>
              </a:r>
              <a:r>
                <a:rPr lang="en-US" sz="2200" b="1" u="sng" dirty="0">
                  <a:solidFill>
                    <a:schemeClr val="accent5"/>
                  </a:solidFill>
                  <a:latin typeface="Avenir Next" panose="020B0503020202020204" pitchFamily="34" charset="0"/>
                  <a:cs typeface="Gill Sans MT"/>
                </a:rPr>
                <a:t>U</a:t>
              </a:r>
              <a:r>
                <a:rPr kumimoji="0" lang="en-US" sz="2200" b="1" i="0" u="sng" strike="noStrike" kern="1200" cap="none" spc="0" normalizeH="0" baseline="0" noProof="0" dirty="0">
                  <a:ln>
                    <a:noFill/>
                  </a:ln>
                  <a:solidFill>
                    <a:schemeClr val="accent5"/>
                  </a:solidFill>
                  <a:effectLst/>
                  <a:uLnTx/>
                  <a:uFillTx/>
                  <a:latin typeface="Avenir Next" panose="020B0503020202020204" pitchFamily="34" charset="0"/>
                  <a:cs typeface="Gill Sans MT"/>
                </a:rPr>
                <a:t>sing</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-Memory</a:t>
              </a:r>
              <a:r>
                <a:rPr kumimoji="0" lang="en-US" sz="2200" i="0" u="none" strike="noStrike" kern="1200" cap="none" spc="0" normalizeH="0" baseline="0" noProof="0" dirty="0">
                  <a:ln>
                    <a:noFill/>
                  </a:ln>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uses the </a:t>
              </a:r>
              <a:r>
                <a:rPr lang="en-US" sz="2200" dirty="0">
                  <a:solidFill>
                    <a:schemeClr val="accent5"/>
                  </a:solidFill>
                  <a:latin typeface="Avenir Next" panose="020B0503020202020204" pitchFamily="34" charset="0"/>
                  <a:cs typeface="Gill Sans MT"/>
                </a:rPr>
                <a:t>operational principles of </a:t>
              </a:r>
              <a:br>
                <a:rPr lang="en-US" sz="2200" dirty="0">
                  <a:solidFill>
                    <a:schemeClr val="accent5"/>
                  </a:solidFill>
                  <a:latin typeface="Avenir Next" panose="020B0503020202020204" pitchFamily="34" charset="0"/>
                  <a:cs typeface="Gill Sans MT"/>
                </a:rPr>
              </a:br>
              <a:r>
                <a:rPr lang="en-US" sz="2200" dirty="0">
                  <a:solidFill>
                    <a:schemeClr val="accent5"/>
                  </a:solidFill>
                  <a:latin typeface="Avenir Next" panose="020B0503020202020204" pitchFamily="34" charset="0"/>
                  <a:cs typeface="Gill Sans MT"/>
                </a:rPr>
                <a:t>memory cells</a:t>
              </a:r>
              <a:r>
                <a:rPr lang="en-US" sz="2200" dirty="0">
                  <a:latin typeface="Avenir Next" panose="020B0503020202020204" pitchFamily="34" charset="0"/>
                  <a:cs typeface="Gill Sans MT"/>
                </a:rPr>
                <a:t> to perform computation</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148" name="Group 147">
            <a:extLst>
              <a:ext uri="{FF2B5EF4-FFF2-40B4-BE49-F238E27FC236}">
                <a16:creationId xmlns:a16="http://schemas.microsoft.com/office/drawing/2014/main" id="{448AD135-6F6C-B89D-25B0-F05E0413A8CB}"/>
              </a:ext>
            </a:extLst>
          </p:cNvPr>
          <p:cNvGrpSpPr/>
          <p:nvPr/>
        </p:nvGrpSpPr>
        <p:grpSpPr>
          <a:xfrm>
            <a:off x="6474270" y="3990552"/>
            <a:ext cx="2310105" cy="2244814"/>
            <a:chOff x="6505615" y="3874932"/>
            <a:chExt cx="2310105" cy="2244814"/>
          </a:xfrm>
        </p:grpSpPr>
        <p:sp>
          <p:nvSpPr>
            <p:cNvPr id="149" name="TextBox 148">
              <a:extLst>
                <a:ext uri="{FF2B5EF4-FFF2-40B4-BE49-F238E27FC236}">
                  <a16:creationId xmlns:a16="http://schemas.microsoft.com/office/drawing/2014/main" id="{CA545588-4C02-7CBA-AD69-83B70DC72DFA}"/>
                </a:ext>
              </a:extLst>
            </p:cNvPr>
            <p:cNvSpPr txBox="1"/>
            <p:nvPr/>
          </p:nvSpPr>
          <p:spPr>
            <a:xfrm>
              <a:off x="7136275" y="3874932"/>
              <a:ext cx="1679445" cy="430887"/>
            </a:xfrm>
            <a:prstGeom prst="rect">
              <a:avLst/>
            </a:prstGeom>
            <a:noFill/>
            <a:ln>
              <a:noFill/>
              <a:prstDash val="dash"/>
            </a:ln>
          </p:spPr>
          <p:txBody>
            <a:bodyPr wrap="square" lIns="0" tIns="0" rIns="0" bIns="0">
              <a:spAutoFit/>
            </a:bodyPr>
            <a:lstStyle/>
            <a:p>
              <a:pPr algn="ctr"/>
              <a:r>
                <a:rPr lang="en-US" sz="1400" b="1" i="1" dirty="0">
                  <a:solidFill>
                    <a:schemeClr val="accent5"/>
                  </a:solidFill>
                  <a:latin typeface="Avenir Next" panose="020B0503020202020204" pitchFamily="34" charset="0"/>
                  <a:cs typeface="Arial" panose="020B0604020202020204" pitchFamily="34" charset="0"/>
                </a:rPr>
                <a:t>Processing-</a:t>
              </a:r>
            </a:p>
            <a:p>
              <a:pPr algn="ctr"/>
              <a:r>
                <a:rPr lang="en-US" sz="1400" b="1" i="1" dirty="0">
                  <a:solidFill>
                    <a:schemeClr val="accent5"/>
                  </a:solidFill>
                  <a:latin typeface="Avenir Next" panose="020B0503020202020204" pitchFamily="34" charset="0"/>
                  <a:cs typeface="Arial" panose="020B0604020202020204" pitchFamily="34" charset="0"/>
                </a:rPr>
                <a:t>Using-DRAM</a:t>
              </a:r>
            </a:p>
          </p:txBody>
        </p:sp>
        <p:grpSp>
          <p:nvGrpSpPr>
            <p:cNvPr id="152" name="Group 151">
              <a:extLst>
                <a:ext uri="{FF2B5EF4-FFF2-40B4-BE49-F238E27FC236}">
                  <a16:creationId xmlns:a16="http://schemas.microsoft.com/office/drawing/2014/main" id="{9FF44942-01EF-027A-084E-4AE7906FD9C1}"/>
                </a:ext>
              </a:extLst>
            </p:cNvPr>
            <p:cNvGrpSpPr/>
            <p:nvPr/>
          </p:nvGrpSpPr>
          <p:grpSpPr>
            <a:xfrm>
              <a:off x="6505615" y="4269171"/>
              <a:ext cx="2072910" cy="1850575"/>
              <a:chOff x="6505615" y="4269171"/>
              <a:chExt cx="2072910" cy="1850575"/>
            </a:xfrm>
          </p:grpSpPr>
          <p:sp>
            <p:nvSpPr>
              <p:cNvPr id="153" name="Trapezoid 152">
                <a:extLst>
                  <a:ext uri="{FF2B5EF4-FFF2-40B4-BE49-F238E27FC236}">
                    <a16:creationId xmlns:a16="http://schemas.microsoft.com/office/drawing/2014/main" id="{33DF1A2A-722C-9A7D-E444-E776E9E2AC7B}"/>
                  </a:ext>
                </a:extLst>
              </p:cNvPr>
              <p:cNvSpPr/>
              <p:nvPr/>
            </p:nvSpPr>
            <p:spPr>
              <a:xfrm rot="16200000">
                <a:off x="5839693" y="493509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36106" y="463450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36106" y="551410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36106" y="451613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55464" y="506001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8" name="Group 157">
                <a:extLst>
                  <a:ext uri="{FF2B5EF4-FFF2-40B4-BE49-F238E27FC236}">
                    <a16:creationId xmlns:a16="http://schemas.microsoft.com/office/drawing/2014/main" id="{0231C7BD-7972-6953-937C-8B49A2B39B21}"/>
                  </a:ext>
                </a:extLst>
              </p:cNvPr>
              <p:cNvGrpSpPr/>
              <p:nvPr/>
            </p:nvGrpSpPr>
            <p:grpSpPr>
              <a:xfrm>
                <a:off x="7069492" y="4319864"/>
                <a:ext cx="1509033" cy="1799882"/>
                <a:chOff x="7069492" y="4319864"/>
                <a:chExt cx="1509033" cy="1799882"/>
              </a:xfrm>
            </p:grpSpPr>
            <p:grpSp>
              <p:nvGrpSpPr>
                <p:cNvPr id="159" name="Group 158">
                  <a:extLst>
                    <a:ext uri="{FF2B5EF4-FFF2-40B4-BE49-F238E27FC236}">
                      <a16:creationId xmlns:a16="http://schemas.microsoft.com/office/drawing/2014/main" id="{EAAC9EE5-1E0D-17C7-B721-1C364D2EC821}"/>
                    </a:ext>
                  </a:extLst>
                </p:cNvPr>
                <p:cNvGrpSpPr/>
                <p:nvPr/>
              </p:nvGrpSpPr>
              <p:grpSpPr>
                <a:xfrm>
                  <a:off x="7069492" y="520030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97996" y="601742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 name="Group 160">
                  <a:extLst>
                    <a:ext uri="{FF2B5EF4-FFF2-40B4-BE49-F238E27FC236}">
                      <a16:creationId xmlns:a16="http://schemas.microsoft.com/office/drawing/2014/main" id="{855096CD-27BA-D817-D7C7-BDFB9506589E}"/>
                    </a:ext>
                  </a:extLst>
                </p:cNvPr>
                <p:cNvGrpSpPr/>
                <p:nvPr/>
              </p:nvGrpSpPr>
              <p:grpSpPr>
                <a:xfrm>
                  <a:off x="7069492" y="431986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grpSp>
        </p:grpSp>
      </p:grpSp>
      <p:graphicFrame>
        <p:nvGraphicFramePr>
          <p:cNvPr id="3" name="Table 4">
            <a:extLst>
              <a:ext uri="{FF2B5EF4-FFF2-40B4-BE49-F238E27FC236}">
                <a16:creationId xmlns:a16="http://schemas.microsoft.com/office/drawing/2014/main" id="{4FF7348E-EA2C-F1C1-733F-A2F20EA3686F}"/>
              </a:ext>
            </a:extLst>
          </p:cNvPr>
          <p:cNvGraphicFramePr>
            <a:graphicFrameLocks/>
          </p:cNvGraphicFramePr>
          <p:nvPr>
            <p:extLst>
              <p:ext uri="{D42A27DB-BD31-4B8C-83A1-F6EECF244321}">
                <p14:modId xmlns:p14="http://schemas.microsoft.com/office/powerpoint/2010/main" val="37367105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218496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par>
                                <p:cTn id="8" presetID="10" presetClass="entr" presetSubtype="0" fill="hold"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fade">
                                      <p:cBhvr>
                                        <p:cTn id="10" dur="500"/>
                                        <p:tgtEl>
                                          <p:spTgt spid="142"/>
                                        </p:tgtEl>
                                      </p:cBhvr>
                                    </p:animEffect>
                                  </p:childTnLst>
                                </p:cTn>
                              </p:par>
                              <p:par>
                                <p:cTn id="11" presetID="10"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5"/>
                                        </p:tgtEl>
                                        <p:attrNameLst>
                                          <p:attrName>style.visibility</p:attrName>
                                        </p:attrNameLst>
                                      </p:cBhvr>
                                      <p:to>
                                        <p:strVal val="visible"/>
                                      </p:to>
                                    </p:set>
                                    <p:animEffect transition="in" filter="fade">
                                      <p:cBhvr>
                                        <p:cTn id="18" dur="500"/>
                                        <p:tgtEl>
                                          <p:spTgt spid="145"/>
                                        </p:tgtEl>
                                      </p:cBhvr>
                                    </p:animEffect>
                                  </p:childTnLst>
                                </p:cTn>
                              </p:par>
                              <p:par>
                                <p:cTn id="19" presetID="10"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34508" y="1669727"/>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92036" y="1669727"/>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8708" y="1669727"/>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16236" y="1669727"/>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82107" y="1331165"/>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405907" y="1483565"/>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51152" y="1483565"/>
            <a:ext cx="4671060" cy="1219201"/>
            <a:chOff x="2174045" y="1143000"/>
            <a:chExt cx="4671060" cy="1219201"/>
          </a:xfrm>
        </p:grpSpPr>
        <p:cxnSp>
          <p:nvCxnSpPr>
            <p:cNvPr id="215" name="Straight Connector 214">
              <a:extLst>
                <a:ext uri="{FF2B5EF4-FFF2-40B4-BE49-F238E27FC236}">
                  <a16:creationId xmlns:a16="http://schemas.microsoft.com/office/drawing/2014/main" id="{402E0C80-0CB3-1DFC-BA6E-F4CB819AC190}"/>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8252" y="1483565"/>
            <a:ext cx="6226479"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49EDD477-8034-2B77-7E46-85CFE52A9ACE}"/>
              </a:ext>
            </a:extLst>
          </p:cNvPr>
          <p:cNvCxnSpPr>
            <a:cxnSpLocks/>
          </p:cNvCxnSpPr>
          <p:nvPr/>
        </p:nvCxnSpPr>
        <p:spPr>
          <a:xfrm flipV="1">
            <a:off x="1753497"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2C460F50-4E91-5EA3-8239-2DDC925AE533}"/>
              </a:ext>
            </a:extLst>
          </p:cNvPr>
          <p:cNvCxnSpPr>
            <a:cxnSpLocks/>
          </p:cNvCxnSpPr>
          <p:nvPr/>
        </p:nvCxnSpPr>
        <p:spPr>
          <a:xfrm flipV="1">
            <a:off x="3307596" y="1483565"/>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9153" y="2054519"/>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40245" y="1679880"/>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34506" y="2357637"/>
            <a:ext cx="1414038" cy="191087"/>
            <a:chOff x="1828799" y="2017072"/>
            <a:chExt cx="1414038" cy="191087"/>
          </a:xfrm>
          <a:solidFill>
            <a:schemeClr val="accent4"/>
          </a:solidFill>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92034" y="2357637"/>
            <a:ext cx="1414038" cy="191087"/>
            <a:chOff x="3386327" y="2017072"/>
            <a:chExt cx="1414038" cy="191087"/>
          </a:xfrm>
          <a:solidFill>
            <a:schemeClr val="accent4"/>
          </a:solidFill>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34506" y="1897845"/>
            <a:ext cx="1414038" cy="191087"/>
            <a:chOff x="1828799" y="2017072"/>
            <a:chExt cx="1414038" cy="191087"/>
          </a:xfrm>
          <a:solidFill>
            <a:schemeClr val="accent4"/>
          </a:solidFill>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92034" y="1897845"/>
            <a:ext cx="1414038" cy="191087"/>
            <a:chOff x="3386327" y="2017072"/>
            <a:chExt cx="1414038" cy="191087"/>
          </a:xfrm>
          <a:solidFill>
            <a:schemeClr val="accent4"/>
          </a:solidFill>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34506" y="2127451"/>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92034" y="2127451"/>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7498" y="1059034"/>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335036"/>
            <a:chOff x="549218" y="3454216"/>
            <a:chExt cx="8426174" cy="1348074"/>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233" name="Rectangle 232">
            <a:extLst>
              <a:ext uri="{FF2B5EF4-FFF2-40B4-BE49-F238E27FC236}">
                <a16:creationId xmlns:a16="http://schemas.microsoft.com/office/drawing/2014/main" id="{AFF2EE9C-8313-E806-7048-F1780CFE7EC2}"/>
              </a:ext>
            </a:extLst>
          </p:cNvPr>
          <p:cNvSpPr/>
          <p:nvPr/>
        </p:nvSpPr>
        <p:spPr>
          <a:xfrm>
            <a:off x="463125" y="4673162"/>
            <a:ext cx="8265239" cy="3823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4" name="Group 233">
            <a:extLst>
              <a:ext uri="{FF2B5EF4-FFF2-40B4-BE49-F238E27FC236}">
                <a16:creationId xmlns:a16="http://schemas.microsoft.com/office/drawing/2014/main" id="{7ADED821-6D77-AAA9-3BB6-5E04FD30627E}"/>
              </a:ext>
            </a:extLst>
          </p:cNvPr>
          <p:cNvGrpSpPr/>
          <p:nvPr/>
        </p:nvGrpSpPr>
        <p:grpSpPr>
          <a:xfrm>
            <a:off x="794664" y="2977618"/>
            <a:ext cx="6938410" cy="647381"/>
            <a:chOff x="757719" y="4572696"/>
            <a:chExt cx="6938410" cy="647381"/>
          </a:xfrm>
        </p:grpSpPr>
        <p:grpSp>
          <p:nvGrpSpPr>
            <p:cNvPr id="235" name="Group 234">
              <a:extLst>
                <a:ext uri="{FF2B5EF4-FFF2-40B4-BE49-F238E27FC236}">
                  <a16:creationId xmlns:a16="http://schemas.microsoft.com/office/drawing/2014/main" id="{D8B75B55-1C61-6FF4-C5D5-B6C677ECFE7A}"/>
                </a:ext>
              </a:extLst>
            </p:cNvPr>
            <p:cNvGrpSpPr/>
            <p:nvPr/>
          </p:nvGrpSpPr>
          <p:grpSpPr>
            <a:xfrm>
              <a:off x="1906102" y="4572696"/>
              <a:ext cx="5790027" cy="251465"/>
              <a:chOff x="1906102" y="4572696"/>
              <a:chExt cx="5790027" cy="251465"/>
            </a:xfrm>
          </p:grpSpPr>
          <p:grpSp>
            <p:nvGrpSpPr>
              <p:cNvPr id="237" name="Group 236">
                <a:extLst>
                  <a:ext uri="{FF2B5EF4-FFF2-40B4-BE49-F238E27FC236}">
                    <a16:creationId xmlns:a16="http://schemas.microsoft.com/office/drawing/2014/main" id="{BA33DA29-3E19-D781-7F0A-C07F6BFC0A48}"/>
                  </a:ext>
                </a:extLst>
              </p:cNvPr>
              <p:cNvGrpSpPr/>
              <p:nvPr/>
            </p:nvGrpSpPr>
            <p:grpSpPr>
              <a:xfrm>
                <a:off x="1906102" y="4572696"/>
                <a:ext cx="5790027" cy="251465"/>
                <a:chOff x="1906102" y="4605667"/>
                <a:chExt cx="5790027" cy="251465"/>
              </a:xfrm>
            </p:grpSpPr>
            <p:cxnSp>
              <p:nvCxnSpPr>
                <p:cNvPr id="239" name="Straight Connector 238">
                  <a:extLst>
                    <a:ext uri="{FF2B5EF4-FFF2-40B4-BE49-F238E27FC236}">
                      <a16:creationId xmlns:a16="http://schemas.microsoft.com/office/drawing/2014/main" id="{763B86A0-33BD-6CE6-44BC-CDF5E86FD96E}"/>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AC99DC44-F5B6-EC36-386A-2CEE5102C773}"/>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22632E88-7D9F-82BA-BDCA-9E9CC4F99217}"/>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4DE54B6-C80C-03AD-C774-D7958489E9DB}"/>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A7281-D829-7341-B959-88B336AD7950}"/>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FB4DE163-287B-91F4-50DD-5B9B17A3410E}"/>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C25D3DB-BA3E-FC76-B940-D9793A3852A1}"/>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F5DC6BAB-C55C-E964-88C3-303AFDE37FEB}"/>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7A9AF2E4-9057-0E5E-997D-E9A88DAE95E6}"/>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236" name="TextBox 235">
              <a:extLst>
                <a:ext uri="{FF2B5EF4-FFF2-40B4-BE49-F238E27FC236}">
                  <a16:creationId xmlns:a16="http://schemas.microsoft.com/office/drawing/2014/main" id="{5ABA3AE9-9011-4981-7B0B-CA4610C5DFA4}"/>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aphicFrame>
        <p:nvGraphicFramePr>
          <p:cNvPr id="6" name="Table 4">
            <a:extLst>
              <a:ext uri="{FF2B5EF4-FFF2-40B4-BE49-F238E27FC236}">
                <a16:creationId xmlns:a16="http://schemas.microsoft.com/office/drawing/2014/main" id="{32C7EC94-01A1-5F2B-46AE-45633D87C29F}"/>
              </a:ext>
            </a:extLst>
          </p:cNvPr>
          <p:cNvGraphicFramePr>
            <a:graphicFrameLocks/>
          </p:cNvGraphicFramePr>
          <p:nvPr>
            <p:extLst>
              <p:ext uri="{D42A27DB-BD31-4B8C-83A1-F6EECF244321}">
                <p14:modId xmlns:p14="http://schemas.microsoft.com/office/powerpoint/2010/main" val="397038144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891724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2"/>
                                        </p:tgtEl>
                                        <p:attrNameLst>
                                          <p:attrName>style.visibility</p:attrName>
                                        </p:attrNameLst>
                                      </p:cBhvr>
                                      <p:to>
                                        <p:strVal val="visible"/>
                                      </p:to>
                                    </p:set>
                                    <p:animEffect transition="in" filter="fade">
                                      <p:cBhvr>
                                        <p:cTn id="10" dur="500"/>
                                        <p:tgtEl>
                                          <p:spTgt spid="212"/>
                                        </p:tgtEl>
                                      </p:cBhvr>
                                    </p:animEffect>
                                  </p:childTnLst>
                                </p:cTn>
                              </p:par>
                              <p:par>
                                <p:cTn id="11" presetID="22" presetClass="entr" presetSubtype="8"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animEffect transition="in" filter="wipe(left)">
                                      <p:cBhvr>
                                        <p:cTn id="13" dur="500"/>
                                        <p:tgtEl>
                                          <p:spTgt spid="219"/>
                                        </p:tgtEl>
                                      </p:cBhvr>
                                    </p:animEffect>
                                  </p:childTnLst>
                                </p:cTn>
                              </p:par>
                              <p:par>
                                <p:cTn id="14" presetID="22" presetClass="entr" presetSubtype="1" fill="hold" nodeType="withEffect">
                                  <p:stCondLst>
                                    <p:cond delay="100"/>
                                  </p:stCondLst>
                                  <p:childTnLst>
                                    <p:set>
                                      <p:cBhvr>
                                        <p:cTn id="15" dur="1" fill="hold">
                                          <p:stCondLst>
                                            <p:cond delay="0"/>
                                          </p:stCondLst>
                                        </p:cTn>
                                        <p:tgtEl>
                                          <p:spTgt spid="220"/>
                                        </p:tgtEl>
                                        <p:attrNameLst>
                                          <p:attrName>style.visibility</p:attrName>
                                        </p:attrNameLst>
                                      </p:cBhvr>
                                      <p:to>
                                        <p:strVal val="visible"/>
                                      </p:to>
                                    </p:set>
                                    <p:animEffect transition="in" filter="wipe(up)">
                                      <p:cBhvr>
                                        <p:cTn id="16" dur="500"/>
                                        <p:tgtEl>
                                          <p:spTgt spid="220"/>
                                        </p:tgtEl>
                                      </p:cBhvr>
                                    </p:animEffect>
                                  </p:childTnLst>
                                </p:cTn>
                              </p:par>
                              <p:par>
                                <p:cTn id="17" presetID="22" presetClass="entr" presetSubtype="8" fill="hold" nodeType="withEffect">
                                  <p:stCondLst>
                                    <p:cond delay="0"/>
                                  </p:stCondLst>
                                  <p:childTnLst>
                                    <p:set>
                                      <p:cBhvr>
                                        <p:cTn id="18" dur="1" fill="hold">
                                          <p:stCondLst>
                                            <p:cond delay="0"/>
                                          </p:stCondLst>
                                        </p:cTn>
                                        <p:tgtEl>
                                          <p:spTgt spid="331"/>
                                        </p:tgtEl>
                                        <p:attrNameLst>
                                          <p:attrName>style.visibility</p:attrName>
                                        </p:attrNameLst>
                                      </p:cBhvr>
                                      <p:to>
                                        <p:strVal val="visible"/>
                                      </p:to>
                                    </p:set>
                                    <p:animEffect transition="in" filter="wipe(left)">
                                      <p:cBhvr>
                                        <p:cTn id="19" dur="500"/>
                                        <p:tgtEl>
                                          <p:spTgt spid="331"/>
                                        </p:tgtEl>
                                      </p:cBhvr>
                                    </p:animEffect>
                                  </p:childTnLst>
                                </p:cTn>
                              </p:par>
                              <p:par>
                                <p:cTn id="20" presetID="22" presetClass="entr" presetSubtype="8" fill="hold" nodeType="withEffect">
                                  <p:stCondLst>
                                    <p:cond delay="0"/>
                                  </p:stCondLst>
                                  <p:childTnLst>
                                    <p:set>
                                      <p:cBhvr>
                                        <p:cTn id="21" dur="1" fill="hold">
                                          <p:stCondLst>
                                            <p:cond delay="0"/>
                                          </p:stCondLst>
                                        </p:cTn>
                                        <p:tgtEl>
                                          <p:spTgt spid="363"/>
                                        </p:tgtEl>
                                        <p:attrNameLst>
                                          <p:attrName>style.visibility</p:attrName>
                                        </p:attrNameLst>
                                      </p:cBhvr>
                                      <p:to>
                                        <p:strVal val="visible"/>
                                      </p:to>
                                    </p:set>
                                    <p:animEffect transition="in" filter="wipe(left)">
                                      <p:cBhvr>
                                        <p:cTn id="22" dur="500"/>
                                        <p:tgtEl>
                                          <p:spTgt spid="363"/>
                                        </p:tgtEl>
                                      </p:cBhvr>
                                    </p:animEffect>
                                  </p:childTnLst>
                                </p:cTn>
                              </p:par>
                              <p:par>
                                <p:cTn id="23" presetID="22" presetClass="entr" presetSubtype="8" fill="hold"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left)">
                                      <p:cBhvr>
                                        <p:cTn id="25" dur="500"/>
                                        <p:tgtEl>
                                          <p:spTgt spid="278"/>
                                        </p:tgtEl>
                                      </p:cBhvr>
                                    </p:animEffect>
                                  </p:childTnLst>
                                </p:cTn>
                              </p:par>
                              <p:par>
                                <p:cTn id="26" presetID="22" presetClass="entr" presetSubtype="1" fill="hold" nodeType="withEffect">
                                  <p:stCondLst>
                                    <p:cond delay="0"/>
                                  </p:stCondLst>
                                  <p:childTnLst>
                                    <p:set>
                                      <p:cBhvr>
                                        <p:cTn id="27" dur="1" fill="hold">
                                          <p:stCondLst>
                                            <p:cond delay="0"/>
                                          </p:stCondLst>
                                        </p:cTn>
                                        <p:tgtEl>
                                          <p:spTgt spid="221"/>
                                        </p:tgtEl>
                                        <p:attrNameLst>
                                          <p:attrName>style.visibility</p:attrName>
                                        </p:attrNameLst>
                                      </p:cBhvr>
                                      <p:to>
                                        <p:strVal val="visible"/>
                                      </p:to>
                                    </p:set>
                                    <p:animEffect transition="in" filter="wipe(up)">
                                      <p:cBhvr>
                                        <p:cTn id="28" dur="500"/>
                                        <p:tgtEl>
                                          <p:spTgt spid="221"/>
                                        </p:tgtEl>
                                      </p:cBhvr>
                                    </p:animEffect>
                                  </p:childTnLst>
                                </p:cTn>
                              </p:par>
                              <p:par>
                                <p:cTn id="29" presetID="22" presetClass="entr" presetSubtype="8" fill="hold" nodeType="withEffect">
                                  <p:stCondLst>
                                    <p:cond delay="0"/>
                                  </p:stCondLst>
                                  <p:childTnLst>
                                    <p:set>
                                      <p:cBhvr>
                                        <p:cTn id="30" dur="1" fill="hold">
                                          <p:stCondLst>
                                            <p:cond delay="0"/>
                                          </p:stCondLst>
                                        </p:cTn>
                                        <p:tgtEl>
                                          <p:spTgt spid="339"/>
                                        </p:tgtEl>
                                        <p:attrNameLst>
                                          <p:attrName>style.visibility</p:attrName>
                                        </p:attrNameLst>
                                      </p:cBhvr>
                                      <p:to>
                                        <p:strVal val="visible"/>
                                      </p:to>
                                    </p:set>
                                    <p:animEffect transition="in" filter="wipe(left)">
                                      <p:cBhvr>
                                        <p:cTn id="31" dur="500"/>
                                        <p:tgtEl>
                                          <p:spTgt spid="339"/>
                                        </p:tgtEl>
                                      </p:cBhvr>
                                    </p:animEffect>
                                  </p:childTnLst>
                                </p:cTn>
                              </p:par>
                              <p:par>
                                <p:cTn id="32" presetID="22" presetClass="entr" presetSubtype="8" fill="hold" nodeType="withEffect">
                                  <p:stCondLst>
                                    <p:cond delay="0"/>
                                  </p:stCondLst>
                                  <p:childTnLst>
                                    <p:set>
                                      <p:cBhvr>
                                        <p:cTn id="33" dur="1" fill="hold">
                                          <p:stCondLst>
                                            <p:cond delay="0"/>
                                          </p:stCondLst>
                                        </p:cTn>
                                        <p:tgtEl>
                                          <p:spTgt spid="371"/>
                                        </p:tgtEl>
                                        <p:attrNameLst>
                                          <p:attrName>style.visibility</p:attrName>
                                        </p:attrNameLst>
                                      </p:cBhvr>
                                      <p:to>
                                        <p:strVal val="visible"/>
                                      </p:to>
                                    </p:set>
                                    <p:animEffect transition="in" filter="wipe(left)">
                                      <p:cBhvr>
                                        <p:cTn id="34" dur="500"/>
                                        <p:tgtEl>
                                          <p:spTgt spid="371"/>
                                        </p:tgtEl>
                                      </p:cBhvr>
                                    </p:animEffect>
                                  </p:childTnLst>
                                </p:cTn>
                              </p:par>
                              <p:par>
                                <p:cTn id="35" presetID="22" presetClass="entr" presetSubtype="8" fill="hold" nodeType="with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wipe(left)">
                                      <p:cBhvr>
                                        <p:cTn id="37" dur="500"/>
                                        <p:tgtEl>
                                          <p:spTgt spid="286"/>
                                        </p:tgtEl>
                                      </p:cBhvr>
                                    </p:animEffect>
                                  </p:childTnLst>
                                </p:cTn>
                              </p:par>
                              <p:par>
                                <p:cTn id="38" presetID="22" presetClass="entr" presetSubtype="1" fill="hold" nodeType="withEffect">
                                  <p:stCondLst>
                                    <p:cond delay="0"/>
                                  </p:stCondLst>
                                  <p:childTnLst>
                                    <p:set>
                                      <p:cBhvr>
                                        <p:cTn id="39" dur="1" fill="hold">
                                          <p:stCondLst>
                                            <p:cond delay="0"/>
                                          </p:stCondLst>
                                        </p:cTn>
                                        <p:tgtEl>
                                          <p:spTgt spid="225"/>
                                        </p:tgtEl>
                                        <p:attrNameLst>
                                          <p:attrName>style.visibility</p:attrName>
                                        </p:attrNameLst>
                                      </p:cBhvr>
                                      <p:to>
                                        <p:strVal val="visible"/>
                                      </p:to>
                                    </p:set>
                                    <p:animEffect transition="in" filter="wipe(up)">
                                      <p:cBhvr>
                                        <p:cTn id="40"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219" name="Straight Connector 218">
            <a:extLst>
              <a:ext uri="{FF2B5EF4-FFF2-40B4-BE49-F238E27FC236}">
                <a16:creationId xmlns:a16="http://schemas.microsoft.com/office/drawing/2014/main" id="{23AF8F67-6E35-1D0F-534F-042DD53F82AF}"/>
              </a:ext>
            </a:extLst>
          </p:cNvPr>
          <p:cNvCxnSpPr>
            <a:cxnSpLocks/>
          </p:cNvCxnSpPr>
          <p:nvPr/>
        </p:nvCxnSpPr>
        <p:spPr>
          <a:xfrm flipH="1">
            <a:off x="1401530" y="1476848"/>
            <a:ext cx="6226479" cy="0"/>
          </a:xfrm>
          <a:prstGeom prst="line">
            <a:avLst/>
          </a:prstGeom>
          <a:solidFill>
            <a:schemeClr val="tx1">
              <a:lumMod val="65000"/>
              <a:lumOff val="35000"/>
            </a:schemeClr>
          </a:solidFill>
          <a:ln w="50800" cap="rnd">
            <a:solidFill>
              <a:srgbClr val="FF7100"/>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chemeClr val="accent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3791" y="356767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5778" y="3927400"/>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cxnSp>
        <p:nvCxnSpPr>
          <p:cNvPr id="6" name="Straight Connector 5">
            <a:extLst>
              <a:ext uri="{FF2B5EF4-FFF2-40B4-BE49-F238E27FC236}">
                <a16:creationId xmlns:a16="http://schemas.microsoft.com/office/drawing/2014/main" id="{AA6BEAA5-ABC6-1938-1A46-0CE39D123517}"/>
              </a:ext>
            </a:extLst>
          </p:cNvPr>
          <p:cNvCxnSpPr>
            <a:cxnSpLocks/>
          </p:cNvCxnSpPr>
          <p:nvPr/>
        </p:nvCxnSpPr>
        <p:spPr>
          <a:xfrm flipV="1">
            <a:off x="4865485"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EB96CB9-E26D-A9C3-2838-F3D89733847C}"/>
              </a:ext>
            </a:extLst>
          </p:cNvPr>
          <p:cNvCxnSpPr>
            <a:cxnSpLocks/>
          </p:cNvCxnSpPr>
          <p:nvPr/>
        </p:nvCxnSpPr>
        <p:spPr>
          <a:xfrm flipV="1">
            <a:off x="6419584" y="1474707"/>
            <a:ext cx="0" cy="911587"/>
          </a:xfrm>
          <a:prstGeom prst="line">
            <a:avLst/>
          </a:prstGeom>
          <a:solidFill>
            <a:schemeClr val="tx1">
              <a:lumMod val="65000"/>
              <a:lumOff val="35000"/>
            </a:schemeClr>
          </a:solidFill>
          <a:ln w="50800" cap="rnd">
            <a:solidFill>
              <a:srgbClr val="FF71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aphicFrame>
        <p:nvGraphicFramePr>
          <p:cNvPr id="220" name="Table 4">
            <a:extLst>
              <a:ext uri="{FF2B5EF4-FFF2-40B4-BE49-F238E27FC236}">
                <a16:creationId xmlns:a16="http://schemas.microsoft.com/office/drawing/2014/main" id="{C3B69E53-E682-396D-0900-D4FA392C2FF1}"/>
              </a:ext>
            </a:extLst>
          </p:cNvPr>
          <p:cNvGraphicFramePr>
            <a:graphicFrameLocks/>
          </p:cNvGraphicFramePr>
          <p:nvPr>
            <p:extLst>
              <p:ext uri="{D42A27DB-BD31-4B8C-83A1-F6EECF244321}">
                <p14:modId xmlns:p14="http://schemas.microsoft.com/office/powerpoint/2010/main" val="98012528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612125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par>
                                <p:cTn id="8" presetID="22" presetClass="entr" presetSubtype="8" fill="hold" nodeType="withEffect">
                                  <p:stCondLst>
                                    <p:cond delay="0"/>
                                  </p:stCondLst>
                                  <p:childTnLst>
                                    <p:set>
                                      <p:cBhvr>
                                        <p:cTn id="9" dur="1" fill="hold">
                                          <p:stCondLst>
                                            <p:cond delay="0"/>
                                          </p:stCondLst>
                                        </p:cTn>
                                        <p:tgtEl>
                                          <p:spTgt spid="219"/>
                                        </p:tgtEl>
                                        <p:attrNameLst>
                                          <p:attrName>style.visibility</p:attrName>
                                        </p:attrNameLst>
                                      </p:cBhvr>
                                      <p:to>
                                        <p:strVal val="visible"/>
                                      </p:to>
                                    </p:set>
                                    <p:animEffect transition="in" filter="wipe(left)">
                                      <p:cBhvr>
                                        <p:cTn id="10" dur="500"/>
                                        <p:tgtEl>
                                          <p:spTgt spid="219"/>
                                        </p:tgtEl>
                                      </p:cBhvr>
                                    </p:animEffect>
                                  </p:childTnLst>
                                </p:cTn>
                              </p:par>
                              <p:par>
                                <p:cTn id="11" presetID="22" presetClass="entr" presetSubtype="1"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22" presetClass="entr" presetSubtype="8" fill="hold"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wipe(left)">
                                      <p:cBhvr>
                                        <p:cTn id="16" dur="500"/>
                                        <p:tgtEl>
                                          <p:spTgt spid="315"/>
                                        </p:tgtEl>
                                      </p:cBhvr>
                                    </p:animEffect>
                                  </p:childTnLst>
                                </p:cTn>
                              </p:par>
                              <p:par>
                                <p:cTn id="17" presetID="22" presetClass="entr" presetSubtype="8" fill="hold" nodeType="withEffect">
                                  <p:stCondLst>
                                    <p:cond delay="0"/>
                                  </p:stCondLst>
                                  <p:childTnLst>
                                    <p:set>
                                      <p:cBhvr>
                                        <p:cTn id="18" dur="1" fill="hold">
                                          <p:stCondLst>
                                            <p:cond delay="0"/>
                                          </p:stCondLst>
                                        </p:cTn>
                                        <p:tgtEl>
                                          <p:spTgt spid="349"/>
                                        </p:tgtEl>
                                        <p:attrNameLst>
                                          <p:attrName>style.visibility</p:attrName>
                                        </p:attrNameLst>
                                      </p:cBhvr>
                                      <p:to>
                                        <p:strVal val="visible"/>
                                      </p:to>
                                    </p:set>
                                    <p:animEffect transition="in" filter="wipe(left)">
                                      <p:cBhvr>
                                        <p:cTn id="19" dur="500"/>
                                        <p:tgtEl>
                                          <p:spTgt spid="349"/>
                                        </p:tgtEl>
                                      </p:cBhvr>
                                    </p:animEffect>
                                  </p:childTnLst>
                                </p:cTn>
                              </p:par>
                              <p:par>
                                <p:cTn id="20" presetID="22" presetClass="entr" presetSubtype="8" fill="hold" nodeType="withEffect">
                                  <p:stCondLst>
                                    <p:cond delay="0"/>
                                  </p:stCondLst>
                                  <p:childTnLst>
                                    <p:set>
                                      <p:cBhvr>
                                        <p:cTn id="21" dur="1" fill="hold">
                                          <p:stCondLst>
                                            <p:cond delay="0"/>
                                          </p:stCondLst>
                                        </p:cTn>
                                        <p:tgtEl>
                                          <p:spTgt spid="299"/>
                                        </p:tgtEl>
                                        <p:attrNameLst>
                                          <p:attrName>style.visibility</p:attrName>
                                        </p:attrNameLst>
                                      </p:cBhvr>
                                      <p:to>
                                        <p:strVal val="visible"/>
                                      </p:to>
                                    </p:set>
                                    <p:animEffect transition="in" filter="wipe(left)">
                                      <p:cBhvr>
                                        <p:cTn id="22" dur="500"/>
                                        <p:tgtEl>
                                          <p:spTgt spid="299"/>
                                        </p:tgtEl>
                                      </p:cBhvr>
                                    </p:animEffect>
                                  </p:childTnLst>
                                </p:cTn>
                              </p:par>
                              <p:par>
                                <p:cTn id="23" presetID="22" presetClass="entr" presetSubtype="1"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par>
                                <p:cTn id="26" presetID="22" presetClass="entr" presetSubtype="8" fill="hold" nodeType="withEffect">
                                  <p:stCondLst>
                                    <p:cond delay="0"/>
                                  </p:stCondLst>
                                  <p:childTnLst>
                                    <p:set>
                                      <p:cBhvr>
                                        <p:cTn id="27" dur="1" fill="hold">
                                          <p:stCondLst>
                                            <p:cond delay="0"/>
                                          </p:stCondLst>
                                        </p:cTn>
                                        <p:tgtEl>
                                          <p:spTgt spid="324"/>
                                        </p:tgtEl>
                                        <p:attrNameLst>
                                          <p:attrName>style.visibility</p:attrName>
                                        </p:attrNameLst>
                                      </p:cBhvr>
                                      <p:to>
                                        <p:strVal val="visible"/>
                                      </p:to>
                                    </p:set>
                                    <p:animEffect transition="in" filter="wipe(left)">
                                      <p:cBhvr>
                                        <p:cTn id="28" dur="500"/>
                                        <p:tgtEl>
                                          <p:spTgt spid="324"/>
                                        </p:tgtEl>
                                      </p:cBhvr>
                                    </p:animEffect>
                                  </p:childTnLst>
                                </p:cTn>
                              </p:par>
                              <p:par>
                                <p:cTn id="29" presetID="22" presetClass="entr" presetSubtype="8" fill="hold" nodeType="withEffect">
                                  <p:stCondLst>
                                    <p:cond delay="0"/>
                                  </p:stCondLst>
                                  <p:childTnLst>
                                    <p:set>
                                      <p:cBhvr>
                                        <p:cTn id="30" dur="1" fill="hold">
                                          <p:stCondLst>
                                            <p:cond delay="0"/>
                                          </p:stCondLst>
                                        </p:cTn>
                                        <p:tgtEl>
                                          <p:spTgt spid="357"/>
                                        </p:tgtEl>
                                        <p:attrNameLst>
                                          <p:attrName>style.visibility</p:attrName>
                                        </p:attrNameLst>
                                      </p:cBhvr>
                                      <p:to>
                                        <p:strVal val="visible"/>
                                      </p:to>
                                    </p:set>
                                    <p:animEffect transition="in" filter="wipe(left)">
                                      <p:cBhvr>
                                        <p:cTn id="31" dur="500"/>
                                        <p:tgtEl>
                                          <p:spTgt spid="357"/>
                                        </p:tgtEl>
                                      </p:cBhvr>
                                    </p:animEffect>
                                  </p:childTnLst>
                                </p:cTn>
                              </p:par>
                              <p:par>
                                <p:cTn id="32" presetID="22" presetClass="entr" presetSubtype="8" fill="hold" nodeType="withEffect">
                                  <p:stCondLst>
                                    <p:cond delay="0"/>
                                  </p:stCondLst>
                                  <p:childTnLst>
                                    <p:set>
                                      <p:cBhvr>
                                        <p:cTn id="33" dur="1" fill="hold">
                                          <p:stCondLst>
                                            <p:cond delay="0"/>
                                          </p:stCondLst>
                                        </p:cTn>
                                        <p:tgtEl>
                                          <p:spTgt spid="307"/>
                                        </p:tgtEl>
                                        <p:attrNameLst>
                                          <p:attrName>style.visibility</p:attrName>
                                        </p:attrNameLst>
                                      </p:cBhvr>
                                      <p:to>
                                        <p:strVal val="visible"/>
                                      </p:to>
                                    </p:set>
                                    <p:animEffect transition="in" filter="wipe(left)">
                                      <p:cBhvr>
                                        <p:cTn id="34" dur="500"/>
                                        <p:tgtEl>
                                          <p:spTgt spid="307"/>
                                        </p:tgtEl>
                                      </p:cBhvr>
                                    </p:animEffect>
                                  </p:childTnLst>
                                </p:cTn>
                              </p:par>
                              <p:par>
                                <p:cTn id="35" presetID="22" presetClass="entr" presetSubtype="1" fill="hold" nodeType="withEffect">
                                  <p:stCondLst>
                                    <p:cond delay="0"/>
                                  </p:stCondLst>
                                  <p:childTnLst>
                                    <p:set>
                                      <p:cBhvr>
                                        <p:cTn id="36" dur="1" fill="hold">
                                          <p:stCondLst>
                                            <p:cond delay="0"/>
                                          </p:stCondLst>
                                        </p:cTn>
                                        <p:tgtEl>
                                          <p:spTgt spid="222"/>
                                        </p:tgtEl>
                                        <p:attrNameLst>
                                          <p:attrName>style.visibility</p:attrName>
                                        </p:attrNameLst>
                                      </p:cBhvr>
                                      <p:to>
                                        <p:strVal val="visible"/>
                                      </p:to>
                                    </p:set>
                                    <p:animEffect transition="in" filter="wipe(up)">
                                      <p:cBhvr>
                                        <p:cTn id="37"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a:solidFill>
            <a:srgbClr val="1A82C4"/>
          </a:solidFill>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a:grpFill/>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a:grpFill/>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a:grpFill/>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a:grpFill/>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a:grpFill/>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a:grpFill/>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2</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Enables low-cost interconnects for vector reduction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global and local data buses can be used for inter-/intra-mat communication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429" name="Rectangle 428">
            <a:extLst>
              <a:ext uri="{FF2B5EF4-FFF2-40B4-BE49-F238E27FC236}">
                <a16:creationId xmlns:a16="http://schemas.microsoft.com/office/drawing/2014/main" id="{085632C7-4C22-06B2-18E9-FAF198B94922}"/>
              </a:ext>
            </a:extLst>
          </p:cNvPr>
          <p:cNvSpPr/>
          <p:nvPr/>
        </p:nvSpPr>
        <p:spPr>
          <a:xfrm>
            <a:off x="1549850" y="1523362"/>
            <a:ext cx="6228824" cy="16306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27" name="Rounded Rectangle 426">
            <a:extLst>
              <a:ext uri="{FF2B5EF4-FFF2-40B4-BE49-F238E27FC236}">
                <a16:creationId xmlns:a16="http://schemas.microsoft.com/office/drawing/2014/main" id="{23687877-EAC5-598F-F9B6-4E9FC3CEE0A0}"/>
              </a:ext>
            </a:extLst>
          </p:cNvPr>
          <p:cNvSpPr/>
          <p:nvPr/>
        </p:nvSpPr>
        <p:spPr>
          <a:xfrm flipH="1">
            <a:off x="3954680" y="2848727"/>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391" name="Group 390">
            <a:extLst>
              <a:ext uri="{FF2B5EF4-FFF2-40B4-BE49-F238E27FC236}">
                <a16:creationId xmlns:a16="http://schemas.microsoft.com/office/drawing/2014/main" id="{1FA12B7F-BDE0-A6D0-D72A-7F31260A5624}"/>
              </a:ext>
            </a:extLst>
          </p:cNvPr>
          <p:cNvGrpSpPr/>
          <p:nvPr/>
        </p:nvGrpSpPr>
        <p:grpSpPr>
          <a:xfrm>
            <a:off x="1463607" y="2972793"/>
            <a:ext cx="6266338" cy="551305"/>
            <a:chOff x="1437348" y="4580253"/>
            <a:chExt cx="6266338" cy="551305"/>
          </a:xfrm>
        </p:grpSpPr>
        <p:grpSp>
          <p:nvGrpSpPr>
            <p:cNvPr id="392" name="Group 391">
              <a:extLst>
                <a:ext uri="{FF2B5EF4-FFF2-40B4-BE49-F238E27FC236}">
                  <a16:creationId xmlns:a16="http://schemas.microsoft.com/office/drawing/2014/main" id="{F9B737B6-9C0A-D16D-BDF5-5E374FC8C69A}"/>
                </a:ext>
              </a:extLst>
            </p:cNvPr>
            <p:cNvGrpSpPr/>
            <p:nvPr/>
          </p:nvGrpSpPr>
          <p:grpSpPr>
            <a:xfrm>
              <a:off x="1913659" y="4580253"/>
              <a:ext cx="5790027" cy="243908"/>
              <a:chOff x="1913659" y="4580253"/>
              <a:chExt cx="5790027" cy="243908"/>
            </a:xfrm>
          </p:grpSpPr>
          <p:grpSp>
            <p:nvGrpSpPr>
              <p:cNvPr id="394" name="Group 393">
                <a:extLst>
                  <a:ext uri="{FF2B5EF4-FFF2-40B4-BE49-F238E27FC236}">
                    <a16:creationId xmlns:a16="http://schemas.microsoft.com/office/drawing/2014/main" id="{1CE30848-7B3A-695A-2B2E-87BE9F4F17CA}"/>
                  </a:ext>
                </a:extLst>
              </p:cNvPr>
              <p:cNvGrpSpPr/>
              <p:nvPr/>
            </p:nvGrpSpPr>
            <p:grpSpPr>
              <a:xfrm>
                <a:off x="1913659" y="4580253"/>
                <a:ext cx="5790027" cy="243908"/>
                <a:chOff x="1913659" y="4613224"/>
                <a:chExt cx="5790027" cy="243908"/>
              </a:xfrm>
            </p:grpSpPr>
            <p:cxnSp>
              <p:nvCxnSpPr>
                <p:cNvPr id="396" name="Straight Connector 395">
                  <a:extLst>
                    <a:ext uri="{FF2B5EF4-FFF2-40B4-BE49-F238E27FC236}">
                      <a16:creationId xmlns:a16="http://schemas.microsoft.com/office/drawing/2014/main" id="{B2A8C27A-5CDA-CA9D-0305-04166F44A667}"/>
                    </a:ext>
                  </a:extLst>
                </p:cNvPr>
                <p:cNvCxnSpPr/>
                <p:nvPr/>
              </p:nvCxnSpPr>
              <p:spPr>
                <a:xfrm flipH="1">
                  <a:off x="1913659"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4F766DF-4030-D369-FA55-B42671CC1337}"/>
                    </a:ext>
                  </a:extLst>
                </p:cNvPr>
                <p:cNvCxnSpPr/>
                <p:nvPr/>
              </p:nvCxnSpPr>
              <p:spPr>
                <a:xfrm flipH="1">
                  <a:off x="34711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67DB4A52-0D10-1B2E-4C58-D76F6DAE030E}"/>
                    </a:ext>
                  </a:extLst>
                </p:cNvPr>
                <p:cNvCxnSpPr/>
                <p:nvPr/>
              </p:nvCxnSpPr>
              <p:spPr>
                <a:xfrm flipH="1">
                  <a:off x="5037859" y="4620493"/>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07222473-0962-CE12-A071-0B5F96E3D0F7}"/>
                    </a:ext>
                  </a:extLst>
                </p:cNvPr>
                <p:cNvCxnSpPr/>
                <p:nvPr/>
              </p:nvCxnSpPr>
              <p:spPr>
                <a:xfrm flipH="1">
                  <a:off x="6595387" y="4613224"/>
                  <a:ext cx="1108299"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4BFBB4E2-AFF8-81D7-EA7A-8F9DCE5B8747}"/>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DF2F1E09-3F1D-77F0-0507-E4CB02B93762}"/>
                    </a:ext>
                  </a:extLst>
                </p:cNvPr>
                <p:cNvCxnSpPr>
                  <a:cxnSpLocks/>
                </p:cNvCxnSpPr>
                <p:nvPr/>
              </p:nvCxnSpPr>
              <p:spPr>
                <a:xfrm flipV="1">
                  <a:off x="40253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B2122419-6FD6-9208-F033-4A7B1816F77C}"/>
                    </a:ext>
                  </a:extLst>
                </p:cNvPr>
                <p:cNvCxnSpPr>
                  <a:cxnSpLocks/>
                </p:cNvCxnSpPr>
                <p:nvPr/>
              </p:nvCxnSpPr>
              <p:spPr>
                <a:xfrm flipV="1">
                  <a:off x="5592008"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34E4561-3808-2B31-3148-DDD44F9A9620}"/>
                    </a:ext>
                  </a:extLst>
                </p:cNvPr>
                <p:cNvCxnSpPr>
                  <a:cxnSpLocks/>
                </p:cNvCxnSpPr>
                <p:nvPr/>
              </p:nvCxnSpPr>
              <p:spPr>
                <a:xfrm flipV="1">
                  <a:off x="7149536" y="4615982"/>
                  <a:ext cx="0" cy="24115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395" name="Straight Connector 394">
                <a:extLst>
                  <a:ext uri="{FF2B5EF4-FFF2-40B4-BE49-F238E27FC236}">
                    <a16:creationId xmlns:a16="http://schemas.microsoft.com/office/drawing/2014/main" id="{9C67273B-538E-DF93-D24E-DC60F1284B3A}"/>
                  </a:ext>
                </a:extLst>
              </p:cNvPr>
              <p:cNvCxnSpPr>
                <a:cxnSpLocks/>
              </p:cNvCxnSpPr>
              <p:nvPr/>
            </p:nvCxnSpPr>
            <p:spPr>
              <a:xfrm>
                <a:off x="2143252" y="4824161"/>
                <a:ext cx="5397405" cy="0"/>
              </a:xfrm>
              <a:prstGeom prst="line">
                <a:avLst/>
              </a:prstGeom>
              <a:solidFill>
                <a:schemeClr val="tx1">
                  <a:lumMod val="65000"/>
                  <a:lumOff val="35000"/>
                </a:schemeClr>
              </a:solidFill>
              <a:ln w="38100" cap="rnd">
                <a:solidFill>
                  <a:srgbClr val="C00000"/>
                </a:solidFill>
                <a:round/>
                <a:tailEnd w="lg" len="sm"/>
              </a:ln>
            </p:spPr>
            <p:style>
              <a:lnRef idx="1">
                <a:schemeClr val="accent1"/>
              </a:lnRef>
              <a:fillRef idx="0">
                <a:schemeClr val="accent1"/>
              </a:fillRef>
              <a:effectRef idx="0">
                <a:schemeClr val="accent1"/>
              </a:effectRef>
              <a:fontRef idx="minor">
                <a:schemeClr val="tx1"/>
              </a:fontRef>
            </p:style>
          </p:cxnSp>
        </p:grpSp>
        <p:sp>
          <p:nvSpPr>
            <p:cNvPr id="393" name="TextBox 392">
              <a:extLst>
                <a:ext uri="{FF2B5EF4-FFF2-40B4-BE49-F238E27FC236}">
                  <a16:creationId xmlns:a16="http://schemas.microsoft.com/office/drawing/2014/main" id="{7EDAF3D7-309C-1971-DFFD-9B8527AA0B0E}"/>
                </a:ext>
              </a:extLst>
            </p:cNvPr>
            <p:cNvSpPr txBox="1"/>
            <p:nvPr/>
          </p:nvSpPr>
          <p:spPr>
            <a:xfrm>
              <a:off x="1437348" y="4863600"/>
              <a:ext cx="2320914" cy="267958"/>
            </a:xfrm>
            <a:prstGeom prst="rect">
              <a:avLst/>
            </a:prstGeom>
            <a:solidFill>
              <a:schemeClr val="bg1"/>
            </a:solidFill>
            <a:ln>
              <a:noFill/>
            </a:ln>
          </p:spPr>
          <p:txBody>
            <a:bodyPr wrap="squar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i="0" u="none" strike="noStrike" kern="1200" cap="none" spc="0" normalizeH="0" baseline="0" noProof="0" dirty="0">
                  <a:ln>
                    <a:noFill/>
                  </a:ln>
                  <a:solidFill>
                    <a:schemeClr val="accent1"/>
                  </a:solidFill>
                  <a:effectLst/>
                  <a:uLnTx/>
                  <a:uFillTx/>
                  <a:latin typeface="Avenir Next" panose="020B0503020202020204" pitchFamily="34" charset="0"/>
                </a:rPr>
                <a:t>global sense amplifier </a:t>
              </a:r>
            </a:p>
          </p:txBody>
        </p: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sp>
        <p:nvSpPr>
          <p:cNvPr id="431" name="Rectangle 430">
            <a:extLst>
              <a:ext uri="{FF2B5EF4-FFF2-40B4-BE49-F238E27FC236}">
                <a16:creationId xmlns:a16="http://schemas.microsoft.com/office/drawing/2014/main" id="{2ED09BDB-0D30-1E15-42A7-604E5FED88EF}"/>
              </a:ext>
            </a:extLst>
          </p:cNvPr>
          <p:cNvSpPr/>
          <p:nvPr/>
        </p:nvSpPr>
        <p:spPr>
          <a:xfrm>
            <a:off x="7530" y="4002279"/>
            <a:ext cx="9121747" cy="118255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 name="Table 4">
            <a:extLst>
              <a:ext uri="{FF2B5EF4-FFF2-40B4-BE49-F238E27FC236}">
                <a16:creationId xmlns:a16="http://schemas.microsoft.com/office/drawing/2014/main" id="{F464AFB5-89B4-B251-397D-6002A5793C33}"/>
              </a:ext>
            </a:extLst>
          </p:cNvPr>
          <p:cNvGraphicFramePr>
            <a:graphicFrameLocks/>
          </p:cNvGraphicFramePr>
          <p:nvPr>
            <p:extLst>
              <p:ext uri="{D42A27DB-BD31-4B8C-83A1-F6EECF244321}">
                <p14:modId xmlns:p14="http://schemas.microsoft.com/office/powerpoint/2010/main" val="249131309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165170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0"/>
                                        </p:tgtEl>
                                        <p:attrNameLst>
                                          <p:attrName>style.visibility</p:attrName>
                                        </p:attrNameLst>
                                      </p:cBhvr>
                                      <p:to>
                                        <p:strVal val="visible"/>
                                      </p:to>
                                    </p:set>
                                    <p:animEffect transition="in" filter="fade">
                                      <p:cBhvr>
                                        <p:cTn id="7" dur="500"/>
                                        <p:tgtEl>
                                          <p:spTgt spid="220"/>
                                        </p:tgtEl>
                                      </p:cBhvr>
                                    </p:animEffect>
                                  </p:childTnLst>
                                </p:cTn>
                              </p:par>
                              <p:par>
                                <p:cTn id="8" presetID="10" presetClass="entr" presetSubtype="0" fill="hold"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fade">
                                      <p:cBhvr>
                                        <p:cTn id="10" dur="500"/>
                                        <p:tgtEl>
                                          <p:spTgt spid="39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fade">
                                      <p:cBhvr>
                                        <p:cTn id="13" dur="500"/>
                                        <p:tgtEl>
                                          <p:spTgt spid="429"/>
                                        </p:tgtEl>
                                      </p:cBhvr>
                                    </p:animEffect>
                                  </p:childTnLst>
                                </p:cTn>
                              </p:par>
                              <p:par>
                                <p:cTn id="14" presetID="0" presetClass="path" presetSubtype="0" accel="50000" decel="50000" fill="hold" grpId="0" nodeType="withEffect">
                                  <p:stCondLst>
                                    <p:cond delay="0"/>
                                  </p:stCondLst>
                                  <p:childTnLst>
                                    <p:animMotion origin="layout" path="M 0 0 L 0 0.03912 L 0.17205 0.03912 L 0.17205 0.00116 " pathEditMode="relative" ptsTypes="AAAA">
                                      <p:cBhvr>
                                        <p:cTn id="15" dur="2000" fill="hold"/>
                                        <p:tgtEl>
                                          <p:spTgt spid="42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 grpId="0" animBg="1"/>
      <p:bldP spid="427"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Key Idea (III)</a:t>
            </a:r>
          </a:p>
        </p:txBody>
      </p:sp>
      <p:grpSp>
        <p:nvGrpSpPr>
          <p:cNvPr id="8" name="Group 7">
            <a:extLst>
              <a:ext uri="{FF2B5EF4-FFF2-40B4-BE49-F238E27FC236}">
                <a16:creationId xmlns:a16="http://schemas.microsoft.com/office/drawing/2014/main" id="{1D7B71D5-710A-6F8A-EC9D-612EC4135D5F}"/>
              </a:ext>
            </a:extLst>
          </p:cNvPr>
          <p:cNvGrpSpPr/>
          <p:nvPr/>
        </p:nvGrpSpPr>
        <p:grpSpPr>
          <a:xfrm>
            <a:off x="1627786" y="1663010"/>
            <a:ext cx="1414038" cy="1414038"/>
            <a:chOff x="4876800" y="1600199"/>
            <a:chExt cx="2819401" cy="2819401"/>
          </a:xfrm>
        </p:grpSpPr>
        <p:grpSp>
          <p:nvGrpSpPr>
            <p:cNvPr id="9" name="Group 8">
              <a:extLst>
                <a:ext uri="{FF2B5EF4-FFF2-40B4-BE49-F238E27FC236}">
                  <a16:creationId xmlns:a16="http://schemas.microsoft.com/office/drawing/2014/main" id="{145ADD40-8DAC-4AB7-793E-4189F586BDCC}"/>
                </a:ext>
              </a:extLst>
            </p:cNvPr>
            <p:cNvGrpSpPr/>
            <p:nvPr/>
          </p:nvGrpSpPr>
          <p:grpSpPr>
            <a:xfrm>
              <a:off x="5486400" y="3962400"/>
              <a:ext cx="2209800" cy="457200"/>
              <a:chOff x="5486400" y="3962400"/>
              <a:chExt cx="2209800" cy="457200"/>
            </a:xfrm>
          </p:grpSpPr>
          <p:sp>
            <p:nvSpPr>
              <p:cNvPr id="54" name="DRAM">
                <a:extLst>
                  <a:ext uri="{FF2B5EF4-FFF2-40B4-BE49-F238E27FC236}">
                    <a16:creationId xmlns:a16="http://schemas.microsoft.com/office/drawing/2014/main" id="{08113822-EBA6-BEEA-B6CF-1BB51723AD54}"/>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68D9188F-8773-604F-6441-0EC444051EB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6C78EF99-BDA4-000F-B88D-38CEDCE77A07}"/>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E3516A6C-5911-CA9C-8438-40239A9300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2C2DA7A3-1EB8-D977-F203-00FC7BC1A97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0" name="Group 9">
              <a:extLst>
                <a:ext uri="{FF2B5EF4-FFF2-40B4-BE49-F238E27FC236}">
                  <a16:creationId xmlns:a16="http://schemas.microsoft.com/office/drawing/2014/main" id="{94DD0A41-3448-75B2-A331-5F1DCD56A2EC}"/>
                </a:ext>
              </a:extLst>
            </p:cNvPr>
            <p:cNvGrpSpPr/>
            <p:nvPr/>
          </p:nvGrpSpPr>
          <p:grpSpPr>
            <a:xfrm>
              <a:off x="4876800" y="1600200"/>
              <a:ext cx="457200" cy="2209800"/>
              <a:chOff x="4876800" y="1600200"/>
              <a:chExt cx="457200" cy="2209800"/>
            </a:xfrm>
          </p:grpSpPr>
          <p:sp>
            <p:nvSpPr>
              <p:cNvPr id="49" name="DRAM">
                <a:extLst>
                  <a:ext uri="{FF2B5EF4-FFF2-40B4-BE49-F238E27FC236}">
                    <a16:creationId xmlns:a16="http://schemas.microsoft.com/office/drawing/2014/main" id="{5ADA0A14-531E-5BD8-8FD4-F6317FEB7F3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DRAM">
                <a:extLst>
                  <a:ext uri="{FF2B5EF4-FFF2-40B4-BE49-F238E27FC236}">
                    <a16:creationId xmlns:a16="http://schemas.microsoft.com/office/drawing/2014/main" id="{539CBE42-BEAD-57E8-EE95-0650BB7A87AD}"/>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 name="DRAM">
                <a:extLst>
                  <a:ext uri="{FF2B5EF4-FFF2-40B4-BE49-F238E27FC236}">
                    <a16:creationId xmlns:a16="http://schemas.microsoft.com/office/drawing/2014/main" id="{8EDF89D6-E315-3E8E-81C4-3039A5DF39BA}"/>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 name="DRAM">
                <a:extLst>
                  <a:ext uri="{FF2B5EF4-FFF2-40B4-BE49-F238E27FC236}">
                    <a16:creationId xmlns:a16="http://schemas.microsoft.com/office/drawing/2014/main" id="{C334229F-128E-DBA9-F5A7-0C1B846842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 name="DRAM">
                <a:extLst>
                  <a:ext uri="{FF2B5EF4-FFF2-40B4-BE49-F238E27FC236}">
                    <a16:creationId xmlns:a16="http://schemas.microsoft.com/office/drawing/2014/main" id="{4CF44E52-958E-C9D5-98C9-B54F3DBCA04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CD2FFD17-6BDD-A936-46CC-F92D905CE9B7}"/>
                </a:ext>
              </a:extLst>
            </p:cNvPr>
            <p:cNvGrpSpPr/>
            <p:nvPr/>
          </p:nvGrpSpPr>
          <p:grpSpPr>
            <a:xfrm>
              <a:off x="5676900" y="1600199"/>
              <a:ext cx="1828800" cy="2362201"/>
              <a:chOff x="5676900" y="1170708"/>
              <a:chExt cx="1828800" cy="2791692"/>
            </a:xfrm>
          </p:grpSpPr>
          <p:cxnSp>
            <p:nvCxnSpPr>
              <p:cNvPr id="44" name="Straight Connector 43">
                <a:extLst>
                  <a:ext uri="{FF2B5EF4-FFF2-40B4-BE49-F238E27FC236}">
                    <a16:creationId xmlns:a16="http://schemas.microsoft.com/office/drawing/2014/main" id="{47982167-B393-BEBF-D0E6-60AE4452DB55}"/>
                  </a:ext>
                </a:extLst>
              </p:cNvPr>
              <p:cNvCxnSpPr>
                <a:cxnSpLocks/>
                <a:stCxn id="14" idx="0"/>
                <a:endCxn id="54"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CAE485E-07E5-1852-1FA5-8B77F4343A36}"/>
                  </a:ext>
                </a:extLst>
              </p:cNvPr>
              <p:cNvCxnSpPr>
                <a:cxnSpLocks/>
                <a:stCxn id="16" idx="0"/>
                <a:endCxn id="56"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F51F5A0-9936-DAC3-1A8B-823F41DF483A}"/>
                  </a:ext>
                </a:extLst>
              </p:cNvPr>
              <p:cNvCxnSpPr>
                <a:cxnSpLocks/>
                <a:stCxn id="17" idx="0"/>
                <a:endCxn id="57"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278CBE3-F678-3C09-8430-9732ADA562C8}"/>
                  </a:ext>
                </a:extLst>
              </p:cNvPr>
              <p:cNvCxnSpPr>
                <a:cxnSpLocks/>
                <a:stCxn id="18" idx="0"/>
                <a:endCxn id="58"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BC4BBBD-04C0-0406-C150-CEAD9F531385}"/>
                  </a:ext>
                </a:extLst>
              </p:cNvPr>
              <p:cNvCxnSpPr>
                <a:cxnSpLocks/>
                <a:stCxn id="15" idx="0"/>
                <a:endCxn id="55"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1782411-45D5-E378-555E-C520B6D4601A}"/>
                </a:ext>
              </a:extLst>
            </p:cNvPr>
            <p:cNvGrpSpPr/>
            <p:nvPr/>
          </p:nvGrpSpPr>
          <p:grpSpPr>
            <a:xfrm>
              <a:off x="5334000" y="1790700"/>
              <a:ext cx="2362201" cy="1828800"/>
              <a:chOff x="5333998" y="1790700"/>
              <a:chExt cx="2791691" cy="1828800"/>
            </a:xfrm>
          </p:grpSpPr>
          <p:cxnSp>
            <p:nvCxnSpPr>
              <p:cNvPr id="39" name="Straight Connector 38">
                <a:extLst>
                  <a:ext uri="{FF2B5EF4-FFF2-40B4-BE49-F238E27FC236}">
                    <a16:creationId xmlns:a16="http://schemas.microsoft.com/office/drawing/2014/main" id="{0973E1E4-F7EB-DF78-3A95-D481E2615AA9}"/>
                  </a:ext>
                </a:extLst>
              </p:cNvPr>
              <p:cNvCxnSpPr>
                <a:cxnSpLocks/>
                <a:stCxn id="18" idx="6"/>
                <a:endCxn id="49"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46D3709A-6EC3-9DEC-74CE-BB8D1A9AF911}"/>
                  </a:ext>
                </a:extLst>
              </p:cNvPr>
              <p:cNvCxnSpPr>
                <a:cxnSpLocks/>
                <a:stCxn id="23" idx="6"/>
                <a:endCxn id="50"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AF96F3CD-FF35-33CD-C579-63D1293EA05B}"/>
                  </a:ext>
                </a:extLst>
              </p:cNvPr>
              <p:cNvCxnSpPr>
                <a:cxnSpLocks/>
                <a:stCxn id="28" idx="6"/>
                <a:endCxn id="51"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8A65AB5-1AAE-F2B4-44B1-07375B5861A7}"/>
                  </a:ext>
                </a:extLst>
              </p:cNvPr>
              <p:cNvCxnSpPr>
                <a:cxnSpLocks/>
                <a:stCxn id="33" idx="6"/>
                <a:endCxn id="52"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8A185ED2-1506-90C3-8575-3E012A8B6A67}"/>
                  </a:ext>
                </a:extLst>
              </p:cNvPr>
              <p:cNvCxnSpPr>
                <a:cxnSpLocks/>
                <a:stCxn id="38" idx="6"/>
                <a:endCxn id="53"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25C37A37-CAC8-FCB0-14D4-C955F03DABD6}"/>
                </a:ext>
              </a:extLst>
            </p:cNvPr>
            <p:cNvGrpSpPr/>
            <p:nvPr/>
          </p:nvGrpSpPr>
          <p:grpSpPr>
            <a:xfrm>
              <a:off x="5486400" y="1600200"/>
              <a:ext cx="2209800" cy="2209800"/>
              <a:chOff x="5486400" y="1600200"/>
              <a:chExt cx="2209800" cy="2209800"/>
            </a:xfrm>
          </p:grpSpPr>
          <p:sp>
            <p:nvSpPr>
              <p:cNvPr id="14" name="Oval 13">
                <a:extLst>
                  <a:ext uri="{FF2B5EF4-FFF2-40B4-BE49-F238E27FC236}">
                    <a16:creationId xmlns:a16="http://schemas.microsoft.com/office/drawing/2014/main" id="{B73AAB57-DD3D-42A4-FE36-9B219618DE9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036E9649-3335-5F8F-DFF0-5AFE26CD6FF6}"/>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3EDFF40E-4CDA-C1C4-26E4-3A4743C945D9}"/>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FC9B8174-13B5-9FC9-CC64-F927B63B7F63}"/>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1C185B49-15D7-6C43-2FA2-1FBFBAB28ACC}"/>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 name="Oval 18">
                <a:extLst>
                  <a:ext uri="{FF2B5EF4-FFF2-40B4-BE49-F238E27FC236}">
                    <a16:creationId xmlns:a16="http://schemas.microsoft.com/office/drawing/2014/main" id="{9C9D2251-A141-4961-93C9-15C78D5167A9}"/>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36404C5A-4466-D925-5219-3044FAFBAF41}"/>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A96CDC81-E151-0540-4A56-33ACEAE7DB4D}"/>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004F0346-A72C-797B-7F6D-767E332D697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252FDEC4-9A89-24F2-E113-3FFC7015E6A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AE319149-A514-56AF-D1F1-09B72C618A7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71DF6166-E7B5-3C36-677A-966BDA0B28E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2D751B7B-9E7E-5198-582D-C15F27E345D1}"/>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CCF149F1-08F4-6F9B-93F0-0883026C9439}"/>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9954C2B-8BC4-E019-20D1-818FEE787E36}"/>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94767795-63AE-4358-92FA-6ACBC8FB876E}"/>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113EA8DF-82CD-EB35-6278-9557BBF25D19}"/>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AA77119B-7743-B690-9465-CC9E51CE4444}"/>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33334385-AB59-960E-A3E5-9501EADAA33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991F5CFB-03F2-DC89-41BB-37ACAD3A39FE}"/>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AFA70928-8DA2-5560-5DD5-558045D02F9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FB809510-8147-E025-EEB8-8819A6D6FBD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D2F18ED2-E5E5-8B3D-481D-C15B8FC6951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DB7EC374-9A92-B410-2846-F5A581E96D1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C1CF4DD4-8671-73B0-4595-F5CF16D14DF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59" name="Group 58">
            <a:extLst>
              <a:ext uri="{FF2B5EF4-FFF2-40B4-BE49-F238E27FC236}">
                <a16:creationId xmlns:a16="http://schemas.microsoft.com/office/drawing/2014/main" id="{40794F95-87E5-0B79-8F49-F492B394493A}"/>
              </a:ext>
            </a:extLst>
          </p:cNvPr>
          <p:cNvGrpSpPr/>
          <p:nvPr/>
        </p:nvGrpSpPr>
        <p:grpSpPr>
          <a:xfrm>
            <a:off x="3185314" y="1663010"/>
            <a:ext cx="1414038" cy="1414038"/>
            <a:chOff x="4876800" y="1600199"/>
            <a:chExt cx="2819401" cy="2819401"/>
          </a:xfrm>
        </p:grpSpPr>
        <p:grpSp>
          <p:nvGrpSpPr>
            <p:cNvPr id="60" name="Group 59">
              <a:extLst>
                <a:ext uri="{FF2B5EF4-FFF2-40B4-BE49-F238E27FC236}">
                  <a16:creationId xmlns:a16="http://schemas.microsoft.com/office/drawing/2014/main" id="{97CD8AF8-689F-7235-F72C-8461333387F6}"/>
                </a:ext>
              </a:extLst>
            </p:cNvPr>
            <p:cNvGrpSpPr/>
            <p:nvPr/>
          </p:nvGrpSpPr>
          <p:grpSpPr>
            <a:xfrm>
              <a:off x="5486400" y="3962400"/>
              <a:ext cx="2209800" cy="457200"/>
              <a:chOff x="5486400" y="3962400"/>
              <a:chExt cx="2209800" cy="457200"/>
            </a:xfrm>
          </p:grpSpPr>
          <p:sp>
            <p:nvSpPr>
              <p:cNvPr id="105" name="DRAM">
                <a:extLst>
                  <a:ext uri="{FF2B5EF4-FFF2-40B4-BE49-F238E27FC236}">
                    <a16:creationId xmlns:a16="http://schemas.microsoft.com/office/drawing/2014/main" id="{409F785F-8AD8-92CD-60AC-6BF9A4F72D3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0B03D9C7-AF50-CE3F-684D-30F40D5916E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41C9139-9E9B-72CD-FD27-6CB15407A15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CFD0D982-3EA8-3573-DE64-B9B92F5C942C}"/>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04C27DF3-24DF-3E8C-FFE9-F247D23270A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 name="Group 60">
              <a:extLst>
                <a:ext uri="{FF2B5EF4-FFF2-40B4-BE49-F238E27FC236}">
                  <a16:creationId xmlns:a16="http://schemas.microsoft.com/office/drawing/2014/main" id="{2148CD67-332C-F51A-988E-2611D4010668}"/>
                </a:ext>
              </a:extLst>
            </p:cNvPr>
            <p:cNvGrpSpPr/>
            <p:nvPr/>
          </p:nvGrpSpPr>
          <p:grpSpPr>
            <a:xfrm>
              <a:off x="4876800" y="1600200"/>
              <a:ext cx="457200" cy="2209800"/>
              <a:chOff x="4876800" y="1600200"/>
              <a:chExt cx="457200" cy="2209800"/>
            </a:xfrm>
          </p:grpSpPr>
          <p:sp>
            <p:nvSpPr>
              <p:cNvPr id="100" name="DRAM">
                <a:extLst>
                  <a:ext uri="{FF2B5EF4-FFF2-40B4-BE49-F238E27FC236}">
                    <a16:creationId xmlns:a16="http://schemas.microsoft.com/office/drawing/2014/main" id="{53133863-A8A6-7C24-65D5-1675607CF4A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1" name="DRAM">
                <a:extLst>
                  <a:ext uri="{FF2B5EF4-FFF2-40B4-BE49-F238E27FC236}">
                    <a16:creationId xmlns:a16="http://schemas.microsoft.com/office/drawing/2014/main" id="{0BA01B15-9F60-761D-67BF-612AF92BAB8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2" name="DRAM">
                <a:extLst>
                  <a:ext uri="{FF2B5EF4-FFF2-40B4-BE49-F238E27FC236}">
                    <a16:creationId xmlns:a16="http://schemas.microsoft.com/office/drawing/2014/main" id="{E44FC94B-6DE2-7F93-FAAF-640F02FA702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3" name="DRAM">
                <a:extLst>
                  <a:ext uri="{FF2B5EF4-FFF2-40B4-BE49-F238E27FC236}">
                    <a16:creationId xmlns:a16="http://schemas.microsoft.com/office/drawing/2014/main" id="{D52D198B-BF07-D189-7654-F57F5A22BAA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4" name="DRAM">
                <a:extLst>
                  <a:ext uri="{FF2B5EF4-FFF2-40B4-BE49-F238E27FC236}">
                    <a16:creationId xmlns:a16="http://schemas.microsoft.com/office/drawing/2014/main" id="{01020030-5CDD-B848-3C60-D8A463E026C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 name="Group 61">
              <a:extLst>
                <a:ext uri="{FF2B5EF4-FFF2-40B4-BE49-F238E27FC236}">
                  <a16:creationId xmlns:a16="http://schemas.microsoft.com/office/drawing/2014/main" id="{1DD7A0B9-FB33-6D2C-1012-44A2C98A9E1F}"/>
                </a:ext>
              </a:extLst>
            </p:cNvPr>
            <p:cNvGrpSpPr/>
            <p:nvPr/>
          </p:nvGrpSpPr>
          <p:grpSpPr>
            <a:xfrm>
              <a:off x="5676900" y="1600199"/>
              <a:ext cx="1828800" cy="2362201"/>
              <a:chOff x="5676900" y="1170708"/>
              <a:chExt cx="1828800" cy="2791692"/>
            </a:xfrm>
          </p:grpSpPr>
          <p:cxnSp>
            <p:nvCxnSpPr>
              <p:cNvPr id="95" name="Straight Connector 94">
                <a:extLst>
                  <a:ext uri="{FF2B5EF4-FFF2-40B4-BE49-F238E27FC236}">
                    <a16:creationId xmlns:a16="http://schemas.microsoft.com/office/drawing/2014/main" id="{11A5E939-1A98-0C74-70C6-00C30578CE8F}"/>
                  </a:ext>
                </a:extLst>
              </p:cNvPr>
              <p:cNvCxnSpPr>
                <a:cxnSpLocks/>
                <a:stCxn id="65" idx="0"/>
                <a:endCxn id="10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E59C9A8-65FB-2A14-48B0-37F6CEA0922A}"/>
                  </a:ext>
                </a:extLst>
              </p:cNvPr>
              <p:cNvCxnSpPr>
                <a:cxnSpLocks/>
                <a:stCxn id="67" idx="0"/>
                <a:endCxn id="10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8D9D7CB-75FA-94FE-B461-82F19DC522AD}"/>
                  </a:ext>
                </a:extLst>
              </p:cNvPr>
              <p:cNvCxnSpPr>
                <a:cxnSpLocks/>
                <a:stCxn id="68" idx="0"/>
                <a:endCxn id="10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6BA570-2A38-D337-48AD-A423A8D0BA13}"/>
                  </a:ext>
                </a:extLst>
              </p:cNvPr>
              <p:cNvCxnSpPr>
                <a:cxnSpLocks/>
                <a:stCxn id="69" idx="0"/>
                <a:endCxn id="10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2FACBF55-5AC5-FACA-60C8-997FC5703B80}"/>
                  </a:ext>
                </a:extLst>
              </p:cNvPr>
              <p:cNvCxnSpPr>
                <a:cxnSpLocks/>
                <a:stCxn id="66" idx="0"/>
                <a:endCxn id="10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3" name="Group 62">
              <a:extLst>
                <a:ext uri="{FF2B5EF4-FFF2-40B4-BE49-F238E27FC236}">
                  <a16:creationId xmlns:a16="http://schemas.microsoft.com/office/drawing/2014/main" id="{5E6C3537-F9C5-4705-26EF-C924F0F5D5D7}"/>
                </a:ext>
              </a:extLst>
            </p:cNvPr>
            <p:cNvGrpSpPr/>
            <p:nvPr/>
          </p:nvGrpSpPr>
          <p:grpSpPr>
            <a:xfrm>
              <a:off x="5334000" y="1790700"/>
              <a:ext cx="2362201" cy="1828800"/>
              <a:chOff x="5333998" y="1790700"/>
              <a:chExt cx="2791691" cy="1828800"/>
            </a:xfrm>
          </p:grpSpPr>
          <p:cxnSp>
            <p:nvCxnSpPr>
              <p:cNvPr id="90" name="Straight Connector 89">
                <a:extLst>
                  <a:ext uri="{FF2B5EF4-FFF2-40B4-BE49-F238E27FC236}">
                    <a16:creationId xmlns:a16="http://schemas.microsoft.com/office/drawing/2014/main" id="{2C07D7F7-728D-01F4-880A-98B39E9A99B2}"/>
                  </a:ext>
                </a:extLst>
              </p:cNvPr>
              <p:cNvCxnSpPr>
                <a:cxnSpLocks/>
                <a:stCxn id="69" idx="6"/>
                <a:endCxn id="10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F98157F-C02A-60EE-E532-15DBC6E489BB}"/>
                  </a:ext>
                </a:extLst>
              </p:cNvPr>
              <p:cNvCxnSpPr>
                <a:cxnSpLocks/>
                <a:stCxn id="74" idx="6"/>
                <a:endCxn id="10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A735D65-3660-8AE7-0371-B03DF94DCB54}"/>
                  </a:ext>
                </a:extLst>
              </p:cNvPr>
              <p:cNvCxnSpPr>
                <a:cxnSpLocks/>
                <a:endCxn id="102"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581FD839-7FC4-4E78-792C-D16281A9C270}"/>
                  </a:ext>
                </a:extLst>
              </p:cNvPr>
              <p:cNvCxnSpPr>
                <a:cxnSpLocks/>
                <a:stCxn id="84" idx="6"/>
                <a:endCxn id="10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06AD3AB-9600-A6BF-BFBF-068E37656400}"/>
                  </a:ext>
                </a:extLst>
              </p:cNvPr>
              <p:cNvCxnSpPr>
                <a:cxnSpLocks/>
                <a:stCxn id="89" idx="6"/>
                <a:endCxn id="10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4" name="Group 63">
              <a:extLst>
                <a:ext uri="{FF2B5EF4-FFF2-40B4-BE49-F238E27FC236}">
                  <a16:creationId xmlns:a16="http://schemas.microsoft.com/office/drawing/2014/main" id="{AF764B5E-2A2B-5202-8C6F-6ACC1FF585B0}"/>
                </a:ext>
              </a:extLst>
            </p:cNvPr>
            <p:cNvGrpSpPr/>
            <p:nvPr/>
          </p:nvGrpSpPr>
          <p:grpSpPr>
            <a:xfrm>
              <a:off x="5486400" y="1600200"/>
              <a:ext cx="2209800" cy="2209800"/>
              <a:chOff x="5486400" y="1600200"/>
              <a:chExt cx="2209800" cy="2209800"/>
            </a:xfrm>
          </p:grpSpPr>
          <p:sp>
            <p:nvSpPr>
              <p:cNvPr id="65" name="Oval 64">
                <a:extLst>
                  <a:ext uri="{FF2B5EF4-FFF2-40B4-BE49-F238E27FC236}">
                    <a16:creationId xmlns:a16="http://schemas.microsoft.com/office/drawing/2014/main" id="{13D770BB-7217-38C5-711D-B5170B8CCC9F}"/>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 name="Oval 65">
                <a:extLst>
                  <a:ext uri="{FF2B5EF4-FFF2-40B4-BE49-F238E27FC236}">
                    <a16:creationId xmlns:a16="http://schemas.microsoft.com/office/drawing/2014/main" id="{DB50467F-FEFD-794B-3319-E226669CFE8C}"/>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 name="Oval 66">
                <a:extLst>
                  <a:ext uri="{FF2B5EF4-FFF2-40B4-BE49-F238E27FC236}">
                    <a16:creationId xmlns:a16="http://schemas.microsoft.com/office/drawing/2014/main" id="{51FA6554-610A-A0D6-0132-A77C72C68850}"/>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 name="Oval 67">
                <a:extLst>
                  <a:ext uri="{FF2B5EF4-FFF2-40B4-BE49-F238E27FC236}">
                    <a16:creationId xmlns:a16="http://schemas.microsoft.com/office/drawing/2014/main" id="{586865B3-C286-94B9-E0A9-1E9D84ABEE21}"/>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 name="Oval 68">
                <a:extLst>
                  <a:ext uri="{FF2B5EF4-FFF2-40B4-BE49-F238E27FC236}">
                    <a16:creationId xmlns:a16="http://schemas.microsoft.com/office/drawing/2014/main" id="{CAC2CBB4-018B-F3DC-C3BC-558E89C961A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 name="Oval 69">
                <a:extLst>
                  <a:ext uri="{FF2B5EF4-FFF2-40B4-BE49-F238E27FC236}">
                    <a16:creationId xmlns:a16="http://schemas.microsoft.com/office/drawing/2014/main" id="{D8287CBE-84C0-0AFA-E1FD-20A73C634A74}"/>
                  </a:ext>
                </a:extLst>
              </p:cNvPr>
              <p:cNvSpPr/>
              <p:nvPr/>
            </p:nvSpPr>
            <p:spPr>
              <a:xfrm>
                <a:off x="5486400" y="20574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24C174AB-3F60-50A6-58FA-D1E748D9A1C5}"/>
                  </a:ext>
                </a:extLst>
              </p:cNvPr>
              <p:cNvSpPr/>
              <p:nvPr/>
            </p:nvSpPr>
            <p:spPr>
              <a:xfrm>
                <a:off x="5943600" y="20574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1CC44215-7331-5864-7BD3-2AD3FDC413EF}"/>
                  </a:ext>
                </a:extLst>
              </p:cNvPr>
              <p:cNvSpPr/>
              <p:nvPr/>
            </p:nvSpPr>
            <p:spPr>
              <a:xfrm>
                <a:off x="6400800" y="20574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26C2B63A-40AF-34C4-818C-54EF22B1070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22A79D5C-8525-AC9D-CAC0-1F0DF3D0B15B}"/>
                  </a:ext>
                </a:extLst>
              </p:cNvPr>
              <p:cNvSpPr/>
              <p:nvPr/>
            </p:nvSpPr>
            <p:spPr>
              <a:xfrm>
                <a:off x="7315200" y="20574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F4FEE0C3-3C8F-EA32-157D-1B842D24E5A3}"/>
                  </a:ext>
                </a:extLst>
              </p:cNvPr>
              <p:cNvSpPr/>
              <p:nvPr/>
            </p:nvSpPr>
            <p:spPr>
              <a:xfrm>
                <a:off x="5486400" y="2514600"/>
                <a:ext cx="381000" cy="381000"/>
              </a:xfrm>
              <a:prstGeom prst="ellipse">
                <a:avLst/>
              </a:prstGeom>
              <a:solidFill>
                <a:schemeClr val="accent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CEBAB866-F9F2-7A33-FF7E-E780BA9DC69C}"/>
                  </a:ext>
                </a:extLst>
              </p:cNvPr>
              <p:cNvSpPr/>
              <p:nvPr/>
            </p:nvSpPr>
            <p:spPr>
              <a:xfrm>
                <a:off x="5943600" y="2514600"/>
                <a:ext cx="381000" cy="381000"/>
              </a:xfrm>
              <a:prstGeom prst="ellipse">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97738BCC-FAE3-DFB7-9C37-CDAE7339B38C}"/>
                  </a:ext>
                </a:extLst>
              </p:cNvPr>
              <p:cNvSpPr/>
              <p:nvPr/>
            </p:nvSpPr>
            <p:spPr>
              <a:xfrm>
                <a:off x="6400800" y="2514600"/>
                <a:ext cx="381000" cy="381000"/>
              </a:xfrm>
              <a:prstGeom prst="ellipse">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9841D0FB-9DF1-17E4-4260-3888261CC34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8D98E843-490D-C1A9-BA17-B894DDFDC01D}"/>
                  </a:ext>
                </a:extLst>
              </p:cNvPr>
              <p:cNvSpPr/>
              <p:nvPr/>
            </p:nvSpPr>
            <p:spPr>
              <a:xfrm>
                <a:off x="7315200" y="2514600"/>
                <a:ext cx="381000" cy="381000"/>
              </a:xfrm>
              <a:prstGeom prst="ellipse">
                <a:avLst/>
              </a:prstGeom>
              <a:solidFill>
                <a:schemeClr val="accent2">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F1D9404C-500E-6F5D-E3F8-F513587236D5}"/>
                  </a:ext>
                </a:extLst>
              </p:cNvPr>
              <p:cNvSpPr/>
              <p:nvPr/>
            </p:nvSpPr>
            <p:spPr>
              <a:xfrm>
                <a:off x="5486400" y="2971800"/>
                <a:ext cx="381000" cy="381000"/>
              </a:xfrm>
              <a:prstGeom prst="ellipse">
                <a:avLst/>
              </a:prstGeom>
              <a:solidFill>
                <a:schemeClr val="accent4">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F1B51AC3-4F3E-BF12-DDF5-5D2DA7C87890}"/>
                  </a:ext>
                </a:extLst>
              </p:cNvPr>
              <p:cNvSpPr/>
              <p:nvPr/>
            </p:nvSpPr>
            <p:spPr>
              <a:xfrm>
                <a:off x="5943600" y="2971800"/>
                <a:ext cx="381000" cy="381000"/>
              </a:xfrm>
              <a:prstGeom prst="ellipse">
                <a:avLst/>
              </a:prstGeom>
              <a:solidFill>
                <a:schemeClr val="accent4">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0E34BA3B-2E90-2F8A-3942-B87B8B418F3F}"/>
                  </a:ext>
                </a:extLst>
              </p:cNvPr>
              <p:cNvSpPr/>
              <p:nvPr/>
            </p:nvSpPr>
            <p:spPr>
              <a:xfrm>
                <a:off x="6400800" y="2971800"/>
                <a:ext cx="381000" cy="381000"/>
              </a:xfrm>
              <a:prstGeom prst="ellipse">
                <a:avLst/>
              </a:prstGeom>
              <a:solidFill>
                <a:schemeClr val="accent4">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87C43EC3-04A5-4B10-9446-B91845F74C86}"/>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C77B9788-E66E-D570-BE3D-FEC45F4C4FB8}"/>
                  </a:ext>
                </a:extLst>
              </p:cNvPr>
              <p:cNvSpPr/>
              <p:nvPr/>
            </p:nvSpPr>
            <p:spPr>
              <a:xfrm>
                <a:off x="7315200" y="2971800"/>
                <a:ext cx="381000" cy="381000"/>
              </a:xfrm>
              <a:prstGeom prst="ellipse">
                <a:avLst/>
              </a:prstGeom>
              <a:solidFill>
                <a:schemeClr val="accent4">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FB967F9E-AD0E-99F8-4C92-7B0C15A40A2D}"/>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2091FB07-CEC0-1813-13B0-9458C73FC33F}"/>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81102973-DB18-170B-60B8-6FB5AB67E2C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E934C76D-A9A1-3F43-AD2E-F83FD4DC3839}"/>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0E717C25-74D2-B4D9-6D7E-B29CE326622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0" name="Group 109">
            <a:extLst>
              <a:ext uri="{FF2B5EF4-FFF2-40B4-BE49-F238E27FC236}">
                <a16:creationId xmlns:a16="http://schemas.microsoft.com/office/drawing/2014/main" id="{44362C14-2121-1971-5E30-DEC513A70F0B}"/>
              </a:ext>
            </a:extLst>
          </p:cNvPr>
          <p:cNvGrpSpPr/>
          <p:nvPr/>
        </p:nvGrpSpPr>
        <p:grpSpPr>
          <a:xfrm>
            <a:off x="4751986" y="1663010"/>
            <a:ext cx="1414038" cy="1414038"/>
            <a:chOff x="4876800" y="1600199"/>
            <a:chExt cx="2819401" cy="2819401"/>
          </a:xfrm>
        </p:grpSpPr>
        <p:grpSp>
          <p:nvGrpSpPr>
            <p:cNvPr id="111" name="Group 110">
              <a:extLst>
                <a:ext uri="{FF2B5EF4-FFF2-40B4-BE49-F238E27FC236}">
                  <a16:creationId xmlns:a16="http://schemas.microsoft.com/office/drawing/2014/main" id="{D265122C-F95D-0F77-8C39-5871E49BA90A}"/>
                </a:ext>
              </a:extLst>
            </p:cNvPr>
            <p:cNvGrpSpPr/>
            <p:nvPr/>
          </p:nvGrpSpPr>
          <p:grpSpPr>
            <a:xfrm>
              <a:off x="5486400" y="3962400"/>
              <a:ext cx="2209800" cy="457200"/>
              <a:chOff x="5486400" y="3962400"/>
              <a:chExt cx="2209800" cy="457200"/>
            </a:xfrm>
          </p:grpSpPr>
          <p:sp>
            <p:nvSpPr>
              <p:cNvPr id="156" name="DRAM">
                <a:extLst>
                  <a:ext uri="{FF2B5EF4-FFF2-40B4-BE49-F238E27FC236}">
                    <a16:creationId xmlns:a16="http://schemas.microsoft.com/office/drawing/2014/main" id="{DAC1715B-6A79-BB15-14B4-7C550BE4BD2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14844BF7-6BE5-52F2-FAE1-BDC846F2B603}"/>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7367EA0F-32E9-B6B2-7F8D-2AF18E75F3A3}"/>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1B727991-23A0-9AD3-2845-DB5F30128624}"/>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E86BE4CE-33B9-BCCA-12A1-2BFDCDA7227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2" name="Group 111">
              <a:extLst>
                <a:ext uri="{FF2B5EF4-FFF2-40B4-BE49-F238E27FC236}">
                  <a16:creationId xmlns:a16="http://schemas.microsoft.com/office/drawing/2014/main" id="{37875A4C-8BA4-BD76-6587-65782774FAC8}"/>
                </a:ext>
              </a:extLst>
            </p:cNvPr>
            <p:cNvGrpSpPr/>
            <p:nvPr/>
          </p:nvGrpSpPr>
          <p:grpSpPr>
            <a:xfrm>
              <a:off x="4876800" y="1600200"/>
              <a:ext cx="457200" cy="2209800"/>
              <a:chOff x="4876800" y="1600200"/>
              <a:chExt cx="457200" cy="2209800"/>
            </a:xfrm>
          </p:grpSpPr>
          <p:sp>
            <p:nvSpPr>
              <p:cNvPr id="151" name="DRAM">
                <a:extLst>
                  <a:ext uri="{FF2B5EF4-FFF2-40B4-BE49-F238E27FC236}">
                    <a16:creationId xmlns:a16="http://schemas.microsoft.com/office/drawing/2014/main" id="{3047A10C-4FEB-217B-08EA-A792A98C978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2" name="DRAM">
                <a:extLst>
                  <a:ext uri="{FF2B5EF4-FFF2-40B4-BE49-F238E27FC236}">
                    <a16:creationId xmlns:a16="http://schemas.microsoft.com/office/drawing/2014/main" id="{CB593E2C-26E8-EA6D-6186-844CC9BB1092}"/>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3" name="DRAM">
                <a:extLst>
                  <a:ext uri="{FF2B5EF4-FFF2-40B4-BE49-F238E27FC236}">
                    <a16:creationId xmlns:a16="http://schemas.microsoft.com/office/drawing/2014/main" id="{3B468AA9-D62E-FE27-F87E-A606CBF6ED8C}"/>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4" name="DRAM">
                <a:extLst>
                  <a:ext uri="{FF2B5EF4-FFF2-40B4-BE49-F238E27FC236}">
                    <a16:creationId xmlns:a16="http://schemas.microsoft.com/office/drawing/2014/main" id="{B1FD441F-F92C-CA76-4469-FC65356BD656}"/>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5" name="DRAM">
                <a:extLst>
                  <a:ext uri="{FF2B5EF4-FFF2-40B4-BE49-F238E27FC236}">
                    <a16:creationId xmlns:a16="http://schemas.microsoft.com/office/drawing/2014/main" id="{081B1368-AB3C-1D70-680F-869B42C5BFD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3" name="Group 112">
              <a:extLst>
                <a:ext uri="{FF2B5EF4-FFF2-40B4-BE49-F238E27FC236}">
                  <a16:creationId xmlns:a16="http://schemas.microsoft.com/office/drawing/2014/main" id="{314BB626-0C6D-EC1E-1C4A-16D30A51D47E}"/>
                </a:ext>
              </a:extLst>
            </p:cNvPr>
            <p:cNvGrpSpPr/>
            <p:nvPr/>
          </p:nvGrpSpPr>
          <p:grpSpPr>
            <a:xfrm>
              <a:off x="5676900" y="1600199"/>
              <a:ext cx="1828800" cy="2362201"/>
              <a:chOff x="5676900" y="1170708"/>
              <a:chExt cx="1828800" cy="2791692"/>
            </a:xfrm>
          </p:grpSpPr>
          <p:cxnSp>
            <p:nvCxnSpPr>
              <p:cNvPr id="146" name="Straight Connector 145">
                <a:extLst>
                  <a:ext uri="{FF2B5EF4-FFF2-40B4-BE49-F238E27FC236}">
                    <a16:creationId xmlns:a16="http://schemas.microsoft.com/office/drawing/2014/main" id="{147CE309-B301-E137-5428-29A0D1850F9E}"/>
                  </a:ext>
                </a:extLst>
              </p:cNvPr>
              <p:cNvCxnSpPr>
                <a:cxnSpLocks/>
                <a:stCxn id="116" idx="0"/>
                <a:endCxn id="15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8378F6E6-9827-6811-70BE-2493C80C7A79}"/>
                  </a:ext>
                </a:extLst>
              </p:cNvPr>
              <p:cNvCxnSpPr>
                <a:cxnSpLocks/>
                <a:stCxn id="118" idx="0"/>
                <a:endCxn id="15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4ABE3392-0824-83EC-D863-95A2508959F1}"/>
                  </a:ext>
                </a:extLst>
              </p:cNvPr>
              <p:cNvCxnSpPr>
                <a:cxnSpLocks/>
                <a:stCxn id="119" idx="0"/>
                <a:endCxn id="15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1D10862B-948F-BD19-6A01-00426565F83C}"/>
                  </a:ext>
                </a:extLst>
              </p:cNvPr>
              <p:cNvCxnSpPr>
                <a:cxnSpLocks/>
                <a:stCxn id="120" idx="0"/>
                <a:endCxn id="16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42ABFB7-566B-288A-3DF5-69D7AAAADA0B}"/>
                  </a:ext>
                </a:extLst>
              </p:cNvPr>
              <p:cNvCxnSpPr>
                <a:cxnSpLocks/>
                <a:stCxn id="117" idx="0"/>
                <a:endCxn id="15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4" name="Group 113">
              <a:extLst>
                <a:ext uri="{FF2B5EF4-FFF2-40B4-BE49-F238E27FC236}">
                  <a16:creationId xmlns:a16="http://schemas.microsoft.com/office/drawing/2014/main" id="{1EA196E2-E5C9-A708-50BA-DA78A6401B1A}"/>
                </a:ext>
              </a:extLst>
            </p:cNvPr>
            <p:cNvGrpSpPr/>
            <p:nvPr/>
          </p:nvGrpSpPr>
          <p:grpSpPr>
            <a:xfrm>
              <a:off x="5334000" y="1790700"/>
              <a:ext cx="2362201" cy="1828800"/>
              <a:chOff x="5333998" y="1790700"/>
              <a:chExt cx="2791691" cy="1828800"/>
            </a:xfrm>
          </p:grpSpPr>
          <p:cxnSp>
            <p:nvCxnSpPr>
              <p:cNvPr id="141" name="Straight Connector 140">
                <a:extLst>
                  <a:ext uri="{FF2B5EF4-FFF2-40B4-BE49-F238E27FC236}">
                    <a16:creationId xmlns:a16="http://schemas.microsoft.com/office/drawing/2014/main" id="{2DA01EE4-4402-1523-A0FE-486AB469C3E4}"/>
                  </a:ext>
                </a:extLst>
              </p:cNvPr>
              <p:cNvCxnSpPr>
                <a:cxnSpLocks/>
                <a:stCxn id="120" idx="6"/>
                <a:endCxn id="15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64A54BBE-E795-26B3-AA72-8E0AA8C14FC6}"/>
                  </a:ext>
                </a:extLst>
              </p:cNvPr>
              <p:cNvCxnSpPr>
                <a:cxnSpLocks/>
                <a:stCxn id="125" idx="6"/>
                <a:endCxn id="15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8E7A474F-1B87-9D69-9014-66DFF6256AC1}"/>
                  </a:ext>
                </a:extLst>
              </p:cNvPr>
              <p:cNvCxnSpPr>
                <a:cxnSpLocks/>
                <a:stCxn id="130" idx="6"/>
                <a:endCxn id="15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86AB509-3A87-6CB2-373A-61AF1C3E37C7}"/>
                  </a:ext>
                </a:extLst>
              </p:cNvPr>
              <p:cNvCxnSpPr>
                <a:cxnSpLocks/>
                <a:stCxn id="135" idx="6"/>
                <a:endCxn id="15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9FEEE6F9-7184-0D50-2ACF-356C5284D112}"/>
                  </a:ext>
                </a:extLst>
              </p:cNvPr>
              <p:cNvCxnSpPr>
                <a:cxnSpLocks/>
                <a:stCxn id="140" idx="6"/>
                <a:endCxn id="15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B0D24273-1E2A-A54E-51E3-D1E36A9D6861}"/>
                </a:ext>
              </a:extLst>
            </p:cNvPr>
            <p:cNvGrpSpPr/>
            <p:nvPr/>
          </p:nvGrpSpPr>
          <p:grpSpPr>
            <a:xfrm>
              <a:off x="5486400" y="1600200"/>
              <a:ext cx="2209800" cy="2209800"/>
              <a:chOff x="5486400" y="1600200"/>
              <a:chExt cx="2209800" cy="2209800"/>
            </a:xfrm>
          </p:grpSpPr>
          <p:sp>
            <p:nvSpPr>
              <p:cNvPr id="116" name="Oval 115">
                <a:extLst>
                  <a:ext uri="{FF2B5EF4-FFF2-40B4-BE49-F238E27FC236}">
                    <a16:creationId xmlns:a16="http://schemas.microsoft.com/office/drawing/2014/main" id="{AF4D7578-A609-0852-029C-AFAB630F045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7" name="Oval 116">
                <a:extLst>
                  <a:ext uri="{FF2B5EF4-FFF2-40B4-BE49-F238E27FC236}">
                    <a16:creationId xmlns:a16="http://schemas.microsoft.com/office/drawing/2014/main" id="{C3B4EB90-E9E1-742E-5ED4-BDD73F45B11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8" name="Oval 117">
                <a:extLst>
                  <a:ext uri="{FF2B5EF4-FFF2-40B4-BE49-F238E27FC236}">
                    <a16:creationId xmlns:a16="http://schemas.microsoft.com/office/drawing/2014/main" id="{A234198A-C055-2CF2-2D39-BD6DF053E31B}"/>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9" name="Oval 118">
                <a:extLst>
                  <a:ext uri="{FF2B5EF4-FFF2-40B4-BE49-F238E27FC236}">
                    <a16:creationId xmlns:a16="http://schemas.microsoft.com/office/drawing/2014/main" id="{A3207CC5-3B8C-47C5-E971-A50C66838754}"/>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0" name="Oval 119">
                <a:extLst>
                  <a:ext uri="{FF2B5EF4-FFF2-40B4-BE49-F238E27FC236}">
                    <a16:creationId xmlns:a16="http://schemas.microsoft.com/office/drawing/2014/main" id="{0E33B9A3-CA68-0BB0-DD73-FB43E8EEC852}"/>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1" name="Oval 120">
                <a:extLst>
                  <a:ext uri="{FF2B5EF4-FFF2-40B4-BE49-F238E27FC236}">
                    <a16:creationId xmlns:a16="http://schemas.microsoft.com/office/drawing/2014/main" id="{09B4A3C9-82E2-C209-3747-2AB0C39E7371}"/>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4BA7E62C-F457-7D1E-D497-3C9CF9526404}"/>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BD168504-D31B-1EBA-0E30-AA284679BC5F}"/>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DC37C0EF-5017-3A03-79DE-522118891193}"/>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7C0CA901-3E96-F59D-6D00-B41831E998FF}"/>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CC29802C-8233-364A-234A-64CFC8A1E453}"/>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8490AB7E-BCE8-3CBC-358D-46C9F6030FA9}"/>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7F23CAFE-1E98-B8BB-0E8A-0DAC6F38F157}"/>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B73DD793-3DE5-1609-8722-FD2134EB8C24}"/>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DBD0556D-D5CB-EAF2-C87F-976E02E14B72}"/>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C0044857-2C12-8D83-901C-2522FFAF6377}"/>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E033CA06-DD73-3506-CF02-FFC1C0B715E0}"/>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2DF0F984-31C7-2276-5833-ADAA0B27C398}"/>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F855FCBB-3E6B-B3B7-F70C-0FF607AA01D7}"/>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65457800-CD9B-12BA-06B1-17F88B8D67AF}"/>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A10E6C29-65B3-7CB9-F3AE-F9B816C13A8E}"/>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36A75D3D-2CC3-325E-41AD-EBF60B1F39AA}"/>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FBCD1691-1EB2-06E4-8704-5A6B025D1F5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8DCE5CD0-58BA-FCBE-3976-DD7AB86AEBD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958A121F-2BAB-ACFB-63F0-DD3C46FD6426}"/>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1" name="Group 160">
            <a:extLst>
              <a:ext uri="{FF2B5EF4-FFF2-40B4-BE49-F238E27FC236}">
                <a16:creationId xmlns:a16="http://schemas.microsoft.com/office/drawing/2014/main" id="{C4B0AD1A-DABF-B57A-C7C7-3A2D8B467921}"/>
              </a:ext>
            </a:extLst>
          </p:cNvPr>
          <p:cNvGrpSpPr/>
          <p:nvPr/>
        </p:nvGrpSpPr>
        <p:grpSpPr>
          <a:xfrm>
            <a:off x="6309514" y="1663010"/>
            <a:ext cx="1414038" cy="1414038"/>
            <a:chOff x="4876800" y="1600199"/>
            <a:chExt cx="2819401" cy="2819401"/>
          </a:xfrm>
        </p:grpSpPr>
        <p:grpSp>
          <p:nvGrpSpPr>
            <p:cNvPr id="162" name="Group 161">
              <a:extLst>
                <a:ext uri="{FF2B5EF4-FFF2-40B4-BE49-F238E27FC236}">
                  <a16:creationId xmlns:a16="http://schemas.microsoft.com/office/drawing/2014/main" id="{9729CA9C-3D9B-0DE6-662A-C3AD5E4086D7}"/>
                </a:ext>
              </a:extLst>
            </p:cNvPr>
            <p:cNvGrpSpPr/>
            <p:nvPr/>
          </p:nvGrpSpPr>
          <p:grpSpPr>
            <a:xfrm>
              <a:off x="5486400" y="3962400"/>
              <a:ext cx="2209800" cy="457200"/>
              <a:chOff x="5486400" y="3962400"/>
              <a:chExt cx="2209800" cy="457200"/>
            </a:xfrm>
          </p:grpSpPr>
          <p:sp>
            <p:nvSpPr>
              <p:cNvPr id="207" name="DRAM">
                <a:extLst>
                  <a:ext uri="{FF2B5EF4-FFF2-40B4-BE49-F238E27FC236}">
                    <a16:creationId xmlns:a16="http://schemas.microsoft.com/office/drawing/2014/main" id="{C4E028EC-DD69-626D-F9AE-608532D6982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6FFE53BC-DE17-C53E-409D-3094806ED2E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EDC245B1-6698-7BFD-F49B-468104CCE082}"/>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B751B439-E225-E86D-B93B-7EF769BF843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AC6DC4A7-33C0-0411-700E-583AF7C3F8D3}"/>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3" name="Group 162">
              <a:extLst>
                <a:ext uri="{FF2B5EF4-FFF2-40B4-BE49-F238E27FC236}">
                  <a16:creationId xmlns:a16="http://schemas.microsoft.com/office/drawing/2014/main" id="{0B2ABD2D-E2F7-20A7-2A0B-B4BCAE3E0521}"/>
                </a:ext>
              </a:extLst>
            </p:cNvPr>
            <p:cNvGrpSpPr/>
            <p:nvPr/>
          </p:nvGrpSpPr>
          <p:grpSpPr>
            <a:xfrm>
              <a:off x="4876800" y="1600200"/>
              <a:ext cx="457200" cy="2209800"/>
              <a:chOff x="4876800" y="1600200"/>
              <a:chExt cx="457200" cy="2209800"/>
            </a:xfrm>
          </p:grpSpPr>
          <p:sp>
            <p:nvSpPr>
              <p:cNvPr id="202" name="DRAM">
                <a:extLst>
                  <a:ext uri="{FF2B5EF4-FFF2-40B4-BE49-F238E27FC236}">
                    <a16:creationId xmlns:a16="http://schemas.microsoft.com/office/drawing/2014/main" id="{49694578-A5F2-FFC6-DBA9-59B16608BB0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3" name="DRAM">
                <a:extLst>
                  <a:ext uri="{FF2B5EF4-FFF2-40B4-BE49-F238E27FC236}">
                    <a16:creationId xmlns:a16="http://schemas.microsoft.com/office/drawing/2014/main" id="{BE2CA46D-646E-78BC-BE2F-6DDEBCE0CB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4" name="DRAM">
                <a:extLst>
                  <a:ext uri="{FF2B5EF4-FFF2-40B4-BE49-F238E27FC236}">
                    <a16:creationId xmlns:a16="http://schemas.microsoft.com/office/drawing/2014/main" id="{DBFD7E01-9EB8-5931-6847-19EDB0D767D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5" name="DRAM">
                <a:extLst>
                  <a:ext uri="{FF2B5EF4-FFF2-40B4-BE49-F238E27FC236}">
                    <a16:creationId xmlns:a16="http://schemas.microsoft.com/office/drawing/2014/main" id="{543A7A1D-6288-05D1-5358-4C29E7F33E98}"/>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6" name="DRAM">
                <a:extLst>
                  <a:ext uri="{FF2B5EF4-FFF2-40B4-BE49-F238E27FC236}">
                    <a16:creationId xmlns:a16="http://schemas.microsoft.com/office/drawing/2014/main" id="{47907783-B628-97AB-F49E-8EAFCA0CC60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4" name="Group 163">
              <a:extLst>
                <a:ext uri="{FF2B5EF4-FFF2-40B4-BE49-F238E27FC236}">
                  <a16:creationId xmlns:a16="http://schemas.microsoft.com/office/drawing/2014/main" id="{8F245FE2-624C-4191-100A-4DCD5C374A75}"/>
                </a:ext>
              </a:extLst>
            </p:cNvPr>
            <p:cNvGrpSpPr/>
            <p:nvPr/>
          </p:nvGrpSpPr>
          <p:grpSpPr>
            <a:xfrm>
              <a:off x="5676900" y="1600199"/>
              <a:ext cx="1828800" cy="2362201"/>
              <a:chOff x="5676900" y="1170708"/>
              <a:chExt cx="1828800" cy="2791692"/>
            </a:xfrm>
          </p:grpSpPr>
          <p:cxnSp>
            <p:nvCxnSpPr>
              <p:cNvPr id="197" name="Straight Connector 196">
                <a:extLst>
                  <a:ext uri="{FF2B5EF4-FFF2-40B4-BE49-F238E27FC236}">
                    <a16:creationId xmlns:a16="http://schemas.microsoft.com/office/drawing/2014/main" id="{C415C56D-8594-D144-E652-F6873AED5A8D}"/>
                  </a:ext>
                </a:extLst>
              </p:cNvPr>
              <p:cNvCxnSpPr>
                <a:cxnSpLocks/>
                <a:stCxn id="167" idx="0"/>
                <a:endCxn id="20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599BE976-DD98-2067-05D2-2294272B55C9}"/>
                  </a:ext>
                </a:extLst>
              </p:cNvPr>
              <p:cNvCxnSpPr>
                <a:cxnSpLocks/>
                <a:stCxn id="169" idx="0"/>
                <a:endCxn id="20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A66C926-71AC-8DAF-6DBF-1B5F46DD8965}"/>
                  </a:ext>
                </a:extLst>
              </p:cNvPr>
              <p:cNvCxnSpPr>
                <a:cxnSpLocks/>
                <a:stCxn id="170" idx="0"/>
                <a:endCxn id="21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BCB8053-A3DE-2416-92F2-B545B8F726E7}"/>
                  </a:ext>
                </a:extLst>
              </p:cNvPr>
              <p:cNvCxnSpPr>
                <a:cxnSpLocks/>
                <a:stCxn id="171" idx="0"/>
                <a:endCxn id="21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2D9F711C-6FEB-5236-59D4-5945DE8E49E2}"/>
                  </a:ext>
                </a:extLst>
              </p:cNvPr>
              <p:cNvCxnSpPr>
                <a:cxnSpLocks/>
                <a:stCxn id="168" idx="0"/>
                <a:endCxn id="20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5" name="Group 164">
              <a:extLst>
                <a:ext uri="{FF2B5EF4-FFF2-40B4-BE49-F238E27FC236}">
                  <a16:creationId xmlns:a16="http://schemas.microsoft.com/office/drawing/2014/main" id="{CC192DD9-7926-6D2F-064E-8F5EEB587E90}"/>
                </a:ext>
              </a:extLst>
            </p:cNvPr>
            <p:cNvGrpSpPr/>
            <p:nvPr/>
          </p:nvGrpSpPr>
          <p:grpSpPr>
            <a:xfrm>
              <a:off x="5334000" y="1790700"/>
              <a:ext cx="2362201" cy="1828800"/>
              <a:chOff x="5333998" y="1790700"/>
              <a:chExt cx="2791691" cy="1828800"/>
            </a:xfrm>
          </p:grpSpPr>
          <p:cxnSp>
            <p:nvCxnSpPr>
              <p:cNvPr id="192" name="Straight Connector 191">
                <a:extLst>
                  <a:ext uri="{FF2B5EF4-FFF2-40B4-BE49-F238E27FC236}">
                    <a16:creationId xmlns:a16="http://schemas.microsoft.com/office/drawing/2014/main" id="{A369B99A-A520-1713-A4E2-0AF0EBDB1B4A}"/>
                  </a:ext>
                </a:extLst>
              </p:cNvPr>
              <p:cNvCxnSpPr>
                <a:cxnSpLocks/>
                <a:stCxn id="171" idx="6"/>
                <a:endCxn id="20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D9279A-86C5-5DF3-97F8-071D00FD14EC}"/>
                  </a:ext>
                </a:extLst>
              </p:cNvPr>
              <p:cNvCxnSpPr>
                <a:cxnSpLocks/>
                <a:stCxn id="176" idx="6"/>
                <a:endCxn id="20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40AEA62C-5669-0B80-0849-1B99F1F1D9A3}"/>
                  </a:ext>
                </a:extLst>
              </p:cNvPr>
              <p:cNvCxnSpPr>
                <a:cxnSpLocks/>
                <a:stCxn id="181" idx="6"/>
                <a:endCxn id="20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5B09E48-8702-D902-4565-207CBE5B2DB1}"/>
                  </a:ext>
                </a:extLst>
              </p:cNvPr>
              <p:cNvCxnSpPr>
                <a:cxnSpLocks/>
                <a:stCxn id="186" idx="6"/>
                <a:endCxn id="20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20C45816-7676-9B47-081F-7735276F25CD}"/>
                  </a:ext>
                </a:extLst>
              </p:cNvPr>
              <p:cNvCxnSpPr>
                <a:cxnSpLocks/>
                <a:stCxn id="191" idx="6"/>
                <a:endCxn id="20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B2FB1C3D-26C9-B442-347A-A48CC0A2322D}"/>
                </a:ext>
              </a:extLst>
            </p:cNvPr>
            <p:cNvGrpSpPr/>
            <p:nvPr/>
          </p:nvGrpSpPr>
          <p:grpSpPr>
            <a:xfrm>
              <a:off x="5486400" y="1600200"/>
              <a:ext cx="2209800" cy="2209800"/>
              <a:chOff x="5486400" y="1600200"/>
              <a:chExt cx="2209800" cy="2209800"/>
            </a:xfrm>
          </p:grpSpPr>
          <p:sp>
            <p:nvSpPr>
              <p:cNvPr id="167" name="Oval 166">
                <a:extLst>
                  <a:ext uri="{FF2B5EF4-FFF2-40B4-BE49-F238E27FC236}">
                    <a16:creationId xmlns:a16="http://schemas.microsoft.com/office/drawing/2014/main" id="{500657AD-DEA4-B87A-ACFC-8159322FAB89}"/>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8" name="Oval 167">
                <a:extLst>
                  <a:ext uri="{FF2B5EF4-FFF2-40B4-BE49-F238E27FC236}">
                    <a16:creationId xmlns:a16="http://schemas.microsoft.com/office/drawing/2014/main" id="{3CA492AF-23E5-5A68-6634-F09E12E4F140}"/>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9" name="Oval 168">
                <a:extLst>
                  <a:ext uri="{FF2B5EF4-FFF2-40B4-BE49-F238E27FC236}">
                    <a16:creationId xmlns:a16="http://schemas.microsoft.com/office/drawing/2014/main" id="{C07CF968-1987-EC2A-91A7-7885788BF5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0" name="Oval 169">
                <a:extLst>
                  <a:ext uri="{FF2B5EF4-FFF2-40B4-BE49-F238E27FC236}">
                    <a16:creationId xmlns:a16="http://schemas.microsoft.com/office/drawing/2014/main" id="{37F707C4-140E-984A-952C-C146F89D96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1" name="Oval 170">
                <a:extLst>
                  <a:ext uri="{FF2B5EF4-FFF2-40B4-BE49-F238E27FC236}">
                    <a16:creationId xmlns:a16="http://schemas.microsoft.com/office/drawing/2014/main" id="{24F8C8D8-8E68-8AB3-3FD7-71ECB043B42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2" name="Oval 171">
                <a:extLst>
                  <a:ext uri="{FF2B5EF4-FFF2-40B4-BE49-F238E27FC236}">
                    <a16:creationId xmlns:a16="http://schemas.microsoft.com/office/drawing/2014/main" id="{F33CB237-F24E-14A1-0983-EAE54612EA48}"/>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97D6E58F-876D-16AD-986D-EF96AC6D624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E29F4A5-0402-8162-3F90-ECC58037BE9A}"/>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5C894045-A035-B919-B49B-2D7A44F7A24C}"/>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5041934-53DE-2291-016C-CCEEA2E0418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B431870C-F12C-98BA-A456-FEEF50FF5441}"/>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CDA326B9-1B0F-5FC5-762F-B006EC16EA0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E1F375AA-AE59-9717-0E28-0A87F4BA51B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128C73E7-347C-6BDF-E690-2DB793D55441}"/>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53700731-5A84-EA36-3A6E-F64861D96FE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10D1F3A3-F78A-E80A-FB90-728A81605B75}"/>
                  </a:ext>
                </a:extLst>
              </p:cNvPr>
              <p:cNvSpPr/>
              <p:nvPr/>
            </p:nvSpPr>
            <p:spPr>
              <a:xfrm>
                <a:off x="54864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4D46226E-7BC2-CDB5-896E-6ABE7C988235}"/>
                  </a:ext>
                </a:extLst>
              </p:cNvPr>
              <p:cNvSpPr/>
              <p:nvPr/>
            </p:nvSpPr>
            <p:spPr>
              <a:xfrm>
                <a:off x="59436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80E22B57-23F9-A1DA-EA84-B237477D51E6}"/>
                  </a:ext>
                </a:extLst>
              </p:cNvPr>
              <p:cNvSpPr/>
              <p:nvPr/>
            </p:nvSpPr>
            <p:spPr>
              <a:xfrm>
                <a:off x="64008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F99A8D22-FE5B-FE4F-9AFA-B346DA69D5AF}"/>
                  </a:ext>
                </a:extLst>
              </p:cNvPr>
              <p:cNvSpPr/>
              <p:nvPr/>
            </p:nvSpPr>
            <p:spPr>
              <a:xfrm>
                <a:off x="68580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8E2DDA56-B0FB-2874-A0A5-1012B7DC35A8}"/>
                  </a:ext>
                </a:extLst>
              </p:cNvPr>
              <p:cNvSpPr/>
              <p:nvPr/>
            </p:nvSpPr>
            <p:spPr>
              <a:xfrm>
                <a:off x="7315200" y="29718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80496042-CD32-6655-958B-1A265D74D650}"/>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A1DB0F8A-F845-29D6-200C-2DF47257CC6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6FA6A045-CFAB-085B-6F31-76E1E1C9AFB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052F8890-68D6-4260-4800-BB1B256D760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A4E2BD0D-78E1-9DE6-D4F7-6E5B97A91EB9}"/>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2" name="Rectangle 211">
            <a:extLst>
              <a:ext uri="{FF2B5EF4-FFF2-40B4-BE49-F238E27FC236}">
                <a16:creationId xmlns:a16="http://schemas.microsoft.com/office/drawing/2014/main" id="{B2005E0F-849E-5E2E-1EAF-3FF39113ADC1}"/>
              </a:ext>
            </a:extLst>
          </p:cNvPr>
          <p:cNvSpPr/>
          <p:nvPr/>
        </p:nvSpPr>
        <p:spPr>
          <a:xfrm>
            <a:off x="1475385" y="1324448"/>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3" name="Straight Connector 212">
            <a:extLst>
              <a:ext uri="{FF2B5EF4-FFF2-40B4-BE49-F238E27FC236}">
                <a16:creationId xmlns:a16="http://schemas.microsoft.com/office/drawing/2014/main" id="{DC77E31F-7776-D079-8213-9FAF5EE659AA}"/>
              </a:ext>
            </a:extLst>
          </p:cNvPr>
          <p:cNvCxnSpPr>
            <a:cxnSpLocks/>
          </p:cNvCxnSpPr>
          <p:nvPr/>
        </p:nvCxnSpPr>
        <p:spPr>
          <a:xfrm flipH="1">
            <a:off x="1399185" y="1476848"/>
            <a:ext cx="6228824"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4" name="Group 213">
            <a:extLst>
              <a:ext uri="{FF2B5EF4-FFF2-40B4-BE49-F238E27FC236}">
                <a16:creationId xmlns:a16="http://schemas.microsoft.com/office/drawing/2014/main" id="{1948DBEA-DA08-82F0-5900-D08D3CB16E0F}"/>
              </a:ext>
            </a:extLst>
          </p:cNvPr>
          <p:cNvGrpSpPr/>
          <p:nvPr/>
        </p:nvGrpSpPr>
        <p:grpSpPr>
          <a:xfrm>
            <a:off x="1744430" y="1663010"/>
            <a:ext cx="4671060" cy="1033039"/>
            <a:chOff x="2174045" y="1329162"/>
            <a:chExt cx="4671060" cy="1033039"/>
          </a:xfrm>
        </p:grpSpPr>
        <p:cxnSp>
          <p:nvCxnSpPr>
            <p:cNvPr id="215" name="Straight Connector 214">
              <a:extLst>
                <a:ext uri="{FF2B5EF4-FFF2-40B4-BE49-F238E27FC236}">
                  <a16:creationId xmlns:a16="http://schemas.microsoft.com/office/drawing/2014/main" id="{402E0C80-0CB3-1DFC-BA6E-F4CB819AC190}"/>
                </a:ext>
              </a:extLst>
            </p:cNvPr>
            <p:cNvCxnSpPr>
              <a:cxnSpLocks/>
            </p:cNvCxnSpPr>
            <p:nvPr/>
          </p:nvCxnSpPr>
          <p:spPr>
            <a:xfrm flipV="1">
              <a:off x="2174045"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7F62CF72-1AD9-CC10-BB95-B46B1BC3461D}"/>
                </a:ext>
              </a:extLst>
            </p:cNvPr>
            <p:cNvCxnSpPr>
              <a:cxnSpLocks/>
            </p:cNvCxnSpPr>
            <p:nvPr/>
          </p:nvCxnSpPr>
          <p:spPr>
            <a:xfrm flipV="1">
              <a:off x="3730049" y="1337174"/>
              <a:ext cx="0" cy="1025027"/>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D3C8E9B2-F972-C08D-B733-C59B781C38D5}"/>
                </a:ext>
              </a:extLst>
            </p:cNvPr>
            <p:cNvCxnSpPr>
              <a:cxnSpLocks/>
            </p:cNvCxnSpPr>
            <p:nvPr/>
          </p:nvCxnSpPr>
          <p:spPr>
            <a:xfrm flipV="1">
              <a:off x="5303325" y="1329162"/>
              <a:ext cx="0" cy="1033039"/>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BED908A-4254-8D76-541F-4774AF62F578}"/>
                </a:ext>
              </a:extLst>
            </p:cNvPr>
            <p:cNvCxnSpPr>
              <a:cxnSpLocks/>
            </p:cNvCxnSpPr>
            <p:nvPr/>
          </p:nvCxnSpPr>
          <p:spPr>
            <a:xfrm flipV="1">
              <a:off x="6845105" y="1339315"/>
              <a:ext cx="0" cy="1022886"/>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4" name="DRAM">
            <a:extLst>
              <a:ext uri="{FF2B5EF4-FFF2-40B4-BE49-F238E27FC236}">
                <a16:creationId xmlns:a16="http://schemas.microsoft.com/office/drawing/2014/main" id="{ED56E525-600A-350A-CE7D-E6BB2D6D79C9}"/>
              </a:ext>
            </a:extLst>
          </p:cNvPr>
          <p:cNvSpPr/>
          <p:nvPr/>
        </p:nvSpPr>
        <p:spPr>
          <a:xfrm rot="16200000">
            <a:off x="142431" y="2047802"/>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225" name="Group 224">
            <a:extLst>
              <a:ext uri="{FF2B5EF4-FFF2-40B4-BE49-F238E27FC236}">
                <a16:creationId xmlns:a16="http://schemas.microsoft.com/office/drawing/2014/main" id="{9A39ED76-4529-C78C-EA30-0D93206B5F23}"/>
              </a:ext>
            </a:extLst>
          </p:cNvPr>
          <p:cNvGrpSpPr/>
          <p:nvPr/>
        </p:nvGrpSpPr>
        <p:grpSpPr>
          <a:xfrm>
            <a:off x="1933523" y="1673163"/>
            <a:ext cx="2665827" cy="1402792"/>
            <a:chOff x="2134538" y="2243328"/>
            <a:chExt cx="2665827" cy="1490472"/>
          </a:xfrm>
        </p:grpSpPr>
        <p:grpSp>
          <p:nvGrpSpPr>
            <p:cNvPr id="226" name="Group 225">
              <a:extLst>
                <a:ext uri="{FF2B5EF4-FFF2-40B4-BE49-F238E27FC236}">
                  <a16:creationId xmlns:a16="http://schemas.microsoft.com/office/drawing/2014/main" id="{DB800D8A-AF10-2AC4-6D5A-F4BCAE15E968}"/>
                </a:ext>
              </a:extLst>
            </p:cNvPr>
            <p:cNvGrpSpPr/>
            <p:nvPr/>
          </p:nvGrpSpPr>
          <p:grpSpPr>
            <a:xfrm>
              <a:off x="2134538" y="2243328"/>
              <a:ext cx="1108299" cy="1490472"/>
              <a:chOff x="2134538" y="2243328"/>
              <a:chExt cx="1108299" cy="1490472"/>
            </a:xfrm>
          </p:grpSpPr>
          <p:grpSp>
            <p:nvGrpSpPr>
              <p:cNvPr id="266" name="Group 265">
                <a:extLst>
                  <a:ext uri="{FF2B5EF4-FFF2-40B4-BE49-F238E27FC236}">
                    <a16:creationId xmlns:a16="http://schemas.microsoft.com/office/drawing/2014/main" id="{6C3D128E-6972-D81F-22AF-116952873BCC}"/>
                  </a:ext>
                </a:extLst>
              </p:cNvPr>
              <p:cNvGrpSpPr/>
              <p:nvPr/>
            </p:nvGrpSpPr>
            <p:grpSpPr>
              <a:xfrm>
                <a:off x="2134538" y="3504497"/>
                <a:ext cx="1108299" cy="229303"/>
                <a:chOff x="5486400" y="3962400"/>
                <a:chExt cx="2209800" cy="457200"/>
              </a:xfrm>
            </p:grpSpPr>
            <p:sp>
              <p:nvSpPr>
                <p:cNvPr id="273" name="DRAM">
                  <a:extLst>
                    <a:ext uri="{FF2B5EF4-FFF2-40B4-BE49-F238E27FC236}">
                      <a16:creationId xmlns:a16="http://schemas.microsoft.com/office/drawing/2014/main" id="{88CA1D5A-9C42-836B-8CC5-713C2893475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DRAM">
                  <a:extLst>
                    <a:ext uri="{FF2B5EF4-FFF2-40B4-BE49-F238E27FC236}">
                      <a16:creationId xmlns:a16="http://schemas.microsoft.com/office/drawing/2014/main" id="{7B6C45F7-4162-DA73-D715-80EDA3493FD5}"/>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DRAM">
                  <a:extLst>
                    <a:ext uri="{FF2B5EF4-FFF2-40B4-BE49-F238E27FC236}">
                      <a16:creationId xmlns:a16="http://schemas.microsoft.com/office/drawing/2014/main" id="{7648CFF9-F6C3-B30F-FDF1-31C5BA7786D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DRAM">
                  <a:extLst>
                    <a:ext uri="{FF2B5EF4-FFF2-40B4-BE49-F238E27FC236}">
                      <a16:creationId xmlns:a16="http://schemas.microsoft.com/office/drawing/2014/main" id="{ABC4E3DB-9E0C-057D-03A2-B9EB1A54329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DRAM">
                  <a:extLst>
                    <a:ext uri="{FF2B5EF4-FFF2-40B4-BE49-F238E27FC236}">
                      <a16:creationId xmlns:a16="http://schemas.microsoft.com/office/drawing/2014/main" id="{AF4AC96C-2C49-1CDC-8E08-2E05CB6A00E8}"/>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7" name="Group 266">
                <a:extLst>
                  <a:ext uri="{FF2B5EF4-FFF2-40B4-BE49-F238E27FC236}">
                    <a16:creationId xmlns:a16="http://schemas.microsoft.com/office/drawing/2014/main" id="{4F76F2FD-1A54-DDA6-CF07-7E846DAD7759}"/>
                  </a:ext>
                </a:extLst>
              </p:cNvPr>
              <p:cNvGrpSpPr/>
              <p:nvPr/>
            </p:nvGrpSpPr>
            <p:grpSpPr>
              <a:xfrm>
                <a:off x="2230081" y="2243328"/>
                <a:ext cx="917213" cy="1261169"/>
                <a:chOff x="5676900" y="990600"/>
                <a:chExt cx="1828800" cy="2971800"/>
              </a:xfrm>
            </p:grpSpPr>
            <p:cxnSp>
              <p:nvCxnSpPr>
                <p:cNvPr id="268" name="Straight Connector 267">
                  <a:extLst>
                    <a:ext uri="{FF2B5EF4-FFF2-40B4-BE49-F238E27FC236}">
                      <a16:creationId xmlns:a16="http://schemas.microsoft.com/office/drawing/2014/main" id="{4D666B80-76CD-E6ED-D8A2-809620DA3F83}"/>
                    </a:ext>
                  </a:extLst>
                </p:cNvPr>
                <p:cNvCxnSpPr>
                  <a:cxnSpLocks/>
                  <a:endCxn id="27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130395F8-3CDD-D46E-949F-A12771591700}"/>
                    </a:ext>
                  </a:extLst>
                </p:cNvPr>
                <p:cNvCxnSpPr>
                  <a:cxnSpLocks/>
                  <a:endCxn id="275"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2045D98-07C6-C6C6-CFE4-7DC32DC1C3A8}"/>
                    </a:ext>
                  </a:extLst>
                </p:cNvPr>
                <p:cNvCxnSpPr>
                  <a:cxnSpLocks/>
                  <a:endCxn id="27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28E6F1E-D8AB-6049-6722-29415A152DAA}"/>
                    </a:ext>
                  </a:extLst>
                </p:cNvPr>
                <p:cNvCxnSpPr>
                  <a:cxnSpLocks/>
                  <a:endCxn id="27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9A3F8AC9-D7F4-29E9-9A01-46EB3B1E1C80}"/>
                    </a:ext>
                  </a:extLst>
                </p:cNvPr>
                <p:cNvCxnSpPr>
                  <a:cxnSpLocks/>
                  <a:endCxn id="27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227" name="Group 226">
              <a:extLst>
                <a:ext uri="{FF2B5EF4-FFF2-40B4-BE49-F238E27FC236}">
                  <a16:creationId xmlns:a16="http://schemas.microsoft.com/office/drawing/2014/main" id="{8B840DF0-3309-E6DE-EFAD-20D2A882B65C}"/>
                </a:ext>
              </a:extLst>
            </p:cNvPr>
            <p:cNvGrpSpPr/>
            <p:nvPr/>
          </p:nvGrpSpPr>
          <p:grpSpPr>
            <a:xfrm>
              <a:off x="3692066" y="2243328"/>
              <a:ext cx="1108299" cy="1490472"/>
              <a:chOff x="3692066" y="2243328"/>
              <a:chExt cx="1108299" cy="1490472"/>
            </a:xfrm>
          </p:grpSpPr>
          <p:grpSp>
            <p:nvGrpSpPr>
              <p:cNvPr id="254" name="Group 253">
                <a:extLst>
                  <a:ext uri="{FF2B5EF4-FFF2-40B4-BE49-F238E27FC236}">
                    <a16:creationId xmlns:a16="http://schemas.microsoft.com/office/drawing/2014/main" id="{B09A963D-D053-8871-33A0-2416C63D4472}"/>
                  </a:ext>
                </a:extLst>
              </p:cNvPr>
              <p:cNvGrpSpPr/>
              <p:nvPr/>
            </p:nvGrpSpPr>
            <p:grpSpPr>
              <a:xfrm>
                <a:off x="3692066" y="3504497"/>
                <a:ext cx="1108299" cy="229303"/>
                <a:chOff x="5486400" y="3962400"/>
                <a:chExt cx="2209800" cy="457200"/>
              </a:xfrm>
            </p:grpSpPr>
            <p:sp>
              <p:nvSpPr>
                <p:cNvPr id="261" name="DRAM">
                  <a:extLst>
                    <a:ext uri="{FF2B5EF4-FFF2-40B4-BE49-F238E27FC236}">
                      <a16:creationId xmlns:a16="http://schemas.microsoft.com/office/drawing/2014/main" id="{D2C19464-0533-09E3-18A4-976BD23F087B}"/>
                    </a:ext>
                  </a:extLst>
                </p:cNvPr>
                <p:cNvSpPr/>
                <p:nvPr/>
              </p:nvSpPr>
              <p:spPr>
                <a:xfrm>
                  <a:off x="54864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2" name="DRAM">
                  <a:extLst>
                    <a:ext uri="{FF2B5EF4-FFF2-40B4-BE49-F238E27FC236}">
                      <a16:creationId xmlns:a16="http://schemas.microsoft.com/office/drawing/2014/main" id="{2F1A6B18-6B8C-12F7-F0CC-3576E0CB4B12}"/>
                    </a:ext>
                  </a:extLst>
                </p:cNvPr>
                <p:cNvSpPr/>
                <p:nvPr/>
              </p:nvSpPr>
              <p:spPr>
                <a:xfrm>
                  <a:off x="59436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3" name="DRAM">
                  <a:extLst>
                    <a:ext uri="{FF2B5EF4-FFF2-40B4-BE49-F238E27FC236}">
                      <a16:creationId xmlns:a16="http://schemas.microsoft.com/office/drawing/2014/main" id="{E703FCF1-29CA-A8DE-AEBD-863F9ACAC6C4}"/>
                    </a:ext>
                  </a:extLst>
                </p:cNvPr>
                <p:cNvSpPr/>
                <p:nvPr/>
              </p:nvSpPr>
              <p:spPr>
                <a:xfrm>
                  <a:off x="64008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DRAM">
                  <a:extLst>
                    <a:ext uri="{FF2B5EF4-FFF2-40B4-BE49-F238E27FC236}">
                      <a16:creationId xmlns:a16="http://schemas.microsoft.com/office/drawing/2014/main" id="{9E7E5177-E65A-A12E-56DE-E33E6286FC67}"/>
                    </a:ext>
                  </a:extLst>
                </p:cNvPr>
                <p:cNvSpPr/>
                <p:nvPr/>
              </p:nvSpPr>
              <p:spPr>
                <a:xfrm>
                  <a:off x="68580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DRAM">
                  <a:extLst>
                    <a:ext uri="{FF2B5EF4-FFF2-40B4-BE49-F238E27FC236}">
                      <a16:creationId xmlns:a16="http://schemas.microsoft.com/office/drawing/2014/main" id="{461D493C-E0D8-51C7-3FD1-477C8557604F}"/>
                    </a:ext>
                  </a:extLst>
                </p:cNvPr>
                <p:cNvSpPr/>
                <p:nvPr/>
              </p:nvSpPr>
              <p:spPr>
                <a:xfrm>
                  <a:off x="7315200" y="3962400"/>
                  <a:ext cx="381000" cy="457200"/>
                </a:xfrm>
                <a:prstGeom prst="roundRect">
                  <a:avLst>
                    <a:gd name="adj" fmla="val 11319"/>
                  </a:avLst>
                </a:prstGeom>
                <a:solidFill>
                  <a:schemeClr val="accent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5" name="Group 254">
                <a:extLst>
                  <a:ext uri="{FF2B5EF4-FFF2-40B4-BE49-F238E27FC236}">
                    <a16:creationId xmlns:a16="http://schemas.microsoft.com/office/drawing/2014/main" id="{DF03980A-C8A5-A6C7-AB3D-F27A867628B6}"/>
                  </a:ext>
                </a:extLst>
              </p:cNvPr>
              <p:cNvGrpSpPr/>
              <p:nvPr/>
            </p:nvGrpSpPr>
            <p:grpSpPr>
              <a:xfrm>
                <a:off x="3787609" y="2243328"/>
                <a:ext cx="917213" cy="1261169"/>
                <a:chOff x="5676900" y="990600"/>
                <a:chExt cx="1828800" cy="2971800"/>
              </a:xfrm>
            </p:grpSpPr>
            <p:cxnSp>
              <p:nvCxnSpPr>
                <p:cNvPr id="256" name="Straight Connector 255">
                  <a:extLst>
                    <a:ext uri="{FF2B5EF4-FFF2-40B4-BE49-F238E27FC236}">
                      <a16:creationId xmlns:a16="http://schemas.microsoft.com/office/drawing/2014/main" id="{BD3D8CDE-9D2C-76ED-5983-5F09BD871F90}"/>
                    </a:ext>
                  </a:extLst>
                </p:cNvPr>
                <p:cNvCxnSpPr>
                  <a:cxnSpLocks/>
                  <a:endCxn id="26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E445551A-2D1E-76EF-61BA-BA03694B1F5D}"/>
                    </a:ext>
                  </a:extLst>
                </p:cNvPr>
                <p:cNvCxnSpPr>
                  <a:cxnSpLocks/>
                  <a:endCxn id="26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4AB4274E-0819-90CC-91FF-F5C2F2048F49}"/>
                    </a:ext>
                  </a:extLst>
                </p:cNvPr>
                <p:cNvCxnSpPr>
                  <a:cxnSpLocks/>
                  <a:endCxn id="26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D548FC3C-4F71-FA18-F4C8-543E0D1B5A95}"/>
                    </a:ext>
                  </a:extLst>
                </p:cNvPr>
                <p:cNvCxnSpPr>
                  <a:cxnSpLocks/>
                  <a:endCxn id="26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BD29CFC-709B-0CA4-A80A-8268BC9618A7}"/>
                    </a:ext>
                  </a:extLst>
                </p:cNvPr>
                <p:cNvCxnSpPr>
                  <a:cxnSpLocks/>
                  <a:endCxn id="26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78" name="Group 277">
            <a:extLst>
              <a:ext uri="{FF2B5EF4-FFF2-40B4-BE49-F238E27FC236}">
                <a16:creationId xmlns:a16="http://schemas.microsoft.com/office/drawing/2014/main" id="{751D7810-28AE-9675-5D77-8AA91A762EF3}"/>
              </a:ext>
            </a:extLst>
          </p:cNvPr>
          <p:cNvGrpSpPr/>
          <p:nvPr/>
        </p:nvGrpSpPr>
        <p:grpSpPr>
          <a:xfrm>
            <a:off x="1627784" y="2350920"/>
            <a:ext cx="1414038" cy="191087"/>
            <a:chOff x="1828799" y="2017072"/>
            <a:chExt cx="1414038" cy="191087"/>
          </a:xfrm>
        </p:grpSpPr>
        <p:sp>
          <p:nvSpPr>
            <p:cNvPr id="279" name="DRAM">
              <a:extLst>
                <a:ext uri="{FF2B5EF4-FFF2-40B4-BE49-F238E27FC236}">
                  <a16:creationId xmlns:a16="http://schemas.microsoft.com/office/drawing/2014/main" id="{C35A3294-BDFD-9E12-C8D2-EE371A532BA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0" name="Straight Connector 279">
              <a:extLst>
                <a:ext uri="{FF2B5EF4-FFF2-40B4-BE49-F238E27FC236}">
                  <a16:creationId xmlns:a16="http://schemas.microsoft.com/office/drawing/2014/main" id="{3BB5EC43-D735-AFE7-E0A5-7713F28751D2}"/>
                </a:ext>
              </a:extLst>
            </p:cNvPr>
            <p:cNvCxnSpPr>
              <a:cxnSpLocks/>
              <a:stCxn id="285" idx="6"/>
              <a:endCxn id="279"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1" name="Oval 280">
              <a:extLst>
                <a:ext uri="{FF2B5EF4-FFF2-40B4-BE49-F238E27FC236}">
                  <a16:creationId xmlns:a16="http://schemas.microsoft.com/office/drawing/2014/main" id="{879A072C-338B-12D6-4838-76398FE22BCF}"/>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E55D7B27-5DC1-AAA0-0DA4-5CA6F9821F1F}"/>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C170B65F-3D9F-0D69-73EE-EF153E8DC96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C3A4C91E-C5D4-40BA-C7EA-83A4FB7C3E43}"/>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096A691E-5AFE-95A5-99D1-5E53171BEB91}"/>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86" name="Group 285">
            <a:extLst>
              <a:ext uri="{FF2B5EF4-FFF2-40B4-BE49-F238E27FC236}">
                <a16:creationId xmlns:a16="http://schemas.microsoft.com/office/drawing/2014/main" id="{41E04434-98A9-5CCF-5F67-B1136DF1B683}"/>
              </a:ext>
            </a:extLst>
          </p:cNvPr>
          <p:cNvGrpSpPr/>
          <p:nvPr/>
        </p:nvGrpSpPr>
        <p:grpSpPr>
          <a:xfrm>
            <a:off x="3185312" y="2350920"/>
            <a:ext cx="1414038" cy="191087"/>
            <a:chOff x="3386327" y="2017072"/>
            <a:chExt cx="1414038" cy="191087"/>
          </a:xfrm>
        </p:grpSpPr>
        <p:sp>
          <p:nvSpPr>
            <p:cNvPr id="287" name="DRAM">
              <a:extLst>
                <a:ext uri="{FF2B5EF4-FFF2-40B4-BE49-F238E27FC236}">
                  <a16:creationId xmlns:a16="http://schemas.microsoft.com/office/drawing/2014/main" id="{5C80A2B5-B64C-A3F0-B2E9-643764B7C188}"/>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88" name="Straight Connector 287">
              <a:extLst>
                <a:ext uri="{FF2B5EF4-FFF2-40B4-BE49-F238E27FC236}">
                  <a16:creationId xmlns:a16="http://schemas.microsoft.com/office/drawing/2014/main" id="{4E25ACFE-4602-3A75-551D-615C41A7A20D}"/>
                </a:ext>
              </a:extLst>
            </p:cNvPr>
            <p:cNvCxnSpPr>
              <a:cxnSpLocks/>
              <a:endCxn id="287"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89" name="Oval 288">
              <a:extLst>
                <a:ext uri="{FF2B5EF4-FFF2-40B4-BE49-F238E27FC236}">
                  <a16:creationId xmlns:a16="http://schemas.microsoft.com/office/drawing/2014/main" id="{1435732A-384B-BF54-7817-CFC26522B3DB}"/>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0" name="Oval 289">
              <a:extLst>
                <a:ext uri="{FF2B5EF4-FFF2-40B4-BE49-F238E27FC236}">
                  <a16:creationId xmlns:a16="http://schemas.microsoft.com/office/drawing/2014/main" id="{BC1D30A3-B202-3482-27EA-D1D86950AC92}"/>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1" name="Oval 290">
              <a:extLst>
                <a:ext uri="{FF2B5EF4-FFF2-40B4-BE49-F238E27FC236}">
                  <a16:creationId xmlns:a16="http://schemas.microsoft.com/office/drawing/2014/main" id="{BC551B06-4978-618A-DF4D-90C300541FD5}"/>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2" name="Oval 291">
              <a:extLst>
                <a:ext uri="{FF2B5EF4-FFF2-40B4-BE49-F238E27FC236}">
                  <a16:creationId xmlns:a16="http://schemas.microsoft.com/office/drawing/2014/main" id="{93459750-2AB3-AE71-EC96-277FF0E3A1AA}"/>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3" name="Oval 292">
              <a:extLst>
                <a:ext uri="{FF2B5EF4-FFF2-40B4-BE49-F238E27FC236}">
                  <a16:creationId xmlns:a16="http://schemas.microsoft.com/office/drawing/2014/main" id="{925605BB-32BB-C536-E210-5A4F49A05F8B}"/>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1" name="Group 330">
            <a:extLst>
              <a:ext uri="{FF2B5EF4-FFF2-40B4-BE49-F238E27FC236}">
                <a16:creationId xmlns:a16="http://schemas.microsoft.com/office/drawing/2014/main" id="{8B1B3ED4-45C8-77E4-07E9-3A3F07ED4419}"/>
              </a:ext>
            </a:extLst>
          </p:cNvPr>
          <p:cNvGrpSpPr/>
          <p:nvPr/>
        </p:nvGrpSpPr>
        <p:grpSpPr>
          <a:xfrm>
            <a:off x="1627784" y="1891128"/>
            <a:ext cx="1414038" cy="191087"/>
            <a:chOff x="1828799" y="2017072"/>
            <a:chExt cx="1414038" cy="191087"/>
          </a:xfrm>
        </p:grpSpPr>
        <p:sp>
          <p:nvSpPr>
            <p:cNvPr id="332" name="DRAM">
              <a:extLst>
                <a:ext uri="{FF2B5EF4-FFF2-40B4-BE49-F238E27FC236}">
                  <a16:creationId xmlns:a16="http://schemas.microsoft.com/office/drawing/2014/main" id="{7EE68B79-0BDF-D7EC-0D67-9F3EC025BF67}"/>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33" name="Straight Connector 332">
              <a:extLst>
                <a:ext uri="{FF2B5EF4-FFF2-40B4-BE49-F238E27FC236}">
                  <a16:creationId xmlns:a16="http://schemas.microsoft.com/office/drawing/2014/main" id="{FD072386-6453-5695-FF21-E665ECE2B147}"/>
                </a:ext>
              </a:extLst>
            </p:cNvPr>
            <p:cNvCxnSpPr>
              <a:cxnSpLocks/>
              <a:stCxn id="338" idx="6"/>
              <a:endCxn id="33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34" name="Oval 333">
              <a:extLst>
                <a:ext uri="{FF2B5EF4-FFF2-40B4-BE49-F238E27FC236}">
                  <a16:creationId xmlns:a16="http://schemas.microsoft.com/office/drawing/2014/main" id="{DE527410-678A-8F73-2277-93FB261A64FC}"/>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5" name="Oval 334">
              <a:extLst>
                <a:ext uri="{FF2B5EF4-FFF2-40B4-BE49-F238E27FC236}">
                  <a16:creationId xmlns:a16="http://schemas.microsoft.com/office/drawing/2014/main" id="{4165B646-EF15-8011-5FF9-D7EF94F4730D}"/>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6BAFFE52-6A53-E9E5-D685-49ACE3B9B3D4}"/>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367AE665-AC83-E4C2-895C-3AFED95252A2}"/>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056A4AF3-4049-24A4-034B-CA7773F2FD6B}"/>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39" name="Group 338">
            <a:extLst>
              <a:ext uri="{FF2B5EF4-FFF2-40B4-BE49-F238E27FC236}">
                <a16:creationId xmlns:a16="http://schemas.microsoft.com/office/drawing/2014/main" id="{7C9806C2-E998-C6D7-C941-3AAE38E8871F}"/>
              </a:ext>
            </a:extLst>
          </p:cNvPr>
          <p:cNvGrpSpPr/>
          <p:nvPr/>
        </p:nvGrpSpPr>
        <p:grpSpPr>
          <a:xfrm>
            <a:off x="3185312" y="1891128"/>
            <a:ext cx="1414038" cy="191087"/>
            <a:chOff x="3386327" y="2017072"/>
            <a:chExt cx="1414038" cy="191087"/>
          </a:xfrm>
        </p:grpSpPr>
        <p:sp>
          <p:nvSpPr>
            <p:cNvPr id="340" name="DRAM">
              <a:extLst>
                <a:ext uri="{FF2B5EF4-FFF2-40B4-BE49-F238E27FC236}">
                  <a16:creationId xmlns:a16="http://schemas.microsoft.com/office/drawing/2014/main" id="{666118CA-BD9B-ED39-50D2-2826C0C1DD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41" name="Straight Connector 340">
              <a:extLst>
                <a:ext uri="{FF2B5EF4-FFF2-40B4-BE49-F238E27FC236}">
                  <a16:creationId xmlns:a16="http://schemas.microsoft.com/office/drawing/2014/main" id="{B91B5FC9-1342-3446-5B8E-2EA81024FA2B}"/>
                </a:ext>
              </a:extLst>
            </p:cNvPr>
            <p:cNvCxnSpPr>
              <a:cxnSpLocks/>
              <a:endCxn id="340"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42" name="Oval 341">
              <a:extLst>
                <a:ext uri="{FF2B5EF4-FFF2-40B4-BE49-F238E27FC236}">
                  <a16:creationId xmlns:a16="http://schemas.microsoft.com/office/drawing/2014/main" id="{73C07C20-BAA9-106B-CAE9-9B670868FB84}"/>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A83ADA2C-2FFC-48A3-D1D4-3F90792E1436}"/>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BF7A768D-6FA9-0465-95A7-C9FB7B87651F}"/>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99EEC3A4-7F24-BE05-0468-A22B85ECC12F}"/>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CDE2C779-A438-CB1E-9EF5-1CE337FDB528}"/>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63" name="Group 362">
            <a:extLst>
              <a:ext uri="{FF2B5EF4-FFF2-40B4-BE49-F238E27FC236}">
                <a16:creationId xmlns:a16="http://schemas.microsoft.com/office/drawing/2014/main" id="{03D2156D-53C1-3291-762A-E3E769A325C9}"/>
              </a:ext>
            </a:extLst>
          </p:cNvPr>
          <p:cNvGrpSpPr/>
          <p:nvPr/>
        </p:nvGrpSpPr>
        <p:grpSpPr>
          <a:xfrm>
            <a:off x="1627784" y="2120734"/>
            <a:ext cx="1414038" cy="191087"/>
            <a:chOff x="1828799" y="2017072"/>
            <a:chExt cx="1414038" cy="191087"/>
          </a:xfrm>
        </p:grpSpPr>
        <p:sp>
          <p:nvSpPr>
            <p:cNvPr id="364" name="DRAM">
              <a:extLst>
                <a:ext uri="{FF2B5EF4-FFF2-40B4-BE49-F238E27FC236}">
                  <a16:creationId xmlns:a16="http://schemas.microsoft.com/office/drawing/2014/main" id="{A33476AE-7D06-4E1D-1B7D-97E59F87966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65" name="Straight Connector 364">
              <a:extLst>
                <a:ext uri="{FF2B5EF4-FFF2-40B4-BE49-F238E27FC236}">
                  <a16:creationId xmlns:a16="http://schemas.microsoft.com/office/drawing/2014/main" id="{1EF0EBBB-D2DF-53FC-DAC4-10D3F8354D02}"/>
                </a:ext>
              </a:extLst>
            </p:cNvPr>
            <p:cNvCxnSpPr>
              <a:cxnSpLocks/>
              <a:stCxn id="370" idx="6"/>
              <a:endCxn id="36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66" name="Oval 365">
              <a:extLst>
                <a:ext uri="{FF2B5EF4-FFF2-40B4-BE49-F238E27FC236}">
                  <a16:creationId xmlns:a16="http://schemas.microsoft.com/office/drawing/2014/main" id="{BB3EAAC7-A09E-3CDA-3AE9-710BB8289FF7}"/>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6632B356-D188-8AAB-A0D4-C288F31747E5}"/>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60B64B00-9738-5F63-2EE8-20C8ABAC0D89}"/>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C95BA703-DAF0-035F-9AB1-4BF32675062B}"/>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8A21BD4-37FE-E7C7-123C-CCE1B237055E}"/>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71" name="Group 370">
            <a:extLst>
              <a:ext uri="{FF2B5EF4-FFF2-40B4-BE49-F238E27FC236}">
                <a16:creationId xmlns:a16="http://schemas.microsoft.com/office/drawing/2014/main" id="{6DB68126-E3CB-0E33-EA5A-3A5D6B094E52}"/>
              </a:ext>
            </a:extLst>
          </p:cNvPr>
          <p:cNvGrpSpPr/>
          <p:nvPr/>
        </p:nvGrpSpPr>
        <p:grpSpPr>
          <a:xfrm>
            <a:off x="3185312" y="2120734"/>
            <a:ext cx="1414038" cy="191087"/>
            <a:chOff x="3386327" y="2017072"/>
            <a:chExt cx="1414038" cy="191087"/>
          </a:xfrm>
        </p:grpSpPr>
        <p:sp>
          <p:nvSpPr>
            <p:cNvPr id="372" name="DRAM">
              <a:extLst>
                <a:ext uri="{FF2B5EF4-FFF2-40B4-BE49-F238E27FC236}">
                  <a16:creationId xmlns:a16="http://schemas.microsoft.com/office/drawing/2014/main" id="{29A80598-D0EC-5775-86EE-43E2E1FB6CEF}"/>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3" name="Straight Connector 372">
              <a:extLst>
                <a:ext uri="{FF2B5EF4-FFF2-40B4-BE49-F238E27FC236}">
                  <a16:creationId xmlns:a16="http://schemas.microsoft.com/office/drawing/2014/main" id="{F42B0436-F9FD-8CDF-CCD5-78F4C72F1BF6}"/>
                </a:ext>
              </a:extLst>
            </p:cNvPr>
            <p:cNvCxnSpPr>
              <a:cxnSpLocks/>
              <a:endCxn id="37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74" name="Oval 373">
              <a:extLst>
                <a:ext uri="{FF2B5EF4-FFF2-40B4-BE49-F238E27FC236}">
                  <a16:creationId xmlns:a16="http://schemas.microsoft.com/office/drawing/2014/main" id="{895AA001-B87F-4D73-257A-892D7F7E91E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5" name="Oval 374">
              <a:extLst>
                <a:ext uri="{FF2B5EF4-FFF2-40B4-BE49-F238E27FC236}">
                  <a16:creationId xmlns:a16="http://schemas.microsoft.com/office/drawing/2014/main" id="{EC220833-140A-6751-410A-E409792A18A0}"/>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Oval 375">
              <a:extLst>
                <a:ext uri="{FF2B5EF4-FFF2-40B4-BE49-F238E27FC236}">
                  <a16:creationId xmlns:a16="http://schemas.microsoft.com/office/drawing/2014/main" id="{EBBCDD01-3E41-9C17-E672-F4EDE43F9363}"/>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Oval 376">
              <a:extLst>
                <a:ext uri="{FF2B5EF4-FFF2-40B4-BE49-F238E27FC236}">
                  <a16:creationId xmlns:a16="http://schemas.microsoft.com/office/drawing/2014/main" id="{99CA265E-A624-86F0-8FB0-C8DDE9CA6C8E}"/>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Oval 377">
              <a:extLst>
                <a:ext uri="{FF2B5EF4-FFF2-40B4-BE49-F238E27FC236}">
                  <a16:creationId xmlns:a16="http://schemas.microsoft.com/office/drawing/2014/main" id="{3ABCE4AB-361A-42F9-B07B-7AFD362BF2E2}"/>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330" name="TextBox 329">
            <a:extLst>
              <a:ext uri="{FF2B5EF4-FFF2-40B4-BE49-F238E27FC236}">
                <a16:creationId xmlns:a16="http://schemas.microsoft.com/office/drawing/2014/main" id="{170B0079-999B-634A-50ED-EC07C4B48580}"/>
              </a:ext>
            </a:extLst>
          </p:cNvPr>
          <p:cNvSpPr txBox="1"/>
          <p:nvPr/>
        </p:nvSpPr>
        <p:spPr>
          <a:xfrm>
            <a:off x="4310776" y="1052317"/>
            <a:ext cx="430518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effectLst/>
                <a:uLnTx/>
                <a:uFillTx/>
                <a:latin typeface="Avenir Next" panose="020B0503020202020204" pitchFamily="34" charset="0"/>
              </a:rPr>
              <a:t>segmented global wordline</a:t>
            </a:r>
          </a:p>
        </p:txBody>
      </p:sp>
      <p:sp>
        <p:nvSpPr>
          <p:cNvPr id="320" name="Rectangle 319">
            <a:extLst>
              <a:ext uri="{FF2B5EF4-FFF2-40B4-BE49-F238E27FC236}">
                <a16:creationId xmlns:a16="http://schemas.microsoft.com/office/drawing/2014/main" id="{44C2EA2F-00A4-DCDF-747B-A44DEA526E5E}"/>
              </a:ext>
            </a:extLst>
          </p:cNvPr>
          <p:cNvSpPr/>
          <p:nvPr/>
        </p:nvSpPr>
        <p:spPr>
          <a:xfrm>
            <a:off x="-14722" y="3568396"/>
            <a:ext cx="9143999"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Fine-grained DRAM for processing-using-DRAM: </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2" name="Group 1">
            <a:extLst>
              <a:ext uri="{FF2B5EF4-FFF2-40B4-BE49-F238E27FC236}">
                <a16:creationId xmlns:a16="http://schemas.microsoft.com/office/drawing/2014/main" id="{CA353D25-7C61-28E5-1100-1CC7B4D8880D}"/>
              </a:ext>
            </a:extLst>
          </p:cNvPr>
          <p:cNvGrpSpPr/>
          <p:nvPr/>
        </p:nvGrpSpPr>
        <p:grpSpPr>
          <a:xfrm>
            <a:off x="7530" y="3929127"/>
            <a:ext cx="9470110" cy="1612035"/>
            <a:chOff x="549218" y="3454216"/>
            <a:chExt cx="8426174" cy="1627778"/>
          </a:xfrm>
        </p:grpSpPr>
        <p:sp>
          <p:nvSpPr>
            <p:cNvPr id="3" name="TextBox 2">
              <a:extLst>
                <a:ext uri="{FF2B5EF4-FFF2-40B4-BE49-F238E27FC236}">
                  <a16:creationId xmlns:a16="http://schemas.microsoft.com/office/drawing/2014/main" id="{411F4A0B-A23D-C33A-7950-12FA9B0D025F}"/>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1</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5" name="TextBox 4">
              <a:extLst>
                <a:ext uri="{FF2B5EF4-FFF2-40B4-BE49-F238E27FC236}">
                  <a16:creationId xmlns:a16="http://schemas.microsoft.com/office/drawing/2014/main" id="{348D7EEB-F02B-39FC-5EC9-DAEF6ABE8039}"/>
                </a:ext>
              </a:extLst>
            </p:cNvPr>
            <p:cNvSpPr txBox="1"/>
            <p:nvPr/>
          </p:nvSpPr>
          <p:spPr>
            <a:xfrm>
              <a:off x="974390" y="3528082"/>
              <a:ext cx="8001002" cy="1553912"/>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Improves SIMD utilization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f</a:t>
              </a:r>
              <a:r>
                <a:rPr kumimoji="0" lang="en-US" i="0" u="none" strike="noStrike" kern="1200" cap="none" spc="0" normalizeH="0" baseline="0" noProof="0" dirty="0">
                  <a:ln>
                    <a:noFill/>
                  </a:ln>
                  <a:effectLst/>
                  <a:uLnTx/>
                  <a:uFillTx/>
                  <a:latin typeface="Avenir Next" panose="020B0503020202020204" pitchFamily="34" charset="0"/>
                  <a:cs typeface="Gill Sans MT"/>
                </a:rPr>
                <a:t>or a single PUD operation, only access the DRAM mats with target data</a:t>
              </a:r>
            </a:p>
            <a:p>
              <a:pPr marL="342900" indent="-342900" defTabSz="914400">
                <a:buFontTx/>
                <a:buChar char="-"/>
                <a:defRPr/>
              </a:pPr>
              <a:r>
                <a:rPr lang="en-US" dirty="0">
                  <a:latin typeface="Avenir Next" panose="020B0503020202020204" pitchFamily="34" charset="0"/>
                  <a:cs typeface="Gill Sans MT"/>
                </a:rPr>
                <a:t>for multiple PUD operations, execute independent operations concurrently</a:t>
              </a:r>
              <a:br>
                <a:rPr lang="en-US" dirty="0">
                  <a:latin typeface="Avenir Next" panose="020B0503020202020204" pitchFamily="34" charset="0"/>
                  <a:cs typeface="Gill Sans MT"/>
                </a:rPr>
              </a:br>
              <a:r>
                <a:rPr lang="en-US" dirty="0">
                  <a:latin typeface="Avenir Next" panose="020B0503020202020204" pitchFamily="34" charset="0"/>
                  <a:cs typeface="Gill Sans MT"/>
                </a:rPr>
                <a:t>→ </a:t>
              </a:r>
              <a:r>
                <a:rPr lang="en-US" b="1" dirty="0">
                  <a:solidFill>
                    <a:schemeClr val="accent4"/>
                  </a:solidFill>
                  <a:latin typeface="Avenir Next" panose="020B0503020202020204" pitchFamily="34" charset="0"/>
                  <a:cs typeface="Gill Sans MT"/>
                </a:rPr>
                <a:t>multiple instruction, multiple data (MIMD) execution model </a:t>
              </a:r>
              <a:endParaRPr kumimoji="0" lang="en-US"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2" name="Group 221">
            <a:extLst>
              <a:ext uri="{FF2B5EF4-FFF2-40B4-BE49-F238E27FC236}">
                <a16:creationId xmlns:a16="http://schemas.microsoft.com/office/drawing/2014/main" id="{CA463EB3-29EF-E48C-7F93-8A36AAAFF4CC}"/>
              </a:ext>
            </a:extLst>
          </p:cNvPr>
          <p:cNvGrpSpPr/>
          <p:nvPr/>
        </p:nvGrpSpPr>
        <p:grpSpPr>
          <a:xfrm>
            <a:off x="5052233" y="1671022"/>
            <a:ext cx="2665827" cy="1402792"/>
            <a:chOff x="2134538" y="2243328"/>
            <a:chExt cx="2665827" cy="1490472"/>
          </a:xfrm>
        </p:grpSpPr>
        <p:grpSp>
          <p:nvGrpSpPr>
            <p:cNvPr id="233" name="Group 232">
              <a:extLst>
                <a:ext uri="{FF2B5EF4-FFF2-40B4-BE49-F238E27FC236}">
                  <a16:creationId xmlns:a16="http://schemas.microsoft.com/office/drawing/2014/main" id="{EC7A130A-037A-B46D-37B2-1B1AA2CBB091}"/>
                </a:ext>
              </a:extLst>
            </p:cNvPr>
            <p:cNvGrpSpPr/>
            <p:nvPr/>
          </p:nvGrpSpPr>
          <p:grpSpPr>
            <a:xfrm>
              <a:off x="2134538" y="2243328"/>
              <a:ext cx="1108299" cy="1490472"/>
              <a:chOff x="2134538" y="2243328"/>
              <a:chExt cx="1108299" cy="1490472"/>
            </a:xfrm>
          </p:grpSpPr>
          <p:grpSp>
            <p:nvGrpSpPr>
              <p:cNvPr id="247" name="Group 246">
                <a:extLst>
                  <a:ext uri="{FF2B5EF4-FFF2-40B4-BE49-F238E27FC236}">
                    <a16:creationId xmlns:a16="http://schemas.microsoft.com/office/drawing/2014/main" id="{86C16793-43EB-366C-EFA8-7054F8644B1C}"/>
                  </a:ext>
                </a:extLst>
              </p:cNvPr>
              <p:cNvGrpSpPr/>
              <p:nvPr/>
            </p:nvGrpSpPr>
            <p:grpSpPr>
              <a:xfrm>
                <a:off x="2134538" y="3504497"/>
                <a:ext cx="1108299" cy="229303"/>
                <a:chOff x="5486400" y="3962400"/>
                <a:chExt cx="2209800" cy="457200"/>
              </a:xfrm>
            </p:grpSpPr>
            <p:sp>
              <p:nvSpPr>
                <p:cNvPr id="294" name="DRAM">
                  <a:extLst>
                    <a:ext uri="{FF2B5EF4-FFF2-40B4-BE49-F238E27FC236}">
                      <a16:creationId xmlns:a16="http://schemas.microsoft.com/office/drawing/2014/main" id="{1A473BC3-230D-0F94-13FC-E75C927123C2}"/>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5" name="DRAM">
                  <a:extLst>
                    <a:ext uri="{FF2B5EF4-FFF2-40B4-BE49-F238E27FC236}">
                      <a16:creationId xmlns:a16="http://schemas.microsoft.com/office/drawing/2014/main" id="{439924DB-28CB-D5E3-4874-3D9B78DA362B}"/>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6" name="DRAM">
                  <a:extLst>
                    <a:ext uri="{FF2B5EF4-FFF2-40B4-BE49-F238E27FC236}">
                      <a16:creationId xmlns:a16="http://schemas.microsoft.com/office/drawing/2014/main" id="{5250AA90-06BB-85A5-1A59-2A63CDB5501C}"/>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7" name="DRAM">
                  <a:extLst>
                    <a:ext uri="{FF2B5EF4-FFF2-40B4-BE49-F238E27FC236}">
                      <a16:creationId xmlns:a16="http://schemas.microsoft.com/office/drawing/2014/main" id="{B9E1949F-7857-10B1-89E6-61D6FFA00C56}"/>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8" name="DRAM">
                  <a:extLst>
                    <a:ext uri="{FF2B5EF4-FFF2-40B4-BE49-F238E27FC236}">
                      <a16:creationId xmlns:a16="http://schemas.microsoft.com/office/drawing/2014/main" id="{40B46F78-EB64-C5A8-EDC2-AE4B4E98061B}"/>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48" name="Group 247">
                <a:extLst>
                  <a:ext uri="{FF2B5EF4-FFF2-40B4-BE49-F238E27FC236}">
                    <a16:creationId xmlns:a16="http://schemas.microsoft.com/office/drawing/2014/main" id="{7057E7EF-43F8-7654-6627-4F946840DC10}"/>
                  </a:ext>
                </a:extLst>
              </p:cNvPr>
              <p:cNvGrpSpPr/>
              <p:nvPr/>
            </p:nvGrpSpPr>
            <p:grpSpPr>
              <a:xfrm>
                <a:off x="2230081" y="2243328"/>
                <a:ext cx="917213" cy="1261169"/>
                <a:chOff x="5676900" y="990600"/>
                <a:chExt cx="1828800" cy="2971800"/>
              </a:xfrm>
            </p:grpSpPr>
            <p:cxnSp>
              <p:nvCxnSpPr>
                <p:cNvPr id="249" name="Straight Connector 248">
                  <a:extLst>
                    <a:ext uri="{FF2B5EF4-FFF2-40B4-BE49-F238E27FC236}">
                      <a16:creationId xmlns:a16="http://schemas.microsoft.com/office/drawing/2014/main" id="{4E3D9DA7-DA56-F5C5-AA92-E3DABA7CBFC9}"/>
                    </a:ext>
                  </a:extLst>
                </p:cNvPr>
                <p:cNvCxnSpPr>
                  <a:cxnSpLocks/>
                  <a:endCxn id="294"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7422FE9-DC21-1578-91C9-76BC15C38F3D}"/>
                    </a:ext>
                  </a:extLst>
                </p:cNvPr>
                <p:cNvCxnSpPr>
                  <a:cxnSpLocks/>
                  <a:endCxn id="296" idx="0"/>
                </p:cNvCxnSpPr>
                <p:nvPr/>
              </p:nvCxnSpPr>
              <p:spPr>
                <a:xfrm>
                  <a:off x="6591299"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D5027420-D0C9-ECBF-8512-1D07632A9527}"/>
                    </a:ext>
                  </a:extLst>
                </p:cNvPr>
                <p:cNvCxnSpPr>
                  <a:cxnSpLocks/>
                  <a:endCxn id="297"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9C66344-C314-5963-7623-2D57BE747A69}"/>
                    </a:ext>
                  </a:extLst>
                </p:cNvPr>
                <p:cNvCxnSpPr>
                  <a:cxnSpLocks/>
                  <a:endCxn id="298"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0A7B4DE0-7B2C-05F7-7F68-0BB48BD09599}"/>
                    </a:ext>
                  </a:extLst>
                </p:cNvPr>
                <p:cNvCxnSpPr>
                  <a:cxnSpLocks/>
                  <a:endCxn id="295"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nvGrpSpPr>
            <p:cNvPr id="234" name="Group 233">
              <a:extLst>
                <a:ext uri="{FF2B5EF4-FFF2-40B4-BE49-F238E27FC236}">
                  <a16:creationId xmlns:a16="http://schemas.microsoft.com/office/drawing/2014/main" id="{30BAA28D-3E8F-EE0D-ECD3-1B91698ECA9A}"/>
                </a:ext>
              </a:extLst>
            </p:cNvPr>
            <p:cNvGrpSpPr/>
            <p:nvPr/>
          </p:nvGrpSpPr>
          <p:grpSpPr>
            <a:xfrm>
              <a:off x="3692066" y="2243328"/>
              <a:ext cx="1108299" cy="1490472"/>
              <a:chOff x="3692066" y="2243328"/>
              <a:chExt cx="1108299" cy="1490472"/>
            </a:xfrm>
          </p:grpSpPr>
          <p:grpSp>
            <p:nvGrpSpPr>
              <p:cNvPr id="235" name="Group 234">
                <a:extLst>
                  <a:ext uri="{FF2B5EF4-FFF2-40B4-BE49-F238E27FC236}">
                    <a16:creationId xmlns:a16="http://schemas.microsoft.com/office/drawing/2014/main" id="{5FBC66E6-15E8-6588-43F1-BCE0278680C6}"/>
                  </a:ext>
                </a:extLst>
              </p:cNvPr>
              <p:cNvGrpSpPr/>
              <p:nvPr/>
            </p:nvGrpSpPr>
            <p:grpSpPr>
              <a:xfrm>
                <a:off x="3692066" y="3504497"/>
                <a:ext cx="1108299" cy="229303"/>
                <a:chOff x="5486400" y="3962400"/>
                <a:chExt cx="2209800" cy="457200"/>
              </a:xfrm>
            </p:grpSpPr>
            <p:sp>
              <p:nvSpPr>
                <p:cNvPr id="242" name="DRAM">
                  <a:extLst>
                    <a:ext uri="{FF2B5EF4-FFF2-40B4-BE49-F238E27FC236}">
                      <a16:creationId xmlns:a16="http://schemas.microsoft.com/office/drawing/2014/main" id="{BF5F35A0-1A2B-7251-383C-8B634052D258}"/>
                    </a:ext>
                  </a:extLst>
                </p:cNvPr>
                <p:cNvSpPr/>
                <p:nvPr/>
              </p:nvSpPr>
              <p:spPr>
                <a:xfrm>
                  <a:off x="54864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3" name="DRAM">
                  <a:extLst>
                    <a:ext uri="{FF2B5EF4-FFF2-40B4-BE49-F238E27FC236}">
                      <a16:creationId xmlns:a16="http://schemas.microsoft.com/office/drawing/2014/main" id="{2273CB65-5AA7-735F-EA55-294094F5E9A0}"/>
                    </a:ext>
                  </a:extLst>
                </p:cNvPr>
                <p:cNvSpPr/>
                <p:nvPr/>
              </p:nvSpPr>
              <p:spPr>
                <a:xfrm>
                  <a:off x="59436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4" name="DRAM">
                  <a:extLst>
                    <a:ext uri="{FF2B5EF4-FFF2-40B4-BE49-F238E27FC236}">
                      <a16:creationId xmlns:a16="http://schemas.microsoft.com/office/drawing/2014/main" id="{C473BE62-F99E-2D40-AAEF-5CB59B563C17}"/>
                    </a:ext>
                  </a:extLst>
                </p:cNvPr>
                <p:cNvSpPr/>
                <p:nvPr/>
              </p:nvSpPr>
              <p:spPr>
                <a:xfrm>
                  <a:off x="64008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5" name="DRAM">
                  <a:extLst>
                    <a:ext uri="{FF2B5EF4-FFF2-40B4-BE49-F238E27FC236}">
                      <a16:creationId xmlns:a16="http://schemas.microsoft.com/office/drawing/2014/main" id="{CBE5B55C-7FEE-A218-3860-3CC2DE2503C7}"/>
                    </a:ext>
                  </a:extLst>
                </p:cNvPr>
                <p:cNvSpPr/>
                <p:nvPr/>
              </p:nvSpPr>
              <p:spPr>
                <a:xfrm>
                  <a:off x="68580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6" name="DRAM">
                  <a:extLst>
                    <a:ext uri="{FF2B5EF4-FFF2-40B4-BE49-F238E27FC236}">
                      <a16:creationId xmlns:a16="http://schemas.microsoft.com/office/drawing/2014/main" id="{73F9D1E2-32BA-60C3-99C7-5FFFD95888CC}"/>
                    </a:ext>
                  </a:extLst>
                </p:cNvPr>
                <p:cNvSpPr/>
                <p:nvPr/>
              </p:nvSpPr>
              <p:spPr>
                <a:xfrm>
                  <a:off x="7315200" y="3962400"/>
                  <a:ext cx="381000" cy="457200"/>
                </a:xfrm>
                <a:prstGeom prst="roundRect">
                  <a:avLst>
                    <a:gd name="adj" fmla="val 11319"/>
                  </a:avLst>
                </a:prstGeom>
                <a:solidFill>
                  <a:schemeClr val="accent5"/>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36" name="Group 235">
                <a:extLst>
                  <a:ext uri="{FF2B5EF4-FFF2-40B4-BE49-F238E27FC236}">
                    <a16:creationId xmlns:a16="http://schemas.microsoft.com/office/drawing/2014/main" id="{4FF58F55-3F67-9C44-5204-8415974B2223}"/>
                  </a:ext>
                </a:extLst>
              </p:cNvPr>
              <p:cNvGrpSpPr/>
              <p:nvPr/>
            </p:nvGrpSpPr>
            <p:grpSpPr>
              <a:xfrm>
                <a:off x="3787609" y="2243328"/>
                <a:ext cx="917213" cy="1261169"/>
                <a:chOff x="5676900" y="990600"/>
                <a:chExt cx="1828800" cy="2971800"/>
              </a:xfrm>
            </p:grpSpPr>
            <p:cxnSp>
              <p:nvCxnSpPr>
                <p:cNvPr id="237" name="Straight Connector 236">
                  <a:extLst>
                    <a:ext uri="{FF2B5EF4-FFF2-40B4-BE49-F238E27FC236}">
                      <a16:creationId xmlns:a16="http://schemas.microsoft.com/office/drawing/2014/main" id="{4E1667B0-A512-1DC7-393B-7E07CFCB0351}"/>
                    </a:ext>
                  </a:extLst>
                </p:cNvPr>
                <p:cNvCxnSpPr>
                  <a:cxnSpLocks/>
                  <a:endCxn id="242" idx="0"/>
                </p:cNvCxnSpPr>
                <p:nvPr/>
              </p:nvCxnSpPr>
              <p:spPr>
                <a:xfrm>
                  <a:off x="56769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E78D5D0-708A-43ED-F3EB-1F55953360E5}"/>
                    </a:ext>
                  </a:extLst>
                </p:cNvPr>
                <p:cNvCxnSpPr>
                  <a:cxnSpLocks/>
                  <a:endCxn id="244" idx="0"/>
                </p:cNvCxnSpPr>
                <p:nvPr/>
              </p:nvCxnSpPr>
              <p:spPr>
                <a:xfrm>
                  <a:off x="65913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5DEDC74-64DA-96EF-57D4-0743E79A567B}"/>
                    </a:ext>
                  </a:extLst>
                </p:cNvPr>
                <p:cNvCxnSpPr>
                  <a:cxnSpLocks/>
                  <a:endCxn id="245" idx="0"/>
                </p:cNvCxnSpPr>
                <p:nvPr/>
              </p:nvCxnSpPr>
              <p:spPr>
                <a:xfrm>
                  <a:off x="70485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2EBAB71-455D-A06D-51F8-8036B96C052A}"/>
                    </a:ext>
                  </a:extLst>
                </p:cNvPr>
                <p:cNvCxnSpPr>
                  <a:cxnSpLocks/>
                  <a:endCxn id="246" idx="0"/>
                </p:cNvCxnSpPr>
                <p:nvPr/>
              </p:nvCxnSpPr>
              <p:spPr>
                <a:xfrm>
                  <a:off x="75057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0F71D95D-86A7-96EE-10CC-AD438161307B}"/>
                    </a:ext>
                  </a:extLst>
                </p:cNvPr>
                <p:cNvCxnSpPr>
                  <a:cxnSpLocks/>
                  <a:endCxn id="243" idx="0"/>
                </p:cNvCxnSpPr>
                <p:nvPr/>
              </p:nvCxnSpPr>
              <p:spPr>
                <a:xfrm>
                  <a:off x="6134100" y="990600"/>
                  <a:ext cx="0" cy="2971800"/>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299" name="Group 298">
            <a:extLst>
              <a:ext uri="{FF2B5EF4-FFF2-40B4-BE49-F238E27FC236}">
                <a16:creationId xmlns:a16="http://schemas.microsoft.com/office/drawing/2014/main" id="{5B5930AB-7FA8-4984-8DC8-98A2257581F3}"/>
              </a:ext>
            </a:extLst>
          </p:cNvPr>
          <p:cNvGrpSpPr/>
          <p:nvPr/>
        </p:nvGrpSpPr>
        <p:grpSpPr>
          <a:xfrm>
            <a:off x="4746494" y="2348779"/>
            <a:ext cx="1414038" cy="191087"/>
            <a:chOff x="1828799" y="2017072"/>
            <a:chExt cx="1414038" cy="191087"/>
          </a:xfrm>
        </p:grpSpPr>
        <p:sp>
          <p:nvSpPr>
            <p:cNvPr id="300" name="DRAM">
              <a:extLst>
                <a:ext uri="{FF2B5EF4-FFF2-40B4-BE49-F238E27FC236}">
                  <a16:creationId xmlns:a16="http://schemas.microsoft.com/office/drawing/2014/main" id="{EEB69EEB-6484-8A1C-291B-F424321A43E5}"/>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1" name="Straight Connector 300">
              <a:extLst>
                <a:ext uri="{FF2B5EF4-FFF2-40B4-BE49-F238E27FC236}">
                  <a16:creationId xmlns:a16="http://schemas.microsoft.com/office/drawing/2014/main" id="{3449373D-F574-DADF-B86D-D21E178FD5ED}"/>
                </a:ext>
              </a:extLst>
            </p:cNvPr>
            <p:cNvCxnSpPr>
              <a:cxnSpLocks/>
              <a:stCxn id="306" idx="6"/>
              <a:endCxn id="30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02" name="Oval 301">
              <a:extLst>
                <a:ext uri="{FF2B5EF4-FFF2-40B4-BE49-F238E27FC236}">
                  <a16:creationId xmlns:a16="http://schemas.microsoft.com/office/drawing/2014/main" id="{7FE75F60-128B-FA7B-DDC5-8A3A2A82136C}"/>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3" name="Oval 302">
              <a:extLst>
                <a:ext uri="{FF2B5EF4-FFF2-40B4-BE49-F238E27FC236}">
                  <a16:creationId xmlns:a16="http://schemas.microsoft.com/office/drawing/2014/main" id="{C1623163-142A-1844-18F4-7C652BE4F422}"/>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Oval 303">
              <a:extLst>
                <a:ext uri="{FF2B5EF4-FFF2-40B4-BE49-F238E27FC236}">
                  <a16:creationId xmlns:a16="http://schemas.microsoft.com/office/drawing/2014/main" id="{BAA3CC2C-A7E5-565F-C84F-959511C7778C}"/>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Oval 304">
              <a:extLst>
                <a:ext uri="{FF2B5EF4-FFF2-40B4-BE49-F238E27FC236}">
                  <a16:creationId xmlns:a16="http://schemas.microsoft.com/office/drawing/2014/main" id="{5D5FFA11-8EE4-398C-8EED-0E3C15625299}"/>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Oval 305">
              <a:extLst>
                <a:ext uri="{FF2B5EF4-FFF2-40B4-BE49-F238E27FC236}">
                  <a16:creationId xmlns:a16="http://schemas.microsoft.com/office/drawing/2014/main" id="{AD625DF6-DDA1-0D42-A126-8E845F45DB4D}"/>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07" name="Group 306">
            <a:extLst>
              <a:ext uri="{FF2B5EF4-FFF2-40B4-BE49-F238E27FC236}">
                <a16:creationId xmlns:a16="http://schemas.microsoft.com/office/drawing/2014/main" id="{5D8BF13D-3021-99A0-3A06-AFA3325AB9B6}"/>
              </a:ext>
            </a:extLst>
          </p:cNvPr>
          <p:cNvGrpSpPr/>
          <p:nvPr/>
        </p:nvGrpSpPr>
        <p:grpSpPr>
          <a:xfrm>
            <a:off x="6304022" y="2348779"/>
            <a:ext cx="1414038" cy="191087"/>
            <a:chOff x="3386327" y="2017072"/>
            <a:chExt cx="1414038" cy="191087"/>
          </a:xfrm>
        </p:grpSpPr>
        <p:sp>
          <p:nvSpPr>
            <p:cNvPr id="308" name="DRAM">
              <a:extLst>
                <a:ext uri="{FF2B5EF4-FFF2-40B4-BE49-F238E27FC236}">
                  <a16:creationId xmlns:a16="http://schemas.microsoft.com/office/drawing/2014/main" id="{2797F0D6-0071-2EC9-477F-91E2FA97542B}"/>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09" name="Straight Connector 308">
              <a:extLst>
                <a:ext uri="{FF2B5EF4-FFF2-40B4-BE49-F238E27FC236}">
                  <a16:creationId xmlns:a16="http://schemas.microsoft.com/office/drawing/2014/main" id="{72A17121-F215-FC4C-5F0D-147420C6F530}"/>
                </a:ext>
              </a:extLst>
            </p:cNvPr>
            <p:cNvCxnSpPr>
              <a:cxnSpLocks/>
              <a:endCxn id="30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0" name="Oval 309">
              <a:extLst>
                <a:ext uri="{FF2B5EF4-FFF2-40B4-BE49-F238E27FC236}">
                  <a16:creationId xmlns:a16="http://schemas.microsoft.com/office/drawing/2014/main" id="{B04BB8EF-FF45-3E88-5AC3-DABAFF29990B}"/>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1" name="Oval 310">
              <a:extLst>
                <a:ext uri="{FF2B5EF4-FFF2-40B4-BE49-F238E27FC236}">
                  <a16:creationId xmlns:a16="http://schemas.microsoft.com/office/drawing/2014/main" id="{DFF2D600-2A90-4B09-D774-E77A5478D12E}"/>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2" name="Oval 311">
              <a:extLst>
                <a:ext uri="{FF2B5EF4-FFF2-40B4-BE49-F238E27FC236}">
                  <a16:creationId xmlns:a16="http://schemas.microsoft.com/office/drawing/2014/main" id="{0B5F992A-FBCA-0AA5-2355-B8D3BF5AE140}"/>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3" name="Oval 312">
              <a:extLst>
                <a:ext uri="{FF2B5EF4-FFF2-40B4-BE49-F238E27FC236}">
                  <a16:creationId xmlns:a16="http://schemas.microsoft.com/office/drawing/2014/main" id="{52474A84-EAB0-CEF0-5100-0452DCB951DF}"/>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4" name="Oval 313">
              <a:extLst>
                <a:ext uri="{FF2B5EF4-FFF2-40B4-BE49-F238E27FC236}">
                  <a16:creationId xmlns:a16="http://schemas.microsoft.com/office/drawing/2014/main" id="{391E094B-D796-D7A6-665F-0B7805DA5804}"/>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5" name="Group 314">
            <a:extLst>
              <a:ext uri="{FF2B5EF4-FFF2-40B4-BE49-F238E27FC236}">
                <a16:creationId xmlns:a16="http://schemas.microsoft.com/office/drawing/2014/main" id="{2A22309F-BAE1-9CCB-E37F-0E66C3061C46}"/>
              </a:ext>
            </a:extLst>
          </p:cNvPr>
          <p:cNvGrpSpPr/>
          <p:nvPr/>
        </p:nvGrpSpPr>
        <p:grpSpPr>
          <a:xfrm>
            <a:off x="4746494" y="1888987"/>
            <a:ext cx="1414038" cy="191087"/>
            <a:chOff x="1828799" y="2017072"/>
            <a:chExt cx="1414038" cy="191087"/>
          </a:xfrm>
        </p:grpSpPr>
        <p:sp>
          <p:nvSpPr>
            <p:cNvPr id="316" name="DRAM">
              <a:extLst>
                <a:ext uri="{FF2B5EF4-FFF2-40B4-BE49-F238E27FC236}">
                  <a16:creationId xmlns:a16="http://schemas.microsoft.com/office/drawing/2014/main" id="{3F9F3A9F-49F1-99C5-2CFC-39BB52644487}"/>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17" name="Straight Connector 316">
              <a:extLst>
                <a:ext uri="{FF2B5EF4-FFF2-40B4-BE49-F238E27FC236}">
                  <a16:creationId xmlns:a16="http://schemas.microsoft.com/office/drawing/2014/main" id="{F03D4FEA-C087-D158-29D9-48AAE4164D75}"/>
                </a:ext>
              </a:extLst>
            </p:cNvPr>
            <p:cNvCxnSpPr>
              <a:cxnSpLocks/>
              <a:stCxn id="323" idx="6"/>
              <a:endCxn id="316"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18" name="Oval 317">
              <a:extLst>
                <a:ext uri="{FF2B5EF4-FFF2-40B4-BE49-F238E27FC236}">
                  <a16:creationId xmlns:a16="http://schemas.microsoft.com/office/drawing/2014/main" id="{79608F25-B0BC-86E0-F6F3-FB2640A494A1}"/>
                </a:ext>
              </a:extLst>
            </p:cNvPr>
            <p:cNvSpPr/>
            <p:nvPr/>
          </p:nvSpPr>
          <p:spPr>
            <a:xfrm>
              <a:off x="213453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9" name="Oval 318">
              <a:extLst>
                <a:ext uri="{FF2B5EF4-FFF2-40B4-BE49-F238E27FC236}">
                  <a16:creationId xmlns:a16="http://schemas.microsoft.com/office/drawing/2014/main" id="{7CA1F1F7-0BB5-53BE-20F1-13A9B6E4B50B}"/>
                </a:ext>
              </a:extLst>
            </p:cNvPr>
            <p:cNvSpPr/>
            <p:nvPr/>
          </p:nvSpPr>
          <p:spPr>
            <a:xfrm>
              <a:off x="236384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C9417EED-4E14-247A-2132-F6B280789BA8}"/>
                </a:ext>
              </a:extLst>
            </p:cNvPr>
            <p:cNvSpPr/>
            <p:nvPr/>
          </p:nvSpPr>
          <p:spPr>
            <a:xfrm>
              <a:off x="2593144"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E20CE618-582B-BCD0-797B-C2B9BDD0EF92}"/>
                </a:ext>
              </a:extLst>
            </p:cNvPr>
            <p:cNvSpPr/>
            <p:nvPr/>
          </p:nvSpPr>
          <p:spPr>
            <a:xfrm>
              <a:off x="2822448"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B9A56D1D-A4D5-AD1F-D0C7-3085EA24528A}"/>
                </a:ext>
              </a:extLst>
            </p:cNvPr>
            <p:cNvSpPr/>
            <p:nvPr/>
          </p:nvSpPr>
          <p:spPr>
            <a:xfrm>
              <a:off x="3051751"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4" name="Group 323">
            <a:extLst>
              <a:ext uri="{FF2B5EF4-FFF2-40B4-BE49-F238E27FC236}">
                <a16:creationId xmlns:a16="http://schemas.microsoft.com/office/drawing/2014/main" id="{0B269F79-A9A7-1A98-24E6-E2C683FF78AD}"/>
              </a:ext>
            </a:extLst>
          </p:cNvPr>
          <p:cNvGrpSpPr/>
          <p:nvPr/>
        </p:nvGrpSpPr>
        <p:grpSpPr>
          <a:xfrm>
            <a:off x="6304022" y="1888987"/>
            <a:ext cx="1414038" cy="191087"/>
            <a:chOff x="3386327" y="2017072"/>
            <a:chExt cx="1414038" cy="191087"/>
          </a:xfrm>
        </p:grpSpPr>
        <p:sp>
          <p:nvSpPr>
            <p:cNvPr id="325" name="DRAM">
              <a:extLst>
                <a:ext uri="{FF2B5EF4-FFF2-40B4-BE49-F238E27FC236}">
                  <a16:creationId xmlns:a16="http://schemas.microsoft.com/office/drawing/2014/main" id="{D6004F7B-C33E-286B-97B7-5813A5D1A7DF}"/>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26" name="Straight Connector 325">
              <a:extLst>
                <a:ext uri="{FF2B5EF4-FFF2-40B4-BE49-F238E27FC236}">
                  <a16:creationId xmlns:a16="http://schemas.microsoft.com/office/drawing/2014/main" id="{F191CCBE-A787-5BE0-E95F-1692A3F88A27}"/>
                </a:ext>
              </a:extLst>
            </p:cNvPr>
            <p:cNvCxnSpPr>
              <a:cxnSpLocks/>
              <a:endCxn id="325"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27" name="Oval 326">
              <a:extLst>
                <a:ext uri="{FF2B5EF4-FFF2-40B4-BE49-F238E27FC236}">
                  <a16:creationId xmlns:a16="http://schemas.microsoft.com/office/drawing/2014/main" id="{6E72FD5C-E289-C91F-42EE-C43E10CF066F}"/>
                </a:ext>
              </a:extLst>
            </p:cNvPr>
            <p:cNvSpPr/>
            <p:nvPr/>
          </p:nvSpPr>
          <p:spPr>
            <a:xfrm>
              <a:off x="369206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8" name="Oval 327">
              <a:extLst>
                <a:ext uri="{FF2B5EF4-FFF2-40B4-BE49-F238E27FC236}">
                  <a16:creationId xmlns:a16="http://schemas.microsoft.com/office/drawing/2014/main" id="{6ADCD851-7199-82EB-969E-CE7D1B970FE9}"/>
                </a:ext>
              </a:extLst>
            </p:cNvPr>
            <p:cNvSpPr/>
            <p:nvPr/>
          </p:nvSpPr>
          <p:spPr>
            <a:xfrm>
              <a:off x="392136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9" name="Oval 328">
              <a:extLst>
                <a:ext uri="{FF2B5EF4-FFF2-40B4-BE49-F238E27FC236}">
                  <a16:creationId xmlns:a16="http://schemas.microsoft.com/office/drawing/2014/main" id="{33EFDD3B-CAFE-17B6-510A-78ADDEEC3E9B}"/>
                </a:ext>
              </a:extLst>
            </p:cNvPr>
            <p:cNvSpPr/>
            <p:nvPr/>
          </p:nvSpPr>
          <p:spPr>
            <a:xfrm>
              <a:off x="4150672"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682F40D4-E54C-8E86-02FD-FC5E73682339}"/>
                </a:ext>
              </a:extLst>
            </p:cNvPr>
            <p:cNvSpPr/>
            <p:nvPr/>
          </p:nvSpPr>
          <p:spPr>
            <a:xfrm>
              <a:off x="4379976"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FCCB6128-FE7C-4F39-022C-C07DC8677DFA}"/>
                </a:ext>
              </a:extLst>
            </p:cNvPr>
            <p:cNvSpPr/>
            <p:nvPr/>
          </p:nvSpPr>
          <p:spPr>
            <a:xfrm>
              <a:off x="4609279" y="2017072"/>
              <a:ext cx="191086" cy="191086"/>
            </a:xfrm>
            <a:prstGeom prst="ellipse">
              <a:avLst/>
            </a:prstGeom>
            <a:solidFill>
              <a:schemeClr val="accent5"/>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9" name="Group 348">
            <a:extLst>
              <a:ext uri="{FF2B5EF4-FFF2-40B4-BE49-F238E27FC236}">
                <a16:creationId xmlns:a16="http://schemas.microsoft.com/office/drawing/2014/main" id="{874D1307-59AE-A358-28A8-7D9BB717EEAE}"/>
              </a:ext>
            </a:extLst>
          </p:cNvPr>
          <p:cNvGrpSpPr/>
          <p:nvPr/>
        </p:nvGrpSpPr>
        <p:grpSpPr>
          <a:xfrm>
            <a:off x="4746494" y="2118593"/>
            <a:ext cx="1414038" cy="191087"/>
            <a:chOff x="1828799" y="2017072"/>
            <a:chExt cx="1414038" cy="191087"/>
          </a:xfrm>
        </p:grpSpPr>
        <p:sp>
          <p:nvSpPr>
            <p:cNvPr id="350" name="DRAM">
              <a:extLst>
                <a:ext uri="{FF2B5EF4-FFF2-40B4-BE49-F238E27FC236}">
                  <a16:creationId xmlns:a16="http://schemas.microsoft.com/office/drawing/2014/main" id="{EF257035-C3DF-6ED7-9E0E-5ABB6681C97E}"/>
                </a:ext>
              </a:extLst>
            </p:cNvPr>
            <p:cNvSpPr/>
            <p:nvPr/>
          </p:nvSpPr>
          <p:spPr>
            <a:xfrm rot="5400000">
              <a:off x="1847908"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1" name="Straight Connector 350">
              <a:extLst>
                <a:ext uri="{FF2B5EF4-FFF2-40B4-BE49-F238E27FC236}">
                  <a16:creationId xmlns:a16="http://schemas.microsoft.com/office/drawing/2014/main" id="{AE6DB108-D261-E80D-1963-23789D705207}"/>
                </a:ext>
              </a:extLst>
            </p:cNvPr>
            <p:cNvCxnSpPr>
              <a:cxnSpLocks/>
              <a:stCxn id="356" idx="6"/>
              <a:endCxn id="350" idx="0"/>
            </p:cNvCxnSpPr>
            <p:nvPr/>
          </p:nvCxnSpPr>
          <p:spPr>
            <a:xfrm flipH="1">
              <a:off x="2058103" y="2112615"/>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52" name="Oval 351">
              <a:extLst>
                <a:ext uri="{FF2B5EF4-FFF2-40B4-BE49-F238E27FC236}">
                  <a16:creationId xmlns:a16="http://schemas.microsoft.com/office/drawing/2014/main" id="{7F09A63D-392A-5384-F511-CE704376196C}"/>
                </a:ext>
              </a:extLst>
            </p:cNvPr>
            <p:cNvSpPr/>
            <p:nvPr/>
          </p:nvSpPr>
          <p:spPr>
            <a:xfrm>
              <a:off x="213453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ED3B2E97-7984-4986-BBB0-A7C2E6E1D690}"/>
                </a:ext>
              </a:extLst>
            </p:cNvPr>
            <p:cNvSpPr/>
            <p:nvPr/>
          </p:nvSpPr>
          <p:spPr>
            <a:xfrm>
              <a:off x="236384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3E111E80-3032-B6AE-2D6E-FBACB291AB22}"/>
                </a:ext>
              </a:extLst>
            </p:cNvPr>
            <p:cNvSpPr/>
            <p:nvPr/>
          </p:nvSpPr>
          <p:spPr>
            <a:xfrm>
              <a:off x="2593144"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BD7CB9A4-2DE1-D71E-1C35-00FD5D5D2196}"/>
                </a:ext>
              </a:extLst>
            </p:cNvPr>
            <p:cNvSpPr/>
            <p:nvPr/>
          </p:nvSpPr>
          <p:spPr>
            <a:xfrm>
              <a:off x="2822448"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88458397-ABAB-CFFD-3B27-06D51122EB63}"/>
                </a:ext>
              </a:extLst>
            </p:cNvPr>
            <p:cNvSpPr/>
            <p:nvPr/>
          </p:nvSpPr>
          <p:spPr>
            <a:xfrm>
              <a:off x="3051751"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7" name="Group 356">
            <a:extLst>
              <a:ext uri="{FF2B5EF4-FFF2-40B4-BE49-F238E27FC236}">
                <a16:creationId xmlns:a16="http://schemas.microsoft.com/office/drawing/2014/main" id="{19866068-FC27-C1A0-BF21-383DBB4FE667}"/>
              </a:ext>
            </a:extLst>
          </p:cNvPr>
          <p:cNvGrpSpPr/>
          <p:nvPr/>
        </p:nvGrpSpPr>
        <p:grpSpPr>
          <a:xfrm>
            <a:off x="6304022" y="2118593"/>
            <a:ext cx="1414038" cy="191087"/>
            <a:chOff x="3386327" y="2017072"/>
            <a:chExt cx="1414038" cy="191087"/>
          </a:xfrm>
        </p:grpSpPr>
        <p:sp>
          <p:nvSpPr>
            <p:cNvPr id="358" name="DRAM">
              <a:extLst>
                <a:ext uri="{FF2B5EF4-FFF2-40B4-BE49-F238E27FC236}">
                  <a16:creationId xmlns:a16="http://schemas.microsoft.com/office/drawing/2014/main" id="{62FDF9B2-FD1E-8432-660A-125AF0278BA6}"/>
                </a:ext>
              </a:extLst>
            </p:cNvPr>
            <p:cNvSpPr/>
            <p:nvPr/>
          </p:nvSpPr>
          <p:spPr>
            <a:xfrm rot="5400000">
              <a:off x="3405436" y="1997964"/>
              <a:ext cx="191086" cy="229303"/>
            </a:xfrm>
            <a:prstGeom prst="roundRect">
              <a:avLst>
                <a:gd name="adj" fmla="val 11319"/>
              </a:avLst>
            </a:prstGeom>
            <a:solidFill>
              <a:srgbClr val="FFD5B3"/>
            </a:solidFill>
            <a:ln w="25400">
              <a:solidFill>
                <a:srgbClr val="FF71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59" name="Straight Connector 358">
              <a:extLst>
                <a:ext uri="{FF2B5EF4-FFF2-40B4-BE49-F238E27FC236}">
                  <a16:creationId xmlns:a16="http://schemas.microsoft.com/office/drawing/2014/main" id="{E692EA09-2ADC-2B06-6C69-BA7F98A8E1C9}"/>
                </a:ext>
              </a:extLst>
            </p:cNvPr>
            <p:cNvCxnSpPr>
              <a:cxnSpLocks/>
              <a:endCxn id="358" idx="0"/>
            </p:cNvCxnSpPr>
            <p:nvPr/>
          </p:nvCxnSpPr>
          <p:spPr>
            <a:xfrm flipH="1" flipV="1">
              <a:off x="3615631" y="2112616"/>
              <a:ext cx="1184734" cy="1"/>
            </a:xfrm>
            <a:prstGeom prst="line">
              <a:avLst/>
            </a:prstGeom>
            <a:solidFill>
              <a:schemeClr val="tx1">
                <a:lumMod val="65000"/>
                <a:lumOff val="35000"/>
              </a:schemeClr>
            </a:solidFill>
            <a:ln w="25400" cap="rnd">
              <a:solidFill>
                <a:srgbClr val="FF7100"/>
              </a:solidFill>
              <a:round/>
            </a:ln>
          </p:spPr>
          <p:style>
            <a:lnRef idx="1">
              <a:schemeClr val="accent1"/>
            </a:lnRef>
            <a:fillRef idx="0">
              <a:schemeClr val="accent1"/>
            </a:fillRef>
            <a:effectRef idx="0">
              <a:schemeClr val="accent1"/>
            </a:effectRef>
            <a:fontRef idx="minor">
              <a:schemeClr val="tx1"/>
            </a:fontRef>
          </p:style>
        </p:cxnSp>
        <p:sp>
          <p:nvSpPr>
            <p:cNvPr id="360" name="Oval 359">
              <a:extLst>
                <a:ext uri="{FF2B5EF4-FFF2-40B4-BE49-F238E27FC236}">
                  <a16:creationId xmlns:a16="http://schemas.microsoft.com/office/drawing/2014/main" id="{F5053594-705B-FAC7-5105-1E52CAF8FD73}"/>
                </a:ext>
              </a:extLst>
            </p:cNvPr>
            <p:cNvSpPr/>
            <p:nvPr/>
          </p:nvSpPr>
          <p:spPr>
            <a:xfrm>
              <a:off x="369206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7840ACBD-9195-815A-0118-FDCBB943F9F3}"/>
                </a:ext>
              </a:extLst>
            </p:cNvPr>
            <p:cNvSpPr/>
            <p:nvPr/>
          </p:nvSpPr>
          <p:spPr>
            <a:xfrm>
              <a:off x="392136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87B0E762-B92C-2CFA-5127-9A3A0C861824}"/>
                </a:ext>
              </a:extLst>
            </p:cNvPr>
            <p:cNvSpPr/>
            <p:nvPr/>
          </p:nvSpPr>
          <p:spPr>
            <a:xfrm>
              <a:off x="4150672"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Oval 378">
              <a:extLst>
                <a:ext uri="{FF2B5EF4-FFF2-40B4-BE49-F238E27FC236}">
                  <a16:creationId xmlns:a16="http://schemas.microsoft.com/office/drawing/2014/main" id="{0F20546C-9417-397E-F334-4E1FD5DF5E64}"/>
                </a:ext>
              </a:extLst>
            </p:cNvPr>
            <p:cNvSpPr/>
            <p:nvPr/>
          </p:nvSpPr>
          <p:spPr>
            <a:xfrm>
              <a:off x="4379976"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0" name="Oval 379">
              <a:extLst>
                <a:ext uri="{FF2B5EF4-FFF2-40B4-BE49-F238E27FC236}">
                  <a16:creationId xmlns:a16="http://schemas.microsoft.com/office/drawing/2014/main" id="{F8DF46E2-F40D-17BF-D7D2-4A322064E9B4}"/>
                </a:ext>
              </a:extLst>
            </p:cNvPr>
            <p:cNvSpPr/>
            <p:nvPr/>
          </p:nvSpPr>
          <p:spPr>
            <a:xfrm>
              <a:off x="4609279" y="2017072"/>
              <a:ext cx="191086" cy="191086"/>
            </a:xfrm>
            <a:prstGeom prst="ellipse">
              <a:avLst/>
            </a:prstGeom>
            <a:solidFill>
              <a:schemeClr val="accent6"/>
            </a:solidFill>
            <a:ln w="25400">
              <a:solidFill>
                <a:srgbClr val="FF7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7" name="Group 396">
            <a:extLst>
              <a:ext uri="{FF2B5EF4-FFF2-40B4-BE49-F238E27FC236}">
                <a16:creationId xmlns:a16="http://schemas.microsoft.com/office/drawing/2014/main" id="{7C4CCB0E-D7D5-2702-8229-836279B7CA56}"/>
              </a:ext>
            </a:extLst>
          </p:cNvPr>
          <p:cNvGrpSpPr/>
          <p:nvPr/>
        </p:nvGrpSpPr>
        <p:grpSpPr>
          <a:xfrm>
            <a:off x="787942" y="2970901"/>
            <a:ext cx="6938410" cy="647381"/>
            <a:chOff x="757719" y="4572696"/>
            <a:chExt cx="6938410" cy="647381"/>
          </a:xfrm>
        </p:grpSpPr>
        <p:grpSp>
          <p:nvGrpSpPr>
            <p:cNvPr id="398" name="Group 397">
              <a:extLst>
                <a:ext uri="{FF2B5EF4-FFF2-40B4-BE49-F238E27FC236}">
                  <a16:creationId xmlns:a16="http://schemas.microsoft.com/office/drawing/2014/main" id="{3C188E67-B9AE-89B6-378C-4250591B7210}"/>
                </a:ext>
              </a:extLst>
            </p:cNvPr>
            <p:cNvGrpSpPr/>
            <p:nvPr/>
          </p:nvGrpSpPr>
          <p:grpSpPr>
            <a:xfrm>
              <a:off x="1906102" y="4572696"/>
              <a:ext cx="5790027" cy="251465"/>
              <a:chOff x="1906102" y="4572696"/>
              <a:chExt cx="5790027" cy="251465"/>
            </a:xfrm>
          </p:grpSpPr>
          <p:grpSp>
            <p:nvGrpSpPr>
              <p:cNvPr id="400" name="Group 399">
                <a:extLst>
                  <a:ext uri="{FF2B5EF4-FFF2-40B4-BE49-F238E27FC236}">
                    <a16:creationId xmlns:a16="http://schemas.microsoft.com/office/drawing/2014/main" id="{0916FE0C-FC13-6EFD-8FC3-539A563EF145}"/>
                  </a:ext>
                </a:extLst>
              </p:cNvPr>
              <p:cNvGrpSpPr/>
              <p:nvPr/>
            </p:nvGrpSpPr>
            <p:grpSpPr>
              <a:xfrm>
                <a:off x="1906102" y="4572696"/>
                <a:ext cx="5790027" cy="251465"/>
                <a:chOff x="1906102" y="4605667"/>
                <a:chExt cx="5790027" cy="251465"/>
              </a:xfrm>
            </p:grpSpPr>
            <p:cxnSp>
              <p:nvCxnSpPr>
                <p:cNvPr id="402" name="Straight Connector 401">
                  <a:extLst>
                    <a:ext uri="{FF2B5EF4-FFF2-40B4-BE49-F238E27FC236}">
                      <a16:creationId xmlns:a16="http://schemas.microsoft.com/office/drawing/2014/main" id="{D53F069B-1FEC-2848-9B09-4186F9949EE7}"/>
                    </a:ext>
                  </a:extLst>
                </p:cNvPr>
                <p:cNvCxnSpPr/>
                <p:nvPr/>
              </p:nvCxnSpPr>
              <p:spPr>
                <a:xfrm flipH="1">
                  <a:off x="1906102"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B2ADFD02-2F5B-E85A-3699-91F445F00C08}"/>
                    </a:ext>
                  </a:extLst>
                </p:cNvPr>
                <p:cNvCxnSpPr/>
                <p:nvPr/>
              </p:nvCxnSpPr>
              <p:spPr>
                <a:xfrm flipH="1">
                  <a:off x="34636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E27B028C-52D6-2246-A54C-C1741C9D91CA}"/>
                    </a:ext>
                  </a:extLst>
                </p:cNvPr>
                <p:cNvCxnSpPr/>
                <p:nvPr/>
              </p:nvCxnSpPr>
              <p:spPr>
                <a:xfrm flipH="1">
                  <a:off x="5030302" y="4612936"/>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1529CB80-7815-390D-F606-94065A9DD083}"/>
                    </a:ext>
                  </a:extLst>
                </p:cNvPr>
                <p:cNvCxnSpPr/>
                <p:nvPr/>
              </p:nvCxnSpPr>
              <p:spPr>
                <a:xfrm flipH="1">
                  <a:off x="6587830" y="4605667"/>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F3614106-0999-2540-5224-7A6FC588CA86}"/>
                    </a:ext>
                  </a:extLst>
                </p:cNvPr>
                <p:cNvCxnSpPr>
                  <a:cxnSpLocks/>
                </p:cNvCxnSpPr>
                <p:nvPr/>
              </p:nvCxnSpPr>
              <p:spPr>
                <a:xfrm flipV="1">
                  <a:off x="2460251" y="4615982"/>
                  <a:ext cx="0" cy="226344"/>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6EB0CC8A-3783-81DF-5489-B254212D4FBF}"/>
                    </a:ext>
                  </a:extLst>
                </p:cNvPr>
                <p:cNvCxnSpPr>
                  <a:cxnSpLocks/>
                </p:cNvCxnSpPr>
                <p:nvPr/>
              </p:nvCxnSpPr>
              <p:spPr>
                <a:xfrm flipV="1">
                  <a:off x="40177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BA014CE8-A11E-778C-3C0C-2050730C48A7}"/>
                    </a:ext>
                  </a:extLst>
                </p:cNvPr>
                <p:cNvCxnSpPr>
                  <a:cxnSpLocks/>
                </p:cNvCxnSpPr>
                <p:nvPr/>
              </p:nvCxnSpPr>
              <p:spPr>
                <a:xfrm flipV="1">
                  <a:off x="5584451"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26258DE8-F8BD-07C0-6395-22A14F841263}"/>
                    </a:ext>
                  </a:extLst>
                </p:cNvPr>
                <p:cNvCxnSpPr>
                  <a:cxnSpLocks/>
                </p:cNvCxnSpPr>
                <p:nvPr/>
              </p:nvCxnSpPr>
              <p:spPr>
                <a:xfrm flipV="1">
                  <a:off x="7141979" y="4615982"/>
                  <a:ext cx="0" cy="24115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01" name="Straight Connector 400">
                <a:extLst>
                  <a:ext uri="{FF2B5EF4-FFF2-40B4-BE49-F238E27FC236}">
                    <a16:creationId xmlns:a16="http://schemas.microsoft.com/office/drawing/2014/main" id="{84FDC660-A3C9-59F4-CAD8-D1BBD9F1D343}"/>
                  </a:ext>
                </a:extLst>
              </p:cNvPr>
              <p:cNvCxnSpPr>
                <a:cxnSpLocks/>
              </p:cNvCxnSpPr>
              <p:nvPr/>
            </p:nvCxnSpPr>
            <p:spPr>
              <a:xfrm>
                <a:off x="2135695" y="4824161"/>
                <a:ext cx="5397405"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99" name="TextBox 398">
              <a:extLst>
                <a:ext uri="{FF2B5EF4-FFF2-40B4-BE49-F238E27FC236}">
                  <a16:creationId xmlns:a16="http://schemas.microsoft.com/office/drawing/2014/main" id="{A6935B6E-1105-0B0A-7DCB-F72B40152E3C}"/>
                </a:ext>
              </a:extLst>
            </p:cNvPr>
            <p:cNvSpPr txBox="1"/>
            <p:nvPr/>
          </p:nvSpPr>
          <p:spPr>
            <a:xfrm>
              <a:off x="757719" y="4762877"/>
              <a:ext cx="3672585"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Avenir Next" panose="020B0503020202020204" pitchFamily="34" charset="0"/>
                </a:rPr>
                <a:t>global sense amplifier </a:t>
              </a:r>
            </a:p>
          </p:txBody>
        </p:sp>
      </p:grpSp>
      <p:grpSp>
        <p:nvGrpSpPr>
          <p:cNvPr id="220" name="Group 219">
            <a:extLst>
              <a:ext uri="{FF2B5EF4-FFF2-40B4-BE49-F238E27FC236}">
                <a16:creationId xmlns:a16="http://schemas.microsoft.com/office/drawing/2014/main" id="{A6C02B7B-3574-9113-4CDC-B4122C166732}"/>
              </a:ext>
            </a:extLst>
          </p:cNvPr>
          <p:cNvGrpSpPr/>
          <p:nvPr/>
        </p:nvGrpSpPr>
        <p:grpSpPr>
          <a:xfrm>
            <a:off x="3239" y="5150643"/>
            <a:ext cx="9470110" cy="781038"/>
            <a:chOff x="549218" y="3454216"/>
            <a:chExt cx="8426174" cy="788666"/>
          </a:xfrm>
        </p:grpSpPr>
        <p:sp>
          <p:nvSpPr>
            <p:cNvPr id="221" name="TextBox 220">
              <a:extLst>
                <a:ext uri="{FF2B5EF4-FFF2-40B4-BE49-F238E27FC236}">
                  <a16:creationId xmlns:a16="http://schemas.microsoft.com/office/drawing/2014/main" id="{7E095E66-B7A3-3BC8-A6E1-DB69A134CA51}"/>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2</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23" name="TextBox 222">
              <a:extLst>
                <a:ext uri="{FF2B5EF4-FFF2-40B4-BE49-F238E27FC236}">
                  <a16:creationId xmlns:a16="http://schemas.microsoft.com/office/drawing/2014/main" id="{0B9BBA30-6AAB-BE80-7885-94A7F9C043CA}"/>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Enables low-cost interconnects for vector reduction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global and local data buses can be used for inter-/intra-mat communication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grpSp>
        <p:nvGrpSpPr>
          <p:cNvPr id="228" name="Group 227">
            <a:extLst>
              <a:ext uri="{FF2B5EF4-FFF2-40B4-BE49-F238E27FC236}">
                <a16:creationId xmlns:a16="http://schemas.microsoft.com/office/drawing/2014/main" id="{E46F4404-BC62-B4F3-ACCD-5494AB90A171}"/>
              </a:ext>
            </a:extLst>
          </p:cNvPr>
          <p:cNvGrpSpPr/>
          <p:nvPr/>
        </p:nvGrpSpPr>
        <p:grpSpPr>
          <a:xfrm>
            <a:off x="7336" y="5831862"/>
            <a:ext cx="9470110" cy="781038"/>
            <a:chOff x="549218" y="3454216"/>
            <a:chExt cx="8426174" cy="788666"/>
          </a:xfrm>
        </p:grpSpPr>
        <p:sp>
          <p:nvSpPr>
            <p:cNvPr id="229" name="TextBox 228">
              <a:extLst>
                <a:ext uri="{FF2B5EF4-FFF2-40B4-BE49-F238E27FC236}">
                  <a16:creationId xmlns:a16="http://schemas.microsoft.com/office/drawing/2014/main" id="{85E81FB7-5BF8-CD34-1CFE-01872A17B084}"/>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4000" b="1" dirty="0">
                  <a:solidFill>
                    <a:schemeClr val="accent4"/>
                  </a:solidFill>
                  <a:latin typeface="Avenir Next" panose="020B0503020202020204" pitchFamily="34" charset="0"/>
                  <a:cs typeface="Gill Sans MT"/>
                </a:rPr>
                <a:t>3</a:t>
              </a:r>
              <a:endPar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p:txBody>
        </p:sp>
        <p:sp>
          <p:nvSpPr>
            <p:cNvPr id="230" name="TextBox 229">
              <a:extLst>
                <a:ext uri="{FF2B5EF4-FFF2-40B4-BE49-F238E27FC236}">
                  <a16:creationId xmlns:a16="http://schemas.microsoft.com/office/drawing/2014/main" id="{2B3D6435-FF6F-8C93-2A2C-8A7668C5FA86}"/>
                </a:ext>
              </a:extLst>
            </p:cNvPr>
            <p:cNvSpPr txBox="1"/>
            <p:nvPr/>
          </p:nvSpPr>
          <p:spPr>
            <a:xfrm>
              <a:off x="974390" y="3528082"/>
              <a:ext cx="8001002" cy="714800"/>
            </a:xfrm>
            <a:prstGeom prst="rect">
              <a:avLst/>
            </a:prstGeom>
            <a:noFill/>
          </p:spPr>
          <p:txBody>
            <a:bodyPr wrap="square" rtlCol="0">
              <a:spAutoFit/>
            </a:bodyPr>
            <a:lstStyle/>
            <a:p>
              <a:pPr lvl="0" defTabSz="914400">
                <a:defRPr/>
              </a:pPr>
              <a:r>
                <a:rPr lang="en-US" sz="2200" b="1" dirty="0">
                  <a:solidFill>
                    <a:schemeClr val="accent4"/>
                  </a:solidFill>
                  <a:latin typeface="Avenir Next" panose="020B0503020202020204" pitchFamily="34" charset="0"/>
                  <a:cs typeface="Gill Sans MT"/>
                </a:rPr>
                <a:t>Eases programmability </a:t>
              </a:r>
              <a:endParaRPr kumimoji="0" lang="en-US" sz="2200" i="0" u="none" strike="noStrike" kern="1200" cap="none" spc="0" normalizeH="0" baseline="0" noProof="0" dirty="0">
                <a:ln>
                  <a:noFill/>
                </a:ln>
                <a:solidFill>
                  <a:schemeClr val="accent4"/>
                </a:solidFill>
                <a:effectLst/>
                <a:uLnTx/>
                <a:uFillTx/>
                <a:latin typeface="Avenir Next" panose="020B0503020202020204" pitchFamily="34" charset="0"/>
                <a:cs typeface="Gill Sans MT"/>
              </a:endParaRPr>
            </a:p>
            <a:p>
              <a:pPr marL="342900" lvl="0" indent="-342900" defTabSz="914400">
                <a:buFontTx/>
                <a:buChar char="-"/>
                <a:defRPr/>
              </a:pPr>
              <a:r>
                <a:rPr lang="en-US" dirty="0">
                  <a:latin typeface="Avenir Next" panose="020B0503020202020204" pitchFamily="34" charset="0"/>
                  <a:cs typeface="Gill Sans MT"/>
                </a:rPr>
                <a:t>SIMD parallelism in a DRAM mat is on par with vector ISAs’ SIMD width </a:t>
              </a:r>
              <a:endParaRPr kumimoji="0" lang="en-US" i="0" u="none" strike="noStrike" kern="1200" cap="none" spc="0" normalizeH="0" baseline="0" noProof="0" dirty="0">
                <a:ln>
                  <a:noFill/>
                </a:ln>
                <a:solidFill>
                  <a:srgbClr val="C00000"/>
                </a:solidFill>
                <a:effectLst/>
                <a:uLnTx/>
                <a:uFillTx/>
                <a:latin typeface="Avenir Next" panose="020B0503020202020204" pitchFamily="34" charset="0"/>
                <a:cs typeface="Gill Sans MT"/>
              </a:endParaRPr>
            </a:p>
          </p:txBody>
        </p:sp>
      </p:grpSp>
      <p:sp>
        <p:nvSpPr>
          <p:cNvPr id="231" name="Rectangle 230">
            <a:extLst>
              <a:ext uri="{FF2B5EF4-FFF2-40B4-BE49-F238E27FC236}">
                <a16:creationId xmlns:a16="http://schemas.microsoft.com/office/drawing/2014/main" id="{984434A9-11B4-6C56-B5A1-632FFFC7478C}"/>
              </a:ext>
            </a:extLst>
          </p:cNvPr>
          <p:cNvSpPr/>
          <p:nvPr/>
        </p:nvSpPr>
        <p:spPr>
          <a:xfrm>
            <a:off x="7530" y="4052166"/>
            <a:ext cx="9121747" cy="1852848"/>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Rounded Rectangle 231">
            <a:extLst>
              <a:ext uri="{FF2B5EF4-FFF2-40B4-BE49-F238E27FC236}">
                <a16:creationId xmlns:a16="http://schemas.microsoft.com/office/drawing/2014/main" id="{439A8839-CF62-F175-9023-1DA19C8B03B6}"/>
              </a:ext>
            </a:extLst>
          </p:cNvPr>
          <p:cNvSpPr/>
          <p:nvPr/>
        </p:nvSpPr>
        <p:spPr>
          <a:xfrm>
            <a:off x="1501955" y="1600005"/>
            <a:ext cx="1650846" cy="1219405"/>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381" name="TextBox 380">
            <a:extLst>
              <a:ext uri="{FF2B5EF4-FFF2-40B4-BE49-F238E27FC236}">
                <a16:creationId xmlns:a16="http://schemas.microsoft.com/office/drawing/2014/main" id="{65261135-95BE-743B-898C-780B3D4139F1}"/>
              </a:ext>
            </a:extLst>
          </p:cNvPr>
          <p:cNvSpPr txBox="1"/>
          <p:nvPr/>
        </p:nvSpPr>
        <p:spPr>
          <a:xfrm>
            <a:off x="598529" y="1144644"/>
            <a:ext cx="3535782"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512 columns</a:t>
            </a:r>
          </a:p>
        </p:txBody>
      </p:sp>
      <p:graphicFrame>
        <p:nvGraphicFramePr>
          <p:cNvPr id="219" name="Table 4">
            <a:extLst>
              <a:ext uri="{FF2B5EF4-FFF2-40B4-BE49-F238E27FC236}">
                <a16:creationId xmlns:a16="http://schemas.microsoft.com/office/drawing/2014/main" id="{6DC621EF-0AB1-142E-A612-F39EB5B9DA3A}"/>
              </a:ext>
            </a:extLst>
          </p:cNvPr>
          <p:cNvGraphicFramePr>
            <a:graphicFrameLocks/>
          </p:cNvGraphicFramePr>
          <p:nvPr>
            <p:extLst>
              <p:ext uri="{D42A27DB-BD31-4B8C-83A1-F6EECF244321}">
                <p14:modId xmlns:p14="http://schemas.microsoft.com/office/powerpoint/2010/main" val="411481930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804859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fade">
                                      <p:cBhvr>
                                        <p:cTn id="7" dur="500"/>
                                        <p:tgtEl>
                                          <p:spTgt spid="2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81"/>
                                        </p:tgtEl>
                                        <p:attrNameLst>
                                          <p:attrName>style.visibility</p:attrName>
                                        </p:attrNameLst>
                                      </p:cBhvr>
                                      <p:to>
                                        <p:strVal val="visible"/>
                                      </p:to>
                                    </p:set>
                                    <p:animEffect transition="in" filter="fade">
                                      <p:cBhvr>
                                        <p:cTn id="10" dur="500"/>
                                        <p:tgtEl>
                                          <p:spTgt spid="38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2"/>
                                        </p:tgtEl>
                                        <p:attrNameLst>
                                          <p:attrName>style.visibility</p:attrName>
                                        </p:attrNameLst>
                                      </p:cBhvr>
                                      <p:to>
                                        <p:strVal val="visible"/>
                                      </p:to>
                                    </p:set>
                                    <p:animEffect transition="in" filter="fade">
                                      <p:cBhvr>
                                        <p:cTn id="1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 grpId="0" animBg="1"/>
      <p:bldP spid="38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111C99E-8D53-FF34-C48A-97416595E12A}"/>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5" name="Up Arrow 4">
            <a:extLst>
              <a:ext uri="{FF2B5EF4-FFF2-40B4-BE49-F238E27FC236}">
                <a16:creationId xmlns:a16="http://schemas.microsoft.com/office/drawing/2014/main" id="{A5B3FEF0-8AEC-FB30-3FE4-BC39ABC59EC2}"/>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chemeClr val="bg2">
                      <a:lumMod val="25000"/>
                    </a:schemeClr>
                  </a:solidFill>
                  <a:latin typeface="Avenir Next" panose="020B0503020202020204" pitchFamily="34" charset="0"/>
                  <a:cs typeface="Gill Sans MT"/>
                </a:rPr>
                <a:t>Hardware</a:t>
              </a: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2"/>
            <a:ext cx="9144001" cy="1094830"/>
            <a:chOff x="406767" y="3421560"/>
            <a:chExt cx="8475012" cy="1105522"/>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2"/>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graphicFrame>
        <p:nvGraphicFramePr>
          <p:cNvPr id="2" name="Table 4">
            <a:extLst>
              <a:ext uri="{FF2B5EF4-FFF2-40B4-BE49-F238E27FC236}">
                <a16:creationId xmlns:a16="http://schemas.microsoft.com/office/drawing/2014/main" id="{59D77C25-6A43-DE17-1988-99F93209A085}"/>
              </a:ext>
            </a:extLst>
          </p:cNvPr>
          <p:cNvGraphicFramePr>
            <a:graphicFrameLocks/>
          </p:cNvGraphicFramePr>
          <p:nvPr>
            <p:extLst>
              <p:ext uri="{D42A27DB-BD31-4B8C-83A1-F6EECF244321}">
                <p14:modId xmlns:p14="http://schemas.microsoft.com/office/powerpoint/2010/main" val="408842982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chemeClr val="accent4"/>
                          </a:solidFill>
                          <a:latin typeface="Avenir Next" panose="020B0503020202020204" pitchFamily="34" charset="0"/>
                          <a:ea typeface="+mn-ea"/>
                          <a:cs typeface="Futura Medium" panose="020B0602020204020303" pitchFamily="34" charset="-79"/>
                        </a:rPr>
                        <a:t>● </a:t>
                      </a:r>
                      <a:endParaRPr lang="en-US" sz="800" dirty="0">
                        <a:solidFill>
                          <a:schemeClr val="accent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8919683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225872063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10869784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a:p>
              <a:pPr marL="342900" lvl="0" indent="-342900" defTabSz="914400">
                <a:buFontTx/>
                <a:buChar char="-"/>
                <a:defRPr/>
              </a:pPr>
              <a:r>
                <a:rPr kumimoji="0" lang="en-US" b="1"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0" y="4418713"/>
            <a:ext cx="9144000" cy="1819341"/>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622BC612-8FA3-7D70-D26F-9056A84FDA7A}"/>
              </a:ext>
            </a:extLst>
          </p:cNvPr>
          <p:cNvGraphicFramePr>
            <a:graphicFrameLocks/>
          </p:cNvGraphicFramePr>
          <p:nvPr>
            <p:extLst>
              <p:ext uri="{D42A27DB-BD31-4B8C-83A1-F6EECF244321}">
                <p14:modId xmlns:p14="http://schemas.microsoft.com/office/powerpoint/2010/main" val="1048301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3" name="Rectangle 12">
            <a:extLst>
              <a:ext uri="{FF2B5EF4-FFF2-40B4-BE49-F238E27FC236}">
                <a16:creationId xmlns:a16="http://schemas.microsoft.com/office/drawing/2014/main" id="{76CC54B6-FDAC-AEA4-25D6-D5F40DB4E274}"/>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4" name="Up Arrow 13">
            <a:extLst>
              <a:ext uri="{FF2B5EF4-FFF2-40B4-BE49-F238E27FC236}">
                <a16:creationId xmlns:a16="http://schemas.microsoft.com/office/drawing/2014/main" id="{246CFEBC-B9FD-1A9A-4C0E-C9F31A0EDE8A}"/>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318583764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DRAM Array Modifications</a:t>
            </a:r>
          </a:p>
        </p:txBody>
      </p:sp>
      <p:sp>
        <p:nvSpPr>
          <p:cNvPr id="2" name="Rectangle 1">
            <a:extLst>
              <a:ext uri="{FF2B5EF4-FFF2-40B4-BE49-F238E27FC236}">
                <a16:creationId xmlns:a16="http://schemas.microsoft.com/office/drawing/2014/main" id="{3FF95EE6-0176-2234-02C6-891EB1E0A789}"/>
              </a:ext>
            </a:extLst>
          </p:cNvPr>
          <p:cNvSpPr/>
          <p:nvPr/>
        </p:nvSpPr>
        <p:spPr>
          <a:xfrm>
            <a:off x="0" y="4418713"/>
            <a:ext cx="9144000" cy="2101830"/>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rgbClr val="1A82C4"/>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217" name="Rectangle 216">
            <a:extLst>
              <a:ext uri="{FF2B5EF4-FFF2-40B4-BE49-F238E27FC236}">
                <a16:creationId xmlns:a16="http://schemas.microsoft.com/office/drawing/2014/main" id="{5D284D86-B235-B1B5-3F60-37E62470299A}"/>
              </a:ext>
            </a:extLst>
          </p:cNvPr>
          <p:cNvSpPr/>
          <p:nvPr/>
        </p:nvSpPr>
        <p:spPr>
          <a:xfrm>
            <a:off x="1582435" y="2066282"/>
            <a:ext cx="6477000" cy="1869239"/>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15" name="Group 314">
            <a:extLst>
              <a:ext uri="{FF2B5EF4-FFF2-40B4-BE49-F238E27FC236}">
                <a16:creationId xmlns:a16="http://schemas.microsoft.com/office/drawing/2014/main" id="{7445E376-D324-568C-8CCF-5D095A7049F5}"/>
              </a:ext>
            </a:extLst>
          </p:cNvPr>
          <p:cNvGrpSpPr/>
          <p:nvPr/>
        </p:nvGrpSpPr>
        <p:grpSpPr>
          <a:xfrm>
            <a:off x="1734835" y="4579789"/>
            <a:ext cx="6248400" cy="1373786"/>
            <a:chOff x="1600200" y="3732707"/>
            <a:chExt cx="6248400" cy="1373786"/>
          </a:xfrm>
        </p:grpSpPr>
        <p:grpSp>
          <p:nvGrpSpPr>
            <p:cNvPr id="316" name="Group 315">
              <a:extLst>
                <a:ext uri="{FF2B5EF4-FFF2-40B4-BE49-F238E27FC236}">
                  <a16:creationId xmlns:a16="http://schemas.microsoft.com/office/drawing/2014/main" id="{876AE5E6-3097-9836-1E61-56B0351D4B67}"/>
                </a:ext>
              </a:extLst>
            </p:cNvPr>
            <p:cNvGrpSpPr/>
            <p:nvPr/>
          </p:nvGrpSpPr>
          <p:grpSpPr>
            <a:xfrm>
              <a:off x="1600200" y="3732707"/>
              <a:ext cx="6248400" cy="1373786"/>
              <a:chOff x="1600200" y="3732707"/>
              <a:chExt cx="6248400" cy="1373786"/>
            </a:xfrm>
          </p:grpSpPr>
          <p:grpSp>
            <p:nvGrpSpPr>
              <p:cNvPr id="318" name="Group 317">
                <a:extLst>
                  <a:ext uri="{FF2B5EF4-FFF2-40B4-BE49-F238E27FC236}">
                    <a16:creationId xmlns:a16="http://schemas.microsoft.com/office/drawing/2014/main" id="{E7CA4D18-17E5-F43E-523F-124EAFF42E96}"/>
                  </a:ext>
                </a:extLst>
              </p:cNvPr>
              <p:cNvGrpSpPr/>
              <p:nvPr/>
            </p:nvGrpSpPr>
            <p:grpSpPr>
              <a:xfrm>
                <a:off x="1600200" y="3732707"/>
                <a:ext cx="6248400" cy="1373786"/>
                <a:chOff x="1828800" y="3732707"/>
                <a:chExt cx="6248400" cy="1373786"/>
              </a:xfrm>
            </p:grpSpPr>
            <p:cxnSp>
              <p:nvCxnSpPr>
                <p:cNvPr id="322" name="Straight Connector 321">
                  <a:extLst>
                    <a:ext uri="{FF2B5EF4-FFF2-40B4-BE49-F238E27FC236}">
                      <a16:creationId xmlns:a16="http://schemas.microsoft.com/office/drawing/2014/main" id="{27470883-D8DB-7B77-6273-0B38ACFAC3E4}"/>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93300C9-D82E-9191-156A-30731C90C80F}"/>
                    </a:ext>
                  </a:extLst>
                </p:cNvPr>
                <p:cNvCxnSpPr>
                  <a:stCxn id="334" idx="2"/>
                  <a:endCxn id="324"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24" name="DRAM">
                  <a:extLst>
                    <a:ext uri="{FF2B5EF4-FFF2-40B4-BE49-F238E27FC236}">
                      <a16:creationId xmlns:a16="http://schemas.microsoft.com/office/drawing/2014/main" id="{97406C44-E37B-AD0F-DC1B-69A7D18977AD}"/>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319" name="Straight Connector 318">
                <a:extLst>
                  <a:ext uri="{FF2B5EF4-FFF2-40B4-BE49-F238E27FC236}">
                    <a16:creationId xmlns:a16="http://schemas.microsoft.com/office/drawing/2014/main" id="{4F776062-5F74-E95A-C598-943A81F02695}"/>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A53AD9E-26C4-07FF-B6A7-FD604E05D5F4}"/>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21" name="TextBox 320">
                <a:extLst>
                  <a:ext uri="{FF2B5EF4-FFF2-40B4-BE49-F238E27FC236}">
                    <a16:creationId xmlns:a16="http://schemas.microsoft.com/office/drawing/2014/main" id="{79D27CDA-912A-090E-A857-4D9C5CC55A32}"/>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317" name="TextBox 316">
              <a:extLst>
                <a:ext uri="{FF2B5EF4-FFF2-40B4-BE49-F238E27FC236}">
                  <a16:creationId xmlns:a16="http://schemas.microsoft.com/office/drawing/2014/main" id="{5D11B95A-6ACA-C4DE-0032-777913B96894}"/>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355305C0-0A0A-83AE-7E79-C81DD3FD813D}"/>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aphicFrame>
        <p:nvGraphicFramePr>
          <p:cNvPr id="4" name="Table 4">
            <a:extLst>
              <a:ext uri="{FF2B5EF4-FFF2-40B4-BE49-F238E27FC236}">
                <a16:creationId xmlns:a16="http://schemas.microsoft.com/office/drawing/2014/main" id="{276D2FD5-6F57-4AEE-5D5A-9153D586EF3D}"/>
              </a:ext>
            </a:extLst>
          </p:cNvPr>
          <p:cNvGraphicFramePr>
            <a:graphicFrameLocks/>
          </p:cNvGraphicFramePr>
          <p:nvPr>
            <p:extLst>
              <p:ext uri="{D42A27DB-BD31-4B8C-83A1-F6EECF244321}">
                <p14:modId xmlns:p14="http://schemas.microsoft.com/office/powerpoint/2010/main" val="125002665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705617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26"/>
                                        </p:tgtEl>
                                        <p:attrNameLst>
                                          <p:attrName>style.visibility</p:attrName>
                                        </p:attrNameLst>
                                      </p:cBhvr>
                                      <p:to>
                                        <p:strVal val="visible"/>
                                      </p:to>
                                    </p:set>
                                    <p:animEffect transition="in" filter="fade">
                                      <p:cBhvr>
                                        <p:cTn id="7" dur="500"/>
                                        <p:tgtEl>
                                          <p:spTgt spid="52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25"/>
                                        </p:tgtEl>
                                        <p:attrNameLst>
                                          <p:attrName>style.visibility</p:attrName>
                                        </p:attrNameLst>
                                      </p:cBhvr>
                                      <p:to>
                                        <p:strVal val="visible"/>
                                      </p:to>
                                    </p:set>
                                    <p:animEffect transition="in" filter="fade">
                                      <p:cBhvr>
                                        <p:cTn id="12" dur="500"/>
                                        <p:tgtEl>
                                          <p:spTgt spid="52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27"/>
                                        </p:tgtEl>
                                        <p:attrNameLst>
                                          <p:attrName>style.visibility</p:attrName>
                                        </p:attrNameLst>
                                      </p:cBhvr>
                                      <p:to>
                                        <p:strVal val="visible"/>
                                      </p:to>
                                    </p:set>
                                    <p:animEffect transition="in" filter="fade">
                                      <p:cBhvr>
                                        <p:cTn id="17" dur="500"/>
                                        <p:tgtEl>
                                          <p:spTgt spid="5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28"/>
                                        </p:tgtEl>
                                        <p:attrNameLst>
                                          <p:attrName>style.visibility</p:attrName>
                                        </p:attrNameLst>
                                      </p:cBhvr>
                                      <p:to>
                                        <p:strVal val="visible"/>
                                      </p:to>
                                    </p:set>
                                    <p:animEffect transition="in" filter="fade">
                                      <p:cBhvr>
                                        <p:cTn id="22" dur="500"/>
                                        <p:tgtEl>
                                          <p:spTgt spid="5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b="1" dirty="0">
                  <a:latin typeface="Avenir Next" panose="020B0503020202020204" pitchFamily="34" charset="0"/>
                  <a:cs typeface="Gill Sans MT"/>
                </a:rPr>
                <a:t>inter- and intra-mat interconnects </a:t>
              </a:r>
              <a:r>
                <a:rPr lang="en-US" b="1"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680438" y="4116521"/>
            <a:ext cx="8463562" cy="335999"/>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C7EF8EEE-5D60-DB4A-D6D6-84497377AE75}"/>
              </a:ext>
            </a:extLst>
          </p:cNvPr>
          <p:cNvSpPr/>
          <p:nvPr/>
        </p:nvSpPr>
        <p:spPr>
          <a:xfrm>
            <a:off x="51830" y="4708162"/>
            <a:ext cx="8992263" cy="1637095"/>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3" name="Table 4">
            <a:extLst>
              <a:ext uri="{FF2B5EF4-FFF2-40B4-BE49-F238E27FC236}">
                <a16:creationId xmlns:a16="http://schemas.microsoft.com/office/drawing/2014/main" id="{9FDEABE6-AC19-8E9C-1EC3-22130F2E7808}"/>
              </a:ext>
            </a:extLst>
          </p:cNvPr>
          <p:cNvGraphicFramePr>
            <a:graphicFrameLocks/>
          </p:cNvGraphicFramePr>
          <p:nvPr>
            <p:extLst>
              <p:ext uri="{D42A27DB-BD31-4B8C-83A1-F6EECF244321}">
                <p14:modId xmlns:p14="http://schemas.microsoft.com/office/powerpoint/2010/main" val="12903116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55633C9B-A86E-AA0B-8EE6-D026C7B84811}"/>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175A5DE8-6811-E314-9AF8-731F2728DCC0}"/>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108710525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Background on DRAM Column Access</a:t>
            </a:r>
          </a:p>
        </p:txBody>
      </p:sp>
      <p:grpSp>
        <p:nvGrpSpPr>
          <p:cNvPr id="557" name="Group 556">
            <a:extLst>
              <a:ext uri="{FF2B5EF4-FFF2-40B4-BE49-F238E27FC236}">
                <a16:creationId xmlns:a16="http://schemas.microsoft.com/office/drawing/2014/main" id="{CDE0A1D6-D52A-332E-2188-7573F797AC73}"/>
              </a:ext>
            </a:extLst>
          </p:cNvPr>
          <p:cNvGrpSpPr/>
          <p:nvPr/>
        </p:nvGrpSpPr>
        <p:grpSpPr>
          <a:xfrm>
            <a:off x="1734836" y="2745222"/>
            <a:ext cx="1414038" cy="1414038"/>
            <a:chOff x="4876800" y="1600199"/>
            <a:chExt cx="2819401" cy="2819401"/>
          </a:xfrm>
        </p:grpSpPr>
        <p:grpSp>
          <p:nvGrpSpPr>
            <p:cNvPr id="558" name="Group 557">
              <a:extLst>
                <a:ext uri="{FF2B5EF4-FFF2-40B4-BE49-F238E27FC236}">
                  <a16:creationId xmlns:a16="http://schemas.microsoft.com/office/drawing/2014/main" id="{017AA009-1207-8440-3D55-6890990B613E}"/>
                </a:ext>
              </a:extLst>
            </p:cNvPr>
            <p:cNvGrpSpPr/>
            <p:nvPr/>
          </p:nvGrpSpPr>
          <p:grpSpPr>
            <a:xfrm>
              <a:off x="5486400" y="3962400"/>
              <a:ext cx="2209800" cy="457200"/>
              <a:chOff x="5486400" y="3962400"/>
              <a:chExt cx="2209800" cy="457200"/>
            </a:xfrm>
          </p:grpSpPr>
          <p:sp>
            <p:nvSpPr>
              <p:cNvPr id="252" name="DRAM">
                <a:extLst>
                  <a:ext uri="{FF2B5EF4-FFF2-40B4-BE49-F238E27FC236}">
                    <a16:creationId xmlns:a16="http://schemas.microsoft.com/office/drawing/2014/main" id="{44D610D7-E5D1-20EB-CA00-CED8FE6C9D1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96A9F370-9B5B-8B89-533F-3314236651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4" name="DRAM">
                <a:extLst>
                  <a:ext uri="{FF2B5EF4-FFF2-40B4-BE49-F238E27FC236}">
                    <a16:creationId xmlns:a16="http://schemas.microsoft.com/office/drawing/2014/main" id="{5952F579-EB3E-CC69-FB86-8668D6D7B0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5" name="DRAM">
                <a:extLst>
                  <a:ext uri="{FF2B5EF4-FFF2-40B4-BE49-F238E27FC236}">
                    <a16:creationId xmlns:a16="http://schemas.microsoft.com/office/drawing/2014/main" id="{C500CA4B-A205-6FDA-C264-253A37B6F7FD}"/>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6" name="DRAM">
                <a:extLst>
                  <a:ext uri="{FF2B5EF4-FFF2-40B4-BE49-F238E27FC236}">
                    <a16:creationId xmlns:a16="http://schemas.microsoft.com/office/drawing/2014/main" id="{F1FEBA5E-9BB4-8885-D35B-B95D5B1C46D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59" name="Group 558">
              <a:extLst>
                <a:ext uri="{FF2B5EF4-FFF2-40B4-BE49-F238E27FC236}">
                  <a16:creationId xmlns:a16="http://schemas.microsoft.com/office/drawing/2014/main" id="{7A9721D4-64D6-C4D3-056A-5AA70DED259E}"/>
                </a:ext>
              </a:extLst>
            </p:cNvPr>
            <p:cNvGrpSpPr/>
            <p:nvPr/>
          </p:nvGrpSpPr>
          <p:grpSpPr>
            <a:xfrm>
              <a:off x="4876800" y="1600200"/>
              <a:ext cx="457200" cy="2209800"/>
              <a:chOff x="4876800" y="1600200"/>
              <a:chExt cx="457200" cy="2209800"/>
            </a:xfrm>
          </p:grpSpPr>
          <p:sp>
            <p:nvSpPr>
              <p:cNvPr id="247" name="DRAM">
                <a:extLst>
                  <a:ext uri="{FF2B5EF4-FFF2-40B4-BE49-F238E27FC236}">
                    <a16:creationId xmlns:a16="http://schemas.microsoft.com/office/drawing/2014/main" id="{679B149F-E6A4-8511-65F2-F289CCB6D12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8" name="DRAM">
                <a:extLst>
                  <a:ext uri="{FF2B5EF4-FFF2-40B4-BE49-F238E27FC236}">
                    <a16:creationId xmlns:a16="http://schemas.microsoft.com/office/drawing/2014/main" id="{F42028E8-5D99-C82D-8CB5-7D23B44C05E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9" name="DRAM">
                <a:extLst>
                  <a:ext uri="{FF2B5EF4-FFF2-40B4-BE49-F238E27FC236}">
                    <a16:creationId xmlns:a16="http://schemas.microsoft.com/office/drawing/2014/main" id="{77ABCE84-97FC-EAC0-081D-744660C15B3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19B9569B-ECC4-3400-FAC2-A30DE9CDA0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982667A6-8749-EC41-0B69-F98C9FDF08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0" name="Group 559">
              <a:extLst>
                <a:ext uri="{FF2B5EF4-FFF2-40B4-BE49-F238E27FC236}">
                  <a16:creationId xmlns:a16="http://schemas.microsoft.com/office/drawing/2014/main" id="{868A196E-C6D7-A5ED-CC9A-9D91CE6BCC92}"/>
                </a:ext>
              </a:extLst>
            </p:cNvPr>
            <p:cNvGrpSpPr/>
            <p:nvPr/>
          </p:nvGrpSpPr>
          <p:grpSpPr>
            <a:xfrm>
              <a:off x="5676900" y="1600199"/>
              <a:ext cx="1828800" cy="2362201"/>
              <a:chOff x="5676900" y="1170708"/>
              <a:chExt cx="1828800" cy="2791692"/>
            </a:xfrm>
          </p:grpSpPr>
          <p:cxnSp>
            <p:nvCxnSpPr>
              <p:cNvPr id="242" name="Straight Connector 241">
                <a:extLst>
                  <a:ext uri="{FF2B5EF4-FFF2-40B4-BE49-F238E27FC236}">
                    <a16:creationId xmlns:a16="http://schemas.microsoft.com/office/drawing/2014/main" id="{8B6BD11C-AFC7-323F-C5E0-2B500F85137B}"/>
                  </a:ext>
                </a:extLst>
              </p:cNvPr>
              <p:cNvCxnSpPr>
                <a:cxnSpLocks/>
                <a:stCxn id="563" idx="0"/>
                <a:endCxn id="25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07F662F-97E4-BD38-295C-5AF7F25D726F}"/>
                  </a:ext>
                </a:extLst>
              </p:cNvPr>
              <p:cNvCxnSpPr>
                <a:cxnSpLocks/>
                <a:stCxn id="565" idx="0"/>
                <a:endCxn id="25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64C6C990-3DE4-6581-2023-46CB52DEE535}"/>
                  </a:ext>
                </a:extLst>
              </p:cNvPr>
              <p:cNvCxnSpPr>
                <a:cxnSpLocks/>
                <a:stCxn id="566" idx="0"/>
                <a:endCxn id="25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B5CC0BD-856E-040B-8832-AC235AD7DD8D}"/>
                  </a:ext>
                </a:extLst>
              </p:cNvPr>
              <p:cNvCxnSpPr>
                <a:cxnSpLocks/>
                <a:stCxn id="567" idx="0"/>
                <a:endCxn id="25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BDD5932-9198-88B6-E331-10E1953711E8}"/>
                  </a:ext>
                </a:extLst>
              </p:cNvPr>
              <p:cNvCxnSpPr>
                <a:cxnSpLocks/>
                <a:stCxn id="564" idx="0"/>
                <a:endCxn id="25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1" name="Group 560">
              <a:extLst>
                <a:ext uri="{FF2B5EF4-FFF2-40B4-BE49-F238E27FC236}">
                  <a16:creationId xmlns:a16="http://schemas.microsoft.com/office/drawing/2014/main" id="{EF7B936C-CE1B-2E6F-B5C1-15EDD184888B}"/>
                </a:ext>
              </a:extLst>
            </p:cNvPr>
            <p:cNvGrpSpPr/>
            <p:nvPr/>
          </p:nvGrpSpPr>
          <p:grpSpPr>
            <a:xfrm>
              <a:off x="5334000" y="1790700"/>
              <a:ext cx="2362201" cy="1828800"/>
              <a:chOff x="5333998" y="1790700"/>
              <a:chExt cx="2791691" cy="1828800"/>
            </a:xfrm>
          </p:grpSpPr>
          <p:cxnSp>
            <p:nvCxnSpPr>
              <p:cNvPr id="237" name="Straight Connector 236">
                <a:extLst>
                  <a:ext uri="{FF2B5EF4-FFF2-40B4-BE49-F238E27FC236}">
                    <a16:creationId xmlns:a16="http://schemas.microsoft.com/office/drawing/2014/main" id="{E35762CB-D4A1-2387-CCC3-1329D633F022}"/>
                  </a:ext>
                </a:extLst>
              </p:cNvPr>
              <p:cNvCxnSpPr>
                <a:cxnSpLocks/>
                <a:stCxn id="567" idx="6"/>
                <a:endCxn id="24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1B7D13E6-271B-5879-0769-95A9E26F3141}"/>
                  </a:ext>
                </a:extLst>
              </p:cNvPr>
              <p:cNvCxnSpPr>
                <a:cxnSpLocks/>
                <a:stCxn id="572" idx="6"/>
                <a:endCxn id="24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CF012F61-B1E3-6E3C-87BB-1104AD45F314}"/>
                  </a:ext>
                </a:extLst>
              </p:cNvPr>
              <p:cNvCxnSpPr>
                <a:cxnSpLocks/>
                <a:stCxn id="225" idx="6"/>
                <a:endCxn id="24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20CB450-8E4E-96A1-373F-2BA007FC2A3B}"/>
                  </a:ext>
                </a:extLst>
              </p:cNvPr>
              <p:cNvCxnSpPr>
                <a:cxnSpLocks/>
                <a:stCxn id="231" idx="6"/>
                <a:endCxn id="25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6DFF4F1-3A1E-F9A0-D1A4-61CC79C0A22D}"/>
                  </a:ext>
                </a:extLst>
              </p:cNvPr>
              <p:cNvCxnSpPr>
                <a:cxnSpLocks/>
                <a:stCxn id="236" idx="6"/>
                <a:endCxn id="25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2" name="Group 561">
              <a:extLst>
                <a:ext uri="{FF2B5EF4-FFF2-40B4-BE49-F238E27FC236}">
                  <a16:creationId xmlns:a16="http://schemas.microsoft.com/office/drawing/2014/main" id="{622E31C0-5760-318A-CDB9-4F2F747FF414}"/>
                </a:ext>
              </a:extLst>
            </p:cNvPr>
            <p:cNvGrpSpPr/>
            <p:nvPr/>
          </p:nvGrpSpPr>
          <p:grpSpPr>
            <a:xfrm>
              <a:off x="5486400" y="1600200"/>
              <a:ext cx="2209800" cy="2209800"/>
              <a:chOff x="5486400" y="1600200"/>
              <a:chExt cx="2209800" cy="2209800"/>
            </a:xfrm>
          </p:grpSpPr>
          <p:sp>
            <p:nvSpPr>
              <p:cNvPr id="563" name="Oval 562">
                <a:extLst>
                  <a:ext uri="{FF2B5EF4-FFF2-40B4-BE49-F238E27FC236}">
                    <a16:creationId xmlns:a16="http://schemas.microsoft.com/office/drawing/2014/main" id="{360A1C95-696E-4320-15DE-2B0C18166888}"/>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4" name="Oval 563">
                <a:extLst>
                  <a:ext uri="{FF2B5EF4-FFF2-40B4-BE49-F238E27FC236}">
                    <a16:creationId xmlns:a16="http://schemas.microsoft.com/office/drawing/2014/main" id="{B8550A66-79CA-4E07-BB00-CB90780001C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5" name="Oval 564">
                <a:extLst>
                  <a:ext uri="{FF2B5EF4-FFF2-40B4-BE49-F238E27FC236}">
                    <a16:creationId xmlns:a16="http://schemas.microsoft.com/office/drawing/2014/main" id="{700C8972-07E3-9CDC-D601-6F243234BE82}"/>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6" name="Oval 565">
                <a:extLst>
                  <a:ext uri="{FF2B5EF4-FFF2-40B4-BE49-F238E27FC236}">
                    <a16:creationId xmlns:a16="http://schemas.microsoft.com/office/drawing/2014/main" id="{A25D4AAA-C7D4-C159-331A-6CBCF3F834D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7" name="Oval 566">
                <a:extLst>
                  <a:ext uri="{FF2B5EF4-FFF2-40B4-BE49-F238E27FC236}">
                    <a16:creationId xmlns:a16="http://schemas.microsoft.com/office/drawing/2014/main" id="{D331C878-0B5D-4973-DDA2-0235D7CB5F3F}"/>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8" name="Oval 567">
                <a:extLst>
                  <a:ext uri="{FF2B5EF4-FFF2-40B4-BE49-F238E27FC236}">
                    <a16:creationId xmlns:a16="http://schemas.microsoft.com/office/drawing/2014/main" id="{86DE77F0-B268-6D97-F5E9-EA4C961C912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9" name="Oval 568">
                <a:extLst>
                  <a:ext uri="{FF2B5EF4-FFF2-40B4-BE49-F238E27FC236}">
                    <a16:creationId xmlns:a16="http://schemas.microsoft.com/office/drawing/2014/main" id="{A242575E-D8E8-4589-AFF4-5D4D232ABA1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0" name="Oval 569">
                <a:extLst>
                  <a:ext uri="{FF2B5EF4-FFF2-40B4-BE49-F238E27FC236}">
                    <a16:creationId xmlns:a16="http://schemas.microsoft.com/office/drawing/2014/main" id="{9B663075-FA63-5829-A3C3-6F677925169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1" name="Oval 570">
                <a:extLst>
                  <a:ext uri="{FF2B5EF4-FFF2-40B4-BE49-F238E27FC236}">
                    <a16:creationId xmlns:a16="http://schemas.microsoft.com/office/drawing/2014/main" id="{34FE4AEF-CBB1-4FA9-C672-058490E755E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Oval 571">
                <a:extLst>
                  <a:ext uri="{FF2B5EF4-FFF2-40B4-BE49-F238E27FC236}">
                    <a16:creationId xmlns:a16="http://schemas.microsoft.com/office/drawing/2014/main" id="{673CDD16-C35A-6014-2CFF-D02647D20D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Oval 572">
                <a:extLst>
                  <a:ext uri="{FF2B5EF4-FFF2-40B4-BE49-F238E27FC236}">
                    <a16:creationId xmlns:a16="http://schemas.microsoft.com/office/drawing/2014/main" id="{FBBD024E-9877-084B-199C-B0D011C904E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Oval 573">
                <a:extLst>
                  <a:ext uri="{FF2B5EF4-FFF2-40B4-BE49-F238E27FC236}">
                    <a16:creationId xmlns:a16="http://schemas.microsoft.com/office/drawing/2014/main" id="{06CB289F-8499-64D5-BD37-759F371A038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Oval 574">
                <a:extLst>
                  <a:ext uri="{FF2B5EF4-FFF2-40B4-BE49-F238E27FC236}">
                    <a16:creationId xmlns:a16="http://schemas.microsoft.com/office/drawing/2014/main" id="{C87EAC8D-BA53-B6B6-8BBC-D30FDEDBE77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4" name="Oval 223">
                <a:extLst>
                  <a:ext uri="{FF2B5EF4-FFF2-40B4-BE49-F238E27FC236}">
                    <a16:creationId xmlns:a16="http://schemas.microsoft.com/office/drawing/2014/main" id="{746F00C8-7C7B-EC8A-16D8-1FE11906E74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5" name="Oval 224">
                <a:extLst>
                  <a:ext uri="{FF2B5EF4-FFF2-40B4-BE49-F238E27FC236}">
                    <a16:creationId xmlns:a16="http://schemas.microsoft.com/office/drawing/2014/main" id="{4292E746-0DB9-8FCA-6D1B-79A1301CA657}"/>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6" name="Oval 225">
                <a:extLst>
                  <a:ext uri="{FF2B5EF4-FFF2-40B4-BE49-F238E27FC236}">
                    <a16:creationId xmlns:a16="http://schemas.microsoft.com/office/drawing/2014/main" id="{B6F58C97-03E6-9447-7BB9-FC526AEC664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7" name="Oval 226">
                <a:extLst>
                  <a:ext uri="{FF2B5EF4-FFF2-40B4-BE49-F238E27FC236}">
                    <a16:creationId xmlns:a16="http://schemas.microsoft.com/office/drawing/2014/main" id="{894F7637-52A9-FFF9-8722-495860AB89E3}"/>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8" name="Oval 227">
                <a:extLst>
                  <a:ext uri="{FF2B5EF4-FFF2-40B4-BE49-F238E27FC236}">
                    <a16:creationId xmlns:a16="http://schemas.microsoft.com/office/drawing/2014/main" id="{41A2271C-9FCA-BF98-F84E-C60A4FC7524C}"/>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0" name="Oval 229">
                <a:extLst>
                  <a:ext uri="{FF2B5EF4-FFF2-40B4-BE49-F238E27FC236}">
                    <a16:creationId xmlns:a16="http://schemas.microsoft.com/office/drawing/2014/main" id="{FF35AF3F-A6B1-35C6-57D3-20E6D2B8077B}"/>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1" name="Oval 230">
                <a:extLst>
                  <a:ext uri="{FF2B5EF4-FFF2-40B4-BE49-F238E27FC236}">
                    <a16:creationId xmlns:a16="http://schemas.microsoft.com/office/drawing/2014/main" id="{041ACC3A-9F56-C6D2-9FCD-05F5BD3D9D8A}"/>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2" name="Oval 231">
                <a:extLst>
                  <a:ext uri="{FF2B5EF4-FFF2-40B4-BE49-F238E27FC236}">
                    <a16:creationId xmlns:a16="http://schemas.microsoft.com/office/drawing/2014/main" id="{C6BEC2B9-CC24-E8A3-B907-5101030D6F11}"/>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3" name="Oval 232">
                <a:extLst>
                  <a:ext uri="{FF2B5EF4-FFF2-40B4-BE49-F238E27FC236}">
                    <a16:creationId xmlns:a16="http://schemas.microsoft.com/office/drawing/2014/main" id="{6AB1C27C-1096-415F-B6DE-09D14D328F7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4" name="Oval 233">
                <a:extLst>
                  <a:ext uri="{FF2B5EF4-FFF2-40B4-BE49-F238E27FC236}">
                    <a16:creationId xmlns:a16="http://schemas.microsoft.com/office/drawing/2014/main" id="{B533FA71-E791-89EC-2F81-63C9D73C5CAB}"/>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5" name="Oval 234">
                <a:extLst>
                  <a:ext uri="{FF2B5EF4-FFF2-40B4-BE49-F238E27FC236}">
                    <a16:creationId xmlns:a16="http://schemas.microsoft.com/office/drawing/2014/main" id="{AB6C3B3A-B020-FDBF-3A22-C3C1AFADB440}"/>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6" name="Oval 235">
                <a:extLst>
                  <a:ext uri="{FF2B5EF4-FFF2-40B4-BE49-F238E27FC236}">
                    <a16:creationId xmlns:a16="http://schemas.microsoft.com/office/drawing/2014/main" id="{45717C48-1107-17D0-D9AA-5102DED76EB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257" name="Group 256">
            <a:extLst>
              <a:ext uri="{FF2B5EF4-FFF2-40B4-BE49-F238E27FC236}">
                <a16:creationId xmlns:a16="http://schemas.microsoft.com/office/drawing/2014/main" id="{AD96B82E-1647-AF19-8A0E-3C967A67B878}"/>
              </a:ext>
            </a:extLst>
          </p:cNvPr>
          <p:cNvGrpSpPr/>
          <p:nvPr/>
        </p:nvGrpSpPr>
        <p:grpSpPr>
          <a:xfrm>
            <a:off x="3292364" y="2745222"/>
            <a:ext cx="1414038" cy="1414038"/>
            <a:chOff x="4876800" y="1600199"/>
            <a:chExt cx="2819401" cy="2819401"/>
          </a:xfrm>
        </p:grpSpPr>
        <p:grpSp>
          <p:nvGrpSpPr>
            <p:cNvPr id="258" name="Group 257">
              <a:extLst>
                <a:ext uri="{FF2B5EF4-FFF2-40B4-BE49-F238E27FC236}">
                  <a16:creationId xmlns:a16="http://schemas.microsoft.com/office/drawing/2014/main" id="{8E3B0AAF-94D6-78C8-E30F-CDC56F81F3B8}"/>
                </a:ext>
              </a:extLst>
            </p:cNvPr>
            <p:cNvGrpSpPr/>
            <p:nvPr/>
          </p:nvGrpSpPr>
          <p:grpSpPr>
            <a:xfrm>
              <a:off x="5486400" y="3962400"/>
              <a:ext cx="2209800" cy="457200"/>
              <a:chOff x="5486400" y="3962400"/>
              <a:chExt cx="2209800" cy="457200"/>
            </a:xfrm>
          </p:grpSpPr>
          <p:sp>
            <p:nvSpPr>
              <p:cNvPr id="303" name="DRAM">
                <a:extLst>
                  <a:ext uri="{FF2B5EF4-FFF2-40B4-BE49-F238E27FC236}">
                    <a16:creationId xmlns:a16="http://schemas.microsoft.com/office/drawing/2014/main" id="{E5A03B1E-816F-89F7-B9B8-50823813CA7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DRAM">
                <a:extLst>
                  <a:ext uri="{FF2B5EF4-FFF2-40B4-BE49-F238E27FC236}">
                    <a16:creationId xmlns:a16="http://schemas.microsoft.com/office/drawing/2014/main" id="{4EDBB166-FBAF-C8D0-49B4-A140C5961B2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DRAM">
                <a:extLst>
                  <a:ext uri="{FF2B5EF4-FFF2-40B4-BE49-F238E27FC236}">
                    <a16:creationId xmlns:a16="http://schemas.microsoft.com/office/drawing/2014/main" id="{224FD605-EE28-B8BA-4ADB-1B5A4DD2797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DRAM">
                <a:extLst>
                  <a:ext uri="{FF2B5EF4-FFF2-40B4-BE49-F238E27FC236}">
                    <a16:creationId xmlns:a16="http://schemas.microsoft.com/office/drawing/2014/main" id="{BC1367BC-60FE-5CA4-2D5D-0CA129C42359}"/>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DRAM">
                <a:extLst>
                  <a:ext uri="{FF2B5EF4-FFF2-40B4-BE49-F238E27FC236}">
                    <a16:creationId xmlns:a16="http://schemas.microsoft.com/office/drawing/2014/main" id="{B9D5FE98-DDB4-0949-FDB2-2605D0D41D9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9" name="Group 258">
              <a:extLst>
                <a:ext uri="{FF2B5EF4-FFF2-40B4-BE49-F238E27FC236}">
                  <a16:creationId xmlns:a16="http://schemas.microsoft.com/office/drawing/2014/main" id="{0BE25FCB-4ECE-3AD5-342B-52E4F4573CA9}"/>
                </a:ext>
              </a:extLst>
            </p:cNvPr>
            <p:cNvGrpSpPr/>
            <p:nvPr/>
          </p:nvGrpSpPr>
          <p:grpSpPr>
            <a:xfrm>
              <a:off x="4876800" y="1600200"/>
              <a:ext cx="457200" cy="2209800"/>
              <a:chOff x="4876800" y="1600200"/>
              <a:chExt cx="457200" cy="2209800"/>
            </a:xfrm>
          </p:grpSpPr>
          <p:sp>
            <p:nvSpPr>
              <p:cNvPr id="298" name="DRAM">
                <a:extLst>
                  <a:ext uri="{FF2B5EF4-FFF2-40B4-BE49-F238E27FC236}">
                    <a16:creationId xmlns:a16="http://schemas.microsoft.com/office/drawing/2014/main" id="{B4D10571-B2A6-DF50-4B9B-FF7AB060ABC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DRAM">
                <a:extLst>
                  <a:ext uri="{FF2B5EF4-FFF2-40B4-BE49-F238E27FC236}">
                    <a16:creationId xmlns:a16="http://schemas.microsoft.com/office/drawing/2014/main" id="{EAAA3301-2F63-8929-5C59-6E98CAAFAC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DRAM">
                <a:extLst>
                  <a:ext uri="{FF2B5EF4-FFF2-40B4-BE49-F238E27FC236}">
                    <a16:creationId xmlns:a16="http://schemas.microsoft.com/office/drawing/2014/main" id="{E20FCA79-2A5C-C209-AF14-6A0A20AE330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DRAM">
                <a:extLst>
                  <a:ext uri="{FF2B5EF4-FFF2-40B4-BE49-F238E27FC236}">
                    <a16:creationId xmlns:a16="http://schemas.microsoft.com/office/drawing/2014/main" id="{3905B8C4-546F-71BF-C906-4D159DA331D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2" name="DRAM">
                <a:extLst>
                  <a:ext uri="{FF2B5EF4-FFF2-40B4-BE49-F238E27FC236}">
                    <a16:creationId xmlns:a16="http://schemas.microsoft.com/office/drawing/2014/main" id="{212543EA-7217-F65C-F610-CAC485B2F93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0" name="Group 259">
              <a:extLst>
                <a:ext uri="{FF2B5EF4-FFF2-40B4-BE49-F238E27FC236}">
                  <a16:creationId xmlns:a16="http://schemas.microsoft.com/office/drawing/2014/main" id="{0DC31174-1536-AEBE-68EC-64EE14A97D9B}"/>
                </a:ext>
              </a:extLst>
            </p:cNvPr>
            <p:cNvGrpSpPr/>
            <p:nvPr/>
          </p:nvGrpSpPr>
          <p:grpSpPr>
            <a:xfrm>
              <a:off x="5676900" y="1600199"/>
              <a:ext cx="1828800" cy="2362201"/>
              <a:chOff x="5676900" y="1170708"/>
              <a:chExt cx="1828800" cy="2791692"/>
            </a:xfrm>
          </p:grpSpPr>
          <p:cxnSp>
            <p:nvCxnSpPr>
              <p:cNvPr id="293" name="Straight Connector 292">
                <a:extLst>
                  <a:ext uri="{FF2B5EF4-FFF2-40B4-BE49-F238E27FC236}">
                    <a16:creationId xmlns:a16="http://schemas.microsoft.com/office/drawing/2014/main" id="{7D1DD782-52DB-E2B7-3B9F-5E262EDD7BEB}"/>
                  </a:ext>
                </a:extLst>
              </p:cNvPr>
              <p:cNvCxnSpPr>
                <a:cxnSpLocks/>
                <a:stCxn id="263" idx="0"/>
                <a:endCxn id="303"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CD5FC45-CE5E-41E0-A381-30005ED17802}"/>
                  </a:ext>
                </a:extLst>
              </p:cNvPr>
              <p:cNvCxnSpPr>
                <a:cxnSpLocks/>
                <a:stCxn id="265" idx="0"/>
                <a:endCxn id="305"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ACCB4EF3-0CBD-BF22-0983-1BF38D8743CB}"/>
                  </a:ext>
                </a:extLst>
              </p:cNvPr>
              <p:cNvCxnSpPr>
                <a:cxnSpLocks/>
                <a:stCxn id="266" idx="0"/>
                <a:endCxn id="306"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2A7B1860-798E-CE6A-C89F-FFCBA2CAD24B}"/>
                  </a:ext>
                </a:extLst>
              </p:cNvPr>
              <p:cNvCxnSpPr>
                <a:cxnSpLocks/>
                <a:stCxn id="267" idx="0"/>
                <a:endCxn id="307"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EB8BD65C-39D3-96C8-9A15-D34B35B1F3BC}"/>
                  </a:ext>
                </a:extLst>
              </p:cNvPr>
              <p:cNvCxnSpPr>
                <a:cxnSpLocks/>
                <a:stCxn id="264" idx="0"/>
                <a:endCxn id="304"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3893622A-CEC8-CD5C-75E5-C34E42E14ADE}"/>
                </a:ext>
              </a:extLst>
            </p:cNvPr>
            <p:cNvGrpSpPr/>
            <p:nvPr/>
          </p:nvGrpSpPr>
          <p:grpSpPr>
            <a:xfrm>
              <a:off x="5334000" y="1790700"/>
              <a:ext cx="2362201" cy="1828800"/>
              <a:chOff x="5333998" y="1790700"/>
              <a:chExt cx="2791691" cy="1828800"/>
            </a:xfrm>
          </p:grpSpPr>
          <p:cxnSp>
            <p:nvCxnSpPr>
              <p:cNvPr id="288" name="Straight Connector 287">
                <a:extLst>
                  <a:ext uri="{FF2B5EF4-FFF2-40B4-BE49-F238E27FC236}">
                    <a16:creationId xmlns:a16="http://schemas.microsoft.com/office/drawing/2014/main" id="{72939588-CDB4-2A29-B242-3F94FE82A113}"/>
                  </a:ext>
                </a:extLst>
              </p:cNvPr>
              <p:cNvCxnSpPr>
                <a:cxnSpLocks/>
                <a:stCxn id="267" idx="6"/>
                <a:endCxn id="298"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72C6B33D-86D2-F280-833C-B9B216FA808F}"/>
                  </a:ext>
                </a:extLst>
              </p:cNvPr>
              <p:cNvCxnSpPr>
                <a:cxnSpLocks/>
                <a:stCxn id="272" idx="6"/>
                <a:endCxn id="299"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77500119-61CB-FA16-5F96-8DA9D305B919}"/>
                  </a:ext>
                </a:extLst>
              </p:cNvPr>
              <p:cNvCxnSpPr>
                <a:cxnSpLocks/>
                <a:endCxn id="300"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060A09DD-0707-082D-6B3A-24FAB37A4CCC}"/>
                  </a:ext>
                </a:extLst>
              </p:cNvPr>
              <p:cNvCxnSpPr>
                <a:cxnSpLocks/>
                <a:stCxn id="282" idx="6"/>
                <a:endCxn id="301"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00A99ECE-463D-37E6-4D1F-45BC4B113AE1}"/>
                  </a:ext>
                </a:extLst>
              </p:cNvPr>
              <p:cNvCxnSpPr>
                <a:cxnSpLocks/>
                <a:stCxn id="287" idx="6"/>
                <a:endCxn id="302"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36ADF909-B45E-9845-1174-683412AFEA11}"/>
                </a:ext>
              </a:extLst>
            </p:cNvPr>
            <p:cNvGrpSpPr/>
            <p:nvPr/>
          </p:nvGrpSpPr>
          <p:grpSpPr>
            <a:xfrm>
              <a:off x="5486400" y="1600200"/>
              <a:ext cx="2209800" cy="2209800"/>
              <a:chOff x="5486400" y="1600200"/>
              <a:chExt cx="2209800" cy="2209800"/>
            </a:xfrm>
          </p:grpSpPr>
          <p:sp>
            <p:nvSpPr>
              <p:cNvPr id="263" name="Oval 262">
                <a:extLst>
                  <a:ext uri="{FF2B5EF4-FFF2-40B4-BE49-F238E27FC236}">
                    <a16:creationId xmlns:a16="http://schemas.microsoft.com/office/drawing/2014/main" id="{AAF676D7-06F9-F0BD-2279-D73DAF339F7C}"/>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Oval 263">
                <a:extLst>
                  <a:ext uri="{FF2B5EF4-FFF2-40B4-BE49-F238E27FC236}">
                    <a16:creationId xmlns:a16="http://schemas.microsoft.com/office/drawing/2014/main" id="{5C41CEAE-1134-47C8-76A7-A7F52789FDE5}"/>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Oval 264">
                <a:extLst>
                  <a:ext uri="{FF2B5EF4-FFF2-40B4-BE49-F238E27FC236}">
                    <a16:creationId xmlns:a16="http://schemas.microsoft.com/office/drawing/2014/main" id="{AD2D599A-F6AC-D135-2F18-1E9F696E070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6" name="Oval 265">
                <a:extLst>
                  <a:ext uri="{FF2B5EF4-FFF2-40B4-BE49-F238E27FC236}">
                    <a16:creationId xmlns:a16="http://schemas.microsoft.com/office/drawing/2014/main" id="{E4BF5AD8-9A1E-3D93-B9A0-33C75975387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7" name="Oval 266">
                <a:extLst>
                  <a:ext uri="{FF2B5EF4-FFF2-40B4-BE49-F238E27FC236}">
                    <a16:creationId xmlns:a16="http://schemas.microsoft.com/office/drawing/2014/main" id="{62385D5F-EE46-1D3A-6B90-954A5CBFCF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8" name="Oval 267">
                <a:extLst>
                  <a:ext uri="{FF2B5EF4-FFF2-40B4-BE49-F238E27FC236}">
                    <a16:creationId xmlns:a16="http://schemas.microsoft.com/office/drawing/2014/main" id="{96894426-8BE8-DBEC-A131-986A2C471FF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9" name="Oval 268">
                <a:extLst>
                  <a:ext uri="{FF2B5EF4-FFF2-40B4-BE49-F238E27FC236}">
                    <a16:creationId xmlns:a16="http://schemas.microsoft.com/office/drawing/2014/main" id="{7D33B1E0-2AB6-E835-1581-4EABF77DF1C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0" name="Oval 269">
                <a:extLst>
                  <a:ext uri="{FF2B5EF4-FFF2-40B4-BE49-F238E27FC236}">
                    <a16:creationId xmlns:a16="http://schemas.microsoft.com/office/drawing/2014/main" id="{175728DE-2A20-920F-2406-33532B68DC4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1" name="Oval 270">
                <a:extLst>
                  <a:ext uri="{FF2B5EF4-FFF2-40B4-BE49-F238E27FC236}">
                    <a16:creationId xmlns:a16="http://schemas.microsoft.com/office/drawing/2014/main" id="{F2FF64AE-2FB0-ECD8-4D03-9D7370C79BC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2" name="Oval 271">
                <a:extLst>
                  <a:ext uri="{FF2B5EF4-FFF2-40B4-BE49-F238E27FC236}">
                    <a16:creationId xmlns:a16="http://schemas.microsoft.com/office/drawing/2014/main" id="{4698F64C-067F-46C9-A421-4EF5EE3D8659}"/>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3" name="Oval 272">
                <a:extLst>
                  <a:ext uri="{FF2B5EF4-FFF2-40B4-BE49-F238E27FC236}">
                    <a16:creationId xmlns:a16="http://schemas.microsoft.com/office/drawing/2014/main" id="{12F45D64-2F4F-0575-E82B-F6F0EC3FC27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Oval 273">
                <a:extLst>
                  <a:ext uri="{FF2B5EF4-FFF2-40B4-BE49-F238E27FC236}">
                    <a16:creationId xmlns:a16="http://schemas.microsoft.com/office/drawing/2014/main" id="{E0D5F7CB-407C-C741-C288-4497E2123CA0}"/>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Oval 274">
                <a:extLst>
                  <a:ext uri="{FF2B5EF4-FFF2-40B4-BE49-F238E27FC236}">
                    <a16:creationId xmlns:a16="http://schemas.microsoft.com/office/drawing/2014/main" id="{866AAC57-FDA4-6026-C979-66A58F278D2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Oval 275">
                <a:extLst>
                  <a:ext uri="{FF2B5EF4-FFF2-40B4-BE49-F238E27FC236}">
                    <a16:creationId xmlns:a16="http://schemas.microsoft.com/office/drawing/2014/main" id="{07348C6E-C3D5-4449-7FEB-474E67AA572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Oval 276">
                <a:extLst>
                  <a:ext uri="{FF2B5EF4-FFF2-40B4-BE49-F238E27FC236}">
                    <a16:creationId xmlns:a16="http://schemas.microsoft.com/office/drawing/2014/main" id="{A11DE605-D442-73AE-BA83-62A192FC832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8" name="Oval 277">
                <a:extLst>
                  <a:ext uri="{FF2B5EF4-FFF2-40B4-BE49-F238E27FC236}">
                    <a16:creationId xmlns:a16="http://schemas.microsoft.com/office/drawing/2014/main" id="{FC488A61-8245-FE6B-C3DE-3FF5859A67A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9" name="Oval 278">
                <a:extLst>
                  <a:ext uri="{FF2B5EF4-FFF2-40B4-BE49-F238E27FC236}">
                    <a16:creationId xmlns:a16="http://schemas.microsoft.com/office/drawing/2014/main" id="{BAFF12CB-3A9B-F6EC-B67A-4EE9797E23F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0" name="Oval 279">
                <a:extLst>
                  <a:ext uri="{FF2B5EF4-FFF2-40B4-BE49-F238E27FC236}">
                    <a16:creationId xmlns:a16="http://schemas.microsoft.com/office/drawing/2014/main" id="{EEA0537B-98D7-4F03-E8AC-BE092D98154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1" name="Oval 280">
                <a:extLst>
                  <a:ext uri="{FF2B5EF4-FFF2-40B4-BE49-F238E27FC236}">
                    <a16:creationId xmlns:a16="http://schemas.microsoft.com/office/drawing/2014/main" id="{14B7C6CE-AD25-FBFF-F410-E7179FAABFAE}"/>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0246AADB-495A-7284-9F39-AB3EA051494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587ABA93-777A-7C78-A011-E01294493293}"/>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BAD4FAB7-26D5-9D88-1E01-BB2EEEF4249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EF362DE5-F38C-92CA-D50D-26642BFD2842}"/>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6" name="Oval 285">
                <a:extLst>
                  <a:ext uri="{FF2B5EF4-FFF2-40B4-BE49-F238E27FC236}">
                    <a16:creationId xmlns:a16="http://schemas.microsoft.com/office/drawing/2014/main" id="{50521634-4F2F-8827-703C-5B539C007FA9}"/>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7" name="Oval 286">
                <a:extLst>
                  <a:ext uri="{FF2B5EF4-FFF2-40B4-BE49-F238E27FC236}">
                    <a16:creationId xmlns:a16="http://schemas.microsoft.com/office/drawing/2014/main" id="{A8A251CC-7B41-86FE-1D5B-D833A8939E0D}"/>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08" name="Group 307">
            <a:extLst>
              <a:ext uri="{FF2B5EF4-FFF2-40B4-BE49-F238E27FC236}">
                <a16:creationId xmlns:a16="http://schemas.microsoft.com/office/drawing/2014/main" id="{615553EB-3220-68AF-8059-9ED5D974CE81}"/>
              </a:ext>
            </a:extLst>
          </p:cNvPr>
          <p:cNvGrpSpPr/>
          <p:nvPr/>
        </p:nvGrpSpPr>
        <p:grpSpPr>
          <a:xfrm>
            <a:off x="4859036" y="2745222"/>
            <a:ext cx="1414038" cy="1414038"/>
            <a:chOff x="4876800" y="1600199"/>
            <a:chExt cx="2819401" cy="2819401"/>
          </a:xfrm>
        </p:grpSpPr>
        <p:grpSp>
          <p:nvGrpSpPr>
            <p:cNvPr id="309" name="Group 308">
              <a:extLst>
                <a:ext uri="{FF2B5EF4-FFF2-40B4-BE49-F238E27FC236}">
                  <a16:creationId xmlns:a16="http://schemas.microsoft.com/office/drawing/2014/main" id="{12BD2A76-3F22-BE34-4C80-619D94D638DD}"/>
                </a:ext>
              </a:extLst>
            </p:cNvPr>
            <p:cNvGrpSpPr/>
            <p:nvPr/>
          </p:nvGrpSpPr>
          <p:grpSpPr>
            <a:xfrm>
              <a:off x="5486400" y="3962400"/>
              <a:ext cx="2209800" cy="457200"/>
              <a:chOff x="5486400" y="3962400"/>
              <a:chExt cx="2209800" cy="457200"/>
            </a:xfrm>
          </p:grpSpPr>
          <p:sp>
            <p:nvSpPr>
              <p:cNvPr id="375" name="DRAM">
                <a:extLst>
                  <a:ext uri="{FF2B5EF4-FFF2-40B4-BE49-F238E27FC236}">
                    <a16:creationId xmlns:a16="http://schemas.microsoft.com/office/drawing/2014/main" id="{7850B175-BD53-B1C4-8EFD-9771580C029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DRAM">
                <a:extLst>
                  <a:ext uri="{FF2B5EF4-FFF2-40B4-BE49-F238E27FC236}">
                    <a16:creationId xmlns:a16="http://schemas.microsoft.com/office/drawing/2014/main" id="{C5688ED3-5654-27A7-49FF-6B37A480D6B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DRAM">
                <a:extLst>
                  <a:ext uri="{FF2B5EF4-FFF2-40B4-BE49-F238E27FC236}">
                    <a16:creationId xmlns:a16="http://schemas.microsoft.com/office/drawing/2014/main" id="{C7F92994-09A8-BE3B-D852-D0B67CCB0AC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DRAM">
                <a:extLst>
                  <a:ext uri="{FF2B5EF4-FFF2-40B4-BE49-F238E27FC236}">
                    <a16:creationId xmlns:a16="http://schemas.microsoft.com/office/drawing/2014/main" id="{027FD542-4EF6-50F4-2F0C-447D0C06678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DRAM">
                <a:extLst>
                  <a:ext uri="{FF2B5EF4-FFF2-40B4-BE49-F238E27FC236}">
                    <a16:creationId xmlns:a16="http://schemas.microsoft.com/office/drawing/2014/main" id="{2AFD8CD8-62B3-796E-F29C-C4B46E7B5F6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0" name="Group 309">
              <a:extLst>
                <a:ext uri="{FF2B5EF4-FFF2-40B4-BE49-F238E27FC236}">
                  <a16:creationId xmlns:a16="http://schemas.microsoft.com/office/drawing/2014/main" id="{8C3658BA-9A00-B040-75D6-0E12C83F9063}"/>
                </a:ext>
              </a:extLst>
            </p:cNvPr>
            <p:cNvGrpSpPr/>
            <p:nvPr/>
          </p:nvGrpSpPr>
          <p:grpSpPr>
            <a:xfrm>
              <a:off x="4876800" y="1600200"/>
              <a:ext cx="457200" cy="2209800"/>
              <a:chOff x="4876800" y="1600200"/>
              <a:chExt cx="457200" cy="2209800"/>
            </a:xfrm>
          </p:grpSpPr>
          <p:sp>
            <p:nvSpPr>
              <p:cNvPr id="370" name="DRAM">
                <a:extLst>
                  <a:ext uri="{FF2B5EF4-FFF2-40B4-BE49-F238E27FC236}">
                    <a16:creationId xmlns:a16="http://schemas.microsoft.com/office/drawing/2014/main" id="{757BE1E8-7AF1-56FC-7259-0C7E641880B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5211AF67-D8E0-1C95-F067-24600D4EF1F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F50C07CB-3EAC-384B-E100-76CACBC6D41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9D60696F-FDE5-7D9C-91B8-123DA7843A4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4" name="DRAM">
                <a:extLst>
                  <a:ext uri="{FF2B5EF4-FFF2-40B4-BE49-F238E27FC236}">
                    <a16:creationId xmlns:a16="http://schemas.microsoft.com/office/drawing/2014/main" id="{C4442A64-CF9C-16E7-14E5-435FDA52295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1" name="Group 310">
              <a:extLst>
                <a:ext uri="{FF2B5EF4-FFF2-40B4-BE49-F238E27FC236}">
                  <a16:creationId xmlns:a16="http://schemas.microsoft.com/office/drawing/2014/main" id="{99BC0FF7-507F-3CB6-BBC9-6781BF4E570E}"/>
                </a:ext>
              </a:extLst>
            </p:cNvPr>
            <p:cNvGrpSpPr/>
            <p:nvPr/>
          </p:nvGrpSpPr>
          <p:grpSpPr>
            <a:xfrm>
              <a:off x="5676900" y="1600199"/>
              <a:ext cx="1828800" cy="2362201"/>
              <a:chOff x="5676900" y="1170708"/>
              <a:chExt cx="1828800" cy="2791692"/>
            </a:xfrm>
          </p:grpSpPr>
          <p:cxnSp>
            <p:nvCxnSpPr>
              <p:cNvPr id="365" name="Straight Connector 364">
                <a:extLst>
                  <a:ext uri="{FF2B5EF4-FFF2-40B4-BE49-F238E27FC236}">
                    <a16:creationId xmlns:a16="http://schemas.microsoft.com/office/drawing/2014/main" id="{AE4C9CEE-3DDA-785A-8670-D77687FFC03D}"/>
                  </a:ext>
                </a:extLst>
              </p:cNvPr>
              <p:cNvCxnSpPr>
                <a:cxnSpLocks/>
                <a:stCxn id="314" idx="0"/>
                <a:endCxn id="37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6B92177-E8CD-64EE-9EC9-C60BFED55517}"/>
                  </a:ext>
                </a:extLst>
              </p:cNvPr>
              <p:cNvCxnSpPr>
                <a:cxnSpLocks/>
                <a:stCxn id="337" idx="0"/>
                <a:endCxn id="37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7A987995-8803-1763-A7BD-6FDD3E40B9FD}"/>
                  </a:ext>
                </a:extLst>
              </p:cNvPr>
              <p:cNvCxnSpPr>
                <a:cxnSpLocks/>
                <a:stCxn id="338" idx="0"/>
                <a:endCxn id="37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34A8BA08-DD7D-60F8-5EBE-393FC28F3676}"/>
                  </a:ext>
                </a:extLst>
              </p:cNvPr>
              <p:cNvCxnSpPr>
                <a:cxnSpLocks/>
                <a:stCxn id="339" idx="0"/>
                <a:endCxn id="37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F553A88D-EE30-2FC5-1E26-6F29D10061EA}"/>
                  </a:ext>
                </a:extLst>
              </p:cNvPr>
              <p:cNvCxnSpPr>
                <a:cxnSpLocks/>
                <a:stCxn id="336" idx="0"/>
                <a:endCxn id="37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97694D38-81EC-9869-681C-9A32D5D626BD}"/>
                </a:ext>
              </a:extLst>
            </p:cNvPr>
            <p:cNvGrpSpPr/>
            <p:nvPr/>
          </p:nvGrpSpPr>
          <p:grpSpPr>
            <a:xfrm>
              <a:off x="5334000" y="1790700"/>
              <a:ext cx="2362201" cy="1828800"/>
              <a:chOff x="5333998" y="1790700"/>
              <a:chExt cx="2791691" cy="1828800"/>
            </a:xfrm>
          </p:grpSpPr>
          <p:cxnSp>
            <p:nvCxnSpPr>
              <p:cNvPr id="360" name="Straight Connector 359">
                <a:extLst>
                  <a:ext uri="{FF2B5EF4-FFF2-40B4-BE49-F238E27FC236}">
                    <a16:creationId xmlns:a16="http://schemas.microsoft.com/office/drawing/2014/main" id="{A761382E-A233-84DD-BFE5-489EB39B3DA2}"/>
                  </a:ext>
                </a:extLst>
              </p:cNvPr>
              <p:cNvCxnSpPr>
                <a:cxnSpLocks/>
                <a:stCxn id="339" idx="6"/>
                <a:endCxn id="37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BE80F51-2F7C-1E82-4446-156F58BF4E59}"/>
                  </a:ext>
                </a:extLst>
              </p:cNvPr>
              <p:cNvCxnSpPr>
                <a:cxnSpLocks/>
                <a:stCxn id="344" idx="6"/>
                <a:endCxn id="37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EC0C7DBC-D6C5-AD57-021F-3AE435B4F54A}"/>
                  </a:ext>
                </a:extLst>
              </p:cNvPr>
              <p:cNvCxnSpPr>
                <a:cxnSpLocks/>
                <a:stCxn id="349" idx="6"/>
                <a:endCxn id="37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C432679-746E-0212-94A9-3608A7A7ABF4}"/>
                  </a:ext>
                </a:extLst>
              </p:cNvPr>
              <p:cNvCxnSpPr>
                <a:cxnSpLocks/>
                <a:stCxn id="354" idx="6"/>
                <a:endCxn id="37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3DA80A8B-2452-3D89-FD38-E624FC69BF90}"/>
                  </a:ext>
                </a:extLst>
              </p:cNvPr>
              <p:cNvCxnSpPr>
                <a:cxnSpLocks/>
                <a:stCxn id="359" idx="6"/>
                <a:endCxn id="37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168574CB-3EEA-F0FA-1660-C70078780228}"/>
                </a:ext>
              </a:extLst>
            </p:cNvPr>
            <p:cNvGrpSpPr/>
            <p:nvPr/>
          </p:nvGrpSpPr>
          <p:grpSpPr>
            <a:xfrm>
              <a:off x="5486400" y="1600200"/>
              <a:ext cx="2209800" cy="2209800"/>
              <a:chOff x="5486400" y="1600200"/>
              <a:chExt cx="2209800" cy="2209800"/>
            </a:xfrm>
          </p:grpSpPr>
          <p:sp>
            <p:nvSpPr>
              <p:cNvPr id="314" name="Oval 313">
                <a:extLst>
                  <a:ext uri="{FF2B5EF4-FFF2-40B4-BE49-F238E27FC236}">
                    <a16:creationId xmlns:a16="http://schemas.microsoft.com/office/drawing/2014/main" id="{37D08AEA-AA57-111A-89C6-1DA81AD33B8F}"/>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8BC708FD-544D-E331-BB5B-D97F3A6E510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B5CE88E6-4BB4-3ED7-3766-4C1139DBA0D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C94179C5-FA49-8AF9-2C50-DC37F00E259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F631F60-C5F2-3798-66EE-511AEDBBD91C}"/>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0" name="Oval 339">
                <a:extLst>
                  <a:ext uri="{FF2B5EF4-FFF2-40B4-BE49-F238E27FC236}">
                    <a16:creationId xmlns:a16="http://schemas.microsoft.com/office/drawing/2014/main" id="{70D4B99F-02F1-7F29-AE71-181E4A7E40F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C9CD7373-13A1-0E00-F4DB-85AE34A027E2}"/>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3E958377-AE78-E5D4-6173-3DE472325CA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36A2125A-1BB3-5235-0854-0976159A77AE}"/>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AC5FCA61-140F-E232-2DDF-777D09E8DD36}"/>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C3728F42-51F9-81E2-396E-D82A1ADE6435}"/>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5637B66E-AFD1-B732-C0B8-22FEE067EF6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8627727F-9B05-8788-32FE-30C167D463C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7A0DDE6A-291E-42D5-5C83-2DB5ADBF9AC2}"/>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5E402B0F-4692-F739-DCC8-3DB4653CE513}"/>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8CCA07-BE4C-BBF8-0B53-747275DC758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0FB45279-7946-FBFE-1A18-38C7691E3CD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6B3626F-C4A2-746B-B0DA-F940DCB963B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237D0994-8E66-E166-212B-D5B00C7243FD}"/>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72710E0E-951B-FFB6-B130-98C0F42B402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CFA6948F-F1D1-C38A-A327-65B32C4B6098}"/>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7BDB6AE1-E138-2B8A-9BBA-C5B65226DAB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240F6C82-880E-9263-48CA-3C4FB19D12B5}"/>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180D2397-F5E3-845D-38F7-1FB3E57DC93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85738687-0DA0-0480-B09F-0A3533CE6451}"/>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80" name="Group 379">
            <a:extLst>
              <a:ext uri="{FF2B5EF4-FFF2-40B4-BE49-F238E27FC236}">
                <a16:creationId xmlns:a16="http://schemas.microsoft.com/office/drawing/2014/main" id="{1C64338D-FFD1-365A-1234-B37C8566269F}"/>
              </a:ext>
            </a:extLst>
          </p:cNvPr>
          <p:cNvGrpSpPr/>
          <p:nvPr/>
        </p:nvGrpSpPr>
        <p:grpSpPr>
          <a:xfrm>
            <a:off x="6416564" y="2745222"/>
            <a:ext cx="1414038" cy="1414038"/>
            <a:chOff x="4876800" y="1600199"/>
            <a:chExt cx="2819401" cy="2819401"/>
          </a:xfrm>
        </p:grpSpPr>
        <p:grpSp>
          <p:nvGrpSpPr>
            <p:cNvPr id="381" name="Group 380">
              <a:extLst>
                <a:ext uri="{FF2B5EF4-FFF2-40B4-BE49-F238E27FC236}">
                  <a16:creationId xmlns:a16="http://schemas.microsoft.com/office/drawing/2014/main" id="{B3BC758B-60CA-D5C8-7FE1-1E4ACEBCBA57}"/>
                </a:ext>
              </a:extLst>
            </p:cNvPr>
            <p:cNvGrpSpPr/>
            <p:nvPr/>
          </p:nvGrpSpPr>
          <p:grpSpPr>
            <a:xfrm>
              <a:off x="5486400" y="3962400"/>
              <a:ext cx="2209800" cy="457200"/>
              <a:chOff x="5486400" y="3962400"/>
              <a:chExt cx="2209800" cy="457200"/>
            </a:xfrm>
          </p:grpSpPr>
          <p:sp>
            <p:nvSpPr>
              <p:cNvPr id="426" name="DRAM">
                <a:extLst>
                  <a:ext uri="{FF2B5EF4-FFF2-40B4-BE49-F238E27FC236}">
                    <a16:creationId xmlns:a16="http://schemas.microsoft.com/office/drawing/2014/main" id="{1843F8E7-7FD3-C2E5-1D50-3FE59E8FE6E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7" name="DRAM">
                <a:extLst>
                  <a:ext uri="{FF2B5EF4-FFF2-40B4-BE49-F238E27FC236}">
                    <a16:creationId xmlns:a16="http://schemas.microsoft.com/office/drawing/2014/main" id="{63FE0FC9-52A0-1AE4-B7BC-9E1FB9D9F92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8" name="DRAM">
                <a:extLst>
                  <a:ext uri="{FF2B5EF4-FFF2-40B4-BE49-F238E27FC236}">
                    <a16:creationId xmlns:a16="http://schemas.microsoft.com/office/drawing/2014/main" id="{B9055AD7-7E00-7BFD-CF40-9EC922CB68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9" name="DRAM">
                <a:extLst>
                  <a:ext uri="{FF2B5EF4-FFF2-40B4-BE49-F238E27FC236}">
                    <a16:creationId xmlns:a16="http://schemas.microsoft.com/office/drawing/2014/main" id="{CC8170A6-5E3A-739D-B450-2E96381E7003}"/>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DRAM">
                <a:extLst>
                  <a:ext uri="{FF2B5EF4-FFF2-40B4-BE49-F238E27FC236}">
                    <a16:creationId xmlns:a16="http://schemas.microsoft.com/office/drawing/2014/main" id="{2FF91B8D-8A3A-6619-2832-249A5D584E6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2" name="Group 381">
              <a:extLst>
                <a:ext uri="{FF2B5EF4-FFF2-40B4-BE49-F238E27FC236}">
                  <a16:creationId xmlns:a16="http://schemas.microsoft.com/office/drawing/2014/main" id="{8981D408-24B7-AA10-4EFB-8BE59CB40051}"/>
                </a:ext>
              </a:extLst>
            </p:cNvPr>
            <p:cNvGrpSpPr/>
            <p:nvPr/>
          </p:nvGrpSpPr>
          <p:grpSpPr>
            <a:xfrm>
              <a:off x="4876800" y="1600200"/>
              <a:ext cx="457200" cy="2209800"/>
              <a:chOff x="4876800" y="1600200"/>
              <a:chExt cx="457200" cy="2209800"/>
            </a:xfrm>
          </p:grpSpPr>
          <p:sp>
            <p:nvSpPr>
              <p:cNvPr id="421" name="DRAM">
                <a:extLst>
                  <a:ext uri="{FF2B5EF4-FFF2-40B4-BE49-F238E27FC236}">
                    <a16:creationId xmlns:a16="http://schemas.microsoft.com/office/drawing/2014/main" id="{C8A44B39-A159-AA17-5222-39784D160398}"/>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4AAA22A2-0BB0-4AE4-B7A2-9998AFD6734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73F2A293-C3B5-2BB0-30A9-5B1B715BAEC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4" name="DRAM">
                <a:extLst>
                  <a:ext uri="{FF2B5EF4-FFF2-40B4-BE49-F238E27FC236}">
                    <a16:creationId xmlns:a16="http://schemas.microsoft.com/office/drawing/2014/main" id="{5AB9C874-521E-F76E-15C9-B706D673D04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5" name="DRAM">
                <a:extLst>
                  <a:ext uri="{FF2B5EF4-FFF2-40B4-BE49-F238E27FC236}">
                    <a16:creationId xmlns:a16="http://schemas.microsoft.com/office/drawing/2014/main" id="{A7164656-4A2E-ECA2-FBD6-88C3B0E36B2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3" name="Group 382">
              <a:extLst>
                <a:ext uri="{FF2B5EF4-FFF2-40B4-BE49-F238E27FC236}">
                  <a16:creationId xmlns:a16="http://schemas.microsoft.com/office/drawing/2014/main" id="{90F4E282-1776-B2CF-08C9-2402AA9601E7}"/>
                </a:ext>
              </a:extLst>
            </p:cNvPr>
            <p:cNvGrpSpPr/>
            <p:nvPr/>
          </p:nvGrpSpPr>
          <p:grpSpPr>
            <a:xfrm>
              <a:off x="5676900" y="1600199"/>
              <a:ext cx="1828800" cy="2362201"/>
              <a:chOff x="5676900" y="1170708"/>
              <a:chExt cx="1828800" cy="2791692"/>
            </a:xfrm>
          </p:grpSpPr>
          <p:cxnSp>
            <p:nvCxnSpPr>
              <p:cNvPr id="416" name="Straight Connector 415">
                <a:extLst>
                  <a:ext uri="{FF2B5EF4-FFF2-40B4-BE49-F238E27FC236}">
                    <a16:creationId xmlns:a16="http://schemas.microsoft.com/office/drawing/2014/main" id="{D1CE11E3-E397-1B58-AF7A-2C21337498AD}"/>
                  </a:ext>
                </a:extLst>
              </p:cNvPr>
              <p:cNvCxnSpPr>
                <a:cxnSpLocks/>
                <a:stCxn id="386" idx="0"/>
                <a:endCxn id="42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7742AC13-A6D5-6D5E-E1F6-219C8C2F378D}"/>
                  </a:ext>
                </a:extLst>
              </p:cNvPr>
              <p:cNvCxnSpPr>
                <a:cxnSpLocks/>
                <a:stCxn id="388" idx="0"/>
                <a:endCxn id="42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76667FD-C5C2-A979-42A3-D32D7CB23B8A}"/>
                  </a:ext>
                </a:extLst>
              </p:cNvPr>
              <p:cNvCxnSpPr>
                <a:cxnSpLocks/>
                <a:stCxn id="389" idx="0"/>
                <a:endCxn id="42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F6E5E31-03DB-8693-7F16-EBED05ACCDBB}"/>
                  </a:ext>
                </a:extLst>
              </p:cNvPr>
              <p:cNvCxnSpPr>
                <a:cxnSpLocks/>
                <a:stCxn id="390" idx="0"/>
                <a:endCxn id="43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0463F2BB-448A-3D1C-FFE9-8E0C59646E81}"/>
                  </a:ext>
                </a:extLst>
              </p:cNvPr>
              <p:cNvCxnSpPr>
                <a:cxnSpLocks/>
                <a:stCxn id="387" idx="0"/>
                <a:endCxn id="42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4FF77188-7D39-CBF2-1B0A-6508DFE5DA3D}"/>
                </a:ext>
              </a:extLst>
            </p:cNvPr>
            <p:cNvGrpSpPr/>
            <p:nvPr/>
          </p:nvGrpSpPr>
          <p:grpSpPr>
            <a:xfrm>
              <a:off x="5334000" y="1790700"/>
              <a:ext cx="2362201" cy="1828800"/>
              <a:chOff x="5333998" y="1790700"/>
              <a:chExt cx="2791691" cy="1828800"/>
            </a:xfrm>
          </p:grpSpPr>
          <p:cxnSp>
            <p:nvCxnSpPr>
              <p:cNvPr id="411" name="Straight Connector 410">
                <a:extLst>
                  <a:ext uri="{FF2B5EF4-FFF2-40B4-BE49-F238E27FC236}">
                    <a16:creationId xmlns:a16="http://schemas.microsoft.com/office/drawing/2014/main" id="{B9039D11-4DD8-5E57-602C-0EDF97680B99}"/>
                  </a:ext>
                </a:extLst>
              </p:cNvPr>
              <p:cNvCxnSpPr>
                <a:cxnSpLocks/>
                <a:stCxn id="390" idx="6"/>
                <a:endCxn id="42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D90BF6FD-29B6-C81A-830A-911577EE22B3}"/>
                  </a:ext>
                </a:extLst>
              </p:cNvPr>
              <p:cNvCxnSpPr>
                <a:cxnSpLocks/>
                <a:stCxn id="395" idx="6"/>
                <a:endCxn id="42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E7BD3E26-17DF-1CDA-AED1-F9D30BDFA370}"/>
                  </a:ext>
                </a:extLst>
              </p:cNvPr>
              <p:cNvCxnSpPr>
                <a:cxnSpLocks/>
                <a:stCxn id="400" idx="6"/>
                <a:endCxn id="42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380CD6D7-C320-FDE8-93E9-6F51BBBEA98E}"/>
                  </a:ext>
                </a:extLst>
              </p:cNvPr>
              <p:cNvCxnSpPr>
                <a:cxnSpLocks/>
                <a:stCxn id="405" idx="6"/>
                <a:endCxn id="42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8D7A7268-F3B7-1E60-8AC1-E348B92F108B}"/>
                  </a:ext>
                </a:extLst>
              </p:cNvPr>
              <p:cNvCxnSpPr>
                <a:cxnSpLocks/>
                <a:stCxn id="410" idx="6"/>
                <a:endCxn id="42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9FA42BBB-480A-2B04-1473-491B7C50551E}"/>
                </a:ext>
              </a:extLst>
            </p:cNvPr>
            <p:cNvGrpSpPr/>
            <p:nvPr/>
          </p:nvGrpSpPr>
          <p:grpSpPr>
            <a:xfrm>
              <a:off x="5486400" y="1600200"/>
              <a:ext cx="2209800" cy="2209800"/>
              <a:chOff x="5486400" y="1600200"/>
              <a:chExt cx="2209800" cy="2209800"/>
            </a:xfrm>
          </p:grpSpPr>
          <p:sp>
            <p:nvSpPr>
              <p:cNvPr id="386" name="Oval 385">
                <a:extLst>
                  <a:ext uri="{FF2B5EF4-FFF2-40B4-BE49-F238E27FC236}">
                    <a16:creationId xmlns:a16="http://schemas.microsoft.com/office/drawing/2014/main" id="{4130C5BD-2E0D-F86E-75FA-E4E7717B9C9D}"/>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14B4E459-0844-7CCA-E828-2F207734BB0F}"/>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3D14EFBE-866C-C0A6-E114-90D41A44D78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7BAF6782-B402-1BB6-A085-B30AEB048B7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2DB5C9D7-5067-9886-0D76-828C15F85318}"/>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B7D07F8D-5974-1A22-9135-C1CDF483A0E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8EB76B98-7101-E274-9C33-D7079F33C71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990F44BA-1635-F724-FBE9-7A0251A15A6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EAC795E0-7A18-82B0-E135-E8AE433D9FD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DD014E9B-D77B-4E6E-9CEC-B27EF5AE2D8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B4C1E6BB-518D-A0FE-0819-D42B0232FDA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3CA413DA-C2C8-03E5-A402-B0104D30F8B3}"/>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618B58A-7F74-DC3F-DBAF-96038BBDF59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05D06C6B-5D52-9A39-D123-56A5E46E074F}"/>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8E88AFB6-3EE0-CF94-832C-628B41B5385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98E84590-02D9-2731-6DDE-8A0844AC6C7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BF6E0CF2-A57B-E047-33CF-E9D8E3D820D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60ED6473-72FB-7429-E6B1-0FB13E7C306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C9C50BA4-29C9-EE7F-D17F-C60DBB3B880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92817503-9F1A-D983-BD00-7CDDF8620353}"/>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1216CF6E-A32A-9DFA-D8B1-5C0CE6A60DA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2BB1E11D-315C-6C4A-F1D5-4F50246978DE}"/>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28AEFB8F-7E44-FAEF-7904-77FC6F27F9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784E393B-DD3B-11AC-7354-A3C6EDF4119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43EECC98-A90B-190B-D7F4-118E9C92935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431" name="Rectangle 430">
            <a:extLst>
              <a:ext uri="{FF2B5EF4-FFF2-40B4-BE49-F238E27FC236}">
                <a16:creationId xmlns:a16="http://schemas.microsoft.com/office/drawing/2014/main" id="{387E2BB5-9EBB-9855-1F8F-AAA4C7710B14}"/>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32" name="Rectangle 431">
            <a:extLst>
              <a:ext uri="{FF2B5EF4-FFF2-40B4-BE49-F238E27FC236}">
                <a16:creationId xmlns:a16="http://schemas.microsoft.com/office/drawing/2014/main" id="{48CBD75D-535B-66B7-2B49-4D124125BE71}"/>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433" name="Straight Connector 432">
            <a:extLst>
              <a:ext uri="{FF2B5EF4-FFF2-40B4-BE49-F238E27FC236}">
                <a16:creationId xmlns:a16="http://schemas.microsoft.com/office/drawing/2014/main" id="{C9585343-3633-4A7D-FEA5-FB87D4DE8589}"/>
              </a:ext>
            </a:extLst>
          </p:cNvPr>
          <p:cNvCxnSpPr/>
          <p:nvPr/>
        </p:nvCxnSpPr>
        <p:spPr>
          <a:xfrm flipH="1">
            <a:off x="1506235" y="2559060"/>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434" name="Group 433">
            <a:extLst>
              <a:ext uri="{FF2B5EF4-FFF2-40B4-BE49-F238E27FC236}">
                <a16:creationId xmlns:a16="http://schemas.microsoft.com/office/drawing/2014/main" id="{8A57E791-4634-F4E9-3A5C-1838ABE8256A}"/>
              </a:ext>
            </a:extLst>
          </p:cNvPr>
          <p:cNvGrpSpPr/>
          <p:nvPr/>
        </p:nvGrpSpPr>
        <p:grpSpPr>
          <a:xfrm>
            <a:off x="1851480" y="2559060"/>
            <a:ext cx="4671060" cy="1219201"/>
            <a:chOff x="2174045" y="1143000"/>
            <a:chExt cx="4671060" cy="1219201"/>
          </a:xfrm>
        </p:grpSpPr>
        <p:cxnSp>
          <p:nvCxnSpPr>
            <p:cNvPr id="435" name="Straight Connector 434">
              <a:extLst>
                <a:ext uri="{FF2B5EF4-FFF2-40B4-BE49-F238E27FC236}">
                  <a16:creationId xmlns:a16="http://schemas.microsoft.com/office/drawing/2014/main" id="{510EC9BA-E802-5A51-F550-1C84F0E2406E}"/>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BF6DB12-6E51-F454-390B-1613E1E5139C}"/>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E05CE445-0D1B-FA52-A174-6CF9705C1957}"/>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A890EBE-76FF-0F86-19D7-1F3608C6D9E3}"/>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441" name="Straight Connector 440">
            <a:extLst>
              <a:ext uri="{FF2B5EF4-FFF2-40B4-BE49-F238E27FC236}">
                <a16:creationId xmlns:a16="http://schemas.microsoft.com/office/drawing/2014/main" id="{85DB51C4-D6EF-DBC5-DBD2-7FBF53ED1286}"/>
              </a:ext>
            </a:extLst>
          </p:cNvPr>
          <p:cNvCxnSpPr/>
          <p:nvPr/>
        </p:nvCxnSpPr>
        <p:spPr>
          <a:xfrm flipH="1">
            <a:off x="1508580" y="2559060"/>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521C505B-ADB7-2E4B-0F4A-E1AB7E8CCDF1}"/>
              </a:ext>
            </a:extLst>
          </p:cNvPr>
          <p:cNvCxnSpPr/>
          <p:nvPr/>
        </p:nvCxnSpPr>
        <p:spPr>
          <a:xfrm flipV="1">
            <a:off x="185382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B42517F7-8D35-ED8E-5F17-CF7E1BDE7F5D}"/>
              </a:ext>
            </a:extLst>
          </p:cNvPr>
          <p:cNvCxnSpPr/>
          <p:nvPr/>
        </p:nvCxnSpPr>
        <p:spPr>
          <a:xfrm flipV="1">
            <a:off x="3407924"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E04568FA-B624-03E6-B38C-C5C1728A8A25}"/>
              </a:ext>
            </a:extLst>
          </p:cNvPr>
          <p:cNvCxnSpPr/>
          <p:nvPr/>
        </p:nvCxnSpPr>
        <p:spPr>
          <a:xfrm flipV="1">
            <a:off x="498310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30178977-92AF-1C4B-E8F1-16BB4AA62D09}"/>
              </a:ext>
            </a:extLst>
          </p:cNvPr>
          <p:cNvCxnSpPr/>
          <p:nvPr/>
        </p:nvCxnSpPr>
        <p:spPr>
          <a:xfrm flipV="1">
            <a:off x="652488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79" name="DRAM">
            <a:extLst>
              <a:ext uri="{FF2B5EF4-FFF2-40B4-BE49-F238E27FC236}">
                <a16:creationId xmlns:a16="http://schemas.microsoft.com/office/drawing/2014/main" id="{3E4162CE-58DF-E11C-F02C-DA9C010EDDA9}"/>
              </a:ext>
            </a:extLst>
          </p:cNvPr>
          <p:cNvSpPr/>
          <p:nvPr/>
        </p:nvSpPr>
        <p:spPr>
          <a:xfrm rot="16200000">
            <a:off x="249481" y="3130014"/>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80" name="Group 579">
            <a:extLst>
              <a:ext uri="{FF2B5EF4-FFF2-40B4-BE49-F238E27FC236}">
                <a16:creationId xmlns:a16="http://schemas.microsoft.com/office/drawing/2014/main" id="{7DE04AD9-36F1-F7A1-B932-24A4EFCE705A}"/>
              </a:ext>
            </a:extLst>
          </p:cNvPr>
          <p:cNvGrpSpPr/>
          <p:nvPr/>
        </p:nvGrpSpPr>
        <p:grpSpPr>
          <a:xfrm>
            <a:off x="2040573" y="2755375"/>
            <a:ext cx="5790027" cy="1402792"/>
            <a:chOff x="2134538" y="2243328"/>
            <a:chExt cx="5790027" cy="1490472"/>
          </a:xfrm>
        </p:grpSpPr>
        <p:grpSp>
          <p:nvGrpSpPr>
            <p:cNvPr id="581" name="Group 580">
              <a:extLst>
                <a:ext uri="{FF2B5EF4-FFF2-40B4-BE49-F238E27FC236}">
                  <a16:creationId xmlns:a16="http://schemas.microsoft.com/office/drawing/2014/main" id="{EC6DC2BF-7F09-FC89-98FB-00ADC5F59F27}"/>
                </a:ext>
              </a:extLst>
            </p:cNvPr>
            <p:cNvGrpSpPr/>
            <p:nvPr/>
          </p:nvGrpSpPr>
          <p:grpSpPr>
            <a:xfrm>
              <a:off x="2134538" y="2243328"/>
              <a:ext cx="1108299" cy="1490472"/>
              <a:chOff x="2134538" y="2243328"/>
              <a:chExt cx="1108299" cy="1490472"/>
            </a:xfrm>
          </p:grpSpPr>
          <p:grpSp>
            <p:nvGrpSpPr>
              <p:cNvPr id="621" name="Group 620">
                <a:extLst>
                  <a:ext uri="{FF2B5EF4-FFF2-40B4-BE49-F238E27FC236}">
                    <a16:creationId xmlns:a16="http://schemas.microsoft.com/office/drawing/2014/main" id="{9CFD1F5B-DA15-31F0-301E-9F71B8339350}"/>
                  </a:ext>
                </a:extLst>
              </p:cNvPr>
              <p:cNvGrpSpPr/>
              <p:nvPr/>
            </p:nvGrpSpPr>
            <p:grpSpPr>
              <a:xfrm>
                <a:off x="2134538" y="3504497"/>
                <a:ext cx="1108299" cy="229303"/>
                <a:chOff x="5486400" y="3962400"/>
                <a:chExt cx="2209800" cy="457200"/>
              </a:xfrm>
            </p:grpSpPr>
            <p:sp>
              <p:nvSpPr>
                <p:cNvPr id="628" name="DRAM">
                  <a:extLst>
                    <a:ext uri="{FF2B5EF4-FFF2-40B4-BE49-F238E27FC236}">
                      <a16:creationId xmlns:a16="http://schemas.microsoft.com/office/drawing/2014/main" id="{18097A08-C5CE-C7CF-910B-F404035371B0}"/>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9" name="DRAM">
                  <a:extLst>
                    <a:ext uri="{FF2B5EF4-FFF2-40B4-BE49-F238E27FC236}">
                      <a16:creationId xmlns:a16="http://schemas.microsoft.com/office/drawing/2014/main" id="{7972E00F-D89B-7EEF-F8E9-29D3DCD08F1E}"/>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0" name="DRAM">
                  <a:extLst>
                    <a:ext uri="{FF2B5EF4-FFF2-40B4-BE49-F238E27FC236}">
                      <a16:creationId xmlns:a16="http://schemas.microsoft.com/office/drawing/2014/main" id="{AC47F400-A64D-5AD1-3613-20052B732B53}"/>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1" name="DRAM">
                  <a:extLst>
                    <a:ext uri="{FF2B5EF4-FFF2-40B4-BE49-F238E27FC236}">
                      <a16:creationId xmlns:a16="http://schemas.microsoft.com/office/drawing/2014/main" id="{FB160054-F650-FE7B-4A39-4D0A0EBD7CBF}"/>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DRAM">
                  <a:extLst>
                    <a:ext uri="{FF2B5EF4-FFF2-40B4-BE49-F238E27FC236}">
                      <a16:creationId xmlns:a16="http://schemas.microsoft.com/office/drawing/2014/main" id="{4586A5AC-E805-73A2-D358-9104D7CE2D0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2" name="Group 621">
                <a:extLst>
                  <a:ext uri="{FF2B5EF4-FFF2-40B4-BE49-F238E27FC236}">
                    <a16:creationId xmlns:a16="http://schemas.microsoft.com/office/drawing/2014/main" id="{64460EFA-B058-1B3F-2677-DC01B57230B2}"/>
                  </a:ext>
                </a:extLst>
              </p:cNvPr>
              <p:cNvGrpSpPr/>
              <p:nvPr/>
            </p:nvGrpSpPr>
            <p:grpSpPr>
              <a:xfrm>
                <a:off x="2230081" y="2243328"/>
                <a:ext cx="917213" cy="1261169"/>
                <a:chOff x="5676900" y="990600"/>
                <a:chExt cx="1828800" cy="2971800"/>
              </a:xfrm>
            </p:grpSpPr>
            <p:cxnSp>
              <p:nvCxnSpPr>
                <p:cNvPr id="623" name="Straight Connector 622">
                  <a:extLst>
                    <a:ext uri="{FF2B5EF4-FFF2-40B4-BE49-F238E27FC236}">
                      <a16:creationId xmlns:a16="http://schemas.microsoft.com/office/drawing/2014/main" id="{ACE8220A-2F7E-0ECE-C7E5-B5CA3770F181}"/>
                    </a:ext>
                  </a:extLst>
                </p:cNvPr>
                <p:cNvCxnSpPr>
                  <a:cxnSpLocks/>
                  <a:endCxn id="628"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DEAEF007-ACDB-59CA-51AA-A0F23CC3DEA9}"/>
                    </a:ext>
                  </a:extLst>
                </p:cNvPr>
                <p:cNvCxnSpPr>
                  <a:cxnSpLocks/>
                  <a:endCxn id="630"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AA884B37-83E4-9C40-78F2-4E0480EA4850}"/>
                    </a:ext>
                  </a:extLst>
                </p:cNvPr>
                <p:cNvCxnSpPr>
                  <a:cxnSpLocks/>
                  <a:endCxn id="631"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E872E62D-0300-83C5-05C7-723956E1051F}"/>
                    </a:ext>
                  </a:extLst>
                </p:cNvPr>
                <p:cNvCxnSpPr>
                  <a:cxnSpLocks/>
                  <a:endCxn id="632"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1E1B27A-F652-BAD8-4AC7-45B53B3528D0}"/>
                    </a:ext>
                  </a:extLst>
                </p:cNvPr>
                <p:cNvCxnSpPr>
                  <a:cxnSpLocks/>
                  <a:endCxn id="629"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2" name="Group 581">
              <a:extLst>
                <a:ext uri="{FF2B5EF4-FFF2-40B4-BE49-F238E27FC236}">
                  <a16:creationId xmlns:a16="http://schemas.microsoft.com/office/drawing/2014/main" id="{7FEADDA5-ED03-F24E-D400-13015D3EBD86}"/>
                </a:ext>
              </a:extLst>
            </p:cNvPr>
            <p:cNvGrpSpPr/>
            <p:nvPr/>
          </p:nvGrpSpPr>
          <p:grpSpPr>
            <a:xfrm>
              <a:off x="3692066" y="2243328"/>
              <a:ext cx="1108299" cy="1490472"/>
              <a:chOff x="3692066" y="2243328"/>
              <a:chExt cx="1108299" cy="1490472"/>
            </a:xfrm>
          </p:grpSpPr>
          <p:grpSp>
            <p:nvGrpSpPr>
              <p:cNvPr id="609" name="Group 608">
                <a:extLst>
                  <a:ext uri="{FF2B5EF4-FFF2-40B4-BE49-F238E27FC236}">
                    <a16:creationId xmlns:a16="http://schemas.microsoft.com/office/drawing/2014/main" id="{43AB04C3-F0F7-9514-02DA-0FEE54202983}"/>
                  </a:ext>
                </a:extLst>
              </p:cNvPr>
              <p:cNvGrpSpPr/>
              <p:nvPr/>
            </p:nvGrpSpPr>
            <p:grpSpPr>
              <a:xfrm>
                <a:off x="3692066" y="3504497"/>
                <a:ext cx="1108299" cy="229303"/>
                <a:chOff x="5486400" y="3962400"/>
                <a:chExt cx="2209800" cy="457200"/>
              </a:xfrm>
            </p:grpSpPr>
            <p:sp>
              <p:nvSpPr>
                <p:cNvPr id="616" name="DRAM">
                  <a:extLst>
                    <a:ext uri="{FF2B5EF4-FFF2-40B4-BE49-F238E27FC236}">
                      <a16:creationId xmlns:a16="http://schemas.microsoft.com/office/drawing/2014/main" id="{86AFD232-835D-B130-D379-21BF764CCAF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DRAM">
                  <a:extLst>
                    <a:ext uri="{FF2B5EF4-FFF2-40B4-BE49-F238E27FC236}">
                      <a16:creationId xmlns:a16="http://schemas.microsoft.com/office/drawing/2014/main" id="{D1435FFA-7C09-BAEA-9779-52542F6DBEBD}"/>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DRAM">
                  <a:extLst>
                    <a:ext uri="{FF2B5EF4-FFF2-40B4-BE49-F238E27FC236}">
                      <a16:creationId xmlns:a16="http://schemas.microsoft.com/office/drawing/2014/main" id="{2D4B3483-6C8B-FEBE-494F-B057117DB79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DRAM">
                  <a:extLst>
                    <a:ext uri="{FF2B5EF4-FFF2-40B4-BE49-F238E27FC236}">
                      <a16:creationId xmlns:a16="http://schemas.microsoft.com/office/drawing/2014/main" id="{340E48C1-E3C5-5449-3FAA-44BA621C0D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0" name="DRAM">
                  <a:extLst>
                    <a:ext uri="{FF2B5EF4-FFF2-40B4-BE49-F238E27FC236}">
                      <a16:creationId xmlns:a16="http://schemas.microsoft.com/office/drawing/2014/main" id="{48817C6B-EDBB-7F75-ACA3-23DC1D25A39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0" name="Group 609">
                <a:extLst>
                  <a:ext uri="{FF2B5EF4-FFF2-40B4-BE49-F238E27FC236}">
                    <a16:creationId xmlns:a16="http://schemas.microsoft.com/office/drawing/2014/main" id="{B44633DC-B177-C5C6-9BAC-66F3C0895BBF}"/>
                  </a:ext>
                </a:extLst>
              </p:cNvPr>
              <p:cNvGrpSpPr/>
              <p:nvPr/>
            </p:nvGrpSpPr>
            <p:grpSpPr>
              <a:xfrm>
                <a:off x="3787609" y="2243328"/>
                <a:ext cx="917213" cy="1261169"/>
                <a:chOff x="5676900" y="990600"/>
                <a:chExt cx="1828800" cy="2971800"/>
              </a:xfrm>
            </p:grpSpPr>
            <p:cxnSp>
              <p:nvCxnSpPr>
                <p:cNvPr id="611" name="Straight Connector 610">
                  <a:extLst>
                    <a:ext uri="{FF2B5EF4-FFF2-40B4-BE49-F238E27FC236}">
                      <a16:creationId xmlns:a16="http://schemas.microsoft.com/office/drawing/2014/main" id="{E63E317B-2458-ADCC-BE60-C34F51AD4C49}"/>
                    </a:ext>
                  </a:extLst>
                </p:cNvPr>
                <p:cNvCxnSpPr>
                  <a:endCxn id="616"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72727FDD-A8CD-08C7-2D3C-874E26A5E41B}"/>
                    </a:ext>
                  </a:extLst>
                </p:cNvPr>
                <p:cNvCxnSpPr>
                  <a:endCxn id="618"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49ED0CCF-B3B5-F793-381E-261BDD8F2FD9}"/>
                    </a:ext>
                  </a:extLst>
                </p:cNvPr>
                <p:cNvCxnSpPr>
                  <a:endCxn id="619"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A01CB088-D0D3-F878-BFBB-F6831D06F3B4}"/>
                    </a:ext>
                  </a:extLst>
                </p:cNvPr>
                <p:cNvCxnSpPr>
                  <a:endCxn id="620"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4318E2BE-5A06-5183-A279-F911E679BE2C}"/>
                    </a:ext>
                  </a:extLst>
                </p:cNvPr>
                <p:cNvCxnSpPr>
                  <a:endCxn id="617"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3" name="Group 582">
              <a:extLst>
                <a:ext uri="{FF2B5EF4-FFF2-40B4-BE49-F238E27FC236}">
                  <a16:creationId xmlns:a16="http://schemas.microsoft.com/office/drawing/2014/main" id="{F575D843-8CAE-5A04-BE12-BBD6E2885B35}"/>
                </a:ext>
              </a:extLst>
            </p:cNvPr>
            <p:cNvGrpSpPr/>
            <p:nvPr/>
          </p:nvGrpSpPr>
          <p:grpSpPr>
            <a:xfrm>
              <a:off x="5258738" y="2243328"/>
              <a:ext cx="1108299" cy="1490472"/>
              <a:chOff x="5258738" y="2243328"/>
              <a:chExt cx="1108299" cy="1490472"/>
            </a:xfrm>
          </p:grpSpPr>
          <p:grpSp>
            <p:nvGrpSpPr>
              <p:cNvPr id="597" name="Group 596">
                <a:extLst>
                  <a:ext uri="{FF2B5EF4-FFF2-40B4-BE49-F238E27FC236}">
                    <a16:creationId xmlns:a16="http://schemas.microsoft.com/office/drawing/2014/main" id="{640A3005-3D4E-ED62-F8EF-3C9907B04FB6}"/>
                  </a:ext>
                </a:extLst>
              </p:cNvPr>
              <p:cNvGrpSpPr/>
              <p:nvPr/>
            </p:nvGrpSpPr>
            <p:grpSpPr>
              <a:xfrm>
                <a:off x="5258738" y="3504497"/>
                <a:ext cx="1108299" cy="229303"/>
                <a:chOff x="5486400" y="3962400"/>
                <a:chExt cx="2209800" cy="457200"/>
              </a:xfrm>
            </p:grpSpPr>
            <p:sp>
              <p:nvSpPr>
                <p:cNvPr id="604" name="DRAM">
                  <a:extLst>
                    <a:ext uri="{FF2B5EF4-FFF2-40B4-BE49-F238E27FC236}">
                      <a16:creationId xmlns:a16="http://schemas.microsoft.com/office/drawing/2014/main" id="{669CE623-BFC3-463F-AA65-0607192EBA0E}"/>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5" name="DRAM">
                  <a:extLst>
                    <a:ext uri="{FF2B5EF4-FFF2-40B4-BE49-F238E27FC236}">
                      <a16:creationId xmlns:a16="http://schemas.microsoft.com/office/drawing/2014/main" id="{663BECC2-D1A5-A327-7C42-D233E3C02C1B}"/>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6" name="DRAM">
                  <a:extLst>
                    <a:ext uri="{FF2B5EF4-FFF2-40B4-BE49-F238E27FC236}">
                      <a16:creationId xmlns:a16="http://schemas.microsoft.com/office/drawing/2014/main" id="{B3EF7CA7-4B34-0B63-22E9-E0A72894CEC9}"/>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7" name="DRAM">
                  <a:extLst>
                    <a:ext uri="{FF2B5EF4-FFF2-40B4-BE49-F238E27FC236}">
                      <a16:creationId xmlns:a16="http://schemas.microsoft.com/office/drawing/2014/main" id="{C437B0AF-F86D-A7EB-A4AA-CDF065FC39DE}"/>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AFF9DD-88C7-FED6-230A-0DB79464FDF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8" name="Group 597">
                <a:extLst>
                  <a:ext uri="{FF2B5EF4-FFF2-40B4-BE49-F238E27FC236}">
                    <a16:creationId xmlns:a16="http://schemas.microsoft.com/office/drawing/2014/main" id="{E781929C-6BF8-B393-ABC4-B1977312E8AC}"/>
                  </a:ext>
                </a:extLst>
              </p:cNvPr>
              <p:cNvGrpSpPr/>
              <p:nvPr/>
            </p:nvGrpSpPr>
            <p:grpSpPr>
              <a:xfrm>
                <a:off x="5354281" y="2243328"/>
                <a:ext cx="917213" cy="1261169"/>
                <a:chOff x="5676900" y="990600"/>
                <a:chExt cx="1828800" cy="2971800"/>
              </a:xfrm>
            </p:grpSpPr>
            <p:cxnSp>
              <p:nvCxnSpPr>
                <p:cNvPr id="599" name="Straight Connector 598">
                  <a:extLst>
                    <a:ext uri="{FF2B5EF4-FFF2-40B4-BE49-F238E27FC236}">
                      <a16:creationId xmlns:a16="http://schemas.microsoft.com/office/drawing/2014/main" id="{944CCD51-105A-7B70-5B31-99CEAE9E0131}"/>
                    </a:ext>
                  </a:extLst>
                </p:cNvPr>
                <p:cNvCxnSpPr>
                  <a:endCxn id="604"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5AD415F1-C5A3-F5A0-24E9-1089106DD299}"/>
                    </a:ext>
                  </a:extLst>
                </p:cNvPr>
                <p:cNvCxnSpPr>
                  <a:endCxn id="606"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5B98E9C1-FF47-7920-FFE0-7D7C06433FD1}"/>
                    </a:ext>
                  </a:extLst>
                </p:cNvPr>
                <p:cNvCxnSpPr>
                  <a:endCxn id="607"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2C4D397C-93C0-5445-959C-B3271D84B89B}"/>
                    </a:ext>
                  </a:extLst>
                </p:cNvPr>
                <p:cNvCxnSpPr>
                  <a:endCxn id="608"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FBF4B457-E641-A211-F7B4-7E6F672DE241}"/>
                    </a:ext>
                  </a:extLst>
                </p:cNvPr>
                <p:cNvCxnSpPr>
                  <a:endCxn id="605"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4" name="Group 583">
              <a:extLst>
                <a:ext uri="{FF2B5EF4-FFF2-40B4-BE49-F238E27FC236}">
                  <a16:creationId xmlns:a16="http://schemas.microsoft.com/office/drawing/2014/main" id="{15DF6402-3944-9374-8FCF-0627E098E214}"/>
                </a:ext>
              </a:extLst>
            </p:cNvPr>
            <p:cNvGrpSpPr/>
            <p:nvPr/>
          </p:nvGrpSpPr>
          <p:grpSpPr>
            <a:xfrm>
              <a:off x="6816266" y="2243328"/>
              <a:ext cx="1108299" cy="1490472"/>
              <a:chOff x="6816266" y="2243328"/>
              <a:chExt cx="1108299" cy="1490472"/>
            </a:xfrm>
          </p:grpSpPr>
          <p:grpSp>
            <p:nvGrpSpPr>
              <p:cNvPr id="585" name="Group 584">
                <a:extLst>
                  <a:ext uri="{FF2B5EF4-FFF2-40B4-BE49-F238E27FC236}">
                    <a16:creationId xmlns:a16="http://schemas.microsoft.com/office/drawing/2014/main" id="{D22E35BB-A0C9-E960-51C1-9E6361A514DB}"/>
                  </a:ext>
                </a:extLst>
              </p:cNvPr>
              <p:cNvGrpSpPr/>
              <p:nvPr/>
            </p:nvGrpSpPr>
            <p:grpSpPr>
              <a:xfrm>
                <a:off x="6816266" y="3504497"/>
                <a:ext cx="1108299" cy="229303"/>
                <a:chOff x="5486400" y="3962400"/>
                <a:chExt cx="2209800" cy="457200"/>
              </a:xfrm>
            </p:grpSpPr>
            <p:sp>
              <p:nvSpPr>
                <p:cNvPr id="592" name="DRAM">
                  <a:extLst>
                    <a:ext uri="{FF2B5EF4-FFF2-40B4-BE49-F238E27FC236}">
                      <a16:creationId xmlns:a16="http://schemas.microsoft.com/office/drawing/2014/main" id="{3C208440-94BA-F6BA-C131-BC751375247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3" name="DRAM">
                  <a:extLst>
                    <a:ext uri="{FF2B5EF4-FFF2-40B4-BE49-F238E27FC236}">
                      <a16:creationId xmlns:a16="http://schemas.microsoft.com/office/drawing/2014/main" id="{1DBE353D-BFBD-34F0-4DF4-DD2EA75C61A7}"/>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4" name="DRAM">
                  <a:extLst>
                    <a:ext uri="{FF2B5EF4-FFF2-40B4-BE49-F238E27FC236}">
                      <a16:creationId xmlns:a16="http://schemas.microsoft.com/office/drawing/2014/main" id="{AC3E2BA2-3C07-DDC7-0219-EBC88EE2CCDB}"/>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5" name="DRAM">
                  <a:extLst>
                    <a:ext uri="{FF2B5EF4-FFF2-40B4-BE49-F238E27FC236}">
                      <a16:creationId xmlns:a16="http://schemas.microsoft.com/office/drawing/2014/main" id="{24DD0599-78EE-CDA7-FDF3-35562517E71A}"/>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BC003E2F-DC0C-60A1-5F30-A9C9723DF9F4}"/>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6" name="Group 585">
                <a:extLst>
                  <a:ext uri="{FF2B5EF4-FFF2-40B4-BE49-F238E27FC236}">
                    <a16:creationId xmlns:a16="http://schemas.microsoft.com/office/drawing/2014/main" id="{1F77C299-7ACB-5D0E-C992-4D57A153E824}"/>
                  </a:ext>
                </a:extLst>
              </p:cNvPr>
              <p:cNvGrpSpPr/>
              <p:nvPr/>
            </p:nvGrpSpPr>
            <p:grpSpPr>
              <a:xfrm>
                <a:off x="6911809" y="2243328"/>
                <a:ext cx="917213" cy="1261169"/>
                <a:chOff x="5676900" y="990600"/>
                <a:chExt cx="1828800" cy="2971800"/>
              </a:xfrm>
            </p:grpSpPr>
            <p:cxnSp>
              <p:nvCxnSpPr>
                <p:cNvPr id="587" name="Straight Connector 586">
                  <a:extLst>
                    <a:ext uri="{FF2B5EF4-FFF2-40B4-BE49-F238E27FC236}">
                      <a16:creationId xmlns:a16="http://schemas.microsoft.com/office/drawing/2014/main" id="{447D4B6B-0A0A-A1C6-484C-40EFDC02456B}"/>
                    </a:ext>
                  </a:extLst>
                </p:cNvPr>
                <p:cNvCxnSpPr>
                  <a:endCxn id="592"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B1C67037-5A78-E6F3-8A7B-44B010D431F8}"/>
                    </a:ext>
                  </a:extLst>
                </p:cNvPr>
                <p:cNvCxnSpPr>
                  <a:endCxn id="594"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D43A6EF8-6E57-523F-0BFC-5266164E172C}"/>
                    </a:ext>
                  </a:extLst>
                </p:cNvPr>
                <p:cNvCxnSpPr>
                  <a:endCxn id="595"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97D91EE0-1E81-2EFB-65FF-F0F4F1DAA0E0}"/>
                    </a:ext>
                  </a:extLst>
                </p:cNvPr>
                <p:cNvCxnSpPr>
                  <a:endCxn id="596"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6AF93BD2-2212-C8B6-6917-36BBA6F43840}"/>
                    </a:ext>
                  </a:extLst>
                </p:cNvPr>
                <p:cNvCxnSpPr>
                  <a:endCxn id="593"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33" name="Group 632">
            <a:extLst>
              <a:ext uri="{FF2B5EF4-FFF2-40B4-BE49-F238E27FC236}">
                <a16:creationId xmlns:a16="http://schemas.microsoft.com/office/drawing/2014/main" id="{DF9FCE41-45ED-7C57-E755-AC9F9B9EEA4E}"/>
              </a:ext>
            </a:extLst>
          </p:cNvPr>
          <p:cNvGrpSpPr/>
          <p:nvPr/>
        </p:nvGrpSpPr>
        <p:grpSpPr>
          <a:xfrm>
            <a:off x="1734834" y="3433132"/>
            <a:ext cx="1414038" cy="191087"/>
            <a:chOff x="1828799" y="2017072"/>
            <a:chExt cx="1414038" cy="191087"/>
          </a:xfrm>
        </p:grpSpPr>
        <p:sp>
          <p:nvSpPr>
            <p:cNvPr id="634" name="DRAM">
              <a:extLst>
                <a:ext uri="{FF2B5EF4-FFF2-40B4-BE49-F238E27FC236}">
                  <a16:creationId xmlns:a16="http://schemas.microsoft.com/office/drawing/2014/main" id="{0425F59A-0914-0B3A-8880-02CD4503DC90}"/>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5" name="Straight Connector 634">
              <a:extLst>
                <a:ext uri="{FF2B5EF4-FFF2-40B4-BE49-F238E27FC236}">
                  <a16:creationId xmlns:a16="http://schemas.microsoft.com/office/drawing/2014/main" id="{0365DAD6-F9FB-425F-8935-BA538D916B3C}"/>
                </a:ext>
              </a:extLst>
            </p:cNvPr>
            <p:cNvCxnSpPr>
              <a:cxnSpLocks/>
              <a:stCxn id="640" idx="6"/>
              <a:endCxn id="63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D54A3DCF-65E7-B403-08FC-ABD1BFD2FB03}"/>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7" name="Oval 636">
              <a:extLst>
                <a:ext uri="{FF2B5EF4-FFF2-40B4-BE49-F238E27FC236}">
                  <a16:creationId xmlns:a16="http://schemas.microsoft.com/office/drawing/2014/main" id="{A219D0FB-1242-DB5B-8F12-BB552160CFF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8" name="Oval 637">
              <a:extLst>
                <a:ext uri="{FF2B5EF4-FFF2-40B4-BE49-F238E27FC236}">
                  <a16:creationId xmlns:a16="http://schemas.microsoft.com/office/drawing/2014/main" id="{06A5D890-C32E-3AE7-0231-B54DDDDF9A99}"/>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9" name="Oval 638">
              <a:extLst>
                <a:ext uri="{FF2B5EF4-FFF2-40B4-BE49-F238E27FC236}">
                  <a16:creationId xmlns:a16="http://schemas.microsoft.com/office/drawing/2014/main" id="{522E2C60-2BE4-D1A6-A6C0-873888603E40}"/>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1993063B-FCEA-0BCA-CDF3-8C81DC0E7B6A}"/>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1" name="Group 640">
            <a:extLst>
              <a:ext uri="{FF2B5EF4-FFF2-40B4-BE49-F238E27FC236}">
                <a16:creationId xmlns:a16="http://schemas.microsoft.com/office/drawing/2014/main" id="{184E7C71-9393-1558-6259-133CBC1A43AD}"/>
              </a:ext>
            </a:extLst>
          </p:cNvPr>
          <p:cNvGrpSpPr/>
          <p:nvPr/>
        </p:nvGrpSpPr>
        <p:grpSpPr>
          <a:xfrm>
            <a:off x="3292362" y="3433132"/>
            <a:ext cx="1414038" cy="191087"/>
            <a:chOff x="3386327" y="2017072"/>
            <a:chExt cx="1414038" cy="191087"/>
          </a:xfrm>
        </p:grpSpPr>
        <p:sp>
          <p:nvSpPr>
            <p:cNvPr id="642" name="DRAM">
              <a:extLst>
                <a:ext uri="{FF2B5EF4-FFF2-40B4-BE49-F238E27FC236}">
                  <a16:creationId xmlns:a16="http://schemas.microsoft.com/office/drawing/2014/main" id="{5D164751-E07A-4046-5602-3CFB6444903E}"/>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43" name="Straight Connector 642">
              <a:extLst>
                <a:ext uri="{FF2B5EF4-FFF2-40B4-BE49-F238E27FC236}">
                  <a16:creationId xmlns:a16="http://schemas.microsoft.com/office/drawing/2014/main" id="{5E34ADD2-02B2-0CA3-4B45-ADB1255E0F08}"/>
                </a:ext>
              </a:extLst>
            </p:cNvPr>
            <p:cNvCxnSpPr>
              <a:cxnSpLocks/>
              <a:endCxn id="64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57FD474B-F4FD-4AB3-E584-B4AD403FD885}"/>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5" name="Oval 644">
              <a:extLst>
                <a:ext uri="{FF2B5EF4-FFF2-40B4-BE49-F238E27FC236}">
                  <a16:creationId xmlns:a16="http://schemas.microsoft.com/office/drawing/2014/main" id="{FBFB9199-5AF0-5F79-3028-47929D457CEB}"/>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6" name="Oval 645">
              <a:extLst>
                <a:ext uri="{FF2B5EF4-FFF2-40B4-BE49-F238E27FC236}">
                  <a16:creationId xmlns:a16="http://schemas.microsoft.com/office/drawing/2014/main" id="{9BD4A7A8-5F6E-C7A5-12C7-B4297E1F5FD1}"/>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7" name="Oval 646">
              <a:extLst>
                <a:ext uri="{FF2B5EF4-FFF2-40B4-BE49-F238E27FC236}">
                  <a16:creationId xmlns:a16="http://schemas.microsoft.com/office/drawing/2014/main" id="{87598C65-1C14-C0C6-382C-C222DD1385D9}"/>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8" name="Oval 647">
              <a:extLst>
                <a:ext uri="{FF2B5EF4-FFF2-40B4-BE49-F238E27FC236}">
                  <a16:creationId xmlns:a16="http://schemas.microsoft.com/office/drawing/2014/main" id="{CBFA9CA4-E549-68C2-DE14-A9E300FD751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9" name="Group 648">
            <a:extLst>
              <a:ext uri="{FF2B5EF4-FFF2-40B4-BE49-F238E27FC236}">
                <a16:creationId xmlns:a16="http://schemas.microsoft.com/office/drawing/2014/main" id="{F42ACF8A-CEFC-6EF7-279E-B83A60F8D597}"/>
              </a:ext>
            </a:extLst>
          </p:cNvPr>
          <p:cNvGrpSpPr/>
          <p:nvPr/>
        </p:nvGrpSpPr>
        <p:grpSpPr>
          <a:xfrm>
            <a:off x="4859034" y="3433132"/>
            <a:ext cx="1414038" cy="191087"/>
            <a:chOff x="4952999" y="2017072"/>
            <a:chExt cx="1414038" cy="191087"/>
          </a:xfrm>
        </p:grpSpPr>
        <p:sp>
          <p:nvSpPr>
            <p:cNvPr id="650" name="DRAM">
              <a:extLst>
                <a:ext uri="{FF2B5EF4-FFF2-40B4-BE49-F238E27FC236}">
                  <a16:creationId xmlns:a16="http://schemas.microsoft.com/office/drawing/2014/main" id="{8E1B3E85-3553-2278-0A35-A279B2BD0B04}"/>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1" name="Straight Connector 650">
              <a:extLst>
                <a:ext uri="{FF2B5EF4-FFF2-40B4-BE49-F238E27FC236}">
                  <a16:creationId xmlns:a16="http://schemas.microsoft.com/office/drawing/2014/main" id="{9F1CBDCA-65BC-7FE4-9C11-A290929A26B3}"/>
                </a:ext>
              </a:extLst>
            </p:cNvPr>
            <p:cNvCxnSpPr>
              <a:cxnSpLocks/>
              <a:stCxn id="656" idx="6"/>
              <a:endCxn id="650"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2" name="Oval 651">
              <a:extLst>
                <a:ext uri="{FF2B5EF4-FFF2-40B4-BE49-F238E27FC236}">
                  <a16:creationId xmlns:a16="http://schemas.microsoft.com/office/drawing/2014/main" id="{136C594F-8CD2-FAF4-4111-0AE6729D0B7D}"/>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3" name="Oval 652">
              <a:extLst>
                <a:ext uri="{FF2B5EF4-FFF2-40B4-BE49-F238E27FC236}">
                  <a16:creationId xmlns:a16="http://schemas.microsoft.com/office/drawing/2014/main" id="{17615C31-87E6-8E59-82FD-F50D8F043988}"/>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4" name="Oval 653">
              <a:extLst>
                <a:ext uri="{FF2B5EF4-FFF2-40B4-BE49-F238E27FC236}">
                  <a16:creationId xmlns:a16="http://schemas.microsoft.com/office/drawing/2014/main" id="{2B0A1994-A47C-D00F-3548-A149A6E28E5E}"/>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5" name="Oval 654">
              <a:extLst>
                <a:ext uri="{FF2B5EF4-FFF2-40B4-BE49-F238E27FC236}">
                  <a16:creationId xmlns:a16="http://schemas.microsoft.com/office/drawing/2014/main" id="{0512E2AC-CD69-A8B9-E7D1-BD42B09CBFB9}"/>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6" name="Oval 655">
              <a:extLst>
                <a:ext uri="{FF2B5EF4-FFF2-40B4-BE49-F238E27FC236}">
                  <a16:creationId xmlns:a16="http://schemas.microsoft.com/office/drawing/2014/main" id="{2A7FACE0-CDCC-1585-56B1-5DC7A30DC775}"/>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7" name="Group 656">
            <a:extLst>
              <a:ext uri="{FF2B5EF4-FFF2-40B4-BE49-F238E27FC236}">
                <a16:creationId xmlns:a16="http://schemas.microsoft.com/office/drawing/2014/main" id="{C732A734-DBD5-CAA3-CCA7-56E24D2C3232}"/>
              </a:ext>
            </a:extLst>
          </p:cNvPr>
          <p:cNvGrpSpPr/>
          <p:nvPr/>
        </p:nvGrpSpPr>
        <p:grpSpPr>
          <a:xfrm>
            <a:off x="6416562" y="3433132"/>
            <a:ext cx="1414038" cy="191087"/>
            <a:chOff x="6510527" y="2017072"/>
            <a:chExt cx="1414038" cy="191087"/>
          </a:xfrm>
        </p:grpSpPr>
        <p:sp>
          <p:nvSpPr>
            <p:cNvPr id="658" name="DRAM">
              <a:extLst>
                <a:ext uri="{FF2B5EF4-FFF2-40B4-BE49-F238E27FC236}">
                  <a16:creationId xmlns:a16="http://schemas.microsoft.com/office/drawing/2014/main" id="{062749DF-6030-EBAB-4526-833AABC12B99}"/>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9" name="Straight Connector 658">
              <a:extLst>
                <a:ext uri="{FF2B5EF4-FFF2-40B4-BE49-F238E27FC236}">
                  <a16:creationId xmlns:a16="http://schemas.microsoft.com/office/drawing/2014/main" id="{27153594-CEFB-F1C2-7CD8-5AE27DCC3B8F}"/>
                </a:ext>
              </a:extLst>
            </p:cNvPr>
            <p:cNvCxnSpPr>
              <a:cxnSpLocks/>
              <a:stCxn id="664" idx="6"/>
              <a:endCxn id="658"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0" name="Oval 659">
              <a:extLst>
                <a:ext uri="{FF2B5EF4-FFF2-40B4-BE49-F238E27FC236}">
                  <a16:creationId xmlns:a16="http://schemas.microsoft.com/office/drawing/2014/main" id="{04E8F48B-F8FF-4985-8C4A-F1EB4FDB57CA}"/>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1" name="Oval 660">
              <a:extLst>
                <a:ext uri="{FF2B5EF4-FFF2-40B4-BE49-F238E27FC236}">
                  <a16:creationId xmlns:a16="http://schemas.microsoft.com/office/drawing/2014/main" id="{813F39CB-1308-C8B2-B5BA-BA9F09435BA4}"/>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2" name="Oval 661">
              <a:extLst>
                <a:ext uri="{FF2B5EF4-FFF2-40B4-BE49-F238E27FC236}">
                  <a16:creationId xmlns:a16="http://schemas.microsoft.com/office/drawing/2014/main" id="{5C6D6BC8-CB65-1C01-1E15-807CDD5CD3B3}"/>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3" name="Oval 662">
              <a:extLst>
                <a:ext uri="{FF2B5EF4-FFF2-40B4-BE49-F238E27FC236}">
                  <a16:creationId xmlns:a16="http://schemas.microsoft.com/office/drawing/2014/main" id="{565C1D87-0CD8-A92A-BAFA-8C434D58784D}"/>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0994B7B4-1923-25FA-4D2F-0EB2BC575810}"/>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8" name="Group 667">
            <a:extLst>
              <a:ext uri="{FF2B5EF4-FFF2-40B4-BE49-F238E27FC236}">
                <a16:creationId xmlns:a16="http://schemas.microsoft.com/office/drawing/2014/main" id="{7BB5A784-B0A7-0E69-41FF-9F9A6D8A4557}"/>
              </a:ext>
            </a:extLst>
          </p:cNvPr>
          <p:cNvGrpSpPr/>
          <p:nvPr/>
        </p:nvGrpSpPr>
        <p:grpSpPr>
          <a:xfrm>
            <a:off x="1734835" y="5379553"/>
            <a:ext cx="6248400" cy="914400"/>
            <a:chOff x="1828800" y="4192093"/>
            <a:chExt cx="6248400" cy="914400"/>
          </a:xfrm>
        </p:grpSpPr>
        <p:cxnSp>
          <p:nvCxnSpPr>
            <p:cNvPr id="672" name="Straight Connector 671">
              <a:extLst>
                <a:ext uri="{FF2B5EF4-FFF2-40B4-BE49-F238E27FC236}">
                  <a16:creationId xmlns:a16="http://schemas.microsoft.com/office/drawing/2014/main" id="{3116BE0E-F271-F305-EA26-0C82E2B4DA81}"/>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74" name="DRAM">
              <a:extLst>
                <a:ext uri="{FF2B5EF4-FFF2-40B4-BE49-F238E27FC236}">
                  <a16:creationId xmlns:a16="http://schemas.microsoft.com/office/drawing/2014/main" id="{2C8D9CC8-6BDA-5419-E8E4-42FF61C79883}"/>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70" name="Straight Connector 669">
            <a:extLst>
              <a:ext uri="{FF2B5EF4-FFF2-40B4-BE49-F238E27FC236}">
                <a16:creationId xmlns:a16="http://schemas.microsoft.com/office/drawing/2014/main" id="{7CF8E28C-EF26-E17F-9F1C-452F8E77B00C}"/>
              </a:ext>
            </a:extLst>
          </p:cNvPr>
          <p:cNvCxnSpPr/>
          <p:nvPr/>
        </p:nvCxnSpPr>
        <p:spPr>
          <a:xfrm flipH="1">
            <a:off x="4782835" y="598806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7" name="TextBox 666">
            <a:extLst>
              <a:ext uri="{FF2B5EF4-FFF2-40B4-BE49-F238E27FC236}">
                <a16:creationId xmlns:a16="http://schemas.microsoft.com/office/drawing/2014/main" id="{8F90DF0C-2A24-C7B4-AE31-33E960E51FF5}"/>
              </a:ext>
            </a:extLst>
          </p:cNvPr>
          <p:cNvSpPr txBox="1"/>
          <p:nvPr/>
        </p:nvSpPr>
        <p:spPr>
          <a:xfrm>
            <a:off x="5011434" y="591186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nvGrpSpPr>
          <p:cNvPr id="675" name="Group 674">
            <a:extLst>
              <a:ext uri="{FF2B5EF4-FFF2-40B4-BE49-F238E27FC236}">
                <a16:creationId xmlns:a16="http://schemas.microsoft.com/office/drawing/2014/main" id="{78C3DDC3-936F-9F94-A76F-0A533527ADE0}"/>
              </a:ext>
            </a:extLst>
          </p:cNvPr>
          <p:cNvGrpSpPr/>
          <p:nvPr/>
        </p:nvGrpSpPr>
        <p:grpSpPr>
          <a:xfrm>
            <a:off x="1734835" y="4042423"/>
            <a:ext cx="6248400" cy="1337130"/>
            <a:chOff x="1828800" y="2854963"/>
            <a:chExt cx="6248400" cy="1337130"/>
          </a:xfrm>
        </p:grpSpPr>
        <p:cxnSp>
          <p:nvCxnSpPr>
            <p:cNvPr id="676" name="Straight Connector 675">
              <a:extLst>
                <a:ext uri="{FF2B5EF4-FFF2-40B4-BE49-F238E27FC236}">
                  <a16:creationId xmlns:a16="http://schemas.microsoft.com/office/drawing/2014/main" id="{3D5C2FFA-6BE1-B8AC-4C6F-D925B7C8276A}"/>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D5586EFF-ECC6-58DC-2D42-C741C756093A}"/>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E1178004-2221-2900-3661-605BBA737AD5}"/>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24547807-69BC-2F8E-734C-4A704A4AE4AB}"/>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84" name="DRAM">
              <a:extLst>
                <a:ext uri="{FF2B5EF4-FFF2-40B4-BE49-F238E27FC236}">
                  <a16:creationId xmlns:a16="http://schemas.microsoft.com/office/drawing/2014/main" id="{B16BC426-395A-6BC0-5265-1F4643A83C05}"/>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680" name="Straight Connector 679">
              <a:extLst>
                <a:ext uri="{FF2B5EF4-FFF2-40B4-BE49-F238E27FC236}">
                  <a16:creationId xmlns:a16="http://schemas.microsoft.com/office/drawing/2014/main" id="{6E0BB9BB-5DC8-BCFA-35D5-FCE7C4545088}"/>
                </a:ext>
              </a:extLst>
            </p:cNvPr>
            <p:cNvCxnSpPr>
              <a:cxnSpLocks/>
            </p:cNvCxnSpPr>
            <p:nvPr/>
          </p:nvCxnSpPr>
          <p:spPr>
            <a:xfrm flipV="1">
              <a:off x="26886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FC8EF256-10F9-677C-EBEA-7919D3FF3B71}"/>
                </a:ext>
              </a:extLst>
            </p:cNvPr>
            <p:cNvCxnSpPr>
              <a:cxnSpLocks/>
            </p:cNvCxnSpPr>
            <p:nvPr/>
          </p:nvCxnSpPr>
          <p:spPr>
            <a:xfrm flipV="1">
              <a:off x="42462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4A85A823-AC4A-E0C6-956E-B108653B9D78}"/>
                </a:ext>
              </a:extLst>
            </p:cNvPr>
            <p:cNvCxnSpPr>
              <a:cxnSpLocks/>
            </p:cNvCxnSpPr>
            <p:nvPr/>
          </p:nvCxnSpPr>
          <p:spPr>
            <a:xfrm flipV="1">
              <a:off x="58128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FDA40F08-3322-30C2-2F09-93E01D7F30E7}"/>
                </a:ext>
              </a:extLst>
            </p:cNvPr>
            <p:cNvCxnSpPr>
              <a:cxnSpLocks/>
            </p:cNvCxnSpPr>
            <p:nvPr/>
          </p:nvCxnSpPr>
          <p:spPr>
            <a:xfrm flipV="1">
              <a:off x="73704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685" name="Rounded Rectangle 684">
            <a:extLst>
              <a:ext uri="{FF2B5EF4-FFF2-40B4-BE49-F238E27FC236}">
                <a16:creationId xmlns:a16="http://schemas.microsoft.com/office/drawing/2014/main" id="{389A4504-95E1-F452-0E66-D5ED6BC1460C}"/>
              </a:ext>
            </a:extLst>
          </p:cNvPr>
          <p:cNvSpPr/>
          <p:nvPr/>
        </p:nvSpPr>
        <p:spPr>
          <a:xfrm flipH="1">
            <a:off x="2499178" y="3925036"/>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86" name="Rounded Rectangle 685">
            <a:extLst>
              <a:ext uri="{FF2B5EF4-FFF2-40B4-BE49-F238E27FC236}">
                <a16:creationId xmlns:a16="http://schemas.microsoft.com/office/drawing/2014/main" id="{CC1404B1-9442-4AE4-33BF-F3EA4C2F2180}"/>
              </a:ext>
            </a:extLst>
          </p:cNvPr>
          <p:cNvSpPr/>
          <p:nvPr/>
        </p:nvSpPr>
        <p:spPr>
          <a:xfrm flipH="1">
            <a:off x="4057722" y="3925036"/>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87" name="Rounded Rectangle 686">
            <a:extLst>
              <a:ext uri="{FF2B5EF4-FFF2-40B4-BE49-F238E27FC236}">
                <a16:creationId xmlns:a16="http://schemas.microsoft.com/office/drawing/2014/main" id="{3541755C-BB0A-E98B-7DCC-28C95E62DFE1}"/>
              </a:ext>
            </a:extLst>
          </p:cNvPr>
          <p:cNvSpPr/>
          <p:nvPr/>
        </p:nvSpPr>
        <p:spPr>
          <a:xfrm flipH="1">
            <a:off x="5625517" y="3926522"/>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88" name="Rounded Rectangle 687">
            <a:extLst>
              <a:ext uri="{FF2B5EF4-FFF2-40B4-BE49-F238E27FC236}">
                <a16:creationId xmlns:a16="http://schemas.microsoft.com/office/drawing/2014/main" id="{C2EB85F2-4E32-7CFD-0FA7-E3CA8AABC83C}"/>
              </a:ext>
            </a:extLst>
          </p:cNvPr>
          <p:cNvSpPr/>
          <p:nvPr/>
        </p:nvSpPr>
        <p:spPr>
          <a:xfrm flipH="1">
            <a:off x="7183016" y="3926850"/>
            <a:ext cx="190619" cy="234224"/>
          </a:xfrm>
          <a:prstGeom prst="roundRect">
            <a:avLst>
              <a:gd name="adj" fmla="val 23959"/>
            </a:avLst>
          </a:prstGeom>
          <a:solidFill>
            <a:srgbClr val="1A82C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93" name="TextBox 692">
            <a:extLst>
              <a:ext uri="{FF2B5EF4-FFF2-40B4-BE49-F238E27FC236}">
                <a16:creationId xmlns:a16="http://schemas.microsoft.com/office/drawing/2014/main" id="{DFB7482C-7838-488B-92BC-76F89B665B34}"/>
              </a:ext>
            </a:extLst>
          </p:cNvPr>
          <p:cNvSpPr txBox="1"/>
          <p:nvPr/>
        </p:nvSpPr>
        <p:spPr>
          <a:xfrm>
            <a:off x="5468635" y="2101860"/>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700" name="TextBox 699">
            <a:extLst>
              <a:ext uri="{FF2B5EF4-FFF2-40B4-BE49-F238E27FC236}">
                <a16:creationId xmlns:a16="http://schemas.microsoft.com/office/drawing/2014/main" id="{E21F5154-1631-5917-2CA4-5F1C8024277F}"/>
              </a:ext>
            </a:extLst>
          </p:cNvPr>
          <p:cNvSpPr txBox="1"/>
          <p:nvPr/>
        </p:nvSpPr>
        <p:spPr>
          <a:xfrm>
            <a:off x="0" y="1314306"/>
            <a:ext cx="9144000" cy="777240"/>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During a column access, </a:t>
            </a:r>
            <a:br>
              <a:rPr lang="en-US" sz="2200" b="1" dirty="0">
                <a:latin typeface="Avenir Next" panose="020B0503020202020204" pitchFamily="34" charset="0"/>
              </a:rPr>
            </a:br>
            <a:r>
              <a:rPr lang="en-US" sz="2200" b="1" dirty="0">
                <a:latin typeface="Avenir Next" panose="020B0503020202020204" pitchFamily="34" charset="0"/>
              </a:rPr>
              <a:t>data is </a:t>
            </a:r>
            <a:r>
              <a:rPr lang="en-US" sz="2200" b="1" dirty="0">
                <a:solidFill>
                  <a:schemeClr val="accent4"/>
                </a:solidFill>
                <a:latin typeface="Avenir Next" panose="020B0503020202020204" pitchFamily="34" charset="0"/>
              </a:rPr>
              <a:t>locally</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globally amplified</a:t>
            </a:r>
            <a:r>
              <a:rPr lang="en-US" sz="2200" b="1" dirty="0">
                <a:latin typeface="Avenir Next" panose="020B0503020202020204" pitchFamily="34" charset="0"/>
              </a:rPr>
              <a:t> to improve signal integrity  </a:t>
            </a:r>
          </a:p>
        </p:txBody>
      </p:sp>
      <p:sp>
        <p:nvSpPr>
          <p:cNvPr id="701" name="DRAM">
            <a:extLst>
              <a:ext uri="{FF2B5EF4-FFF2-40B4-BE49-F238E27FC236}">
                <a16:creationId xmlns:a16="http://schemas.microsoft.com/office/drawing/2014/main" id="{4EA701ED-1071-1F65-A5E3-6398ECF35CE9}"/>
              </a:ext>
            </a:extLst>
          </p:cNvPr>
          <p:cNvSpPr/>
          <p:nvPr/>
        </p:nvSpPr>
        <p:spPr>
          <a:xfrm>
            <a:off x="2501604"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TextBox 701">
            <a:extLst>
              <a:ext uri="{FF2B5EF4-FFF2-40B4-BE49-F238E27FC236}">
                <a16:creationId xmlns:a16="http://schemas.microsoft.com/office/drawing/2014/main" id="{0D2A96BC-E353-B377-0B98-4ED1699CA3E2}"/>
              </a:ext>
            </a:extLst>
          </p:cNvPr>
          <p:cNvSpPr txBox="1"/>
          <p:nvPr/>
        </p:nvSpPr>
        <p:spPr>
          <a:xfrm>
            <a:off x="7601297" y="454244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703" name="DRAM">
            <a:extLst>
              <a:ext uri="{FF2B5EF4-FFF2-40B4-BE49-F238E27FC236}">
                <a16:creationId xmlns:a16="http://schemas.microsoft.com/office/drawing/2014/main" id="{36D127E1-76B5-AA5B-EC7D-25E41F1F1562}"/>
              </a:ext>
            </a:extLst>
          </p:cNvPr>
          <p:cNvSpPr/>
          <p:nvPr/>
        </p:nvSpPr>
        <p:spPr>
          <a:xfrm>
            <a:off x="7184203"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070AC36B-71E9-01E4-A94F-6417563C59E6}"/>
              </a:ext>
            </a:extLst>
          </p:cNvPr>
          <p:cNvSpPr/>
          <p:nvPr/>
        </p:nvSpPr>
        <p:spPr>
          <a:xfrm>
            <a:off x="5625866"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73EDECA4-CFAE-A649-912F-093315A91415}"/>
              </a:ext>
            </a:extLst>
          </p:cNvPr>
          <p:cNvSpPr/>
          <p:nvPr/>
        </p:nvSpPr>
        <p:spPr>
          <a:xfrm>
            <a:off x="4056147"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6" name="DRAM">
            <a:extLst>
              <a:ext uri="{FF2B5EF4-FFF2-40B4-BE49-F238E27FC236}">
                <a16:creationId xmlns:a16="http://schemas.microsoft.com/office/drawing/2014/main" id="{D08F44DF-E999-B591-8CA2-8BD6219F5D94}"/>
              </a:ext>
            </a:extLst>
          </p:cNvPr>
          <p:cNvSpPr/>
          <p:nvPr/>
        </p:nvSpPr>
        <p:spPr>
          <a:xfrm>
            <a:off x="5622881"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43E88F37-490D-F8D1-0AD6-27F9B343921E}"/>
              </a:ext>
            </a:extLst>
          </p:cNvPr>
          <p:cNvSpPr/>
          <p:nvPr/>
        </p:nvSpPr>
        <p:spPr>
          <a:xfrm>
            <a:off x="71853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C888F44B-4C24-128E-2200-6CE18CFB6D92}"/>
              </a:ext>
            </a:extLst>
          </p:cNvPr>
          <p:cNvSpPr/>
          <p:nvPr/>
        </p:nvSpPr>
        <p:spPr>
          <a:xfrm>
            <a:off x="2495037"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12EB6CB1-AEDC-1A4B-4B10-E0677A1F0CA2}"/>
              </a:ext>
            </a:extLst>
          </p:cNvPr>
          <p:cNvSpPr/>
          <p:nvPr/>
        </p:nvSpPr>
        <p:spPr>
          <a:xfrm>
            <a:off x="4058606" y="425008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TextBox 718">
            <a:extLst>
              <a:ext uri="{FF2B5EF4-FFF2-40B4-BE49-F238E27FC236}">
                <a16:creationId xmlns:a16="http://schemas.microsoft.com/office/drawing/2014/main" id="{96BFDF10-E232-3FE1-F535-F4CEE9AADAAE}"/>
              </a:ext>
            </a:extLst>
          </p:cNvPr>
          <p:cNvSpPr txBox="1"/>
          <p:nvPr/>
        </p:nvSpPr>
        <p:spPr>
          <a:xfrm>
            <a:off x="4029634" y="4089258"/>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graphicFrame>
        <p:nvGraphicFramePr>
          <p:cNvPr id="2" name="Table 4">
            <a:extLst>
              <a:ext uri="{FF2B5EF4-FFF2-40B4-BE49-F238E27FC236}">
                <a16:creationId xmlns:a16="http://schemas.microsoft.com/office/drawing/2014/main" id="{A91DA099-86EA-274B-E1E9-04BA6F50C931}"/>
              </a:ext>
            </a:extLst>
          </p:cNvPr>
          <p:cNvGraphicFramePr>
            <a:graphicFrameLocks/>
          </p:cNvGraphicFramePr>
          <p:nvPr>
            <p:extLst>
              <p:ext uri="{D42A27DB-BD31-4B8C-83A1-F6EECF244321}">
                <p14:modId xmlns:p14="http://schemas.microsoft.com/office/powerpoint/2010/main" val="217998148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31650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withEffect">
                                  <p:stCondLst>
                                    <p:cond delay="0"/>
                                  </p:stCondLst>
                                  <p:childTnLst>
                                    <p:set>
                                      <p:cBhvr>
                                        <p:cTn id="6" dur="1" fill="hold">
                                          <p:stCondLst>
                                            <p:cond delay="0"/>
                                          </p:stCondLst>
                                        </p:cTn>
                                        <p:tgtEl>
                                          <p:spTgt spid="685"/>
                                        </p:tgtEl>
                                        <p:attrNameLst>
                                          <p:attrName>style.visibility</p:attrName>
                                        </p:attrNameLst>
                                      </p:cBhvr>
                                      <p:to>
                                        <p:strVal val="visible"/>
                                      </p:to>
                                    </p:set>
                                    <p:animEffect transition="in" filter="fade">
                                      <p:cBhvr>
                                        <p:cTn id="7" dur="500"/>
                                        <p:tgtEl>
                                          <p:spTgt spid="685"/>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686"/>
                                        </p:tgtEl>
                                        <p:attrNameLst>
                                          <p:attrName>style.visibility</p:attrName>
                                        </p:attrNameLst>
                                      </p:cBhvr>
                                      <p:to>
                                        <p:strVal val="visible"/>
                                      </p:to>
                                    </p:set>
                                    <p:animEffect transition="in" filter="fade">
                                      <p:cBhvr>
                                        <p:cTn id="10" dur="500"/>
                                        <p:tgtEl>
                                          <p:spTgt spid="686"/>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687"/>
                                        </p:tgtEl>
                                        <p:attrNameLst>
                                          <p:attrName>style.visibility</p:attrName>
                                        </p:attrNameLst>
                                      </p:cBhvr>
                                      <p:to>
                                        <p:strVal val="visible"/>
                                      </p:to>
                                    </p:set>
                                    <p:animEffect transition="in" filter="fade">
                                      <p:cBhvr>
                                        <p:cTn id="13" dur="500"/>
                                        <p:tgtEl>
                                          <p:spTgt spid="687"/>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688"/>
                                        </p:tgtEl>
                                        <p:attrNameLst>
                                          <p:attrName>style.visibility</p:attrName>
                                        </p:attrNameLst>
                                      </p:cBhvr>
                                      <p:to>
                                        <p:strVal val="visible"/>
                                      </p:to>
                                    </p:set>
                                    <p:animEffect transition="in" filter="fade">
                                      <p:cBhvr>
                                        <p:cTn id="16" dur="500"/>
                                        <p:tgtEl>
                                          <p:spTgt spid="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5" grpId="1" animBg="1"/>
      <p:bldP spid="686" grpId="1" animBg="1"/>
      <p:bldP spid="687" grpId="1" animBg="1"/>
      <p:bldP spid="688"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Processing-in-Memory:</a:t>
            </a:r>
            <a:br>
              <a:rPr lang="en-US" sz="3600" dirty="0">
                <a:solidFill>
                  <a:srgbClr val="1A82C4"/>
                </a:solidFill>
              </a:rPr>
            </a:br>
            <a:r>
              <a:rPr lang="en-US" sz="2800" dirty="0">
                <a:solidFill>
                  <a:srgbClr val="1A82C4"/>
                </a:solidFill>
              </a:rPr>
              <a:t>Overview</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i="1" dirty="0">
                  <a:solidFill>
                    <a:srgbClr val="E16161"/>
                  </a:solidFill>
                  <a:latin typeface="Avenir Next" panose="020B0503020202020204" pitchFamily="34" charset="0"/>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algn="ctr"/>
                  <a:r>
                    <a:rPr lang="en-US" sz="1600" b="1" dirty="0">
                      <a:solidFill>
                        <a:prstClr val="black"/>
                      </a:solidFill>
                      <a:latin typeface="Avenir Next" panose="020B0503020202020204" pitchFamily="34" charset="0"/>
                      <a:cs typeface="Arial" panose="020B0604020202020204" pitchFamily="34" charset="0"/>
                    </a:rPr>
                    <a:t>DRAM</a:t>
                  </a:r>
                  <a:br>
                    <a:rPr lang="en-US" sz="1600" b="1" dirty="0">
                      <a:solidFill>
                        <a:prstClr val="black"/>
                      </a:solidFill>
                      <a:latin typeface="Avenir Next" panose="020B0503020202020204" pitchFamily="34" charset="0"/>
                      <a:cs typeface="Arial" panose="020B0604020202020204" pitchFamily="34" charset="0"/>
                    </a:rPr>
                  </a:br>
                  <a:r>
                    <a:rPr lang="en-US" sz="1600" b="1" dirty="0">
                      <a:solidFill>
                        <a:prstClr val="black"/>
                      </a:solidFill>
                      <a:latin typeface="Avenir Next" panose="020B0503020202020204" pitchFamily="34" charset="0"/>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Vault</a:t>
                  </a:r>
                </a:p>
                <a:p>
                  <a:pPr algn="ctr"/>
                  <a:r>
                    <a:rPr lang="en-US" sz="1400" b="1" dirty="0">
                      <a:solidFill>
                        <a:schemeClr val="tx1"/>
                      </a:solidFill>
                      <a:latin typeface="Avenir Next" panose="020B0503020202020204" pitchFamily="34" charset="0"/>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i="1" dirty="0">
                      <a:solidFill>
                        <a:srgbClr val="E16161"/>
                      </a:solidFill>
                      <a:latin typeface="Avenir Next" panose="020B0503020202020204" pitchFamily="34" charset="0"/>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rPr>
              <a:t>Two</a:t>
            </a:r>
            <a:r>
              <a:rPr kumimoji="0" lang="en-US" sz="2400" b="1" i="0" u="none" strike="noStrike" kern="1200" cap="none" spc="0" normalizeH="0" noProof="0" dirty="0">
                <a:ln>
                  <a:noFill/>
                </a:ln>
                <a:solidFill>
                  <a:prstClr val="black"/>
                </a:solidFill>
                <a:effectLst/>
                <a:uLnTx/>
                <a:uFillTx/>
                <a:latin typeface="Avenir Next" panose="020B0503020202020204" pitchFamily="34" charset="0"/>
                <a:cs typeface="Gill Sans MT"/>
              </a:rPr>
              <a:t> main approaches for Processing-in-Memory:</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Processing-</a:t>
              </a:r>
              <a:r>
                <a:rPr lang="en-US" sz="2200" b="1" u="sng" dirty="0">
                  <a:solidFill>
                    <a:srgbClr val="E16161"/>
                  </a:solidFill>
                  <a:latin typeface="Avenir Next" panose="020B0503020202020204" pitchFamily="34" charset="0"/>
                  <a:cs typeface="Gill Sans MT"/>
                </a:rPr>
                <a:t>Near</a:t>
              </a:r>
              <a:r>
                <a:rPr lang="en-US" sz="2200" b="1" dirty="0">
                  <a:solidFill>
                    <a:srgbClr val="E16161"/>
                  </a:solidFill>
                  <a:latin typeface="Avenir Next" panose="020B0503020202020204" pitchFamily="34" charset="0"/>
                  <a:cs typeface="Gill Sans MT"/>
                </a:rPr>
                <a:t>-Memory</a:t>
              </a:r>
              <a:r>
                <a:rPr kumimoji="0" lang="en-US" sz="2200" i="0" u="none" strike="noStrike" kern="1200" cap="none" spc="0" normalizeH="0" baseline="0" noProof="0" dirty="0">
                  <a:ln>
                    <a:noFill/>
                  </a:ln>
                  <a:solidFill>
                    <a:srgbClr val="1F497D"/>
                  </a:solidFill>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PIM</a:t>
              </a:r>
              <a:r>
                <a:rPr lang="en-US" sz="2200" dirty="0">
                  <a:solidFill>
                    <a:srgbClr val="C00000"/>
                  </a:solidFill>
                  <a:latin typeface="Avenir Next" panose="020B0503020202020204" pitchFamily="34" charset="0"/>
                  <a:cs typeface="Gill Sans MT"/>
                </a:rPr>
                <a:t> </a:t>
              </a:r>
              <a:r>
                <a:rPr lang="en-US" sz="2200" dirty="0">
                  <a:solidFill>
                    <a:srgbClr val="E16161"/>
                  </a:solidFill>
                  <a:latin typeface="Avenir Next" panose="020B0503020202020204" pitchFamily="34" charset="0"/>
                  <a:cs typeface="Gill Sans MT"/>
                </a:rPr>
                <a:t>logic is added</a:t>
              </a:r>
              <a:r>
                <a:rPr lang="en-US" sz="2200" dirty="0">
                  <a:solidFill>
                    <a:schemeClr val="accent1"/>
                  </a:solidFill>
                  <a:latin typeface="Avenir Next" panose="020B0503020202020204" pitchFamily="34" charset="0"/>
                  <a:cs typeface="Gill Sans MT"/>
                </a:rPr>
                <a:t> </a:t>
              </a:r>
              <a:r>
                <a:rPr lang="en-US" sz="2200" dirty="0">
                  <a:latin typeface="Avenir Next" panose="020B0503020202020204" pitchFamily="34" charset="0"/>
                  <a:cs typeface="Gill Sans MT"/>
                </a:rPr>
                <a:t>to the </a:t>
              </a:r>
              <a:r>
                <a:rPr lang="en-US" sz="2200" dirty="0">
                  <a:solidFill>
                    <a:srgbClr val="E16161"/>
                  </a:solidFill>
                  <a:latin typeface="Avenir Next" panose="020B0503020202020204" pitchFamily="34" charset="0"/>
                  <a:cs typeface="Gill Sans MT"/>
                </a:rPr>
                <a:t>same die as memory</a:t>
              </a:r>
              <a:r>
                <a:rPr lang="en-US" sz="2200" dirty="0">
                  <a:solidFill>
                    <a:srgbClr val="C00000"/>
                  </a:solidFill>
                  <a:latin typeface="Avenir Next" panose="020B0503020202020204" pitchFamily="34" charset="0"/>
                  <a:cs typeface="Gill Sans MT"/>
                </a:rPr>
                <a:t> </a:t>
              </a:r>
              <a:r>
                <a:rPr lang="en-US" sz="2200" dirty="0">
                  <a:latin typeface="Avenir Next" panose="020B0503020202020204" pitchFamily="34" charset="0"/>
                  <a:cs typeface="Gill Sans MT"/>
                </a:rPr>
                <a:t>or to the </a:t>
              </a:r>
              <a:r>
                <a:rPr lang="en-US" sz="2200" dirty="0">
                  <a:solidFill>
                    <a:srgbClr val="E16161"/>
                  </a:solidFill>
                  <a:latin typeface="Avenir Next" panose="020B0503020202020204" pitchFamily="34" charset="0"/>
                  <a:cs typeface="Gill Sans MT"/>
                </a:rPr>
                <a:t>logic layer </a:t>
              </a:r>
              <a:r>
                <a:rPr lang="en-US" sz="2200" dirty="0">
                  <a:latin typeface="Avenir Next" panose="020B0503020202020204" pitchFamily="34" charset="0"/>
                  <a:cs typeface="Gill Sans MT"/>
                </a:rPr>
                <a:t>of 3D-stacked memory</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sp>
        <p:nvSpPr>
          <p:cNvPr id="153" name="Trapezoid 152">
            <a:extLst>
              <a:ext uri="{FF2B5EF4-FFF2-40B4-BE49-F238E27FC236}">
                <a16:creationId xmlns:a16="http://schemas.microsoft.com/office/drawing/2014/main" id="{33DF1A2A-722C-9A7D-E444-E776E9E2AC7B}"/>
              </a:ext>
            </a:extLst>
          </p:cNvPr>
          <p:cNvSpPr/>
          <p:nvPr/>
        </p:nvSpPr>
        <p:spPr>
          <a:xfrm rot="16200000">
            <a:off x="5808348" y="505071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04761" y="47501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04761" y="56297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04761" y="463175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24119" y="517563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EAAC9EE5-1E0D-17C7-B721-1C364D2EC821}"/>
              </a:ext>
            </a:extLst>
          </p:cNvPr>
          <p:cNvGrpSpPr/>
          <p:nvPr/>
        </p:nvGrpSpPr>
        <p:grpSpPr>
          <a:xfrm>
            <a:off x="7038147" y="531592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66651" y="613304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 name="Table 4">
            <a:extLst>
              <a:ext uri="{FF2B5EF4-FFF2-40B4-BE49-F238E27FC236}">
                <a16:creationId xmlns:a16="http://schemas.microsoft.com/office/drawing/2014/main" id="{4FF7348E-EA2C-F1C1-733F-A2F20EA3686F}"/>
              </a:ext>
            </a:extLst>
          </p:cNvPr>
          <p:cNvGraphicFramePr>
            <a:graphicFrameLocks/>
          </p:cNvGraphicFramePr>
          <p:nvPr>
            <p:extLst>
              <p:ext uri="{D42A27DB-BD31-4B8C-83A1-F6EECF244321}">
                <p14:modId xmlns:p14="http://schemas.microsoft.com/office/powerpoint/2010/main" val="200351332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234" name="Rectangle 233">
            <a:extLst>
              <a:ext uri="{FF2B5EF4-FFF2-40B4-BE49-F238E27FC236}">
                <a16:creationId xmlns:a16="http://schemas.microsoft.com/office/drawing/2014/main" id="{A36B6873-23C4-7DF7-FDFD-990BDC892B01}"/>
              </a:ext>
            </a:extLst>
          </p:cNvPr>
          <p:cNvSpPr/>
          <p:nvPr/>
        </p:nvSpPr>
        <p:spPr>
          <a:xfrm>
            <a:off x="0" y="1667303"/>
            <a:ext cx="9063613" cy="4814102"/>
          </a:xfrm>
          <a:prstGeom prst="rect">
            <a:avLst/>
          </a:prstGeom>
          <a:solidFill>
            <a:schemeClr val="bg1">
              <a:alpha val="8979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Processing-</a:t>
              </a:r>
              <a:r>
                <a:rPr lang="en-US" sz="2200" b="1" u="sng" dirty="0">
                  <a:solidFill>
                    <a:schemeClr val="accent5"/>
                  </a:solidFill>
                  <a:latin typeface="Avenir Next" panose="020B0503020202020204" pitchFamily="34" charset="0"/>
                  <a:cs typeface="Gill Sans MT"/>
                </a:rPr>
                <a:t>U</a:t>
              </a:r>
              <a:r>
                <a:rPr kumimoji="0" lang="en-US" sz="2200" b="1" i="0" u="sng" strike="noStrike" kern="1200" cap="none" spc="0" normalizeH="0" baseline="0" noProof="0" dirty="0">
                  <a:ln>
                    <a:noFill/>
                  </a:ln>
                  <a:solidFill>
                    <a:schemeClr val="accent5"/>
                  </a:solidFill>
                  <a:effectLst/>
                  <a:uLnTx/>
                  <a:uFillTx/>
                  <a:latin typeface="Avenir Next" panose="020B0503020202020204" pitchFamily="34" charset="0"/>
                  <a:cs typeface="Gill Sans MT"/>
                </a:rPr>
                <a:t>sing</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-Memory</a:t>
              </a:r>
              <a:r>
                <a:rPr kumimoji="0" lang="en-US" sz="2200" i="0" u="none" strike="noStrike" kern="1200" cap="none" spc="0" normalizeH="0" baseline="0" noProof="0" dirty="0">
                  <a:ln>
                    <a:noFill/>
                  </a:ln>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uses the </a:t>
              </a:r>
              <a:r>
                <a:rPr lang="en-US" sz="2200" dirty="0">
                  <a:solidFill>
                    <a:schemeClr val="accent5"/>
                  </a:solidFill>
                  <a:latin typeface="Avenir Next" panose="020B0503020202020204" pitchFamily="34" charset="0"/>
                  <a:cs typeface="Gill Sans MT"/>
                </a:rPr>
                <a:t>operational principles of </a:t>
              </a:r>
              <a:br>
                <a:rPr lang="en-US" sz="2200" dirty="0">
                  <a:solidFill>
                    <a:schemeClr val="accent5"/>
                  </a:solidFill>
                  <a:latin typeface="Avenir Next" panose="020B0503020202020204" pitchFamily="34" charset="0"/>
                  <a:cs typeface="Gill Sans MT"/>
                </a:rPr>
              </a:br>
              <a:r>
                <a:rPr lang="en-US" sz="2200" dirty="0">
                  <a:solidFill>
                    <a:schemeClr val="accent5"/>
                  </a:solidFill>
                  <a:latin typeface="Avenir Next" panose="020B0503020202020204" pitchFamily="34" charset="0"/>
                  <a:cs typeface="Gill Sans MT"/>
                </a:rPr>
                <a:t>memory cells</a:t>
              </a:r>
              <a:r>
                <a:rPr lang="en-US" sz="2200" dirty="0">
                  <a:latin typeface="Avenir Next" panose="020B0503020202020204" pitchFamily="34" charset="0"/>
                  <a:cs typeface="Gill Sans MT"/>
                </a:rPr>
                <a:t> to perform computation</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235" name="Group 234">
            <a:extLst>
              <a:ext uri="{FF2B5EF4-FFF2-40B4-BE49-F238E27FC236}">
                <a16:creationId xmlns:a16="http://schemas.microsoft.com/office/drawing/2014/main" id="{92650671-D2D9-F8DF-75AF-2E598EB8EA82}"/>
              </a:ext>
            </a:extLst>
          </p:cNvPr>
          <p:cNvGrpSpPr/>
          <p:nvPr/>
        </p:nvGrpSpPr>
        <p:grpSpPr>
          <a:xfrm>
            <a:off x="7038147" y="3990552"/>
            <a:ext cx="1746228" cy="1325368"/>
            <a:chOff x="7038147" y="3990552"/>
            <a:chExt cx="1746228" cy="1325368"/>
          </a:xfrm>
        </p:grpSpPr>
        <p:sp>
          <p:nvSpPr>
            <p:cNvPr id="149" name="TextBox 148">
              <a:extLst>
                <a:ext uri="{FF2B5EF4-FFF2-40B4-BE49-F238E27FC236}">
                  <a16:creationId xmlns:a16="http://schemas.microsoft.com/office/drawing/2014/main" id="{CA545588-4C02-7CBA-AD69-83B70DC72DFA}"/>
                </a:ext>
              </a:extLst>
            </p:cNvPr>
            <p:cNvSpPr txBox="1"/>
            <p:nvPr/>
          </p:nvSpPr>
          <p:spPr>
            <a:xfrm>
              <a:off x="7104930" y="3990552"/>
              <a:ext cx="1679445" cy="430887"/>
            </a:xfrm>
            <a:prstGeom prst="rect">
              <a:avLst/>
            </a:prstGeom>
            <a:noFill/>
            <a:ln>
              <a:noFill/>
              <a:prstDash val="dash"/>
            </a:ln>
          </p:spPr>
          <p:txBody>
            <a:bodyPr wrap="square" lIns="0" tIns="0" rIns="0" bIns="0">
              <a:spAutoFit/>
            </a:bodyPr>
            <a:lstStyle/>
            <a:p>
              <a:pPr algn="ctr"/>
              <a:r>
                <a:rPr lang="en-US" sz="1400" b="1" i="1" dirty="0">
                  <a:solidFill>
                    <a:schemeClr val="accent5"/>
                  </a:solidFill>
                  <a:latin typeface="Avenir Next" panose="020B0503020202020204" pitchFamily="34" charset="0"/>
                  <a:cs typeface="Arial" panose="020B0604020202020204" pitchFamily="34" charset="0"/>
                </a:rPr>
                <a:t>Processing-</a:t>
              </a:r>
            </a:p>
            <a:p>
              <a:pPr algn="ctr"/>
              <a:r>
                <a:rPr lang="en-US" sz="1400" b="1" i="1" dirty="0">
                  <a:solidFill>
                    <a:schemeClr val="accent5"/>
                  </a:solidFill>
                  <a:latin typeface="Avenir Next" panose="020B0503020202020204" pitchFamily="34" charset="0"/>
                  <a:cs typeface="Arial" panose="020B0604020202020204" pitchFamily="34" charset="0"/>
                </a:rPr>
                <a:t>Using-DRAM</a:t>
              </a:r>
            </a:p>
          </p:txBody>
        </p:sp>
        <p:grpSp>
          <p:nvGrpSpPr>
            <p:cNvPr id="161" name="Group 160">
              <a:extLst>
                <a:ext uri="{FF2B5EF4-FFF2-40B4-BE49-F238E27FC236}">
                  <a16:creationId xmlns:a16="http://schemas.microsoft.com/office/drawing/2014/main" id="{855096CD-27BA-D817-D7C7-BDFB9506589E}"/>
                </a:ext>
              </a:extLst>
            </p:cNvPr>
            <p:cNvGrpSpPr/>
            <p:nvPr/>
          </p:nvGrpSpPr>
          <p:grpSpPr>
            <a:xfrm>
              <a:off x="7038147" y="443548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grpSp>
    </p:spTree>
    <p:extLst>
      <p:ext uri="{BB962C8B-B14F-4D97-AF65-F5344CB8AC3E}">
        <p14:creationId xmlns:p14="http://schemas.microsoft.com/office/powerpoint/2010/main" val="71932643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Background on DRAM Column Access</a:t>
            </a:r>
          </a:p>
        </p:txBody>
      </p:sp>
      <p:grpSp>
        <p:nvGrpSpPr>
          <p:cNvPr id="557" name="Group 556">
            <a:extLst>
              <a:ext uri="{FF2B5EF4-FFF2-40B4-BE49-F238E27FC236}">
                <a16:creationId xmlns:a16="http://schemas.microsoft.com/office/drawing/2014/main" id="{CDE0A1D6-D52A-332E-2188-7573F797AC73}"/>
              </a:ext>
            </a:extLst>
          </p:cNvPr>
          <p:cNvGrpSpPr/>
          <p:nvPr/>
        </p:nvGrpSpPr>
        <p:grpSpPr>
          <a:xfrm>
            <a:off x="1734836" y="2745222"/>
            <a:ext cx="1414038" cy="1414038"/>
            <a:chOff x="4876800" y="1600199"/>
            <a:chExt cx="2819401" cy="2819401"/>
          </a:xfrm>
        </p:grpSpPr>
        <p:grpSp>
          <p:nvGrpSpPr>
            <p:cNvPr id="558" name="Group 557">
              <a:extLst>
                <a:ext uri="{FF2B5EF4-FFF2-40B4-BE49-F238E27FC236}">
                  <a16:creationId xmlns:a16="http://schemas.microsoft.com/office/drawing/2014/main" id="{017AA009-1207-8440-3D55-6890990B613E}"/>
                </a:ext>
              </a:extLst>
            </p:cNvPr>
            <p:cNvGrpSpPr/>
            <p:nvPr/>
          </p:nvGrpSpPr>
          <p:grpSpPr>
            <a:xfrm>
              <a:off x="5486400" y="3962400"/>
              <a:ext cx="2209800" cy="457200"/>
              <a:chOff x="5486400" y="3962400"/>
              <a:chExt cx="2209800" cy="457200"/>
            </a:xfrm>
          </p:grpSpPr>
          <p:sp>
            <p:nvSpPr>
              <p:cNvPr id="252" name="DRAM">
                <a:extLst>
                  <a:ext uri="{FF2B5EF4-FFF2-40B4-BE49-F238E27FC236}">
                    <a16:creationId xmlns:a16="http://schemas.microsoft.com/office/drawing/2014/main" id="{44D610D7-E5D1-20EB-CA00-CED8FE6C9D1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96A9F370-9B5B-8B89-533F-3314236651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4" name="DRAM">
                <a:extLst>
                  <a:ext uri="{FF2B5EF4-FFF2-40B4-BE49-F238E27FC236}">
                    <a16:creationId xmlns:a16="http://schemas.microsoft.com/office/drawing/2014/main" id="{5952F579-EB3E-CC69-FB86-8668D6D7B0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5" name="DRAM">
                <a:extLst>
                  <a:ext uri="{FF2B5EF4-FFF2-40B4-BE49-F238E27FC236}">
                    <a16:creationId xmlns:a16="http://schemas.microsoft.com/office/drawing/2014/main" id="{C500CA4B-A205-6FDA-C264-253A37B6F7FD}"/>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6" name="DRAM">
                <a:extLst>
                  <a:ext uri="{FF2B5EF4-FFF2-40B4-BE49-F238E27FC236}">
                    <a16:creationId xmlns:a16="http://schemas.microsoft.com/office/drawing/2014/main" id="{F1FEBA5E-9BB4-8885-D35B-B95D5B1C46D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59" name="Group 558">
              <a:extLst>
                <a:ext uri="{FF2B5EF4-FFF2-40B4-BE49-F238E27FC236}">
                  <a16:creationId xmlns:a16="http://schemas.microsoft.com/office/drawing/2014/main" id="{7A9721D4-64D6-C4D3-056A-5AA70DED259E}"/>
                </a:ext>
              </a:extLst>
            </p:cNvPr>
            <p:cNvGrpSpPr/>
            <p:nvPr/>
          </p:nvGrpSpPr>
          <p:grpSpPr>
            <a:xfrm>
              <a:off x="4876800" y="1600200"/>
              <a:ext cx="457200" cy="2209800"/>
              <a:chOff x="4876800" y="1600200"/>
              <a:chExt cx="457200" cy="2209800"/>
            </a:xfrm>
          </p:grpSpPr>
          <p:sp>
            <p:nvSpPr>
              <p:cNvPr id="247" name="DRAM">
                <a:extLst>
                  <a:ext uri="{FF2B5EF4-FFF2-40B4-BE49-F238E27FC236}">
                    <a16:creationId xmlns:a16="http://schemas.microsoft.com/office/drawing/2014/main" id="{679B149F-E6A4-8511-65F2-F289CCB6D12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8" name="DRAM">
                <a:extLst>
                  <a:ext uri="{FF2B5EF4-FFF2-40B4-BE49-F238E27FC236}">
                    <a16:creationId xmlns:a16="http://schemas.microsoft.com/office/drawing/2014/main" id="{F42028E8-5D99-C82D-8CB5-7D23B44C05E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9" name="DRAM">
                <a:extLst>
                  <a:ext uri="{FF2B5EF4-FFF2-40B4-BE49-F238E27FC236}">
                    <a16:creationId xmlns:a16="http://schemas.microsoft.com/office/drawing/2014/main" id="{77ABCE84-97FC-EAC0-081D-744660C15B3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19B9569B-ECC4-3400-FAC2-A30DE9CDA0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982667A6-8749-EC41-0B69-F98C9FDF08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0" name="Group 559">
              <a:extLst>
                <a:ext uri="{FF2B5EF4-FFF2-40B4-BE49-F238E27FC236}">
                  <a16:creationId xmlns:a16="http://schemas.microsoft.com/office/drawing/2014/main" id="{868A196E-C6D7-A5ED-CC9A-9D91CE6BCC92}"/>
                </a:ext>
              </a:extLst>
            </p:cNvPr>
            <p:cNvGrpSpPr/>
            <p:nvPr/>
          </p:nvGrpSpPr>
          <p:grpSpPr>
            <a:xfrm>
              <a:off x="5676900" y="1600199"/>
              <a:ext cx="1828800" cy="2362201"/>
              <a:chOff x="5676900" y="1170708"/>
              <a:chExt cx="1828800" cy="2791692"/>
            </a:xfrm>
          </p:grpSpPr>
          <p:cxnSp>
            <p:nvCxnSpPr>
              <p:cNvPr id="242" name="Straight Connector 241">
                <a:extLst>
                  <a:ext uri="{FF2B5EF4-FFF2-40B4-BE49-F238E27FC236}">
                    <a16:creationId xmlns:a16="http://schemas.microsoft.com/office/drawing/2014/main" id="{8B6BD11C-AFC7-323F-C5E0-2B500F85137B}"/>
                  </a:ext>
                </a:extLst>
              </p:cNvPr>
              <p:cNvCxnSpPr>
                <a:cxnSpLocks/>
                <a:stCxn id="563" idx="0"/>
                <a:endCxn id="25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07F662F-97E4-BD38-295C-5AF7F25D726F}"/>
                  </a:ext>
                </a:extLst>
              </p:cNvPr>
              <p:cNvCxnSpPr>
                <a:cxnSpLocks/>
                <a:stCxn id="565" idx="0"/>
                <a:endCxn id="25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64C6C990-3DE4-6581-2023-46CB52DEE535}"/>
                  </a:ext>
                </a:extLst>
              </p:cNvPr>
              <p:cNvCxnSpPr>
                <a:cxnSpLocks/>
                <a:stCxn id="566" idx="0"/>
                <a:endCxn id="25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B5CC0BD-856E-040B-8832-AC235AD7DD8D}"/>
                  </a:ext>
                </a:extLst>
              </p:cNvPr>
              <p:cNvCxnSpPr>
                <a:cxnSpLocks/>
                <a:stCxn id="567" idx="0"/>
                <a:endCxn id="25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BDD5932-9198-88B6-E331-10E1953711E8}"/>
                  </a:ext>
                </a:extLst>
              </p:cNvPr>
              <p:cNvCxnSpPr>
                <a:cxnSpLocks/>
                <a:stCxn id="564" idx="0"/>
                <a:endCxn id="25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1" name="Group 560">
              <a:extLst>
                <a:ext uri="{FF2B5EF4-FFF2-40B4-BE49-F238E27FC236}">
                  <a16:creationId xmlns:a16="http://schemas.microsoft.com/office/drawing/2014/main" id="{EF7B936C-CE1B-2E6F-B5C1-15EDD184888B}"/>
                </a:ext>
              </a:extLst>
            </p:cNvPr>
            <p:cNvGrpSpPr/>
            <p:nvPr/>
          </p:nvGrpSpPr>
          <p:grpSpPr>
            <a:xfrm>
              <a:off x="5334000" y="1790700"/>
              <a:ext cx="2362201" cy="1828800"/>
              <a:chOff x="5333998" y="1790700"/>
              <a:chExt cx="2791691" cy="1828800"/>
            </a:xfrm>
          </p:grpSpPr>
          <p:cxnSp>
            <p:nvCxnSpPr>
              <p:cNvPr id="237" name="Straight Connector 236">
                <a:extLst>
                  <a:ext uri="{FF2B5EF4-FFF2-40B4-BE49-F238E27FC236}">
                    <a16:creationId xmlns:a16="http://schemas.microsoft.com/office/drawing/2014/main" id="{E35762CB-D4A1-2387-CCC3-1329D633F022}"/>
                  </a:ext>
                </a:extLst>
              </p:cNvPr>
              <p:cNvCxnSpPr>
                <a:cxnSpLocks/>
                <a:stCxn id="567" idx="6"/>
                <a:endCxn id="24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1B7D13E6-271B-5879-0769-95A9E26F3141}"/>
                  </a:ext>
                </a:extLst>
              </p:cNvPr>
              <p:cNvCxnSpPr>
                <a:cxnSpLocks/>
                <a:stCxn id="572" idx="6"/>
                <a:endCxn id="24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CF012F61-B1E3-6E3C-87BB-1104AD45F314}"/>
                  </a:ext>
                </a:extLst>
              </p:cNvPr>
              <p:cNvCxnSpPr>
                <a:cxnSpLocks/>
                <a:stCxn id="225" idx="6"/>
                <a:endCxn id="24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20CB450-8E4E-96A1-373F-2BA007FC2A3B}"/>
                  </a:ext>
                </a:extLst>
              </p:cNvPr>
              <p:cNvCxnSpPr>
                <a:cxnSpLocks/>
                <a:stCxn id="231" idx="6"/>
                <a:endCxn id="25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6DFF4F1-3A1E-F9A0-D1A4-61CC79C0A22D}"/>
                  </a:ext>
                </a:extLst>
              </p:cNvPr>
              <p:cNvCxnSpPr>
                <a:cxnSpLocks/>
                <a:stCxn id="236" idx="6"/>
                <a:endCxn id="25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2" name="Group 561">
              <a:extLst>
                <a:ext uri="{FF2B5EF4-FFF2-40B4-BE49-F238E27FC236}">
                  <a16:creationId xmlns:a16="http://schemas.microsoft.com/office/drawing/2014/main" id="{622E31C0-5760-318A-CDB9-4F2F747FF414}"/>
                </a:ext>
              </a:extLst>
            </p:cNvPr>
            <p:cNvGrpSpPr/>
            <p:nvPr/>
          </p:nvGrpSpPr>
          <p:grpSpPr>
            <a:xfrm>
              <a:off x="5486400" y="1600200"/>
              <a:ext cx="2209800" cy="2209800"/>
              <a:chOff x="5486400" y="1600200"/>
              <a:chExt cx="2209800" cy="2209800"/>
            </a:xfrm>
          </p:grpSpPr>
          <p:sp>
            <p:nvSpPr>
              <p:cNvPr id="563" name="Oval 562">
                <a:extLst>
                  <a:ext uri="{FF2B5EF4-FFF2-40B4-BE49-F238E27FC236}">
                    <a16:creationId xmlns:a16="http://schemas.microsoft.com/office/drawing/2014/main" id="{360A1C95-696E-4320-15DE-2B0C18166888}"/>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4" name="Oval 563">
                <a:extLst>
                  <a:ext uri="{FF2B5EF4-FFF2-40B4-BE49-F238E27FC236}">
                    <a16:creationId xmlns:a16="http://schemas.microsoft.com/office/drawing/2014/main" id="{B8550A66-79CA-4E07-BB00-CB90780001C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5" name="Oval 564">
                <a:extLst>
                  <a:ext uri="{FF2B5EF4-FFF2-40B4-BE49-F238E27FC236}">
                    <a16:creationId xmlns:a16="http://schemas.microsoft.com/office/drawing/2014/main" id="{700C8972-07E3-9CDC-D601-6F243234BE82}"/>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6" name="Oval 565">
                <a:extLst>
                  <a:ext uri="{FF2B5EF4-FFF2-40B4-BE49-F238E27FC236}">
                    <a16:creationId xmlns:a16="http://schemas.microsoft.com/office/drawing/2014/main" id="{A25D4AAA-C7D4-C159-331A-6CBCF3F834D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7" name="Oval 566">
                <a:extLst>
                  <a:ext uri="{FF2B5EF4-FFF2-40B4-BE49-F238E27FC236}">
                    <a16:creationId xmlns:a16="http://schemas.microsoft.com/office/drawing/2014/main" id="{D331C878-0B5D-4973-DDA2-0235D7CB5F3F}"/>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8" name="Oval 567">
                <a:extLst>
                  <a:ext uri="{FF2B5EF4-FFF2-40B4-BE49-F238E27FC236}">
                    <a16:creationId xmlns:a16="http://schemas.microsoft.com/office/drawing/2014/main" id="{86DE77F0-B268-6D97-F5E9-EA4C961C912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9" name="Oval 568">
                <a:extLst>
                  <a:ext uri="{FF2B5EF4-FFF2-40B4-BE49-F238E27FC236}">
                    <a16:creationId xmlns:a16="http://schemas.microsoft.com/office/drawing/2014/main" id="{A242575E-D8E8-4589-AFF4-5D4D232ABA1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0" name="Oval 569">
                <a:extLst>
                  <a:ext uri="{FF2B5EF4-FFF2-40B4-BE49-F238E27FC236}">
                    <a16:creationId xmlns:a16="http://schemas.microsoft.com/office/drawing/2014/main" id="{9B663075-FA63-5829-A3C3-6F677925169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1" name="Oval 570">
                <a:extLst>
                  <a:ext uri="{FF2B5EF4-FFF2-40B4-BE49-F238E27FC236}">
                    <a16:creationId xmlns:a16="http://schemas.microsoft.com/office/drawing/2014/main" id="{34FE4AEF-CBB1-4FA9-C672-058490E755E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Oval 571">
                <a:extLst>
                  <a:ext uri="{FF2B5EF4-FFF2-40B4-BE49-F238E27FC236}">
                    <a16:creationId xmlns:a16="http://schemas.microsoft.com/office/drawing/2014/main" id="{673CDD16-C35A-6014-2CFF-D02647D20D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Oval 572">
                <a:extLst>
                  <a:ext uri="{FF2B5EF4-FFF2-40B4-BE49-F238E27FC236}">
                    <a16:creationId xmlns:a16="http://schemas.microsoft.com/office/drawing/2014/main" id="{FBBD024E-9877-084B-199C-B0D011C904E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Oval 573">
                <a:extLst>
                  <a:ext uri="{FF2B5EF4-FFF2-40B4-BE49-F238E27FC236}">
                    <a16:creationId xmlns:a16="http://schemas.microsoft.com/office/drawing/2014/main" id="{06CB289F-8499-64D5-BD37-759F371A038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Oval 574">
                <a:extLst>
                  <a:ext uri="{FF2B5EF4-FFF2-40B4-BE49-F238E27FC236}">
                    <a16:creationId xmlns:a16="http://schemas.microsoft.com/office/drawing/2014/main" id="{C87EAC8D-BA53-B6B6-8BBC-D30FDEDBE77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4" name="Oval 223">
                <a:extLst>
                  <a:ext uri="{FF2B5EF4-FFF2-40B4-BE49-F238E27FC236}">
                    <a16:creationId xmlns:a16="http://schemas.microsoft.com/office/drawing/2014/main" id="{746F00C8-7C7B-EC8A-16D8-1FE11906E74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5" name="Oval 224">
                <a:extLst>
                  <a:ext uri="{FF2B5EF4-FFF2-40B4-BE49-F238E27FC236}">
                    <a16:creationId xmlns:a16="http://schemas.microsoft.com/office/drawing/2014/main" id="{4292E746-0DB9-8FCA-6D1B-79A1301CA657}"/>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6" name="Oval 225">
                <a:extLst>
                  <a:ext uri="{FF2B5EF4-FFF2-40B4-BE49-F238E27FC236}">
                    <a16:creationId xmlns:a16="http://schemas.microsoft.com/office/drawing/2014/main" id="{B6F58C97-03E6-9447-7BB9-FC526AEC664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7" name="Oval 226">
                <a:extLst>
                  <a:ext uri="{FF2B5EF4-FFF2-40B4-BE49-F238E27FC236}">
                    <a16:creationId xmlns:a16="http://schemas.microsoft.com/office/drawing/2014/main" id="{894F7637-52A9-FFF9-8722-495860AB89E3}"/>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8" name="Oval 227">
                <a:extLst>
                  <a:ext uri="{FF2B5EF4-FFF2-40B4-BE49-F238E27FC236}">
                    <a16:creationId xmlns:a16="http://schemas.microsoft.com/office/drawing/2014/main" id="{41A2271C-9FCA-BF98-F84E-C60A4FC7524C}"/>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0" name="Oval 229">
                <a:extLst>
                  <a:ext uri="{FF2B5EF4-FFF2-40B4-BE49-F238E27FC236}">
                    <a16:creationId xmlns:a16="http://schemas.microsoft.com/office/drawing/2014/main" id="{FF35AF3F-A6B1-35C6-57D3-20E6D2B8077B}"/>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1" name="Oval 230">
                <a:extLst>
                  <a:ext uri="{FF2B5EF4-FFF2-40B4-BE49-F238E27FC236}">
                    <a16:creationId xmlns:a16="http://schemas.microsoft.com/office/drawing/2014/main" id="{041ACC3A-9F56-C6D2-9FCD-05F5BD3D9D8A}"/>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2" name="Oval 231">
                <a:extLst>
                  <a:ext uri="{FF2B5EF4-FFF2-40B4-BE49-F238E27FC236}">
                    <a16:creationId xmlns:a16="http://schemas.microsoft.com/office/drawing/2014/main" id="{C6BEC2B9-CC24-E8A3-B907-5101030D6F11}"/>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3" name="Oval 232">
                <a:extLst>
                  <a:ext uri="{FF2B5EF4-FFF2-40B4-BE49-F238E27FC236}">
                    <a16:creationId xmlns:a16="http://schemas.microsoft.com/office/drawing/2014/main" id="{6AB1C27C-1096-415F-B6DE-09D14D328F7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4" name="Oval 233">
                <a:extLst>
                  <a:ext uri="{FF2B5EF4-FFF2-40B4-BE49-F238E27FC236}">
                    <a16:creationId xmlns:a16="http://schemas.microsoft.com/office/drawing/2014/main" id="{B533FA71-E791-89EC-2F81-63C9D73C5CAB}"/>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5" name="Oval 234">
                <a:extLst>
                  <a:ext uri="{FF2B5EF4-FFF2-40B4-BE49-F238E27FC236}">
                    <a16:creationId xmlns:a16="http://schemas.microsoft.com/office/drawing/2014/main" id="{AB6C3B3A-B020-FDBF-3A22-C3C1AFADB440}"/>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6" name="Oval 235">
                <a:extLst>
                  <a:ext uri="{FF2B5EF4-FFF2-40B4-BE49-F238E27FC236}">
                    <a16:creationId xmlns:a16="http://schemas.microsoft.com/office/drawing/2014/main" id="{45717C48-1107-17D0-D9AA-5102DED76EB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257" name="Group 256">
            <a:extLst>
              <a:ext uri="{FF2B5EF4-FFF2-40B4-BE49-F238E27FC236}">
                <a16:creationId xmlns:a16="http://schemas.microsoft.com/office/drawing/2014/main" id="{AD96B82E-1647-AF19-8A0E-3C967A67B878}"/>
              </a:ext>
            </a:extLst>
          </p:cNvPr>
          <p:cNvGrpSpPr/>
          <p:nvPr/>
        </p:nvGrpSpPr>
        <p:grpSpPr>
          <a:xfrm>
            <a:off x="3292364" y="2745222"/>
            <a:ext cx="1414038" cy="1414038"/>
            <a:chOff x="4876800" y="1600199"/>
            <a:chExt cx="2819401" cy="2819401"/>
          </a:xfrm>
        </p:grpSpPr>
        <p:grpSp>
          <p:nvGrpSpPr>
            <p:cNvPr id="258" name="Group 257">
              <a:extLst>
                <a:ext uri="{FF2B5EF4-FFF2-40B4-BE49-F238E27FC236}">
                  <a16:creationId xmlns:a16="http://schemas.microsoft.com/office/drawing/2014/main" id="{8E3B0AAF-94D6-78C8-E30F-CDC56F81F3B8}"/>
                </a:ext>
              </a:extLst>
            </p:cNvPr>
            <p:cNvGrpSpPr/>
            <p:nvPr/>
          </p:nvGrpSpPr>
          <p:grpSpPr>
            <a:xfrm>
              <a:off x="5486400" y="3962400"/>
              <a:ext cx="2209800" cy="457200"/>
              <a:chOff x="5486400" y="3962400"/>
              <a:chExt cx="2209800" cy="457200"/>
            </a:xfrm>
          </p:grpSpPr>
          <p:sp>
            <p:nvSpPr>
              <p:cNvPr id="303" name="DRAM">
                <a:extLst>
                  <a:ext uri="{FF2B5EF4-FFF2-40B4-BE49-F238E27FC236}">
                    <a16:creationId xmlns:a16="http://schemas.microsoft.com/office/drawing/2014/main" id="{E5A03B1E-816F-89F7-B9B8-50823813CA7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DRAM">
                <a:extLst>
                  <a:ext uri="{FF2B5EF4-FFF2-40B4-BE49-F238E27FC236}">
                    <a16:creationId xmlns:a16="http://schemas.microsoft.com/office/drawing/2014/main" id="{4EDBB166-FBAF-C8D0-49B4-A140C5961B2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DRAM">
                <a:extLst>
                  <a:ext uri="{FF2B5EF4-FFF2-40B4-BE49-F238E27FC236}">
                    <a16:creationId xmlns:a16="http://schemas.microsoft.com/office/drawing/2014/main" id="{224FD605-EE28-B8BA-4ADB-1B5A4DD2797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DRAM">
                <a:extLst>
                  <a:ext uri="{FF2B5EF4-FFF2-40B4-BE49-F238E27FC236}">
                    <a16:creationId xmlns:a16="http://schemas.microsoft.com/office/drawing/2014/main" id="{BC1367BC-60FE-5CA4-2D5D-0CA129C42359}"/>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DRAM">
                <a:extLst>
                  <a:ext uri="{FF2B5EF4-FFF2-40B4-BE49-F238E27FC236}">
                    <a16:creationId xmlns:a16="http://schemas.microsoft.com/office/drawing/2014/main" id="{B9D5FE98-DDB4-0949-FDB2-2605D0D41D9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9" name="Group 258">
              <a:extLst>
                <a:ext uri="{FF2B5EF4-FFF2-40B4-BE49-F238E27FC236}">
                  <a16:creationId xmlns:a16="http://schemas.microsoft.com/office/drawing/2014/main" id="{0BE25FCB-4ECE-3AD5-342B-52E4F4573CA9}"/>
                </a:ext>
              </a:extLst>
            </p:cNvPr>
            <p:cNvGrpSpPr/>
            <p:nvPr/>
          </p:nvGrpSpPr>
          <p:grpSpPr>
            <a:xfrm>
              <a:off x="4876800" y="1600200"/>
              <a:ext cx="457200" cy="2209800"/>
              <a:chOff x="4876800" y="1600200"/>
              <a:chExt cx="457200" cy="2209800"/>
            </a:xfrm>
          </p:grpSpPr>
          <p:sp>
            <p:nvSpPr>
              <p:cNvPr id="298" name="DRAM">
                <a:extLst>
                  <a:ext uri="{FF2B5EF4-FFF2-40B4-BE49-F238E27FC236}">
                    <a16:creationId xmlns:a16="http://schemas.microsoft.com/office/drawing/2014/main" id="{B4D10571-B2A6-DF50-4B9B-FF7AB060ABC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DRAM">
                <a:extLst>
                  <a:ext uri="{FF2B5EF4-FFF2-40B4-BE49-F238E27FC236}">
                    <a16:creationId xmlns:a16="http://schemas.microsoft.com/office/drawing/2014/main" id="{EAAA3301-2F63-8929-5C59-6E98CAAFAC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DRAM">
                <a:extLst>
                  <a:ext uri="{FF2B5EF4-FFF2-40B4-BE49-F238E27FC236}">
                    <a16:creationId xmlns:a16="http://schemas.microsoft.com/office/drawing/2014/main" id="{E20FCA79-2A5C-C209-AF14-6A0A20AE330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DRAM">
                <a:extLst>
                  <a:ext uri="{FF2B5EF4-FFF2-40B4-BE49-F238E27FC236}">
                    <a16:creationId xmlns:a16="http://schemas.microsoft.com/office/drawing/2014/main" id="{3905B8C4-546F-71BF-C906-4D159DA331D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2" name="DRAM">
                <a:extLst>
                  <a:ext uri="{FF2B5EF4-FFF2-40B4-BE49-F238E27FC236}">
                    <a16:creationId xmlns:a16="http://schemas.microsoft.com/office/drawing/2014/main" id="{212543EA-7217-F65C-F610-CAC485B2F93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0" name="Group 259">
              <a:extLst>
                <a:ext uri="{FF2B5EF4-FFF2-40B4-BE49-F238E27FC236}">
                  <a16:creationId xmlns:a16="http://schemas.microsoft.com/office/drawing/2014/main" id="{0DC31174-1536-AEBE-68EC-64EE14A97D9B}"/>
                </a:ext>
              </a:extLst>
            </p:cNvPr>
            <p:cNvGrpSpPr/>
            <p:nvPr/>
          </p:nvGrpSpPr>
          <p:grpSpPr>
            <a:xfrm>
              <a:off x="5676900" y="1600199"/>
              <a:ext cx="1828800" cy="2362201"/>
              <a:chOff x="5676900" y="1170708"/>
              <a:chExt cx="1828800" cy="2791692"/>
            </a:xfrm>
          </p:grpSpPr>
          <p:cxnSp>
            <p:nvCxnSpPr>
              <p:cNvPr id="293" name="Straight Connector 292">
                <a:extLst>
                  <a:ext uri="{FF2B5EF4-FFF2-40B4-BE49-F238E27FC236}">
                    <a16:creationId xmlns:a16="http://schemas.microsoft.com/office/drawing/2014/main" id="{7D1DD782-52DB-E2B7-3B9F-5E262EDD7BEB}"/>
                  </a:ext>
                </a:extLst>
              </p:cNvPr>
              <p:cNvCxnSpPr>
                <a:cxnSpLocks/>
                <a:stCxn id="263" idx="0"/>
                <a:endCxn id="303"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CD5FC45-CE5E-41E0-A381-30005ED17802}"/>
                  </a:ext>
                </a:extLst>
              </p:cNvPr>
              <p:cNvCxnSpPr>
                <a:cxnSpLocks/>
                <a:stCxn id="265" idx="0"/>
                <a:endCxn id="305"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ACCB4EF3-0CBD-BF22-0983-1BF38D8743CB}"/>
                  </a:ext>
                </a:extLst>
              </p:cNvPr>
              <p:cNvCxnSpPr>
                <a:cxnSpLocks/>
                <a:stCxn id="266" idx="0"/>
                <a:endCxn id="306"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2A7B1860-798E-CE6A-C89F-FFCBA2CAD24B}"/>
                  </a:ext>
                </a:extLst>
              </p:cNvPr>
              <p:cNvCxnSpPr>
                <a:cxnSpLocks/>
                <a:stCxn id="267" idx="0"/>
                <a:endCxn id="307"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EB8BD65C-39D3-96C8-9A15-D34B35B1F3BC}"/>
                  </a:ext>
                </a:extLst>
              </p:cNvPr>
              <p:cNvCxnSpPr>
                <a:cxnSpLocks/>
                <a:stCxn id="264" idx="0"/>
                <a:endCxn id="304"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3893622A-CEC8-CD5C-75E5-C34E42E14ADE}"/>
                </a:ext>
              </a:extLst>
            </p:cNvPr>
            <p:cNvGrpSpPr/>
            <p:nvPr/>
          </p:nvGrpSpPr>
          <p:grpSpPr>
            <a:xfrm>
              <a:off x="5334000" y="1790700"/>
              <a:ext cx="2362201" cy="1828800"/>
              <a:chOff x="5333998" y="1790700"/>
              <a:chExt cx="2791691" cy="1828800"/>
            </a:xfrm>
          </p:grpSpPr>
          <p:cxnSp>
            <p:nvCxnSpPr>
              <p:cNvPr id="288" name="Straight Connector 287">
                <a:extLst>
                  <a:ext uri="{FF2B5EF4-FFF2-40B4-BE49-F238E27FC236}">
                    <a16:creationId xmlns:a16="http://schemas.microsoft.com/office/drawing/2014/main" id="{72939588-CDB4-2A29-B242-3F94FE82A113}"/>
                  </a:ext>
                </a:extLst>
              </p:cNvPr>
              <p:cNvCxnSpPr>
                <a:cxnSpLocks/>
                <a:stCxn id="267" idx="6"/>
                <a:endCxn id="298"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72C6B33D-86D2-F280-833C-B9B216FA808F}"/>
                  </a:ext>
                </a:extLst>
              </p:cNvPr>
              <p:cNvCxnSpPr>
                <a:cxnSpLocks/>
                <a:stCxn id="272" idx="6"/>
                <a:endCxn id="299"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77500119-61CB-FA16-5F96-8DA9D305B919}"/>
                  </a:ext>
                </a:extLst>
              </p:cNvPr>
              <p:cNvCxnSpPr>
                <a:cxnSpLocks/>
                <a:endCxn id="300"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060A09DD-0707-082D-6B3A-24FAB37A4CCC}"/>
                  </a:ext>
                </a:extLst>
              </p:cNvPr>
              <p:cNvCxnSpPr>
                <a:cxnSpLocks/>
                <a:stCxn id="282" idx="6"/>
                <a:endCxn id="301"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00A99ECE-463D-37E6-4D1F-45BC4B113AE1}"/>
                  </a:ext>
                </a:extLst>
              </p:cNvPr>
              <p:cNvCxnSpPr>
                <a:cxnSpLocks/>
                <a:stCxn id="287" idx="6"/>
                <a:endCxn id="302"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36ADF909-B45E-9845-1174-683412AFEA11}"/>
                </a:ext>
              </a:extLst>
            </p:cNvPr>
            <p:cNvGrpSpPr/>
            <p:nvPr/>
          </p:nvGrpSpPr>
          <p:grpSpPr>
            <a:xfrm>
              <a:off x="5486400" y="1600200"/>
              <a:ext cx="2209800" cy="2209800"/>
              <a:chOff x="5486400" y="1600200"/>
              <a:chExt cx="2209800" cy="2209800"/>
            </a:xfrm>
          </p:grpSpPr>
          <p:sp>
            <p:nvSpPr>
              <p:cNvPr id="263" name="Oval 262">
                <a:extLst>
                  <a:ext uri="{FF2B5EF4-FFF2-40B4-BE49-F238E27FC236}">
                    <a16:creationId xmlns:a16="http://schemas.microsoft.com/office/drawing/2014/main" id="{AAF676D7-06F9-F0BD-2279-D73DAF339F7C}"/>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Oval 263">
                <a:extLst>
                  <a:ext uri="{FF2B5EF4-FFF2-40B4-BE49-F238E27FC236}">
                    <a16:creationId xmlns:a16="http://schemas.microsoft.com/office/drawing/2014/main" id="{5C41CEAE-1134-47C8-76A7-A7F52789FDE5}"/>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Oval 264">
                <a:extLst>
                  <a:ext uri="{FF2B5EF4-FFF2-40B4-BE49-F238E27FC236}">
                    <a16:creationId xmlns:a16="http://schemas.microsoft.com/office/drawing/2014/main" id="{AD2D599A-F6AC-D135-2F18-1E9F696E070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6" name="Oval 265">
                <a:extLst>
                  <a:ext uri="{FF2B5EF4-FFF2-40B4-BE49-F238E27FC236}">
                    <a16:creationId xmlns:a16="http://schemas.microsoft.com/office/drawing/2014/main" id="{E4BF5AD8-9A1E-3D93-B9A0-33C75975387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7" name="Oval 266">
                <a:extLst>
                  <a:ext uri="{FF2B5EF4-FFF2-40B4-BE49-F238E27FC236}">
                    <a16:creationId xmlns:a16="http://schemas.microsoft.com/office/drawing/2014/main" id="{62385D5F-EE46-1D3A-6B90-954A5CBFCF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8" name="Oval 267">
                <a:extLst>
                  <a:ext uri="{FF2B5EF4-FFF2-40B4-BE49-F238E27FC236}">
                    <a16:creationId xmlns:a16="http://schemas.microsoft.com/office/drawing/2014/main" id="{96894426-8BE8-DBEC-A131-986A2C471FF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9" name="Oval 268">
                <a:extLst>
                  <a:ext uri="{FF2B5EF4-FFF2-40B4-BE49-F238E27FC236}">
                    <a16:creationId xmlns:a16="http://schemas.microsoft.com/office/drawing/2014/main" id="{7D33B1E0-2AB6-E835-1581-4EABF77DF1C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0" name="Oval 269">
                <a:extLst>
                  <a:ext uri="{FF2B5EF4-FFF2-40B4-BE49-F238E27FC236}">
                    <a16:creationId xmlns:a16="http://schemas.microsoft.com/office/drawing/2014/main" id="{175728DE-2A20-920F-2406-33532B68DC4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1" name="Oval 270">
                <a:extLst>
                  <a:ext uri="{FF2B5EF4-FFF2-40B4-BE49-F238E27FC236}">
                    <a16:creationId xmlns:a16="http://schemas.microsoft.com/office/drawing/2014/main" id="{F2FF64AE-2FB0-ECD8-4D03-9D7370C79BC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2" name="Oval 271">
                <a:extLst>
                  <a:ext uri="{FF2B5EF4-FFF2-40B4-BE49-F238E27FC236}">
                    <a16:creationId xmlns:a16="http://schemas.microsoft.com/office/drawing/2014/main" id="{4698F64C-067F-46C9-A421-4EF5EE3D8659}"/>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3" name="Oval 272">
                <a:extLst>
                  <a:ext uri="{FF2B5EF4-FFF2-40B4-BE49-F238E27FC236}">
                    <a16:creationId xmlns:a16="http://schemas.microsoft.com/office/drawing/2014/main" id="{12F45D64-2F4F-0575-E82B-F6F0EC3FC27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Oval 273">
                <a:extLst>
                  <a:ext uri="{FF2B5EF4-FFF2-40B4-BE49-F238E27FC236}">
                    <a16:creationId xmlns:a16="http://schemas.microsoft.com/office/drawing/2014/main" id="{E0D5F7CB-407C-C741-C288-4497E2123CA0}"/>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Oval 274">
                <a:extLst>
                  <a:ext uri="{FF2B5EF4-FFF2-40B4-BE49-F238E27FC236}">
                    <a16:creationId xmlns:a16="http://schemas.microsoft.com/office/drawing/2014/main" id="{866AAC57-FDA4-6026-C979-66A58F278D2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Oval 275">
                <a:extLst>
                  <a:ext uri="{FF2B5EF4-FFF2-40B4-BE49-F238E27FC236}">
                    <a16:creationId xmlns:a16="http://schemas.microsoft.com/office/drawing/2014/main" id="{07348C6E-C3D5-4449-7FEB-474E67AA572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Oval 276">
                <a:extLst>
                  <a:ext uri="{FF2B5EF4-FFF2-40B4-BE49-F238E27FC236}">
                    <a16:creationId xmlns:a16="http://schemas.microsoft.com/office/drawing/2014/main" id="{A11DE605-D442-73AE-BA83-62A192FC832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8" name="Oval 277">
                <a:extLst>
                  <a:ext uri="{FF2B5EF4-FFF2-40B4-BE49-F238E27FC236}">
                    <a16:creationId xmlns:a16="http://schemas.microsoft.com/office/drawing/2014/main" id="{FC488A61-8245-FE6B-C3DE-3FF5859A67A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9" name="Oval 278">
                <a:extLst>
                  <a:ext uri="{FF2B5EF4-FFF2-40B4-BE49-F238E27FC236}">
                    <a16:creationId xmlns:a16="http://schemas.microsoft.com/office/drawing/2014/main" id="{BAFF12CB-3A9B-F6EC-B67A-4EE9797E23F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0" name="Oval 279">
                <a:extLst>
                  <a:ext uri="{FF2B5EF4-FFF2-40B4-BE49-F238E27FC236}">
                    <a16:creationId xmlns:a16="http://schemas.microsoft.com/office/drawing/2014/main" id="{EEA0537B-98D7-4F03-E8AC-BE092D98154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1" name="Oval 280">
                <a:extLst>
                  <a:ext uri="{FF2B5EF4-FFF2-40B4-BE49-F238E27FC236}">
                    <a16:creationId xmlns:a16="http://schemas.microsoft.com/office/drawing/2014/main" id="{14B7C6CE-AD25-FBFF-F410-E7179FAABFAE}"/>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0246AADB-495A-7284-9F39-AB3EA051494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587ABA93-777A-7C78-A011-E01294493293}"/>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BAD4FAB7-26D5-9D88-1E01-BB2EEEF4249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EF362DE5-F38C-92CA-D50D-26642BFD2842}"/>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6" name="Oval 285">
                <a:extLst>
                  <a:ext uri="{FF2B5EF4-FFF2-40B4-BE49-F238E27FC236}">
                    <a16:creationId xmlns:a16="http://schemas.microsoft.com/office/drawing/2014/main" id="{50521634-4F2F-8827-703C-5B539C007FA9}"/>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7" name="Oval 286">
                <a:extLst>
                  <a:ext uri="{FF2B5EF4-FFF2-40B4-BE49-F238E27FC236}">
                    <a16:creationId xmlns:a16="http://schemas.microsoft.com/office/drawing/2014/main" id="{A8A251CC-7B41-86FE-1D5B-D833A8939E0D}"/>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08" name="Group 307">
            <a:extLst>
              <a:ext uri="{FF2B5EF4-FFF2-40B4-BE49-F238E27FC236}">
                <a16:creationId xmlns:a16="http://schemas.microsoft.com/office/drawing/2014/main" id="{615553EB-3220-68AF-8059-9ED5D974CE81}"/>
              </a:ext>
            </a:extLst>
          </p:cNvPr>
          <p:cNvGrpSpPr/>
          <p:nvPr/>
        </p:nvGrpSpPr>
        <p:grpSpPr>
          <a:xfrm>
            <a:off x="4859036" y="2745222"/>
            <a:ext cx="1414038" cy="1414038"/>
            <a:chOff x="4876800" y="1600199"/>
            <a:chExt cx="2819401" cy="2819401"/>
          </a:xfrm>
        </p:grpSpPr>
        <p:grpSp>
          <p:nvGrpSpPr>
            <p:cNvPr id="309" name="Group 308">
              <a:extLst>
                <a:ext uri="{FF2B5EF4-FFF2-40B4-BE49-F238E27FC236}">
                  <a16:creationId xmlns:a16="http://schemas.microsoft.com/office/drawing/2014/main" id="{12BD2A76-3F22-BE34-4C80-619D94D638DD}"/>
                </a:ext>
              </a:extLst>
            </p:cNvPr>
            <p:cNvGrpSpPr/>
            <p:nvPr/>
          </p:nvGrpSpPr>
          <p:grpSpPr>
            <a:xfrm>
              <a:off x="5486400" y="3962400"/>
              <a:ext cx="2209800" cy="457200"/>
              <a:chOff x="5486400" y="3962400"/>
              <a:chExt cx="2209800" cy="457200"/>
            </a:xfrm>
          </p:grpSpPr>
          <p:sp>
            <p:nvSpPr>
              <p:cNvPr id="375" name="DRAM">
                <a:extLst>
                  <a:ext uri="{FF2B5EF4-FFF2-40B4-BE49-F238E27FC236}">
                    <a16:creationId xmlns:a16="http://schemas.microsoft.com/office/drawing/2014/main" id="{7850B175-BD53-B1C4-8EFD-9771580C029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DRAM">
                <a:extLst>
                  <a:ext uri="{FF2B5EF4-FFF2-40B4-BE49-F238E27FC236}">
                    <a16:creationId xmlns:a16="http://schemas.microsoft.com/office/drawing/2014/main" id="{C5688ED3-5654-27A7-49FF-6B37A480D6B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DRAM">
                <a:extLst>
                  <a:ext uri="{FF2B5EF4-FFF2-40B4-BE49-F238E27FC236}">
                    <a16:creationId xmlns:a16="http://schemas.microsoft.com/office/drawing/2014/main" id="{C7F92994-09A8-BE3B-D852-D0B67CCB0AC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DRAM">
                <a:extLst>
                  <a:ext uri="{FF2B5EF4-FFF2-40B4-BE49-F238E27FC236}">
                    <a16:creationId xmlns:a16="http://schemas.microsoft.com/office/drawing/2014/main" id="{027FD542-4EF6-50F4-2F0C-447D0C06678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DRAM">
                <a:extLst>
                  <a:ext uri="{FF2B5EF4-FFF2-40B4-BE49-F238E27FC236}">
                    <a16:creationId xmlns:a16="http://schemas.microsoft.com/office/drawing/2014/main" id="{2AFD8CD8-62B3-796E-F29C-C4B46E7B5F6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0" name="Group 309">
              <a:extLst>
                <a:ext uri="{FF2B5EF4-FFF2-40B4-BE49-F238E27FC236}">
                  <a16:creationId xmlns:a16="http://schemas.microsoft.com/office/drawing/2014/main" id="{8C3658BA-9A00-B040-75D6-0E12C83F9063}"/>
                </a:ext>
              </a:extLst>
            </p:cNvPr>
            <p:cNvGrpSpPr/>
            <p:nvPr/>
          </p:nvGrpSpPr>
          <p:grpSpPr>
            <a:xfrm>
              <a:off x="4876800" y="1600200"/>
              <a:ext cx="457200" cy="2209800"/>
              <a:chOff x="4876800" y="1600200"/>
              <a:chExt cx="457200" cy="2209800"/>
            </a:xfrm>
          </p:grpSpPr>
          <p:sp>
            <p:nvSpPr>
              <p:cNvPr id="370" name="DRAM">
                <a:extLst>
                  <a:ext uri="{FF2B5EF4-FFF2-40B4-BE49-F238E27FC236}">
                    <a16:creationId xmlns:a16="http://schemas.microsoft.com/office/drawing/2014/main" id="{757BE1E8-7AF1-56FC-7259-0C7E641880B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5211AF67-D8E0-1C95-F067-24600D4EF1F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F50C07CB-3EAC-384B-E100-76CACBC6D41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9D60696F-FDE5-7D9C-91B8-123DA7843A4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4" name="DRAM">
                <a:extLst>
                  <a:ext uri="{FF2B5EF4-FFF2-40B4-BE49-F238E27FC236}">
                    <a16:creationId xmlns:a16="http://schemas.microsoft.com/office/drawing/2014/main" id="{C4442A64-CF9C-16E7-14E5-435FDA52295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1" name="Group 310">
              <a:extLst>
                <a:ext uri="{FF2B5EF4-FFF2-40B4-BE49-F238E27FC236}">
                  <a16:creationId xmlns:a16="http://schemas.microsoft.com/office/drawing/2014/main" id="{99BC0FF7-507F-3CB6-BBC9-6781BF4E570E}"/>
                </a:ext>
              </a:extLst>
            </p:cNvPr>
            <p:cNvGrpSpPr/>
            <p:nvPr/>
          </p:nvGrpSpPr>
          <p:grpSpPr>
            <a:xfrm>
              <a:off x="5676900" y="1600199"/>
              <a:ext cx="1828800" cy="2362201"/>
              <a:chOff x="5676900" y="1170708"/>
              <a:chExt cx="1828800" cy="2791692"/>
            </a:xfrm>
          </p:grpSpPr>
          <p:cxnSp>
            <p:nvCxnSpPr>
              <p:cNvPr id="365" name="Straight Connector 364">
                <a:extLst>
                  <a:ext uri="{FF2B5EF4-FFF2-40B4-BE49-F238E27FC236}">
                    <a16:creationId xmlns:a16="http://schemas.microsoft.com/office/drawing/2014/main" id="{AE4C9CEE-3DDA-785A-8670-D77687FFC03D}"/>
                  </a:ext>
                </a:extLst>
              </p:cNvPr>
              <p:cNvCxnSpPr>
                <a:cxnSpLocks/>
                <a:stCxn id="314" idx="0"/>
                <a:endCxn id="37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6B92177-E8CD-64EE-9EC9-C60BFED55517}"/>
                  </a:ext>
                </a:extLst>
              </p:cNvPr>
              <p:cNvCxnSpPr>
                <a:cxnSpLocks/>
                <a:stCxn id="337" idx="0"/>
                <a:endCxn id="37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7A987995-8803-1763-A7BD-6FDD3E40B9FD}"/>
                  </a:ext>
                </a:extLst>
              </p:cNvPr>
              <p:cNvCxnSpPr>
                <a:cxnSpLocks/>
                <a:stCxn id="338" idx="0"/>
                <a:endCxn id="37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34A8BA08-DD7D-60F8-5EBE-393FC28F3676}"/>
                  </a:ext>
                </a:extLst>
              </p:cNvPr>
              <p:cNvCxnSpPr>
                <a:cxnSpLocks/>
                <a:stCxn id="339" idx="0"/>
                <a:endCxn id="37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F553A88D-EE30-2FC5-1E26-6F29D10061EA}"/>
                  </a:ext>
                </a:extLst>
              </p:cNvPr>
              <p:cNvCxnSpPr>
                <a:cxnSpLocks/>
                <a:stCxn id="336" idx="0"/>
                <a:endCxn id="37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97694D38-81EC-9869-681C-9A32D5D626BD}"/>
                </a:ext>
              </a:extLst>
            </p:cNvPr>
            <p:cNvGrpSpPr/>
            <p:nvPr/>
          </p:nvGrpSpPr>
          <p:grpSpPr>
            <a:xfrm>
              <a:off x="5334000" y="1790700"/>
              <a:ext cx="2362201" cy="1828800"/>
              <a:chOff x="5333998" y="1790700"/>
              <a:chExt cx="2791691" cy="1828800"/>
            </a:xfrm>
          </p:grpSpPr>
          <p:cxnSp>
            <p:nvCxnSpPr>
              <p:cNvPr id="360" name="Straight Connector 359">
                <a:extLst>
                  <a:ext uri="{FF2B5EF4-FFF2-40B4-BE49-F238E27FC236}">
                    <a16:creationId xmlns:a16="http://schemas.microsoft.com/office/drawing/2014/main" id="{A761382E-A233-84DD-BFE5-489EB39B3DA2}"/>
                  </a:ext>
                </a:extLst>
              </p:cNvPr>
              <p:cNvCxnSpPr>
                <a:cxnSpLocks/>
                <a:stCxn id="339" idx="6"/>
                <a:endCxn id="37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BE80F51-2F7C-1E82-4446-156F58BF4E59}"/>
                  </a:ext>
                </a:extLst>
              </p:cNvPr>
              <p:cNvCxnSpPr>
                <a:cxnSpLocks/>
                <a:stCxn id="344" idx="6"/>
                <a:endCxn id="37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EC0C7DBC-D6C5-AD57-021F-3AE435B4F54A}"/>
                  </a:ext>
                </a:extLst>
              </p:cNvPr>
              <p:cNvCxnSpPr>
                <a:cxnSpLocks/>
                <a:stCxn id="349" idx="6"/>
                <a:endCxn id="37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C432679-746E-0212-94A9-3608A7A7ABF4}"/>
                  </a:ext>
                </a:extLst>
              </p:cNvPr>
              <p:cNvCxnSpPr>
                <a:cxnSpLocks/>
                <a:stCxn id="354" idx="6"/>
                <a:endCxn id="37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3DA80A8B-2452-3D89-FD38-E624FC69BF90}"/>
                  </a:ext>
                </a:extLst>
              </p:cNvPr>
              <p:cNvCxnSpPr>
                <a:cxnSpLocks/>
                <a:stCxn id="359" idx="6"/>
                <a:endCxn id="37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168574CB-3EEA-F0FA-1660-C70078780228}"/>
                </a:ext>
              </a:extLst>
            </p:cNvPr>
            <p:cNvGrpSpPr/>
            <p:nvPr/>
          </p:nvGrpSpPr>
          <p:grpSpPr>
            <a:xfrm>
              <a:off x="5486400" y="1600200"/>
              <a:ext cx="2209800" cy="2209800"/>
              <a:chOff x="5486400" y="1600200"/>
              <a:chExt cx="2209800" cy="2209800"/>
            </a:xfrm>
          </p:grpSpPr>
          <p:sp>
            <p:nvSpPr>
              <p:cNvPr id="314" name="Oval 313">
                <a:extLst>
                  <a:ext uri="{FF2B5EF4-FFF2-40B4-BE49-F238E27FC236}">
                    <a16:creationId xmlns:a16="http://schemas.microsoft.com/office/drawing/2014/main" id="{37D08AEA-AA57-111A-89C6-1DA81AD33B8F}"/>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8BC708FD-544D-E331-BB5B-D97F3A6E510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B5CE88E6-4BB4-3ED7-3766-4C1139DBA0D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C94179C5-FA49-8AF9-2C50-DC37F00E259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F631F60-C5F2-3798-66EE-511AEDBBD91C}"/>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0" name="Oval 339">
                <a:extLst>
                  <a:ext uri="{FF2B5EF4-FFF2-40B4-BE49-F238E27FC236}">
                    <a16:creationId xmlns:a16="http://schemas.microsoft.com/office/drawing/2014/main" id="{70D4B99F-02F1-7F29-AE71-181E4A7E40F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C9CD7373-13A1-0E00-F4DB-85AE34A027E2}"/>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3E958377-AE78-E5D4-6173-3DE472325CA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36A2125A-1BB3-5235-0854-0976159A77AE}"/>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AC5FCA61-140F-E232-2DDF-777D09E8DD36}"/>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C3728F42-51F9-81E2-396E-D82A1ADE6435}"/>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5637B66E-AFD1-B732-C0B8-22FEE067EF6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8627727F-9B05-8788-32FE-30C167D463C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7A0DDE6A-291E-42D5-5C83-2DB5ADBF9AC2}"/>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5E402B0F-4692-F739-DCC8-3DB4653CE513}"/>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8CCA07-BE4C-BBF8-0B53-747275DC758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0FB45279-7946-FBFE-1A18-38C7691E3CD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6B3626F-C4A2-746B-B0DA-F940DCB963B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237D0994-8E66-E166-212B-D5B00C7243FD}"/>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72710E0E-951B-FFB6-B130-98C0F42B402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CFA6948F-F1D1-C38A-A327-65B32C4B6098}"/>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7BDB6AE1-E138-2B8A-9BBA-C5B65226DAB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240F6C82-880E-9263-48CA-3C4FB19D12B5}"/>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180D2397-F5E3-845D-38F7-1FB3E57DC93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85738687-0DA0-0480-B09F-0A3533CE6451}"/>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80" name="Group 379">
            <a:extLst>
              <a:ext uri="{FF2B5EF4-FFF2-40B4-BE49-F238E27FC236}">
                <a16:creationId xmlns:a16="http://schemas.microsoft.com/office/drawing/2014/main" id="{1C64338D-FFD1-365A-1234-B37C8566269F}"/>
              </a:ext>
            </a:extLst>
          </p:cNvPr>
          <p:cNvGrpSpPr/>
          <p:nvPr/>
        </p:nvGrpSpPr>
        <p:grpSpPr>
          <a:xfrm>
            <a:off x="6416564" y="2745222"/>
            <a:ext cx="1414038" cy="1414038"/>
            <a:chOff x="4876800" y="1600199"/>
            <a:chExt cx="2819401" cy="2819401"/>
          </a:xfrm>
        </p:grpSpPr>
        <p:grpSp>
          <p:nvGrpSpPr>
            <p:cNvPr id="381" name="Group 380">
              <a:extLst>
                <a:ext uri="{FF2B5EF4-FFF2-40B4-BE49-F238E27FC236}">
                  <a16:creationId xmlns:a16="http://schemas.microsoft.com/office/drawing/2014/main" id="{B3BC758B-60CA-D5C8-7FE1-1E4ACEBCBA57}"/>
                </a:ext>
              </a:extLst>
            </p:cNvPr>
            <p:cNvGrpSpPr/>
            <p:nvPr/>
          </p:nvGrpSpPr>
          <p:grpSpPr>
            <a:xfrm>
              <a:off x="5486400" y="3962400"/>
              <a:ext cx="2209800" cy="457200"/>
              <a:chOff x="5486400" y="3962400"/>
              <a:chExt cx="2209800" cy="457200"/>
            </a:xfrm>
          </p:grpSpPr>
          <p:sp>
            <p:nvSpPr>
              <p:cNvPr id="426" name="DRAM">
                <a:extLst>
                  <a:ext uri="{FF2B5EF4-FFF2-40B4-BE49-F238E27FC236}">
                    <a16:creationId xmlns:a16="http://schemas.microsoft.com/office/drawing/2014/main" id="{1843F8E7-7FD3-C2E5-1D50-3FE59E8FE6E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7" name="DRAM">
                <a:extLst>
                  <a:ext uri="{FF2B5EF4-FFF2-40B4-BE49-F238E27FC236}">
                    <a16:creationId xmlns:a16="http://schemas.microsoft.com/office/drawing/2014/main" id="{63FE0FC9-52A0-1AE4-B7BC-9E1FB9D9F92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8" name="DRAM">
                <a:extLst>
                  <a:ext uri="{FF2B5EF4-FFF2-40B4-BE49-F238E27FC236}">
                    <a16:creationId xmlns:a16="http://schemas.microsoft.com/office/drawing/2014/main" id="{B9055AD7-7E00-7BFD-CF40-9EC922CB68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9" name="DRAM">
                <a:extLst>
                  <a:ext uri="{FF2B5EF4-FFF2-40B4-BE49-F238E27FC236}">
                    <a16:creationId xmlns:a16="http://schemas.microsoft.com/office/drawing/2014/main" id="{CC8170A6-5E3A-739D-B450-2E96381E7003}"/>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DRAM">
                <a:extLst>
                  <a:ext uri="{FF2B5EF4-FFF2-40B4-BE49-F238E27FC236}">
                    <a16:creationId xmlns:a16="http://schemas.microsoft.com/office/drawing/2014/main" id="{2FF91B8D-8A3A-6619-2832-249A5D584E6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2" name="Group 381">
              <a:extLst>
                <a:ext uri="{FF2B5EF4-FFF2-40B4-BE49-F238E27FC236}">
                  <a16:creationId xmlns:a16="http://schemas.microsoft.com/office/drawing/2014/main" id="{8981D408-24B7-AA10-4EFB-8BE59CB40051}"/>
                </a:ext>
              </a:extLst>
            </p:cNvPr>
            <p:cNvGrpSpPr/>
            <p:nvPr/>
          </p:nvGrpSpPr>
          <p:grpSpPr>
            <a:xfrm>
              <a:off x="4876800" y="1600200"/>
              <a:ext cx="457200" cy="2209800"/>
              <a:chOff x="4876800" y="1600200"/>
              <a:chExt cx="457200" cy="2209800"/>
            </a:xfrm>
          </p:grpSpPr>
          <p:sp>
            <p:nvSpPr>
              <p:cNvPr id="421" name="DRAM">
                <a:extLst>
                  <a:ext uri="{FF2B5EF4-FFF2-40B4-BE49-F238E27FC236}">
                    <a16:creationId xmlns:a16="http://schemas.microsoft.com/office/drawing/2014/main" id="{C8A44B39-A159-AA17-5222-39784D160398}"/>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4AAA22A2-0BB0-4AE4-B7A2-9998AFD6734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73F2A293-C3B5-2BB0-30A9-5B1B715BAEC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4" name="DRAM">
                <a:extLst>
                  <a:ext uri="{FF2B5EF4-FFF2-40B4-BE49-F238E27FC236}">
                    <a16:creationId xmlns:a16="http://schemas.microsoft.com/office/drawing/2014/main" id="{5AB9C874-521E-F76E-15C9-B706D673D04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5" name="DRAM">
                <a:extLst>
                  <a:ext uri="{FF2B5EF4-FFF2-40B4-BE49-F238E27FC236}">
                    <a16:creationId xmlns:a16="http://schemas.microsoft.com/office/drawing/2014/main" id="{A7164656-4A2E-ECA2-FBD6-88C3B0E36B2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3" name="Group 382">
              <a:extLst>
                <a:ext uri="{FF2B5EF4-FFF2-40B4-BE49-F238E27FC236}">
                  <a16:creationId xmlns:a16="http://schemas.microsoft.com/office/drawing/2014/main" id="{90F4E282-1776-B2CF-08C9-2402AA9601E7}"/>
                </a:ext>
              </a:extLst>
            </p:cNvPr>
            <p:cNvGrpSpPr/>
            <p:nvPr/>
          </p:nvGrpSpPr>
          <p:grpSpPr>
            <a:xfrm>
              <a:off x="5676900" y="1600199"/>
              <a:ext cx="1828800" cy="2362201"/>
              <a:chOff x="5676900" y="1170708"/>
              <a:chExt cx="1828800" cy="2791692"/>
            </a:xfrm>
          </p:grpSpPr>
          <p:cxnSp>
            <p:nvCxnSpPr>
              <p:cNvPr id="416" name="Straight Connector 415">
                <a:extLst>
                  <a:ext uri="{FF2B5EF4-FFF2-40B4-BE49-F238E27FC236}">
                    <a16:creationId xmlns:a16="http://schemas.microsoft.com/office/drawing/2014/main" id="{D1CE11E3-E397-1B58-AF7A-2C21337498AD}"/>
                  </a:ext>
                </a:extLst>
              </p:cNvPr>
              <p:cNvCxnSpPr>
                <a:cxnSpLocks/>
                <a:stCxn id="386" idx="0"/>
                <a:endCxn id="42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7742AC13-A6D5-6D5E-E1F6-219C8C2F378D}"/>
                  </a:ext>
                </a:extLst>
              </p:cNvPr>
              <p:cNvCxnSpPr>
                <a:cxnSpLocks/>
                <a:stCxn id="388" idx="0"/>
                <a:endCxn id="42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76667FD-C5C2-A979-42A3-D32D7CB23B8A}"/>
                  </a:ext>
                </a:extLst>
              </p:cNvPr>
              <p:cNvCxnSpPr>
                <a:cxnSpLocks/>
                <a:stCxn id="389" idx="0"/>
                <a:endCxn id="42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F6E5E31-03DB-8693-7F16-EBED05ACCDBB}"/>
                  </a:ext>
                </a:extLst>
              </p:cNvPr>
              <p:cNvCxnSpPr>
                <a:cxnSpLocks/>
                <a:stCxn id="390" idx="0"/>
                <a:endCxn id="43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0463F2BB-448A-3D1C-FFE9-8E0C59646E81}"/>
                  </a:ext>
                </a:extLst>
              </p:cNvPr>
              <p:cNvCxnSpPr>
                <a:cxnSpLocks/>
                <a:stCxn id="387" idx="0"/>
                <a:endCxn id="42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4FF77188-7D39-CBF2-1B0A-6508DFE5DA3D}"/>
                </a:ext>
              </a:extLst>
            </p:cNvPr>
            <p:cNvGrpSpPr/>
            <p:nvPr/>
          </p:nvGrpSpPr>
          <p:grpSpPr>
            <a:xfrm>
              <a:off x="5334000" y="1790700"/>
              <a:ext cx="2362201" cy="1828800"/>
              <a:chOff x="5333998" y="1790700"/>
              <a:chExt cx="2791691" cy="1828800"/>
            </a:xfrm>
          </p:grpSpPr>
          <p:cxnSp>
            <p:nvCxnSpPr>
              <p:cNvPr id="411" name="Straight Connector 410">
                <a:extLst>
                  <a:ext uri="{FF2B5EF4-FFF2-40B4-BE49-F238E27FC236}">
                    <a16:creationId xmlns:a16="http://schemas.microsoft.com/office/drawing/2014/main" id="{B9039D11-4DD8-5E57-602C-0EDF97680B99}"/>
                  </a:ext>
                </a:extLst>
              </p:cNvPr>
              <p:cNvCxnSpPr>
                <a:cxnSpLocks/>
                <a:stCxn id="390" idx="6"/>
                <a:endCxn id="42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D90BF6FD-29B6-C81A-830A-911577EE22B3}"/>
                  </a:ext>
                </a:extLst>
              </p:cNvPr>
              <p:cNvCxnSpPr>
                <a:cxnSpLocks/>
                <a:stCxn id="395" idx="6"/>
                <a:endCxn id="42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E7BD3E26-17DF-1CDA-AED1-F9D30BDFA370}"/>
                  </a:ext>
                </a:extLst>
              </p:cNvPr>
              <p:cNvCxnSpPr>
                <a:cxnSpLocks/>
                <a:stCxn id="400" idx="6"/>
                <a:endCxn id="42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380CD6D7-C320-FDE8-93E9-6F51BBBEA98E}"/>
                  </a:ext>
                </a:extLst>
              </p:cNvPr>
              <p:cNvCxnSpPr>
                <a:cxnSpLocks/>
                <a:stCxn id="405" idx="6"/>
                <a:endCxn id="42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8D7A7268-F3B7-1E60-8AC1-E348B92F108B}"/>
                  </a:ext>
                </a:extLst>
              </p:cNvPr>
              <p:cNvCxnSpPr>
                <a:cxnSpLocks/>
                <a:stCxn id="410" idx="6"/>
                <a:endCxn id="42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9FA42BBB-480A-2B04-1473-491B7C50551E}"/>
                </a:ext>
              </a:extLst>
            </p:cNvPr>
            <p:cNvGrpSpPr/>
            <p:nvPr/>
          </p:nvGrpSpPr>
          <p:grpSpPr>
            <a:xfrm>
              <a:off x="5486400" y="1600200"/>
              <a:ext cx="2209800" cy="2209800"/>
              <a:chOff x="5486400" y="1600200"/>
              <a:chExt cx="2209800" cy="2209800"/>
            </a:xfrm>
          </p:grpSpPr>
          <p:sp>
            <p:nvSpPr>
              <p:cNvPr id="386" name="Oval 385">
                <a:extLst>
                  <a:ext uri="{FF2B5EF4-FFF2-40B4-BE49-F238E27FC236}">
                    <a16:creationId xmlns:a16="http://schemas.microsoft.com/office/drawing/2014/main" id="{4130C5BD-2E0D-F86E-75FA-E4E7717B9C9D}"/>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14B4E459-0844-7CCA-E828-2F207734BB0F}"/>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3D14EFBE-866C-C0A6-E114-90D41A44D78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7BAF6782-B402-1BB6-A085-B30AEB048B7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2DB5C9D7-5067-9886-0D76-828C15F85318}"/>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B7D07F8D-5974-1A22-9135-C1CDF483A0E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8EB76B98-7101-E274-9C33-D7079F33C71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990F44BA-1635-F724-FBE9-7A0251A15A6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EAC795E0-7A18-82B0-E135-E8AE433D9FD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DD014E9B-D77B-4E6E-9CEC-B27EF5AE2D8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B4C1E6BB-518D-A0FE-0819-D42B0232FDA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3CA413DA-C2C8-03E5-A402-B0104D30F8B3}"/>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618B58A-7F74-DC3F-DBAF-96038BBDF59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05D06C6B-5D52-9A39-D123-56A5E46E074F}"/>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8E88AFB6-3EE0-CF94-832C-628B41B5385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98E84590-02D9-2731-6DDE-8A0844AC6C7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BF6E0CF2-A57B-E047-33CF-E9D8E3D820D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60ED6473-72FB-7429-E6B1-0FB13E7C306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C9C50BA4-29C9-EE7F-D17F-C60DBB3B880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92817503-9F1A-D983-BD00-7CDDF8620353}"/>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1216CF6E-A32A-9DFA-D8B1-5C0CE6A60DA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2BB1E11D-315C-6C4A-F1D5-4F50246978DE}"/>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28AEFB8F-7E44-FAEF-7904-77FC6F27F9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784E393B-DD3B-11AC-7354-A3C6EDF4119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43EECC98-A90B-190B-D7F4-118E9C92935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431" name="Rectangle 430">
            <a:extLst>
              <a:ext uri="{FF2B5EF4-FFF2-40B4-BE49-F238E27FC236}">
                <a16:creationId xmlns:a16="http://schemas.microsoft.com/office/drawing/2014/main" id="{387E2BB5-9EBB-9855-1F8F-AAA4C7710B14}"/>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32" name="Rectangle 431">
            <a:extLst>
              <a:ext uri="{FF2B5EF4-FFF2-40B4-BE49-F238E27FC236}">
                <a16:creationId xmlns:a16="http://schemas.microsoft.com/office/drawing/2014/main" id="{48CBD75D-535B-66B7-2B49-4D124125BE71}"/>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433" name="Straight Connector 432">
            <a:extLst>
              <a:ext uri="{FF2B5EF4-FFF2-40B4-BE49-F238E27FC236}">
                <a16:creationId xmlns:a16="http://schemas.microsoft.com/office/drawing/2014/main" id="{C9585343-3633-4A7D-FEA5-FB87D4DE8589}"/>
              </a:ext>
            </a:extLst>
          </p:cNvPr>
          <p:cNvCxnSpPr/>
          <p:nvPr/>
        </p:nvCxnSpPr>
        <p:spPr>
          <a:xfrm flipH="1">
            <a:off x="1506235" y="2559060"/>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434" name="Group 433">
            <a:extLst>
              <a:ext uri="{FF2B5EF4-FFF2-40B4-BE49-F238E27FC236}">
                <a16:creationId xmlns:a16="http://schemas.microsoft.com/office/drawing/2014/main" id="{8A57E791-4634-F4E9-3A5C-1838ABE8256A}"/>
              </a:ext>
            </a:extLst>
          </p:cNvPr>
          <p:cNvGrpSpPr/>
          <p:nvPr/>
        </p:nvGrpSpPr>
        <p:grpSpPr>
          <a:xfrm>
            <a:off x="1851480" y="2559060"/>
            <a:ext cx="4671060" cy="1219201"/>
            <a:chOff x="2174045" y="1143000"/>
            <a:chExt cx="4671060" cy="1219201"/>
          </a:xfrm>
        </p:grpSpPr>
        <p:cxnSp>
          <p:nvCxnSpPr>
            <p:cNvPr id="435" name="Straight Connector 434">
              <a:extLst>
                <a:ext uri="{FF2B5EF4-FFF2-40B4-BE49-F238E27FC236}">
                  <a16:creationId xmlns:a16="http://schemas.microsoft.com/office/drawing/2014/main" id="{510EC9BA-E802-5A51-F550-1C84F0E2406E}"/>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BF6DB12-6E51-F454-390B-1613E1E5139C}"/>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E05CE445-0D1B-FA52-A174-6CF9705C1957}"/>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A890EBE-76FF-0F86-19D7-1F3608C6D9E3}"/>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441" name="Straight Connector 440">
            <a:extLst>
              <a:ext uri="{FF2B5EF4-FFF2-40B4-BE49-F238E27FC236}">
                <a16:creationId xmlns:a16="http://schemas.microsoft.com/office/drawing/2014/main" id="{85DB51C4-D6EF-DBC5-DBD2-7FBF53ED1286}"/>
              </a:ext>
            </a:extLst>
          </p:cNvPr>
          <p:cNvCxnSpPr/>
          <p:nvPr/>
        </p:nvCxnSpPr>
        <p:spPr>
          <a:xfrm flipH="1">
            <a:off x="1508580" y="2559060"/>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521C505B-ADB7-2E4B-0F4A-E1AB7E8CCDF1}"/>
              </a:ext>
            </a:extLst>
          </p:cNvPr>
          <p:cNvCxnSpPr/>
          <p:nvPr/>
        </p:nvCxnSpPr>
        <p:spPr>
          <a:xfrm flipV="1">
            <a:off x="185382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B42517F7-8D35-ED8E-5F17-CF7E1BDE7F5D}"/>
              </a:ext>
            </a:extLst>
          </p:cNvPr>
          <p:cNvCxnSpPr/>
          <p:nvPr/>
        </p:nvCxnSpPr>
        <p:spPr>
          <a:xfrm flipV="1">
            <a:off x="3407924"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E04568FA-B624-03E6-B38C-C5C1728A8A25}"/>
              </a:ext>
            </a:extLst>
          </p:cNvPr>
          <p:cNvCxnSpPr/>
          <p:nvPr/>
        </p:nvCxnSpPr>
        <p:spPr>
          <a:xfrm flipV="1">
            <a:off x="498310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30178977-92AF-1C4B-E8F1-16BB4AA62D09}"/>
              </a:ext>
            </a:extLst>
          </p:cNvPr>
          <p:cNvCxnSpPr/>
          <p:nvPr/>
        </p:nvCxnSpPr>
        <p:spPr>
          <a:xfrm flipV="1">
            <a:off x="652488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79" name="DRAM">
            <a:extLst>
              <a:ext uri="{FF2B5EF4-FFF2-40B4-BE49-F238E27FC236}">
                <a16:creationId xmlns:a16="http://schemas.microsoft.com/office/drawing/2014/main" id="{3E4162CE-58DF-E11C-F02C-DA9C010EDDA9}"/>
              </a:ext>
            </a:extLst>
          </p:cNvPr>
          <p:cNvSpPr/>
          <p:nvPr/>
        </p:nvSpPr>
        <p:spPr>
          <a:xfrm rot="16200000">
            <a:off x="249481" y="3130014"/>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80" name="Group 579">
            <a:extLst>
              <a:ext uri="{FF2B5EF4-FFF2-40B4-BE49-F238E27FC236}">
                <a16:creationId xmlns:a16="http://schemas.microsoft.com/office/drawing/2014/main" id="{7DE04AD9-36F1-F7A1-B932-24A4EFCE705A}"/>
              </a:ext>
            </a:extLst>
          </p:cNvPr>
          <p:cNvGrpSpPr/>
          <p:nvPr/>
        </p:nvGrpSpPr>
        <p:grpSpPr>
          <a:xfrm>
            <a:off x="2040573" y="2755375"/>
            <a:ext cx="5790027" cy="1402792"/>
            <a:chOff x="2134538" y="2243328"/>
            <a:chExt cx="5790027" cy="1490472"/>
          </a:xfrm>
        </p:grpSpPr>
        <p:grpSp>
          <p:nvGrpSpPr>
            <p:cNvPr id="581" name="Group 580">
              <a:extLst>
                <a:ext uri="{FF2B5EF4-FFF2-40B4-BE49-F238E27FC236}">
                  <a16:creationId xmlns:a16="http://schemas.microsoft.com/office/drawing/2014/main" id="{EC6DC2BF-7F09-FC89-98FB-00ADC5F59F27}"/>
                </a:ext>
              </a:extLst>
            </p:cNvPr>
            <p:cNvGrpSpPr/>
            <p:nvPr/>
          </p:nvGrpSpPr>
          <p:grpSpPr>
            <a:xfrm>
              <a:off x="2134538" y="2243328"/>
              <a:ext cx="1108299" cy="1490472"/>
              <a:chOff x="2134538" y="2243328"/>
              <a:chExt cx="1108299" cy="1490472"/>
            </a:xfrm>
          </p:grpSpPr>
          <p:grpSp>
            <p:nvGrpSpPr>
              <p:cNvPr id="621" name="Group 620">
                <a:extLst>
                  <a:ext uri="{FF2B5EF4-FFF2-40B4-BE49-F238E27FC236}">
                    <a16:creationId xmlns:a16="http://schemas.microsoft.com/office/drawing/2014/main" id="{9CFD1F5B-DA15-31F0-301E-9F71B8339350}"/>
                  </a:ext>
                </a:extLst>
              </p:cNvPr>
              <p:cNvGrpSpPr/>
              <p:nvPr/>
            </p:nvGrpSpPr>
            <p:grpSpPr>
              <a:xfrm>
                <a:off x="2134538" y="3504497"/>
                <a:ext cx="1108299" cy="229303"/>
                <a:chOff x="5486400" y="3962400"/>
                <a:chExt cx="2209800" cy="457200"/>
              </a:xfrm>
            </p:grpSpPr>
            <p:sp>
              <p:nvSpPr>
                <p:cNvPr id="628" name="DRAM">
                  <a:extLst>
                    <a:ext uri="{FF2B5EF4-FFF2-40B4-BE49-F238E27FC236}">
                      <a16:creationId xmlns:a16="http://schemas.microsoft.com/office/drawing/2014/main" id="{18097A08-C5CE-C7CF-910B-F404035371B0}"/>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9" name="DRAM">
                  <a:extLst>
                    <a:ext uri="{FF2B5EF4-FFF2-40B4-BE49-F238E27FC236}">
                      <a16:creationId xmlns:a16="http://schemas.microsoft.com/office/drawing/2014/main" id="{7972E00F-D89B-7EEF-F8E9-29D3DCD08F1E}"/>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0" name="DRAM">
                  <a:extLst>
                    <a:ext uri="{FF2B5EF4-FFF2-40B4-BE49-F238E27FC236}">
                      <a16:creationId xmlns:a16="http://schemas.microsoft.com/office/drawing/2014/main" id="{AC47F400-A64D-5AD1-3613-20052B732B53}"/>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1" name="DRAM">
                  <a:extLst>
                    <a:ext uri="{FF2B5EF4-FFF2-40B4-BE49-F238E27FC236}">
                      <a16:creationId xmlns:a16="http://schemas.microsoft.com/office/drawing/2014/main" id="{FB160054-F650-FE7B-4A39-4D0A0EBD7CBF}"/>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DRAM">
                  <a:extLst>
                    <a:ext uri="{FF2B5EF4-FFF2-40B4-BE49-F238E27FC236}">
                      <a16:creationId xmlns:a16="http://schemas.microsoft.com/office/drawing/2014/main" id="{4586A5AC-E805-73A2-D358-9104D7CE2D0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2" name="Group 621">
                <a:extLst>
                  <a:ext uri="{FF2B5EF4-FFF2-40B4-BE49-F238E27FC236}">
                    <a16:creationId xmlns:a16="http://schemas.microsoft.com/office/drawing/2014/main" id="{64460EFA-B058-1B3F-2677-DC01B57230B2}"/>
                  </a:ext>
                </a:extLst>
              </p:cNvPr>
              <p:cNvGrpSpPr/>
              <p:nvPr/>
            </p:nvGrpSpPr>
            <p:grpSpPr>
              <a:xfrm>
                <a:off x="2230081" y="2243328"/>
                <a:ext cx="917213" cy="1261169"/>
                <a:chOff x="5676900" y="990600"/>
                <a:chExt cx="1828800" cy="2971800"/>
              </a:xfrm>
            </p:grpSpPr>
            <p:cxnSp>
              <p:nvCxnSpPr>
                <p:cNvPr id="623" name="Straight Connector 622">
                  <a:extLst>
                    <a:ext uri="{FF2B5EF4-FFF2-40B4-BE49-F238E27FC236}">
                      <a16:creationId xmlns:a16="http://schemas.microsoft.com/office/drawing/2014/main" id="{ACE8220A-2F7E-0ECE-C7E5-B5CA3770F181}"/>
                    </a:ext>
                  </a:extLst>
                </p:cNvPr>
                <p:cNvCxnSpPr>
                  <a:cxnSpLocks/>
                  <a:endCxn id="628"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DEAEF007-ACDB-59CA-51AA-A0F23CC3DEA9}"/>
                    </a:ext>
                  </a:extLst>
                </p:cNvPr>
                <p:cNvCxnSpPr>
                  <a:cxnSpLocks/>
                  <a:endCxn id="630"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AA884B37-83E4-9C40-78F2-4E0480EA4850}"/>
                    </a:ext>
                  </a:extLst>
                </p:cNvPr>
                <p:cNvCxnSpPr>
                  <a:cxnSpLocks/>
                  <a:endCxn id="631"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E872E62D-0300-83C5-05C7-723956E1051F}"/>
                    </a:ext>
                  </a:extLst>
                </p:cNvPr>
                <p:cNvCxnSpPr>
                  <a:cxnSpLocks/>
                  <a:endCxn id="632"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1E1B27A-F652-BAD8-4AC7-45B53B3528D0}"/>
                    </a:ext>
                  </a:extLst>
                </p:cNvPr>
                <p:cNvCxnSpPr>
                  <a:cxnSpLocks/>
                  <a:endCxn id="629"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2" name="Group 581">
              <a:extLst>
                <a:ext uri="{FF2B5EF4-FFF2-40B4-BE49-F238E27FC236}">
                  <a16:creationId xmlns:a16="http://schemas.microsoft.com/office/drawing/2014/main" id="{7FEADDA5-ED03-F24E-D400-13015D3EBD86}"/>
                </a:ext>
              </a:extLst>
            </p:cNvPr>
            <p:cNvGrpSpPr/>
            <p:nvPr/>
          </p:nvGrpSpPr>
          <p:grpSpPr>
            <a:xfrm>
              <a:off x="3692066" y="2243328"/>
              <a:ext cx="1108299" cy="1490472"/>
              <a:chOff x="3692066" y="2243328"/>
              <a:chExt cx="1108299" cy="1490472"/>
            </a:xfrm>
          </p:grpSpPr>
          <p:grpSp>
            <p:nvGrpSpPr>
              <p:cNvPr id="609" name="Group 608">
                <a:extLst>
                  <a:ext uri="{FF2B5EF4-FFF2-40B4-BE49-F238E27FC236}">
                    <a16:creationId xmlns:a16="http://schemas.microsoft.com/office/drawing/2014/main" id="{43AB04C3-F0F7-9514-02DA-0FEE54202983}"/>
                  </a:ext>
                </a:extLst>
              </p:cNvPr>
              <p:cNvGrpSpPr/>
              <p:nvPr/>
            </p:nvGrpSpPr>
            <p:grpSpPr>
              <a:xfrm>
                <a:off x="3692066" y="3504497"/>
                <a:ext cx="1108299" cy="229303"/>
                <a:chOff x="5486400" y="3962400"/>
                <a:chExt cx="2209800" cy="457200"/>
              </a:xfrm>
            </p:grpSpPr>
            <p:sp>
              <p:nvSpPr>
                <p:cNvPr id="616" name="DRAM">
                  <a:extLst>
                    <a:ext uri="{FF2B5EF4-FFF2-40B4-BE49-F238E27FC236}">
                      <a16:creationId xmlns:a16="http://schemas.microsoft.com/office/drawing/2014/main" id="{86AFD232-835D-B130-D379-21BF764CCAF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DRAM">
                  <a:extLst>
                    <a:ext uri="{FF2B5EF4-FFF2-40B4-BE49-F238E27FC236}">
                      <a16:creationId xmlns:a16="http://schemas.microsoft.com/office/drawing/2014/main" id="{D1435FFA-7C09-BAEA-9779-52542F6DBEBD}"/>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DRAM">
                  <a:extLst>
                    <a:ext uri="{FF2B5EF4-FFF2-40B4-BE49-F238E27FC236}">
                      <a16:creationId xmlns:a16="http://schemas.microsoft.com/office/drawing/2014/main" id="{2D4B3483-6C8B-FEBE-494F-B057117DB79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DRAM">
                  <a:extLst>
                    <a:ext uri="{FF2B5EF4-FFF2-40B4-BE49-F238E27FC236}">
                      <a16:creationId xmlns:a16="http://schemas.microsoft.com/office/drawing/2014/main" id="{340E48C1-E3C5-5449-3FAA-44BA621C0D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0" name="DRAM">
                  <a:extLst>
                    <a:ext uri="{FF2B5EF4-FFF2-40B4-BE49-F238E27FC236}">
                      <a16:creationId xmlns:a16="http://schemas.microsoft.com/office/drawing/2014/main" id="{48817C6B-EDBB-7F75-ACA3-23DC1D25A39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0" name="Group 609">
                <a:extLst>
                  <a:ext uri="{FF2B5EF4-FFF2-40B4-BE49-F238E27FC236}">
                    <a16:creationId xmlns:a16="http://schemas.microsoft.com/office/drawing/2014/main" id="{B44633DC-B177-C5C6-9BAC-66F3C0895BBF}"/>
                  </a:ext>
                </a:extLst>
              </p:cNvPr>
              <p:cNvGrpSpPr/>
              <p:nvPr/>
            </p:nvGrpSpPr>
            <p:grpSpPr>
              <a:xfrm>
                <a:off x="3787609" y="2243328"/>
                <a:ext cx="917213" cy="1261169"/>
                <a:chOff x="5676900" y="990600"/>
                <a:chExt cx="1828800" cy="2971800"/>
              </a:xfrm>
            </p:grpSpPr>
            <p:cxnSp>
              <p:nvCxnSpPr>
                <p:cNvPr id="611" name="Straight Connector 610">
                  <a:extLst>
                    <a:ext uri="{FF2B5EF4-FFF2-40B4-BE49-F238E27FC236}">
                      <a16:creationId xmlns:a16="http://schemas.microsoft.com/office/drawing/2014/main" id="{E63E317B-2458-ADCC-BE60-C34F51AD4C49}"/>
                    </a:ext>
                  </a:extLst>
                </p:cNvPr>
                <p:cNvCxnSpPr>
                  <a:endCxn id="616"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72727FDD-A8CD-08C7-2D3C-874E26A5E41B}"/>
                    </a:ext>
                  </a:extLst>
                </p:cNvPr>
                <p:cNvCxnSpPr>
                  <a:endCxn id="618"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49ED0CCF-B3B5-F793-381E-261BDD8F2FD9}"/>
                    </a:ext>
                  </a:extLst>
                </p:cNvPr>
                <p:cNvCxnSpPr>
                  <a:endCxn id="619"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A01CB088-D0D3-F878-BFBB-F6831D06F3B4}"/>
                    </a:ext>
                  </a:extLst>
                </p:cNvPr>
                <p:cNvCxnSpPr>
                  <a:endCxn id="620"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4318E2BE-5A06-5183-A279-F911E679BE2C}"/>
                    </a:ext>
                  </a:extLst>
                </p:cNvPr>
                <p:cNvCxnSpPr>
                  <a:endCxn id="617"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3" name="Group 582">
              <a:extLst>
                <a:ext uri="{FF2B5EF4-FFF2-40B4-BE49-F238E27FC236}">
                  <a16:creationId xmlns:a16="http://schemas.microsoft.com/office/drawing/2014/main" id="{F575D843-8CAE-5A04-BE12-BBD6E2885B35}"/>
                </a:ext>
              </a:extLst>
            </p:cNvPr>
            <p:cNvGrpSpPr/>
            <p:nvPr/>
          </p:nvGrpSpPr>
          <p:grpSpPr>
            <a:xfrm>
              <a:off x="5258738" y="2243328"/>
              <a:ext cx="1108299" cy="1490472"/>
              <a:chOff x="5258738" y="2243328"/>
              <a:chExt cx="1108299" cy="1490472"/>
            </a:xfrm>
          </p:grpSpPr>
          <p:grpSp>
            <p:nvGrpSpPr>
              <p:cNvPr id="597" name="Group 596">
                <a:extLst>
                  <a:ext uri="{FF2B5EF4-FFF2-40B4-BE49-F238E27FC236}">
                    <a16:creationId xmlns:a16="http://schemas.microsoft.com/office/drawing/2014/main" id="{640A3005-3D4E-ED62-F8EF-3C9907B04FB6}"/>
                  </a:ext>
                </a:extLst>
              </p:cNvPr>
              <p:cNvGrpSpPr/>
              <p:nvPr/>
            </p:nvGrpSpPr>
            <p:grpSpPr>
              <a:xfrm>
                <a:off x="5258738" y="3504497"/>
                <a:ext cx="1108299" cy="229303"/>
                <a:chOff x="5486400" y="3962400"/>
                <a:chExt cx="2209800" cy="457200"/>
              </a:xfrm>
            </p:grpSpPr>
            <p:sp>
              <p:nvSpPr>
                <p:cNvPr id="604" name="DRAM">
                  <a:extLst>
                    <a:ext uri="{FF2B5EF4-FFF2-40B4-BE49-F238E27FC236}">
                      <a16:creationId xmlns:a16="http://schemas.microsoft.com/office/drawing/2014/main" id="{669CE623-BFC3-463F-AA65-0607192EBA0E}"/>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5" name="DRAM">
                  <a:extLst>
                    <a:ext uri="{FF2B5EF4-FFF2-40B4-BE49-F238E27FC236}">
                      <a16:creationId xmlns:a16="http://schemas.microsoft.com/office/drawing/2014/main" id="{663BECC2-D1A5-A327-7C42-D233E3C02C1B}"/>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6" name="DRAM">
                  <a:extLst>
                    <a:ext uri="{FF2B5EF4-FFF2-40B4-BE49-F238E27FC236}">
                      <a16:creationId xmlns:a16="http://schemas.microsoft.com/office/drawing/2014/main" id="{B3EF7CA7-4B34-0B63-22E9-E0A72894CEC9}"/>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7" name="DRAM">
                  <a:extLst>
                    <a:ext uri="{FF2B5EF4-FFF2-40B4-BE49-F238E27FC236}">
                      <a16:creationId xmlns:a16="http://schemas.microsoft.com/office/drawing/2014/main" id="{C437B0AF-F86D-A7EB-A4AA-CDF065FC39DE}"/>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AFF9DD-88C7-FED6-230A-0DB79464FDF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8" name="Group 597">
                <a:extLst>
                  <a:ext uri="{FF2B5EF4-FFF2-40B4-BE49-F238E27FC236}">
                    <a16:creationId xmlns:a16="http://schemas.microsoft.com/office/drawing/2014/main" id="{E781929C-6BF8-B393-ABC4-B1977312E8AC}"/>
                  </a:ext>
                </a:extLst>
              </p:cNvPr>
              <p:cNvGrpSpPr/>
              <p:nvPr/>
            </p:nvGrpSpPr>
            <p:grpSpPr>
              <a:xfrm>
                <a:off x="5354281" y="2243328"/>
                <a:ext cx="917213" cy="1261169"/>
                <a:chOff x="5676900" y="990600"/>
                <a:chExt cx="1828800" cy="2971800"/>
              </a:xfrm>
            </p:grpSpPr>
            <p:cxnSp>
              <p:nvCxnSpPr>
                <p:cNvPr id="599" name="Straight Connector 598">
                  <a:extLst>
                    <a:ext uri="{FF2B5EF4-FFF2-40B4-BE49-F238E27FC236}">
                      <a16:creationId xmlns:a16="http://schemas.microsoft.com/office/drawing/2014/main" id="{944CCD51-105A-7B70-5B31-99CEAE9E0131}"/>
                    </a:ext>
                  </a:extLst>
                </p:cNvPr>
                <p:cNvCxnSpPr>
                  <a:endCxn id="604"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5AD415F1-C5A3-F5A0-24E9-1089106DD299}"/>
                    </a:ext>
                  </a:extLst>
                </p:cNvPr>
                <p:cNvCxnSpPr>
                  <a:endCxn id="606"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5B98E9C1-FF47-7920-FFE0-7D7C06433FD1}"/>
                    </a:ext>
                  </a:extLst>
                </p:cNvPr>
                <p:cNvCxnSpPr>
                  <a:endCxn id="607"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2C4D397C-93C0-5445-959C-B3271D84B89B}"/>
                    </a:ext>
                  </a:extLst>
                </p:cNvPr>
                <p:cNvCxnSpPr>
                  <a:endCxn id="608"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FBF4B457-E641-A211-F7B4-7E6F672DE241}"/>
                    </a:ext>
                  </a:extLst>
                </p:cNvPr>
                <p:cNvCxnSpPr>
                  <a:endCxn id="605"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4" name="Group 583">
              <a:extLst>
                <a:ext uri="{FF2B5EF4-FFF2-40B4-BE49-F238E27FC236}">
                  <a16:creationId xmlns:a16="http://schemas.microsoft.com/office/drawing/2014/main" id="{15DF6402-3944-9374-8FCF-0627E098E214}"/>
                </a:ext>
              </a:extLst>
            </p:cNvPr>
            <p:cNvGrpSpPr/>
            <p:nvPr/>
          </p:nvGrpSpPr>
          <p:grpSpPr>
            <a:xfrm>
              <a:off x="6816266" y="2243328"/>
              <a:ext cx="1108299" cy="1490472"/>
              <a:chOff x="6816266" y="2243328"/>
              <a:chExt cx="1108299" cy="1490472"/>
            </a:xfrm>
          </p:grpSpPr>
          <p:grpSp>
            <p:nvGrpSpPr>
              <p:cNvPr id="585" name="Group 584">
                <a:extLst>
                  <a:ext uri="{FF2B5EF4-FFF2-40B4-BE49-F238E27FC236}">
                    <a16:creationId xmlns:a16="http://schemas.microsoft.com/office/drawing/2014/main" id="{D22E35BB-A0C9-E960-51C1-9E6361A514DB}"/>
                  </a:ext>
                </a:extLst>
              </p:cNvPr>
              <p:cNvGrpSpPr/>
              <p:nvPr/>
            </p:nvGrpSpPr>
            <p:grpSpPr>
              <a:xfrm>
                <a:off x="6816266" y="3504497"/>
                <a:ext cx="1108299" cy="229303"/>
                <a:chOff x="5486400" y="3962400"/>
                <a:chExt cx="2209800" cy="457200"/>
              </a:xfrm>
            </p:grpSpPr>
            <p:sp>
              <p:nvSpPr>
                <p:cNvPr id="592" name="DRAM">
                  <a:extLst>
                    <a:ext uri="{FF2B5EF4-FFF2-40B4-BE49-F238E27FC236}">
                      <a16:creationId xmlns:a16="http://schemas.microsoft.com/office/drawing/2014/main" id="{3C208440-94BA-F6BA-C131-BC751375247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3" name="DRAM">
                  <a:extLst>
                    <a:ext uri="{FF2B5EF4-FFF2-40B4-BE49-F238E27FC236}">
                      <a16:creationId xmlns:a16="http://schemas.microsoft.com/office/drawing/2014/main" id="{1DBE353D-BFBD-34F0-4DF4-DD2EA75C61A7}"/>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4" name="DRAM">
                  <a:extLst>
                    <a:ext uri="{FF2B5EF4-FFF2-40B4-BE49-F238E27FC236}">
                      <a16:creationId xmlns:a16="http://schemas.microsoft.com/office/drawing/2014/main" id="{AC3E2BA2-3C07-DDC7-0219-EBC88EE2CCDB}"/>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5" name="DRAM">
                  <a:extLst>
                    <a:ext uri="{FF2B5EF4-FFF2-40B4-BE49-F238E27FC236}">
                      <a16:creationId xmlns:a16="http://schemas.microsoft.com/office/drawing/2014/main" id="{24DD0599-78EE-CDA7-FDF3-35562517E71A}"/>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BC003E2F-DC0C-60A1-5F30-A9C9723DF9F4}"/>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6" name="Group 585">
                <a:extLst>
                  <a:ext uri="{FF2B5EF4-FFF2-40B4-BE49-F238E27FC236}">
                    <a16:creationId xmlns:a16="http://schemas.microsoft.com/office/drawing/2014/main" id="{1F77C299-7ACB-5D0E-C992-4D57A153E824}"/>
                  </a:ext>
                </a:extLst>
              </p:cNvPr>
              <p:cNvGrpSpPr/>
              <p:nvPr/>
            </p:nvGrpSpPr>
            <p:grpSpPr>
              <a:xfrm>
                <a:off x="6911809" y="2243328"/>
                <a:ext cx="917213" cy="1261169"/>
                <a:chOff x="5676900" y="990600"/>
                <a:chExt cx="1828800" cy="2971800"/>
              </a:xfrm>
            </p:grpSpPr>
            <p:cxnSp>
              <p:nvCxnSpPr>
                <p:cNvPr id="587" name="Straight Connector 586">
                  <a:extLst>
                    <a:ext uri="{FF2B5EF4-FFF2-40B4-BE49-F238E27FC236}">
                      <a16:creationId xmlns:a16="http://schemas.microsoft.com/office/drawing/2014/main" id="{447D4B6B-0A0A-A1C6-484C-40EFDC02456B}"/>
                    </a:ext>
                  </a:extLst>
                </p:cNvPr>
                <p:cNvCxnSpPr>
                  <a:endCxn id="592"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B1C67037-5A78-E6F3-8A7B-44B010D431F8}"/>
                    </a:ext>
                  </a:extLst>
                </p:cNvPr>
                <p:cNvCxnSpPr>
                  <a:endCxn id="594"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D43A6EF8-6E57-523F-0BFC-5266164E172C}"/>
                    </a:ext>
                  </a:extLst>
                </p:cNvPr>
                <p:cNvCxnSpPr>
                  <a:endCxn id="595"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97D91EE0-1E81-2EFB-65FF-F0F4F1DAA0E0}"/>
                    </a:ext>
                  </a:extLst>
                </p:cNvPr>
                <p:cNvCxnSpPr>
                  <a:endCxn id="596"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6AF93BD2-2212-C8B6-6917-36BBA6F43840}"/>
                    </a:ext>
                  </a:extLst>
                </p:cNvPr>
                <p:cNvCxnSpPr>
                  <a:endCxn id="593"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33" name="Group 632">
            <a:extLst>
              <a:ext uri="{FF2B5EF4-FFF2-40B4-BE49-F238E27FC236}">
                <a16:creationId xmlns:a16="http://schemas.microsoft.com/office/drawing/2014/main" id="{DF9FCE41-45ED-7C57-E755-AC9F9B9EEA4E}"/>
              </a:ext>
            </a:extLst>
          </p:cNvPr>
          <p:cNvGrpSpPr/>
          <p:nvPr/>
        </p:nvGrpSpPr>
        <p:grpSpPr>
          <a:xfrm>
            <a:off x="1734834" y="3433132"/>
            <a:ext cx="1414038" cy="191087"/>
            <a:chOff x="1828799" y="2017072"/>
            <a:chExt cx="1414038" cy="191087"/>
          </a:xfrm>
        </p:grpSpPr>
        <p:sp>
          <p:nvSpPr>
            <p:cNvPr id="634" name="DRAM">
              <a:extLst>
                <a:ext uri="{FF2B5EF4-FFF2-40B4-BE49-F238E27FC236}">
                  <a16:creationId xmlns:a16="http://schemas.microsoft.com/office/drawing/2014/main" id="{0425F59A-0914-0B3A-8880-02CD4503DC90}"/>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5" name="Straight Connector 634">
              <a:extLst>
                <a:ext uri="{FF2B5EF4-FFF2-40B4-BE49-F238E27FC236}">
                  <a16:creationId xmlns:a16="http://schemas.microsoft.com/office/drawing/2014/main" id="{0365DAD6-F9FB-425F-8935-BA538D916B3C}"/>
                </a:ext>
              </a:extLst>
            </p:cNvPr>
            <p:cNvCxnSpPr>
              <a:cxnSpLocks/>
              <a:stCxn id="640" idx="6"/>
              <a:endCxn id="63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D54A3DCF-65E7-B403-08FC-ABD1BFD2FB03}"/>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7" name="Oval 636">
              <a:extLst>
                <a:ext uri="{FF2B5EF4-FFF2-40B4-BE49-F238E27FC236}">
                  <a16:creationId xmlns:a16="http://schemas.microsoft.com/office/drawing/2014/main" id="{A219D0FB-1242-DB5B-8F12-BB552160CFF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8" name="Oval 637">
              <a:extLst>
                <a:ext uri="{FF2B5EF4-FFF2-40B4-BE49-F238E27FC236}">
                  <a16:creationId xmlns:a16="http://schemas.microsoft.com/office/drawing/2014/main" id="{06A5D890-C32E-3AE7-0231-B54DDDDF9A99}"/>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9" name="Oval 638">
              <a:extLst>
                <a:ext uri="{FF2B5EF4-FFF2-40B4-BE49-F238E27FC236}">
                  <a16:creationId xmlns:a16="http://schemas.microsoft.com/office/drawing/2014/main" id="{522E2C60-2BE4-D1A6-A6C0-873888603E40}"/>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1993063B-FCEA-0BCA-CDF3-8C81DC0E7B6A}"/>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1" name="Group 640">
            <a:extLst>
              <a:ext uri="{FF2B5EF4-FFF2-40B4-BE49-F238E27FC236}">
                <a16:creationId xmlns:a16="http://schemas.microsoft.com/office/drawing/2014/main" id="{184E7C71-9393-1558-6259-133CBC1A43AD}"/>
              </a:ext>
            </a:extLst>
          </p:cNvPr>
          <p:cNvGrpSpPr/>
          <p:nvPr/>
        </p:nvGrpSpPr>
        <p:grpSpPr>
          <a:xfrm>
            <a:off x="3292362" y="3433132"/>
            <a:ext cx="1414038" cy="191087"/>
            <a:chOff x="3386327" y="2017072"/>
            <a:chExt cx="1414038" cy="191087"/>
          </a:xfrm>
        </p:grpSpPr>
        <p:sp>
          <p:nvSpPr>
            <p:cNvPr id="642" name="DRAM">
              <a:extLst>
                <a:ext uri="{FF2B5EF4-FFF2-40B4-BE49-F238E27FC236}">
                  <a16:creationId xmlns:a16="http://schemas.microsoft.com/office/drawing/2014/main" id="{5D164751-E07A-4046-5602-3CFB6444903E}"/>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43" name="Straight Connector 642">
              <a:extLst>
                <a:ext uri="{FF2B5EF4-FFF2-40B4-BE49-F238E27FC236}">
                  <a16:creationId xmlns:a16="http://schemas.microsoft.com/office/drawing/2014/main" id="{5E34ADD2-02B2-0CA3-4B45-ADB1255E0F08}"/>
                </a:ext>
              </a:extLst>
            </p:cNvPr>
            <p:cNvCxnSpPr>
              <a:cxnSpLocks/>
              <a:endCxn id="64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57FD474B-F4FD-4AB3-E584-B4AD403FD885}"/>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5" name="Oval 644">
              <a:extLst>
                <a:ext uri="{FF2B5EF4-FFF2-40B4-BE49-F238E27FC236}">
                  <a16:creationId xmlns:a16="http://schemas.microsoft.com/office/drawing/2014/main" id="{FBFB9199-5AF0-5F79-3028-47929D457CEB}"/>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6" name="Oval 645">
              <a:extLst>
                <a:ext uri="{FF2B5EF4-FFF2-40B4-BE49-F238E27FC236}">
                  <a16:creationId xmlns:a16="http://schemas.microsoft.com/office/drawing/2014/main" id="{9BD4A7A8-5F6E-C7A5-12C7-B4297E1F5FD1}"/>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7" name="Oval 646">
              <a:extLst>
                <a:ext uri="{FF2B5EF4-FFF2-40B4-BE49-F238E27FC236}">
                  <a16:creationId xmlns:a16="http://schemas.microsoft.com/office/drawing/2014/main" id="{87598C65-1C14-C0C6-382C-C222DD1385D9}"/>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8" name="Oval 647">
              <a:extLst>
                <a:ext uri="{FF2B5EF4-FFF2-40B4-BE49-F238E27FC236}">
                  <a16:creationId xmlns:a16="http://schemas.microsoft.com/office/drawing/2014/main" id="{CBFA9CA4-E549-68C2-DE14-A9E300FD751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9" name="Group 648">
            <a:extLst>
              <a:ext uri="{FF2B5EF4-FFF2-40B4-BE49-F238E27FC236}">
                <a16:creationId xmlns:a16="http://schemas.microsoft.com/office/drawing/2014/main" id="{F42ACF8A-CEFC-6EF7-279E-B83A60F8D597}"/>
              </a:ext>
            </a:extLst>
          </p:cNvPr>
          <p:cNvGrpSpPr/>
          <p:nvPr/>
        </p:nvGrpSpPr>
        <p:grpSpPr>
          <a:xfrm>
            <a:off x="4859034" y="3433132"/>
            <a:ext cx="1414038" cy="191087"/>
            <a:chOff x="4952999" y="2017072"/>
            <a:chExt cx="1414038" cy="191087"/>
          </a:xfrm>
        </p:grpSpPr>
        <p:sp>
          <p:nvSpPr>
            <p:cNvPr id="650" name="DRAM">
              <a:extLst>
                <a:ext uri="{FF2B5EF4-FFF2-40B4-BE49-F238E27FC236}">
                  <a16:creationId xmlns:a16="http://schemas.microsoft.com/office/drawing/2014/main" id="{8E1B3E85-3553-2278-0A35-A279B2BD0B04}"/>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1" name="Straight Connector 650">
              <a:extLst>
                <a:ext uri="{FF2B5EF4-FFF2-40B4-BE49-F238E27FC236}">
                  <a16:creationId xmlns:a16="http://schemas.microsoft.com/office/drawing/2014/main" id="{9F1CBDCA-65BC-7FE4-9C11-A290929A26B3}"/>
                </a:ext>
              </a:extLst>
            </p:cNvPr>
            <p:cNvCxnSpPr>
              <a:cxnSpLocks/>
              <a:stCxn id="656" idx="6"/>
              <a:endCxn id="650"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2" name="Oval 651">
              <a:extLst>
                <a:ext uri="{FF2B5EF4-FFF2-40B4-BE49-F238E27FC236}">
                  <a16:creationId xmlns:a16="http://schemas.microsoft.com/office/drawing/2014/main" id="{136C594F-8CD2-FAF4-4111-0AE6729D0B7D}"/>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3" name="Oval 652">
              <a:extLst>
                <a:ext uri="{FF2B5EF4-FFF2-40B4-BE49-F238E27FC236}">
                  <a16:creationId xmlns:a16="http://schemas.microsoft.com/office/drawing/2014/main" id="{17615C31-87E6-8E59-82FD-F50D8F043988}"/>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4" name="Oval 653">
              <a:extLst>
                <a:ext uri="{FF2B5EF4-FFF2-40B4-BE49-F238E27FC236}">
                  <a16:creationId xmlns:a16="http://schemas.microsoft.com/office/drawing/2014/main" id="{2B0A1994-A47C-D00F-3548-A149A6E28E5E}"/>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5" name="Oval 654">
              <a:extLst>
                <a:ext uri="{FF2B5EF4-FFF2-40B4-BE49-F238E27FC236}">
                  <a16:creationId xmlns:a16="http://schemas.microsoft.com/office/drawing/2014/main" id="{0512E2AC-CD69-A8B9-E7D1-BD42B09CBFB9}"/>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6" name="Oval 655">
              <a:extLst>
                <a:ext uri="{FF2B5EF4-FFF2-40B4-BE49-F238E27FC236}">
                  <a16:creationId xmlns:a16="http://schemas.microsoft.com/office/drawing/2014/main" id="{2A7FACE0-CDCC-1585-56B1-5DC7A30DC775}"/>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7" name="Group 656">
            <a:extLst>
              <a:ext uri="{FF2B5EF4-FFF2-40B4-BE49-F238E27FC236}">
                <a16:creationId xmlns:a16="http://schemas.microsoft.com/office/drawing/2014/main" id="{C732A734-DBD5-CAA3-CCA7-56E24D2C3232}"/>
              </a:ext>
            </a:extLst>
          </p:cNvPr>
          <p:cNvGrpSpPr/>
          <p:nvPr/>
        </p:nvGrpSpPr>
        <p:grpSpPr>
          <a:xfrm>
            <a:off x="6416562" y="3433132"/>
            <a:ext cx="1414038" cy="191087"/>
            <a:chOff x="6510527" y="2017072"/>
            <a:chExt cx="1414038" cy="191087"/>
          </a:xfrm>
        </p:grpSpPr>
        <p:sp>
          <p:nvSpPr>
            <p:cNvPr id="658" name="DRAM">
              <a:extLst>
                <a:ext uri="{FF2B5EF4-FFF2-40B4-BE49-F238E27FC236}">
                  <a16:creationId xmlns:a16="http://schemas.microsoft.com/office/drawing/2014/main" id="{062749DF-6030-EBAB-4526-833AABC12B99}"/>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9" name="Straight Connector 658">
              <a:extLst>
                <a:ext uri="{FF2B5EF4-FFF2-40B4-BE49-F238E27FC236}">
                  <a16:creationId xmlns:a16="http://schemas.microsoft.com/office/drawing/2014/main" id="{27153594-CEFB-F1C2-7CD8-5AE27DCC3B8F}"/>
                </a:ext>
              </a:extLst>
            </p:cNvPr>
            <p:cNvCxnSpPr>
              <a:cxnSpLocks/>
              <a:stCxn id="664" idx="6"/>
              <a:endCxn id="658"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0" name="Oval 659">
              <a:extLst>
                <a:ext uri="{FF2B5EF4-FFF2-40B4-BE49-F238E27FC236}">
                  <a16:creationId xmlns:a16="http://schemas.microsoft.com/office/drawing/2014/main" id="{04E8F48B-F8FF-4985-8C4A-F1EB4FDB57CA}"/>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1" name="Oval 660">
              <a:extLst>
                <a:ext uri="{FF2B5EF4-FFF2-40B4-BE49-F238E27FC236}">
                  <a16:creationId xmlns:a16="http://schemas.microsoft.com/office/drawing/2014/main" id="{813F39CB-1308-C8B2-B5BA-BA9F09435BA4}"/>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2" name="Oval 661">
              <a:extLst>
                <a:ext uri="{FF2B5EF4-FFF2-40B4-BE49-F238E27FC236}">
                  <a16:creationId xmlns:a16="http://schemas.microsoft.com/office/drawing/2014/main" id="{5C6D6BC8-CB65-1C01-1E15-807CDD5CD3B3}"/>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3" name="Oval 662">
              <a:extLst>
                <a:ext uri="{FF2B5EF4-FFF2-40B4-BE49-F238E27FC236}">
                  <a16:creationId xmlns:a16="http://schemas.microsoft.com/office/drawing/2014/main" id="{565C1D87-0CD8-A92A-BAFA-8C434D58784D}"/>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0994B7B4-1923-25FA-4D2F-0EB2BC575810}"/>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8" name="Group 667">
            <a:extLst>
              <a:ext uri="{FF2B5EF4-FFF2-40B4-BE49-F238E27FC236}">
                <a16:creationId xmlns:a16="http://schemas.microsoft.com/office/drawing/2014/main" id="{7BB5A784-B0A7-0E69-41FF-9F9A6D8A4557}"/>
              </a:ext>
            </a:extLst>
          </p:cNvPr>
          <p:cNvGrpSpPr/>
          <p:nvPr/>
        </p:nvGrpSpPr>
        <p:grpSpPr>
          <a:xfrm>
            <a:off x="1734835" y="5379553"/>
            <a:ext cx="6248400" cy="914400"/>
            <a:chOff x="1828800" y="4192093"/>
            <a:chExt cx="6248400" cy="914400"/>
          </a:xfrm>
        </p:grpSpPr>
        <p:cxnSp>
          <p:nvCxnSpPr>
            <p:cNvPr id="672" name="Straight Connector 671">
              <a:extLst>
                <a:ext uri="{FF2B5EF4-FFF2-40B4-BE49-F238E27FC236}">
                  <a16:creationId xmlns:a16="http://schemas.microsoft.com/office/drawing/2014/main" id="{3116BE0E-F271-F305-EA26-0C82E2B4DA81}"/>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74" name="DRAM">
              <a:extLst>
                <a:ext uri="{FF2B5EF4-FFF2-40B4-BE49-F238E27FC236}">
                  <a16:creationId xmlns:a16="http://schemas.microsoft.com/office/drawing/2014/main" id="{2C8D9CC8-6BDA-5419-E8E4-42FF61C79883}"/>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70" name="Straight Connector 669">
            <a:extLst>
              <a:ext uri="{FF2B5EF4-FFF2-40B4-BE49-F238E27FC236}">
                <a16:creationId xmlns:a16="http://schemas.microsoft.com/office/drawing/2014/main" id="{7CF8E28C-EF26-E17F-9F1C-452F8E77B00C}"/>
              </a:ext>
            </a:extLst>
          </p:cNvPr>
          <p:cNvCxnSpPr/>
          <p:nvPr/>
        </p:nvCxnSpPr>
        <p:spPr>
          <a:xfrm flipH="1">
            <a:off x="4782835" y="598806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7" name="TextBox 666">
            <a:extLst>
              <a:ext uri="{FF2B5EF4-FFF2-40B4-BE49-F238E27FC236}">
                <a16:creationId xmlns:a16="http://schemas.microsoft.com/office/drawing/2014/main" id="{8F90DF0C-2A24-C7B4-AE31-33E960E51FF5}"/>
              </a:ext>
            </a:extLst>
          </p:cNvPr>
          <p:cNvSpPr txBox="1"/>
          <p:nvPr/>
        </p:nvSpPr>
        <p:spPr>
          <a:xfrm>
            <a:off x="5011434" y="591186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nvGrpSpPr>
          <p:cNvPr id="675" name="Group 674">
            <a:extLst>
              <a:ext uri="{FF2B5EF4-FFF2-40B4-BE49-F238E27FC236}">
                <a16:creationId xmlns:a16="http://schemas.microsoft.com/office/drawing/2014/main" id="{78C3DDC3-936F-9F94-A76F-0A533527ADE0}"/>
              </a:ext>
            </a:extLst>
          </p:cNvPr>
          <p:cNvGrpSpPr/>
          <p:nvPr/>
        </p:nvGrpSpPr>
        <p:grpSpPr>
          <a:xfrm>
            <a:off x="1734835" y="4042423"/>
            <a:ext cx="6248400" cy="1337130"/>
            <a:chOff x="1828800" y="2854963"/>
            <a:chExt cx="6248400" cy="1337130"/>
          </a:xfrm>
        </p:grpSpPr>
        <p:cxnSp>
          <p:nvCxnSpPr>
            <p:cNvPr id="676" name="Straight Connector 675">
              <a:extLst>
                <a:ext uri="{FF2B5EF4-FFF2-40B4-BE49-F238E27FC236}">
                  <a16:creationId xmlns:a16="http://schemas.microsoft.com/office/drawing/2014/main" id="{3D5C2FFA-6BE1-B8AC-4C6F-D925B7C8276A}"/>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D5586EFF-ECC6-58DC-2D42-C741C756093A}"/>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E1178004-2221-2900-3661-605BBA737AD5}"/>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24547807-69BC-2F8E-734C-4A704A4AE4AB}"/>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84" name="DRAM">
              <a:extLst>
                <a:ext uri="{FF2B5EF4-FFF2-40B4-BE49-F238E27FC236}">
                  <a16:creationId xmlns:a16="http://schemas.microsoft.com/office/drawing/2014/main" id="{B16BC426-395A-6BC0-5265-1F4643A83C05}"/>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680" name="Straight Connector 679">
              <a:extLst>
                <a:ext uri="{FF2B5EF4-FFF2-40B4-BE49-F238E27FC236}">
                  <a16:creationId xmlns:a16="http://schemas.microsoft.com/office/drawing/2014/main" id="{6E0BB9BB-5DC8-BCFA-35D5-FCE7C4545088}"/>
                </a:ext>
              </a:extLst>
            </p:cNvPr>
            <p:cNvCxnSpPr>
              <a:cxnSpLocks/>
            </p:cNvCxnSpPr>
            <p:nvPr/>
          </p:nvCxnSpPr>
          <p:spPr>
            <a:xfrm flipV="1">
              <a:off x="26886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FC8EF256-10F9-677C-EBEA-7919D3FF3B71}"/>
                </a:ext>
              </a:extLst>
            </p:cNvPr>
            <p:cNvCxnSpPr>
              <a:cxnSpLocks/>
            </p:cNvCxnSpPr>
            <p:nvPr/>
          </p:nvCxnSpPr>
          <p:spPr>
            <a:xfrm flipV="1">
              <a:off x="42462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4A85A823-AC4A-E0C6-956E-B108653B9D78}"/>
                </a:ext>
              </a:extLst>
            </p:cNvPr>
            <p:cNvCxnSpPr>
              <a:cxnSpLocks/>
            </p:cNvCxnSpPr>
            <p:nvPr/>
          </p:nvCxnSpPr>
          <p:spPr>
            <a:xfrm flipV="1">
              <a:off x="58128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FDA40F08-3322-30C2-2F09-93E01D7F30E7}"/>
                </a:ext>
              </a:extLst>
            </p:cNvPr>
            <p:cNvCxnSpPr>
              <a:cxnSpLocks/>
            </p:cNvCxnSpPr>
            <p:nvPr/>
          </p:nvCxnSpPr>
          <p:spPr>
            <a:xfrm flipV="1">
              <a:off x="73704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693" name="TextBox 692">
            <a:extLst>
              <a:ext uri="{FF2B5EF4-FFF2-40B4-BE49-F238E27FC236}">
                <a16:creationId xmlns:a16="http://schemas.microsoft.com/office/drawing/2014/main" id="{DFB7482C-7838-488B-92BC-76F89B665B34}"/>
              </a:ext>
            </a:extLst>
          </p:cNvPr>
          <p:cNvSpPr txBox="1"/>
          <p:nvPr/>
        </p:nvSpPr>
        <p:spPr>
          <a:xfrm>
            <a:off x="5468635" y="2101860"/>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701" name="DRAM">
            <a:extLst>
              <a:ext uri="{FF2B5EF4-FFF2-40B4-BE49-F238E27FC236}">
                <a16:creationId xmlns:a16="http://schemas.microsoft.com/office/drawing/2014/main" id="{4EA701ED-1071-1F65-A5E3-6398ECF35CE9}"/>
              </a:ext>
            </a:extLst>
          </p:cNvPr>
          <p:cNvSpPr/>
          <p:nvPr/>
        </p:nvSpPr>
        <p:spPr>
          <a:xfrm>
            <a:off x="2501604"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TextBox 701">
            <a:extLst>
              <a:ext uri="{FF2B5EF4-FFF2-40B4-BE49-F238E27FC236}">
                <a16:creationId xmlns:a16="http://schemas.microsoft.com/office/drawing/2014/main" id="{0D2A96BC-E353-B377-0B98-4ED1699CA3E2}"/>
              </a:ext>
            </a:extLst>
          </p:cNvPr>
          <p:cNvSpPr txBox="1"/>
          <p:nvPr/>
        </p:nvSpPr>
        <p:spPr>
          <a:xfrm>
            <a:off x="7601297" y="454244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703" name="DRAM">
            <a:extLst>
              <a:ext uri="{FF2B5EF4-FFF2-40B4-BE49-F238E27FC236}">
                <a16:creationId xmlns:a16="http://schemas.microsoft.com/office/drawing/2014/main" id="{36D127E1-76B5-AA5B-EC7D-25E41F1F1562}"/>
              </a:ext>
            </a:extLst>
          </p:cNvPr>
          <p:cNvSpPr/>
          <p:nvPr/>
        </p:nvSpPr>
        <p:spPr>
          <a:xfrm>
            <a:off x="7184203"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070AC36B-71E9-01E4-A94F-6417563C59E6}"/>
              </a:ext>
            </a:extLst>
          </p:cNvPr>
          <p:cNvSpPr/>
          <p:nvPr/>
        </p:nvSpPr>
        <p:spPr>
          <a:xfrm>
            <a:off x="5625866"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73EDECA4-CFAE-A649-912F-093315A91415}"/>
              </a:ext>
            </a:extLst>
          </p:cNvPr>
          <p:cNvSpPr/>
          <p:nvPr/>
        </p:nvSpPr>
        <p:spPr>
          <a:xfrm>
            <a:off x="4056147" y="4578255"/>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6" name="DRAM">
            <a:extLst>
              <a:ext uri="{FF2B5EF4-FFF2-40B4-BE49-F238E27FC236}">
                <a16:creationId xmlns:a16="http://schemas.microsoft.com/office/drawing/2014/main" id="{D08F44DF-E999-B591-8CA2-8BD6219F5D94}"/>
              </a:ext>
            </a:extLst>
          </p:cNvPr>
          <p:cNvSpPr/>
          <p:nvPr/>
        </p:nvSpPr>
        <p:spPr>
          <a:xfrm>
            <a:off x="5622881" y="4250089"/>
            <a:ext cx="191086" cy="93092"/>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43E88F37-490D-F8D1-0AD6-27F9B343921E}"/>
              </a:ext>
            </a:extLst>
          </p:cNvPr>
          <p:cNvSpPr/>
          <p:nvPr/>
        </p:nvSpPr>
        <p:spPr>
          <a:xfrm>
            <a:off x="7185306" y="4250089"/>
            <a:ext cx="191086" cy="93092"/>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C888F44B-4C24-128E-2200-6CE18CFB6D92}"/>
              </a:ext>
            </a:extLst>
          </p:cNvPr>
          <p:cNvSpPr/>
          <p:nvPr/>
        </p:nvSpPr>
        <p:spPr>
          <a:xfrm>
            <a:off x="2495037" y="4250089"/>
            <a:ext cx="191086" cy="93092"/>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12EB6CB1-AEDC-1A4B-4B10-E0677A1F0CA2}"/>
              </a:ext>
            </a:extLst>
          </p:cNvPr>
          <p:cNvSpPr/>
          <p:nvPr/>
        </p:nvSpPr>
        <p:spPr>
          <a:xfrm>
            <a:off x="4058606" y="4250089"/>
            <a:ext cx="191086" cy="93092"/>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TextBox 718">
            <a:extLst>
              <a:ext uri="{FF2B5EF4-FFF2-40B4-BE49-F238E27FC236}">
                <a16:creationId xmlns:a16="http://schemas.microsoft.com/office/drawing/2014/main" id="{96BFDF10-E232-3FE1-F535-F4CEE9AADAAE}"/>
              </a:ext>
            </a:extLst>
          </p:cNvPr>
          <p:cNvSpPr txBox="1"/>
          <p:nvPr/>
        </p:nvSpPr>
        <p:spPr>
          <a:xfrm>
            <a:off x="4029634" y="4089258"/>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graphicFrame>
        <p:nvGraphicFramePr>
          <p:cNvPr id="2" name="Table 4">
            <a:extLst>
              <a:ext uri="{FF2B5EF4-FFF2-40B4-BE49-F238E27FC236}">
                <a16:creationId xmlns:a16="http://schemas.microsoft.com/office/drawing/2014/main" id="{61AD9357-EC28-895C-C21C-DE3CAA41CD89}"/>
              </a:ext>
            </a:extLst>
          </p:cNvPr>
          <p:cNvGraphicFramePr>
            <a:graphicFrameLocks/>
          </p:cNvGraphicFramePr>
          <p:nvPr>
            <p:extLst>
              <p:ext uri="{D42A27DB-BD31-4B8C-83A1-F6EECF244321}">
                <p14:modId xmlns:p14="http://schemas.microsoft.com/office/powerpoint/2010/main" val="259491504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TextBox 4">
            <a:extLst>
              <a:ext uri="{FF2B5EF4-FFF2-40B4-BE49-F238E27FC236}">
                <a16:creationId xmlns:a16="http://schemas.microsoft.com/office/drawing/2014/main" id="{0DFC9F18-37F2-7D81-3010-A6B417ABA451}"/>
              </a:ext>
            </a:extLst>
          </p:cNvPr>
          <p:cNvSpPr txBox="1"/>
          <p:nvPr/>
        </p:nvSpPr>
        <p:spPr>
          <a:xfrm>
            <a:off x="0" y="1314306"/>
            <a:ext cx="9144000" cy="777240"/>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During a column access, </a:t>
            </a:r>
            <a:br>
              <a:rPr lang="en-US" sz="2200" b="1" dirty="0">
                <a:latin typeface="Avenir Next" panose="020B0503020202020204" pitchFamily="34" charset="0"/>
              </a:rPr>
            </a:br>
            <a:r>
              <a:rPr lang="en-US" sz="2200" b="1" dirty="0">
                <a:latin typeface="Avenir Next" panose="020B0503020202020204" pitchFamily="34" charset="0"/>
              </a:rPr>
              <a:t>data is </a:t>
            </a:r>
            <a:r>
              <a:rPr lang="en-US" sz="2200" b="1" dirty="0">
                <a:solidFill>
                  <a:schemeClr val="accent4"/>
                </a:solidFill>
                <a:latin typeface="Avenir Next" panose="020B0503020202020204" pitchFamily="34" charset="0"/>
              </a:rPr>
              <a:t>locally</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globally amplified</a:t>
            </a:r>
            <a:r>
              <a:rPr lang="en-US" sz="2200" b="1" dirty="0">
                <a:latin typeface="Avenir Next" panose="020B0503020202020204" pitchFamily="34" charset="0"/>
              </a:rPr>
              <a:t> to improve signal integrity  </a:t>
            </a:r>
          </a:p>
        </p:txBody>
      </p:sp>
    </p:spTree>
    <p:extLst>
      <p:ext uri="{BB962C8B-B14F-4D97-AF65-F5344CB8AC3E}">
        <p14:creationId xmlns:p14="http://schemas.microsoft.com/office/powerpoint/2010/main" val="298458834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Background on DRAM Column Access</a:t>
            </a:r>
          </a:p>
        </p:txBody>
      </p:sp>
      <p:grpSp>
        <p:nvGrpSpPr>
          <p:cNvPr id="557" name="Group 556">
            <a:extLst>
              <a:ext uri="{FF2B5EF4-FFF2-40B4-BE49-F238E27FC236}">
                <a16:creationId xmlns:a16="http://schemas.microsoft.com/office/drawing/2014/main" id="{CDE0A1D6-D52A-332E-2188-7573F797AC73}"/>
              </a:ext>
            </a:extLst>
          </p:cNvPr>
          <p:cNvGrpSpPr/>
          <p:nvPr/>
        </p:nvGrpSpPr>
        <p:grpSpPr>
          <a:xfrm>
            <a:off x="1734836" y="2745222"/>
            <a:ext cx="1414038" cy="1414038"/>
            <a:chOff x="4876800" y="1600199"/>
            <a:chExt cx="2819401" cy="2819401"/>
          </a:xfrm>
        </p:grpSpPr>
        <p:grpSp>
          <p:nvGrpSpPr>
            <p:cNvPr id="558" name="Group 557">
              <a:extLst>
                <a:ext uri="{FF2B5EF4-FFF2-40B4-BE49-F238E27FC236}">
                  <a16:creationId xmlns:a16="http://schemas.microsoft.com/office/drawing/2014/main" id="{017AA009-1207-8440-3D55-6890990B613E}"/>
                </a:ext>
              </a:extLst>
            </p:cNvPr>
            <p:cNvGrpSpPr/>
            <p:nvPr/>
          </p:nvGrpSpPr>
          <p:grpSpPr>
            <a:xfrm>
              <a:off x="5486400" y="3962400"/>
              <a:ext cx="2209800" cy="457200"/>
              <a:chOff x="5486400" y="3962400"/>
              <a:chExt cx="2209800" cy="457200"/>
            </a:xfrm>
          </p:grpSpPr>
          <p:sp>
            <p:nvSpPr>
              <p:cNvPr id="252" name="DRAM">
                <a:extLst>
                  <a:ext uri="{FF2B5EF4-FFF2-40B4-BE49-F238E27FC236}">
                    <a16:creationId xmlns:a16="http://schemas.microsoft.com/office/drawing/2014/main" id="{44D610D7-E5D1-20EB-CA00-CED8FE6C9D1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96A9F370-9B5B-8B89-533F-3314236651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4" name="DRAM">
                <a:extLst>
                  <a:ext uri="{FF2B5EF4-FFF2-40B4-BE49-F238E27FC236}">
                    <a16:creationId xmlns:a16="http://schemas.microsoft.com/office/drawing/2014/main" id="{5952F579-EB3E-CC69-FB86-8668D6D7B0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5" name="DRAM">
                <a:extLst>
                  <a:ext uri="{FF2B5EF4-FFF2-40B4-BE49-F238E27FC236}">
                    <a16:creationId xmlns:a16="http://schemas.microsoft.com/office/drawing/2014/main" id="{C500CA4B-A205-6FDA-C264-253A37B6F7FD}"/>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6" name="DRAM">
                <a:extLst>
                  <a:ext uri="{FF2B5EF4-FFF2-40B4-BE49-F238E27FC236}">
                    <a16:creationId xmlns:a16="http://schemas.microsoft.com/office/drawing/2014/main" id="{F1FEBA5E-9BB4-8885-D35B-B95D5B1C46D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59" name="Group 558">
              <a:extLst>
                <a:ext uri="{FF2B5EF4-FFF2-40B4-BE49-F238E27FC236}">
                  <a16:creationId xmlns:a16="http://schemas.microsoft.com/office/drawing/2014/main" id="{7A9721D4-64D6-C4D3-056A-5AA70DED259E}"/>
                </a:ext>
              </a:extLst>
            </p:cNvPr>
            <p:cNvGrpSpPr/>
            <p:nvPr/>
          </p:nvGrpSpPr>
          <p:grpSpPr>
            <a:xfrm>
              <a:off x="4876800" y="1600200"/>
              <a:ext cx="457200" cy="2209800"/>
              <a:chOff x="4876800" y="1600200"/>
              <a:chExt cx="457200" cy="2209800"/>
            </a:xfrm>
          </p:grpSpPr>
          <p:sp>
            <p:nvSpPr>
              <p:cNvPr id="247" name="DRAM">
                <a:extLst>
                  <a:ext uri="{FF2B5EF4-FFF2-40B4-BE49-F238E27FC236}">
                    <a16:creationId xmlns:a16="http://schemas.microsoft.com/office/drawing/2014/main" id="{679B149F-E6A4-8511-65F2-F289CCB6D12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8" name="DRAM">
                <a:extLst>
                  <a:ext uri="{FF2B5EF4-FFF2-40B4-BE49-F238E27FC236}">
                    <a16:creationId xmlns:a16="http://schemas.microsoft.com/office/drawing/2014/main" id="{F42028E8-5D99-C82D-8CB5-7D23B44C05E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9" name="DRAM">
                <a:extLst>
                  <a:ext uri="{FF2B5EF4-FFF2-40B4-BE49-F238E27FC236}">
                    <a16:creationId xmlns:a16="http://schemas.microsoft.com/office/drawing/2014/main" id="{77ABCE84-97FC-EAC0-081D-744660C15B3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19B9569B-ECC4-3400-FAC2-A30DE9CDA0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982667A6-8749-EC41-0B69-F98C9FDF08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0" name="Group 559">
              <a:extLst>
                <a:ext uri="{FF2B5EF4-FFF2-40B4-BE49-F238E27FC236}">
                  <a16:creationId xmlns:a16="http://schemas.microsoft.com/office/drawing/2014/main" id="{868A196E-C6D7-A5ED-CC9A-9D91CE6BCC92}"/>
                </a:ext>
              </a:extLst>
            </p:cNvPr>
            <p:cNvGrpSpPr/>
            <p:nvPr/>
          </p:nvGrpSpPr>
          <p:grpSpPr>
            <a:xfrm>
              <a:off x="5676900" y="1600199"/>
              <a:ext cx="1828800" cy="2362201"/>
              <a:chOff x="5676900" y="1170708"/>
              <a:chExt cx="1828800" cy="2791692"/>
            </a:xfrm>
          </p:grpSpPr>
          <p:cxnSp>
            <p:nvCxnSpPr>
              <p:cNvPr id="242" name="Straight Connector 241">
                <a:extLst>
                  <a:ext uri="{FF2B5EF4-FFF2-40B4-BE49-F238E27FC236}">
                    <a16:creationId xmlns:a16="http://schemas.microsoft.com/office/drawing/2014/main" id="{8B6BD11C-AFC7-323F-C5E0-2B500F85137B}"/>
                  </a:ext>
                </a:extLst>
              </p:cNvPr>
              <p:cNvCxnSpPr>
                <a:cxnSpLocks/>
                <a:stCxn id="563" idx="0"/>
                <a:endCxn id="25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07F662F-97E4-BD38-295C-5AF7F25D726F}"/>
                  </a:ext>
                </a:extLst>
              </p:cNvPr>
              <p:cNvCxnSpPr>
                <a:cxnSpLocks/>
                <a:stCxn id="565" idx="0"/>
                <a:endCxn id="25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64C6C990-3DE4-6581-2023-46CB52DEE535}"/>
                  </a:ext>
                </a:extLst>
              </p:cNvPr>
              <p:cNvCxnSpPr>
                <a:cxnSpLocks/>
                <a:stCxn id="566" idx="0"/>
                <a:endCxn id="25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B5CC0BD-856E-040B-8832-AC235AD7DD8D}"/>
                  </a:ext>
                </a:extLst>
              </p:cNvPr>
              <p:cNvCxnSpPr>
                <a:cxnSpLocks/>
                <a:stCxn id="567" idx="0"/>
                <a:endCxn id="25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BDD5932-9198-88B6-E331-10E1953711E8}"/>
                  </a:ext>
                </a:extLst>
              </p:cNvPr>
              <p:cNvCxnSpPr>
                <a:cxnSpLocks/>
                <a:stCxn id="564" idx="0"/>
                <a:endCxn id="25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1" name="Group 560">
              <a:extLst>
                <a:ext uri="{FF2B5EF4-FFF2-40B4-BE49-F238E27FC236}">
                  <a16:creationId xmlns:a16="http://schemas.microsoft.com/office/drawing/2014/main" id="{EF7B936C-CE1B-2E6F-B5C1-15EDD184888B}"/>
                </a:ext>
              </a:extLst>
            </p:cNvPr>
            <p:cNvGrpSpPr/>
            <p:nvPr/>
          </p:nvGrpSpPr>
          <p:grpSpPr>
            <a:xfrm>
              <a:off x="5334000" y="1790700"/>
              <a:ext cx="2362201" cy="1828800"/>
              <a:chOff x="5333998" y="1790700"/>
              <a:chExt cx="2791691" cy="1828800"/>
            </a:xfrm>
          </p:grpSpPr>
          <p:cxnSp>
            <p:nvCxnSpPr>
              <p:cNvPr id="237" name="Straight Connector 236">
                <a:extLst>
                  <a:ext uri="{FF2B5EF4-FFF2-40B4-BE49-F238E27FC236}">
                    <a16:creationId xmlns:a16="http://schemas.microsoft.com/office/drawing/2014/main" id="{E35762CB-D4A1-2387-CCC3-1329D633F022}"/>
                  </a:ext>
                </a:extLst>
              </p:cNvPr>
              <p:cNvCxnSpPr>
                <a:cxnSpLocks/>
                <a:stCxn id="567" idx="6"/>
                <a:endCxn id="24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1B7D13E6-271B-5879-0769-95A9E26F3141}"/>
                  </a:ext>
                </a:extLst>
              </p:cNvPr>
              <p:cNvCxnSpPr>
                <a:cxnSpLocks/>
                <a:stCxn id="572" idx="6"/>
                <a:endCxn id="24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CF012F61-B1E3-6E3C-87BB-1104AD45F314}"/>
                  </a:ext>
                </a:extLst>
              </p:cNvPr>
              <p:cNvCxnSpPr>
                <a:cxnSpLocks/>
                <a:stCxn id="225" idx="6"/>
                <a:endCxn id="24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20CB450-8E4E-96A1-373F-2BA007FC2A3B}"/>
                  </a:ext>
                </a:extLst>
              </p:cNvPr>
              <p:cNvCxnSpPr>
                <a:cxnSpLocks/>
                <a:stCxn id="231" idx="6"/>
                <a:endCxn id="25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6DFF4F1-3A1E-F9A0-D1A4-61CC79C0A22D}"/>
                  </a:ext>
                </a:extLst>
              </p:cNvPr>
              <p:cNvCxnSpPr>
                <a:cxnSpLocks/>
                <a:stCxn id="236" idx="6"/>
                <a:endCxn id="25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2" name="Group 561">
              <a:extLst>
                <a:ext uri="{FF2B5EF4-FFF2-40B4-BE49-F238E27FC236}">
                  <a16:creationId xmlns:a16="http://schemas.microsoft.com/office/drawing/2014/main" id="{622E31C0-5760-318A-CDB9-4F2F747FF414}"/>
                </a:ext>
              </a:extLst>
            </p:cNvPr>
            <p:cNvGrpSpPr/>
            <p:nvPr/>
          </p:nvGrpSpPr>
          <p:grpSpPr>
            <a:xfrm>
              <a:off x="5486400" y="1600200"/>
              <a:ext cx="2209800" cy="2209800"/>
              <a:chOff x="5486400" y="1600200"/>
              <a:chExt cx="2209800" cy="2209800"/>
            </a:xfrm>
          </p:grpSpPr>
          <p:sp>
            <p:nvSpPr>
              <p:cNvPr id="563" name="Oval 562">
                <a:extLst>
                  <a:ext uri="{FF2B5EF4-FFF2-40B4-BE49-F238E27FC236}">
                    <a16:creationId xmlns:a16="http://schemas.microsoft.com/office/drawing/2014/main" id="{360A1C95-696E-4320-15DE-2B0C18166888}"/>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4" name="Oval 563">
                <a:extLst>
                  <a:ext uri="{FF2B5EF4-FFF2-40B4-BE49-F238E27FC236}">
                    <a16:creationId xmlns:a16="http://schemas.microsoft.com/office/drawing/2014/main" id="{B8550A66-79CA-4E07-BB00-CB90780001C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5" name="Oval 564">
                <a:extLst>
                  <a:ext uri="{FF2B5EF4-FFF2-40B4-BE49-F238E27FC236}">
                    <a16:creationId xmlns:a16="http://schemas.microsoft.com/office/drawing/2014/main" id="{700C8972-07E3-9CDC-D601-6F243234BE82}"/>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6" name="Oval 565">
                <a:extLst>
                  <a:ext uri="{FF2B5EF4-FFF2-40B4-BE49-F238E27FC236}">
                    <a16:creationId xmlns:a16="http://schemas.microsoft.com/office/drawing/2014/main" id="{A25D4AAA-C7D4-C159-331A-6CBCF3F834D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7" name="Oval 566">
                <a:extLst>
                  <a:ext uri="{FF2B5EF4-FFF2-40B4-BE49-F238E27FC236}">
                    <a16:creationId xmlns:a16="http://schemas.microsoft.com/office/drawing/2014/main" id="{D331C878-0B5D-4973-DDA2-0235D7CB5F3F}"/>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8" name="Oval 567">
                <a:extLst>
                  <a:ext uri="{FF2B5EF4-FFF2-40B4-BE49-F238E27FC236}">
                    <a16:creationId xmlns:a16="http://schemas.microsoft.com/office/drawing/2014/main" id="{86DE77F0-B268-6D97-F5E9-EA4C961C912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9" name="Oval 568">
                <a:extLst>
                  <a:ext uri="{FF2B5EF4-FFF2-40B4-BE49-F238E27FC236}">
                    <a16:creationId xmlns:a16="http://schemas.microsoft.com/office/drawing/2014/main" id="{A242575E-D8E8-4589-AFF4-5D4D232ABA1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0" name="Oval 569">
                <a:extLst>
                  <a:ext uri="{FF2B5EF4-FFF2-40B4-BE49-F238E27FC236}">
                    <a16:creationId xmlns:a16="http://schemas.microsoft.com/office/drawing/2014/main" id="{9B663075-FA63-5829-A3C3-6F677925169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1" name="Oval 570">
                <a:extLst>
                  <a:ext uri="{FF2B5EF4-FFF2-40B4-BE49-F238E27FC236}">
                    <a16:creationId xmlns:a16="http://schemas.microsoft.com/office/drawing/2014/main" id="{34FE4AEF-CBB1-4FA9-C672-058490E755E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Oval 571">
                <a:extLst>
                  <a:ext uri="{FF2B5EF4-FFF2-40B4-BE49-F238E27FC236}">
                    <a16:creationId xmlns:a16="http://schemas.microsoft.com/office/drawing/2014/main" id="{673CDD16-C35A-6014-2CFF-D02647D20D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Oval 572">
                <a:extLst>
                  <a:ext uri="{FF2B5EF4-FFF2-40B4-BE49-F238E27FC236}">
                    <a16:creationId xmlns:a16="http://schemas.microsoft.com/office/drawing/2014/main" id="{FBBD024E-9877-084B-199C-B0D011C904E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Oval 573">
                <a:extLst>
                  <a:ext uri="{FF2B5EF4-FFF2-40B4-BE49-F238E27FC236}">
                    <a16:creationId xmlns:a16="http://schemas.microsoft.com/office/drawing/2014/main" id="{06CB289F-8499-64D5-BD37-759F371A038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Oval 574">
                <a:extLst>
                  <a:ext uri="{FF2B5EF4-FFF2-40B4-BE49-F238E27FC236}">
                    <a16:creationId xmlns:a16="http://schemas.microsoft.com/office/drawing/2014/main" id="{C87EAC8D-BA53-B6B6-8BBC-D30FDEDBE77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4" name="Oval 223">
                <a:extLst>
                  <a:ext uri="{FF2B5EF4-FFF2-40B4-BE49-F238E27FC236}">
                    <a16:creationId xmlns:a16="http://schemas.microsoft.com/office/drawing/2014/main" id="{746F00C8-7C7B-EC8A-16D8-1FE11906E74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5" name="Oval 224">
                <a:extLst>
                  <a:ext uri="{FF2B5EF4-FFF2-40B4-BE49-F238E27FC236}">
                    <a16:creationId xmlns:a16="http://schemas.microsoft.com/office/drawing/2014/main" id="{4292E746-0DB9-8FCA-6D1B-79A1301CA657}"/>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6" name="Oval 225">
                <a:extLst>
                  <a:ext uri="{FF2B5EF4-FFF2-40B4-BE49-F238E27FC236}">
                    <a16:creationId xmlns:a16="http://schemas.microsoft.com/office/drawing/2014/main" id="{B6F58C97-03E6-9447-7BB9-FC526AEC664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7" name="Oval 226">
                <a:extLst>
                  <a:ext uri="{FF2B5EF4-FFF2-40B4-BE49-F238E27FC236}">
                    <a16:creationId xmlns:a16="http://schemas.microsoft.com/office/drawing/2014/main" id="{894F7637-52A9-FFF9-8722-495860AB89E3}"/>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8" name="Oval 227">
                <a:extLst>
                  <a:ext uri="{FF2B5EF4-FFF2-40B4-BE49-F238E27FC236}">
                    <a16:creationId xmlns:a16="http://schemas.microsoft.com/office/drawing/2014/main" id="{41A2271C-9FCA-BF98-F84E-C60A4FC7524C}"/>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0" name="Oval 229">
                <a:extLst>
                  <a:ext uri="{FF2B5EF4-FFF2-40B4-BE49-F238E27FC236}">
                    <a16:creationId xmlns:a16="http://schemas.microsoft.com/office/drawing/2014/main" id="{FF35AF3F-A6B1-35C6-57D3-20E6D2B8077B}"/>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1" name="Oval 230">
                <a:extLst>
                  <a:ext uri="{FF2B5EF4-FFF2-40B4-BE49-F238E27FC236}">
                    <a16:creationId xmlns:a16="http://schemas.microsoft.com/office/drawing/2014/main" id="{041ACC3A-9F56-C6D2-9FCD-05F5BD3D9D8A}"/>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2" name="Oval 231">
                <a:extLst>
                  <a:ext uri="{FF2B5EF4-FFF2-40B4-BE49-F238E27FC236}">
                    <a16:creationId xmlns:a16="http://schemas.microsoft.com/office/drawing/2014/main" id="{C6BEC2B9-CC24-E8A3-B907-5101030D6F11}"/>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3" name="Oval 232">
                <a:extLst>
                  <a:ext uri="{FF2B5EF4-FFF2-40B4-BE49-F238E27FC236}">
                    <a16:creationId xmlns:a16="http://schemas.microsoft.com/office/drawing/2014/main" id="{6AB1C27C-1096-415F-B6DE-09D14D328F7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4" name="Oval 233">
                <a:extLst>
                  <a:ext uri="{FF2B5EF4-FFF2-40B4-BE49-F238E27FC236}">
                    <a16:creationId xmlns:a16="http://schemas.microsoft.com/office/drawing/2014/main" id="{B533FA71-E791-89EC-2F81-63C9D73C5CAB}"/>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5" name="Oval 234">
                <a:extLst>
                  <a:ext uri="{FF2B5EF4-FFF2-40B4-BE49-F238E27FC236}">
                    <a16:creationId xmlns:a16="http://schemas.microsoft.com/office/drawing/2014/main" id="{AB6C3B3A-B020-FDBF-3A22-C3C1AFADB440}"/>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6" name="Oval 235">
                <a:extLst>
                  <a:ext uri="{FF2B5EF4-FFF2-40B4-BE49-F238E27FC236}">
                    <a16:creationId xmlns:a16="http://schemas.microsoft.com/office/drawing/2014/main" id="{45717C48-1107-17D0-D9AA-5102DED76EB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257" name="Group 256">
            <a:extLst>
              <a:ext uri="{FF2B5EF4-FFF2-40B4-BE49-F238E27FC236}">
                <a16:creationId xmlns:a16="http://schemas.microsoft.com/office/drawing/2014/main" id="{AD96B82E-1647-AF19-8A0E-3C967A67B878}"/>
              </a:ext>
            </a:extLst>
          </p:cNvPr>
          <p:cNvGrpSpPr/>
          <p:nvPr/>
        </p:nvGrpSpPr>
        <p:grpSpPr>
          <a:xfrm>
            <a:off x="3292364" y="2745222"/>
            <a:ext cx="1414038" cy="1414038"/>
            <a:chOff x="4876800" y="1600199"/>
            <a:chExt cx="2819401" cy="2819401"/>
          </a:xfrm>
        </p:grpSpPr>
        <p:grpSp>
          <p:nvGrpSpPr>
            <p:cNvPr id="258" name="Group 257">
              <a:extLst>
                <a:ext uri="{FF2B5EF4-FFF2-40B4-BE49-F238E27FC236}">
                  <a16:creationId xmlns:a16="http://schemas.microsoft.com/office/drawing/2014/main" id="{8E3B0AAF-94D6-78C8-E30F-CDC56F81F3B8}"/>
                </a:ext>
              </a:extLst>
            </p:cNvPr>
            <p:cNvGrpSpPr/>
            <p:nvPr/>
          </p:nvGrpSpPr>
          <p:grpSpPr>
            <a:xfrm>
              <a:off x="5486400" y="3962400"/>
              <a:ext cx="2209800" cy="457200"/>
              <a:chOff x="5486400" y="3962400"/>
              <a:chExt cx="2209800" cy="457200"/>
            </a:xfrm>
          </p:grpSpPr>
          <p:sp>
            <p:nvSpPr>
              <p:cNvPr id="303" name="DRAM">
                <a:extLst>
                  <a:ext uri="{FF2B5EF4-FFF2-40B4-BE49-F238E27FC236}">
                    <a16:creationId xmlns:a16="http://schemas.microsoft.com/office/drawing/2014/main" id="{E5A03B1E-816F-89F7-B9B8-50823813CA7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DRAM">
                <a:extLst>
                  <a:ext uri="{FF2B5EF4-FFF2-40B4-BE49-F238E27FC236}">
                    <a16:creationId xmlns:a16="http://schemas.microsoft.com/office/drawing/2014/main" id="{4EDBB166-FBAF-C8D0-49B4-A140C5961B2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DRAM">
                <a:extLst>
                  <a:ext uri="{FF2B5EF4-FFF2-40B4-BE49-F238E27FC236}">
                    <a16:creationId xmlns:a16="http://schemas.microsoft.com/office/drawing/2014/main" id="{224FD605-EE28-B8BA-4ADB-1B5A4DD2797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DRAM">
                <a:extLst>
                  <a:ext uri="{FF2B5EF4-FFF2-40B4-BE49-F238E27FC236}">
                    <a16:creationId xmlns:a16="http://schemas.microsoft.com/office/drawing/2014/main" id="{BC1367BC-60FE-5CA4-2D5D-0CA129C42359}"/>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DRAM">
                <a:extLst>
                  <a:ext uri="{FF2B5EF4-FFF2-40B4-BE49-F238E27FC236}">
                    <a16:creationId xmlns:a16="http://schemas.microsoft.com/office/drawing/2014/main" id="{B9D5FE98-DDB4-0949-FDB2-2605D0D41D9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9" name="Group 258">
              <a:extLst>
                <a:ext uri="{FF2B5EF4-FFF2-40B4-BE49-F238E27FC236}">
                  <a16:creationId xmlns:a16="http://schemas.microsoft.com/office/drawing/2014/main" id="{0BE25FCB-4ECE-3AD5-342B-52E4F4573CA9}"/>
                </a:ext>
              </a:extLst>
            </p:cNvPr>
            <p:cNvGrpSpPr/>
            <p:nvPr/>
          </p:nvGrpSpPr>
          <p:grpSpPr>
            <a:xfrm>
              <a:off x="4876800" y="1600200"/>
              <a:ext cx="457200" cy="2209800"/>
              <a:chOff x="4876800" y="1600200"/>
              <a:chExt cx="457200" cy="2209800"/>
            </a:xfrm>
          </p:grpSpPr>
          <p:sp>
            <p:nvSpPr>
              <p:cNvPr id="298" name="DRAM">
                <a:extLst>
                  <a:ext uri="{FF2B5EF4-FFF2-40B4-BE49-F238E27FC236}">
                    <a16:creationId xmlns:a16="http://schemas.microsoft.com/office/drawing/2014/main" id="{B4D10571-B2A6-DF50-4B9B-FF7AB060ABC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DRAM">
                <a:extLst>
                  <a:ext uri="{FF2B5EF4-FFF2-40B4-BE49-F238E27FC236}">
                    <a16:creationId xmlns:a16="http://schemas.microsoft.com/office/drawing/2014/main" id="{EAAA3301-2F63-8929-5C59-6E98CAAFAC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DRAM">
                <a:extLst>
                  <a:ext uri="{FF2B5EF4-FFF2-40B4-BE49-F238E27FC236}">
                    <a16:creationId xmlns:a16="http://schemas.microsoft.com/office/drawing/2014/main" id="{E20FCA79-2A5C-C209-AF14-6A0A20AE330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DRAM">
                <a:extLst>
                  <a:ext uri="{FF2B5EF4-FFF2-40B4-BE49-F238E27FC236}">
                    <a16:creationId xmlns:a16="http://schemas.microsoft.com/office/drawing/2014/main" id="{3905B8C4-546F-71BF-C906-4D159DA331D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2" name="DRAM">
                <a:extLst>
                  <a:ext uri="{FF2B5EF4-FFF2-40B4-BE49-F238E27FC236}">
                    <a16:creationId xmlns:a16="http://schemas.microsoft.com/office/drawing/2014/main" id="{212543EA-7217-F65C-F610-CAC485B2F93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0" name="Group 259">
              <a:extLst>
                <a:ext uri="{FF2B5EF4-FFF2-40B4-BE49-F238E27FC236}">
                  <a16:creationId xmlns:a16="http://schemas.microsoft.com/office/drawing/2014/main" id="{0DC31174-1536-AEBE-68EC-64EE14A97D9B}"/>
                </a:ext>
              </a:extLst>
            </p:cNvPr>
            <p:cNvGrpSpPr/>
            <p:nvPr/>
          </p:nvGrpSpPr>
          <p:grpSpPr>
            <a:xfrm>
              <a:off x="5676900" y="1600199"/>
              <a:ext cx="1828800" cy="2362201"/>
              <a:chOff x="5676900" y="1170708"/>
              <a:chExt cx="1828800" cy="2791692"/>
            </a:xfrm>
          </p:grpSpPr>
          <p:cxnSp>
            <p:nvCxnSpPr>
              <p:cNvPr id="293" name="Straight Connector 292">
                <a:extLst>
                  <a:ext uri="{FF2B5EF4-FFF2-40B4-BE49-F238E27FC236}">
                    <a16:creationId xmlns:a16="http://schemas.microsoft.com/office/drawing/2014/main" id="{7D1DD782-52DB-E2B7-3B9F-5E262EDD7BEB}"/>
                  </a:ext>
                </a:extLst>
              </p:cNvPr>
              <p:cNvCxnSpPr>
                <a:cxnSpLocks/>
                <a:stCxn id="263" idx="0"/>
                <a:endCxn id="303"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CD5FC45-CE5E-41E0-A381-30005ED17802}"/>
                  </a:ext>
                </a:extLst>
              </p:cNvPr>
              <p:cNvCxnSpPr>
                <a:cxnSpLocks/>
                <a:stCxn id="265" idx="0"/>
                <a:endCxn id="305"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ACCB4EF3-0CBD-BF22-0983-1BF38D8743CB}"/>
                  </a:ext>
                </a:extLst>
              </p:cNvPr>
              <p:cNvCxnSpPr>
                <a:cxnSpLocks/>
                <a:stCxn id="266" idx="0"/>
                <a:endCxn id="306"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2A7B1860-798E-CE6A-C89F-FFCBA2CAD24B}"/>
                  </a:ext>
                </a:extLst>
              </p:cNvPr>
              <p:cNvCxnSpPr>
                <a:cxnSpLocks/>
                <a:stCxn id="267" idx="0"/>
                <a:endCxn id="307"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EB8BD65C-39D3-96C8-9A15-D34B35B1F3BC}"/>
                  </a:ext>
                </a:extLst>
              </p:cNvPr>
              <p:cNvCxnSpPr>
                <a:cxnSpLocks/>
                <a:stCxn id="264" idx="0"/>
                <a:endCxn id="304"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3893622A-CEC8-CD5C-75E5-C34E42E14ADE}"/>
                </a:ext>
              </a:extLst>
            </p:cNvPr>
            <p:cNvGrpSpPr/>
            <p:nvPr/>
          </p:nvGrpSpPr>
          <p:grpSpPr>
            <a:xfrm>
              <a:off x="5334000" y="1790700"/>
              <a:ext cx="2362201" cy="1828800"/>
              <a:chOff x="5333998" y="1790700"/>
              <a:chExt cx="2791691" cy="1828800"/>
            </a:xfrm>
          </p:grpSpPr>
          <p:cxnSp>
            <p:nvCxnSpPr>
              <p:cNvPr id="288" name="Straight Connector 287">
                <a:extLst>
                  <a:ext uri="{FF2B5EF4-FFF2-40B4-BE49-F238E27FC236}">
                    <a16:creationId xmlns:a16="http://schemas.microsoft.com/office/drawing/2014/main" id="{72939588-CDB4-2A29-B242-3F94FE82A113}"/>
                  </a:ext>
                </a:extLst>
              </p:cNvPr>
              <p:cNvCxnSpPr>
                <a:cxnSpLocks/>
                <a:stCxn id="267" idx="6"/>
                <a:endCxn id="298"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72C6B33D-86D2-F280-833C-B9B216FA808F}"/>
                  </a:ext>
                </a:extLst>
              </p:cNvPr>
              <p:cNvCxnSpPr>
                <a:cxnSpLocks/>
                <a:stCxn id="272" idx="6"/>
                <a:endCxn id="299"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77500119-61CB-FA16-5F96-8DA9D305B919}"/>
                  </a:ext>
                </a:extLst>
              </p:cNvPr>
              <p:cNvCxnSpPr>
                <a:cxnSpLocks/>
                <a:endCxn id="300"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060A09DD-0707-082D-6B3A-24FAB37A4CCC}"/>
                  </a:ext>
                </a:extLst>
              </p:cNvPr>
              <p:cNvCxnSpPr>
                <a:cxnSpLocks/>
                <a:stCxn id="282" idx="6"/>
                <a:endCxn id="301"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00A99ECE-463D-37E6-4D1F-45BC4B113AE1}"/>
                  </a:ext>
                </a:extLst>
              </p:cNvPr>
              <p:cNvCxnSpPr>
                <a:cxnSpLocks/>
                <a:stCxn id="287" idx="6"/>
                <a:endCxn id="302"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36ADF909-B45E-9845-1174-683412AFEA11}"/>
                </a:ext>
              </a:extLst>
            </p:cNvPr>
            <p:cNvGrpSpPr/>
            <p:nvPr/>
          </p:nvGrpSpPr>
          <p:grpSpPr>
            <a:xfrm>
              <a:off x="5486400" y="1600200"/>
              <a:ext cx="2209800" cy="2209800"/>
              <a:chOff x="5486400" y="1600200"/>
              <a:chExt cx="2209800" cy="2209800"/>
            </a:xfrm>
          </p:grpSpPr>
          <p:sp>
            <p:nvSpPr>
              <p:cNvPr id="263" name="Oval 262">
                <a:extLst>
                  <a:ext uri="{FF2B5EF4-FFF2-40B4-BE49-F238E27FC236}">
                    <a16:creationId xmlns:a16="http://schemas.microsoft.com/office/drawing/2014/main" id="{AAF676D7-06F9-F0BD-2279-D73DAF339F7C}"/>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Oval 263">
                <a:extLst>
                  <a:ext uri="{FF2B5EF4-FFF2-40B4-BE49-F238E27FC236}">
                    <a16:creationId xmlns:a16="http://schemas.microsoft.com/office/drawing/2014/main" id="{5C41CEAE-1134-47C8-76A7-A7F52789FDE5}"/>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Oval 264">
                <a:extLst>
                  <a:ext uri="{FF2B5EF4-FFF2-40B4-BE49-F238E27FC236}">
                    <a16:creationId xmlns:a16="http://schemas.microsoft.com/office/drawing/2014/main" id="{AD2D599A-F6AC-D135-2F18-1E9F696E070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6" name="Oval 265">
                <a:extLst>
                  <a:ext uri="{FF2B5EF4-FFF2-40B4-BE49-F238E27FC236}">
                    <a16:creationId xmlns:a16="http://schemas.microsoft.com/office/drawing/2014/main" id="{E4BF5AD8-9A1E-3D93-B9A0-33C75975387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7" name="Oval 266">
                <a:extLst>
                  <a:ext uri="{FF2B5EF4-FFF2-40B4-BE49-F238E27FC236}">
                    <a16:creationId xmlns:a16="http://schemas.microsoft.com/office/drawing/2014/main" id="{62385D5F-EE46-1D3A-6B90-954A5CBFCF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8" name="Oval 267">
                <a:extLst>
                  <a:ext uri="{FF2B5EF4-FFF2-40B4-BE49-F238E27FC236}">
                    <a16:creationId xmlns:a16="http://schemas.microsoft.com/office/drawing/2014/main" id="{96894426-8BE8-DBEC-A131-986A2C471FF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9" name="Oval 268">
                <a:extLst>
                  <a:ext uri="{FF2B5EF4-FFF2-40B4-BE49-F238E27FC236}">
                    <a16:creationId xmlns:a16="http://schemas.microsoft.com/office/drawing/2014/main" id="{7D33B1E0-2AB6-E835-1581-4EABF77DF1C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0" name="Oval 269">
                <a:extLst>
                  <a:ext uri="{FF2B5EF4-FFF2-40B4-BE49-F238E27FC236}">
                    <a16:creationId xmlns:a16="http://schemas.microsoft.com/office/drawing/2014/main" id="{175728DE-2A20-920F-2406-33532B68DC4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1" name="Oval 270">
                <a:extLst>
                  <a:ext uri="{FF2B5EF4-FFF2-40B4-BE49-F238E27FC236}">
                    <a16:creationId xmlns:a16="http://schemas.microsoft.com/office/drawing/2014/main" id="{F2FF64AE-2FB0-ECD8-4D03-9D7370C79BC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2" name="Oval 271">
                <a:extLst>
                  <a:ext uri="{FF2B5EF4-FFF2-40B4-BE49-F238E27FC236}">
                    <a16:creationId xmlns:a16="http://schemas.microsoft.com/office/drawing/2014/main" id="{4698F64C-067F-46C9-A421-4EF5EE3D8659}"/>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3" name="Oval 272">
                <a:extLst>
                  <a:ext uri="{FF2B5EF4-FFF2-40B4-BE49-F238E27FC236}">
                    <a16:creationId xmlns:a16="http://schemas.microsoft.com/office/drawing/2014/main" id="{12F45D64-2F4F-0575-E82B-F6F0EC3FC27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Oval 273">
                <a:extLst>
                  <a:ext uri="{FF2B5EF4-FFF2-40B4-BE49-F238E27FC236}">
                    <a16:creationId xmlns:a16="http://schemas.microsoft.com/office/drawing/2014/main" id="{E0D5F7CB-407C-C741-C288-4497E2123CA0}"/>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Oval 274">
                <a:extLst>
                  <a:ext uri="{FF2B5EF4-FFF2-40B4-BE49-F238E27FC236}">
                    <a16:creationId xmlns:a16="http://schemas.microsoft.com/office/drawing/2014/main" id="{866AAC57-FDA4-6026-C979-66A58F278D2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Oval 275">
                <a:extLst>
                  <a:ext uri="{FF2B5EF4-FFF2-40B4-BE49-F238E27FC236}">
                    <a16:creationId xmlns:a16="http://schemas.microsoft.com/office/drawing/2014/main" id="{07348C6E-C3D5-4449-7FEB-474E67AA572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Oval 276">
                <a:extLst>
                  <a:ext uri="{FF2B5EF4-FFF2-40B4-BE49-F238E27FC236}">
                    <a16:creationId xmlns:a16="http://schemas.microsoft.com/office/drawing/2014/main" id="{A11DE605-D442-73AE-BA83-62A192FC832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8" name="Oval 277">
                <a:extLst>
                  <a:ext uri="{FF2B5EF4-FFF2-40B4-BE49-F238E27FC236}">
                    <a16:creationId xmlns:a16="http://schemas.microsoft.com/office/drawing/2014/main" id="{FC488A61-8245-FE6B-C3DE-3FF5859A67A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9" name="Oval 278">
                <a:extLst>
                  <a:ext uri="{FF2B5EF4-FFF2-40B4-BE49-F238E27FC236}">
                    <a16:creationId xmlns:a16="http://schemas.microsoft.com/office/drawing/2014/main" id="{BAFF12CB-3A9B-F6EC-B67A-4EE9797E23F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0" name="Oval 279">
                <a:extLst>
                  <a:ext uri="{FF2B5EF4-FFF2-40B4-BE49-F238E27FC236}">
                    <a16:creationId xmlns:a16="http://schemas.microsoft.com/office/drawing/2014/main" id="{EEA0537B-98D7-4F03-E8AC-BE092D98154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1" name="Oval 280">
                <a:extLst>
                  <a:ext uri="{FF2B5EF4-FFF2-40B4-BE49-F238E27FC236}">
                    <a16:creationId xmlns:a16="http://schemas.microsoft.com/office/drawing/2014/main" id="{14B7C6CE-AD25-FBFF-F410-E7179FAABFAE}"/>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0246AADB-495A-7284-9F39-AB3EA051494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587ABA93-777A-7C78-A011-E01294493293}"/>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BAD4FAB7-26D5-9D88-1E01-BB2EEEF4249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EF362DE5-F38C-92CA-D50D-26642BFD2842}"/>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6" name="Oval 285">
                <a:extLst>
                  <a:ext uri="{FF2B5EF4-FFF2-40B4-BE49-F238E27FC236}">
                    <a16:creationId xmlns:a16="http://schemas.microsoft.com/office/drawing/2014/main" id="{50521634-4F2F-8827-703C-5B539C007FA9}"/>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7" name="Oval 286">
                <a:extLst>
                  <a:ext uri="{FF2B5EF4-FFF2-40B4-BE49-F238E27FC236}">
                    <a16:creationId xmlns:a16="http://schemas.microsoft.com/office/drawing/2014/main" id="{A8A251CC-7B41-86FE-1D5B-D833A8939E0D}"/>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08" name="Group 307">
            <a:extLst>
              <a:ext uri="{FF2B5EF4-FFF2-40B4-BE49-F238E27FC236}">
                <a16:creationId xmlns:a16="http://schemas.microsoft.com/office/drawing/2014/main" id="{615553EB-3220-68AF-8059-9ED5D974CE81}"/>
              </a:ext>
            </a:extLst>
          </p:cNvPr>
          <p:cNvGrpSpPr/>
          <p:nvPr/>
        </p:nvGrpSpPr>
        <p:grpSpPr>
          <a:xfrm>
            <a:off x="4859036" y="2745222"/>
            <a:ext cx="1414038" cy="1414038"/>
            <a:chOff x="4876800" y="1600199"/>
            <a:chExt cx="2819401" cy="2819401"/>
          </a:xfrm>
        </p:grpSpPr>
        <p:grpSp>
          <p:nvGrpSpPr>
            <p:cNvPr id="309" name="Group 308">
              <a:extLst>
                <a:ext uri="{FF2B5EF4-FFF2-40B4-BE49-F238E27FC236}">
                  <a16:creationId xmlns:a16="http://schemas.microsoft.com/office/drawing/2014/main" id="{12BD2A76-3F22-BE34-4C80-619D94D638DD}"/>
                </a:ext>
              </a:extLst>
            </p:cNvPr>
            <p:cNvGrpSpPr/>
            <p:nvPr/>
          </p:nvGrpSpPr>
          <p:grpSpPr>
            <a:xfrm>
              <a:off x="5486400" y="3962400"/>
              <a:ext cx="2209800" cy="457200"/>
              <a:chOff x="5486400" y="3962400"/>
              <a:chExt cx="2209800" cy="457200"/>
            </a:xfrm>
          </p:grpSpPr>
          <p:sp>
            <p:nvSpPr>
              <p:cNvPr id="375" name="DRAM">
                <a:extLst>
                  <a:ext uri="{FF2B5EF4-FFF2-40B4-BE49-F238E27FC236}">
                    <a16:creationId xmlns:a16="http://schemas.microsoft.com/office/drawing/2014/main" id="{7850B175-BD53-B1C4-8EFD-9771580C029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DRAM">
                <a:extLst>
                  <a:ext uri="{FF2B5EF4-FFF2-40B4-BE49-F238E27FC236}">
                    <a16:creationId xmlns:a16="http://schemas.microsoft.com/office/drawing/2014/main" id="{C5688ED3-5654-27A7-49FF-6B37A480D6B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DRAM">
                <a:extLst>
                  <a:ext uri="{FF2B5EF4-FFF2-40B4-BE49-F238E27FC236}">
                    <a16:creationId xmlns:a16="http://schemas.microsoft.com/office/drawing/2014/main" id="{C7F92994-09A8-BE3B-D852-D0B67CCB0AC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DRAM">
                <a:extLst>
                  <a:ext uri="{FF2B5EF4-FFF2-40B4-BE49-F238E27FC236}">
                    <a16:creationId xmlns:a16="http://schemas.microsoft.com/office/drawing/2014/main" id="{027FD542-4EF6-50F4-2F0C-447D0C06678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DRAM">
                <a:extLst>
                  <a:ext uri="{FF2B5EF4-FFF2-40B4-BE49-F238E27FC236}">
                    <a16:creationId xmlns:a16="http://schemas.microsoft.com/office/drawing/2014/main" id="{2AFD8CD8-62B3-796E-F29C-C4B46E7B5F6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0" name="Group 309">
              <a:extLst>
                <a:ext uri="{FF2B5EF4-FFF2-40B4-BE49-F238E27FC236}">
                  <a16:creationId xmlns:a16="http://schemas.microsoft.com/office/drawing/2014/main" id="{8C3658BA-9A00-B040-75D6-0E12C83F9063}"/>
                </a:ext>
              </a:extLst>
            </p:cNvPr>
            <p:cNvGrpSpPr/>
            <p:nvPr/>
          </p:nvGrpSpPr>
          <p:grpSpPr>
            <a:xfrm>
              <a:off x="4876800" y="1600200"/>
              <a:ext cx="457200" cy="2209800"/>
              <a:chOff x="4876800" y="1600200"/>
              <a:chExt cx="457200" cy="2209800"/>
            </a:xfrm>
          </p:grpSpPr>
          <p:sp>
            <p:nvSpPr>
              <p:cNvPr id="370" name="DRAM">
                <a:extLst>
                  <a:ext uri="{FF2B5EF4-FFF2-40B4-BE49-F238E27FC236}">
                    <a16:creationId xmlns:a16="http://schemas.microsoft.com/office/drawing/2014/main" id="{757BE1E8-7AF1-56FC-7259-0C7E641880B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5211AF67-D8E0-1C95-F067-24600D4EF1F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F50C07CB-3EAC-384B-E100-76CACBC6D41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9D60696F-FDE5-7D9C-91B8-123DA7843A4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4" name="DRAM">
                <a:extLst>
                  <a:ext uri="{FF2B5EF4-FFF2-40B4-BE49-F238E27FC236}">
                    <a16:creationId xmlns:a16="http://schemas.microsoft.com/office/drawing/2014/main" id="{C4442A64-CF9C-16E7-14E5-435FDA52295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1" name="Group 310">
              <a:extLst>
                <a:ext uri="{FF2B5EF4-FFF2-40B4-BE49-F238E27FC236}">
                  <a16:creationId xmlns:a16="http://schemas.microsoft.com/office/drawing/2014/main" id="{99BC0FF7-507F-3CB6-BBC9-6781BF4E570E}"/>
                </a:ext>
              </a:extLst>
            </p:cNvPr>
            <p:cNvGrpSpPr/>
            <p:nvPr/>
          </p:nvGrpSpPr>
          <p:grpSpPr>
            <a:xfrm>
              <a:off x="5676900" y="1600199"/>
              <a:ext cx="1828800" cy="2362201"/>
              <a:chOff x="5676900" y="1170708"/>
              <a:chExt cx="1828800" cy="2791692"/>
            </a:xfrm>
          </p:grpSpPr>
          <p:cxnSp>
            <p:nvCxnSpPr>
              <p:cNvPr id="365" name="Straight Connector 364">
                <a:extLst>
                  <a:ext uri="{FF2B5EF4-FFF2-40B4-BE49-F238E27FC236}">
                    <a16:creationId xmlns:a16="http://schemas.microsoft.com/office/drawing/2014/main" id="{AE4C9CEE-3DDA-785A-8670-D77687FFC03D}"/>
                  </a:ext>
                </a:extLst>
              </p:cNvPr>
              <p:cNvCxnSpPr>
                <a:cxnSpLocks/>
                <a:stCxn id="314" idx="0"/>
                <a:endCxn id="37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6B92177-E8CD-64EE-9EC9-C60BFED55517}"/>
                  </a:ext>
                </a:extLst>
              </p:cNvPr>
              <p:cNvCxnSpPr>
                <a:cxnSpLocks/>
                <a:stCxn id="337" idx="0"/>
                <a:endCxn id="37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7A987995-8803-1763-A7BD-6FDD3E40B9FD}"/>
                  </a:ext>
                </a:extLst>
              </p:cNvPr>
              <p:cNvCxnSpPr>
                <a:cxnSpLocks/>
                <a:stCxn id="338" idx="0"/>
                <a:endCxn id="37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34A8BA08-DD7D-60F8-5EBE-393FC28F3676}"/>
                  </a:ext>
                </a:extLst>
              </p:cNvPr>
              <p:cNvCxnSpPr>
                <a:cxnSpLocks/>
                <a:stCxn id="339" idx="0"/>
                <a:endCxn id="37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F553A88D-EE30-2FC5-1E26-6F29D10061EA}"/>
                  </a:ext>
                </a:extLst>
              </p:cNvPr>
              <p:cNvCxnSpPr>
                <a:cxnSpLocks/>
                <a:stCxn id="336" idx="0"/>
                <a:endCxn id="37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97694D38-81EC-9869-681C-9A32D5D626BD}"/>
                </a:ext>
              </a:extLst>
            </p:cNvPr>
            <p:cNvGrpSpPr/>
            <p:nvPr/>
          </p:nvGrpSpPr>
          <p:grpSpPr>
            <a:xfrm>
              <a:off x="5334000" y="1790700"/>
              <a:ext cx="2362201" cy="1828800"/>
              <a:chOff x="5333998" y="1790700"/>
              <a:chExt cx="2791691" cy="1828800"/>
            </a:xfrm>
          </p:grpSpPr>
          <p:cxnSp>
            <p:nvCxnSpPr>
              <p:cNvPr id="360" name="Straight Connector 359">
                <a:extLst>
                  <a:ext uri="{FF2B5EF4-FFF2-40B4-BE49-F238E27FC236}">
                    <a16:creationId xmlns:a16="http://schemas.microsoft.com/office/drawing/2014/main" id="{A761382E-A233-84DD-BFE5-489EB39B3DA2}"/>
                  </a:ext>
                </a:extLst>
              </p:cNvPr>
              <p:cNvCxnSpPr>
                <a:cxnSpLocks/>
                <a:stCxn id="339" idx="6"/>
                <a:endCxn id="37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BE80F51-2F7C-1E82-4446-156F58BF4E59}"/>
                  </a:ext>
                </a:extLst>
              </p:cNvPr>
              <p:cNvCxnSpPr>
                <a:cxnSpLocks/>
                <a:stCxn id="344" idx="6"/>
                <a:endCxn id="37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EC0C7DBC-D6C5-AD57-021F-3AE435B4F54A}"/>
                  </a:ext>
                </a:extLst>
              </p:cNvPr>
              <p:cNvCxnSpPr>
                <a:cxnSpLocks/>
                <a:stCxn id="349" idx="6"/>
                <a:endCxn id="37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C432679-746E-0212-94A9-3608A7A7ABF4}"/>
                  </a:ext>
                </a:extLst>
              </p:cNvPr>
              <p:cNvCxnSpPr>
                <a:cxnSpLocks/>
                <a:stCxn id="354" idx="6"/>
                <a:endCxn id="37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3DA80A8B-2452-3D89-FD38-E624FC69BF90}"/>
                  </a:ext>
                </a:extLst>
              </p:cNvPr>
              <p:cNvCxnSpPr>
                <a:cxnSpLocks/>
                <a:stCxn id="359" idx="6"/>
                <a:endCxn id="37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168574CB-3EEA-F0FA-1660-C70078780228}"/>
                </a:ext>
              </a:extLst>
            </p:cNvPr>
            <p:cNvGrpSpPr/>
            <p:nvPr/>
          </p:nvGrpSpPr>
          <p:grpSpPr>
            <a:xfrm>
              <a:off x="5486400" y="1600200"/>
              <a:ext cx="2209800" cy="2209800"/>
              <a:chOff x="5486400" y="1600200"/>
              <a:chExt cx="2209800" cy="2209800"/>
            </a:xfrm>
          </p:grpSpPr>
          <p:sp>
            <p:nvSpPr>
              <p:cNvPr id="314" name="Oval 313">
                <a:extLst>
                  <a:ext uri="{FF2B5EF4-FFF2-40B4-BE49-F238E27FC236}">
                    <a16:creationId xmlns:a16="http://schemas.microsoft.com/office/drawing/2014/main" id="{37D08AEA-AA57-111A-89C6-1DA81AD33B8F}"/>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8BC708FD-544D-E331-BB5B-D97F3A6E510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B5CE88E6-4BB4-3ED7-3766-4C1139DBA0D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C94179C5-FA49-8AF9-2C50-DC37F00E259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F631F60-C5F2-3798-66EE-511AEDBBD91C}"/>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0" name="Oval 339">
                <a:extLst>
                  <a:ext uri="{FF2B5EF4-FFF2-40B4-BE49-F238E27FC236}">
                    <a16:creationId xmlns:a16="http://schemas.microsoft.com/office/drawing/2014/main" id="{70D4B99F-02F1-7F29-AE71-181E4A7E40F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C9CD7373-13A1-0E00-F4DB-85AE34A027E2}"/>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3E958377-AE78-E5D4-6173-3DE472325CA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36A2125A-1BB3-5235-0854-0976159A77AE}"/>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AC5FCA61-140F-E232-2DDF-777D09E8DD36}"/>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C3728F42-51F9-81E2-396E-D82A1ADE6435}"/>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5637B66E-AFD1-B732-C0B8-22FEE067EF6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8627727F-9B05-8788-32FE-30C167D463C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7A0DDE6A-291E-42D5-5C83-2DB5ADBF9AC2}"/>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5E402B0F-4692-F739-DCC8-3DB4653CE513}"/>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8CCA07-BE4C-BBF8-0B53-747275DC758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0FB45279-7946-FBFE-1A18-38C7691E3CD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6B3626F-C4A2-746B-B0DA-F940DCB963B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237D0994-8E66-E166-212B-D5B00C7243FD}"/>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72710E0E-951B-FFB6-B130-98C0F42B402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CFA6948F-F1D1-C38A-A327-65B32C4B6098}"/>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7BDB6AE1-E138-2B8A-9BBA-C5B65226DAB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240F6C82-880E-9263-48CA-3C4FB19D12B5}"/>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180D2397-F5E3-845D-38F7-1FB3E57DC93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85738687-0DA0-0480-B09F-0A3533CE6451}"/>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80" name="Group 379">
            <a:extLst>
              <a:ext uri="{FF2B5EF4-FFF2-40B4-BE49-F238E27FC236}">
                <a16:creationId xmlns:a16="http://schemas.microsoft.com/office/drawing/2014/main" id="{1C64338D-FFD1-365A-1234-B37C8566269F}"/>
              </a:ext>
            </a:extLst>
          </p:cNvPr>
          <p:cNvGrpSpPr/>
          <p:nvPr/>
        </p:nvGrpSpPr>
        <p:grpSpPr>
          <a:xfrm>
            <a:off x="6416564" y="2745222"/>
            <a:ext cx="1414038" cy="1414038"/>
            <a:chOff x="4876800" y="1600199"/>
            <a:chExt cx="2819401" cy="2819401"/>
          </a:xfrm>
        </p:grpSpPr>
        <p:grpSp>
          <p:nvGrpSpPr>
            <p:cNvPr id="381" name="Group 380">
              <a:extLst>
                <a:ext uri="{FF2B5EF4-FFF2-40B4-BE49-F238E27FC236}">
                  <a16:creationId xmlns:a16="http://schemas.microsoft.com/office/drawing/2014/main" id="{B3BC758B-60CA-D5C8-7FE1-1E4ACEBCBA57}"/>
                </a:ext>
              </a:extLst>
            </p:cNvPr>
            <p:cNvGrpSpPr/>
            <p:nvPr/>
          </p:nvGrpSpPr>
          <p:grpSpPr>
            <a:xfrm>
              <a:off x="5486400" y="3962400"/>
              <a:ext cx="2209800" cy="457200"/>
              <a:chOff x="5486400" y="3962400"/>
              <a:chExt cx="2209800" cy="457200"/>
            </a:xfrm>
          </p:grpSpPr>
          <p:sp>
            <p:nvSpPr>
              <p:cNvPr id="426" name="DRAM">
                <a:extLst>
                  <a:ext uri="{FF2B5EF4-FFF2-40B4-BE49-F238E27FC236}">
                    <a16:creationId xmlns:a16="http://schemas.microsoft.com/office/drawing/2014/main" id="{1843F8E7-7FD3-C2E5-1D50-3FE59E8FE6E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7" name="DRAM">
                <a:extLst>
                  <a:ext uri="{FF2B5EF4-FFF2-40B4-BE49-F238E27FC236}">
                    <a16:creationId xmlns:a16="http://schemas.microsoft.com/office/drawing/2014/main" id="{63FE0FC9-52A0-1AE4-B7BC-9E1FB9D9F92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8" name="DRAM">
                <a:extLst>
                  <a:ext uri="{FF2B5EF4-FFF2-40B4-BE49-F238E27FC236}">
                    <a16:creationId xmlns:a16="http://schemas.microsoft.com/office/drawing/2014/main" id="{B9055AD7-7E00-7BFD-CF40-9EC922CB68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9" name="DRAM">
                <a:extLst>
                  <a:ext uri="{FF2B5EF4-FFF2-40B4-BE49-F238E27FC236}">
                    <a16:creationId xmlns:a16="http://schemas.microsoft.com/office/drawing/2014/main" id="{CC8170A6-5E3A-739D-B450-2E96381E7003}"/>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DRAM">
                <a:extLst>
                  <a:ext uri="{FF2B5EF4-FFF2-40B4-BE49-F238E27FC236}">
                    <a16:creationId xmlns:a16="http://schemas.microsoft.com/office/drawing/2014/main" id="{2FF91B8D-8A3A-6619-2832-249A5D584E6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2" name="Group 381">
              <a:extLst>
                <a:ext uri="{FF2B5EF4-FFF2-40B4-BE49-F238E27FC236}">
                  <a16:creationId xmlns:a16="http://schemas.microsoft.com/office/drawing/2014/main" id="{8981D408-24B7-AA10-4EFB-8BE59CB40051}"/>
                </a:ext>
              </a:extLst>
            </p:cNvPr>
            <p:cNvGrpSpPr/>
            <p:nvPr/>
          </p:nvGrpSpPr>
          <p:grpSpPr>
            <a:xfrm>
              <a:off x="4876800" y="1600200"/>
              <a:ext cx="457200" cy="2209800"/>
              <a:chOff x="4876800" y="1600200"/>
              <a:chExt cx="457200" cy="2209800"/>
            </a:xfrm>
          </p:grpSpPr>
          <p:sp>
            <p:nvSpPr>
              <p:cNvPr id="421" name="DRAM">
                <a:extLst>
                  <a:ext uri="{FF2B5EF4-FFF2-40B4-BE49-F238E27FC236}">
                    <a16:creationId xmlns:a16="http://schemas.microsoft.com/office/drawing/2014/main" id="{C8A44B39-A159-AA17-5222-39784D160398}"/>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4AAA22A2-0BB0-4AE4-B7A2-9998AFD6734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73F2A293-C3B5-2BB0-30A9-5B1B715BAEC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4" name="DRAM">
                <a:extLst>
                  <a:ext uri="{FF2B5EF4-FFF2-40B4-BE49-F238E27FC236}">
                    <a16:creationId xmlns:a16="http://schemas.microsoft.com/office/drawing/2014/main" id="{5AB9C874-521E-F76E-15C9-B706D673D04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5" name="DRAM">
                <a:extLst>
                  <a:ext uri="{FF2B5EF4-FFF2-40B4-BE49-F238E27FC236}">
                    <a16:creationId xmlns:a16="http://schemas.microsoft.com/office/drawing/2014/main" id="{A7164656-4A2E-ECA2-FBD6-88C3B0E36B2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3" name="Group 382">
              <a:extLst>
                <a:ext uri="{FF2B5EF4-FFF2-40B4-BE49-F238E27FC236}">
                  <a16:creationId xmlns:a16="http://schemas.microsoft.com/office/drawing/2014/main" id="{90F4E282-1776-B2CF-08C9-2402AA9601E7}"/>
                </a:ext>
              </a:extLst>
            </p:cNvPr>
            <p:cNvGrpSpPr/>
            <p:nvPr/>
          </p:nvGrpSpPr>
          <p:grpSpPr>
            <a:xfrm>
              <a:off x="5676900" y="1600199"/>
              <a:ext cx="1828800" cy="2362201"/>
              <a:chOff x="5676900" y="1170708"/>
              <a:chExt cx="1828800" cy="2791692"/>
            </a:xfrm>
          </p:grpSpPr>
          <p:cxnSp>
            <p:nvCxnSpPr>
              <p:cNvPr id="416" name="Straight Connector 415">
                <a:extLst>
                  <a:ext uri="{FF2B5EF4-FFF2-40B4-BE49-F238E27FC236}">
                    <a16:creationId xmlns:a16="http://schemas.microsoft.com/office/drawing/2014/main" id="{D1CE11E3-E397-1B58-AF7A-2C21337498AD}"/>
                  </a:ext>
                </a:extLst>
              </p:cNvPr>
              <p:cNvCxnSpPr>
                <a:cxnSpLocks/>
                <a:stCxn id="386" idx="0"/>
                <a:endCxn id="42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7742AC13-A6D5-6D5E-E1F6-219C8C2F378D}"/>
                  </a:ext>
                </a:extLst>
              </p:cNvPr>
              <p:cNvCxnSpPr>
                <a:cxnSpLocks/>
                <a:stCxn id="388" idx="0"/>
                <a:endCxn id="42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76667FD-C5C2-A979-42A3-D32D7CB23B8A}"/>
                  </a:ext>
                </a:extLst>
              </p:cNvPr>
              <p:cNvCxnSpPr>
                <a:cxnSpLocks/>
                <a:stCxn id="389" idx="0"/>
                <a:endCxn id="42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F6E5E31-03DB-8693-7F16-EBED05ACCDBB}"/>
                  </a:ext>
                </a:extLst>
              </p:cNvPr>
              <p:cNvCxnSpPr>
                <a:cxnSpLocks/>
                <a:stCxn id="390" idx="0"/>
                <a:endCxn id="43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0463F2BB-448A-3D1C-FFE9-8E0C59646E81}"/>
                  </a:ext>
                </a:extLst>
              </p:cNvPr>
              <p:cNvCxnSpPr>
                <a:cxnSpLocks/>
                <a:stCxn id="387" idx="0"/>
                <a:endCxn id="42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4FF77188-7D39-CBF2-1B0A-6508DFE5DA3D}"/>
                </a:ext>
              </a:extLst>
            </p:cNvPr>
            <p:cNvGrpSpPr/>
            <p:nvPr/>
          </p:nvGrpSpPr>
          <p:grpSpPr>
            <a:xfrm>
              <a:off x="5334000" y="1790700"/>
              <a:ext cx="2362201" cy="1828800"/>
              <a:chOff x="5333998" y="1790700"/>
              <a:chExt cx="2791691" cy="1828800"/>
            </a:xfrm>
          </p:grpSpPr>
          <p:cxnSp>
            <p:nvCxnSpPr>
              <p:cNvPr id="411" name="Straight Connector 410">
                <a:extLst>
                  <a:ext uri="{FF2B5EF4-FFF2-40B4-BE49-F238E27FC236}">
                    <a16:creationId xmlns:a16="http://schemas.microsoft.com/office/drawing/2014/main" id="{B9039D11-4DD8-5E57-602C-0EDF97680B99}"/>
                  </a:ext>
                </a:extLst>
              </p:cNvPr>
              <p:cNvCxnSpPr>
                <a:cxnSpLocks/>
                <a:stCxn id="390" idx="6"/>
                <a:endCxn id="42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D90BF6FD-29B6-C81A-830A-911577EE22B3}"/>
                  </a:ext>
                </a:extLst>
              </p:cNvPr>
              <p:cNvCxnSpPr>
                <a:cxnSpLocks/>
                <a:stCxn id="395" idx="6"/>
                <a:endCxn id="42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E7BD3E26-17DF-1CDA-AED1-F9D30BDFA370}"/>
                  </a:ext>
                </a:extLst>
              </p:cNvPr>
              <p:cNvCxnSpPr>
                <a:cxnSpLocks/>
                <a:stCxn id="400" idx="6"/>
                <a:endCxn id="42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380CD6D7-C320-FDE8-93E9-6F51BBBEA98E}"/>
                  </a:ext>
                </a:extLst>
              </p:cNvPr>
              <p:cNvCxnSpPr>
                <a:cxnSpLocks/>
                <a:stCxn id="405" idx="6"/>
                <a:endCxn id="42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8D7A7268-F3B7-1E60-8AC1-E348B92F108B}"/>
                  </a:ext>
                </a:extLst>
              </p:cNvPr>
              <p:cNvCxnSpPr>
                <a:cxnSpLocks/>
                <a:stCxn id="410" idx="6"/>
                <a:endCxn id="42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9FA42BBB-480A-2B04-1473-491B7C50551E}"/>
                </a:ext>
              </a:extLst>
            </p:cNvPr>
            <p:cNvGrpSpPr/>
            <p:nvPr/>
          </p:nvGrpSpPr>
          <p:grpSpPr>
            <a:xfrm>
              <a:off x="5486400" y="1600200"/>
              <a:ext cx="2209800" cy="2209800"/>
              <a:chOff x="5486400" y="1600200"/>
              <a:chExt cx="2209800" cy="2209800"/>
            </a:xfrm>
          </p:grpSpPr>
          <p:sp>
            <p:nvSpPr>
              <p:cNvPr id="386" name="Oval 385">
                <a:extLst>
                  <a:ext uri="{FF2B5EF4-FFF2-40B4-BE49-F238E27FC236}">
                    <a16:creationId xmlns:a16="http://schemas.microsoft.com/office/drawing/2014/main" id="{4130C5BD-2E0D-F86E-75FA-E4E7717B9C9D}"/>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14B4E459-0844-7CCA-E828-2F207734BB0F}"/>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3D14EFBE-866C-C0A6-E114-90D41A44D78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7BAF6782-B402-1BB6-A085-B30AEB048B7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2DB5C9D7-5067-9886-0D76-828C15F85318}"/>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B7D07F8D-5974-1A22-9135-C1CDF483A0E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8EB76B98-7101-E274-9C33-D7079F33C71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990F44BA-1635-F724-FBE9-7A0251A15A6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EAC795E0-7A18-82B0-E135-E8AE433D9FD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DD014E9B-D77B-4E6E-9CEC-B27EF5AE2D8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B4C1E6BB-518D-A0FE-0819-D42B0232FDA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3CA413DA-C2C8-03E5-A402-B0104D30F8B3}"/>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618B58A-7F74-DC3F-DBAF-96038BBDF59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05D06C6B-5D52-9A39-D123-56A5E46E074F}"/>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8E88AFB6-3EE0-CF94-832C-628B41B5385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98E84590-02D9-2731-6DDE-8A0844AC6C7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BF6E0CF2-A57B-E047-33CF-E9D8E3D820D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60ED6473-72FB-7429-E6B1-0FB13E7C306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C9C50BA4-29C9-EE7F-D17F-C60DBB3B880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92817503-9F1A-D983-BD00-7CDDF8620353}"/>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1216CF6E-A32A-9DFA-D8B1-5C0CE6A60DA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2BB1E11D-315C-6C4A-F1D5-4F50246978DE}"/>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28AEFB8F-7E44-FAEF-7904-77FC6F27F9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784E393B-DD3B-11AC-7354-A3C6EDF4119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43EECC98-A90B-190B-D7F4-118E9C92935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431" name="Rectangle 430">
            <a:extLst>
              <a:ext uri="{FF2B5EF4-FFF2-40B4-BE49-F238E27FC236}">
                <a16:creationId xmlns:a16="http://schemas.microsoft.com/office/drawing/2014/main" id="{387E2BB5-9EBB-9855-1F8F-AAA4C7710B14}"/>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32" name="Rectangle 431">
            <a:extLst>
              <a:ext uri="{FF2B5EF4-FFF2-40B4-BE49-F238E27FC236}">
                <a16:creationId xmlns:a16="http://schemas.microsoft.com/office/drawing/2014/main" id="{48CBD75D-535B-66B7-2B49-4D124125BE71}"/>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433" name="Straight Connector 432">
            <a:extLst>
              <a:ext uri="{FF2B5EF4-FFF2-40B4-BE49-F238E27FC236}">
                <a16:creationId xmlns:a16="http://schemas.microsoft.com/office/drawing/2014/main" id="{C9585343-3633-4A7D-FEA5-FB87D4DE8589}"/>
              </a:ext>
            </a:extLst>
          </p:cNvPr>
          <p:cNvCxnSpPr/>
          <p:nvPr/>
        </p:nvCxnSpPr>
        <p:spPr>
          <a:xfrm flipH="1">
            <a:off x="1506235" y="2559060"/>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434" name="Group 433">
            <a:extLst>
              <a:ext uri="{FF2B5EF4-FFF2-40B4-BE49-F238E27FC236}">
                <a16:creationId xmlns:a16="http://schemas.microsoft.com/office/drawing/2014/main" id="{8A57E791-4634-F4E9-3A5C-1838ABE8256A}"/>
              </a:ext>
            </a:extLst>
          </p:cNvPr>
          <p:cNvGrpSpPr/>
          <p:nvPr/>
        </p:nvGrpSpPr>
        <p:grpSpPr>
          <a:xfrm>
            <a:off x="1851480" y="2559060"/>
            <a:ext cx="4671060" cy="1219201"/>
            <a:chOff x="2174045" y="1143000"/>
            <a:chExt cx="4671060" cy="1219201"/>
          </a:xfrm>
        </p:grpSpPr>
        <p:cxnSp>
          <p:nvCxnSpPr>
            <p:cNvPr id="435" name="Straight Connector 434">
              <a:extLst>
                <a:ext uri="{FF2B5EF4-FFF2-40B4-BE49-F238E27FC236}">
                  <a16:creationId xmlns:a16="http://schemas.microsoft.com/office/drawing/2014/main" id="{510EC9BA-E802-5A51-F550-1C84F0E2406E}"/>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BF6DB12-6E51-F454-390B-1613E1E5139C}"/>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E05CE445-0D1B-FA52-A174-6CF9705C1957}"/>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A890EBE-76FF-0F86-19D7-1F3608C6D9E3}"/>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441" name="Straight Connector 440">
            <a:extLst>
              <a:ext uri="{FF2B5EF4-FFF2-40B4-BE49-F238E27FC236}">
                <a16:creationId xmlns:a16="http://schemas.microsoft.com/office/drawing/2014/main" id="{85DB51C4-D6EF-DBC5-DBD2-7FBF53ED1286}"/>
              </a:ext>
            </a:extLst>
          </p:cNvPr>
          <p:cNvCxnSpPr/>
          <p:nvPr/>
        </p:nvCxnSpPr>
        <p:spPr>
          <a:xfrm flipH="1">
            <a:off x="1508580" y="2559060"/>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521C505B-ADB7-2E4B-0F4A-E1AB7E8CCDF1}"/>
              </a:ext>
            </a:extLst>
          </p:cNvPr>
          <p:cNvCxnSpPr/>
          <p:nvPr/>
        </p:nvCxnSpPr>
        <p:spPr>
          <a:xfrm flipV="1">
            <a:off x="185382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B42517F7-8D35-ED8E-5F17-CF7E1BDE7F5D}"/>
              </a:ext>
            </a:extLst>
          </p:cNvPr>
          <p:cNvCxnSpPr/>
          <p:nvPr/>
        </p:nvCxnSpPr>
        <p:spPr>
          <a:xfrm flipV="1">
            <a:off x="3407924"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E04568FA-B624-03E6-B38C-C5C1728A8A25}"/>
              </a:ext>
            </a:extLst>
          </p:cNvPr>
          <p:cNvCxnSpPr/>
          <p:nvPr/>
        </p:nvCxnSpPr>
        <p:spPr>
          <a:xfrm flipV="1">
            <a:off x="498310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30178977-92AF-1C4B-E8F1-16BB4AA62D09}"/>
              </a:ext>
            </a:extLst>
          </p:cNvPr>
          <p:cNvCxnSpPr/>
          <p:nvPr/>
        </p:nvCxnSpPr>
        <p:spPr>
          <a:xfrm flipV="1">
            <a:off x="652488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79" name="DRAM">
            <a:extLst>
              <a:ext uri="{FF2B5EF4-FFF2-40B4-BE49-F238E27FC236}">
                <a16:creationId xmlns:a16="http://schemas.microsoft.com/office/drawing/2014/main" id="{3E4162CE-58DF-E11C-F02C-DA9C010EDDA9}"/>
              </a:ext>
            </a:extLst>
          </p:cNvPr>
          <p:cNvSpPr/>
          <p:nvPr/>
        </p:nvSpPr>
        <p:spPr>
          <a:xfrm rot="16200000">
            <a:off x="249481" y="3130014"/>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80" name="Group 579">
            <a:extLst>
              <a:ext uri="{FF2B5EF4-FFF2-40B4-BE49-F238E27FC236}">
                <a16:creationId xmlns:a16="http://schemas.microsoft.com/office/drawing/2014/main" id="{7DE04AD9-36F1-F7A1-B932-24A4EFCE705A}"/>
              </a:ext>
            </a:extLst>
          </p:cNvPr>
          <p:cNvGrpSpPr/>
          <p:nvPr/>
        </p:nvGrpSpPr>
        <p:grpSpPr>
          <a:xfrm>
            <a:off x="2040573" y="2755375"/>
            <a:ext cx="5790027" cy="1402792"/>
            <a:chOff x="2134538" y="2243328"/>
            <a:chExt cx="5790027" cy="1490472"/>
          </a:xfrm>
        </p:grpSpPr>
        <p:grpSp>
          <p:nvGrpSpPr>
            <p:cNvPr id="581" name="Group 580">
              <a:extLst>
                <a:ext uri="{FF2B5EF4-FFF2-40B4-BE49-F238E27FC236}">
                  <a16:creationId xmlns:a16="http://schemas.microsoft.com/office/drawing/2014/main" id="{EC6DC2BF-7F09-FC89-98FB-00ADC5F59F27}"/>
                </a:ext>
              </a:extLst>
            </p:cNvPr>
            <p:cNvGrpSpPr/>
            <p:nvPr/>
          </p:nvGrpSpPr>
          <p:grpSpPr>
            <a:xfrm>
              <a:off x="2134538" y="2243328"/>
              <a:ext cx="1108299" cy="1490472"/>
              <a:chOff x="2134538" y="2243328"/>
              <a:chExt cx="1108299" cy="1490472"/>
            </a:xfrm>
          </p:grpSpPr>
          <p:grpSp>
            <p:nvGrpSpPr>
              <p:cNvPr id="621" name="Group 620">
                <a:extLst>
                  <a:ext uri="{FF2B5EF4-FFF2-40B4-BE49-F238E27FC236}">
                    <a16:creationId xmlns:a16="http://schemas.microsoft.com/office/drawing/2014/main" id="{9CFD1F5B-DA15-31F0-301E-9F71B8339350}"/>
                  </a:ext>
                </a:extLst>
              </p:cNvPr>
              <p:cNvGrpSpPr/>
              <p:nvPr/>
            </p:nvGrpSpPr>
            <p:grpSpPr>
              <a:xfrm>
                <a:off x="2134538" y="3504497"/>
                <a:ext cx="1108299" cy="229303"/>
                <a:chOff x="5486400" y="3962400"/>
                <a:chExt cx="2209800" cy="457200"/>
              </a:xfrm>
            </p:grpSpPr>
            <p:sp>
              <p:nvSpPr>
                <p:cNvPr id="628" name="DRAM">
                  <a:extLst>
                    <a:ext uri="{FF2B5EF4-FFF2-40B4-BE49-F238E27FC236}">
                      <a16:creationId xmlns:a16="http://schemas.microsoft.com/office/drawing/2014/main" id="{18097A08-C5CE-C7CF-910B-F404035371B0}"/>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9" name="DRAM">
                  <a:extLst>
                    <a:ext uri="{FF2B5EF4-FFF2-40B4-BE49-F238E27FC236}">
                      <a16:creationId xmlns:a16="http://schemas.microsoft.com/office/drawing/2014/main" id="{7972E00F-D89B-7EEF-F8E9-29D3DCD08F1E}"/>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0" name="DRAM">
                  <a:extLst>
                    <a:ext uri="{FF2B5EF4-FFF2-40B4-BE49-F238E27FC236}">
                      <a16:creationId xmlns:a16="http://schemas.microsoft.com/office/drawing/2014/main" id="{AC47F400-A64D-5AD1-3613-20052B732B53}"/>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1" name="DRAM">
                  <a:extLst>
                    <a:ext uri="{FF2B5EF4-FFF2-40B4-BE49-F238E27FC236}">
                      <a16:creationId xmlns:a16="http://schemas.microsoft.com/office/drawing/2014/main" id="{FB160054-F650-FE7B-4A39-4D0A0EBD7CBF}"/>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DRAM">
                  <a:extLst>
                    <a:ext uri="{FF2B5EF4-FFF2-40B4-BE49-F238E27FC236}">
                      <a16:creationId xmlns:a16="http://schemas.microsoft.com/office/drawing/2014/main" id="{4586A5AC-E805-73A2-D358-9104D7CE2D0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2" name="Group 621">
                <a:extLst>
                  <a:ext uri="{FF2B5EF4-FFF2-40B4-BE49-F238E27FC236}">
                    <a16:creationId xmlns:a16="http://schemas.microsoft.com/office/drawing/2014/main" id="{64460EFA-B058-1B3F-2677-DC01B57230B2}"/>
                  </a:ext>
                </a:extLst>
              </p:cNvPr>
              <p:cNvGrpSpPr/>
              <p:nvPr/>
            </p:nvGrpSpPr>
            <p:grpSpPr>
              <a:xfrm>
                <a:off x="2230081" y="2243328"/>
                <a:ext cx="917213" cy="1261169"/>
                <a:chOff x="5676900" y="990600"/>
                <a:chExt cx="1828800" cy="2971800"/>
              </a:xfrm>
            </p:grpSpPr>
            <p:cxnSp>
              <p:nvCxnSpPr>
                <p:cNvPr id="623" name="Straight Connector 622">
                  <a:extLst>
                    <a:ext uri="{FF2B5EF4-FFF2-40B4-BE49-F238E27FC236}">
                      <a16:creationId xmlns:a16="http://schemas.microsoft.com/office/drawing/2014/main" id="{ACE8220A-2F7E-0ECE-C7E5-B5CA3770F181}"/>
                    </a:ext>
                  </a:extLst>
                </p:cNvPr>
                <p:cNvCxnSpPr>
                  <a:cxnSpLocks/>
                  <a:endCxn id="628"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DEAEF007-ACDB-59CA-51AA-A0F23CC3DEA9}"/>
                    </a:ext>
                  </a:extLst>
                </p:cNvPr>
                <p:cNvCxnSpPr>
                  <a:cxnSpLocks/>
                  <a:endCxn id="630"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AA884B37-83E4-9C40-78F2-4E0480EA4850}"/>
                    </a:ext>
                  </a:extLst>
                </p:cNvPr>
                <p:cNvCxnSpPr>
                  <a:cxnSpLocks/>
                  <a:endCxn id="631"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E872E62D-0300-83C5-05C7-723956E1051F}"/>
                    </a:ext>
                  </a:extLst>
                </p:cNvPr>
                <p:cNvCxnSpPr>
                  <a:cxnSpLocks/>
                  <a:endCxn id="632"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1E1B27A-F652-BAD8-4AC7-45B53B3528D0}"/>
                    </a:ext>
                  </a:extLst>
                </p:cNvPr>
                <p:cNvCxnSpPr>
                  <a:cxnSpLocks/>
                  <a:endCxn id="629"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2" name="Group 581">
              <a:extLst>
                <a:ext uri="{FF2B5EF4-FFF2-40B4-BE49-F238E27FC236}">
                  <a16:creationId xmlns:a16="http://schemas.microsoft.com/office/drawing/2014/main" id="{7FEADDA5-ED03-F24E-D400-13015D3EBD86}"/>
                </a:ext>
              </a:extLst>
            </p:cNvPr>
            <p:cNvGrpSpPr/>
            <p:nvPr/>
          </p:nvGrpSpPr>
          <p:grpSpPr>
            <a:xfrm>
              <a:off x="3692066" y="2243328"/>
              <a:ext cx="1108299" cy="1490472"/>
              <a:chOff x="3692066" y="2243328"/>
              <a:chExt cx="1108299" cy="1490472"/>
            </a:xfrm>
          </p:grpSpPr>
          <p:grpSp>
            <p:nvGrpSpPr>
              <p:cNvPr id="609" name="Group 608">
                <a:extLst>
                  <a:ext uri="{FF2B5EF4-FFF2-40B4-BE49-F238E27FC236}">
                    <a16:creationId xmlns:a16="http://schemas.microsoft.com/office/drawing/2014/main" id="{43AB04C3-F0F7-9514-02DA-0FEE54202983}"/>
                  </a:ext>
                </a:extLst>
              </p:cNvPr>
              <p:cNvGrpSpPr/>
              <p:nvPr/>
            </p:nvGrpSpPr>
            <p:grpSpPr>
              <a:xfrm>
                <a:off x="3692066" y="3504497"/>
                <a:ext cx="1108299" cy="229303"/>
                <a:chOff x="5486400" y="3962400"/>
                <a:chExt cx="2209800" cy="457200"/>
              </a:xfrm>
            </p:grpSpPr>
            <p:sp>
              <p:nvSpPr>
                <p:cNvPr id="616" name="DRAM">
                  <a:extLst>
                    <a:ext uri="{FF2B5EF4-FFF2-40B4-BE49-F238E27FC236}">
                      <a16:creationId xmlns:a16="http://schemas.microsoft.com/office/drawing/2014/main" id="{86AFD232-835D-B130-D379-21BF764CCAF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DRAM">
                  <a:extLst>
                    <a:ext uri="{FF2B5EF4-FFF2-40B4-BE49-F238E27FC236}">
                      <a16:creationId xmlns:a16="http://schemas.microsoft.com/office/drawing/2014/main" id="{D1435FFA-7C09-BAEA-9779-52542F6DBEBD}"/>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DRAM">
                  <a:extLst>
                    <a:ext uri="{FF2B5EF4-FFF2-40B4-BE49-F238E27FC236}">
                      <a16:creationId xmlns:a16="http://schemas.microsoft.com/office/drawing/2014/main" id="{2D4B3483-6C8B-FEBE-494F-B057117DB79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DRAM">
                  <a:extLst>
                    <a:ext uri="{FF2B5EF4-FFF2-40B4-BE49-F238E27FC236}">
                      <a16:creationId xmlns:a16="http://schemas.microsoft.com/office/drawing/2014/main" id="{340E48C1-E3C5-5449-3FAA-44BA621C0D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0" name="DRAM">
                  <a:extLst>
                    <a:ext uri="{FF2B5EF4-FFF2-40B4-BE49-F238E27FC236}">
                      <a16:creationId xmlns:a16="http://schemas.microsoft.com/office/drawing/2014/main" id="{48817C6B-EDBB-7F75-ACA3-23DC1D25A39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0" name="Group 609">
                <a:extLst>
                  <a:ext uri="{FF2B5EF4-FFF2-40B4-BE49-F238E27FC236}">
                    <a16:creationId xmlns:a16="http://schemas.microsoft.com/office/drawing/2014/main" id="{B44633DC-B177-C5C6-9BAC-66F3C0895BBF}"/>
                  </a:ext>
                </a:extLst>
              </p:cNvPr>
              <p:cNvGrpSpPr/>
              <p:nvPr/>
            </p:nvGrpSpPr>
            <p:grpSpPr>
              <a:xfrm>
                <a:off x="3787609" y="2243328"/>
                <a:ext cx="917213" cy="1261169"/>
                <a:chOff x="5676900" y="990600"/>
                <a:chExt cx="1828800" cy="2971800"/>
              </a:xfrm>
            </p:grpSpPr>
            <p:cxnSp>
              <p:nvCxnSpPr>
                <p:cNvPr id="611" name="Straight Connector 610">
                  <a:extLst>
                    <a:ext uri="{FF2B5EF4-FFF2-40B4-BE49-F238E27FC236}">
                      <a16:creationId xmlns:a16="http://schemas.microsoft.com/office/drawing/2014/main" id="{E63E317B-2458-ADCC-BE60-C34F51AD4C49}"/>
                    </a:ext>
                  </a:extLst>
                </p:cNvPr>
                <p:cNvCxnSpPr>
                  <a:endCxn id="616"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72727FDD-A8CD-08C7-2D3C-874E26A5E41B}"/>
                    </a:ext>
                  </a:extLst>
                </p:cNvPr>
                <p:cNvCxnSpPr>
                  <a:endCxn id="618"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49ED0CCF-B3B5-F793-381E-261BDD8F2FD9}"/>
                    </a:ext>
                  </a:extLst>
                </p:cNvPr>
                <p:cNvCxnSpPr>
                  <a:endCxn id="619"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A01CB088-D0D3-F878-BFBB-F6831D06F3B4}"/>
                    </a:ext>
                  </a:extLst>
                </p:cNvPr>
                <p:cNvCxnSpPr>
                  <a:endCxn id="620"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4318E2BE-5A06-5183-A279-F911E679BE2C}"/>
                    </a:ext>
                  </a:extLst>
                </p:cNvPr>
                <p:cNvCxnSpPr>
                  <a:endCxn id="617"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3" name="Group 582">
              <a:extLst>
                <a:ext uri="{FF2B5EF4-FFF2-40B4-BE49-F238E27FC236}">
                  <a16:creationId xmlns:a16="http://schemas.microsoft.com/office/drawing/2014/main" id="{F575D843-8CAE-5A04-BE12-BBD6E2885B35}"/>
                </a:ext>
              </a:extLst>
            </p:cNvPr>
            <p:cNvGrpSpPr/>
            <p:nvPr/>
          </p:nvGrpSpPr>
          <p:grpSpPr>
            <a:xfrm>
              <a:off x="5258738" y="2243328"/>
              <a:ext cx="1108299" cy="1490472"/>
              <a:chOff x="5258738" y="2243328"/>
              <a:chExt cx="1108299" cy="1490472"/>
            </a:xfrm>
          </p:grpSpPr>
          <p:grpSp>
            <p:nvGrpSpPr>
              <p:cNvPr id="597" name="Group 596">
                <a:extLst>
                  <a:ext uri="{FF2B5EF4-FFF2-40B4-BE49-F238E27FC236}">
                    <a16:creationId xmlns:a16="http://schemas.microsoft.com/office/drawing/2014/main" id="{640A3005-3D4E-ED62-F8EF-3C9907B04FB6}"/>
                  </a:ext>
                </a:extLst>
              </p:cNvPr>
              <p:cNvGrpSpPr/>
              <p:nvPr/>
            </p:nvGrpSpPr>
            <p:grpSpPr>
              <a:xfrm>
                <a:off x="5258738" y="3504497"/>
                <a:ext cx="1108299" cy="229303"/>
                <a:chOff x="5486400" y="3962400"/>
                <a:chExt cx="2209800" cy="457200"/>
              </a:xfrm>
            </p:grpSpPr>
            <p:sp>
              <p:nvSpPr>
                <p:cNvPr id="604" name="DRAM">
                  <a:extLst>
                    <a:ext uri="{FF2B5EF4-FFF2-40B4-BE49-F238E27FC236}">
                      <a16:creationId xmlns:a16="http://schemas.microsoft.com/office/drawing/2014/main" id="{669CE623-BFC3-463F-AA65-0607192EBA0E}"/>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5" name="DRAM">
                  <a:extLst>
                    <a:ext uri="{FF2B5EF4-FFF2-40B4-BE49-F238E27FC236}">
                      <a16:creationId xmlns:a16="http://schemas.microsoft.com/office/drawing/2014/main" id="{663BECC2-D1A5-A327-7C42-D233E3C02C1B}"/>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6" name="DRAM">
                  <a:extLst>
                    <a:ext uri="{FF2B5EF4-FFF2-40B4-BE49-F238E27FC236}">
                      <a16:creationId xmlns:a16="http://schemas.microsoft.com/office/drawing/2014/main" id="{B3EF7CA7-4B34-0B63-22E9-E0A72894CEC9}"/>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7" name="DRAM">
                  <a:extLst>
                    <a:ext uri="{FF2B5EF4-FFF2-40B4-BE49-F238E27FC236}">
                      <a16:creationId xmlns:a16="http://schemas.microsoft.com/office/drawing/2014/main" id="{C437B0AF-F86D-A7EB-A4AA-CDF065FC39DE}"/>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AFF9DD-88C7-FED6-230A-0DB79464FDF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8" name="Group 597">
                <a:extLst>
                  <a:ext uri="{FF2B5EF4-FFF2-40B4-BE49-F238E27FC236}">
                    <a16:creationId xmlns:a16="http://schemas.microsoft.com/office/drawing/2014/main" id="{E781929C-6BF8-B393-ABC4-B1977312E8AC}"/>
                  </a:ext>
                </a:extLst>
              </p:cNvPr>
              <p:cNvGrpSpPr/>
              <p:nvPr/>
            </p:nvGrpSpPr>
            <p:grpSpPr>
              <a:xfrm>
                <a:off x="5354281" y="2243328"/>
                <a:ext cx="917213" cy="1261169"/>
                <a:chOff x="5676900" y="990600"/>
                <a:chExt cx="1828800" cy="2971800"/>
              </a:xfrm>
            </p:grpSpPr>
            <p:cxnSp>
              <p:nvCxnSpPr>
                <p:cNvPr id="599" name="Straight Connector 598">
                  <a:extLst>
                    <a:ext uri="{FF2B5EF4-FFF2-40B4-BE49-F238E27FC236}">
                      <a16:creationId xmlns:a16="http://schemas.microsoft.com/office/drawing/2014/main" id="{944CCD51-105A-7B70-5B31-99CEAE9E0131}"/>
                    </a:ext>
                  </a:extLst>
                </p:cNvPr>
                <p:cNvCxnSpPr>
                  <a:endCxn id="604"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5AD415F1-C5A3-F5A0-24E9-1089106DD299}"/>
                    </a:ext>
                  </a:extLst>
                </p:cNvPr>
                <p:cNvCxnSpPr>
                  <a:endCxn id="606"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5B98E9C1-FF47-7920-FFE0-7D7C06433FD1}"/>
                    </a:ext>
                  </a:extLst>
                </p:cNvPr>
                <p:cNvCxnSpPr>
                  <a:endCxn id="607"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2C4D397C-93C0-5445-959C-B3271D84B89B}"/>
                    </a:ext>
                  </a:extLst>
                </p:cNvPr>
                <p:cNvCxnSpPr>
                  <a:endCxn id="608"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FBF4B457-E641-A211-F7B4-7E6F672DE241}"/>
                    </a:ext>
                  </a:extLst>
                </p:cNvPr>
                <p:cNvCxnSpPr>
                  <a:endCxn id="605"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4" name="Group 583">
              <a:extLst>
                <a:ext uri="{FF2B5EF4-FFF2-40B4-BE49-F238E27FC236}">
                  <a16:creationId xmlns:a16="http://schemas.microsoft.com/office/drawing/2014/main" id="{15DF6402-3944-9374-8FCF-0627E098E214}"/>
                </a:ext>
              </a:extLst>
            </p:cNvPr>
            <p:cNvGrpSpPr/>
            <p:nvPr/>
          </p:nvGrpSpPr>
          <p:grpSpPr>
            <a:xfrm>
              <a:off x="6816266" y="2243328"/>
              <a:ext cx="1108299" cy="1490472"/>
              <a:chOff x="6816266" y="2243328"/>
              <a:chExt cx="1108299" cy="1490472"/>
            </a:xfrm>
          </p:grpSpPr>
          <p:grpSp>
            <p:nvGrpSpPr>
              <p:cNvPr id="585" name="Group 584">
                <a:extLst>
                  <a:ext uri="{FF2B5EF4-FFF2-40B4-BE49-F238E27FC236}">
                    <a16:creationId xmlns:a16="http://schemas.microsoft.com/office/drawing/2014/main" id="{D22E35BB-A0C9-E960-51C1-9E6361A514DB}"/>
                  </a:ext>
                </a:extLst>
              </p:cNvPr>
              <p:cNvGrpSpPr/>
              <p:nvPr/>
            </p:nvGrpSpPr>
            <p:grpSpPr>
              <a:xfrm>
                <a:off x="6816266" y="3504497"/>
                <a:ext cx="1108299" cy="229303"/>
                <a:chOff x="5486400" y="3962400"/>
                <a:chExt cx="2209800" cy="457200"/>
              </a:xfrm>
            </p:grpSpPr>
            <p:sp>
              <p:nvSpPr>
                <p:cNvPr id="592" name="DRAM">
                  <a:extLst>
                    <a:ext uri="{FF2B5EF4-FFF2-40B4-BE49-F238E27FC236}">
                      <a16:creationId xmlns:a16="http://schemas.microsoft.com/office/drawing/2014/main" id="{3C208440-94BA-F6BA-C131-BC751375247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3" name="DRAM">
                  <a:extLst>
                    <a:ext uri="{FF2B5EF4-FFF2-40B4-BE49-F238E27FC236}">
                      <a16:creationId xmlns:a16="http://schemas.microsoft.com/office/drawing/2014/main" id="{1DBE353D-BFBD-34F0-4DF4-DD2EA75C61A7}"/>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4" name="DRAM">
                  <a:extLst>
                    <a:ext uri="{FF2B5EF4-FFF2-40B4-BE49-F238E27FC236}">
                      <a16:creationId xmlns:a16="http://schemas.microsoft.com/office/drawing/2014/main" id="{AC3E2BA2-3C07-DDC7-0219-EBC88EE2CCDB}"/>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5" name="DRAM">
                  <a:extLst>
                    <a:ext uri="{FF2B5EF4-FFF2-40B4-BE49-F238E27FC236}">
                      <a16:creationId xmlns:a16="http://schemas.microsoft.com/office/drawing/2014/main" id="{24DD0599-78EE-CDA7-FDF3-35562517E71A}"/>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BC003E2F-DC0C-60A1-5F30-A9C9723DF9F4}"/>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6" name="Group 585">
                <a:extLst>
                  <a:ext uri="{FF2B5EF4-FFF2-40B4-BE49-F238E27FC236}">
                    <a16:creationId xmlns:a16="http://schemas.microsoft.com/office/drawing/2014/main" id="{1F77C299-7ACB-5D0E-C992-4D57A153E824}"/>
                  </a:ext>
                </a:extLst>
              </p:cNvPr>
              <p:cNvGrpSpPr/>
              <p:nvPr/>
            </p:nvGrpSpPr>
            <p:grpSpPr>
              <a:xfrm>
                <a:off x="6911809" y="2243328"/>
                <a:ext cx="917213" cy="1261169"/>
                <a:chOff x="5676900" y="990600"/>
                <a:chExt cx="1828800" cy="2971800"/>
              </a:xfrm>
            </p:grpSpPr>
            <p:cxnSp>
              <p:nvCxnSpPr>
                <p:cNvPr id="587" name="Straight Connector 586">
                  <a:extLst>
                    <a:ext uri="{FF2B5EF4-FFF2-40B4-BE49-F238E27FC236}">
                      <a16:creationId xmlns:a16="http://schemas.microsoft.com/office/drawing/2014/main" id="{447D4B6B-0A0A-A1C6-484C-40EFDC02456B}"/>
                    </a:ext>
                  </a:extLst>
                </p:cNvPr>
                <p:cNvCxnSpPr>
                  <a:endCxn id="592"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B1C67037-5A78-E6F3-8A7B-44B010D431F8}"/>
                    </a:ext>
                  </a:extLst>
                </p:cNvPr>
                <p:cNvCxnSpPr>
                  <a:endCxn id="594"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D43A6EF8-6E57-523F-0BFC-5266164E172C}"/>
                    </a:ext>
                  </a:extLst>
                </p:cNvPr>
                <p:cNvCxnSpPr>
                  <a:endCxn id="595"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97D91EE0-1E81-2EFB-65FF-F0F4F1DAA0E0}"/>
                    </a:ext>
                  </a:extLst>
                </p:cNvPr>
                <p:cNvCxnSpPr>
                  <a:endCxn id="596"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6AF93BD2-2212-C8B6-6917-36BBA6F43840}"/>
                    </a:ext>
                  </a:extLst>
                </p:cNvPr>
                <p:cNvCxnSpPr>
                  <a:endCxn id="593"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33" name="Group 632">
            <a:extLst>
              <a:ext uri="{FF2B5EF4-FFF2-40B4-BE49-F238E27FC236}">
                <a16:creationId xmlns:a16="http://schemas.microsoft.com/office/drawing/2014/main" id="{DF9FCE41-45ED-7C57-E755-AC9F9B9EEA4E}"/>
              </a:ext>
            </a:extLst>
          </p:cNvPr>
          <p:cNvGrpSpPr/>
          <p:nvPr/>
        </p:nvGrpSpPr>
        <p:grpSpPr>
          <a:xfrm>
            <a:off x="1734834" y="3433132"/>
            <a:ext cx="1414038" cy="191087"/>
            <a:chOff x="1828799" y="2017072"/>
            <a:chExt cx="1414038" cy="191087"/>
          </a:xfrm>
        </p:grpSpPr>
        <p:sp>
          <p:nvSpPr>
            <p:cNvPr id="634" name="DRAM">
              <a:extLst>
                <a:ext uri="{FF2B5EF4-FFF2-40B4-BE49-F238E27FC236}">
                  <a16:creationId xmlns:a16="http://schemas.microsoft.com/office/drawing/2014/main" id="{0425F59A-0914-0B3A-8880-02CD4503DC90}"/>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5" name="Straight Connector 634">
              <a:extLst>
                <a:ext uri="{FF2B5EF4-FFF2-40B4-BE49-F238E27FC236}">
                  <a16:creationId xmlns:a16="http://schemas.microsoft.com/office/drawing/2014/main" id="{0365DAD6-F9FB-425F-8935-BA538D916B3C}"/>
                </a:ext>
              </a:extLst>
            </p:cNvPr>
            <p:cNvCxnSpPr>
              <a:cxnSpLocks/>
              <a:stCxn id="640" idx="6"/>
              <a:endCxn id="63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D54A3DCF-65E7-B403-08FC-ABD1BFD2FB03}"/>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7" name="Oval 636">
              <a:extLst>
                <a:ext uri="{FF2B5EF4-FFF2-40B4-BE49-F238E27FC236}">
                  <a16:creationId xmlns:a16="http://schemas.microsoft.com/office/drawing/2014/main" id="{A219D0FB-1242-DB5B-8F12-BB552160CFF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8" name="Oval 637">
              <a:extLst>
                <a:ext uri="{FF2B5EF4-FFF2-40B4-BE49-F238E27FC236}">
                  <a16:creationId xmlns:a16="http://schemas.microsoft.com/office/drawing/2014/main" id="{06A5D890-C32E-3AE7-0231-B54DDDDF9A99}"/>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9" name="Oval 638">
              <a:extLst>
                <a:ext uri="{FF2B5EF4-FFF2-40B4-BE49-F238E27FC236}">
                  <a16:creationId xmlns:a16="http://schemas.microsoft.com/office/drawing/2014/main" id="{522E2C60-2BE4-D1A6-A6C0-873888603E40}"/>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1993063B-FCEA-0BCA-CDF3-8C81DC0E7B6A}"/>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1" name="Group 640">
            <a:extLst>
              <a:ext uri="{FF2B5EF4-FFF2-40B4-BE49-F238E27FC236}">
                <a16:creationId xmlns:a16="http://schemas.microsoft.com/office/drawing/2014/main" id="{184E7C71-9393-1558-6259-133CBC1A43AD}"/>
              </a:ext>
            </a:extLst>
          </p:cNvPr>
          <p:cNvGrpSpPr/>
          <p:nvPr/>
        </p:nvGrpSpPr>
        <p:grpSpPr>
          <a:xfrm>
            <a:off x="3292362" y="3433132"/>
            <a:ext cx="1414038" cy="191087"/>
            <a:chOff x="3386327" y="2017072"/>
            <a:chExt cx="1414038" cy="191087"/>
          </a:xfrm>
        </p:grpSpPr>
        <p:sp>
          <p:nvSpPr>
            <p:cNvPr id="642" name="DRAM">
              <a:extLst>
                <a:ext uri="{FF2B5EF4-FFF2-40B4-BE49-F238E27FC236}">
                  <a16:creationId xmlns:a16="http://schemas.microsoft.com/office/drawing/2014/main" id="{5D164751-E07A-4046-5602-3CFB6444903E}"/>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43" name="Straight Connector 642">
              <a:extLst>
                <a:ext uri="{FF2B5EF4-FFF2-40B4-BE49-F238E27FC236}">
                  <a16:creationId xmlns:a16="http://schemas.microsoft.com/office/drawing/2014/main" id="{5E34ADD2-02B2-0CA3-4B45-ADB1255E0F08}"/>
                </a:ext>
              </a:extLst>
            </p:cNvPr>
            <p:cNvCxnSpPr>
              <a:cxnSpLocks/>
              <a:endCxn id="64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57FD474B-F4FD-4AB3-E584-B4AD403FD885}"/>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5" name="Oval 644">
              <a:extLst>
                <a:ext uri="{FF2B5EF4-FFF2-40B4-BE49-F238E27FC236}">
                  <a16:creationId xmlns:a16="http://schemas.microsoft.com/office/drawing/2014/main" id="{FBFB9199-5AF0-5F79-3028-47929D457CEB}"/>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6" name="Oval 645">
              <a:extLst>
                <a:ext uri="{FF2B5EF4-FFF2-40B4-BE49-F238E27FC236}">
                  <a16:creationId xmlns:a16="http://schemas.microsoft.com/office/drawing/2014/main" id="{9BD4A7A8-5F6E-C7A5-12C7-B4297E1F5FD1}"/>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7" name="Oval 646">
              <a:extLst>
                <a:ext uri="{FF2B5EF4-FFF2-40B4-BE49-F238E27FC236}">
                  <a16:creationId xmlns:a16="http://schemas.microsoft.com/office/drawing/2014/main" id="{87598C65-1C14-C0C6-382C-C222DD1385D9}"/>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8" name="Oval 647">
              <a:extLst>
                <a:ext uri="{FF2B5EF4-FFF2-40B4-BE49-F238E27FC236}">
                  <a16:creationId xmlns:a16="http://schemas.microsoft.com/office/drawing/2014/main" id="{CBFA9CA4-E549-68C2-DE14-A9E300FD751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9" name="Group 648">
            <a:extLst>
              <a:ext uri="{FF2B5EF4-FFF2-40B4-BE49-F238E27FC236}">
                <a16:creationId xmlns:a16="http://schemas.microsoft.com/office/drawing/2014/main" id="{F42ACF8A-CEFC-6EF7-279E-B83A60F8D597}"/>
              </a:ext>
            </a:extLst>
          </p:cNvPr>
          <p:cNvGrpSpPr/>
          <p:nvPr/>
        </p:nvGrpSpPr>
        <p:grpSpPr>
          <a:xfrm>
            <a:off x="4859034" y="3433132"/>
            <a:ext cx="1414038" cy="191087"/>
            <a:chOff x="4952999" y="2017072"/>
            <a:chExt cx="1414038" cy="191087"/>
          </a:xfrm>
        </p:grpSpPr>
        <p:sp>
          <p:nvSpPr>
            <p:cNvPr id="650" name="DRAM">
              <a:extLst>
                <a:ext uri="{FF2B5EF4-FFF2-40B4-BE49-F238E27FC236}">
                  <a16:creationId xmlns:a16="http://schemas.microsoft.com/office/drawing/2014/main" id="{8E1B3E85-3553-2278-0A35-A279B2BD0B04}"/>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1" name="Straight Connector 650">
              <a:extLst>
                <a:ext uri="{FF2B5EF4-FFF2-40B4-BE49-F238E27FC236}">
                  <a16:creationId xmlns:a16="http://schemas.microsoft.com/office/drawing/2014/main" id="{9F1CBDCA-65BC-7FE4-9C11-A290929A26B3}"/>
                </a:ext>
              </a:extLst>
            </p:cNvPr>
            <p:cNvCxnSpPr>
              <a:cxnSpLocks/>
              <a:stCxn id="656" idx="6"/>
              <a:endCxn id="650"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2" name="Oval 651">
              <a:extLst>
                <a:ext uri="{FF2B5EF4-FFF2-40B4-BE49-F238E27FC236}">
                  <a16:creationId xmlns:a16="http://schemas.microsoft.com/office/drawing/2014/main" id="{136C594F-8CD2-FAF4-4111-0AE6729D0B7D}"/>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3" name="Oval 652">
              <a:extLst>
                <a:ext uri="{FF2B5EF4-FFF2-40B4-BE49-F238E27FC236}">
                  <a16:creationId xmlns:a16="http://schemas.microsoft.com/office/drawing/2014/main" id="{17615C31-87E6-8E59-82FD-F50D8F043988}"/>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4" name="Oval 653">
              <a:extLst>
                <a:ext uri="{FF2B5EF4-FFF2-40B4-BE49-F238E27FC236}">
                  <a16:creationId xmlns:a16="http://schemas.microsoft.com/office/drawing/2014/main" id="{2B0A1994-A47C-D00F-3548-A149A6E28E5E}"/>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5" name="Oval 654">
              <a:extLst>
                <a:ext uri="{FF2B5EF4-FFF2-40B4-BE49-F238E27FC236}">
                  <a16:creationId xmlns:a16="http://schemas.microsoft.com/office/drawing/2014/main" id="{0512E2AC-CD69-A8B9-E7D1-BD42B09CBFB9}"/>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6" name="Oval 655">
              <a:extLst>
                <a:ext uri="{FF2B5EF4-FFF2-40B4-BE49-F238E27FC236}">
                  <a16:creationId xmlns:a16="http://schemas.microsoft.com/office/drawing/2014/main" id="{2A7FACE0-CDCC-1585-56B1-5DC7A30DC775}"/>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7" name="Group 656">
            <a:extLst>
              <a:ext uri="{FF2B5EF4-FFF2-40B4-BE49-F238E27FC236}">
                <a16:creationId xmlns:a16="http://schemas.microsoft.com/office/drawing/2014/main" id="{C732A734-DBD5-CAA3-CCA7-56E24D2C3232}"/>
              </a:ext>
            </a:extLst>
          </p:cNvPr>
          <p:cNvGrpSpPr/>
          <p:nvPr/>
        </p:nvGrpSpPr>
        <p:grpSpPr>
          <a:xfrm>
            <a:off x="6416562" y="3433132"/>
            <a:ext cx="1414038" cy="191087"/>
            <a:chOff x="6510527" y="2017072"/>
            <a:chExt cx="1414038" cy="191087"/>
          </a:xfrm>
        </p:grpSpPr>
        <p:sp>
          <p:nvSpPr>
            <p:cNvPr id="658" name="DRAM">
              <a:extLst>
                <a:ext uri="{FF2B5EF4-FFF2-40B4-BE49-F238E27FC236}">
                  <a16:creationId xmlns:a16="http://schemas.microsoft.com/office/drawing/2014/main" id="{062749DF-6030-EBAB-4526-833AABC12B99}"/>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9" name="Straight Connector 658">
              <a:extLst>
                <a:ext uri="{FF2B5EF4-FFF2-40B4-BE49-F238E27FC236}">
                  <a16:creationId xmlns:a16="http://schemas.microsoft.com/office/drawing/2014/main" id="{27153594-CEFB-F1C2-7CD8-5AE27DCC3B8F}"/>
                </a:ext>
              </a:extLst>
            </p:cNvPr>
            <p:cNvCxnSpPr>
              <a:cxnSpLocks/>
              <a:stCxn id="664" idx="6"/>
              <a:endCxn id="658"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0" name="Oval 659">
              <a:extLst>
                <a:ext uri="{FF2B5EF4-FFF2-40B4-BE49-F238E27FC236}">
                  <a16:creationId xmlns:a16="http://schemas.microsoft.com/office/drawing/2014/main" id="{04E8F48B-F8FF-4985-8C4A-F1EB4FDB57CA}"/>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1" name="Oval 660">
              <a:extLst>
                <a:ext uri="{FF2B5EF4-FFF2-40B4-BE49-F238E27FC236}">
                  <a16:creationId xmlns:a16="http://schemas.microsoft.com/office/drawing/2014/main" id="{813F39CB-1308-C8B2-B5BA-BA9F09435BA4}"/>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2" name="Oval 661">
              <a:extLst>
                <a:ext uri="{FF2B5EF4-FFF2-40B4-BE49-F238E27FC236}">
                  <a16:creationId xmlns:a16="http://schemas.microsoft.com/office/drawing/2014/main" id="{5C6D6BC8-CB65-1C01-1E15-807CDD5CD3B3}"/>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3" name="Oval 662">
              <a:extLst>
                <a:ext uri="{FF2B5EF4-FFF2-40B4-BE49-F238E27FC236}">
                  <a16:creationId xmlns:a16="http://schemas.microsoft.com/office/drawing/2014/main" id="{565C1D87-0CD8-A92A-BAFA-8C434D58784D}"/>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0994B7B4-1923-25FA-4D2F-0EB2BC575810}"/>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8" name="Group 667">
            <a:extLst>
              <a:ext uri="{FF2B5EF4-FFF2-40B4-BE49-F238E27FC236}">
                <a16:creationId xmlns:a16="http://schemas.microsoft.com/office/drawing/2014/main" id="{7BB5A784-B0A7-0E69-41FF-9F9A6D8A4557}"/>
              </a:ext>
            </a:extLst>
          </p:cNvPr>
          <p:cNvGrpSpPr/>
          <p:nvPr/>
        </p:nvGrpSpPr>
        <p:grpSpPr>
          <a:xfrm>
            <a:off x="1734835" y="5379553"/>
            <a:ext cx="6248400" cy="914400"/>
            <a:chOff x="1828800" y="4192093"/>
            <a:chExt cx="6248400" cy="914400"/>
          </a:xfrm>
        </p:grpSpPr>
        <p:cxnSp>
          <p:nvCxnSpPr>
            <p:cNvPr id="672" name="Straight Connector 671">
              <a:extLst>
                <a:ext uri="{FF2B5EF4-FFF2-40B4-BE49-F238E27FC236}">
                  <a16:creationId xmlns:a16="http://schemas.microsoft.com/office/drawing/2014/main" id="{3116BE0E-F271-F305-EA26-0C82E2B4DA81}"/>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74" name="DRAM">
              <a:extLst>
                <a:ext uri="{FF2B5EF4-FFF2-40B4-BE49-F238E27FC236}">
                  <a16:creationId xmlns:a16="http://schemas.microsoft.com/office/drawing/2014/main" id="{2C8D9CC8-6BDA-5419-E8E4-42FF61C79883}"/>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70" name="Straight Connector 669">
            <a:extLst>
              <a:ext uri="{FF2B5EF4-FFF2-40B4-BE49-F238E27FC236}">
                <a16:creationId xmlns:a16="http://schemas.microsoft.com/office/drawing/2014/main" id="{7CF8E28C-EF26-E17F-9F1C-452F8E77B00C}"/>
              </a:ext>
            </a:extLst>
          </p:cNvPr>
          <p:cNvCxnSpPr/>
          <p:nvPr/>
        </p:nvCxnSpPr>
        <p:spPr>
          <a:xfrm flipH="1">
            <a:off x="4782835" y="598806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7" name="TextBox 666">
            <a:extLst>
              <a:ext uri="{FF2B5EF4-FFF2-40B4-BE49-F238E27FC236}">
                <a16:creationId xmlns:a16="http://schemas.microsoft.com/office/drawing/2014/main" id="{8F90DF0C-2A24-C7B4-AE31-33E960E51FF5}"/>
              </a:ext>
            </a:extLst>
          </p:cNvPr>
          <p:cNvSpPr txBox="1"/>
          <p:nvPr/>
        </p:nvSpPr>
        <p:spPr>
          <a:xfrm>
            <a:off x="5011434" y="591186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nvGrpSpPr>
          <p:cNvPr id="675" name="Group 674">
            <a:extLst>
              <a:ext uri="{FF2B5EF4-FFF2-40B4-BE49-F238E27FC236}">
                <a16:creationId xmlns:a16="http://schemas.microsoft.com/office/drawing/2014/main" id="{78C3DDC3-936F-9F94-A76F-0A533527ADE0}"/>
              </a:ext>
            </a:extLst>
          </p:cNvPr>
          <p:cNvGrpSpPr/>
          <p:nvPr/>
        </p:nvGrpSpPr>
        <p:grpSpPr>
          <a:xfrm>
            <a:off x="1734835" y="4042423"/>
            <a:ext cx="6248400" cy="1337130"/>
            <a:chOff x="1828800" y="2854963"/>
            <a:chExt cx="6248400" cy="1337130"/>
          </a:xfrm>
        </p:grpSpPr>
        <p:cxnSp>
          <p:nvCxnSpPr>
            <p:cNvPr id="676" name="Straight Connector 675">
              <a:extLst>
                <a:ext uri="{FF2B5EF4-FFF2-40B4-BE49-F238E27FC236}">
                  <a16:creationId xmlns:a16="http://schemas.microsoft.com/office/drawing/2014/main" id="{3D5C2FFA-6BE1-B8AC-4C6F-D925B7C8276A}"/>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D5586EFF-ECC6-58DC-2D42-C741C756093A}"/>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E1178004-2221-2900-3661-605BBA737AD5}"/>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24547807-69BC-2F8E-734C-4A704A4AE4AB}"/>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84" name="DRAM">
              <a:extLst>
                <a:ext uri="{FF2B5EF4-FFF2-40B4-BE49-F238E27FC236}">
                  <a16:creationId xmlns:a16="http://schemas.microsoft.com/office/drawing/2014/main" id="{B16BC426-395A-6BC0-5265-1F4643A83C05}"/>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680" name="Straight Connector 679">
              <a:extLst>
                <a:ext uri="{FF2B5EF4-FFF2-40B4-BE49-F238E27FC236}">
                  <a16:creationId xmlns:a16="http://schemas.microsoft.com/office/drawing/2014/main" id="{6E0BB9BB-5DC8-BCFA-35D5-FCE7C4545088}"/>
                </a:ext>
              </a:extLst>
            </p:cNvPr>
            <p:cNvCxnSpPr>
              <a:cxnSpLocks/>
            </p:cNvCxnSpPr>
            <p:nvPr/>
          </p:nvCxnSpPr>
          <p:spPr>
            <a:xfrm flipV="1">
              <a:off x="26886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FC8EF256-10F9-677C-EBEA-7919D3FF3B71}"/>
                </a:ext>
              </a:extLst>
            </p:cNvPr>
            <p:cNvCxnSpPr>
              <a:cxnSpLocks/>
            </p:cNvCxnSpPr>
            <p:nvPr/>
          </p:nvCxnSpPr>
          <p:spPr>
            <a:xfrm flipV="1">
              <a:off x="42462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4A85A823-AC4A-E0C6-956E-B108653B9D78}"/>
                </a:ext>
              </a:extLst>
            </p:cNvPr>
            <p:cNvCxnSpPr>
              <a:cxnSpLocks/>
            </p:cNvCxnSpPr>
            <p:nvPr/>
          </p:nvCxnSpPr>
          <p:spPr>
            <a:xfrm flipV="1">
              <a:off x="58128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FDA40F08-3322-30C2-2F09-93E01D7F30E7}"/>
                </a:ext>
              </a:extLst>
            </p:cNvPr>
            <p:cNvCxnSpPr>
              <a:cxnSpLocks/>
            </p:cNvCxnSpPr>
            <p:nvPr/>
          </p:nvCxnSpPr>
          <p:spPr>
            <a:xfrm flipV="1">
              <a:off x="73704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693" name="TextBox 692">
            <a:extLst>
              <a:ext uri="{FF2B5EF4-FFF2-40B4-BE49-F238E27FC236}">
                <a16:creationId xmlns:a16="http://schemas.microsoft.com/office/drawing/2014/main" id="{DFB7482C-7838-488B-92BC-76F89B665B34}"/>
              </a:ext>
            </a:extLst>
          </p:cNvPr>
          <p:cNvSpPr txBox="1"/>
          <p:nvPr/>
        </p:nvSpPr>
        <p:spPr>
          <a:xfrm>
            <a:off x="5468635" y="2101860"/>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701" name="DRAM">
            <a:extLst>
              <a:ext uri="{FF2B5EF4-FFF2-40B4-BE49-F238E27FC236}">
                <a16:creationId xmlns:a16="http://schemas.microsoft.com/office/drawing/2014/main" id="{4EA701ED-1071-1F65-A5E3-6398ECF35CE9}"/>
              </a:ext>
            </a:extLst>
          </p:cNvPr>
          <p:cNvSpPr/>
          <p:nvPr/>
        </p:nvSpPr>
        <p:spPr>
          <a:xfrm>
            <a:off x="2501604"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TextBox 701">
            <a:extLst>
              <a:ext uri="{FF2B5EF4-FFF2-40B4-BE49-F238E27FC236}">
                <a16:creationId xmlns:a16="http://schemas.microsoft.com/office/drawing/2014/main" id="{0D2A96BC-E353-B377-0B98-4ED1699CA3E2}"/>
              </a:ext>
            </a:extLst>
          </p:cNvPr>
          <p:cNvSpPr txBox="1"/>
          <p:nvPr/>
        </p:nvSpPr>
        <p:spPr>
          <a:xfrm>
            <a:off x="7601297" y="454244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703" name="DRAM">
            <a:extLst>
              <a:ext uri="{FF2B5EF4-FFF2-40B4-BE49-F238E27FC236}">
                <a16:creationId xmlns:a16="http://schemas.microsoft.com/office/drawing/2014/main" id="{36D127E1-76B5-AA5B-EC7D-25E41F1F1562}"/>
              </a:ext>
            </a:extLst>
          </p:cNvPr>
          <p:cNvSpPr/>
          <p:nvPr/>
        </p:nvSpPr>
        <p:spPr>
          <a:xfrm>
            <a:off x="7184203"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070AC36B-71E9-01E4-A94F-6417563C59E6}"/>
              </a:ext>
            </a:extLst>
          </p:cNvPr>
          <p:cNvSpPr/>
          <p:nvPr/>
        </p:nvSpPr>
        <p:spPr>
          <a:xfrm>
            <a:off x="5625866"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73EDECA4-CFAE-A649-912F-093315A91415}"/>
              </a:ext>
            </a:extLst>
          </p:cNvPr>
          <p:cNvSpPr/>
          <p:nvPr/>
        </p:nvSpPr>
        <p:spPr>
          <a:xfrm>
            <a:off x="4056147"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6" name="DRAM">
            <a:extLst>
              <a:ext uri="{FF2B5EF4-FFF2-40B4-BE49-F238E27FC236}">
                <a16:creationId xmlns:a16="http://schemas.microsoft.com/office/drawing/2014/main" id="{D08F44DF-E999-B591-8CA2-8BD6219F5D94}"/>
              </a:ext>
            </a:extLst>
          </p:cNvPr>
          <p:cNvSpPr/>
          <p:nvPr/>
        </p:nvSpPr>
        <p:spPr>
          <a:xfrm>
            <a:off x="5622881"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43E88F37-490D-F8D1-0AD6-27F9B343921E}"/>
              </a:ext>
            </a:extLst>
          </p:cNvPr>
          <p:cNvSpPr/>
          <p:nvPr/>
        </p:nvSpPr>
        <p:spPr>
          <a:xfrm>
            <a:off x="71853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C888F44B-4C24-128E-2200-6CE18CFB6D92}"/>
              </a:ext>
            </a:extLst>
          </p:cNvPr>
          <p:cNvSpPr/>
          <p:nvPr/>
        </p:nvSpPr>
        <p:spPr>
          <a:xfrm>
            <a:off x="2495037"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12EB6CB1-AEDC-1A4B-4B10-E0677A1F0CA2}"/>
              </a:ext>
            </a:extLst>
          </p:cNvPr>
          <p:cNvSpPr/>
          <p:nvPr/>
        </p:nvSpPr>
        <p:spPr>
          <a:xfrm>
            <a:off x="40586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TextBox 718">
            <a:extLst>
              <a:ext uri="{FF2B5EF4-FFF2-40B4-BE49-F238E27FC236}">
                <a16:creationId xmlns:a16="http://schemas.microsoft.com/office/drawing/2014/main" id="{96BFDF10-E232-3FE1-F535-F4CEE9AADAAE}"/>
              </a:ext>
            </a:extLst>
          </p:cNvPr>
          <p:cNvSpPr txBox="1"/>
          <p:nvPr/>
        </p:nvSpPr>
        <p:spPr>
          <a:xfrm>
            <a:off x="4029634" y="4089258"/>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2" name="Down Arrow 1">
            <a:extLst>
              <a:ext uri="{FF2B5EF4-FFF2-40B4-BE49-F238E27FC236}">
                <a16:creationId xmlns:a16="http://schemas.microsoft.com/office/drawing/2014/main" id="{2CE102EB-4915-C2F7-A902-4E2DB915B719}"/>
              </a:ext>
            </a:extLst>
          </p:cNvPr>
          <p:cNvSpPr/>
          <p:nvPr/>
        </p:nvSpPr>
        <p:spPr>
          <a:xfrm rot="16200000">
            <a:off x="6954532" y="4600705"/>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3" name="Down Arrow 2">
            <a:extLst>
              <a:ext uri="{FF2B5EF4-FFF2-40B4-BE49-F238E27FC236}">
                <a16:creationId xmlns:a16="http://schemas.microsoft.com/office/drawing/2014/main" id="{A65B10FB-14C3-54A4-1AAC-10AF3F07F30D}"/>
              </a:ext>
            </a:extLst>
          </p:cNvPr>
          <p:cNvSpPr/>
          <p:nvPr/>
        </p:nvSpPr>
        <p:spPr>
          <a:xfrm rot="16200000">
            <a:off x="5396771" y="4600705"/>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4" name="Down Arrow 3">
            <a:extLst>
              <a:ext uri="{FF2B5EF4-FFF2-40B4-BE49-F238E27FC236}">
                <a16:creationId xmlns:a16="http://schemas.microsoft.com/office/drawing/2014/main" id="{465FCD33-6D7E-39B8-500C-DC7E73F37042}"/>
              </a:ext>
            </a:extLst>
          </p:cNvPr>
          <p:cNvSpPr/>
          <p:nvPr/>
        </p:nvSpPr>
        <p:spPr>
          <a:xfrm rot="16200000">
            <a:off x="3830331" y="4600706"/>
            <a:ext cx="609599"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5" name="Down Arrow 4">
            <a:extLst>
              <a:ext uri="{FF2B5EF4-FFF2-40B4-BE49-F238E27FC236}">
                <a16:creationId xmlns:a16="http://schemas.microsoft.com/office/drawing/2014/main" id="{C8A47B5C-3DD6-216D-5C05-FDD5B179346A}"/>
              </a:ext>
            </a:extLst>
          </p:cNvPr>
          <p:cNvSpPr/>
          <p:nvPr/>
        </p:nvSpPr>
        <p:spPr>
          <a:xfrm rot="16200000">
            <a:off x="2272570" y="4600706"/>
            <a:ext cx="609599"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graphicFrame>
        <p:nvGraphicFramePr>
          <p:cNvPr id="9" name="Table 4">
            <a:extLst>
              <a:ext uri="{FF2B5EF4-FFF2-40B4-BE49-F238E27FC236}">
                <a16:creationId xmlns:a16="http://schemas.microsoft.com/office/drawing/2014/main" id="{1FD8D3D0-103E-9DED-B377-CA535BAC1D07}"/>
              </a:ext>
            </a:extLst>
          </p:cNvPr>
          <p:cNvGraphicFramePr>
            <a:graphicFrameLocks/>
          </p:cNvGraphicFramePr>
          <p:nvPr>
            <p:extLst>
              <p:ext uri="{D42A27DB-BD31-4B8C-83A1-F6EECF244321}">
                <p14:modId xmlns:p14="http://schemas.microsoft.com/office/powerpoint/2010/main" val="326269237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0" name="TextBox 9">
            <a:extLst>
              <a:ext uri="{FF2B5EF4-FFF2-40B4-BE49-F238E27FC236}">
                <a16:creationId xmlns:a16="http://schemas.microsoft.com/office/drawing/2014/main" id="{334613F3-74DD-0776-5234-9D4CDC9EE345}"/>
              </a:ext>
            </a:extLst>
          </p:cNvPr>
          <p:cNvSpPr txBox="1"/>
          <p:nvPr/>
        </p:nvSpPr>
        <p:spPr>
          <a:xfrm>
            <a:off x="0" y="1314306"/>
            <a:ext cx="9144000" cy="777240"/>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During a column access, </a:t>
            </a:r>
            <a:br>
              <a:rPr lang="en-US" sz="2200" b="1" dirty="0">
                <a:latin typeface="Avenir Next" panose="020B0503020202020204" pitchFamily="34" charset="0"/>
              </a:rPr>
            </a:br>
            <a:r>
              <a:rPr lang="en-US" sz="2200" b="1" dirty="0">
                <a:latin typeface="Avenir Next" panose="020B0503020202020204" pitchFamily="34" charset="0"/>
              </a:rPr>
              <a:t>data is </a:t>
            </a:r>
            <a:r>
              <a:rPr lang="en-US" sz="2200" b="1" dirty="0">
                <a:solidFill>
                  <a:schemeClr val="accent4"/>
                </a:solidFill>
                <a:latin typeface="Avenir Next" panose="020B0503020202020204" pitchFamily="34" charset="0"/>
              </a:rPr>
              <a:t>locally</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globally amplified</a:t>
            </a:r>
            <a:r>
              <a:rPr lang="en-US" sz="2200" b="1" dirty="0">
                <a:latin typeface="Avenir Next" panose="020B0503020202020204" pitchFamily="34" charset="0"/>
              </a:rPr>
              <a:t> to improve signal integrity  </a:t>
            </a:r>
          </a:p>
        </p:txBody>
      </p:sp>
    </p:spTree>
    <p:extLst>
      <p:ext uri="{BB962C8B-B14F-4D97-AF65-F5344CB8AC3E}">
        <p14:creationId xmlns:p14="http://schemas.microsoft.com/office/powerpoint/2010/main" val="804528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864FFC79-C477-2EC2-871F-A7F07D6BAD79}"/>
              </a:ext>
            </a:extLst>
          </p:cNvPr>
          <p:cNvSpPr txBox="1"/>
          <p:nvPr/>
        </p:nvSpPr>
        <p:spPr>
          <a:xfrm>
            <a:off x="0" y="1314306"/>
            <a:ext cx="9144000" cy="777240"/>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During a column access, </a:t>
            </a:r>
            <a:br>
              <a:rPr lang="en-US" sz="2200" b="1" dirty="0">
                <a:latin typeface="Avenir Next" panose="020B0503020202020204" pitchFamily="34" charset="0"/>
              </a:rPr>
            </a:br>
            <a:r>
              <a:rPr lang="en-US" sz="2200" b="1" dirty="0">
                <a:latin typeface="Avenir Next" panose="020B0503020202020204" pitchFamily="34" charset="0"/>
              </a:rPr>
              <a:t>data is </a:t>
            </a:r>
            <a:r>
              <a:rPr lang="en-US" sz="2200" b="1" dirty="0">
                <a:solidFill>
                  <a:schemeClr val="accent4"/>
                </a:solidFill>
                <a:latin typeface="Avenir Next" panose="020B0503020202020204" pitchFamily="34" charset="0"/>
              </a:rPr>
              <a:t>locally</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globally amplified</a:t>
            </a:r>
            <a:r>
              <a:rPr lang="en-US" sz="2200" b="1" dirty="0">
                <a:latin typeface="Avenir Next" panose="020B0503020202020204" pitchFamily="34" charset="0"/>
              </a:rPr>
              <a:t> to improve signal integrity  </a:t>
            </a:r>
          </a:p>
        </p:txBody>
      </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Background on DRAM Column Access</a:t>
            </a:r>
          </a:p>
        </p:txBody>
      </p:sp>
      <p:grpSp>
        <p:nvGrpSpPr>
          <p:cNvPr id="557" name="Group 556">
            <a:extLst>
              <a:ext uri="{FF2B5EF4-FFF2-40B4-BE49-F238E27FC236}">
                <a16:creationId xmlns:a16="http://schemas.microsoft.com/office/drawing/2014/main" id="{CDE0A1D6-D52A-332E-2188-7573F797AC73}"/>
              </a:ext>
            </a:extLst>
          </p:cNvPr>
          <p:cNvGrpSpPr/>
          <p:nvPr/>
        </p:nvGrpSpPr>
        <p:grpSpPr>
          <a:xfrm>
            <a:off x="1734836" y="2745222"/>
            <a:ext cx="1414038" cy="1414038"/>
            <a:chOff x="4876800" y="1600199"/>
            <a:chExt cx="2819401" cy="2819401"/>
          </a:xfrm>
        </p:grpSpPr>
        <p:grpSp>
          <p:nvGrpSpPr>
            <p:cNvPr id="558" name="Group 557">
              <a:extLst>
                <a:ext uri="{FF2B5EF4-FFF2-40B4-BE49-F238E27FC236}">
                  <a16:creationId xmlns:a16="http://schemas.microsoft.com/office/drawing/2014/main" id="{017AA009-1207-8440-3D55-6890990B613E}"/>
                </a:ext>
              </a:extLst>
            </p:cNvPr>
            <p:cNvGrpSpPr/>
            <p:nvPr/>
          </p:nvGrpSpPr>
          <p:grpSpPr>
            <a:xfrm>
              <a:off x="5486400" y="3962400"/>
              <a:ext cx="2209800" cy="457200"/>
              <a:chOff x="5486400" y="3962400"/>
              <a:chExt cx="2209800" cy="457200"/>
            </a:xfrm>
          </p:grpSpPr>
          <p:sp>
            <p:nvSpPr>
              <p:cNvPr id="252" name="DRAM">
                <a:extLst>
                  <a:ext uri="{FF2B5EF4-FFF2-40B4-BE49-F238E27FC236}">
                    <a16:creationId xmlns:a16="http://schemas.microsoft.com/office/drawing/2014/main" id="{44D610D7-E5D1-20EB-CA00-CED8FE6C9D1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3" name="DRAM">
                <a:extLst>
                  <a:ext uri="{FF2B5EF4-FFF2-40B4-BE49-F238E27FC236}">
                    <a16:creationId xmlns:a16="http://schemas.microsoft.com/office/drawing/2014/main" id="{96A9F370-9B5B-8B89-533F-3314236651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4" name="DRAM">
                <a:extLst>
                  <a:ext uri="{FF2B5EF4-FFF2-40B4-BE49-F238E27FC236}">
                    <a16:creationId xmlns:a16="http://schemas.microsoft.com/office/drawing/2014/main" id="{5952F579-EB3E-CC69-FB86-8668D6D7B0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5" name="DRAM">
                <a:extLst>
                  <a:ext uri="{FF2B5EF4-FFF2-40B4-BE49-F238E27FC236}">
                    <a16:creationId xmlns:a16="http://schemas.microsoft.com/office/drawing/2014/main" id="{C500CA4B-A205-6FDA-C264-253A37B6F7FD}"/>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6" name="DRAM">
                <a:extLst>
                  <a:ext uri="{FF2B5EF4-FFF2-40B4-BE49-F238E27FC236}">
                    <a16:creationId xmlns:a16="http://schemas.microsoft.com/office/drawing/2014/main" id="{F1FEBA5E-9BB4-8885-D35B-B95D5B1C46D5}"/>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59" name="Group 558">
              <a:extLst>
                <a:ext uri="{FF2B5EF4-FFF2-40B4-BE49-F238E27FC236}">
                  <a16:creationId xmlns:a16="http://schemas.microsoft.com/office/drawing/2014/main" id="{7A9721D4-64D6-C4D3-056A-5AA70DED259E}"/>
                </a:ext>
              </a:extLst>
            </p:cNvPr>
            <p:cNvGrpSpPr/>
            <p:nvPr/>
          </p:nvGrpSpPr>
          <p:grpSpPr>
            <a:xfrm>
              <a:off x="4876800" y="1600200"/>
              <a:ext cx="457200" cy="2209800"/>
              <a:chOff x="4876800" y="1600200"/>
              <a:chExt cx="457200" cy="2209800"/>
            </a:xfrm>
          </p:grpSpPr>
          <p:sp>
            <p:nvSpPr>
              <p:cNvPr id="247" name="DRAM">
                <a:extLst>
                  <a:ext uri="{FF2B5EF4-FFF2-40B4-BE49-F238E27FC236}">
                    <a16:creationId xmlns:a16="http://schemas.microsoft.com/office/drawing/2014/main" id="{679B149F-E6A4-8511-65F2-F289CCB6D12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8" name="DRAM">
                <a:extLst>
                  <a:ext uri="{FF2B5EF4-FFF2-40B4-BE49-F238E27FC236}">
                    <a16:creationId xmlns:a16="http://schemas.microsoft.com/office/drawing/2014/main" id="{F42028E8-5D99-C82D-8CB5-7D23B44C05E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9" name="DRAM">
                <a:extLst>
                  <a:ext uri="{FF2B5EF4-FFF2-40B4-BE49-F238E27FC236}">
                    <a16:creationId xmlns:a16="http://schemas.microsoft.com/office/drawing/2014/main" id="{77ABCE84-97FC-EAC0-081D-744660C15B3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0" name="DRAM">
                <a:extLst>
                  <a:ext uri="{FF2B5EF4-FFF2-40B4-BE49-F238E27FC236}">
                    <a16:creationId xmlns:a16="http://schemas.microsoft.com/office/drawing/2014/main" id="{19B9569B-ECC4-3400-FAC2-A30DE9CDA09F}"/>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1" name="DRAM">
                <a:extLst>
                  <a:ext uri="{FF2B5EF4-FFF2-40B4-BE49-F238E27FC236}">
                    <a16:creationId xmlns:a16="http://schemas.microsoft.com/office/drawing/2014/main" id="{982667A6-8749-EC41-0B69-F98C9FDF08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0" name="Group 559">
              <a:extLst>
                <a:ext uri="{FF2B5EF4-FFF2-40B4-BE49-F238E27FC236}">
                  <a16:creationId xmlns:a16="http://schemas.microsoft.com/office/drawing/2014/main" id="{868A196E-C6D7-A5ED-CC9A-9D91CE6BCC92}"/>
                </a:ext>
              </a:extLst>
            </p:cNvPr>
            <p:cNvGrpSpPr/>
            <p:nvPr/>
          </p:nvGrpSpPr>
          <p:grpSpPr>
            <a:xfrm>
              <a:off x="5676900" y="1600199"/>
              <a:ext cx="1828800" cy="2362201"/>
              <a:chOff x="5676900" y="1170708"/>
              <a:chExt cx="1828800" cy="2791692"/>
            </a:xfrm>
          </p:grpSpPr>
          <p:cxnSp>
            <p:nvCxnSpPr>
              <p:cNvPr id="242" name="Straight Connector 241">
                <a:extLst>
                  <a:ext uri="{FF2B5EF4-FFF2-40B4-BE49-F238E27FC236}">
                    <a16:creationId xmlns:a16="http://schemas.microsoft.com/office/drawing/2014/main" id="{8B6BD11C-AFC7-323F-C5E0-2B500F85137B}"/>
                  </a:ext>
                </a:extLst>
              </p:cNvPr>
              <p:cNvCxnSpPr>
                <a:cxnSpLocks/>
                <a:stCxn id="563" idx="0"/>
                <a:endCxn id="25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E07F662F-97E4-BD38-295C-5AF7F25D726F}"/>
                  </a:ext>
                </a:extLst>
              </p:cNvPr>
              <p:cNvCxnSpPr>
                <a:cxnSpLocks/>
                <a:stCxn id="565" idx="0"/>
                <a:endCxn id="25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64C6C990-3DE4-6581-2023-46CB52DEE535}"/>
                  </a:ext>
                </a:extLst>
              </p:cNvPr>
              <p:cNvCxnSpPr>
                <a:cxnSpLocks/>
                <a:stCxn id="566" idx="0"/>
                <a:endCxn id="25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3B5CC0BD-856E-040B-8832-AC235AD7DD8D}"/>
                  </a:ext>
                </a:extLst>
              </p:cNvPr>
              <p:cNvCxnSpPr>
                <a:cxnSpLocks/>
                <a:stCxn id="567" idx="0"/>
                <a:endCxn id="25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BDD5932-9198-88B6-E331-10E1953711E8}"/>
                  </a:ext>
                </a:extLst>
              </p:cNvPr>
              <p:cNvCxnSpPr>
                <a:cxnSpLocks/>
                <a:stCxn id="564" idx="0"/>
                <a:endCxn id="25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1" name="Group 560">
              <a:extLst>
                <a:ext uri="{FF2B5EF4-FFF2-40B4-BE49-F238E27FC236}">
                  <a16:creationId xmlns:a16="http://schemas.microsoft.com/office/drawing/2014/main" id="{EF7B936C-CE1B-2E6F-B5C1-15EDD184888B}"/>
                </a:ext>
              </a:extLst>
            </p:cNvPr>
            <p:cNvGrpSpPr/>
            <p:nvPr/>
          </p:nvGrpSpPr>
          <p:grpSpPr>
            <a:xfrm>
              <a:off x="5334000" y="1790700"/>
              <a:ext cx="2362201" cy="1828800"/>
              <a:chOff x="5333998" y="1790700"/>
              <a:chExt cx="2791691" cy="1828800"/>
            </a:xfrm>
          </p:grpSpPr>
          <p:cxnSp>
            <p:nvCxnSpPr>
              <p:cNvPr id="237" name="Straight Connector 236">
                <a:extLst>
                  <a:ext uri="{FF2B5EF4-FFF2-40B4-BE49-F238E27FC236}">
                    <a16:creationId xmlns:a16="http://schemas.microsoft.com/office/drawing/2014/main" id="{E35762CB-D4A1-2387-CCC3-1329D633F022}"/>
                  </a:ext>
                </a:extLst>
              </p:cNvPr>
              <p:cNvCxnSpPr>
                <a:cxnSpLocks/>
                <a:stCxn id="567" idx="6"/>
                <a:endCxn id="24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1B7D13E6-271B-5879-0769-95A9E26F3141}"/>
                  </a:ext>
                </a:extLst>
              </p:cNvPr>
              <p:cNvCxnSpPr>
                <a:cxnSpLocks/>
                <a:stCxn id="572" idx="6"/>
                <a:endCxn id="24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CF012F61-B1E3-6E3C-87BB-1104AD45F314}"/>
                  </a:ext>
                </a:extLst>
              </p:cNvPr>
              <p:cNvCxnSpPr>
                <a:cxnSpLocks/>
                <a:stCxn id="225" idx="6"/>
                <a:endCxn id="24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C20CB450-8E4E-96A1-373F-2BA007FC2A3B}"/>
                  </a:ext>
                </a:extLst>
              </p:cNvPr>
              <p:cNvCxnSpPr>
                <a:cxnSpLocks/>
                <a:stCxn id="231" idx="6"/>
                <a:endCxn id="25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6DFF4F1-3A1E-F9A0-D1A4-61CC79C0A22D}"/>
                  </a:ext>
                </a:extLst>
              </p:cNvPr>
              <p:cNvCxnSpPr>
                <a:cxnSpLocks/>
                <a:stCxn id="236" idx="6"/>
                <a:endCxn id="25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562" name="Group 561">
              <a:extLst>
                <a:ext uri="{FF2B5EF4-FFF2-40B4-BE49-F238E27FC236}">
                  <a16:creationId xmlns:a16="http://schemas.microsoft.com/office/drawing/2014/main" id="{622E31C0-5760-318A-CDB9-4F2F747FF414}"/>
                </a:ext>
              </a:extLst>
            </p:cNvPr>
            <p:cNvGrpSpPr/>
            <p:nvPr/>
          </p:nvGrpSpPr>
          <p:grpSpPr>
            <a:xfrm>
              <a:off x="5486400" y="1600200"/>
              <a:ext cx="2209800" cy="2209800"/>
              <a:chOff x="5486400" y="1600200"/>
              <a:chExt cx="2209800" cy="2209800"/>
            </a:xfrm>
          </p:grpSpPr>
          <p:sp>
            <p:nvSpPr>
              <p:cNvPr id="563" name="Oval 562">
                <a:extLst>
                  <a:ext uri="{FF2B5EF4-FFF2-40B4-BE49-F238E27FC236}">
                    <a16:creationId xmlns:a16="http://schemas.microsoft.com/office/drawing/2014/main" id="{360A1C95-696E-4320-15DE-2B0C18166888}"/>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4" name="Oval 563">
                <a:extLst>
                  <a:ext uri="{FF2B5EF4-FFF2-40B4-BE49-F238E27FC236}">
                    <a16:creationId xmlns:a16="http://schemas.microsoft.com/office/drawing/2014/main" id="{B8550A66-79CA-4E07-BB00-CB90780001C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5" name="Oval 564">
                <a:extLst>
                  <a:ext uri="{FF2B5EF4-FFF2-40B4-BE49-F238E27FC236}">
                    <a16:creationId xmlns:a16="http://schemas.microsoft.com/office/drawing/2014/main" id="{700C8972-07E3-9CDC-D601-6F243234BE82}"/>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6" name="Oval 565">
                <a:extLst>
                  <a:ext uri="{FF2B5EF4-FFF2-40B4-BE49-F238E27FC236}">
                    <a16:creationId xmlns:a16="http://schemas.microsoft.com/office/drawing/2014/main" id="{A25D4AAA-C7D4-C159-331A-6CBCF3F834D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7" name="Oval 566">
                <a:extLst>
                  <a:ext uri="{FF2B5EF4-FFF2-40B4-BE49-F238E27FC236}">
                    <a16:creationId xmlns:a16="http://schemas.microsoft.com/office/drawing/2014/main" id="{D331C878-0B5D-4973-DDA2-0235D7CB5F3F}"/>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8" name="Oval 567">
                <a:extLst>
                  <a:ext uri="{FF2B5EF4-FFF2-40B4-BE49-F238E27FC236}">
                    <a16:creationId xmlns:a16="http://schemas.microsoft.com/office/drawing/2014/main" id="{86DE77F0-B268-6D97-F5E9-EA4C961C912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9" name="Oval 568">
                <a:extLst>
                  <a:ext uri="{FF2B5EF4-FFF2-40B4-BE49-F238E27FC236}">
                    <a16:creationId xmlns:a16="http://schemas.microsoft.com/office/drawing/2014/main" id="{A242575E-D8E8-4589-AFF4-5D4D232ABA17}"/>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0" name="Oval 569">
                <a:extLst>
                  <a:ext uri="{FF2B5EF4-FFF2-40B4-BE49-F238E27FC236}">
                    <a16:creationId xmlns:a16="http://schemas.microsoft.com/office/drawing/2014/main" id="{9B663075-FA63-5829-A3C3-6F677925169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1" name="Oval 570">
                <a:extLst>
                  <a:ext uri="{FF2B5EF4-FFF2-40B4-BE49-F238E27FC236}">
                    <a16:creationId xmlns:a16="http://schemas.microsoft.com/office/drawing/2014/main" id="{34FE4AEF-CBB1-4FA9-C672-058490E755ED}"/>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Oval 571">
                <a:extLst>
                  <a:ext uri="{FF2B5EF4-FFF2-40B4-BE49-F238E27FC236}">
                    <a16:creationId xmlns:a16="http://schemas.microsoft.com/office/drawing/2014/main" id="{673CDD16-C35A-6014-2CFF-D02647D20D3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Oval 572">
                <a:extLst>
                  <a:ext uri="{FF2B5EF4-FFF2-40B4-BE49-F238E27FC236}">
                    <a16:creationId xmlns:a16="http://schemas.microsoft.com/office/drawing/2014/main" id="{FBBD024E-9877-084B-199C-B0D011C904E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Oval 573">
                <a:extLst>
                  <a:ext uri="{FF2B5EF4-FFF2-40B4-BE49-F238E27FC236}">
                    <a16:creationId xmlns:a16="http://schemas.microsoft.com/office/drawing/2014/main" id="{06CB289F-8499-64D5-BD37-759F371A038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Oval 574">
                <a:extLst>
                  <a:ext uri="{FF2B5EF4-FFF2-40B4-BE49-F238E27FC236}">
                    <a16:creationId xmlns:a16="http://schemas.microsoft.com/office/drawing/2014/main" id="{C87EAC8D-BA53-B6B6-8BBC-D30FDEDBE77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4" name="Oval 223">
                <a:extLst>
                  <a:ext uri="{FF2B5EF4-FFF2-40B4-BE49-F238E27FC236}">
                    <a16:creationId xmlns:a16="http://schemas.microsoft.com/office/drawing/2014/main" id="{746F00C8-7C7B-EC8A-16D8-1FE11906E74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5" name="Oval 224">
                <a:extLst>
                  <a:ext uri="{FF2B5EF4-FFF2-40B4-BE49-F238E27FC236}">
                    <a16:creationId xmlns:a16="http://schemas.microsoft.com/office/drawing/2014/main" id="{4292E746-0DB9-8FCA-6D1B-79A1301CA657}"/>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6" name="Oval 225">
                <a:extLst>
                  <a:ext uri="{FF2B5EF4-FFF2-40B4-BE49-F238E27FC236}">
                    <a16:creationId xmlns:a16="http://schemas.microsoft.com/office/drawing/2014/main" id="{B6F58C97-03E6-9447-7BB9-FC526AEC664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7" name="Oval 226">
                <a:extLst>
                  <a:ext uri="{FF2B5EF4-FFF2-40B4-BE49-F238E27FC236}">
                    <a16:creationId xmlns:a16="http://schemas.microsoft.com/office/drawing/2014/main" id="{894F7637-52A9-FFF9-8722-495860AB89E3}"/>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8" name="Oval 227">
                <a:extLst>
                  <a:ext uri="{FF2B5EF4-FFF2-40B4-BE49-F238E27FC236}">
                    <a16:creationId xmlns:a16="http://schemas.microsoft.com/office/drawing/2014/main" id="{41A2271C-9FCA-BF98-F84E-C60A4FC7524C}"/>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0" name="Oval 229">
                <a:extLst>
                  <a:ext uri="{FF2B5EF4-FFF2-40B4-BE49-F238E27FC236}">
                    <a16:creationId xmlns:a16="http://schemas.microsoft.com/office/drawing/2014/main" id="{FF35AF3F-A6B1-35C6-57D3-20E6D2B8077B}"/>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1" name="Oval 230">
                <a:extLst>
                  <a:ext uri="{FF2B5EF4-FFF2-40B4-BE49-F238E27FC236}">
                    <a16:creationId xmlns:a16="http://schemas.microsoft.com/office/drawing/2014/main" id="{041ACC3A-9F56-C6D2-9FCD-05F5BD3D9D8A}"/>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2" name="Oval 231">
                <a:extLst>
                  <a:ext uri="{FF2B5EF4-FFF2-40B4-BE49-F238E27FC236}">
                    <a16:creationId xmlns:a16="http://schemas.microsoft.com/office/drawing/2014/main" id="{C6BEC2B9-CC24-E8A3-B907-5101030D6F11}"/>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3" name="Oval 232">
                <a:extLst>
                  <a:ext uri="{FF2B5EF4-FFF2-40B4-BE49-F238E27FC236}">
                    <a16:creationId xmlns:a16="http://schemas.microsoft.com/office/drawing/2014/main" id="{6AB1C27C-1096-415F-B6DE-09D14D328F7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4" name="Oval 233">
                <a:extLst>
                  <a:ext uri="{FF2B5EF4-FFF2-40B4-BE49-F238E27FC236}">
                    <a16:creationId xmlns:a16="http://schemas.microsoft.com/office/drawing/2014/main" id="{B533FA71-E791-89EC-2F81-63C9D73C5CAB}"/>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5" name="Oval 234">
                <a:extLst>
                  <a:ext uri="{FF2B5EF4-FFF2-40B4-BE49-F238E27FC236}">
                    <a16:creationId xmlns:a16="http://schemas.microsoft.com/office/drawing/2014/main" id="{AB6C3B3A-B020-FDBF-3A22-C3C1AFADB440}"/>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6" name="Oval 235">
                <a:extLst>
                  <a:ext uri="{FF2B5EF4-FFF2-40B4-BE49-F238E27FC236}">
                    <a16:creationId xmlns:a16="http://schemas.microsoft.com/office/drawing/2014/main" id="{45717C48-1107-17D0-D9AA-5102DED76EB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257" name="Group 256">
            <a:extLst>
              <a:ext uri="{FF2B5EF4-FFF2-40B4-BE49-F238E27FC236}">
                <a16:creationId xmlns:a16="http://schemas.microsoft.com/office/drawing/2014/main" id="{AD96B82E-1647-AF19-8A0E-3C967A67B878}"/>
              </a:ext>
            </a:extLst>
          </p:cNvPr>
          <p:cNvGrpSpPr/>
          <p:nvPr/>
        </p:nvGrpSpPr>
        <p:grpSpPr>
          <a:xfrm>
            <a:off x="3292364" y="2745222"/>
            <a:ext cx="1414038" cy="1414038"/>
            <a:chOff x="4876800" y="1600199"/>
            <a:chExt cx="2819401" cy="2819401"/>
          </a:xfrm>
        </p:grpSpPr>
        <p:grpSp>
          <p:nvGrpSpPr>
            <p:cNvPr id="258" name="Group 257">
              <a:extLst>
                <a:ext uri="{FF2B5EF4-FFF2-40B4-BE49-F238E27FC236}">
                  <a16:creationId xmlns:a16="http://schemas.microsoft.com/office/drawing/2014/main" id="{8E3B0AAF-94D6-78C8-E30F-CDC56F81F3B8}"/>
                </a:ext>
              </a:extLst>
            </p:cNvPr>
            <p:cNvGrpSpPr/>
            <p:nvPr/>
          </p:nvGrpSpPr>
          <p:grpSpPr>
            <a:xfrm>
              <a:off x="5486400" y="3962400"/>
              <a:ext cx="2209800" cy="457200"/>
              <a:chOff x="5486400" y="3962400"/>
              <a:chExt cx="2209800" cy="457200"/>
            </a:xfrm>
          </p:grpSpPr>
          <p:sp>
            <p:nvSpPr>
              <p:cNvPr id="303" name="DRAM">
                <a:extLst>
                  <a:ext uri="{FF2B5EF4-FFF2-40B4-BE49-F238E27FC236}">
                    <a16:creationId xmlns:a16="http://schemas.microsoft.com/office/drawing/2014/main" id="{E5A03B1E-816F-89F7-B9B8-50823813CA71}"/>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4" name="DRAM">
                <a:extLst>
                  <a:ext uri="{FF2B5EF4-FFF2-40B4-BE49-F238E27FC236}">
                    <a16:creationId xmlns:a16="http://schemas.microsoft.com/office/drawing/2014/main" id="{4EDBB166-FBAF-C8D0-49B4-A140C5961B2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5" name="DRAM">
                <a:extLst>
                  <a:ext uri="{FF2B5EF4-FFF2-40B4-BE49-F238E27FC236}">
                    <a16:creationId xmlns:a16="http://schemas.microsoft.com/office/drawing/2014/main" id="{224FD605-EE28-B8BA-4ADB-1B5A4DD2797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6" name="DRAM">
                <a:extLst>
                  <a:ext uri="{FF2B5EF4-FFF2-40B4-BE49-F238E27FC236}">
                    <a16:creationId xmlns:a16="http://schemas.microsoft.com/office/drawing/2014/main" id="{BC1367BC-60FE-5CA4-2D5D-0CA129C42359}"/>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7" name="DRAM">
                <a:extLst>
                  <a:ext uri="{FF2B5EF4-FFF2-40B4-BE49-F238E27FC236}">
                    <a16:creationId xmlns:a16="http://schemas.microsoft.com/office/drawing/2014/main" id="{B9D5FE98-DDB4-0949-FDB2-2605D0D41D9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59" name="Group 258">
              <a:extLst>
                <a:ext uri="{FF2B5EF4-FFF2-40B4-BE49-F238E27FC236}">
                  <a16:creationId xmlns:a16="http://schemas.microsoft.com/office/drawing/2014/main" id="{0BE25FCB-4ECE-3AD5-342B-52E4F4573CA9}"/>
                </a:ext>
              </a:extLst>
            </p:cNvPr>
            <p:cNvGrpSpPr/>
            <p:nvPr/>
          </p:nvGrpSpPr>
          <p:grpSpPr>
            <a:xfrm>
              <a:off x="4876800" y="1600200"/>
              <a:ext cx="457200" cy="2209800"/>
              <a:chOff x="4876800" y="1600200"/>
              <a:chExt cx="457200" cy="2209800"/>
            </a:xfrm>
          </p:grpSpPr>
          <p:sp>
            <p:nvSpPr>
              <p:cNvPr id="298" name="DRAM">
                <a:extLst>
                  <a:ext uri="{FF2B5EF4-FFF2-40B4-BE49-F238E27FC236}">
                    <a16:creationId xmlns:a16="http://schemas.microsoft.com/office/drawing/2014/main" id="{B4D10571-B2A6-DF50-4B9B-FF7AB060ABC6}"/>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9" name="DRAM">
                <a:extLst>
                  <a:ext uri="{FF2B5EF4-FFF2-40B4-BE49-F238E27FC236}">
                    <a16:creationId xmlns:a16="http://schemas.microsoft.com/office/drawing/2014/main" id="{EAAA3301-2F63-8929-5C59-6E98CAAFACC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0" name="DRAM">
                <a:extLst>
                  <a:ext uri="{FF2B5EF4-FFF2-40B4-BE49-F238E27FC236}">
                    <a16:creationId xmlns:a16="http://schemas.microsoft.com/office/drawing/2014/main" id="{E20FCA79-2A5C-C209-AF14-6A0A20AE330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1" name="DRAM">
                <a:extLst>
                  <a:ext uri="{FF2B5EF4-FFF2-40B4-BE49-F238E27FC236}">
                    <a16:creationId xmlns:a16="http://schemas.microsoft.com/office/drawing/2014/main" id="{3905B8C4-546F-71BF-C906-4D159DA331D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2" name="DRAM">
                <a:extLst>
                  <a:ext uri="{FF2B5EF4-FFF2-40B4-BE49-F238E27FC236}">
                    <a16:creationId xmlns:a16="http://schemas.microsoft.com/office/drawing/2014/main" id="{212543EA-7217-F65C-F610-CAC485B2F93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60" name="Group 259">
              <a:extLst>
                <a:ext uri="{FF2B5EF4-FFF2-40B4-BE49-F238E27FC236}">
                  <a16:creationId xmlns:a16="http://schemas.microsoft.com/office/drawing/2014/main" id="{0DC31174-1536-AEBE-68EC-64EE14A97D9B}"/>
                </a:ext>
              </a:extLst>
            </p:cNvPr>
            <p:cNvGrpSpPr/>
            <p:nvPr/>
          </p:nvGrpSpPr>
          <p:grpSpPr>
            <a:xfrm>
              <a:off x="5676900" y="1600199"/>
              <a:ext cx="1828800" cy="2362201"/>
              <a:chOff x="5676900" y="1170708"/>
              <a:chExt cx="1828800" cy="2791692"/>
            </a:xfrm>
          </p:grpSpPr>
          <p:cxnSp>
            <p:nvCxnSpPr>
              <p:cNvPr id="293" name="Straight Connector 292">
                <a:extLst>
                  <a:ext uri="{FF2B5EF4-FFF2-40B4-BE49-F238E27FC236}">
                    <a16:creationId xmlns:a16="http://schemas.microsoft.com/office/drawing/2014/main" id="{7D1DD782-52DB-E2B7-3B9F-5E262EDD7BEB}"/>
                  </a:ext>
                </a:extLst>
              </p:cNvPr>
              <p:cNvCxnSpPr>
                <a:cxnSpLocks/>
                <a:stCxn id="263" idx="0"/>
                <a:endCxn id="303"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CD5FC45-CE5E-41E0-A381-30005ED17802}"/>
                  </a:ext>
                </a:extLst>
              </p:cNvPr>
              <p:cNvCxnSpPr>
                <a:cxnSpLocks/>
                <a:stCxn id="265" idx="0"/>
                <a:endCxn id="305"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ACCB4EF3-0CBD-BF22-0983-1BF38D8743CB}"/>
                  </a:ext>
                </a:extLst>
              </p:cNvPr>
              <p:cNvCxnSpPr>
                <a:cxnSpLocks/>
                <a:stCxn id="266" idx="0"/>
                <a:endCxn id="306"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2A7B1860-798E-CE6A-C89F-FFCBA2CAD24B}"/>
                  </a:ext>
                </a:extLst>
              </p:cNvPr>
              <p:cNvCxnSpPr>
                <a:cxnSpLocks/>
                <a:stCxn id="267" idx="0"/>
                <a:endCxn id="307"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EB8BD65C-39D3-96C8-9A15-D34B35B1F3BC}"/>
                  </a:ext>
                </a:extLst>
              </p:cNvPr>
              <p:cNvCxnSpPr>
                <a:cxnSpLocks/>
                <a:stCxn id="264" idx="0"/>
                <a:endCxn id="304"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1" name="Group 260">
              <a:extLst>
                <a:ext uri="{FF2B5EF4-FFF2-40B4-BE49-F238E27FC236}">
                  <a16:creationId xmlns:a16="http://schemas.microsoft.com/office/drawing/2014/main" id="{3893622A-CEC8-CD5C-75E5-C34E42E14ADE}"/>
                </a:ext>
              </a:extLst>
            </p:cNvPr>
            <p:cNvGrpSpPr/>
            <p:nvPr/>
          </p:nvGrpSpPr>
          <p:grpSpPr>
            <a:xfrm>
              <a:off x="5334000" y="1790700"/>
              <a:ext cx="2362201" cy="1828800"/>
              <a:chOff x="5333998" y="1790700"/>
              <a:chExt cx="2791691" cy="1828800"/>
            </a:xfrm>
          </p:grpSpPr>
          <p:cxnSp>
            <p:nvCxnSpPr>
              <p:cNvPr id="288" name="Straight Connector 287">
                <a:extLst>
                  <a:ext uri="{FF2B5EF4-FFF2-40B4-BE49-F238E27FC236}">
                    <a16:creationId xmlns:a16="http://schemas.microsoft.com/office/drawing/2014/main" id="{72939588-CDB4-2A29-B242-3F94FE82A113}"/>
                  </a:ext>
                </a:extLst>
              </p:cNvPr>
              <p:cNvCxnSpPr>
                <a:cxnSpLocks/>
                <a:stCxn id="267" idx="6"/>
                <a:endCxn id="298"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72C6B33D-86D2-F280-833C-B9B216FA808F}"/>
                  </a:ext>
                </a:extLst>
              </p:cNvPr>
              <p:cNvCxnSpPr>
                <a:cxnSpLocks/>
                <a:stCxn id="272" idx="6"/>
                <a:endCxn id="299"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77500119-61CB-FA16-5F96-8DA9D305B919}"/>
                  </a:ext>
                </a:extLst>
              </p:cNvPr>
              <p:cNvCxnSpPr>
                <a:cxnSpLocks/>
                <a:endCxn id="300"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060A09DD-0707-082D-6B3A-24FAB37A4CCC}"/>
                  </a:ext>
                </a:extLst>
              </p:cNvPr>
              <p:cNvCxnSpPr>
                <a:cxnSpLocks/>
                <a:stCxn id="282" idx="6"/>
                <a:endCxn id="301"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00A99ECE-463D-37E6-4D1F-45BC4B113AE1}"/>
                  </a:ext>
                </a:extLst>
              </p:cNvPr>
              <p:cNvCxnSpPr>
                <a:cxnSpLocks/>
                <a:stCxn id="287" idx="6"/>
                <a:endCxn id="302"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36ADF909-B45E-9845-1174-683412AFEA11}"/>
                </a:ext>
              </a:extLst>
            </p:cNvPr>
            <p:cNvGrpSpPr/>
            <p:nvPr/>
          </p:nvGrpSpPr>
          <p:grpSpPr>
            <a:xfrm>
              <a:off x="5486400" y="1600200"/>
              <a:ext cx="2209800" cy="2209800"/>
              <a:chOff x="5486400" y="1600200"/>
              <a:chExt cx="2209800" cy="2209800"/>
            </a:xfrm>
          </p:grpSpPr>
          <p:sp>
            <p:nvSpPr>
              <p:cNvPr id="263" name="Oval 262">
                <a:extLst>
                  <a:ext uri="{FF2B5EF4-FFF2-40B4-BE49-F238E27FC236}">
                    <a16:creationId xmlns:a16="http://schemas.microsoft.com/office/drawing/2014/main" id="{AAF676D7-06F9-F0BD-2279-D73DAF339F7C}"/>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4" name="Oval 263">
                <a:extLst>
                  <a:ext uri="{FF2B5EF4-FFF2-40B4-BE49-F238E27FC236}">
                    <a16:creationId xmlns:a16="http://schemas.microsoft.com/office/drawing/2014/main" id="{5C41CEAE-1134-47C8-76A7-A7F52789FDE5}"/>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5" name="Oval 264">
                <a:extLst>
                  <a:ext uri="{FF2B5EF4-FFF2-40B4-BE49-F238E27FC236}">
                    <a16:creationId xmlns:a16="http://schemas.microsoft.com/office/drawing/2014/main" id="{AD2D599A-F6AC-D135-2F18-1E9F696E070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6" name="Oval 265">
                <a:extLst>
                  <a:ext uri="{FF2B5EF4-FFF2-40B4-BE49-F238E27FC236}">
                    <a16:creationId xmlns:a16="http://schemas.microsoft.com/office/drawing/2014/main" id="{E4BF5AD8-9A1E-3D93-B9A0-33C75975387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7" name="Oval 266">
                <a:extLst>
                  <a:ext uri="{FF2B5EF4-FFF2-40B4-BE49-F238E27FC236}">
                    <a16:creationId xmlns:a16="http://schemas.microsoft.com/office/drawing/2014/main" id="{62385D5F-EE46-1D3A-6B90-954A5CBFCF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8" name="Oval 267">
                <a:extLst>
                  <a:ext uri="{FF2B5EF4-FFF2-40B4-BE49-F238E27FC236}">
                    <a16:creationId xmlns:a16="http://schemas.microsoft.com/office/drawing/2014/main" id="{96894426-8BE8-DBEC-A131-986A2C471FF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9" name="Oval 268">
                <a:extLst>
                  <a:ext uri="{FF2B5EF4-FFF2-40B4-BE49-F238E27FC236}">
                    <a16:creationId xmlns:a16="http://schemas.microsoft.com/office/drawing/2014/main" id="{7D33B1E0-2AB6-E835-1581-4EABF77DF1CD}"/>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0" name="Oval 269">
                <a:extLst>
                  <a:ext uri="{FF2B5EF4-FFF2-40B4-BE49-F238E27FC236}">
                    <a16:creationId xmlns:a16="http://schemas.microsoft.com/office/drawing/2014/main" id="{175728DE-2A20-920F-2406-33532B68DC4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1" name="Oval 270">
                <a:extLst>
                  <a:ext uri="{FF2B5EF4-FFF2-40B4-BE49-F238E27FC236}">
                    <a16:creationId xmlns:a16="http://schemas.microsoft.com/office/drawing/2014/main" id="{F2FF64AE-2FB0-ECD8-4D03-9D7370C79BC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2" name="Oval 271">
                <a:extLst>
                  <a:ext uri="{FF2B5EF4-FFF2-40B4-BE49-F238E27FC236}">
                    <a16:creationId xmlns:a16="http://schemas.microsoft.com/office/drawing/2014/main" id="{4698F64C-067F-46C9-A421-4EF5EE3D8659}"/>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3" name="Oval 272">
                <a:extLst>
                  <a:ext uri="{FF2B5EF4-FFF2-40B4-BE49-F238E27FC236}">
                    <a16:creationId xmlns:a16="http://schemas.microsoft.com/office/drawing/2014/main" id="{12F45D64-2F4F-0575-E82B-F6F0EC3FC27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4" name="Oval 273">
                <a:extLst>
                  <a:ext uri="{FF2B5EF4-FFF2-40B4-BE49-F238E27FC236}">
                    <a16:creationId xmlns:a16="http://schemas.microsoft.com/office/drawing/2014/main" id="{E0D5F7CB-407C-C741-C288-4497E2123CA0}"/>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5" name="Oval 274">
                <a:extLst>
                  <a:ext uri="{FF2B5EF4-FFF2-40B4-BE49-F238E27FC236}">
                    <a16:creationId xmlns:a16="http://schemas.microsoft.com/office/drawing/2014/main" id="{866AAC57-FDA4-6026-C979-66A58F278D2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6" name="Oval 275">
                <a:extLst>
                  <a:ext uri="{FF2B5EF4-FFF2-40B4-BE49-F238E27FC236}">
                    <a16:creationId xmlns:a16="http://schemas.microsoft.com/office/drawing/2014/main" id="{07348C6E-C3D5-4449-7FEB-474E67AA572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7" name="Oval 276">
                <a:extLst>
                  <a:ext uri="{FF2B5EF4-FFF2-40B4-BE49-F238E27FC236}">
                    <a16:creationId xmlns:a16="http://schemas.microsoft.com/office/drawing/2014/main" id="{A11DE605-D442-73AE-BA83-62A192FC832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8" name="Oval 277">
                <a:extLst>
                  <a:ext uri="{FF2B5EF4-FFF2-40B4-BE49-F238E27FC236}">
                    <a16:creationId xmlns:a16="http://schemas.microsoft.com/office/drawing/2014/main" id="{FC488A61-8245-FE6B-C3DE-3FF5859A67A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9" name="Oval 278">
                <a:extLst>
                  <a:ext uri="{FF2B5EF4-FFF2-40B4-BE49-F238E27FC236}">
                    <a16:creationId xmlns:a16="http://schemas.microsoft.com/office/drawing/2014/main" id="{BAFF12CB-3A9B-F6EC-B67A-4EE9797E23FB}"/>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0" name="Oval 279">
                <a:extLst>
                  <a:ext uri="{FF2B5EF4-FFF2-40B4-BE49-F238E27FC236}">
                    <a16:creationId xmlns:a16="http://schemas.microsoft.com/office/drawing/2014/main" id="{EEA0537B-98D7-4F03-E8AC-BE092D98154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1" name="Oval 280">
                <a:extLst>
                  <a:ext uri="{FF2B5EF4-FFF2-40B4-BE49-F238E27FC236}">
                    <a16:creationId xmlns:a16="http://schemas.microsoft.com/office/drawing/2014/main" id="{14B7C6CE-AD25-FBFF-F410-E7179FAABFAE}"/>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2" name="Oval 281">
                <a:extLst>
                  <a:ext uri="{FF2B5EF4-FFF2-40B4-BE49-F238E27FC236}">
                    <a16:creationId xmlns:a16="http://schemas.microsoft.com/office/drawing/2014/main" id="{0246AADB-495A-7284-9F39-AB3EA051494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3" name="Oval 282">
                <a:extLst>
                  <a:ext uri="{FF2B5EF4-FFF2-40B4-BE49-F238E27FC236}">
                    <a16:creationId xmlns:a16="http://schemas.microsoft.com/office/drawing/2014/main" id="{587ABA93-777A-7C78-A011-E01294493293}"/>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4" name="Oval 283">
                <a:extLst>
                  <a:ext uri="{FF2B5EF4-FFF2-40B4-BE49-F238E27FC236}">
                    <a16:creationId xmlns:a16="http://schemas.microsoft.com/office/drawing/2014/main" id="{BAD4FAB7-26D5-9D88-1E01-BB2EEEF4249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5" name="Oval 284">
                <a:extLst>
                  <a:ext uri="{FF2B5EF4-FFF2-40B4-BE49-F238E27FC236}">
                    <a16:creationId xmlns:a16="http://schemas.microsoft.com/office/drawing/2014/main" id="{EF362DE5-F38C-92CA-D50D-26642BFD2842}"/>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6" name="Oval 285">
                <a:extLst>
                  <a:ext uri="{FF2B5EF4-FFF2-40B4-BE49-F238E27FC236}">
                    <a16:creationId xmlns:a16="http://schemas.microsoft.com/office/drawing/2014/main" id="{50521634-4F2F-8827-703C-5B539C007FA9}"/>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7" name="Oval 286">
                <a:extLst>
                  <a:ext uri="{FF2B5EF4-FFF2-40B4-BE49-F238E27FC236}">
                    <a16:creationId xmlns:a16="http://schemas.microsoft.com/office/drawing/2014/main" id="{A8A251CC-7B41-86FE-1D5B-D833A8939E0D}"/>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08" name="Group 307">
            <a:extLst>
              <a:ext uri="{FF2B5EF4-FFF2-40B4-BE49-F238E27FC236}">
                <a16:creationId xmlns:a16="http://schemas.microsoft.com/office/drawing/2014/main" id="{615553EB-3220-68AF-8059-9ED5D974CE81}"/>
              </a:ext>
            </a:extLst>
          </p:cNvPr>
          <p:cNvGrpSpPr/>
          <p:nvPr/>
        </p:nvGrpSpPr>
        <p:grpSpPr>
          <a:xfrm>
            <a:off x="4859036" y="2745222"/>
            <a:ext cx="1414038" cy="1414038"/>
            <a:chOff x="4876800" y="1600199"/>
            <a:chExt cx="2819401" cy="2819401"/>
          </a:xfrm>
        </p:grpSpPr>
        <p:grpSp>
          <p:nvGrpSpPr>
            <p:cNvPr id="309" name="Group 308">
              <a:extLst>
                <a:ext uri="{FF2B5EF4-FFF2-40B4-BE49-F238E27FC236}">
                  <a16:creationId xmlns:a16="http://schemas.microsoft.com/office/drawing/2014/main" id="{12BD2A76-3F22-BE34-4C80-619D94D638DD}"/>
                </a:ext>
              </a:extLst>
            </p:cNvPr>
            <p:cNvGrpSpPr/>
            <p:nvPr/>
          </p:nvGrpSpPr>
          <p:grpSpPr>
            <a:xfrm>
              <a:off x="5486400" y="3962400"/>
              <a:ext cx="2209800" cy="457200"/>
              <a:chOff x="5486400" y="3962400"/>
              <a:chExt cx="2209800" cy="457200"/>
            </a:xfrm>
          </p:grpSpPr>
          <p:sp>
            <p:nvSpPr>
              <p:cNvPr id="375" name="DRAM">
                <a:extLst>
                  <a:ext uri="{FF2B5EF4-FFF2-40B4-BE49-F238E27FC236}">
                    <a16:creationId xmlns:a16="http://schemas.microsoft.com/office/drawing/2014/main" id="{7850B175-BD53-B1C4-8EFD-9771580C029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6" name="DRAM">
                <a:extLst>
                  <a:ext uri="{FF2B5EF4-FFF2-40B4-BE49-F238E27FC236}">
                    <a16:creationId xmlns:a16="http://schemas.microsoft.com/office/drawing/2014/main" id="{C5688ED3-5654-27A7-49FF-6B37A480D6BF}"/>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7" name="DRAM">
                <a:extLst>
                  <a:ext uri="{FF2B5EF4-FFF2-40B4-BE49-F238E27FC236}">
                    <a16:creationId xmlns:a16="http://schemas.microsoft.com/office/drawing/2014/main" id="{C7F92994-09A8-BE3B-D852-D0B67CCB0AC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8" name="DRAM">
                <a:extLst>
                  <a:ext uri="{FF2B5EF4-FFF2-40B4-BE49-F238E27FC236}">
                    <a16:creationId xmlns:a16="http://schemas.microsoft.com/office/drawing/2014/main" id="{027FD542-4EF6-50F4-2F0C-447D0C06678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9" name="DRAM">
                <a:extLst>
                  <a:ext uri="{FF2B5EF4-FFF2-40B4-BE49-F238E27FC236}">
                    <a16:creationId xmlns:a16="http://schemas.microsoft.com/office/drawing/2014/main" id="{2AFD8CD8-62B3-796E-F29C-C4B46E7B5F6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0" name="Group 309">
              <a:extLst>
                <a:ext uri="{FF2B5EF4-FFF2-40B4-BE49-F238E27FC236}">
                  <a16:creationId xmlns:a16="http://schemas.microsoft.com/office/drawing/2014/main" id="{8C3658BA-9A00-B040-75D6-0E12C83F9063}"/>
                </a:ext>
              </a:extLst>
            </p:cNvPr>
            <p:cNvGrpSpPr/>
            <p:nvPr/>
          </p:nvGrpSpPr>
          <p:grpSpPr>
            <a:xfrm>
              <a:off x="4876800" y="1600200"/>
              <a:ext cx="457200" cy="2209800"/>
              <a:chOff x="4876800" y="1600200"/>
              <a:chExt cx="457200" cy="2209800"/>
            </a:xfrm>
          </p:grpSpPr>
          <p:sp>
            <p:nvSpPr>
              <p:cNvPr id="370" name="DRAM">
                <a:extLst>
                  <a:ext uri="{FF2B5EF4-FFF2-40B4-BE49-F238E27FC236}">
                    <a16:creationId xmlns:a16="http://schemas.microsoft.com/office/drawing/2014/main" id="{757BE1E8-7AF1-56FC-7259-0C7E641880B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1" name="DRAM">
                <a:extLst>
                  <a:ext uri="{FF2B5EF4-FFF2-40B4-BE49-F238E27FC236}">
                    <a16:creationId xmlns:a16="http://schemas.microsoft.com/office/drawing/2014/main" id="{5211AF67-D8E0-1C95-F067-24600D4EF1F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2" name="DRAM">
                <a:extLst>
                  <a:ext uri="{FF2B5EF4-FFF2-40B4-BE49-F238E27FC236}">
                    <a16:creationId xmlns:a16="http://schemas.microsoft.com/office/drawing/2014/main" id="{F50C07CB-3EAC-384B-E100-76CACBC6D41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3" name="DRAM">
                <a:extLst>
                  <a:ext uri="{FF2B5EF4-FFF2-40B4-BE49-F238E27FC236}">
                    <a16:creationId xmlns:a16="http://schemas.microsoft.com/office/drawing/2014/main" id="{9D60696F-FDE5-7D9C-91B8-123DA7843A45}"/>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4" name="DRAM">
                <a:extLst>
                  <a:ext uri="{FF2B5EF4-FFF2-40B4-BE49-F238E27FC236}">
                    <a16:creationId xmlns:a16="http://schemas.microsoft.com/office/drawing/2014/main" id="{C4442A64-CF9C-16E7-14E5-435FDA52295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11" name="Group 310">
              <a:extLst>
                <a:ext uri="{FF2B5EF4-FFF2-40B4-BE49-F238E27FC236}">
                  <a16:creationId xmlns:a16="http://schemas.microsoft.com/office/drawing/2014/main" id="{99BC0FF7-507F-3CB6-BBC9-6781BF4E570E}"/>
                </a:ext>
              </a:extLst>
            </p:cNvPr>
            <p:cNvGrpSpPr/>
            <p:nvPr/>
          </p:nvGrpSpPr>
          <p:grpSpPr>
            <a:xfrm>
              <a:off x="5676900" y="1600199"/>
              <a:ext cx="1828800" cy="2362201"/>
              <a:chOff x="5676900" y="1170708"/>
              <a:chExt cx="1828800" cy="2791692"/>
            </a:xfrm>
          </p:grpSpPr>
          <p:cxnSp>
            <p:nvCxnSpPr>
              <p:cNvPr id="365" name="Straight Connector 364">
                <a:extLst>
                  <a:ext uri="{FF2B5EF4-FFF2-40B4-BE49-F238E27FC236}">
                    <a16:creationId xmlns:a16="http://schemas.microsoft.com/office/drawing/2014/main" id="{AE4C9CEE-3DDA-785A-8670-D77687FFC03D}"/>
                  </a:ext>
                </a:extLst>
              </p:cNvPr>
              <p:cNvCxnSpPr>
                <a:cxnSpLocks/>
                <a:stCxn id="314" idx="0"/>
                <a:endCxn id="375"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6B92177-E8CD-64EE-9EC9-C60BFED55517}"/>
                  </a:ext>
                </a:extLst>
              </p:cNvPr>
              <p:cNvCxnSpPr>
                <a:cxnSpLocks/>
                <a:stCxn id="337" idx="0"/>
                <a:endCxn id="377"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7A987995-8803-1763-A7BD-6FDD3E40B9FD}"/>
                  </a:ext>
                </a:extLst>
              </p:cNvPr>
              <p:cNvCxnSpPr>
                <a:cxnSpLocks/>
                <a:stCxn id="338" idx="0"/>
                <a:endCxn id="378"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34A8BA08-DD7D-60F8-5EBE-393FC28F3676}"/>
                  </a:ext>
                </a:extLst>
              </p:cNvPr>
              <p:cNvCxnSpPr>
                <a:cxnSpLocks/>
                <a:stCxn id="339" idx="0"/>
                <a:endCxn id="379"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F553A88D-EE30-2FC5-1E26-6F29D10061EA}"/>
                  </a:ext>
                </a:extLst>
              </p:cNvPr>
              <p:cNvCxnSpPr>
                <a:cxnSpLocks/>
                <a:stCxn id="336" idx="0"/>
                <a:endCxn id="376"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2" name="Group 311">
              <a:extLst>
                <a:ext uri="{FF2B5EF4-FFF2-40B4-BE49-F238E27FC236}">
                  <a16:creationId xmlns:a16="http://schemas.microsoft.com/office/drawing/2014/main" id="{97694D38-81EC-9869-681C-9A32D5D626BD}"/>
                </a:ext>
              </a:extLst>
            </p:cNvPr>
            <p:cNvGrpSpPr/>
            <p:nvPr/>
          </p:nvGrpSpPr>
          <p:grpSpPr>
            <a:xfrm>
              <a:off x="5334000" y="1790700"/>
              <a:ext cx="2362201" cy="1828800"/>
              <a:chOff x="5333998" y="1790700"/>
              <a:chExt cx="2791691" cy="1828800"/>
            </a:xfrm>
          </p:grpSpPr>
          <p:cxnSp>
            <p:nvCxnSpPr>
              <p:cNvPr id="360" name="Straight Connector 359">
                <a:extLst>
                  <a:ext uri="{FF2B5EF4-FFF2-40B4-BE49-F238E27FC236}">
                    <a16:creationId xmlns:a16="http://schemas.microsoft.com/office/drawing/2014/main" id="{A761382E-A233-84DD-BFE5-489EB39B3DA2}"/>
                  </a:ext>
                </a:extLst>
              </p:cNvPr>
              <p:cNvCxnSpPr>
                <a:cxnSpLocks/>
                <a:stCxn id="339" idx="6"/>
                <a:endCxn id="370"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BE80F51-2F7C-1E82-4446-156F58BF4E59}"/>
                  </a:ext>
                </a:extLst>
              </p:cNvPr>
              <p:cNvCxnSpPr>
                <a:cxnSpLocks/>
                <a:stCxn id="344" idx="6"/>
                <a:endCxn id="371"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EC0C7DBC-D6C5-AD57-021F-3AE435B4F54A}"/>
                  </a:ext>
                </a:extLst>
              </p:cNvPr>
              <p:cNvCxnSpPr>
                <a:cxnSpLocks/>
                <a:stCxn id="349" idx="6"/>
                <a:endCxn id="372"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9C432679-746E-0212-94A9-3608A7A7ABF4}"/>
                  </a:ext>
                </a:extLst>
              </p:cNvPr>
              <p:cNvCxnSpPr>
                <a:cxnSpLocks/>
                <a:stCxn id="354" idx="6"/>
                <a:endCxn id="373"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3DA80A8B-2452-3D89-FD38-E624FC69BF90}"/>
                  </a:ext>
                </a:extLst>
              </p:cNvPr>
              <p:cNvCxnSpPr>
                <a:cxnSpLocks/>
                <a:stCxn id="359" idx="6"/>
                <a:endCxn id="374"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168574CB-3EEA-F0FA-1660-C70078780228}"/>
                </a:ext>
              </a:extLst>
            </p:cNvPr>
            <p:cNvGrpSpPr/>
            <p:nvPr/>
          </p:nvGrpSpPr>
          <p:grpSpPr>
            <a:xfrm>
              <a:off x="5486400" y="1600200"/>
              <a:ext cx="2209800" cy="2209800"/>
              <a:chOff x="5486400" y="1600200"/>
              <a:chExt cx="2209800" cy="2209800"/>
            </a:xfrm>
          </p:grpSpPr>
          <p:sp>
            <p:nvSpPr>
              <p:cNvPr id="314" name="Oval 313">
                <a:extLst>
                  <a:ext uri="{FF2B5EF4-FFF2-40B4-BE49-F238E27FC236}">
                    <a16:creationId xmlns:a16="http://schemas.microsoft.com/office/drawing/2014/main" id="{37D08AEA-AA57-111A-89C6-1DA81AD33B8F}"/>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6" name="Oval 335">
                <a:extLst>
                  <a:ext uri="{FF2B5EF4-FFF2-40B4-BE49-F238E27FC236}">
                    <a16:creationId xmlns:a16="http://schemas.microsoft.com/office/drawing/2014/main" id="{8BC708FD-544D-E331-BB5B-D97F3A6E510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7" name="Oval 336">
                <a:extLst>
                  <a:ext uri="{FF2B5EF4-FFF2-40B4-BE49-F238E27FC236}">
                    <a16:creationId xmlns:a16="http://schemas.microsoft.com/office/drawing/2014/main" id="{B5CE88E6-4BB4-3ED7-3766-4C1139DBA0D7}"/>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Oval 337">
                <a:extLst>
                  <a:ext uri="{FF2B5EF4-FFF2-40B4-BE49-F238E27FC236}">
                    <a16:creationId xmlns:a16="http://schemas.microsoft.com/office/drawing/2014/main" id="{C94179C5-FA49-8AF9-2C50-DC37F00E259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Oval 338">
                <a:extLst>
                  <a:ext uri="{FF2B5EF4-FFF2-40B4-BE49-F238E27FC236}">
                    <a16:creationId xmlns:a16="http://schemas.microsoft.com/office/drawing/2014/main" id="{EF631F60-C5F2-3798-66EE-511AEDBBD91C}"/>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0" name="Oval 339">
                <a:extLst>
                  <a:ext uri="{FF2B5EF4-FFF2-40B4-BE49-F238E27FC236}">
                    <a16:creationId xmlns:a16="http://schemas.microsoft.com/office/drawing/2014/main" id="{70D4B99F-02F1-7F29-AE71-181E4A7E40FD}"/>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1" name="Oval 340">
                <a:extLst>
                  <a:ext uri="{FF2B5EF4-FFF2-40B4-BE49-F238E27FC236}">
                    <a16:creationId xmlns:a16="http://schemas.microsoft.com/office/drawing/2014/main" id="{C9CD7373-13A1-0E00-F4DB-85AE34A027E2}"/>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2" name="Oval 341">
                <a:extLst>
                  <a:ext uri="{FF2B5EF4-FFF2-40B4-BE49-F238E27FC236}">
                    <a16:creationId xmlns:a16="http://schemas.microsoft.com/office/drawing/2014/main" id="{3E958377-AE78-E5D4-6173-3DE472325CA3}"/>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3" name="Oval 342">
                <a:extLst>
                  <a:ext uri="{FF2B5EF4-FFF2-40B4-BE49-F238E27FC236}">
                    <a16:creationId xmlns:a16="http://schemas.microsoft.com/office/drawing/2014/main" id="{36A2125A-1BB3-5235-0854-0976159A77AE}"/>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4" name="Oval 343">
                <a:extLst>
                  <a:ext uri="{FF2B5EF4-FFF2-40B4-BE49-F238E27FC236}">
                    <a16:creationId xmlns:a16="http://schemas.microsoft.com/office/drawing/2014/main" id="{AC5FCA61-140F-E232-2DDF-777D09E8DD36}"/>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5" name="Oval 344">
                <a:extLst>
                  <a:ext uri="{FF2B5EF4-FFF2-40B4-BE49-F238E27FC236}">
                    <a16:creationId xmlns:a16="http://schemas.microsoft.com/office/drawing/2014/main" id="{C3728F42-51F9-81E2-396E-D82A1ADE6435}"/>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6" name="Oval 345">
                <a:extLst>
                  <a:ext uri="{FF2B5EF4-FFF2-40B4-BE49-F238E27FC236}">
                    <a16:creationId xmlns:a16="http://schemas.microsoft.com/office/drawing/2014/main" id="{5637B66E-AFD1-B732-C0B8-22FEE067EF6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8627727F-9B05-8788-32FE-30C167D463C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7A0DDE6A-291E-42D5-5C83-2DB5ADBF9AC2}"/>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5E402B0F-4692-F739-DCC8-3DB4653CE513}"/>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4E8CCA07-BE4C-BBF8-0B53-747275DC758C}"/>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0FB45279-7946-FBFE-1A18-38C7691E3CDE}"/>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16B3626F-C4A2-746B-B0DA-F940DCB963B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237D0994-8E66-E166-212B-D5B00C7243FD}"/>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72710E0E-951B-FFB6-B130-98C0F42B402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CFA6948F-F1D1-C38A-A327-65B32C4B6098}"/>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7BDB6AE1-E138-2B8A-9BBA-C5B65226DABA}"/>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240F6C82-880E-9263-48CA-3C4FB19D12B5}"/>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180D2397-F5E3-845D-38F7-1FB3E57DC93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85738687-0DA0-0480-B09F-0A3533CE6451}"/>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80" name="Group 379">
            <a:extLst>
              <a:ext uri="{FF2B5EF4-FFF2-40B4-BE49-F238E27FC236}">
                <a16:creationId xmlns:a16="http://schemas.microsoft.com/office/drawing/2014/main" id="{1C64338D-FFD1-365A-1234-B37C8566269F}"/>
              </a:ext>
            </a:extLst>
          </p:cNvPr>
          <p:cNvGrpSpPr/>
          <p:nvPr/>
        </p:nvGrpSpPr>
        <p:grpSpPr>
          <a:xfrm>
            <a:off x="6416564" y="2745222"/>
            <a:ext cx="1414038" cy="1414038"/>
            <a:chOff x="4876800" y="1600199"/>
            <a:chExt cx="2819401" cy="2819401"/>
          </a:xfrm>
        </p:grpSpPr>
        <p:grpSp>
          <p:nvGrpSpPr>
            <p:cNvPr id="381" name="Group 380">
              <a:extLst>
                <a:ext uri="{FF2B5EF4-FFF2-40B4-BE49-F238E27FC236}">
                  <a16:creationId xmlns:a16="http://schemas.microsoft.com/office/drawing/2014/main" id="{B3BC758B-60CA-D5C8-7FE1-1E4ACEBCBA57}"/>
                </a:ext>
              </a:extLst>
            </p:cNvPr>
            <p:cNvGrpSpPr/>
            <p:nvPr/>
          </p:nvGrpSpPr>
          <p:grpSpPr>
            <a:xfrm>
              <a:off x="5486400" y="3962400"/>
              <a:ext cx="2209800" cy="457200"/>
              <a:chOff x="5486400" y="3962400"/>
              <a:chExt cx="2209800" cy="457200"/>
            </a:xfrm>
          </p:grpSpPr>
          <p:sp>
            <p:nvSpPr>
              <p:cNvPr id="426" name="DRAM">
                <a:extLst>
                  <a:ext uri="{FF2B5EF4-FFF2-40B4-BE49-F238E27FC236}">
                    <a16:creationId xmlns:a16="http://schemas.microsoft.com/office/drawing/2014/main" id="{1843F8E7-7FD3-C2E5-1D50-3FE59E8FE6E7}"/>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7" name="DRAM">
                <a:extLst>
                  <a:ext uri="{FF2B5EF4-FFF2-40B4-BE49-F238E27FC236}">
                    <a16:creationId xmlns:a16="http://schemas.microsoft.com/office/drawing/2014/main" id="{63FE0FC9-52A0-1AE4-B7BC-9E1FB9D9F92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8" name="DRAM">
                <a:extLst>
                  <a:ext uri="{FF2B5EF4-FFF2-40B4-BE49-F238E27FC236}">
                    <a16:creationId xmlns:a16="http://schemas.microsoft.com/office/drawing/2014/main" id="{B9055AD7-7E00-7BFD-CF40-9EC922CB686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9" name="DRAM">
                <a:extLst>
                  <a:ext uri="{FF2B5EF4-FFF2-40B4-BE49-F238E27FC236}">
                    <a16:creationId xmlns:a16="http://schemas.microsoft.com/office/drawing/2014/main" id="{CC8170A6-5E3A-739D-B450-2E96381E7003}"/>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0" name="DRAM">
                <a:extLst>
                  <a:ext uri="{FF2B5EF4-FFF2-40B4-BE49-F238E27FC236}">
                    <a16:creationId xmlns:a16="http://schemas.microsoft.com/office/drawing/2014/main" id="{2FF91B8D-8A3A-6619-2832-249A5D584E6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2" name="Group 381">
              <a:extLst>
                <a:ext uri="{FF2B5EF4-FFF2-40B4-BE49-F238E27FC236}">
                  <a16:creationId xmlns:a16="http://schemas.microsoft.com/office/drawing/2014/main" id="{8981D408-24B7-AA10-4EFB-8BE59CB40051}"/>
                </a:ext>
              </a:extLst>
            </p:cNvPr>
            <p:cNvGrpSpPr/>
            <p:nvPr/>
          </p:nvGrpSpPr>
          <p:grpSpPr>
            <a:xfrm>
              <a:off x="4876800" y="1600200"/>
              <a:ext cx="457200" cy="2209800"/>
              <a:chOff x="4876800" y="1600200"/>
              <a:chExt cx="457200" cy="2209800"/>
            </a:xfrm>
          </p:grpSpPr>
          <p:sp>
            <p:nvSpPr>
              <p:cNvPr id="421" name="DRAM">
                <a:extLst>
                  <a:ext uri="{FF2B5EF4-FFF2-40B4-BE49-F238E27FC236}">
                    <a16:creationId xmlns:a16="http://schemas.microsoft.com/office/drawing/2014/main" id="{C8A44B39-A159-AA17-5222-39784D160398}"/>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2" name="DRAM">
                <a:extLst>
                  <a:ext uri="{FF2B5EF4-FFF2-40B4-BE49-F238E27FC236}">
                    <a16:creationId xmlns:a16="http://schemas.microsoft.com/office/drawing/2014/main" id="{4AAA22A2-0BB0-4AE4-B7A2-9998AFD6734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3" name="DRAM">
                <a:extLst>
                  <a:ext uri="{FF2B5EF4-FFF2-40B4-BE49-F238E27FC236}">
                    <a16:creationId xmlns:a16="http://schemas.microsoft.com/office/drawing/2014/main" id="{73F2A293-C3B5-2BB0-30A9-5B1B715BAEC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4" name="DRAM">
                <a:extLst>
                  <a:ext uri="{FF2B5EF4-FFF2-40B4-BE49-F238E27FC236}">
                    <a16:creationId xmlns:a16="http://schemas.microsoft.com/office/drawing/2014/main" id="{5AB9C874-521E-F76E-15C9-B706D673D04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5" name="DRAM">
                <a:extLst>
                  <a:ext uri="{FF2B5EF4-FFF2-40B4-BE49-F238E27FC236}">
                    <a16:creationId xmlns:a16="http://schemas.microsoft.com/office/drawing/2014/main" id="{A7164656-4A2E-ECA2-FBD6-88C3B0E36B2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83" name="Group 382">
              <a:extLst>
                <a:ext uri="{FF2B5EF4-FFF2-40B4-BE49-F238E27FC236}">
                  <a16:creationId xmlns:a16="http://schemas.microsoft.com/office/drawing/2014/main" id="{90F4E282-1776-B2CF-08C9-2402AA9601E7}"/>
                </a:ext>
              </a:extLst>
            </p:cNvPr>
            <p:cNvGrpSpPr/>
            <p:nvPr/>
          </p:nvGrpSpPr>
          <p:grpSpPr>
            <a:xfrm>
              <a:off x="5676900" y="1600199"/>
              <a:ext cx="1828800" cy="2362201"/>
              <a:chOff x="5676900" y="1170708"/>
              <a:chExt cx="1828800" cy="2791692"/>
            </a:xfrm>
          </p:grpSpPr>
          <p:cxnSp>
            <p:nvCxnSpPr>
              <p:cNvPr id="416" name="Straight Connector 415">
                <a:extLst>
                  <a:ext uri="{FF2B5EF4-FFF2-40B4-BE49-F238E27FC236}">
                    <a16:creationId xmlns:a16="http://schemas.microsoft.com/office/drawing/2014/main" id="{D1CE11E3-E397-1B58-AF7A-2C21337498AD}"/>
                  </a:ext>
                </a:extLst>
              </p:cNvPr>
              <p:cNvCxnSpPr>
                <a:cxnSpLocks/>
                <a:stCxn id="386" idx="0"/>
                <a:endCxn id="42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7742AC13-A6D5-6D5E-E1F6-219C8C2F378D}"/>
                  </a:ext>
                </a:extLst>
              </p:cNvPr>
              <p:cNvCxnSpPr>
                <a:cxnSpLocks/>
                <a:stCxn id="388" idx="0"/>
                <a:endCxn id="42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76667FD-C5C2-A979-42A3-D32D7CB23B8A}"/>
                  </a:ext>
                </a:extLst>
              </p:cNvPr>
              <p:cNvCxnSpPr>
                <a:cxnSpLocks/>
                <a:stCxn id="389" idx="0"/>
                <a:endCxn id="42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5F6E5E31-03DB-8693-7F16-EBED05ACCDBB}"/>
                  </a:ext>
                </a:extLst>
              </p:cNvPr>
              <p:cNvCxnSpPr>
                <a:cxnSpLocks/>
                <a:stCxn id="390" idx="0"/>
                <a:endCxn id="43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0463F2BB-448A-3D1C-FFE9-8E0C59646E81}"/>
                  </a:ext>
                </a:extLst>
              </p:cNvPr>
              <p:cNvCxnSpPr>
                <a:cxnSpLocks/>
                <a:stCxn id="387" idx="0"/>
                <a:endCxn id="42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4FF77188-7D39-CBF2-1B0A-6508DFE5DA3D}"/>
                </a:ext>
              </a:extLst>
            </p:cNvPr>
            <p:cNvGrpSpPr/>
            <p:nvPr/>
          </p:nvGrpSpPr>
          <p:grpSpPr>
            <a:xfrm>
              <a:off x="5334000" y="1790700"/>
              <a:ext cx="2362201" cy="1828800"/>
              <a:chOff x="5333998" y="1790700"/>
              <a:chExt cx="2791691" cy="1828800"/>
            </a:xfrm>
          </p:grpSpPr>
          <p:cxnSp>
            <p:nvCxnSpPr>
              <p:cNvPr id="411" name="Straight Connector 410">
                <a:extLst>
                  <a:ext uri="{FF2B5EF4-FFF2-40B4-BE49-F238E27FC236}">
                    <a16:creationId xmlns:a16="http://schemas.microsoft.com/office/drawing/2014/main" id="{B9039D11-4DD8-5E57-602C-0EDF97680B99}"/>
                  </a:ext>
                </a:extLst>
              </p:cNvPr>
              <p:cNvCxnSpPr>
                <a:cxnSpLocks/>
                <a:stCxn id="390" idx="6"/>
                <a:endCxn id="42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D90BF6FD-29B6-C81A-830A-911577EE22B3}"/>
                  </a:ext>
                </a:extLst>
              </p:cNvPr>
              <p:cNvCxnSpPr>
                <a:cxnSpLocks/>
                <a:stCxn id="395" idx="6"/>
                <a:endCxn id="42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E7BD3E26-17DF-1CDA-AED1-F9D30BDFA370}"/>
                  </a:ext>
                </a:extLst>
              </p:cNvPr>
              <p:cNvCxnSpPr>
                <a:cxnSpLocks/>
                <a:stCxn id="400" idx="6"/>
                <a:endCxn id="42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380CD6D7-C320-FDE8-93E9-6F51BBBEA98E}"/>
                  </a:ext>
                </a:extLst>
              </p:cNvPr>
              <p:cNvCxnSpPr>
                <a:cxnSpLocks/>
                <a:stCxn id="405" idx="6"/>
                <a:endCxn id="42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8D7A7268-F3B7-1E60-8AC1-E348B92F108B}"/>
                  </a:ext>
                </a:extLst>
              </p:cNvPr>
              <p:cNvCxnSpPr>
                <a:cxnSpLocks/>
                <a:stCxn id="410" idx="6"/>
                <a:endCxn id="42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85" name="Group 384">
              <a:extLst>
                <a:ext uri="{FF2B5EF4-FFF2-40B4-BE49-F238E27FC236}">
                  <a16:creationId xmlns:a16="http://schemas.microsoft.com/office/drawing/2014/main" id="{9FA42BBB-480A-2B04-1473-491B7C50551E}"/>
                </a:ext>
              </a:extLst>
            </p:cNvPr>
            <p:cNvGrpSpPr/>
            <p:nvPr/>
          </p:nvGrpSpPr>
          <p:grpSpPr>
            <a:xfrm>
              <a:off x="5486400" y="1600200"/>
              <a:ext cx="2209800" cy="2209800"/>
              <a:chOff x="5486400" y="1600200"/>
              <a:chExt cx="2209800" cy="2209800"/>
            </a:xfrm>
          </p:grpSpPr>
          <p:sp>
            <p:nvSpPr>
              <p:cNvPr id="386" name="Oval 385">
                <a:extLst>
                  <a:ext uri="{FF2B5EF4-FFF2-40B4-BE49-F238E27FC236}">
                    <a16:creationId xmlns:a16="http://schemas.microsoft.com/office/drawing/2014/main" id="{4130C5BD-2E0D-F86E-75FA-E4E7717B9C9D}"/>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Oval 386">
                <a:extLst>
                  <a:ext uri="{FF2B5EF4-FFF2-40B4-BE49-F238E27FC236}">
                    <a16:creationId xmlns:a16="http://schemas.microsoft.com/office/drawing/2014/main" id="{14B4E459-0844-7CCA-E828-2F207734BB0F}"/>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Oval 387">
                <a:extLst>
                  <a:ext uri="{FF2B5EF4-FFF2-40B4-BE49-F238E27FC236}">
                    <a16:creationId xmlns:a16="http://schemas.microsoft.com/office/drawing/2014/main" id="{3D14EFBE-866C-C0A6-E114-90D41A44D78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Oval 388">
                <a:extLst>
                  <a:ext uri="{FF2B5EF4-FFF2-40B4-BE49-F238E27FC236}">
                    <a16:creationId xmlns:a16="http://schemas.microsoft.com/office/drawing/2014/main" id="{7BAF6782-B402-1BB6-A085-B30AEB048B7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Oval 389">
                <a:extLst>
                  <a:ext uri="{FF2B5EF4-FFF2-40B4-BE49-F238E27FC236}">
                    <a16:creationId xmlns:a16="http://schemas.microsoft.com/office/drawing/2014/main" id="{2DB5C9D7-5067-9886-0D76-828C15F85318}"/>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1" name="Oval 390">
                <a:extLst>
                  <a:ext uri="{FF2B5EF4-FFF2-40B4-BE49-F238E27FC236}">
                    <a16:creationId xmlns:a16="http://schemas.microsoft.com/office/drawing/2014/main" id="{B7D07F8D-5974-1A22-9135-C1CDF483A0E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2" name="Oval 391">
                <a:extLst>
                  <a:ext uri="{FF2B5EF4-FFF2-40B4-BE49-F238E27FC236}">
                    <a16:creationId xmlns:a16="http://schemas.microsoft.com/office/drawing/2014/main" id="{8EB76B98-7101-E274-9C33-D7079F33C714}"/>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3" name="Oval 392">
                <a:extLst>
                  <a:ext uri="{FF2B5EF4-FFF2-40B4-BE49-F238E27FC236}">
                    <a16:creationId xmlns:a16="http://schemas.microsoft.com/office/drawing/2014/main" id="{990F44BA-1635-F724-FBE9-7A0251A15A6D}"/>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4" name="Oval 393">
                <a:extLst>
                  <a:ext uri="{FF2B5EF4-FFF2-40B4-BE49-F238E27FC236}">
                    <a16:creationId xmlns:a16="http://schemas.microsoft.com/office/drawing/2014/main" id="{EAC795E0-7A18-82B0-E135-E8AE433D9FD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5" name="Oval 394">
                <a:extLst>
                  <a:ext uri="{FF2B5EF4-FFF2-40B4-BE49-F238E27FC236}">
                    <a16:creationId xmlns:a16="http://schemas.microsoft.com/office/drawing/2014/main" id="{DD014E9B-D77B-4E6E-9CEC-B27EF5AE2D8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6" name="Oval 395">
                <a:extLst>
                  <a:ext uri="{FF2B5EF4-FFF2-40B4-BE49-F238E27FC236}">
                    <a16:creationId xmlns:a16="http://schemas.microsoft.com/office/drawing/2014/main" id="{B4C1E6BB-518D-A0FE-0819-D42B0232FDA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7" name="Oval 396">
                <a:extLst>
                  <a:ext uri="{FF2B5EF4-FFF2-40B4-BE49-F238E27FC236}">
                    <a16:creationId xmlns:a16="http://schemas.microsoft.com/office/drawing/2014/main" id="{3CA413DA-C2C8-03E5-A402-B0104D30F8B3}"/>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4618B58A-7F74-DC3F-DBAF-96038BBDF592}"/>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05D06C6B-5D52-9A39-D123-56A5E46E074F}"/>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8E88AFB6-3EE0-CF94-832C-628B41B5385D}"/>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98E84590-02D9-2731-6DDE-8A0844AC6C75}"/>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BF6E0CF2-A57B-E047-33CF-E9D8E3D820D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60ED6473-72FB-7429-E6B1-0FB13E7C3062}"/>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C9C50BA4-29C9-EE7F-D17F-C60DBB3B880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92817503-9F1A-D983-BD00-7CDDF8620353}"/>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1216CF6E-A32A-9DFA-D8B1-5C0CE6A60DA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2BB1E11D-315C-6C4A-F1D5-4F50246978DE}"/>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28AEFB8F-7E44-FAEF-7904-77FC6F27F9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784E393B-DD3B-11AC-7354-A3C6EDF41197}"/>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43EECC98-A90B-190B-D7F4-118E9C92935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431" name="Rectangle 430">
            <a:extLst>
              <a:ext uri="{FF2B5EF4-FFF2-40B4-BE49-F238E27FC236}">
                <a16:creationId xmlns:a16="http://schemas.microsoft.com/office/drawing/2014/main" id="{387E2BB5-9EBB-9855-1F8F-AAA4C7710B14}"/>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432" name="Rectangle 431">
            <a:extLst>
              <a:ext uri="{FF2B5EF4-FFF2-40B4-BE49-F238E27FC236}">
                <a16:creationId xmlns:a16="http://schemas.microsoft.com/office/drawing/2014/main" id="{48CBD75D-535B-66B7-2B49-4D124125BE71}"/>
              </a:ext>
            </a:extLst>
          </p:cNvPr>
          <p:cNvSpPr/>
          <p:nvPr/>
        </p:nvSpPr>
        <p:spPr>
          <a:xfrm>
            <a:off x="1582435" y="2406660"/>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433" name="Straight Connector 432">
            <a:extLst>
              <a:ext uri="{FF2B5EF4-FFF2-40B4-BE49-F238E27FC236}">
                <a16:creationId xmlns:a16="http://schemas.microsoft.com/office/drawing/2014/main" id="{C9585343-3633-4A7D-FEA5-FB87D4DE8589}"/>
              </a:ext>
            </a:extLst>
          </p:cNvPr>
          <p:cNvCxnSpPr/>
          <p:nvPr/>
        </p:nvCxnSpPr>
        <p:spPr>
          <a:xfrm flipH="1">
            <a:off x="1506235" y="2559060"/>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434" name="Group 433">
            <a:extLst>
              <a:ext uri="{FF2B5EF4-FFF2-40B4-BE49-F238E27FC236}">
                <a16:creationId xmlns:a16="http://schemas.microsoft.com/office/drawing/2014/main" id="{8A57E791-4634-F4E9-3A5C-1838ABE8256A}"/>
              </a:ext>
            </a:extLst>
          </p:cNvPr>
          <p:cNvGrpSpPr/>
          <p:nvPr/>
        </p:nvGrpSpPr>
        <p:grpSpPr>
          <a:xfrm>
            <a:off x="1851480" y="2559060"/>
            <a:ext cx="4671060" cy="1219201"/>
            <a:chOff x="2174045" y="1143000"/>
            <a:chExt cx="4671060" cy="1219201"/>
          </a:xfrm>
        </p:grpSpPr>
        <p:cxnSp>
          <p:nvCxnSpPr>
            <p:cNvPr id="435" name="Straight Connector 434">
              <a:extLst>
                <a:ext uri="{FF2B5EF4-FFF2-40B4-BE49-F238E27FC236}">
                  <a16:creationId xmlns:a16="http://schemas.microsoft.com/office/drawing/2014/main" id="{510EC9BA-E802-5A51-F550-1C84F0E2406E}"/>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BF6DB12-6E51-F454-390B-1613E1E5139C}"/>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E05CE445-0D1B-FA52-A174-6CF9705C1957}"/>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A890EBE-76FF-0F86-19D7-1F3608C6D9E3}"/>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441" name="Straight Connector 440">
            <a:extLst>
              <a:ext uri="{FF2B5EF4-FFF2-40B4-BE49-F238E27FC236}">
                <a16:creationId xmlns:a16="http://schemas.microsoft.com/office/drawing/2014/main" id="{85DB51C4-D6EF-DBC5-DBD2-7FBF53ED1286}"/>
              </a:ext>
            </a:extLst>
          </p:cNvPr>
          <p:cNvCxnSpPr/>
          <p:nvPr/>
        </p:nvCxnSpPr>
        <p:spPr>
          <a:xfrm flipH="1">
            <a:off x="1508580" y="2559060"/>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521C505B-ADB7-2E4B-0F4A-E1AB7E8CCDF1}"/>
              </a:ext>
            </a:extLst>
          </p:cNvPr>
          <p:cNvCxnSpPr/>
          <p:nvPr/>
        </p:nvCxnSpPr>
        <p:spPr>
          <a:xfrm flipV="1">
            <a:off x="185382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B42517F7-8D35-ED8E-5F17-CF7E1BDE7F5D}"/>
              </a:ext>
            </a:extLst>
          </p:cNvPr>
          <p:cNvCxnSpPr/>
          <p:nvPr/>
        </p:nvCxnSpPr>
        <p:spPr>
          <a:xfrm flipV="1">
            <a:off x="3407924"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7" name="Straight Connector 576">
            <a:extLst>
              <a:ext uri="{FF2B5EF4-FFF2-40B4-BE49-F238E27FC236}">
                <a16:creationId xmlns:a16="http://schemas.microsoft.com/office/drawing/2014/main" id="{E04568FA-B624-03E6-B38C-C5C1728A8A25}"/>
              </a:ext>
            </a:extLst>
          </p:cNvPr>
          <p:cNvCxnSpPr/>
          <p:nvPr/>
        </p:nvCxnSpPr>
        <p:spPr>
          <a:xfrm flipV="1">
            <a:off x="498310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78" name="Straight Connector 577">
            <a:extLst>
              <a:ext uri="{FF2B5EF4-FFF2-40B4-BE49-F238E27FC236}">
                <a16:creationId xmlns:a16="http://schemas.microsoft.com/office/drawing/2014/main" id="{30178977-92AF-1C4B-E8F1-16BB4AA62D09}"/>
              </a:ext>
            </a:extLst>
          </p:cNvPr>
          <p:cNvCxnSpPr/>
          <p:nvPr/>
        </p:nvCxnSpPr>
        <p:spPr>
          <a:xfrm flipV="1">
            <a:off x="6524885" y="2559060"/>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79" name="DRAM">
            <a:extLst>
              <a:ext uri="{FF2B5EF4-FFF2-40B4-BE49-F238E27FC236}">
                <a16:creationId xmlns:a16="http://schemas.microsoft.com/office/drawing/2014/main" id="{3E4162CE-58DF-E11C-F02C-DA9C010EDDA9}"/>
              </a:ext>
            </a:extLst>
          </p:cNvPr>
          <p:cNvSpPr/>
          <p:nvPr/>
        </p:nvSpPr>
        <p:spPr>
          <a:xfrm rot="16200000">
            <a:off x="249481" y="3130014"/>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80" name="Group 579">
            <a:extLst>
              <a:ext uri="{FF2B5EF4-FFF2-40B4-BE49-F238E27FC236}">
                <a16:creationId xmlns:a16="http://schemas.microsoft.com/office/drawing/2014/main" id="{7DE04AD9-36F1-F7A1-B932-24A4EFCE705A}"/>
              </a:ext>
            </a:extLst>
          </p:cNvPr>
          <p:cNvGrpSpPr/>
          <p:nvPr/>
        </p:nvGrpSpPr>
        <p:grpSpPr>
          <a:xfrm>
            <a:off x="2040573" y="2755375"/>
            <a:ext cx="5790027" cy="1402792"/>
            <a:chOff x="2134538" y="2243328"/>
            <a:chExt cx="5790027" cy="1490472"/>
          </a:xfrm>
        </p:grpSpPr>
        <p:grpSp>
          <p:nvGrpSpPr>
            <p:cNvPr id="581" name="Group 580">
              <a:extLst>
                <a:ext uri="{FF2B5EF4-FFF2-40B4-BE49-F238E27FC236}">
                  <a16:creationId xmlns:a16="http://schemas.microsoft.com/office/drawing/2014/main" id="{EC6DC2BF-7F09-FC89-98FB-00ADC5F59F27}"/>
                </a:ext>
              </a:extLst>
            </p:cNvPr>
            <p:cNvGrpSpPr/>
            <p:nvPr/>
          </p:nvGrpSpPr>
          <p:grpSpPr>
            <a:xfrm>
              <a:off x="2134538" y="2243328"/>
              <a:ext cx="1108299" cy="1490472"/>
              <a:chOff x="2134538" y="2243328"/>
              <a:chExt cx="1108299" cy="1490472"/>
            </a:xfrm>
          </p:grpSpPr>
          <p:grpSp>
            <p:nvGrpSpPr>
              <p:cNvPr id="621" name="Group 620">
                <a:extLst>
                  <a:ext uri="{FF2B5EF4-FFF2-40B4-BE49-F238E27FC236}">
                    <a16:creationId xmlns:a16="http://schemas.microsoft.com/office/drawing/2014/main" id="{9CFD1F5B-DA15-31F0-301E-9F71B8339350}"/>
                  </a:ext>
                </a:extLst>
              </p:cNvPr>
              <p:cNvGrpSpPr/>
              <p:nvPr/>
            </p:nvGrpSpPr>
            <p:grpSpPr>
              <a:xfrm>
                <a:off x="2134538" y="3504497"/>
                <a:ext cx="1108299" cy="229303"/>
                <a:chOff x="5486400" y="3962400"/>
                <a:chExt cx="2209800" cy="457200"/>
              </a:xfrm>
            </p:grpSpPr>
            <p:sp>
              <p:nvSpPr>
                <p:cNvPr id="628" name="DRAM">
                  <a:extLst>
                    <a:ext uri="{FF2B5EF4-FFF2-40B4-BE49-F238E27FC236}">
                      <a16:creationId xmlns:a16="http://schemas.microsoft.com/office/drawing/2014/main" id="{18097A08-C5CE-C7CF-910B-F404035371B0}"/>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9" name="DRAM">
                  <a:extLst>
                    <a:ext uri="{FF2B5EF4-FFF2-40B4-BE49-F238E27FC236}">
                      <a16:creationId xmlns:a16="http://schemas.microsoft.com/office/drawing/2014/main" id="{7972E00F-D89B-7EEF-F8E9-29D3DCD08F1E}"/>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0" name="DRAM">
                  <a:extLst>
                    <a:ext uri="{FF2B5EF4-FFF2-40B4-BE49-F238E27FC236}">
                      <a16:creationId xmlns:a16="http://schemas.microsoft.com/office/drawing/2014/main" id="{AC47F400-A64D-5AD1-3613-20052B732B53}"/>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1" name="DRAM">
                  <a:extLst>
                    <a:ext uri="{FF2B5EF4-FFF2-40B4-BE49-F238E27FC236}">
                      <a16:creationId xmlns:a16="http://schemas.microsoft.com/office/drawing/2014/main" id="{FB160054-F650-FE7B-4A39-4D0A0EBD7CBF}"/>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DRAM">
                  <a:extLst>
                    <a:ext uri="{FF2B5EF4-FFF2-40B4-BE49-F238E27FC236}">
                      <a16:creationId xmlns:a16="http://schemas.microsoft.com/office/drawing/2014/main" id="{4586A5AC-E805-73A2-D358-9104D7CE2D0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2" name="Group 621">
                <a:extLst>
                  <a:ext uri="{FF2B5EF4-FFF2-40B4-BE49-F238E27FC236}">
                    <a16:creationId xmlns:a16="http://schemas.microsoft.com/office/drawing/2014/main" id="{64460EFA-B058-1B3F-2677-DC01B57230B2}"/>
                  </a:ext>
                </a:extLst>
              </p:cNvPr>
              <p:cNvGrpSpPr/>
              <p:nvPr/>
            </p:nvGrpSpPr>
            <p:grpSpPr>
              <a:xfrm>
                <a:off x="2230081" y="2243328"/>
                <a:ext cx="917213" cy="1261169"/>
                <a:chOff x="5676900" y="990600"/>
                <a:chExt cx="1828800" cy="2971800"/>
              </a:xfrm>
            </p:grpSpPr>
            <p:cxnSp>
              <p:nvCxnSpPr>
                <p:cNvPr id="623" name="Straight Connector 622">
                  <a:extLst>
                    <a:ext uri="{FF2B5EF4-FFF2-40B4-BE49-F238E27FC236}">
                      <a16:creationId xmlns:a16="http://schemas.microsoft.com/office/drawing/2014/main" id="{ACE8220A-2F7E-0ECE-C7E5-B5CA3770F181}"/>
                    </a:ext>
                  </a:extLst>
                </p:cNvPr>
                <p:cNvCxnSpPr>
                  <a:cxnSpLocks/>
                  <a:endCxn id="628"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DEAEF007-ACDB-59CA-51AA-A0F23CC3DEA9}"/>
                    </a:ext>
                  </a:extLst>
                </p:cNvPr>
                <p:cNvCxnSpPr>
                  <a:cxnSpLocks/>
                  <a:endCxn id="630"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5" name="Straight Connector 624">
                  <a:extLst>
                    <a:ext uri="{FF2B5EF4-FFF2-40B4-BE49-F238E27FC236}">
                      <a16:creationId xmlns:a16="http://schemas.microsoft.com/office/drawing/2014/main" id="{AA884B37-83E4-9C40-78F2-4E0480EA4850}"/>
                    </a:ext>
                  </a:extLst>
                </p:cNvPr>
                <p:cNvCxnSpPr>
                  <a:cxnSpLocks/>
                  <a:endCxn id="631"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E872E62D-0300-83C5-05C7-723956E1051F}"/>
                    </a:ext>
                  </a:extLst>
                </p:cNvPr>
                <p:cNvCxnSpPr>
                  <a:cxnSpLocks/>
                  <a:endCxn id="632"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27" name="Straight Connector 626">
                  <a:extLst>
                    <a:ext uri="{FF2B5EF4-FFF2-40B4-BE49-F238E27FC236}">
                      <a16:creationId xmlns:a16="http://schemas.microsoft.com/office/drawing/2014/main" id="{11E1B27A-F652-BAD8-4AC7-45B53B3528D0}"/>
                    </a:ext>
                  </a:extLst>
                </p:cNvPr>
                <p:cNvCxnSpPr>
                  <a:cxnSpLocks/>
                  <a:endCxn id="629"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2" name="Group 581">
              <a:extLst>
                <a:ext uri="{FF2B5EF4-FFF2-40B4-BE49-F238E27FC236}">
                  <a16:creationId xmlns:a16="http://schemas.microsoft.com/office/drawing/2014/main" id="{7FEADDA5-ED03-F24E-D400-13015D3EBD86}"/>
                </a:ext>
              </a:extLst>
            </p:cNvPr>
            <p:cNvGrpSpPr/>
            <p:nvPr/>
          </p:nvGrpSpPr>
          <p:grpSpPr>
            <a:xfrm>
              <a:off x="3692066" y="2243328"/>
              <a:ext cx="1108299" cy="1490472"/>
              <a:chOff x="3692066" y="2243328"/>
              <a:chExt cx="1108299" cy="1490472"/>
            </a:xfrm>
          </p:grpSpPr>
          <p:grpSp>
            <p:nvGrpSpPr>
              <p:cNvPr id="609" name="Group 608">
                <a:extLst>
                  <a:ext uri="{FF2B5EF4-FFF2-40B4-BE49-F238E27FC236}">
                    <a16:creationId xmlns:a16="http://schemas.microsoft.com/office/drawing/2014/main" id="{43AB04C3-F0F7-9514-02DA-0FEE54202983}"/>
                  </a:ext>
                </a:extLst>
              </p:cNvPr>
              <p:cNvGrpSpPr/>
              <p:nvPr/>
            </p:nvGrpSpPr>
            <p:grpSpPr>
              <a:xfrm>
                <a:off x="3692066" y="3504497"/>
                <a:ext cx="1108299" cy="229303"/>
                <a:chOff x="5486400" y="3962400"/>
                <a:chExt cx="2209800" cy="457200"/>
              </a:xfrm>
            </p:grpSpPr>
            <p:sp>
              <p:nvSpPr>
                <p:cNvPr id="616" name="DRAM">
                  <a:extLst>
                    <a:ext uri="{FF2B5EF4-FFF2-40B4-BE49-F238E27FC236}">
                      <a16:creationId xmlns:a16="http://schemas.microsoft.com/office/drawing/2014/main" id="{86AFD232-835D-B130-D379-21BF764CCAF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DRAM">
                  <a:extLst>
                    <a:ext uri="{FF2B5EF4-FFF2-40B4-BE49-F238E27FC236}">
                      <a16:creationId xmlns:a16="http://schemas.microsoft.com/office/drawing/2014/main" id="{D1435FFA-7C09-BAEA-9779-52542F6DBEBD}"/>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DRAM">
                  <a:extLst>
                    <a:ext uri="{FF2B5EF4-FFF2-40B4-BE49-F238E27FC236}">
                      <a16:creationId xmlns:a16="http://schemas.microsoft.com/office/drawing/2014/main" id="{2D4B3483-6C8B-FEBE-494F-B057117DB79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DRAM">
                  <a:extLst>
                    <a:ext uri="{FF2B5EF4-FFF2-40B4-BE49-F238E27FC236}">
                      <a16:creationId xmlns:a16="http://schemas.microsoft.com/office/drawing/2014/main" id="{340E48C1-E3C5-5449-3FAA-44BA621C0D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0" name="DRAM">
                  <a:extLst>
                    <a:ext uri="{FF2B5EF4-FFF2-40B4-BE49-F238E27FC236}">
                      <a16:creationId xmlns:a16="http://schemas.microsoft.com/office/drawing/2014/main" id="{48817C6B-EDBB-7F75-ACA3-23DC1D25A397}"/>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10" name="Group 609">
                <a:extLst>
                  <a:ext uri="{FF2B5EF4-FFF2-40B4-BE49-F238E27FC236}">
                    <a16:creationId xmlns:a16="http://schemas.microsoft.com/office/drawing/2014/main" id="{B44633DC-B177-C5C6-9BAC-66F3C0895BBF}"/>
                  </a:ext>
                </a:extLst>
              </p:cNvPr>
              <p:cNvGrpSpPr/>
              <p:nvPr/>
            </p:nvGrpSpPr>
            <p:grpSpPr>
              <a:xfrm>
                <a:off x="3787609" y="2243328"/>
                <a:ext cx="917213" cy="1261169"/>
                <a:chOff x="5676900" y="990600"/>
                <a:chExt cx="1828800" cy="2971800"/>
              </a:xfrm>
            </p:grpSpPr>
            <p:cxnSp>
              <p:nvCxnSpPr>
                <p:cNvPr id="611" name="Straight Connector 610">
                  <a:extLst>
                    <a:ext uri="{FF2B5EF4-FFF2-40B4-BE49-F238E27FC236}">
                      <a16:creationId xmlns:a16="http://schemas.microsoft.com/office/drawing/2014/main" id="{E63E317B-2458-ADCC-BE60-C34F51AD4C49}"/>
                    </a:ext>
                  </a:extLst>
                </p:cNvPr>
                <p:cNvCxnSpPr>
                  <a:endCxn id="616"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2" name="Straight Connector 611">
                  <a:extLst>
                    <a:ext uri="{FF2B5EF4-FFF2-40B4-BE49-F238E27FC236}">
                      <a16:creationId xmlns:a16="http://schemas.microsoft.com/office/drawing/2014/main" id="{72727FDD-A8CD-08C7-2D3C-874E26A5E41B}"/>
                    </a:ext>
                  </a:extLst>
                </p:cNvPr>
                <p:cNvCxnSpPr>
                  <a:endCxn id="618"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3" name="Straight Connector 612">
                  <a:extLst>
                    <a:ext uri="{FF2B5EF4-FFF2-40B4-BE49-F238E27FC236}">
                      <a16:creationId xmlns:a16="http://schemas.microsoft.com/office/drawing/2014/main" id="{49ED0CCF-B3B5-F793-381E-261BDD8F2FD9}"/>
                    </a:ext>
                  </a:extLst>
                </p:cNvPr>
                <p:cNvCxnSpPr>
                  <a:endCxn id="619"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A01CB088-D0D3-F878-BFBB-F6831D06F3B4}"/>
                    </a:ext>
                  </a:extLst>
                </p:cNvPr>
                <p:cNvCxnSpPr>
                  <a:endCxn id="620"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5" name="Straight Connector 614">
                  <a:extLst>
                    <a:ext uri="{FF2B5EF4-FFF2-40B4-BE49-F238E27FC236}">
                      <a16:creationId xmlns:a16="http://schemas.microsoft.com/office/drawing/2014/main" id="{4318E2BE-5A06-5183-A279-F911E679BE2C}"/>
                    </a:ext>
                  </a:extLst>
                </p:cNvPr>
                <p:cNvCxnSpPr>
                  <a:endCxn id="617"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3" name="Group 582">
              <a:extLst>
                <a:ext uri="{FF2B5EF4-FFF2-40B4-BE49-F238E27FC236}">
                  <a16:creationId xmlns:a16="http://schemas.microsoft.com/office/drawing/2014/main" id="{F575D843-8CAE-5A04-BE12-BBD6E2885B35}"/>
                </a:ext>
              </a:extLst>
            </p:cNvPr>
            <p:cNvGrpSpPr/>
            <p:nvPr/>
          </p:nvGrpSpPr>
          <p:grpSpPr>
            <a:xfrm>
              <a:off x="5258738" y="2243328"/>
              <a:ext cx="1108299" cy="1490472"/>
              <a:chOff x="5258738" y="2243328"/>
              <a:chExt cx="1108299" cy="1490472"/>
            </a:xfrm>
          </p:grpSpPr>
          <p:grpSp>
            <p:nvGrpSpPr>
              <p:cNvPr id="597" name="Group 596">
                <a:extLst>
                  <a:ext uri="{FF2B5EF4-FFF2-40B4-BE49-F238E27FC236}">
                    <a16:creationId xmlns:a16="http://schemas.microsoft.com/office/drawing/2014/main" id="{640A3005-3D4E-ED62-F8EF-3C9907B04FB6}"/>
                  </a:ext>
                </a:extLst>
              </p:cNvPr>
              <p:cNvGrpSpPr/>
              <p:nvPr/>
            </p:nvGrpSpPr>
            <p:grpSpPr>
              <a:xfrm>
                <a:off x="5258738" y="3504497"/>
                <a:ext cx="1108299" cy="229303"/>
                <a:chOff x="5486400" y="3962400"/>
                <a:chExt cx="2209800" cy="457200"/>
              </a:xfrm>
            </p:grpSpPr>
            <p:sp>
              <p:nvSpPr>
                <p:cNvPr id="604" name="DRAM">
                  <a:extLst>
                    <a:ext uri="{FF2B5EF4-FFF2-40B4-BE49-F238E27FC236}">
                      <a16:creationId xmlns:a16="http://schemas.microsoft.com/office/drawing/2014/main" id="{669CE623-BFC3-463F-AA65-0607192EBA0E}"/>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5" name="DRAM">
                  <a:extLst>
                    <a:ext uri="{FF2B5EF4-FFF2-40B4-BE49-F238E27FC236}">
                      <a16:creationId xmlns:a16="http://schemas.microsoft.com/office/drawing/2014/main" id="{663BECC2-D1A5-A327-7C42-D233E3C02C1B}"/>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6" name="DRAM">
                  <a:extLst>
                    <a:ext uri="{FF2B5EF4-FFF2-40B4-BE49-F238E27FC236}">
                      <a16:creationId xmlns:a16="http://schemas.microsoft.com/office/drawing/2014/main" id="{B3EF7CA7-4B34-0B63-22E9-E0A72894CEC9}"/>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7" name="DRAM">
                  <a:extLst>
                    <a:ext uri="{FF2B5EF4-FFF2-40B4-BE49-F238E27FC236}">
                      <a16:creationId xmlns:a16="http://schemas.microsoft.com/office/drawing/2014/main" id="{C437B0AF-F86D-A7EB-A4AA-CDF065FC39DE}"/>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AFF9DD-88C7-FED6-230A-0DB79464FDFF}"/>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8" name="Group 597">
                <a:extLst>
                  <a:ext uri="{FF2B5EF4-FFF2-40B4-BE49-F238E27FC236}">
                    <a16:creationId xmlns:a16="http://schemas.microsoft.com/office/drawing/2014/main" id="{E781929C-6BF8-B393-ABC4-B1977312E8AC}"/>
                  </a:ext>
                </a:extLst>
              </p:cNvPr>
              <p:cNvGrpSpPr/>
              <p:nvPr/>
            </p:nvGrpSpPr>
            <p:grpSpPr>
              <a:xfrm>
                <a:off x="5354281" y="2243328"/>
                <a:ext cx="917213" cy="1261169"/>
                <a:chOff x="5676900" y="990600"/>
                <a:chExt cx="1828800" cy="2971800"/>
              </a:xfrm>
            </p:grpSpPr>
            <p:cxnSp>
              <p:nvCxnSpPr>
                <p:cNvPr id="599" name="Straight Connector 598">
                  <a:extLst>
                    <a:ext uri="{FF2B5EF4-FFF2-40B4-BE49-F238E27FC236}">
                      <a16:creationId xmlns:a16="http://schemas.microsoft.com/office/drawing/2014/main" id="{944CCD51-105A-7B70-5B31-99CEAE9E0131}"/>
                    </a:ext>
                  </a:extLst>
                </p:cNvPr>
                <p:cNvCxnSpPr>
                  <a:endCxn id="604"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5AD415F1-C5A3-F5A0-24E9-1089106DD299}"/>
                    </a:ext>
                  </a:extLst>
                </p:cNvPr>
                <p:cNvCxnSpPr>
                  <a:endCxn id="606"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1" name="Straight Connector 600">
                  <a:extLst>
                    <a:ext uri="{FF2B5EF4-FFF2-40B4-BE49-F238E27FC236}">
                      <a16:creationId xmlns:a16="http://schemas.microsoft.com/office/drawing/2014/main" id="{5B98E9C1-FF47-7920-FFE0-7D7C06433FD1}"/>
                    </a:ext>
                  </a:extLst>
                </p:cNvPr>
                <p:cNvCxnSpPr>
                  <a:endCxn id="607"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2" name="Straight Connector 601">
                  <a:extLst>
                    <a:ext uri="{FF2B5EF4-FFF2-40B4-BE49-F238E27FC236}">
                      <a16:creationId xmlns:a16="http://schemas.microsoft.com/office/drawing/2014/main" id="{2C4D397C-93C0-5445-959C-B3271D84B89B}"/>
                    </a:ext>
                  </a:extLst>
                </p:cNvPr>
                <p:cNvCxnSpPr>
                  <a:endCxn id="608"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FBF4B457-E641-A211-F7B4-7E6F672DE241}"/>
                    </a:ext>
                  </a:extLst>
                </p:cNvPr>
                <p:cNvCxnSpPr>
                  <a:endCxn id="605"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84" name="Group 583">
              <a:extLst>
                <a:ext uri="{FF2B5EF4-FFF2-40B4-BE49-F238E27FC236}">
                  <a16:creationId xmlns:a16="http://schemas.microsoft.com/office/drawing/2014/main" id="{15DF6402-3944-9374-8FCF-0627E098E214}"/>
                </a:ext>
              </a:extLst>
            </p:cNvPr>
            <p:cNvGrpSpPr/>
            <p:nvPr/>
          </p:nvGrpSpPr>
          <p:grpSpPr>
            <a:xfrm>
              <a:off x="6816266" y="2243328"/>
              <a:ext cx="1108299" cy="1490472"/>
              <a:chOff x="6816266" y="2243328"/>
              <a:chExt cx="1108299" cy="1490472"/>
            </a:xfrm>
          </p:grpSpPr>
          <p:grpSp>
            <p:nvGrpSpPr>
              <p:cNvPr id="585" name="Group 584">
                <a:extLst>
                  <a:ext uri="{FF2B5EF4-FFF2-40B4-BE49-F238E27FC236}">
                    <a16:creationId xmlns:a16="http://schemas.microsoft.com/office/drawing/2014/main" id="{D22E35BB-A0C9-E960-51C1-9E6361A514DB}"/>
                  </a:ext>
                </a:extLst>
              </p:cNvPr>
              <p:cNvGrpSpPr/>
              <p:nvPr/>
            </p:nvGrpSpPr>
            <p:grpSpPr>
              <a:xfrm>
                <a:off x="6816266" y="3504497"/>
                <a:ext cx="1108299" cy="229303"/>
                <a:chOff x="5486400" y="3962400"/>
                <a:chExt cx="2209800" cy="457200"/>
              </a:xfrm>
            </p:grpSpPr>
            <p:sp>
              <p:nvSpPr>
                <p:cNvPr id="592" name="DRAM">
                  <a:extLst>
                    <a:ext uri="{FF2B5EF4-FFF2-40B4-BE49-F238E27FC236}">
                      <a16:creationId xmlns:a16="http://schemas.microsoft.com/office/drawing/2014/main" id="{3C208440-94BA-F6BA-C131-BC751375247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3" name="DRAM">
                  <a:extLst>
                    <a:ext uri="{FF2B5EF4-FFF2-40B4-BE49-F238E27FC236}">
                      <a16:creationId xmlns:a16="http://schemas.microsoft.com/office/drawing/2014/main" id="{1DBE353D-BFBD-34F0-4DF4-DD2EA75C61A7}"/>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4" name="DRAM">
                  <a:extLst>
                    <a:ext uri="{FF2B5EF4-FFF2-40B4-BE49-F238E27FC236}">
                      <a16:creationId xmlns:a16="http://schemas.microsoft.com/office/drawing/2014/main" id="{AC3E2BA2-3C07-DDC7-0219-EBC88EE2CCDB}"/>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5" name="DRAM">
                  <a:extLst>
                    <a:ext uri="{FF2B5EF4-FFF2-40B4-BE49-F238E27FC236}">
                      <a16:creationId xmlns:a16="http://schemas.microsoft.com/office/drawing/2014/main" id="{24DD0599-78EE-CDA7-FDF3-35562517E71A}"/>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BC003E2F-DC0C-60A1-5F30-A9C9723DF9F4}"/>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6" name="Group 585">
                <a:extLst>
                  <a:ext uri="{FF2B5EF4-FFF2-40B4-BE49-F238E27FC236}">
                    <a16:creationId xmlns:a16="http://schemas.microsoft.com/office/drawing/2014/main" id="{1F77C299-7ACB-5D0E-C992-4D57A153E824}"/>
                  </a:ext>
                </a:extLst>
              </p:cNvPr>
              <p:cNvGrpSpPr/>
              <p:nvPr/>
            </p:nvGrpSpPr>
            <p:grpSpPr>
              <a:xfrm>
                <a:off x="6911809" y="2243328"/>
                <a:ext cx="917213" cy="1261169"/>
                <a:chOff x="5676900" y="990600"/>
                <a:chExt cx="1828800" cy="2971800"/>
              </a:xfrm>
            </p:grpSpPr>
            <p:cxnSp>
              <p:nvCxnSpPr>
                <p:cNvPr id="587" name="Straight Connector 586">
                  <a:extLst>
                    <a:ext uri="{FF2B5EF4-FFF2-40B4-BE49-F238E27FC236}">
                      <a16:creationId xmlns:a16="http://schemas.microsoft.com/office/drawing/2014/main" id="{447D4B6B-0A0A-A1C6-484C-40EFDC02456B}"/>
                    </a:ext>
                  </a:extLst>
                </p:cNvPr>
                <p:cNvCxnSpPr>
                  <a:endCxn id="592"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8" name="Straight Connector 587">
                  <a:extLst>
                    <a:ext uri="{FF2B5EF4-FFF2-40B4-BE49-F238E27FC236}">
                      <a16:creationId xmlns:a16="http://schemas.microsoft.com/office/drawing/2014/main" id="{B1C67037-5A78-E6F3-8A7B-44B010D431F8}"/>
                    </a:ext>
                  </a:extLst>
                </p:cNvPr>
                <p:cNvCxnSpPr>
                  <a:endCxn id="594"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9" name="Straight Connector 588">
                  <a:extLst>
                    <a:ext uri="{FF2B5EF4-FFF2-40B4-BE49-F238E27FC236}">
                      <a16:creationId xmlns:a16="http://schemas.microsoft.com/office/drawing/2014/main" id="{D43A6EF8-6E57-523F-0BFC-5266164E172C}"/>
                    </a:ext>
                  </a:extLst>
                </p:cNvPr>
                <p:cNvCxnSpPr>
                  <a:endCxn id="595"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0" name="Straight Connector 589">
                  <a:extLst>
                    <a:ext uri="{FF2B5EF4-FFF2-40B4-BE49-F238E27FC236}">
                      <a16:creationId xmlns:a16="http://schemas.microsoft.com/office/drawing/2014/main" id="{97D91EE0-1E81-2EFB-65FF-F0F4F1DAA0E0}"/>
                    </a:ext>
                  </a:extLst>
                </p:cNvPr>
                <p:cNvCxnSpPr>
                  <a:endCxn id="596"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6AF93BD2-2212-C8B6-6917-36BBA6F43840}"/>
                    </a:ext>
                  </a:extLst>
                </p:cNvPr>
                <p:cNvCxnSpPr>
                  <a:endCxn id="593"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33" name="Group 632">
            <a:extLst>
              <a:ext uri="{FF2B5EF4-FFF2-40B4-BE49-F238E27FC236}">
                <a16:creationId xmlns:a16="http://schemas.microsoft.com/office/drawing/2014/main" id="{DF9FCE41-45ED-7C57-E755-AC9F9B9EEA4E}"/>
              </a:ext>
            </a:extLst>
          </p:cNvPr>
          <p:cNvGrpSpPr/>
          <p:nvPr/>
        </p:nvGrpSpPr>
        <p:grpSpPr>
          <a:xfrm>
            <a:off x="1734834" y="3433132"/>
            <a:ext cx="1414038" cy="191087"/>
            <a:chOff x="1828799" y="2017072"/>
            <a:chExt cx="1414038" cy="191087"/>
          </a:xfrm>
        </p:grpSpPr>
        <p:sp>
          <p:nvSpPr>
            <p:cNvPr id="634" name="DRAM">
              <a:extLst>
                <a:ext uri="{FF2B5EF4-FFF2-40B4-BE49-F238E27FC236}">
                  <a16:creationId xmlns:a16="http://schemas.microsoft.com/office/drawing/2014/main" id="{0425F59A-0914-0B3A-8880-02CD4503DC90}"/>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5" name="Straight Connector 634">
              <a:extLst>
                <a:ext uri="{FF2B5EF4-FFF2-40B4-BE49-F238E27FC236}">
                  <a16:creationId xmlns:a16="http://schemas.microsoft.com/office/drawing/2014/main" id="{0365DAD6-F9FB-425F-8935-BA538D916B3C}"/>
                </a:ext>
              </a:extLst>
            </p:cNvPr>
            <p:cNvCxnSpPr>
              <a:cxnSpLocks/>
              <a:stCxn id="640" idx="6"/>
              <a:endCxn id="634"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6" name="Oval 635">
              <a:extLst>
                <a:ext uri="{FF2B5EF4-FFF2-40B4-BE49-F238E27FC236}">
                  <a16:creationId xmlns:a16="http://schemas.microsoft.com/office/drawing/2014/main" id="{D54A3DCF-65E7-B403-08FC-ABD1BFD2FB03}"/>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7" name="Oval 636">
              <a:extLst>
                <a:ext uri="{FF2B5EF4-FFF2-40B4-BE49-F238E27FC236}">
                  <a16:creationId xmlns:a16="http://schemas.microsoft.com/office/drawing/2014/main" id="{A219D0FB-1242-DB5B-8F12-BB552160CFFF}"/>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8" name="Oval 637">
              <a:extLst>
                <a:ext uri="{FF2B5EF4-FFF2-40B4-BE49-F238E27FC236}">
                  <a16:creationId xmlns:a16="http://schemas.microsoft.com/office/drawing/2014/main" id="{06A5D890-C32E-3AE7-0231-B54DDDDF9A99}"/>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9" name="Oval 638">
              <a:extLst>
                <a:ext uri="{FF2B5EF4-FFF2-40B4-BE49-F238E27FC236}">
                  <a16:creationId xmlns:a16="http://schemas.microsoft.com/office/drawing/2014/main" id="{522E2C60-2BE4-D1A6-A6C0-873888603E40}"/>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1993063B-FCEA-0BCA-CDF3-8C81DC0E7B6A}"/>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1" name="Group 640">
            <a:extLst>
              <a:ext uri="{FF2B5EF4-FFF2-40B4-BE49-F238E27FC236}">
                <a16:creationId xmlns:a16="http://schemas.microsoft.com/office/drawing/2014/main" id="{184E7C71-9393-1558-6259-133CBC1A43AD}"/>
              </a:ext>
            </a:extLst>
          </p:cNvPr>
          <p:cNvGrpSpPr/>
          <p:nvPr/>
        </p:nvGrpSpPr>
        <p:grpSpPr>
          <a:xfrm>
            <a:off x="3292362" y="3433132"/>
            <a:ext cx="1414038" cy="191087"/>
            <a:chOff x="3386327" y="2017072"/>
            <a:chExt cx="1414038" cy="191087"/>
          </a:xfrm>
        </p:grpSpPr>
        <p:sp>
          <p:nvSpPr>
            <p:cNvPr id="642" name="DRAM">
              <a:extLst>
                <a:ext uri="{FF2B5EF4-FFF2-40B4-BE49-F238E27FC236}">
                  <a16:creationId xmlns:a16="http://schemas.microsoft.com/office/drawing/2014/main" id="{5D164751-E07A-4046-5602-3CFB6444903E}"/>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43" name="Straight Connector 642">
              <a:extLst>
                <a:ext uri="{FF2B5EF4-FFF2-40B4-BE49-F238E27FC236}">
                  <a16:creationId xmlns:a16="http://schemas.microsoft.com/office/drawing/2014/main" id="{5E34ADD2-02B2-0CA3-4B45-ADB1255E0F08}"/>
                </a:ext>
              </a:extLst>
            </p:cNvPr>
            <p:cNvCxnSpPr>
              <a:cxnSpLocks/>
              <a:endCxn id="642"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4" name="Oval 643">
              <a:extLst>
                <a:ext uri="{FF2B5EF4-FFF2-40B4-BE49-F238E27FC236}">
                  <a16:creationId xmlns:a16="http://schemas.microsoft.com/office/drawing/2014/main" id="{57FD474B-F4FD-4AB3-E584-B4AD403FD885}"/>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5" name="Oval 644">
              <a:extLst>
                <a:ext uri="{FF2B5EF4-FFF2-40B4-BE49-F238E27FC236}">
                  <a16:creationId xmlns:a16="http://schemas.microsoft.com/office/drawing/2014/main" id="{FBFB9199-5AF0-5F79-3028-47929D457CEB}"/>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6" name="Oval 645">
              <a:extLst>
                <a:ext uri="{FF2B5EF4-FFF2-40B4-BE49-F238E27FC236}">
                  <a16:creationId xmlns:a16="http://schemas.microsoft.com/office/drawing/2014/main" id="{9BD4A7A8-5F6E-C7A5-12C7-B4297E1F5FD1}"/>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7" name="Oval 646">
              <a:extLst>
                <a:ext uri="{FF2B5EF4-FFF2-40B4-BE49-F238E27FC236}">
                  <a16:creationId xmlns:a16="http://schemas.microsoft.com/office/drawing/2014/main" id="{87598C65-1C14-C0C6-382C-C222DD1385D9}"/>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8" name="Oval 647">
              <a:extLst>
                <a:ext uri="{FF2B5EF4-FFF2-40B4-BE49-F238E27FC236}">
                  <a16:creationId xmlns:a16="http://schemas.microsoft.com/office/drawing/2014/main" id="{CBFA9CA4-E549-68C2-DE14-A9E300FD751B}"/>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9" name="Group 648">
            <a:extLst>
              <a:ext uri="{FF2B5EF4-FFF2-40B4-BE49-F238E27FC236}">
                <a16:creationId xmlns:a16="http://schemas.microsoft.com/office/drawing/2014/main" id="{F42ACF8A-CEFC-6EF7-279E-B83A60F8D597}"/>
              </a:ext>
            </a:extLst>
          </p:cNvPr>
          <p:cNvGrpSpPr/>
          <p:nvPr/>
        </p:nvGrpSpPr>
        <p:grpSpPr>
          <a:xfrm>
            <a:off x="4859034" y="3433132"/>
            <a:ext cx="1414038" cy="191087"/>
            <a:chOff x="4952999" y="2017072"/>
            <a:chExt cx="1414038" cy="191087"/>
          </a:xfrm>
        </p:grpSpPr>
        <p:sp>
          <p:nvSpPr>
            <p:cNvPr id="650" name="DRAM">
              <a:extLst>
                <a:ext uri="{FF2B5EF4-FFF2-40B4-BE49-F238E27FC236}">
                  <a16:creationId xmlns:a16="http://schemas.microsoft.com/office/drawing/2014/main" id="{8E1B3E85-3553-2278-0A35-A279B2BD0B04}"/>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1" name="Straight Connector 650">
              <a:extLst>
                <a:ext uri="{FF2B5EF4-FFF2-40B4-BE49-F238E27FC236}">
                  <a16:creationId xmlns:a16="http://schemas.microsoft.com/office/drawing/2014/main" id="{9F1CBDCA-65BC-7FE4-9C11-A290929A26B3}"/>
                </a:ext>
              </a:extLst>
            </p:cNvPr>
            <p:cNvCxnSpPr>
              <a:cxnSpLocks/>
              <a:stCxn id="656" idx="6"/>
              <a:endCxn id="650"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2" name="Oval 651">
              <a:extLst>
                <a:ext uri="{FF2B5EF4-FFF2-40B4-BE49-F238E27FC236}">
                  <a16:creationId xmlns:a16="http://schemas.microsoft.com/office/drawing/2014/main" id="{136C594F-8CD2-FAF4-4111-0AE6729D0B7D}"/>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3" name="Oval 652">
              <a:extLst>
                <a:ext uri="{FF2B5EF4-FFF2-40B4-BE49-F238E27FC236}">
                  <a16:creationId xmlns:a16="http://schemas.microsoft.com/office/drawing/2014/main" id="{17615C31-87E6-8E59-82FD-F50D8F043988}"/>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4" name="Oval 653">
              <a:extLst>
                <a:ext uri="{FF2B5EF4-FFF2-40B4-BE49-F238E27FC236}">
                  <a16:creationId xmlns:a16="http://schemas.microsoft.com/office/drawing/2014/main" id="{2B0A1994-A47C-D00F-3548-A149A6E28E5E}"/>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5" name="Oval 654">
              <a:extLst>
                <a:ext uri="{FF2B5EF4-FFF2-40B4-BE49-F238E27FC236}">
                  <a16:creationId xmlns:a16="http://schemas.microsoft.com/office/drawing/2014/main" id="{0512E2AC-CD69-A8B9-E7D1-BD42B09CBFB9}"/>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56" name="Oval 655">
              <a:extLst>
                <a:ext uri="{FF2B5EF4-FFF2-40B4-BE49-F238E27FC236}">
                  <a16:creationId xmlns:a16="http://schemas.microsoft.com/office/drawing/2014/main" id="{2A7FACE0-CDCC-1585-56B1-5DC7A30DC775}"/>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7" name="Group 656">
            <a:extLst>
              <a:ext uri="{FF2B5EF4-FFF2-40B4-BE49-F238E27FC236}">
                <a16:creationId xmlns:a16="http://schemas.microsoft.com/office/drawing/2014/main" id="{C732A734-DBD5-CAA3-CCA7-56E24D2C3232}"/>
              </a:ext>
            </a:extLst>
          </p:cNvPr>
          <p:cNvGrpSpPr/>
          <p:nvPr/>
        </p:nvGrpSpPr>
        <p:grpSpPr>
          <a:xfrm>
            <a:off x="6416562" y="3433132"/>
            <a:ext cx="1414038" cy="191087"/>
            <a:chOff x="6510527" y="2017072"/>
            <a:chExt cx="1414038" cy="191087"/>
          </a:xfrm>
        </p:grpSpPr>
        <p:sp>
          <p:nvSpPr>
            <p:cNvPr id="658" name="DRAM">
              <a:extLst>
                <a:ext uri="{FF2B5EF4-FFF2-40B4-BE49-F238E27FC236}">
                  <a16:creationId xmlns:a16="http://schemas.microsoft.com/office/drawing/2014/main" id="{062749DF-6030-EBAB-4526-833AABC12B99}"/>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59" name="Straight Connector 658">
              <a:extLst>
                <a:ext uri="{FF2B5EF4-FFF2-40B4-BE49-F238E27FC236}">
                  <a16:creationId xmlns:a16="http://schemas.microsoft.com/office/drawing/2014/main" id="{27153594-CEFB-F1C2-7CD8-5AE27DCC3B8F}"/>
                </a:ext>
              </a:extLst>
            </p:cNvPr>
            <p:cNvCxnSpPr>
              <a:cxnSpLocks/>
              <a:stCxn id="664" idx="6"/>
              <a:endCxn id="658"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60" name="Oval 659">
              <a:extLst>
                <a:ext uri="{FF2B5EF4-FFF2-40B4-BE49-F238E27FC236}">
                  <a16:creationId xmlns:a16="http://schemas.microsoft.com/office/drawing/2014/main" id="{04E8F48B-F8FF-4985-8C4A-F1EB4FDB57CA}"/>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1" name="Oval 660">
              <a:extLst>
                <a:ext uri="{FF2B5EF4-FFF2-40B4-BE49-F238E27FC236}">
                  <a16:creationId xmlns:a16="http://schemas.microsoft.com/office/drawing/2014/main" id="{813F39CB-1308-C8B2-B5BA-BA9F09435BA4}"/>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2" name="Oval 661">
              <a:extLst>
                <a:ext uri="{FF2B5EF4-FFF2-40B4-BE49-F238E27FC236}">
                  <a16:creationId xmlns:a16="http://schemas.microsoft.com/office/drawing/2014/main" id="{5C6D6BC8-CB65-1C01-1E15-807CDD5CD3B3}"/>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3" name="Oval 662">
              <a:extLst>
                <a:ext uri="{FF2B5EF4-FFF2-40B4-BE49-F238E27FC236}">
                  <a16:creationId xmlns:a16="http://schemas.microsoft.com/office/drawing/2014/main" id="{565C1D87-0CD8-A92A-BAFA-8C434D58784D}"/>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0994B7B4-1923-25FA-4D2F-0EB2BC575810}"/>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8" name="Group 667">
            <a:extLst>
              <a:ext uri="{FF2B5EF4-FFF2-40B4-BE49-F238E27FC236}">
                <a16:creationId xmlns:a16="http://schemas.microsoft.com/office/drawing/2014/main" id="{7BB5A784-B0A7-0E69-41FF-9F9A6D8A4557}"/>
              </a:ext>
            </a:extLst>
          </p:cNvPr>
          <p:cNvGrpSpPr/>
          <p:nvPr/>
        </p:nvGrpSpPr>
        <p:grpSpPr>
          <a:xfrm>
            <a:off x="1734835" y="5379553"/>
            <a:ext cx="6248400" cy="914400"/>
            <a:chOff x="1828800" y="4192093"/>
            <a:chExt cx="6248400" cy="914400"/>
          </a:xfrm>
        </p:grpSpPr>
        <p:cxnSp>
          <p:nvCxnSpPr>
            <p:cNvPr id="672" name="Straight Connector 671">
              <a:extLst>
                <a:ext uri="{FF2B5EF4-FFF2-40B4-BE49-F238E27FC236}">
                  <a16:creationId xmlns:a16="http://schemas.microsoft.com/office/drawing/2014/main" id="{3116BE0E-F271-F305-EA26-0C82E2B4DA81}"/>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74" name="DRAM">
              <a:extLst>
                <a:ext uri="{FF2B5EF4-FFF2-40B4-BE49-F238E27FC236}">
                  <a16:creationId xmlns:a16="http://schemas.microsoft.com/office/drawing/2014/main" id="{2C8D9CC8-6BDA-5419-E8E4-42FF61C79883}"/>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70" name="Straight Connector 669">
            <a:extLst>
              <a:ext uri="{FF2B5EF4-FFF2-40B4-BE49-F238E27FC236}">
                <a16:creationId xmlns:a16="http://schemas.microsoft.com/office/drawing/2014/main" id="{7CF8E28C-EF26-E17F-9F1C-452F8E77B00C}"/>
              </a:ext>
            </a:extLst>
          </p:cNvPr>
          <p:cNvCxnSpPr/>
          <p:nvPr/>
        </p:nvCxnSpPr>
        <p:spPr>
          <a:xfrm flipH="1">
            <a:off x="4782835" y="598806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7" name="TextBox 666">
            <a:extLst>
              <a:ext uri="{FF2B5EF4-FFF2-40B4-BE49-F238E27FC236}">
                <a16:creationId xmlns:a16="http://schemas.microsoft.com/office/drawing/2014/main" id="{8F90DF0C-2A24-C7B4-AE31-33E960E51FF5}"/>
              </a:ext>
            </a:extLst>
          </p:cNvPr>
          <p:cNvSpPr txBox="1"/>
          <p:nvPr/>
        </p:nvSpPr>
        <p:spPr>
          <a:xfrm>
            <a:off x="5011434" y="591186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nvGrpSpPr>
          <p:cNvPr id="675" name="Group 674">
            <a:extLst>
              <a:ext uri="{FF2B5EF4-FFF2-40B4-BE49-F238E27FC236}">
                <a16:creationId xmlns:a16="http://schemas.microsoft.com/office/drawing/2014/main" id="{78C3DDC3-936F-9F94-A76F-0A533527ADE0}"/>
              </a:ext>
            </a:extLst>
          </p:cNvPr>
          <p:cNvGrpSpPr/>
          <p:nvPr/>
        </p:nvGrpSpPr>
        <p:grpSpPr>
          <a:xfrm>
            <a:off x="1734835" y="4042423"/>
            <a:ext cx="6248400" cy="1337130"/>
            <a:chOff x="1828800" y="2854963"/>
            <a:chExt cx="6248400" cy="1337130"/>
          </a:xfrm>
        </p:grpSpPr>
        <p:cxnSp>
          <p:nvCxnSpPr>
            <p:cNvPr id="676" name="Straight Connector 675">
              <a:extLst>
                <a:ext uri="{FF2B5EF4-FFF2-40B4-BE49-F238E27FC236}">
                  <a16:creationId xmlns:a16="http://schemas.microsoft.com/office/drawing/2014/main" id="{3D5C2FFA-6BE1-B8AC-4C6F-D925B7C8276A}"/>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D5586EFF-ECC6-58DC-2D42-C741C756093A}"/>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E1178004-2221-2900-3661-605BBA737AD5}"/>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24547807-69BC-2F8E-734C-4A704A4AE4AB}"/>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84" name="DRAM">
              <a:extLst>
                <a:ext uri="{FF2B5EF4-FFF2-40B4-BE49-F238E27FC236}">
                  <a16:creationId xmlns:a16="http://schemas.microsoft.com/office/drawing/2014/main" id="{B16BC426-395A-6BC0-5265-1F4643A83C05}"/>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680" name="Straight Connector 679">
              <a:extLst>
                <a:ext uri="{FF2B5EF4-FFF2-40B4-BE49-F238E27FC236}">
                  <a16:creationId xmlns:a16="http://schemas.microsoft.com/office/drawing/2014/main" id="{6E0BB9BB-5DC8-BCFA-35D5-FCE7C4545088}"/>
                </a:ext>
              </a:extLst>
            </p:cNvPr>
            <p:cNvCxnSpPr>
              <a:cxnSpLocks/>
            </p:cNvCxnSpPr>
            <p:nvPr/>
          </p:nvCxnSpPr>
          <p:spPr>
            <a:xfrm flipV="1">
              <a:off x="26886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FC8EF256-10F9-677C-EBEA-7919D3FF3B71}"/>
                </a:ext>
              </a:extLst>
            </p:cNvPr>
            <p:cNvCxnSpPr>
              <a:cxnSpLocks/>
            </p:cNvCxnSpPr>
            <p:nvPr/>
          </p:nvCxnSpPr>
          <p:spPr>
            <a:xfrm flipV="1">
              <a:off x="42462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4A85A823-AC4A-E0C6-956E-B108653B9D78}"/>
                </a:ext>
              </a:extLst>
            </p:cNvPr>
            <p:cNvCxnSpPr>
              <a:cxnSpLocks/>
            </p:cNvCxnSpPr>
            <p:nvPr/>
          </p:nvCxnSpPr>
          <p:spPr>
            <a:xfrm flipV="1">
              <a:off x="5812888"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FDA40F08-3322-30C2-2F09-93E01D7F30E7}"/>
                </a:ext>
              </a:extLst>
            </p:cNvPr>
            <p:cNvCxnSpPr>
              <a:cxnSpLocks/>
            </p:cNvCxnSpPr>
            <p:nvPr/>
          </p:nvCxnSpPr>
          <p:spPr>
            <a:xfrm flipV="1">
              <a:off x="7370416" y="2865278"/>
              <a:ext cx="0" cy="1326815"/>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693" name="TextBox 692">
            <a:extLst>
              <a:ext uri="{FF2B5EF4-FFF2-40B4-BE49-F238E27FC236}">
                <a16:creationId xmlns:a16="http://schemas.microsoft.com/office/drawing/2014/main" id="{DFB7482C-7838-488B-92BC-76F89B665B34}"/>
              </a:ext>
            </a:extLst>
          </p:cNvPr>
          <p:cNvSpPr txBox="1"/>
          <p:nvPr/>
        </p:nvSpPr>
        <p:spPr>
          <a:xfrm>
            <a:off x="5468635" y="2101860"/>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701" name="DRAM">
            <a:extLst>
              <a:ext uri="{FF2B5EF4-FFF2-40B4-BE49-F238E27FC236}">
                <a16:creationId xmlns:a16="http://schemas.microsoft.com/office/drawing/2014/main" id="{4EA701ED-1071-1F65-A5E3-6398ECF35CE9}"/>
              </a:ext>
            </a:extLst>
          </p:cNvPr>
          <p:cNvSpPr/>
          <p:nvPr/>
        </p:nvSpPr>
        <p:spPr>
          <a:xfrm>
            <a:off x="2501604"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TextBox 701">
            <a:extLst>
              <a:ext uri="{FF2B5EF4-FFF2-40B4-BE49-F238E27FC236}">
                <a16:creationId xmlns:a16="http://schemas.microsoft.com/office/drawing/2014/main" id="{0D2A96BC-E353-B377-0B98-4ED1699CA3E2}"/>
              </a:ext>
            </a:extLst>
          </p:cNvPr>
          <p:cNvSpPr txBox="1"/>
          <p:nvPr/>
        </p:nvSpPr>
        <p:spPr>
          <a:xfrm>
            <a:off x="7601297" y="454244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703" name="DRAM">
            <a:extLst>
              <a:ext uri="{FF2B5EF4-FFF2-40B4-BE49-F238E27FC236}">
                <a16:creationId xmlns:a16="http://schemas.microsoft.com/office/drawing/2014/main" id="{36D127E1-76B5-AA5B-EC7D-25E41F1F1562}"/>
              </a:ext>
            </a:extLst>
          </p:cNvPr>
          <p:cNvSpPr/>
          <p:nvPr/>
        </p:nvSpPr>
        <p:spPr>
          <a:xfrm>
            <a:off x="7184203"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070AC36B-71E9-01E4-A94F-6417563C59E6}"/>
              </a:ext>
            </a:extLst>
          </p:cNvPr>
          <p:cNvSpPr/>
          <p:nvPr/>
        </p:nvSpPr>
        <p:spPr>
          <a:xfrm>
            <a:off x="5625866"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73EDECA4-CFAE-A649-912F-093315A91415}"/>
              </a:ext>
            </a:extLst>
          </p:cNvPr>
          <p:cNvSpPr/>
          <p:nvPr/>
        </p:nvSpPr>
        <p:spPr>
          <a:xfrm>
            <a:off x="4056147" y="4578255"/>
            <a:ext cx="191086" cy="229303"/>
          </a:xfrm>
          <a:prstGeom prst="roundRect">
            <a:avLst>
              <a:gd name="adj" fmla="val 11319"/>
            </a:avLst>
          </a:prstGeom>
          <a:solidFill>
            <a:srgbClr val="1A82C4"/>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6" name="DRAM">
            <a:extLst>
              <a:ext uri="{FF2B5EF4-FFF2-40B4-BE49-F238E27FC236}">
                <a16:creationId xmlns:a16="http://schemas.microsoft.com/office/drawing/2014/main" id="{D08F44DF-E999-B591-8CA2-8BD6219F5D94}"/>
              </a:ext>
            </a:extLst>
          </p:cNvPr>
          <p:cNvSpPr/>
          <p:nvPr/>
        </p:nvSpPr>
        <p:spPr>
          <a:xfrm>
            <a:off x="5622881"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43E88F37-490D-F8D1-0AD6-27F9B343921E}"/>
              </a:ext>
            </a:extLst>
          </p:cNvPr>
          <p:cNvSpPr/>
          <p:nvPr/>
        </p:nvSpPr>
        <p:spPr>
          <a:xfrm>
            <a:off x="71853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C888F44B-4C24-128E-2200-6CE18CFB6D92}"/>
              </a:ext>
            </a:extLst>
          </p:cNvPr>
          <p:cNvSpPr/>
          <p:nvPr/>
        </p:nvSpPr>
        <p:spPr>
          <a:xfrm>
            <a:off x="2495037"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12EB6CB1-AEDC-1A4B-4B10-E0677A1F0CA2}"/>
              </a:ext>
            </a:extLst>
          </p:cNvPr>
          <p:cNvSpPr/>
          <p:nvPr/>
        </p:nvSpPr>
        <p:spPr>
          <a:xfrm>
            <a:off x="4058606" y="425008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TextBox 718">
            <a:extLst>
              <a:ext uri="{FF2B5EF4-FFF2-40B4-BE49-F238E27FC236}">
                <a16:creationId xmlns:a16="http://schemas.microsoft.com/office/drawing/2014/main" id="{96BFDF10-E232-3FE1-F535-F4CEE9AADAAE}"/>
              </a:ext>
            </a:extLst>
          </p:cNvPr>
          <p:cNvSpPr txBox="1"/>
          <p:nvPr/>
        </p:nvSpPr>
        <p:spPr>
          <a:xfrm>
            <a:off x="4029634" y="4089258"/>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2" name="Down Arrow 1">
            <a:extLst>
              <a:ext uri="{FF2B5EF4-FFF2-40B4-BE49-F238E27FC236}">
                <a16:creationId xmlns:a16="http://schemas.microsoft.com/office/drawing/2014/main" id="{2CE102EB-4915-C2F7-A902-4E2DB915B719}"/>
              </a:ext>
            </a:extLst>
          </p:cNvPr>
          <p:cNvSpPr/>
          <p:nvPr/>
        </p:nvSpPr>
        <p:spPr>
          <a:xfrm rot="16200000">
            <a:off x="6954532" y="4600705"/>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3" name="Down Arrow 2">
            <a:extLst>
              <a:ext uri="{FF2B5EF4-FFF2-40B4-BE49-F238E27FC236}">
                <a16:creationId xmlns:a16="http://schemas.microsoft.com/office/drawing/2014/main" id="{A65B10FB-14C3-54A4-1AAC-10AF3F07F30D}"/>
              </a:ext>
            </a:extLst>
          </p:cNvPr>
          <p:cNvSpPr/>
          <p:nvPr/>
        </p:nvSpPr>
        <p:spPr>
          <a:xfrm rot="16200000">
            <a:off x="5396771" y="4600705"/>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4" name="Down Arrow 3">
            <a:extLst>
              <a:ext uri="{FF2B5EF4-FFF2-40B4-BE49-F238E27FC236}">
                <a16:creationId xmlns:a16="http://schemas.microsoft.com/office/drawing/2014/main" id="{465FCD33-6D7E-39B8-500C-DC7E73F37042}"/>
              </a:ext>
            </a:extLst>
          </p:cNvPr>
          <p:cNvSpPr/>
          <p:nvPr/>
        </p:nvSpPr>
        <p:spPr>
          <a:xfrm rot="16200000">
            <a:off x="3830331" y="4600706"/>
            <a:ext cx="609599"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5" name="Down Arrow 4">
            <a:extLst>
              <a:ext uri="{FF2B5EF4-FFF2-40B4-BE49-F238E27FC236}">
                <a16:creationId xmlns:a16="http://schemas.microsoft.com/office/drawing/2014/main" id="{C8A47B5C-3DD6-216D-5C05-FDD5B179346A}"/>
              </a:ext>
            </a:extLst>
          </p:cNvPr>
          <p:cNvSpPr/>
          <p:nvPr/>
        </p:nvSpPr>
        <p:spPr>
          <a:xfrm rot="16200000">
            <a:off x="2272570" y="4600706"/>
            <a:ext cx="609599"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6" name="Rectangle 5">
            <a:extLst>
              <a:ext uri="{FF2B5EF4-FFF2-40B4-BE49-F238E27FC236}">
                <a16:creationId xmlns:a16="http://schemas.microsoft.com/office/drawing/2014/main" id="{2660FCBE-FC7D-9EB0-C56E-BF46AC6A7C5C}"/>
              </a:ext>
            </a:extLst>
          </p:cNvPr>
          <p:cNvSpPr/>
          <p:nvPr/>
        </p:nvSpPr>
        <p:spPr>
          <a:xfrm>
            <a:off x="0" y="1222408"/>
            <a:ext cx="9144000" cy="5204705"/>
          </a:xfrm>
          <a:prstGeom prst="rect">
            <a:avLst/>
          </a:prstGeom>
          <a:solidFill>
            <a:schemeClr val="bg1">
              <a:alpha val="9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60A2BD28-9AB5-E6BD-D458-D91C9C4A1C91}"/>
              </a:ext>
            </a:extLst>
          </p:cNvPr>
          <p:cNvGrpSpPr/>
          <p:nvPr/>
        </p:nvGrpSpPr>
        <p:grpSpPr>
          <a:xfrm>
            <a:off x="371660" y="2705792"/>
            <a:ext cx="8400681" cy="1446416"/>
            <a:chOff x="371659" y="2946718"/>
            <a:chExt cx="8400681" cy="1171033"/>
          </a:xfrm>
        </p:grpSpPr>
        <p:sp>
          <p:nvSpPr>
            <p:cNvPr id="8" name="Rounded Rectangle 7">
              <a:extLst>
                <a:ext uri="{FF2B5EF4-FFF2-40B4-BE49-F238E27FC236}">
                  <a16:creationId xmlns:a16="http://schemas.microsoft.com/office/drawing/2014/main" id="{4037C575-A847-CEA6-B279-CDB15AC24B88}"/>
                </a:ext>
              </a:extLst>
            </p:cNvPr>
            <p:cNvSpPr/>
            <p:nvPr/>
          </p:nvSpPr>
          <p:spPr>
            <a:xfrm>
              <a:off x="371659" y="2946720"/>
              <a:ext cx="8400681" cy="1171031"/>
            </a:xfrm>
            <a:prstGeom prst="roundRect">
              <a:avLst>
                <a:gd name="adj" fmla="val 9020"/>
              </a:avLst>
            </a:prstGeom>
            <a:solidFill>
              <a:srgbClr val="FFFFFF">
                <a:lumMod val="95000"/>
              </a:srgbClr>
            </a:solidFill>
            <a:ln w="38100" cap="flat" cmpd="sng" algn="ctr">
              <a:solidFill>
                <a:schemeClr val="accent4"/>
              </a:solidFill>
              <a:prstDash val="solid"/>
              <a:miter lim="800000"/>
            </a:ln>
            <a:effectLst/>
          </p:spPr>
          <p:txBody>
            <a:bodyPr rtlCol="0" anchor="ctr"/>
            <a:lstStyle/>
            <a:p>
              <a:pPr marL="0" marR="0" lvl="0" indent="0" algn="ctr" defTabSz="3686861"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chemeClr val="accent4"/>
                  </a:solidFill>
                  <a:effectLst/>
                  <a:uLnTx/>
                  <a:uFillTx/>
                  <a:latin typeface="Avenir Next" panose="020B0503020202020204" pitchFamily="34" charset="0"/>
                  <a:ea typeface="+mn-ea"/>
                  <a:cs typeface="+mn-cs"/>
                </a:rPr>
                <a:t>Leverage the shared local and global amplification paths to move data across and within DRAM </a:t>
              </a:r>
              <a:r>
                <a:rPr lang="en-US" sz="2400" b="1" kern="0" dirty="0">
                  <a:solidFill>
                    <a:schemeClr val="accent4"/>
                  </a:solidFill>
                  <a:latin typeface="Avenir Next" panose="020B0503020202020204" pitchFamily="34" charset="0"/>
                </a:rPr>
                <a:t>mats</a:t>
              </a:r>
              <a:endParaRPr kumimoji="0" lang="en-US" sz="2400" b="1" i="0" u="none" strike="noStrike" kern="0" cap="none" spc="0" normalizeH="0" baseline="0" noProof="0" dirty="0">
                <a:ln>
                  <a:noFill/>
                </a:ln>
                <a:solidFill>
                  <a:schemeClr val="accent4"/>
                </a:solidFill>
                <a:effectLst/>
                <a:uLnTx/>
                <a:uFillTx/>
                <a:latin typeface="Avenir Next" panose="020B0503020202020204" pitchFamily="34" charset="0"/>
                <a:ea typeface="+mn-ea"/>
                <a:cs typeface="+mn-cs"/>
              </a:endParaRPr>
            </a:p>
          </p:txBody>
        </p:sp>
        <p:sp>
          <p:nvSpPr>
            <p:cNvPr id="9" name="TextBox 8">
              <a:extLst>
                <a:ext uri="{FF2B5EF4-FFF2-40B4-BE49-F238E27FC236}">
                  <a16:creationId xmlns:a16="http://schemas.microsoft.com/office/drawing/2014/main" id="{624EB589-3101-81D7-E415-D3C68A28650B}"/>
                </a:ext>
              </a:extLst>
            </p:cNvPr>
            <p:cNvSpPr txBox="1"/>
            <p:nvPr/>
          </p:nvSpPr>
          <p:spPr>
            <a:xfrm rot="16200000">
              <a:off x="47189" y="3347568"/>
              <a:ext cx="117103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kern="0" dirty="0">
                  <a:solidFill>
                    <a:srgbClr val="E7E6E6">
                      <a:lumMod val="90000"/>
                    </a:srgbClr>
                  </a:solidFill>
                  <a:latin typeface="Avenir Next" panose="020B0503020202020204" pitchFamily="34" charset="0"/>
                </a:rPr>
                <a:t>Key Idea</a:t>
              </a:r>
              <a:endParaRPr kumimoji="0" lang="en-US" b="0" i="0" u="none" strike="noStrike" kern="0" cap="none" spc="0" normalizeH="0" baseline="0" noProof="0" dirty="0">
                <a:ln>
                  <a:noFill/>
                </a:ln>
                <a:solidFill>
                  <a:srgbClr val="E7E6E6">
                    <a:lumMod val="90000"/>
                  </a:srgbClr>
                </a:solidFill>
                <a:effectLst/>
                <a:uLnTx/>
                <a:uFillTx/>
                <a:latin typeface="Avenir Next" panose="020B0503020202020204" pitchFamily="34" charset="0"/>
              </a:endParaRPr>
            </a:p>
          </p:txBody>
        </p:sp>
      </p:grpSp>
      <p:graphicFrame>
        <p:nvGraphicFramePr>
          <p:cNvPr id="10" name="Table 4">
            <a:extLst>
              <a:ext uri="{FF2B5EF4-FFF2-40B4-BE49-F238E27FC236}">
                <a16:creationId xmlns:a16="http://schemas.microsoft.com/office/drawing/2014/main" id="{8FB686D4-F529-B098-170C-A99740D3E761}"/>
              </a:ext>
            </a:extLst>
          </p:cNvPr>
          <p:cNvGraphicFramePr>
            <a:graphicFrameLocks/>
          </p:cNvGraphicFramePr>
          <p:nvPr>
            <p:extLst>
              <p:ext uri="{D42A27DB-BD31-4B8C-83A1-F6EECF244321}">
                <p14:modId xmlns:p14="http://schemas.microsoft.com/office/powerpoint/2010/main" val="355479019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02961259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Across Mats</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interconnect</a:t>
            </a:r>
            <a:endPar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ndParaRPr>
          </a:p>
        </p:txBody>
      </p: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4" name="Freeform 3">
            <a:extLst>
              <a:ext uri="{FF2B5EF4-FFF2-40B4-BE49-F238E27FC236}">
                <a16:creationId xmlns:a16="http://schemas.microsoft.com/office/drawing/2014/main" id="{006A80DB-20D5-DE29-1647-2663DA035EAE}"/>
              </a:ext>
            </a:extLst>
          </p:cNvPr>
          <p:cNvSpPr/>
          <p:nvPr/>
        </p:nvSpPr>
        <p:spPr>
          <a:xfrm>
            <a:off x="223666" y="1210429"/>
            <a:ext cx="8874285" cy="5052224"/>
          </a:xfrm>
          <a:custGeom>
            <a:avLst/>
            <a:gdLst>
              <a:gd name="connsiteX0" fmla="*/ 572322 w 8874285"/>
              <a:gd name="connsiteY0" fmla="*/ 0 h 5052224"/>
              <a:gd name="connsiteX1" fmla="*/ 0 w 8874285"/>
              <a:gd name="connsiteY1" fmla="*/ 4302285 h 5052224"/>
              <a:gd name="connsiteX2" fmla="*/ 131569 w 8874285"/>
              <a:gd name="connsiteY2" fmla="*/ 4914077 h 5052224"/>
              <a:gd name="connsiteX3" fmla="*/ 1447252 w 8874285"/>
              <a:gd name="connsiteY3" fmla="*/ 5052224 h 5052224"/>
              <a:gd name="connsiteX4" fmla="*/ 7966463 w 8874285"/>
              <a:gd name="connsiteY4" fmla="*/ 4927234 h 5052224"/>
              <a:gd name="connsiteX5" fmla="*/ 7946728 w 8874285"/>
              <a:gd name="connsiteY5" fmla="*/ 4440431 h 5052224"/>
              <a:gd name="connsiteX6" fmla="*/ 7821738 w 8874285"/>
              <a:gd name="connsiteY6" fmla="*/ 4302285 h 5052224"/>
              <a:gd name="connsiteX7" fmla="*/ 1480144 w 8874285"/>
              <a:gd name="connsiteY7" fmla="*/ 4302285 h 5052224"/>
              <a:gd name="connsiteX8" fmla="*/ 1453830 w 8874285"/>
              <a:gd name="connsiteY8" fmla="*/ 3447090 h 5052224"/>
              <a:gd name="connsiteX9" fmla="*/ 7604651 w 8874285"/>
              <a:gd name="connsiteY9" fmla="*/ 3447090 h 5052224"/>
              <a:gd name="connsiteX10" fmla="*/ 7604651 w 8874285"/>
              <a:gd name="connsiteY10" fmla="*/ 3565502 h 5052224"/>
              <a:gd name="connsiteX11" fmla="*/ 7604651 w 8874285"/>
              <a:gd name="connsiteY11" fmla="*/ 3677335 h 5052224"/>
              <a:gd name="connsiteX12" fmla="*/ 8874285 w 8874285"/>
              <a:gd name="connsiteY12" fmla="*/ 3677335 h 5052224"/>
              <a:gd name="connsiteX13" fmla="*/ 8874285 w 8874285"/>
              <a:gd name="connsiteY13" fmla="*/ 0 h 5052224"/>
              <a:gd name="connsiteX14" fmla="*/ 572322 w 8874285"/>
              <a:gd name="connsiteY14" fmla="*/ 0 h 50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74285" h="5052224">
                <a:moveTo>
                  <a:pt x="572322" y="0"/>
                </a:moveTo>
                <a:lnTo>
                  <a:pt x="0" y="4302285"/>
                </a:lnTo>
                <a:lnTo>
                  <a:pt x="131569" y="4914077"/>
                </a:lnTo>
                <a:lnTo>
                  <a:pt x="1447252" y="5052224"/>
                </a:lnTo>
                <a:lnTo>
                  <a:pt x="7966463" y="4927234"/>
                </a:lnTo>
                <a:lnTo>
                  <a:pt x="7946728" y="4440431"/>
                </a:lnTo>
                <a:lnTo>
                  <a:pt x="7821738" y="4302285"/>
                </a:lnTo>
                <a:lnTo>
                  <a:pt x="1480144" y="4302285"/>
                </a:lnTo>
                <a:lnTo>
                  <a:pt x="1453830" y="3447090"/>
                </a:lnTo>
                <a:lnTo>
                  <a:pt x="7604651" y="3447090"/>
                </a:lnTo>
                <a:lnTo>
                  <a:pt x="7604651" y="3565502"/>
                </a:lnTo>
                <a:lnTo>
                  <a:pt x="7604651" y="3677335"/>
                </a:lnTo>
                <a:lnTo>
                  <a:pt x="8874285" y="3677335"/>
                </a:lnTo>
                <a:lnTo>
                  <a:pt x="8874285" y="0"/>
                </a:lnTo>
                <a:lnTo>
                  <a:pt x="572322" y="0"/>
                </a:lnTo>
                <a:close/>
              </a:path>
            </a:pathLst>
          </a:cu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Table 4">
            <a:extLst>
              <a:ext uri="{FF2B5EF4-FFF2-40B4-BE49-F238E27FC236}">
                <a16:creationId xmlns:a16="http://schemas.microsoft.com/office/drawing/2014/main" id="{DE0F533C-7672-7CA8-29FA-4A9F66BEE52B}"/>
              </a:ext>
            </a:extLst>
          </p:cNvPr>
          <p:cNvGraphicFramePr>
            <a:graphicFrameLocks/>
          </p:cNvGraphicFramePr>
          <p:nvPr>
            <p:extLst>
              <p:ext uri="{D42A27DB-BD31-4B8C-83A1-F6EECF244321}">
                <p14:modId xmlns:p14="http://schemas.microsoft.com/office/powerpoint/2010/main" val="89233697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5926030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Across Mats</a:t>
            </a:r>
          </a:p>
        </p:txBody>
      </p:sp>
      <p:grpSp>
        <p:nvGrpSpPr>
          <p:cNvPr id="3" name="Group 2">
            <a:extLst>
              <a:ext uri="{FF2B5EF4-FFF2-40B4-BE49-F238E27FC236}">
                <a16:creationId xmlns:a16="http://schemas.microsoft.com/office/drawing/2014/main" id="{A82FD43A-3278-1DA7-F517-FB2A43E96832}"/>
              </a:ext>
            </a:extLst>
          </p:cNvPr>
          <p:cNvGrpSpPr/>
          <p:nvPr/>
        </p:nvGrpSpPr>
        <p:grpSpPr>
          <a:xfrm>
            <a:off x="1734836" y="2404844"/>
            <a:ext cx="1414038" cy="1414038"/>
            <a:chOff x="4876800" y="1600199"/>
            <a:chExt cx="2819401" cy="2819401"/>
          </a:xfrm>
        </p:grpSpPr>
        <p:grpSp>
          <p:nvGrpSpPr>
            <p:cNvPr id="13" name="Group 12">
              <a:extLst>
                <a:ext uri="{FF2B5EF4-FFF2-40B4-BE49-F238E27FC236}">
                  <a16:creationId xmlns:a16="http://schemas.microsoft.com/office/drawing/2014/main" id="{E99E7E8A-FE00-8AE5-D721-F1116F76AA56}"/>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298E0214-9BCA-E990-048D-FD3281666826}"/>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13136B58-D80B-77CB-B7E4-DF2B531D498B}"/>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050E7E5E-4CFA-D987-998A-AFC31E679A1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E9BF7E1B-D939-3D4D-A2F5-8D3E76614B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62072844-BB60-B0A9-AA14-89B5E45C750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4" name="Group 13">
              <a:extLst>
                <a:ext uri="{FF2B5EF4-FFF2-40B4-BE49-F238E27FC236}">
                  <a16:creationId xmlns:a16="http://schemas.microsoft.com/office/drawing/2014/main" id="{408CA42F-AC6D-2060-4E4D-4ABCE271B370}"/>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8428DF61-7CA9-76FD-A59F-61825302CD0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DRAM">
                <a:extLst>
                  <a:ext uri="{FF2B5EF4-FFF2-40B4-BE49-F238E27FC236}">
                    <a16:creationId xmlns:a16="http://schemas.microsoft.com/office/drawing/2014/main" id="{19D6CBAE-D6CB-8769-75D4-FD805AF9CA6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DRAM">
                <a:extLst>
                  <a:ext uri="{FF2B5EF4-FFF2-40B4-BE49-F238E27FC236}">
                    <a16:creationId xmlns:a16="http://schemas.microsoft.com/office/drawing/2014/main" id="{D0722138-7E03-34AF-422E-65001991758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DRAM">
                <a:extLst>
                  <a:ext uri="{FF2B5EF4-FFF2-40B4-BE49-F238E27FC236}">
                    <a16:creationId xmlns:a16="http://schemas.microsoft.com/office/drawing/2014/main" id="{38B7E10E-918C-0D7C-CD3C-BD0A8C25DD1B}"/>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DRAM">
                <a:extLst>
                  <a:ext uri="{FF2B5EF4-FFF2-40B4-BE49-F238E27FC236}">
                    <a16:creationId xmlns:a16="http://schemas.microsoft.com/office/drawing/2014/main" id="{16639118-4C1C-7720-20FA-AEB297EAF8D6}"/>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grpSp>
        <p:grpSp>
          <p:nvGrpSpPr>
            <p:cNvPr id="15" name="Group 14">
              <a:extLst>
                <a:ext uri="{FF2B5EF4-FFF2-40B4-BE49-F238E27FC236}">
                  <a16:creationId xmlns:a16="http://schemas.microsoft.com/office/drawing/2014/main" id="{764C97C7-6C6D-7B25-5E97-7B0D594E67C7}"/>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BB274D87-6CC5-E2D8-439F-4F3FFD01BFF7}"/>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DD07DA0-AD73-0AFB-FB8E-B1D95D9FA33D}"/>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C4C7E66C-1FE8-00E2-1DBF-F6C5C5C14BDE}"/>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01FAEC7-F6A4-98D1-AFD7-2BCEF351DD1D}"/>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FE2BA38F-775E-CBEC-D140-6EF77D614CDF}"/>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CC2DEDBA-F5BE-B095-498A-5D047265BC5D}"/>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3DEDC3AF-7DDD-D975-A3FD-15CCA6A44F81}"/>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9A0995C7-76DC-78D8-2038-F54188EACE9F}"/>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89F5D98-94C9-8A74-0399-C2886B94C89E}"/>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9CFB171-2A43-30A0-BCED-F7BB858035CF}"/>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9BD2673-B188-D184-8AC4-F882F290BFA5}"/>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0AFCC473-9DB5-A891-14E3-8F5132DCBB96}"/>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2200FA58-F881-1601-F885-73D195B7C71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 name="Oval 19">
                <a:extLst>
                  <a:ext uri="{FF2B5EF4-FFF2-40B4-BE49-F238E27FC236}">
                    <a16:creationId xmlns:a16="http://schemas.microsoft.com/office/drawing/2014/main" id="{854ADDCE-E891-5E18-3F86-A9680AC6A62D}"/>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 name="Oval 20">
                <a:extLst>
                  <a:ext uri="{FF2B5EF4-FFF2-40B4-BE49-F238E27FC236}">
                    <a16:creationId xmlns:a16="http://schemas.microsoft.com/office/drawing/2014/main" id="{70DA7459-04C4-771D-C8E7-B7B72E0CA886}"/>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2" name="Oval 21">
                <a:extLst>
                  <a:ext uri="{FF2B5EF4-FFF2-40B4-BE49-F238E27FC236}">
                    <a16:creationId xmlns:a16="http://schemas.microsoft.com/office/drawing/2014/main" id="{C608C1BE-0889-D338-89A1-9300576BD070}"/>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7421EA12-7FA6-6018-AB28-DCF57EFA96D6}"/>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02397864-4721-E866-3EEC-3DE15CFBE11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CBF762D1-699D-9270-35C8-CCEA516DC58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5114B6DD-652E-ED47-B6A6-CD0A940A67C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7" name="Oval 26">
                <a:extLst>
                  <a:ext uri="{FF2B5EF4-FFF2-40B4-BE49-F238E27FC236}">
                    <a16:creationId xmlns:a16="http://schemas.microsoft.com/office/drawing/2014/main" id="{2EF2F25C-EDE0-56B0-0C74-45B3479C83C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8" name="Oval 27">
                <a:extLst>
                  <a:ext uri="{FF2B5EF4-FFF2-40B4-BE49-F238E27FC236}">
                    <a16:creationId xmlns:a16="http://schemas.microsoft.com/office/drawing/2014/main" id="{624BCC5C-6C08-3E8F-116B-B285DA0808B6}"/>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9" name="Oval 28">
                <a:extLst>
                  <a:ext uri="{FF2B5EF4-FFF2-40B4-BE49-F238E27FC236}">
                    <a16:creationId xmlns:a16="http://schemas.microsoft.com/office/drawing/2014/main" id="{F3EE3905-AF01-EE4F-EDBD-2E34417F31CE}"/>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0" name="Oval 29">
                <a:extLst>
                  <a:ext uri="{FF2B5EF4-FFF2-40B4-BE49-F238E27FC236}">
                    <a16:creationId xmlns:a16="http://schemas.microsoft.com/office/drawing/2014/main" id="{95614820-B89F-8B2C-1B1A-257CC3A045E6}"/>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ED2B818-1E87-389E-D7BE-7762CEDD5576}"/>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D78E1194-98C3-FFD1-DDD9-9ABB830B28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24C9EF06-4370-6778-ABF6-07F1262A798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B6486F34-408B-9C87-B310-C221B75BDF34}"/>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 name="Oval 34">
                <a:extLst>
                  <a:ext uri="{FF2B5EF4-FFF2-40B4-BE49-F238E27FC236}">
                    <a16:creationId xmlns:a16="http://schemas.microsoft.com/office/drawing/2014/main" id="{595926EB-F5F7-5C49-8024-52351C5518D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 name="Oval 35">
                <a:extLst>
                  <a:ext uri="{FF2B5EF4-FFF2-40B4-BE49-F238E27FC236}">
                    <a16:creationId xmlns:a16="http://schemas.microsoft.com/office/drawing/2014/main" id="{4EB5A3FF-6225-72DA-2AE5-8E6A15321C9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 name="Oval 36">
                <a:extLst>
                  <a:ext uri="{FF2B5EF4-FFF2-40B4-BE49-F238E27FC236}">
                    <a16:creationId xmlns:a16="http://schemas.microsoft.com/office/drawing/2014/main" id="{BAB58AA8-A254-6366-790A-270347B968C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 name="Oval 37">
                <a:extLst>
                  <a:ext uri="{FF2B5EF4-FFF2-40B4-BE49-F238E27FC236}">
                    <a16:creationId xmlns:a16="http://schemas.microsoft.com/office/drawing/2014/main" id="{3C8CC6A9-2D21-14AF-47C9-A503B234517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FA27E60E-4944-9323-2C02-4A3E156FA2F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5C771764-9EB5-A92D-0F70-2E30C152AB7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328CED81-339D-EB0E-4CB4-2C4880F6F17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9F6CB433-18DB-B1B3-7C34-7D75C1AAEE9D}"/>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 name="Oval 42">
                <a:extLst>
                  <a:ext uri="{FF2B5EF4-FFF2-40B4-BE49-F238E27FC236}">
                    <a16:creationId xmlns:a16="http://schemas.microsoft.com/office/drawing/2014/main" id="{8393CFEC-EFA0-F0E3-061B-117760DB095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15" name="Group 114">
            <a:extLst>
              <a:ext uri="{FF2B5EF4-FFF2-40B4-BE49-F238E27FC236}">
                <a16:creationId xmlns:a16="http://schemas.microsoft.com/office/drawing/2014/main" id="{4F03F0AF-2B9D-F5B3-A3DA-A6EFFF21AC4A}"/>
              </a:ext>
            </a:extLst>
          </p:cNvPr>
          <p:cNvGrpSpPr/>
          <p:nvPr/>
        </p:nvGrpSpPr>
        <p:grpSpPr>
          <a:xfrm>
            <a:off x="4859036" y="2404844"/>
            <a:ext cx="1414038" cy="1414038"/>
            <a:chOff x="4876800" y="1600199"/>
            <a:chExt cx="2819401" cy="2819401"/>
          </a:xfrm>
        </p:grpSpPr>
        <p:grpSp>
          <p:nvGrpSpPr>
            <p:cNvPr id="116" name="Group 115">
              <a:extLst>
                <a:ext uri="{FF2B5EF4-FFF2-40B4-BE49-F238E27FC236}">
                  <a16:creationId xmlns:a16="http://schemas.microsoft.com/office/drawing/2014/main" id="{B503A83B-8376-94A7-5D63-B9CE832D6A1E}"/>
                </a:ext>
              </a:extLst>
            </p:cNvPr>
            <p:cNvGrpSpPr/>
            <p:nvPr/>
          </p:nvGrpSpPr>
          <p:grpSpPr>
            <a:xfrm>
              <a:off x="5486400" y="3962400"/>
              <a:ext cx="2209800" cy="457200"/>
              <a:chOff x="5486400" y="3962400"/>
              <a:chExt cx="2209800" cy="457200"/>
            </a:xfrm>
          </p:grpSpPr>
          <p:sp>
            <p:nvSpPr>
              <p:cNvPr id="161" name="DRAM">
                <a:extLst>
                  <a:ext uri="{FF2B5EF4-FFF2-40B4-BE49-F238E27FC236}">
                    <a16:creationId xmlns:a16="http://schemas.microsoft.com/office/drawing/2014/main" id="{7F1500E3-136B-F64F-E10C-3E118827FE5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2" name="DRAM">
                <a:extLst>
                  <a:ext uri="{FF2B5EF4-FFF2-40B4-BE49-F238E27FC236}">
                    <a16:creationId xmlns:a16="http://schemas.microsoft.com/office/drawing/2014/main" id="{1E3CAC27-81D8-5A73-0C57-3224C9F07140}"/>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3" name="DRAM">
                <a:extLst>
                  <a:ext uri="{FF2B5EF4-FFF2-40B4-BE49-F238E27FC236}">
                    <a16:creationId xmlns:a16="http://schemas.microsoft.com/office/drawing/2014/main" id="{DE5C31B0-6F46-F76C-9C74-42443936702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4" name="DRAM">
                <a:extLst>
                  <a:ext uri="{FF2B5EF4-FFF2-40B4-BE49-F238E27FC236}">
                    <a16:creationId xmlns:a16="http://schemas.microsoft.com/office/drawing/2014/main" id="{6BE24405-125A-B1E5-C7EA-D43A43EC107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5" name="DRAM">
                <a:extLst>
                  <a:ext uri="{FF2B5EF4-FFF2-40B4-BE49-F238E27FC236}">
                    <a16:creationId xmlns:a16="http://schemas.microsoft.com/office/drawing/2014/main" id="{6E5066D5-210C-D80F-F7CA-68A65A7C693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7" name="Group 116">
              <a:extLst>
                <a:ext uri="{FF2B5EF4-FFF2-40B4-BE49-F238E27FC236}">
                  <a16:creationId xmlns:a16="http://schemas.microsoft.com/office/drawing/2014/main" id="{272C9C77-1E9F-DB77-BC85-C3B863F6E1F8}"/>
                </a:ext>
              </a:extLst>
            </p:cNvPr>
            <p:cNvGrpSpPr/>
            <p:nvPr/>
          </p:nvGrpSpPr>
          <p:grpSpPr>
            <a:xfrm>
              <a:off x="4876800" y="1600200"/>
              <a:ext cx="457200" cy="2209800"/>
              <a:chOff x="4876800" y="1600200"/>
              <a:chExt cx="457200" cy="2209800"/>
            </a:xfrm>
          </p:grpSpPr>
          <p:sp>
            <p:nvSpPr>
              <p:cNvPr id="156" name="DRAM">
                <a:extLst>
                  <a:ext uri="{FF2B5EF4-FFF2-40B4-BE49-F238E27FC236}">
                    <a16:creationId xmlns:a16="http://schemas.microsoft.com/office/drawing/2014/main" id="{62F34B16-A963-6AEA-8512-547F3960395E}"/>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7" name="DRAM">
                <a:extLst>
                  <a:ext uri="{FF2B5EF4-FFF2-40B4-BE49-F238E27FC236}">
                    <a16:creationId xmlns:a16="http://schemas.microsoft.com/office/drawing/2014/main" id="{643544B3-CA63-67B8-E5D0-77615A4F1B61}"/>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8" name="DRAM">
                <a:extLst>
                  <a:ext uri="{FF2B5EF4-FFF2-40B4-BE49-F238E27FC236}">
                    <a16:creationId xmlns:a16="http://schemas.microsoft.com/office/drawing/2014/main" id="{BC639314-A383-D095-2A99-91ADDBF45CFB}"/>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9" name="DRAM">
                <a:extLst>
                  <a:ext uri="{FF2B5EF4-FFF2-40B4-BE49-F238E27FC236}">
                    <a16:creationId xmlns:a16="http://schemas.microsoft.com/office/drawing/2014/main" id="{655D2F0E-3EBE-418F-55C7-0DF86EFCB7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0" name="DRAM">
                <a:extLst>
                  <a:ext uri="{FF2B5EF4-FFF2-40B4-BE49-F238E27FC236}">
                    <a16:creationId xmlns:a16="http://schemas.microsoft.com/office/drawing/2014/main" id="{46E0DED4-D8BA-F33B-E583-DED8FE5A87F5}"/>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8" name="Group 117">
              <a:extLst>
                <a:ext uri="{FF2B5EF4-FFF2-40B4-BE49-F238E27FC236}">
                  <a16:creationId xmlns:a16="http://schemas.microsoft.com/office/drawing/2014/main" id="{D0DBA689-9671-6B51-8103-7A929BF28329}"/>
                </a:ext>
              </a:extLst>
            </p:cNvPr>
            <p:cNvGrpSpPr/>
            <p:nvPr/>
          </p:nvGrpSpPr>
          <p:grpSpPr>
            <a:xfrm>
              <a:off x="5676900" y="1600199"/>
              <a:ext cx="1828800" cy="2362201"/>
              <a:chOff x="5676900" y="1170708"/>
              <a:chExt cx="1828800" cy="2791692"/>
            </a:xfrm>
          </p:grpSpPr>
          <p:cxnSp>
            <p:nvCxnSpPr>
              <p:cNvPr id="151" name="Straight Connector 150">
                <a:extLst>
                  <a:ext uri="{FF2B5EF4-FFF2-40B4-BE49-F238E27FC236}">
                    <a16:creationId xmlns:a16="http://schemas.microsoft.com/office/drawing/2014/main" id="{5E5BA3A4-3C11-5873-E727-27EB6786FBE2}"/>
                  </a:ext>
                </a:extLst>
              </p:cNvPr>
              <p:cNvCxnSpPr>
                <a:cxnSpLocks/>
                <a:stCxn id="121" idx="0"/>
                <a:endCxn id="161"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17CE286-6B95-4177-419C-4B11306E34B3}"/>
                  </a:ext>
                </a:extLst>
              </p:cNvPr>
              <p:cNvCxnSpPr>
                <a:cxnSpLocks/>
                <a:stCxn id="123" idx="0"/>
                <a:endCxn id="163"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17E350C-262E-C184-FA26-CD01521AAC64}"/>
                  </a:ext>
                </a:extLst>
              </p:cNvPr>
              <p:cNvCxnSpPr>
                <a:cxnSpLocks/>
                <a:stCxn id="124" idx="0"/>
                <a:endCxn id="164"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ADED7E1A-8EF6-73AF-BEBB-3E2DFAA53D10}"/>
                  </a:ext>
                </a:extLst>
              </p:cNvPr>
              <p:cNvCxnSpPr>
                <a:cxnSpLocks/>
                <a:stCxn id="125" idx="0"/>
                <a:endCxn id="165"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8386B09-1328-3FED-EEB5-1716F55AACDA}"/>
                  </a:ext>
                </a:extLst>
              </p:cNvPr>
              <p:cNvCxnSpPr>
                <a:cxnSpLocks/>
                <a:stCxn id="122" idx="0"/>
                <a:endCxn id="162"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19" name="Group 118">
              <a:extLst>
                <a:ext uri="{FF2B5EF4-FFF2-40B4-BE49-F238E27FC236}">
                  <a16:creationId xmlns:a16="http://schemas.microsoft.com/office/drawing/2014/main" id="{E8C79089-AC95-579E-C9C6-5E5686C528DB}"/>
                </a:ext>
              </a:extLst>
            </p:cNvPr>
            <p:cNvGrpSpPr/>
            <p:nvPr/>
          </p:nvGrpSpPr>
          <p:grpSpPr>
            <a:xfrm>
              <a:off x="5334000" y="1790700"/>
              <a:ext cx="2362201" cy="1828800"/>
              <a:chOff x="5333998" y="1790700"/>
              <a:chExt cx="2791691" cy="1828800"/>
            </a:xfrm>
          </p:grpSpPr>
          <p:cxnSp>
            <p:nvCxnSpPr>
              <p:cNvPr id="146" name="Straight Connector 145">
                <a:extLst>
                  <a:ext uri="{FF2B5EF4-FFF2-40B4-BE49-F238E27FC236}">
                    <a16:creationId xmlns:a16="http://schemas.microsoft.com/office/drawing/2014/main" id="{9D91B128-0BC3-AADD-608F-6B5FA86731CE}"/>
                  </a:ext>
                </a:extLst>
              </p:cNvPr>
              <p:cNvCxnSpPr>
                <a:cxnSpLocks/>
                <a:stCxn id="125" idx="6"/>
                <a:endCxn id="156"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434CD7A-3DDD-C6FA-483F-E97B22E810C2}"/>
                  </a:ext>
                </a:extLst>
              </p:cNvPr>
              <p:cNvCxnSpPr>
                <a:cxnSpLocks/>
                <a:stCxn id="130" idx="6"/>
                <a:endCxn id="157"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725E034E-CE22-2D60-B949-E74472644BBF}"/>
                  </a:ext>
                </a:extLst>
              </p:cNvPr>
              <p:cNvCxnSpPr>
                <a:cxnSpLocks/>
                <a:stCxn id="135" idx="6"/>
                <a:endCxn id="158"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E5F00080-D1E6-8266-4A46-3906C33B858F}"/>
                  </a:ext>
                </a:extLst>
              </p:cNvPr>
              <p:cNvCxnSpPr>
                <a:cxnSpLocks/>
                <a:stCxn id="140" idx="6"/>
                <a:endCxn id="159"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68C17689-F60D-4A84-684E-63081C4FA68A}"/>
                  </a:ext>
                </a:extLst>
              </p:cNvPr>
              <p:cNvCxnSpPr>
                <a:cxnSpLocks/>
                <a:stCxn id="145" idx="6"/>
                <a:endCxn id="160"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20" name="Group 119">
              <a:extLst>
                <a:ext uri="{FF2B5EF4-FFF2-40B4-BE49-F238E27FC236}">
                  <a16:creationId xmlns:a16="http://schemas.microsoft.com/office/drawing/2014/main" id="{6860A47C-30D9-6645-B439-42D3DD6B7EBC}"/>
                </a:ext>
              </a:extLst>
            </p:cNvPr>
            <p:cNvGrpSpPr/>
            <p:nvPr/>
          </p:nvGrpSpPr>
          <p:grpSpPr>
            <a:xfrm>
              <a:off x="5486400" y="1600200"/>
              <a:ext cx="2209800" cy="2209800"/>
              <a:chOff x="5486400" y="1600200"/>
              <a:chExt cx="2209800" cy="2209800"/>
            </a:xfrm>
          </p:grpSpPr>
          <p:sp>
            <p:nvSpPr>
              <p:cNvPr id="121" name="Oval 120">
                <a:extLst>
                  <a:ext uri="{FF2B5EF4-FFF2-40B4-BE49-F238E27FC236}">
                    <a16:creationId xmlns:a16="http://schemas.microsoft.com/office/drawing/2014/main" id="{DB6313FD-E80C-8C49-BB91-7B44A429BC5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2" name="Oval 121">
                <a:extLst>
                  <a:ext uri="{FF2B5EF4-FFF2-40B4-BE49-F238E27FC236}">
                    <a16:creationId xmlns:a16="http://schemas.microsoft.com/office/drawing/2014/main" id="{EC6357A9-18AB-3955-920B-2A84EC42B67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3" name="Oval 122">
                <a:extLst>
                  <a:ext uri="{FF2B5EF4-FFF2-40B4-BE49-F238E27FC236}">
                    <a16:creationId xmlns:a16="http://schemas.microsoft.com/office/drawing/2014/main" id="{24A5AC04-C044-A6A8-38D2-5F0A8866049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4" name="Oval 123">
                <a:extLst>
                  <a:ext uri="{FF2B5EF4-FFF2-40B4-BE49-F238E27FC236}">
                    <a16:creationId xmlns:a16="http://schemas.microsoft.com/office/drawing/2014/main" id="{F936BD68-9176-ED3C-358E-2EFC4F70D7EE}"/>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5" name="Oval 124">
                <a:extLst>
                  <a:ext uri="{FF2B5EF4-FFF2-40B4-BE49-F238E27FC236}">
                    <a16:creationId xmlns:a16="http://schemas.microsoft.com/office/drawing/2014/main" id="{A48B0853-2929-BB88-4E73-0C6B7FC18888}"/>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6" name="Oval 125">
                <a:extLst>
                  <a:ext uri="{FF2B5EF4-FFF2-40B4-BE49-F238E27FC236}">
                    <a16:creationId xmlns:a16="http://schemas.microsoft.com/office/drawing/2014/main" id="{0677050D-BFD4-1C29-3F79-34167BE70832}"/>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7" name="Oval 126">
                <a:extLst>
                  <a:ext uri="{FF2B5EF4-FFF2-40B4-BE49-F238E27FC236}">
                    <a16:creationId xmlns:a16="http://schemas.microsoft.com/office/drawing/2014/main" id="{396D7702-F9C9-F9D5-3157-2DCE33BEBA5F}"/>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8" name="Oval 127">
                <a:extLst>
                  <a:ext uri="{FF2B5EF4-FFF2-40B4-BE49-F238E27FC236}">
                    <a16:creationId xmlns:a16="http://schemas.microsoft.com/office/drawing/2014/main" id="{9D230F03-3B03-C2CB-952E-2A751337E0E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29" name="Oval 128">
                <a:extLst>
                  <a:ext uri="{FF2B5EF4-FFF2-40B4-BE49-F238E27FC236}">
                    <a16:creationId xmlns:a16="http://schemas.microsoft.com/office/drawing/2014/main" id="{2EC05D65-B26A-60FF-671C-AF904BCB9EC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0" name="Oval 129">
                <a:extLst>
                  <a:ext uri="{FF2B5EF4-FFF2-40B4-BE49-F238E27FC236}">
                    <a16:creationId xmlns:a16="http://schemas.microsoft.com/office/drawing/2014/main" id="{EC2B66E0-B476-742D-7738-1B513A537EB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1" name="Oval 130">
                <a:extLst>
                  <a:ext uri="{FF2B5EF4-FFF2-40B4-BE49-F238E27FC236}">
                    <a16:creationId xmlns:a16="http://schemas.microsoft.com/office/drawing/2014/main" id="{B47708D6-9533-B829-E400-6018593B5EE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2" name="Oval 131">
                <a:extLst>
                  <a:ext uri="{FF2B5EF4-FFF2-40B4-BE49-F238E27FC236}">
                    <a16:creationId xmlns:a16="http://schemas.microsoft.com/office/drawing/2014/main" id="{AB5598AE-532C-56BE-B018-A005969DF8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3" name="Oval 132">
                <a:extLst>
                  <a:ext uri="{FF2B5EF4-FFF2-40B4-BE49-F238E27FC236}">
                    <a16:creationId xmlns:a16="http://schemas.microsoft.com/office/drawing/2014/main" id="{105D1533-36BD-1E4A-183A-5A54DA2CAC3C}"/>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4" name="Oval 133">
                <a:extLst>
                  <a:ext uri="{FF2B5EF4-FFF2-40B4-BE49-F238E27FC236}">
                    <a16:creationId xmlns:a16="http://schemas.microsoft.com/office/drawing/2014/main" id="{575FC362-7EC5-34EE-D73E-3D250953236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5" name="Oval 134">
                <a:extLst>
                  <a:ext uri="{FF2B5EF4-FFF2-40B4-BE49-F238E27FC236}">
                    <a16:creationId xmlns:a16="http://schemas.microsoft.com/office/drawing/2014/main" id="{423034C4-9505-EAD0-045B-C8CE9EB504B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36" name="Oval 135">
                <a:extLst>
                  <a:ext uri="{FF2B5EF4-FFF2-40B4-BE49-F238E27FC236}">
                    <a16:creationId xmlns:a16="http://schemas.microsoft.com/office/drawing/2014/main" id="{BAC43739-4D07-BD03-047A-D933E7C684EA}"/>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7" name="Oval 136">
                <a:extLst>
                  <a:ext uri="{FF2B5EF4-FFF2-40B4-BE49-F238E27FC236}">
                    <a16:creationId xmlns:a16="http://schemas.microsoft.com/office/drawing/2014/main" id="{8203D34E-8998-0B97-A8A6-799FB16F4A8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8" name="Oval 137">
                <a:extLst>
                  <a:ext uri="{FF2B5EF4-FFF2-40B4-BE49-F238E27FC236}">
                    <a16:creationId xmlns:a16="http://schemas.microsoft.com/office/drawing/2014/main" id="{45B92879-CE42-6A33-1EA3-173E40A906C2}"/>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39" name="Oval 138">
                <a:extLst>
                  <a:ext uri="{FF2B5EF4-FFF2-40B4-BE49-F238E27FC236}">
                    <a16:creationId xmlns:a16="http://schemas.microsoft.com/office/drawing/2014/main" id="{102D5F52-0C54-CB61-60C1-8C171E663F51}"/>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0" name="Oval 139">
                <a:extLst>
                  <a:ext uri="{FF2B5EF4-FFF2-40B4-BE49-F238E27FC236}">
                    <a16:creationId xmlns:a16="http://schemas.microsoft.com/office/drawing/2014/main" id="{3F2393D2-137D-03F5-AD2E-7560693613E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1" name="Oval 140">
                <a:extLst>
                  <a:ext uri="{FF2B5EF4-FFF2-40B4-BE49-F238E27FC236}">
                    <a16:creationId xmlns:a16="http://schemas.microsoft.com/office/drawing/2014/main" id="{A9273DD4-4979-EBF9-951B-4BCEAC57620F}"/>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2" name="Oval 141">
                <a:extLst>
                  <a:ext uri="{FF2B5EF4-FFF2-40B4-BE49-F238E27FC236}">
                    <a16:creationId xmlns:a16="http://schemas.microsoft.com/office/drawing/2014/main" id="{3E84FB21-9B44-DFB5-71D4-98206D78C7F1}"/>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3" name="Oval 142">
                <a:extLst>
                  <a:ext uri="{FF2B5EF4-FFF2-40B4-BE49-F238E27FC236}">
                    <a16:creationId xmlns:a16="http://schemas.microsoft.com/office/drawing/2014/main" id="{1A886595-35F2-D92F-A194-79101BD39B9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4" name="Oval 143">
                <a:extLst>
                  <a:ext uri="{FF2B5EF4-FFF2-40B4-BE49-F238E27FC236}">
                    <a16:creationId xmlns:a16="http://schemas.microsoft.com/office/drawing/2014/main" id="{2376D6B8-D129-121F-2E45-A43D35F80352}"/>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45" name="Oval 144">
                <a:extLst>
                  <a:ext uri="{FF2B5EF4-FFF2-40B4-BE49-F238E27FC236}">
                    <a16:creationId xmlns:a16="http://schemas.microsoft.com/office/drawing/2014/main" id="{782AC782-871E-8307-80AA-93FD575074F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166" name="Group 165">
            <a:extLst>
              <a:ext uri="{FF2B5EF4-FFF2-40B4-BE49-F238E27FC236}">
                <a16:creationId xmlns:a16="http://schemas.microsoft.com/office/drawing/2014/main" id="{8720A464-AF3F-F741-2DCC-42978047C2A0}"/>
              </a:ext>
            </a:extLst>
          </p:cNvPr>
          <p:cNvGrpSpPr/>
          <p:nvPr/>
        </p:nvGrpSpPr>
        <p:grpSpPr>
          <a:xfrm>
            <a:off x="6416564" y="2404844"/>
            <a:ext cx="1414038" cy="1414038"/>
            <a:chOff x="4876800" y="1600199"/>
            <a:chExt cx="2819401" cy="2819401"/>
          </a:xfrm>
        </p:grpSpPr>
        <p:grpSp>
          <p:nvGrpSpPr>
            <p:cNvPr id="167" name="Group 166">
              <a:extLst>
                <a:ext uri="{FF2B5EF4-FFF2-40B4-BE49-F238E27FC236}">
                  <a16:creationId xmlns:a16="http://schemas.microsoft.com/office/drawing/2014/main" id="{C4586D45-B7EF-BD41-CF7B-1B4EDCF0F390}"/>
                </a:ext>
              </a:extLst>
            </p:cNvPr>
            <p:cNvGrpSpPr/>
            <p:nvPr/>
          </p:nvGrpSpPr>
          <p:grpSpPr>
            <a:xfrm>
              <a:off x="5486400" y="3962400"/>
              <a:ext cx="2209800" cy="457200"/>
              <a:chOff x="5486400" y="3962400"/>
              <a:chExt cx="2209800" cy="457200"/>
            </a:xfrm>
          </p:grpSpPr>
          <p:sp>
            <p:nvSpPr>
              <p:cNvPr id="212" name="DRAM">
                <a:extLst>
                  <a:ext uri="{FF2B5EF4-FFF2-40B4-BE49-F238E27FC236}">
                    <a16:creationId xmlns:a16="http://schemas.microsoft.com/office/drawing/2014/main" id="{DF7BFC4D-2A30-468D-3689-391AE1961F53}"/>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3" name="DRAM">
                <a:extLst>
                  <a:ext uri="{FF2B5EF4-FFF2-40B4-BE49-F238E27FC236}">
                    <a16:creationId xmlns:a16="http://schemas.microsoft.com/office/drawing/2014/main" id="{B1D7C303-D3A1-A16A-D664-CA883F468CA2}"/>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4" name="DRAM">
                <a:extLst>
                  <a:ext uri="{FF2B5EF4-FFF2-40B4-BE49-F238E27FC236}">
                    <a16:creationId xmlns:a16="http://schemas.microsoft.com/office/drawing/2014/main" id="{85DD5912-086B-B660-9D83-332AC49AA79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5" name="DRAM">
                <a:extLst>
                  <a:ext uri="{FF2B5EF4-FFF2-40B4-BE49-F238E27FC236}">
                    <a16:creationId xmlns:a16="http://schemas.microsoft.com/office/drawing/2014/main" id="{06BCECB9-29C3-321D-AD2C-796A1DEBC64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6" name="DRAM">
                <a:extLst>
                  <a:ext uri="{FF2B5EF4-FFF2-40B4-BE49-F238E27FC236}">
                    <a16:creationId xmlns:a16="http://schemas.microsoft.com/office/drawing/2014/main" id="{E059B0C1-6B90-2F26-D10B-DA3DEAE1B6C9}"/>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8" name="Group 167">
              <a:extLst>
                <a:ext uri="{FF2B5EF4-FFF2-40B4-BE49-F238E27FC236}">
                  <a16:creationId xmlns:a16="http://schemas.microsoft.com/office/drawing/2014/main" id="{6E4B0DD7-7D3F-883A-A723-6C111213C362}"/>
                </a:ext>
              </a:extLst>
            </p:cNvPr>
            <p:cNvGrpSpPr/>
            <p:nvPr/>
          </p:nvGrpSpPr>
          <p:grpSpPr>
            <a:xfrm>
              <a:off x="4876800" y="1600200"/>
              <a:ext cx="457200" cy="2209800"/>
              <a:chOff x="4876800" y="1600200"/>
              <a:chExt cx="457200" cy="2209800"/>
            </a:xfrm>
          </p:grpSpPr>
          <p:sp>
            <p:nvSpPr>
              <p:cNvPr id="207" name="DRAM">
                <a:extLst>
                  <a:ext uri="{FF2B5EF4-FFF2-40B4-BE49-F238E27FC236}">
                    <a16:creationId xmlns:a16="http://schemas.microsoft.com/office/drawing/2014/main" id="{CECDD39F-6776-710D-D268-89F4F3F3DBF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8" name="DRAM">
                <a:extLst>
                  <a:ext uri="{FF2B5EF4-FFF2-40B4-BE49-F238E27FC236}">
                    <a16:creationId xmlns:a16="http://schemas.microsoft.com/office/drawing/2014/main" id="{72C6550C-D533-DD97-3EEB-76192C2ECB7B}"/>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09" name="DRAM">
                <a:extLst>
                  <a:ext uri="{FF2B5EF4-FFF2-40B4-BE49-F238E27FC236}">
                    <a16:creationId xmlns:a16="http://schemas.microsoft.com/office/drawing/2014/main" id="{F9FE6588-1523-E0F2-3C05-D46FDDDE3A3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0" name="DRAM">
                <a:extLst>
                  <a:ext uri="{FF2B5EF4-FFF2-40B4-BE49-F238E27FC236}">
                    <a16:creationId xmlns:a16="http://schemas.microsoft.com/office/drawing/2014/main" id="{60FB5837-4987-382E-523F-2A1792C52DC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11" name="DRAM">
                <a:extLst>
                  <a:ext uri="{FF2B5EF4-FFF2-40B4-BE49-F238E27FC236}">
                    <a16:creationId xmlns:a16="http://schemas.microsoft.com/office/drawing/2014/main" id="{4D4956AB-2680-F081-A3D3-2E8DAB0B5B67}"/>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69" name="Group 168">
              <a:extLst>
                <a:ext uri="{FF2B5EF4-FFF2-40B4-BE49-F238E27FC236}">
                  <a16:creationId xmlns:a16="http://schemas.microsoft.com/office/drawing/2014/main" id="{62A591EA-B85B-F97F-4607-3C25AD71421D}"/>
                </a:ext>
              </a:extLst>
            </p:cNvPr>
            <p:cNvGrpSpPr/>
            <p:nvPr/>
          </p:nvGrpSpPr>
          <p:grpSpPr>
            <a:xfrm>
              <a:off x="5676900" y="1600199"/>
              <a:ext cx="1828800" cy="2362201"/>
              <a:chOff x="5676900" y="1170708"/>
              <a:chExt cx="1828800" cy="2791692"/>
            </a:xfrm>
          </p:grpSpPr>
          <p:cxnSp>
            <p:nvCxnSpPr>
              <p:cNvPr id="202" name="Straight Connector 201">
                <a:extLst>
                  <a:ext uri="{FF2B5EF4-FFF2-40B4-BE49-F238E27FC236}">
                    <a16:creationId xmlns:a16="http://schemas.microsoft.com/office/drawing/2014/main" id="{51FCC50A-039C-8126-ED60-4949843C0C28}"/>
                  </a:ext>
                </a:extLst>
              </p:cNvPr>
              <p:cNvCxnSpPr>
                <a:cxnSpLocks/>
                <a:stCxn id="172" idx="0"/>
                <a:endCxn id="212"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EC3D992-D0CC-E6BC-C1AA-98927959FB67}"/>
                  </a:ext>
                </a:extLst>
              </p:cNvPr>
              <p:cNvCxnSpPr>
                <a:cxnSpLocks/>
                <a:stCxn id="174" idx="0"/>
                <a:endCxn id="214"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F3D5AF3A-960F-5DF2-0459-2267DED853BD}"/>
                  </a:ext>
                </a:extLst>
              </p:cNvPr>
              <p:cNvCxnSpPr>
                <a:cxnSpLocks/>
                <a:stCxn id="175" idx="0"/>
                <a:endCxn id="215"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21628125-760E-E137-0CD9-09ABA6191E36}"/>
                  </a:ext>
                </a:extLst>
              </p:cNvPr>
              <p:cNvCxnSpPr>
                <a:cxnSpLocks/>
                <a:stCxn id="176" idx="0"/>
                <a:endCxn id="216"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704A3AC1-A92D-E995-A19E-DDE768114979}"/>
                  </a:ext>
                </a:extLst>
              </p:cNvPr>
              <p:cNvCxnSpPr>
                <a:cxnSpLocks/>
                <a:stCxn id="173" idx="0"/>
                <a:endCxn id="213"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EBC0EDEC-F084-98C8-90F5-C4E1114255FA}"/>
                </a:ext>
              </a:extLst>
            </p:cNvPr>
            <p:cNvGrpSpPr/>
            <p:nvPr/>
          </p:nvGrpSpPr>
          <p:grpSpPr>
            <a:xfrm>
              <a:off x="5334000" y="1790700"/>
              <a:ext cx="2362201" cy="1828800"/>
              <a:chOff x="5333998" y="1790700"/>
              <a:chExt cx="2791691" cy="1828800"/>
            </a:xfrm>
          </p:grpSpPr>
          <p:cxnSp>
            <p:nvCxnSpPr>
              <p:cNvPr id="197" name="Straight Connector 196">
                <a:extLst>
                  <a:ext uri="{FF2B5EF4-FFF2-40B4-BE49-F238E27FC236}">
                    <a16:creationId xmlns:a16="http://schemas.microsoft.com/office/drawing/2014/main" id="{5025AA34-15D4-F2CD-C2FB-0530AB7996CC}"/>
                  </a:ext>
                </a:extLst>
              </p:cNvPr>
              <p:cNvCxnSpPr>
                <a:cxnSpLocks/>
                <a:stCxn id="176" idx="6"/>
                <a:endCxn id="20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2FA4916-1039-5949-D147-B2A2C5E36A09}"/>
                  </a:ext>
                </a:extLst>
              </p:cNvPr>
              <p:cNvCxnSpPr>
                <a:cxnSpLocks/>
                <a:stCxn id="181" idx="6"/>
                <a:endCxn id="20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152AF810-CFEB-4FB3-DAB8-CE094F18DECB}"/>
                  </a:ext>
                </a:extLst>
              </p:cNvPr>
              <p:cNvCxnSpPr>
                <a:cxnSpLocks/>
                <a:stCxn id="186" idx="6"/>
                <a:endCxn id="20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7C0077F-EF38-0737-F468-8136D26B750E}"/>
                  </a:ext>
                </a:extLst>
              </p:cNvPr>
              <p:cNvCxnSpPr>
                <a:cxnSpLocks/>
                <a:stCxn id="191" idx="6"/>
                <a:endCxn id="210"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1B0C434-2A6A-4BE1-27EA-947F356B367A}"/>
                  </a:ext>
                </a:extLst>
              </p:cNvPr>
              <p:cNvCxnSpPr>
                <a:cxnSpLocks/>
                <a:stCxn id="196" idx="6"/>
                <a:endCxn id="211"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804F707E-C068-43ED-CE1B-ACF50A9A0F94}"/>
                </a:ext>
              </a:extLst>
            </p:cNvPr>
            <p:cNvGrpSpPr/>
            <p:nvPr/>
          </p:nvGrpSpPr>
          <p:grpSpPr>
            <a:xfrm>
              <a:off x="5486400" y="1600200"/>
              <a:ext cx="2209800" cy="2209800"/>
              <a:chOff x="5486400" y="1600200"/>
              <a:chExt cx="2209800" cy="2209800"/>
            </a:xfrm>
          </p:grpSpPr>
          <p:sp>
            <p:nvSpPr>
              <p:cNvPr id="172" name="Oval 171">
                <a:extLst>
                  <a:ext uri="{FF2B5EF4-FFF2-40B4-BE49-F238E27FC236}">
                    <a16:creationId xmlns:a16="http://schemas.microsoft.com/office/drawing/2014/main" id="{C07D1521-5CCE-A866-F264-D4AD1BE2288B}"/>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3" name="Oval 172">
                <a:extLst>
                  <a:ext uri="{FF2B5EF4-FFF2-40B4-BE49-F238E27FC236}">
                    <a16:creationId xmlns:a16="http://schemas.microsoft.com/office/drawing/2014/main" id="{875DFCA8-9099-79E2-B6F5-338CF8C4443F}"/>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4" name="Oval 173">
                <a:extLst>
                  <a:ext uri="{FF2B5EF4-FFF2-40B4-BE49-F238E27FC236}">
                    <a16:creationId xmlns:a16="http://schemas.microsoft.com/office/drawing/2014/main" id="{DB0AB8FE-BE1A-3383-9642-F13140BB588F}"/>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5" name="Oval 174">
                <a:extLst>
                  <a:ext uri="{FF2B5EF4-FFF2-40B4-BE49-F238E27FC236}">
                    <a16:creationId xmlns:a16="http://schemas.microsoft.com/office/drawing/2014/main" id="{13069DFA-D548-D5A5-969B-8C6698010868}"/>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6" name="Oval 175">
                <a:extLst>
                  <a:ext uri="{FF2B5EF4-FFF2-40B4-BE49-F238E27FC236}">
                    <a16:creationId xmlns:a16="http://schemas.microsoft.com/office/drawing/2014/main" id="{EE1F53C0-F5CD-3786-0DB4-6CEF5883E6B3}"/>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7" name="Oval 176">
                <a:extLst>
                  <a:ext uri="{FF2B5EF4-FFF2-40B4-BE49-F238E27FC236}">
                    <a16:creationId xmlns:a16="http://schemas.microsoft.com/office/drawing/2014/main" id="{D0F35B7E-193A-E329-7A89-BDAEBAD46321}"/>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8" name="Oval 177">
                <a:extLst>
                  <a:ext uri="{FF2B5EF4-FFF2-40B4-BE49-F238E27FC236}">
                    <a16:creationId xmlns:a16="http://schemas.microsoft.com/office/drawing/2014/main" id="{FE633989-085F-9B88-2B15-253C520986FD}"/>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9" name="Oval 178">
                <a:extLst>
                  <a:ext uri="{FF2B5EF4-FFF2-40B4-BE49-F238E27FC236}">
                    <a16:creationId xmlns:a16="http://schemas.microsoft.com/office/drawing/2014/main" id="{B2543ABE-D8E5-2A27-8DB3-B070ABA90CF7}"/>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180" name="Oval 179">
                <a:extLst>
                  <a:ext uri="{FF2B5EF4-FFF2-40B4-BE49-F238E27FC236}">
                    <a16:creationId xmlns:a16="http://schemas.microsoft.com/office/drawing/2014/main" id="{3457C19D-9C96-3943-5A82-8B700B3FA67A}"/>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1" name="Oval 180">
                <a:extLst>
                  <a:ext uri="{FF2B5EF4-FFF2-40B4-BE49-F238E27FC236}">
                    <a16:creationId xmlns:a16="http://schemas.microsoft.com/office/drawing/2014/main" id="{32149CC8-82AE-C8B0-C3CB-6D19C95E887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2" name="Oval 181">
                <a:extLst>
                  <a:ext uri="{FF2B5EF4-FFF2-40B4-BE49-F238E27FC236}">
                    <a16:creationId xmlns:a16="http://schemas.microsoft.com/office/drawing/2014/main" id="{F3B0DCCE-80CD-1560-4FA2-734AA127EB20}"/>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3" name="Oval 182">
                <a:extLst>
                  <a:ext uri="{FF2B5EF4-FFF2-40B4-BE49-F238E27FC236}">
                    <a16:creationId xmlns:a16="http://schemas.microsoft.com/office/drawing/2014/main" id="{5EC453EF-60B0-C64E-59D6-DCB30443A958}"/>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4" name="Oval 183">
                <a:extLst>
                  <a:ext uri="{FF2B5EF4-FFF2-40B4-BE49-F238E27FC236}">
                    <a16:creationId xmlns:a16="http://schemas.microsoft.com/office/drawing/2014/main" id="{9C1C0821-A926-0117-2165-CAE9F4F892C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5" name="Oval 184">
                <a:extLst>
                  <a:ext uri="{FF2B5EF4-FFF2-40B4-BE49-F238E27FC236}">
                    <a16:creationId xmlns:a16="http://schemas.microsoft.com/office/drawing/2014/main" id="{DCC7F14E-BACC-AA58-1963-1D2DE0C1B986}"/>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6" name="Oval 185">
                <a:extLst>
                  <a:ext uri="{FF2B5EF4-FFF2-40B4-BE49-F238E27FC236}">
                    <a16:creationId xmlns:a16="http://schemas.microsoft.com/office/drawing/2014/main" id="{E34770F4-2A8F-1B40-E704-8DBD3E494911}"/>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7" name="Oval 186">
                <a:extLst>
                  <a:ext uri="{FF2B5EF4-FFF2-40B4-BE49-F238E27FC236}">
                    <a16:creationId xmlns:a16="http://schemas.microsoft.com/office/drawing/2014/main" id="{15460FE4-5279-C2EE-F75E-3E513166963C}"/>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8" name="Oval 187">
                <a:extLst>
                  <a:ext uri="{FF2B5EF4-FFF2-40B4-BE49-F238E27FC236}">
                    <a16:creationId xmlns:a16="http://schemas.microsoft.com/office/drawing/2014/main" id="{F4C55E07-69A5-A655-A1EB-99C78D00D642}"/>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9" name="Oval 188">
                <a:extLst>
                  <a:ext uri="{FF2B5EF4-FFF2-40B4-BE49-F238E27FC236}">
                    <a16:creationId xmlns:a16="http://schemas.microsoft.com/office/drawing/2014/main" id="{90F11C5D-D40B-8E4B-5BE3-2AD08A228CFB}"/>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0" name="Oval 189">
                <a:extLst>
                  <a:ext uri="{FF2B5EF4-FFF2-40B4-BE49-F238E27FC236}">
                    <a16:creationId xmlns:a16="http://schemas.microsoft.com/office/drawing/2014/main" id="{CD7E0EE5-118C-57B8-D1FE-06DDB17E1520}"/>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1" name="Oval 190">
                <a:extLst>
                  <a:ext uri="{FF2B5EF4-FFF2-40B4-BE49-F238E27FC236}">
                    <a16:creationId xmlns:a16="http://schemas.microsoft.com/office/drawing/2014/main" id="{99853C87-5F32-BE1A-1386-1B53616045D4}"/>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2" name="Oval 191">
                <a:extLst>
                  <a:ext uri="{FF2B5EF4-FFF2-40B4-BE49-F238E27FC236}">
                    <a16:creationId xmlns:a16="http://schemas.microsoft.com/office/drawing/2014/main" id="{03BAC2F5-FB74-44A8-E372-8300A795F258}"/>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3" name="Oval 192">
                <a:extLst>
                  <a:ext uri="{FF2B5EF4-FFF2-40B4-BE49-F238E27FC236}">
                    <a16:creationId xmlns:a16="http://schemas.microsoft.com/office/drawing/2014/main" id="{318A189D-8A07-09F5-552D-70B1D5068E2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4" name="Oval 193">
                <a:extLst>
                  <a:ext uri="{FF2B5EF4-FFF2-40B4-BE49-F238E27FC236}">
                    <a16:creationId xmlns:a16="http://schemas.microsoft.com/office/drawing/2014/main" id="{CD385750-0B9C-BF51-FA8D-99CACBC5FCAA}"/>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5" name="Oval 194">
                <a:extLst>
                  <a:ext uri="{FF2B5EF4-FFF2-40B4-BE49-F238E27FC236}">
                    <a16:creationId xmlns:a16="http://schemas.microsoft.com/office/drawing/2014/main" id="{79861D2F-2B2C-E1C3-F60D-3A12A86B58D0}"/>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96" name="Oval 195">
                <a:extLst>
                  <a:ext uri="{FF2B5EF4-FFF2-40B4-BE49-F238E27FC236}">
                    <a16:creationId xmlns:a16="http://schemas.microsoft.com/office/drawing/2014/main" id="{FBF30AF6-995E-9A42-01A3-EE6F66FFF0C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218" name="Straight Connector 217">
            <a:extLst>
              <a:ext uri="{FF2B5EF4-FFF2-40B4-BE49-F238E27FC236}">
                <a16:creationId xmlns:a16="http://schemas.microsoft.com/office/drawing/2014/main" id="{CBF6A697-6E9E-75A8-88E2-078AE50B494C}"/>
              </a:ext>
            </a:extLst>
          </p:cNvPr>
          <p:cNvCxnSpPr>
            <a:cxnSpLocks/>
          </p:cNvCxnSpPr>
          <p:nvPr/>
        </p:nvCxnSpPr>
        <p:spPr>
          <a:xfrm flipH="1">
            <a:off x="1276381" y="1667244"/>
            <a:ext cx="6632999"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219" name="Group 218">
            <a:extLst>
              <a:ext uri="{FF2B5EF4-FFF2-40B4-BE49-F238E27FC236}">
                <a16:creationId xmlns:a16="http://schemas.microsoft.com/office/drawing/2014/main" id="{12AFDB39-D3B2-D38B-67A8-8E03EACCEEBD}"/>
              </a:ext>
            </a:extLst>
          </p:cNvPr>
          <p:cNvGrpSpPr/>
          <p:nvPr/>
        </p:nvGrpSpPr>
        <p:grpSpPr>
          <a:xfrm>
            <a:off x="1855494" y="2175308"/>
            <a:ext cx="4667046" cy="1262575"/>
            <a:chOff x="2178059" y="1099626"/>
            <a:chExt cx="4667046" cy="1262575"/>
          </a:xfrm>
        </p:grpSpPr>
        <p:cxnSp>
          <p:nvCxnSpPr>
            <p:cNvPr id="220" name="Straight Connector 219">
              <a:extLst>
                <a:ext uri="{FF2B5EF4-FFF2-40B4-BE49-F238E27FC236}">
                  <a16:creationId xmlns:a16="http://schemas.microsoft.com/office/drawing/2014/main" id="{8EEAF674-C1B6-407D-BEBA-48263EB40618}"/>
                </a:ext>
              </a:extLst>
            </p:cNvPr>
            <p:cNvCxnSpPr>
              <a:cxnSpLocks/>
            </p:cNvCxnSpPr>
            <p:nvPr/>
          </p:nvCxnSpPr>
          <p:spPr>
            <a:xfrm flipV="1">
              <a:off x="2178059" y="1099626"/>
              <a:ext cx="0" cy="1262575"/>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2FE08E6-3F33-4F83-ECB0-AA5614950ABB}"/>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46F96A8-206A-6C67-B6F4-8BC2EF488284}"/>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56481F6F-B2A4-0D12-AAC0-3618B6B18C08}"/>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229" name="DRAM">
            <a:extLst>
              <a:ext uri="{FF2B5EF4-FFF2-40B4-BE49-F238E27FC236}">
                <a16:creationId xmlns:a16="http://schemas.microsoft.com/office/drawing/2014/main" id="{A5A7054E-AB81-129C-9AAD-44384D8FE063}"/>
              </a:ext>
            </a:extLst>
          </p:cNvPr>
          <p:cNvSpPr/>
          <p:nvPr/>
        </p:nvSpPr>
        <p:spPr>
          <a:xfrm rot="16200000">
            <a:off x="78839" y="2176842"/>
            <a:ext cx="1936792"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325" name="Group 324">
            <a:extLst>
              <a:ext uri="{FF2B5EF4-FFF2-40B4-BE49-F238E27FC236}">
                <a16:creationId xmlns:a16="http://schemas.microsoft.com/office/drawing/2014/main" id="{A702333C-BE16-F27D-0AAD-E7DF3F4599B4}"/>
              </a:ext>
            </a:extLst>
          </p:cNvPr>
          <p:cNvGrpSpPr/>
          <p:nvPr/>
        </p:nvGrpSpPr>
        <p:grpSpPr>
          <a:xfrm>
            <a:off x="1734835" y="3702045"/>
            <a:ext cx="6248400" cy="877744"/>
            <a:chOff x="1828800" y="2854963"/>
            <a:chExt cx="6248400" cy="877744"/>
          </a:xfrm>
        </p:grpSpPr>
        <p:cxnSp>
          <p:nvCxnSpPr>
            <p:cNvPr id="326" name="Straight Connector 325">
              <a:extLst>
                <a:ext uri="{FF2B5EF4-FFF2-40B4-BE49-F238E27FC236}">
                  <a16:creationId xmlns:a16="http://schemas.microsoft.com/office/drawing/2014/main" id="{6D0A53E7-2A90-99D1-EFB3-BCF37A2EEC09}"/>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BE6E349-EBE6-7A39-3AFD-39E8EC31E7F9}"/>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C27A6FF-A8E1-ADA1-F746-5A9AAD523639}"/>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334" name="DRAM">
              <a:extLst>
                <a:ext uri="{FF2B5EF4-FFF2-40B4-BE49-F238E27FC236}">
                  <a16:creationId xmlns:a16="http://schemas.microsoft.com/office/drawing/2014/main" id="{F6373659-2605-FC7F-F1BD-CDD69DECC69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cxnSp>
          <p:nvCxnSpPr>
            <p:cNvPr id="330" name="Straight Connector 329">
              <a:extLst>
                <a:ext uri="{FF2B5EF4-FFF2-40B4-BE49-F238E27FC236}">
                  <a16:creationId xmlns:a16="http://schemas.microsoft.com/office/drawing/2014/main" id="{355305C0-0A0A-83AE-7E79-C81DD3FD813D}"/>
                </a:ext>
              </a:extLst>
            </p:cNvPr>
            <p:cNvCxnSpPr>
              <a:cxnSpLocks/>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DFAE444-295F-E669-8A98-DDA61BFB7277}"/>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8139446E-1947-1EAC-C8FB-A22AECFB0C12}"/>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D6210EC7-4CD4-CED3-6EEB-72270CB2F428}"/>
              </a:ext>
            </a:extLst>
          </p:cNvPr>
          <p:cNvSpPr txBox="1"/>
          <p:nvPr/>
        </p:nvSpPr>
        <p:spPr>
          <a:xfrm>
            <a:off x="5468635" y="1210044"/>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0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0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27" name="Group 526">
            <a:extLst>
              <a:ext uri="{FF2B5EF4-FFF2-40B4-BE49-F238E27FC236}">
                <a16:creationId xmlns:a16="http://schemas.microsoft.com/office/drawing/2014/main" id="{7F9EF3DA-D028-EEBA-DE71-6D628A18164D}"/>
              </a:ext>
            </a:extLst>
          </p:cNvPr>
          <p:cNvGrpSpPr/>
          <p:nvPr/>
        </p:nvGrpSpPr>
        <p:grpSpPr>
          <a:xfrm>
            <a:off x="813631" y="1946316"/>
            <a:ext cx="5503267" cy="3479723"/>
            <a:chOff x="813631" y="1946316"/>
            <a:chExt cx="5503267" cy="3479723"/>
          </a:xfrm>
        </p:grpSpPr>
        <p:cxnSp>
          <p:nvCxnSpPr>
            <p:cNvPr id="498" name="Straight Connector 497">
              <a:extLst>
                <a:ext uri="{FF2B5EF4-FFF2-40B4-BE49-F238E27FC236}">
                  <a16:creationId xmlns:a16="http://schemas.microsoft.com/office/drawing/2014/main" id="{DBAC6B2A-3742-B677-2F2F-A6CC20D0928B}"/>
                </a:ext>
              </a:extLst>
            </p:cNvPr>
            <p:cNvCxnSpPr>
              <a:cxnSpLocks/>
            </p:cNvCxnSpPr>
            <p:nvPr/>
          </p:nvCxnSpPr>
          <p:spPr>
            <a:xfrm>
              <a:off x="1492163" y="1946316"/>
              <a:ext cx="0" cy="29393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BE417BFF-3C44-418D-D8BC-5640AFB37DC9}"/>
                </a:ext>
              </a:extLst>
            </p:cNvPr>
            <p:cNvCxnSpPr>
              <a:cxnSpLocks/>
            </p:cNvCxnSpPr>
            <p:nvPr/>
          </p:nvCxnSpPr>
          <p:spPr>
            <a:xfrm flipH="1">
              <a:off x="1492163" y="1946316"/>
              <a:ext cx="4824735"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3A38D975-212A-68AC-7AE2-5D9DEEDF5350}"/>
                </a:ext>
              </a:extLst>
            </p:cNvPr>
            <p:cNvCxnSpPr>
              <a:cxnSpLocks/>
              <a:endCxn id="505" idx="2"/>
            </p:cNvCxnSpPr>
            <p:nvPr/>
          </p:nvCxnSpPr>
          <p:spPr>
            <a:xfrm flipH="1">
              <a:off x="1267039" y="4446117"/>
              <a:ext cx="215790"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05" name="DRAM">
              <a:extLst>
                <a:ext uri="{FF2B5EF4-FFF2-40B4-BE49-F238E27FC236}">
                  <a16:creationId xmlns:a16="http://schemas.microsoft.com/office/drawing/2014/main" id="{2B286498-86D2-EB8F-5422-301B23286E7F}"/>
                </a:ext>
              </a:extLst>
            </p:cNvPr>
            <p:cNvSpPr/>
            <p:nvPr/>
          </p:nvSpPr>
          <p:spPr>
            <a:xfrm rot="16200000">
              <a:off x="69953" y="4228954"/>
              <a:ext cx="1940763" cy="453408"/>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E16161"/>
                  </a:solidFill>
                  <a:latin typeface="Avenir Next" panose="020B0503020202020204" pitchFamily="34" charset="0"/>
                </a:rPr>
                <a:t>m</a:t>
              </a:r>
              <a:r>
                <a:rPr kumimoji="0" lang="en-US" sz="2400" b="0" i="0" u="none" strike="noStrike" kern="1200" cap="none" spc="0" normalizeH="0" baseline="0" noProof="0" dirty="0">
                  <a:ln>
                    <a:noFill/>
                  </a:ln>
                  <a:solidFill>
                    <a:srgbClr val="E16161"/>
                  </a:solidFill>
                  <a:effectLst/>
                  <a:uLnTx/>
                  <a:uFillTx/>
                  <a:latin typeface="Avenir Next" panose="020B0503020202020204" pitchFamily="34" charset="0"/>
                </a:rPr>
                <a:t>at selector</a:t>
              </a:r>
            </a:p>
          </p:txBody>
        </p:sp>
      </p:grpSp>
      <p:grpSp>
        <p:nvGrpSpPr>
          <p:cNvPr id="528" name="Group 527">
            <a:extLst>
              <a:ext uri="{FF2B5EF4-FFF2-40B4-BE49-F238E27FC236}">
                <a16:creationId xmlns:a16="http://schemas.microsoft.com/office/drawing/2014/main" id="{11E1A2BB-2FC4-AFA8-A9D6-11503A98AE1E}"/>
              </a:ext>
            </a:extLst>
          </p:cNvPr>
          <p:cNvGrpSpPr/>
          <p:nvPr/>
        </p:nvGrpSpPr>
        <p:grpSpPr>
          <a:xfrm>
            <a:off x="404728" y="5433629"/>
            <a:ext cx="1276252" cy="667038"/>
            <a:chOff x="404728" y="5433629"/>
            <a:chExt cx="1276252" cy="667038"/>
          </a:xfrm>
        </p:grpSpPr>
        <p:cxnSp>
          <p:nvCxnSpPr>
            <p:cNvPr id="515" name="Straight Connector 514">
              <a:extLst>
                <a:ext uri="{FF2B5EF4-FFF2-40B4-BE49-F238E27FC236}">
                  <a16:creationId xmlns:a16="http://schemas.microsoft.com/office/drawing/2014/main" id="{6925761C-D70E-69B7-90BB-56D35A4324C4}"/>
                </a:ext>
              </a:extLst>
            </p:cNvPr>
            <p:cNvCxnSpPr>
              <a:cxnSpLocks/>
            </p:cNvCxnSpPr>
            <p:nvPr/>
          </p:nvCxnSpPr>
          <p:spPr>
            <a:xfrm>
              <a:off x="1041164" y="5433629"/>
              <a:ext cx="0" cy="29496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16C02C38-E183-F1EB-A6D3-A89B06A0AA2E}"/>
                </a:ext>
              </a:extLst>
            </p:cNvPr>
            <p:cNvSpPr txBox="1"/>
            <p:nvPr/>
          </p:nvSpPr>
          <p:spPr>
            <a:xfrm>
              <a:off x="404728" y="5731335"/>
              <a:ext cx="127625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solidFill>
                    <a:srgbClr val="E16161"/>
                  </a:solidFill>
                  <a:latin typeface="Avenir Next" panose="020B0503020202020204" pitchFamily="34" charset="0"/>
                </a:rPr>
                <a:t>m</a:t>
              </a:r>
              <a:r>
                <a:rPr lang="en-US" sz="1800" dirty="0">
                  <a:solidFill>
                    <a:srgbClr val="E16161"/>
                  </a:solidFill>
                  <a:latin typeface="Avenir Next" panose="020B0503020202020204" pitchFamily="34" charset="0"/>
                </a:rPr>
                <a:t>at range</a:t>
              </a:r>
              <a:endParaRPr kumimoji="0" lang="en-US" sz="18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grpSp>
        <p:nvGrpSpPr>
          <p:cNvPr id="526" name="Group 525">
            <a:extLst>
              <a:ext uri="{FF2B5EF4-FFF2-40B4-BE49-F238E27FC236}">
                <a16:creationId xmlns:a16="http://schemas.microsoft.com/office/drawing/2014/main" id="{3C5F964E-A227-F655-7828-715344D25793}"/>
              </a:ext>
            </a:extLst>
          </p:cNvPr>
          <p:cNvGrpSpPr/>
          <p:nvPr/>
        </p:nvGrpSpPr>
        <p:grpSpPr>
          <a:xfrm>
            <a:off x="1621409" y="1632137"/>
            <a:ext cx="7813162" cy="589615"/>
            <a:chOff x="1621409" y="1632137"/>
            <a:chExt cx="7813162" cy="589615"/>
          </a:xfrm>
        </p:grpSpPr>
        <p:grpSp>
          <p:nvGrpSpPr>
            <p:cNvPr id="523" name="Group 522">
              <a:extLst>
                <a:ext uri="{FF2B5EF4-FFF2-40B4-BE49-F238E27FC236}">
                  <a16:creationId xmlns:a16="http://schemas.microsoft.com/office/drawing/2014/main" id="{B0F63A26-3154-1BC4-3866-A6557394A51E}"/>
                </a:ext>
              </a:extLst>
            </p:cNvPr>
            <p:cNvGrpSpPr/>
            <p:nvPr/>
          </p:nvGrpSpPr>
          <p:grpSpPr>
            <a:xfrm>
              <a:off x="1621409" y="1686164"/>
              <a:ext cx="4902069" cy="535588"/>
              <a:chOff x="1621409" y="1686164"/>
              <a:chExt cx="4902069" cy="535588"/>
            </a:xfrm>
          </p:grpSpPr>
          <p:grpSp>
            <p:nvGrpSpPr>
              <p:cNvPr id="449" name="Group 448">
                <a:extLst>
                  <a:ext uri="{FF2B5EF4-FFF2-40B4-BE49-F238E27FC236}">
                    <a16:creationId xmlns:a16="http://schemas.microsoft.com/office/drawing/2014/main" id="{7272E566-DB4A-92AA-9DC9-470B709DCFC0}"/>
                  </a:ext>
                </a:extLst>
              </p:cNvPr>
              <p:cNvGrpSpPr/>
              <p:nvPr/>
            </p:nvGrpSpPr>
            <p:grpSpPr>
              <a:xfrm rot="16200000">
                <a:off x="1471080" y="1836493"/>
                <a:ext cx="535588" cy="234929"/>
                <a:chOff x="1989052" y="1313467"/>
                <a:chExt cx="724316" cy="275603"/>
              </a:xfrm>
            </p:grpSpPr>
            <p:cxnSp>
              <p:nvCxnSpPr>
                <p:cNvPr id="438" name="Straight Connector 437">
                  <a:extLst>
                    <a:ext uri="{FF2B5EF4-FFF2-40B4-BE49-F238E27FC236}">
                      <a16:creationId xmlns:a16="http://schemas.microsoft.com/office/drawing/2014/main" id="{FB104613-A2B0-118D-C12B-95238AD8DAC3}"/>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428841F9-AF33-75DB-6E99-48A64835C3E6}"/>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FD42204A-6AC3-044B-460B-90839169FF2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4445F350-BD82-6A9E-16A2-74714671CC45}"/>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41B97576-D749-5175-7DFC-18D92DFAE973}"/>
                    </a:ext>
                  </a:extLst>
                </p:cNvPr>
                <p:cNvCxnSpPr>
                  <a:cxnSpLocks/>
                </p:cNvCxnSpPr>
                <p:nvPr/>
              </p:nvCxnSpPr>
              <p:spPr>
                <a:xfrm flipV="1">
                  <a:off x="2253163" y="1451072"/>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A6F6ACD7-C58A-F7C3-8981-0B3552EFACFD}"/>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D9B0A42F-741C-C7BE-DBF2-BB3803D36FF9}"/>
                    </a:ext>
                  </a:extLst>
                </p:cNvPr>
                <p:cNvCxnSpPr>
                  <a:cxnSpLocks/>
                </p:cNvCxnSpPr>
                <p:nvPr/>
              </p:nvCxnSpPr>
              <p:spPr>
                <a:xfrm rot="5400000">
                  <a:off x="2112712" y="1465405"/>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58" name="Group 457">
                <a:extLst>
                  <a:ext uri="{FF2B5EF4-FFF2-40B4-BE49-F238E27FC236}">
                    <a16:creationId xmlns:a16="http://schemas.microsoft.com/office/drawing/2014/main" id="{439F8F05-68CF-F7A8-7008-7B8B15E67EC4}"/>
                  </a:ext>
                </a:extLst>
              </p:cNvPr>
              <p:cNvGrpSpPr/>
              <p:nvPr/>
            </p:nvGrpSpPr>
            <p:grpSpPr>
              <a:xfrm rot="16200000">
                <a:off x="3027345" y="1834959"/>
                <a:ext cx="532520" cy="234929"/>
                <a:chOff x="1993201" y="1313467"/>
                <a:chExt cx="720167" cy="275603"/>
              </a:xfrm>
            </p:grpSpPr>
            <p:cxnSp>
              <p:nvCxnSpPr>
                <p:cNvPr id="459" name="Straight Connector 458">
                  <a:extLst>
                    <a:ext uri="{FF2B5EF4-FFF2-40B4-BE49-F238E27FC236}">
                      <a16:creationId xmlns:a16="http://schemas.microsoft.com/office/drawing/2014/main" id="{6EC00532-1730-F280-074C-19B9540A0EF0}"/>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D93E5E96-51AA-D4FA-A25B-BCC1950733BD}"/>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3DBDF13-5AED-458D-CECE-F6083C7C61D5}"/>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7B188F63-C95D-90FE-613A-FA4D4FA37C8A}"/>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2D47ADF4-0491-6163-2CFE-CA197B6DC7D6}"/>
                    </a:ext>
                  </a:extLst>
                </p:cNvPr>
                <p:cNvCxnSpPr>
                  <a:cxnSpLocks/>
                </p:cNvCxnSpPr>
                <p:nvPr/>
              </p:nvCxnSpPr>
              <p:spPr>
                <a:xfrm flipV="1">
                  <a:off x="2253162" y="1468015"/>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7DEE7ACC-11CB-46D2-84E2-6186D16E8ADC}"/>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E53B2FA-7D57-F6C5-7DF1-E366044E30BD}"/>
                    </a:ext>
                  </a:extLst>
                </p:cNvPr>
                <p:cNvCxnSpPr>
                  <a:cxnSpLocks/>
                </p:cNvCxnSpPr>
                <p:nvPr/>
              </p:nvCxnSpPr>
              <p:spPr>
                <a:xfrm rot="5400000">
                  <a:off x="2114787" y="1464495"/>
                  <a:ext cx="0" cy="243171"/>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70" name="Group 469">
                <a:extLst>
                  <a:ext uri="{FF2B5EF4-FFF2-40B4-BE49-F238E27FC236}">
                    <a16:creationId xmlns:a16="http://schemas.microsoft.com/office/drawing/2014/main" id="{40A7F7B8-EE30-4E48-0CDE-0BE0E646A9A8}"/>
                  </a:ext>
                </a:extLst>
              </p:cNvPr>
              <p:cNvGrpSpPr/>
              <p:nvPr/>
            </p:nvGrpSpPr>
            <p:grpSpPr>
              <a:xfrm rot="16200000">
                <a:off x="4599394" y="1836493"/>
                <a:ext cx="535588" cy="234929"/>
                <a:chOff x="1989052" y="1313467"/>
                <a:chExt cx="724316" cy="275603"/>
              </a:xfrm>
            </p:grpSpPr>
            <p:cxnSp>
              <p:nvCxnSpPr>
                <p:cNvPr id="472" name="Straight Connector 471">
                  <a:extLst>
                    <a:ext uri="{FF2B5EF4-FFF2-40B4-BE49-F238E27FC236}">
                      <a16:creationId xmlns:a16="http://schemas.microsoft.com/office/drawing/2014/main" id="{A6B1A434-9FAF-F871-794E-E9BF10AA494D}"/>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3B51B7D2-2AAE-76C4-32E5-99429A47AF18}"/>
                    </a:ext>
                  </a:extLst>
                </p:cNvPr>
                <p:cNvCxnSpPr>
                  <a:cxnSpLocks/>
                </p:cNvCxnSpPr>
                <p:nvPr/>
              </p:nvCxnSpPr>
              <p:spPr>
                <a:xfrm flipH="1">
                  <a:off x="2255738" y="1451988"/>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3AD9476-7C94-9A8B-1678-4C327BF38AF2}"/>
                    </a:ext>
                  </a:extLst>
                </p:cNvPr>
                <p:cNvCxnSpPr>
                  <a:cxnSpLocks/>
                </p:cNvCxnSpPr>
                <p:nvPr/>
              </p:nvCxnSpPr>
              <p:spPr>
                <a:xfrm flipV="1">
                  <a:off x="2470389" y="1455785"/>
                  <a:ext cx="0" cy="133285"/>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94CF7D1E-35AE-7E92-EE7F-96BC6C049E6D}"/>
                    </a:ext>
                  </a:extLst>
                </p:cNvPr>
                <p:cNvCxnSpPr>
                  <a:cxnSpLocks/>
                </p:cNvCxnSpPr>
                <p:nvPr/>
              </p:nvCxnSpPr>
              <p:spPr>
                <a:xfrm flipH="1">
                  <a:off x="2255739" y="1387692"/>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E6CE19C2-1B17-416D-1211-BEE9C627AF16}"/>
                    </a:ext>
                  </a:extLst>
                </p:cNvPr>
                <p:cNvCxnSpPr>
                  <a:cxnSpLocks/>
                </p:cNvCxnSpPr>
                <p:nvPr/>
              </p:nvCxnSpPr>
              <p:spPr>
                <a:xfrm flipV="1">
                  <a:off x="2253162" y="1468013"/>
                  <a:ext cx="0" cy="11799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E1C5317F-318C-4A98-1599-08E60B279987}"/>
                    </a:ext>
                  </a:extLst>
                </p:cNvPr>
                <p:cNvCxnSpPr>
                  <a:cxnSpLocks/>
                </p:cNvCxnSpPr>
                <p:nvPr/>
              </p:nvCxnSpPr>
              <p:spPr>
                <a:xfrm rot="5400000">
                  <a:off x="2594959" y="147066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2F60F4D-9445-1750-34B3-4F72D7823368}"/>
                    </a:ext>
                  </a:extLst>
                </p:cNvPr>
                <p:cNvCxnSpPr>
                  <a:cxnSpLocks/>
                </p:cNvCxnSpPr>
                <p:nvPr/>
              </p:nvCxnSpPr>
              <p:spPr>
                <a:xfrm rot="5400000">
                  <a:off x="2112712" y="1462419"/>
                  <a:ext cx="1"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nvGrpSpPr>
              <p:cNvPr id="480" name="Group 479">
                <a:extLst>
                  <a:ext uri="{FF2B5EF4-FFF2-40B4-BE49-F238E27FC236}">
                    <a16:creationId xmlns:a16="http://schemas.microsoft.com/office/drawing/2014/main" id="{4BFFDF0C-7E0B-DF8B-0752-599843DFD108}"/>
                  </a:ext>
                </a:extLst>
              </p:cNvPr>
              <p:cNvGrpSpPr/>
              <p:nvPr/>
            </p:nvGrpSpPr>
            <p:grpSpPr>
              <a:xfrm rot="16200000">
                <a:off x="6146177" y="1835030"/>
                <a:ext cx="526165" cy="228437"/>
                <a:chOff x="2001797" y="1313467"/>
                <a:chExt cx="711571" cy="267985"/>
              </a:xfrm>
            </p:grpSpPr>
            <p:cxnSp>
              <p:nvCxnSpPr>
                <p:cNvPr id="482" name="Straight Connector 481">
                  <a:extLst>
                    <a:ext uri="{FF2B5EF4-FFF2-40B4-BE49-F238E27FC236}">
                      <a16:creationId xmlns:a16="http://schemas.microsoft.com/office/drawing/2014/main" id="{D6C77763-835F-384D-831C-66A056AF1139}"/>
                    </a:ext>
                  </a:extLst>
                </p:cNvPr>
                <p:cNvCxnSpPr>
                  <a:cxnSpLocks/>
                </p:cNvCxnSpPr>
                <p:nvPr/>
              </p:nvCxnSpPr>
              <p:spPr>
                <a:xfrm rot="5400000" flipH="1">
                  <a:off x="2335056" y="1339121"/>
                  <a:ext cx="51307"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F6A766A5-1D8B-C3A9-B2F8-C686B641D41F}"/>
                    </a:ext>
                  </a:extLst>
                </p:cNvPr>
                <p:cNvCxnSpPr>
                  <a:cxnSpLocks/>
                </p:cNvCxnSpPr>
                <p:nvPr/>
              </p:nvCxnSpPr>
              <p:spPr>
                <a:xfrm flipH="1">
                  <a:off x="2255737" y="143676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29406150-E9A2-20C5-8E0F-71E84C40E624}"/>
                    </a:ext>
                  </a:extLst>
                </p:cNvPr>
                <p:cNvCxnSpPr>
                  <a:cxnSpLocks/>
                </p:cNvCxnSpPr>
                <p:nvPr/>
              </p:nvCxnSpPr>
              <p:spPr>
                <a:xfrm flipV="1">
                  <a:off x="2470390" y="1440560"/>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90C0C705-C892-A3EA-8DAC-17DF2494DA0E}"/>
                    </a:ext>
                  </a:extLst>
                </p:cNvPr>
                <p:cNvCxnSpPr>
                  <a:cxnSpLocks/>
                </p:cNvCxnSpPr>
                <p:nvPr/>
              </p:nvCxnSpPr>
              <p:spPr>
                <a:xfrm flipH="1">
                  <a:off x="2255739" y="1372456"/>
                  <a:ext cx="210664" cy="0"/>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0913102F-46C3-46B5-B59D-79FADB0D7BE1}"/>
                    </a:ext>
                  </a:extLst>
                </p:cNvPr>
                <p:cNvCxnSpPr>
                  <a:cxnSpLocks/>
                </p:cNvCxnSpPr>
                <p:nvPr/>
              </p:nvCxnSpPr>
              <p:spPr>
                <a:xfrm flipV="1">
                  <a:off x="2253161" y="1441376"/>
                  <a:ext cx="0" cy="133286"/>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68817DC-FF1A-C413-BD95-A18D39EA0D05}"/>
                    </a:ext>
                  </a:extLst>
                </p:cNvPr>
                <p:cNvCxnSpPr>
                  <a:cxnSpLocks/>
                </p:cNvCxnSpPr>
                <p:nvPr/>
              </p:nvCxnSpPr>
              <p:spPr>
                <a:xfrm rot="5400000">
                  <a:off x="2594959" y="1455440"/>
                  <a:ext cx="0" cy="236818"/>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6441FF64-2B01-7E9B-CD56-24B79EE19EEF}"/>
                    </a:ext>
                  </a:extLst>
                </p:cNvPr>
                <p:cNvCxnSpPr>
                  <a:cxnSpLocks/>
                </p:cNvCxnSpPr>
                <p:nvPr/>
              </p:nvCxnSpPr>
              <p:spPr>
                <a:xfrm rot="5400000">
                  <a:off x="2125458" y="1457791"/>
                  <a:ext cx="0" cy="247322"/>
                </a:xfrm>
                <a:prstGeom prst="line">
                  <a:avLst/>
                </a:prstGeom>
                <a:solidFill>
                  <a:schemeClr val="tx1">
                    <a:lumMod val="65000"/>
                    <a:lumOff val="35000"/>
                  </a:schemeClr>
                </a:solidFill>
                <a:ln w="38100" cap="rnd">
                  <a:solidFill>
                    <a:srgbClr val="E1616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grpSp>
        <p:sp>
          <p:nvSpPr>
            <p:cNvPr id="520" name="TextBox 519">
              <a:extLst>
                <a:ext uri="{FF2B5EF4-FFF2-40B4-BE49-F238E27FC236}">
                  <a16:creationId xmlns:a16="http://schemas.microsoft.com/office/drawing/2014/main" id="{17BDC066-7DE3-FF53-C466-B805C837477F}"/>
                </a:ext>
              </a:extLst>
            </p:cNvPr>
            <p:cNvSpPr txBox="1"/>
            <p:nvPr/>
          </p:nvSpPr>
          <p:spPr>
            <a:xfrm>
              <a:off x="6226631" y="1632137"/>
              <a:ext cx="3207940"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err="1">
                  <a:solidFill>
                    <a:srgbClr val="E16161"/>
                  </a:solidFill>
                  <a:latin typeface="Avenir Next" panose="020B0503020202020204" pitchFamily="34" charset="0"/>
                </a:rPr>
                <a:t>i</a:t>
              </a:r>
              <a:r>
                <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rPr>
                <a:t>solation transistors</a:t>
              </a:r>
            </a:p>
          </p:txBody>
        </p:sp>
      </p:grpSp>
      <p:grpSp>
        <p:nvGrpSpPr>
          <p:cNvPr id="525" name="Group 524">
            <a:extLst>
              <a:ext uri="{FF2B5EF4-FFF2-40B4-BE49-F238E27FC236}">
                <a16:creationId xmlns:a16="http://schemas.microsoft.com/office/drawing/2014/main" id="{FC754EA4-035F-62F9-9956-8B5E7A2AFE2D}"/>
              </a:ext>
            </a:extLst>
          </p:cNvPr>
          <p:cNvGrpSpPr/>
          <p:nvPr/>
        </p:nvGrpSpPr>
        <p:grpSpPr>
          <a:xfrm>
            <a:off x="1735869" y="2025202"/>
            <a:ext cx="7685780" cy="457200"/>
            <a:chOff x="1735869" y="2025202"/>
            <a:chExt cx="7685780" cy="457200"/>
          </a:xfrm>
        </p:grpSpPr>
        <p:grpSp>
          <p:nvGrpSpPr>
            <p:cNvPr id="524" name="Group 523">
              <a:extLst>
                <a:ext uri="{FF2B5EF4-FFF2-40B4-BE49-F238E27FC236}">
                  <a16:creationId xmlns:a16="http://schemas.microsoft.com/office/drawing/2014/main" id="{294F1EE5-E029-C839-09AE-CD604EB8F0DA}"/>
                </a:ext>
              </a:extLst>
            </p:cNvPr>
            <p:cNvGrpSpPr/>
            <p:nvPr/>
          </p:nvGrpSpPr>
          <p:grpSpPr>
            <a:xfrm>
              <a:off x="1735869" y="2202248"/>
              <a:ext cx="4903097" cy="129425"/>
              <a:chOff x="1735869" y="2202248"/>
              <a:chExt cx="4903097" cy="129425"/>
            </a:xfrm>
          </p:grpSpPr>
          <p:sp>
            <p:nvSpPr>
              <p:cNvPr id="455" name="DRAM">
                <a:extLst>
                  <a:ext uri="{FF2B5EF4-FFF2-40B4-BE49-F238E27FC236}">
                    <a16:creationId xmlns:a16="http://schemas.microsoft.com/office/drawing/2014/main" id="{C80891E2-68C1-55D0-2A66-BB72F349A7D8}"/>
                  </a:ext>
                </a:extLst>
              </p:cNvPr>
              <p:cNvSpPr/>
              <p:nvPr/>
            </p:nvSpPr>
            <p:spPr>
              <a:xfrm rot="5400000">
                <a:off x="1785984"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89" name="Triangle 488">
                <a:extLst>
                  <a:ext uri="{FF2B5EF4-FFF2-40B4-BE49-F238E27FC236}">
                    <a16:creationId xmlns:a16="http://schemas.microsoft.com/office/drawing/2014/main" id="{7672112B-6377-BDEB-BC7C-96CAA5827227}"/>
                  </a:ext>
                </a:extLst>
              </p:cNvPr>
              <p:cNvSpPr/>
              <p:nvPr/>
            </p:nvSpPr>
            <p:spPr>
              <a:xfrm rot="5400000">
                <a:off x="1736968"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DRAM">
                <a:extLst>
                  <a:ext uri="{FF2B5EF4-FFF2-40B4-BE49-F238E27FC236}">
                    <a16:creationId xmlns:a16="http://schemas.microsoft.com/office/drawing/2014/main" id="{2346820B-3BB0-2B35-CE5C-98BF8A20F4FD}"/>
                  </a:ext>
                </a:extLst>
              </p:cNvPr>
              <p:cNvSpPr/>
              <p:nvPr/>
            </p:nvSpPr>
            <p:spPr>
              <a:xfrm rot="5400000">
                <a:off x="3340715"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0" name="Triangle 489">
                <a:extLst>
                  <a:ext uri="{FF2B5EF4-FFF2-40B4-BE49-F238E27FC236}">
                    <a16:creationId xmlns:a16="http://schemas.microsoft.com/office/drawing/2014/main" id="{30CE9415-5B5B-400C-1188-44883F8AC410}"/>
                  </a:ext>
                </a:extLst>
              </p:cNvPr>
              <p:cNvSpPr/>
              <p:nvPr/>
            </p:nvSpPr>
            <p:spPr>
              <a:xfrm rot="5400000">
                <a:off x="3293844"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DRAM">
                <a:extLst>
                  <a:ext uri="{FF2B5EF4-FFF2-40B4-BE49-F238E27FC236}">
                    <a16:creationId xmlns:a16="http://schemas.microsoft.com/office/drawing/2014/main" id="{5CC7670B-B5B2-2A8C-486B-D178BE3A19DD}"/>
                  </a:ext>
                </a:extLst>
              </p:cNvPr>
              <p:cNvSpPr/>
              <p:nvPr/>
            </p:nvSpPr>
            <p:spPr>
              <a:xfrm rot="5400000">
                <a:off x="4914298"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1" name="Triangle 490">
                <a:extLst>
                  <a:ext uri="{FF2B5EF4-FFF2-40B4-BE49-F238E27FC236}">
                    <a16:creationId xmlns:a16="http://schemas.microsoft.com/office/drawing/2014/main" id="{365B1E87-D1D7-AB94-A4DD-12877B56CAB3}"/>
                  </a:ext>
                </a:extLst>
              </p:cNvPr>
              <p:cNvSpPr/>
              <p:nvPr/>
            </p:nvSpPr>
            <p:spPr>
              <a:xfrm rot="5400000">
                <a:off x="4864189"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DRAM">
                <a:extLst>
                  <a:ext uri="{FF2B5EF4-FFF2-40B4-BE49-F238E27FC236}">
                    <a16:creationId xmlns:a16="http://schemas.microsoft.com/office/drawing/2014/main" id="{A451B454-A1E3-24A1-6092-986A1BE62441}"/>
                  </a:ext>
                </a:extLst>
              </p:cNvPr>
              <p:cNvSpPr/>
              <p:nvPr/>
            </p:nvSpPr>
            <p:spPr>
              <a:xfrm rot="5400000">
                <a:off x="6459602" y="2152309"/>
                <a:ext cx="129425" cy="229303"/>
              </a:xfrm>
              <a:prstGeom prst="roundRect">
                <a:avLst>
                  <a:gd name="adj" fmla="val 11319"/>
                </a:avLst>
              </a:prstGeom>
              <a:solidFill>
                <a:schemeClr val="accent1">
                  <a:lumMod val="20000"/>
                  <a:lumOff val="80000"/>
                </a:schemeClr>
              </a:solidFill>
              <a:ln w="1270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92" name="Triangle 491">
                <a:extLst>
                  <a:ext uri="{FF2B5EF4-FFF2-40B4-BE49-F238E27FC236}">
                    <a16:creationId xmlns:a16="http://schemas.microsoft.com/office/drawing/2014/main" id="{477250CC-01CB-0C6E-FDB3-8858BCD6932C}"/>
                  </a:ext>
                </a:extLst>
              </p:cNvPr>
              <p:cNvSpPr/>
              <p:nvPr/>
            </p:nvSpPr>
            <p:spPr>
              <a:xfrm rot="5400000">
                <a:off x="6416352" y="2248838"/>
                <a:ext cx="65987" cy="68186"/>
              </a:xfrm>
              <a:prstGeom prst="triangle">
                <a:avLst/>
              </a:prstGeom>
              <a:solidFill>
                <a:schemeClr val="bg1">
                  <a:lumMod val="95000"/>
                </a:schemeClr>
              </a:solidFill>
              <a:ln>
                <a:solidFill>
                  <a:srgbClr val="E1616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2" name="TextBox 521">
              <a:extLst>
                <a:ext uri="{FF2B5EF4-FFF2-40B4-BE49-F238E27FC236}">
                  <a16:creationId xmlns:a16="http://schemas.microsoft.com/office/drawing/2014/main" id="{BA9BC4C1-D411-D6C5-0E9D-D04668B029EE}"/>
                </a:ext>
              </a:extLst>
            </p:cNvPr>
            <p:cNvSpPr txBox="1"/>
            <p:nvPr/>
          </p:nvSpPr>
          <p:spPr>
            <a:xfrm>
              <a:off x="6263422" y="2025202"/>
              <a:ext cx="315822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200" dirty="0">
                  <a:solidFill>
                    <a:srgbClr val="E16161"/>
                  </a:solidFill>
                  <a:latin typeface="Avenir Next" panose="020B0503020202020204" pitchFamily="34" charset="0"/>
                </a:rPr>
                <a:t>row decoder latch</a:t>
              </a:r>
              <a:endParaRPr kumimoji="0" lang="en-US" sz="2200" b="0" i="0" u="none" strike="noStrike" kern="1200" cap="none" spc="0" normalizeH="0" baseline="0" noProof="0" dirty="0">
                <a:ln>
                  <a:noFill/>
                </a:ln>
                <a:solidFill>
                  <a:srgbClr val="E16161"/>
                </a:solidFill>
                <a:effectLst/>
                <a:uLnTx/>
                <a:uFillTx/>
                <a:latin typeface="Avenir Next" panose="020B0503020202020204" pitchFamily="34" charset="0"/>
              </a:endParaRPr>
            </a:p>
          </p:txBody>
        </p:sp>
      </p:grpSp>
      <p:sp>
        <p:nvSpPr>
          <p:cNvPr id="9" name="DRAM">
            <a:extLst>
              <a:ext uri="{FF2B5EF4-FFF2-40B4-BE49-F238E27FC236}">
                <a16:creationId xmlns:a16="http://schemas.microsoft.com/office/drawing/2014/main" id="{68B9DC2C-85B9-6628-8B96-25668D4F9E73}"/>
              </a:ext>
            </a:extLst>
          </p:cNvPr>
          <p:cNvSpPr/>
          <p:nvPr/>
        </p:nvSpPr>
        <p:spPr>
          <a:xfrm>
            <a:off x="2505897" y="4235990"/>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DRAM">
            <a:extLst>
              <a:ext uri="{FF2B5EF4-FFF2-40B4-BE49-F238E27FC236}">
                <a16:creationId xmlns:a16="http://schemas.microsoft.com/office/drawing/2014/main" id="{97406C44-E37B-AD0F-DC1B-69A7D18977AD}"/>
              </a:ext>
            </a:extLst>
          </p:cNvPr>
          <p:cNvSpPr/>
          <p:nvPr/>
        </p:nvSpPr>
        <p:spPr>
          <a:xfrm>
            <a:off x="1734835" y="5541521"/>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sp>
        <p:nvSpPr>
          <p:cNvPr id="6" name="DRAM">
            <a:extLst>
              <a:ext uri="{FF2B5EF4-FFF2-40B4-BE49-F238E27FC236}">
                <a16:creationId xmlns:a16="http://schemas.microsoft.com/office/drawing/2014/main" id="{49FDB80D-70C9-D39D-3852-11B34FF9393F}"/>
              </a:ext>
            </a:extLst>
          </p:cNvPr>
          <p:cNvSpPr/>
          <p:nvPr/>
        </p:nvSpPr>
        <p:spPr>
          <a:xfrm>
            <a:off x="1894180" y="4808864"/>
            <a:ext cx="5840880" cy="458293"/>
          </a:xfrm>
          <a:prstGeom prst="roundRect">
            <a:avLst>
              <a:gd name="adj" fmla="val 11319"/>
            </a:avLst>
          </a:prstGeom>
          <a:solidFill>
            <a:schemeClr val="accent1">
              <a:lumMod val="20000"/>
              <a:lumOff val="80000"/>
            </a:schemeClr>
          </a:solidFill>
          <a:ln w="19050">
            <a:solidFill>
              <a:srgbClr val="E1616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pSp>
        <p:nvGrpSpPr>
          <p:cNvPr id="518" name="Group 517">
            <a:extLst>
              <a:ext uri="{FF2B5EF4-FFF2-40B4-BE49-F238E27FC236}">
                <a16:creationId xmlns:a16="http://schemas.microsoft.com/office/drawing/2014/main" id="{678A0DCB-F85C-F5E0-1848-222158028AC9}"/>
              </a:ext>
            </a:extLst>
          </p:cNvPr>
          <p:cNvGrpSpPr/>
          <p:nvPr/>
        </p:nvGrpSpPr>
        <p:grpSpPr>
          <a:xfrm>
            <a:off x="2746006" y="4891326"/>
            <a:ext cx="1406245" cy="301563"/>
            <a:chOff x="2746006" y="4891326"/>
            <a:chExt cx="1406245" cy="301563"/>
          </a:xfrm>
        </p:grpSpPr>
        <p:cxnSp>
          <p:nvCxnSpPr>
            <p:cNvPr id="499" name="Straight Connector 498">
              <a:extLst>
                <a:ext uri="{FF2B5EF4-FFF2-40B4-BE49-F238E27FC236}">
                  <a16:creationId xmlns:a16="http://schemas.microsoft.com/office/drawing/2014/main" id="{1DA8121E-227C-7033-F55B-39A535BD934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1E3B1D11-8FD5-A48B-72D8-50D8236F0B48}"/>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9E6D4C06-B05E-B477-A9E5-EF9113A2B0AF}"/>
                </a:ext>
              </a:extLst>
            </p:cNvPr>
            <p:cNvCxnSpPr>
              <a:cxnSpLocks/>
            </p:cNvCxnSpPr>
            <p:nvPr/>
          </p:nvCxnSpPr>
          <p:spPr>
            <a:xfrm flipV="1">
              <a:off x="3402589"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13" name="Straight Connector 512">
              <a:extLst>
                <a:ext uri="{FF2B5EF4-FFF2-40B4-BE49-F238E27FC236}">
                  <a16:creationId xmlns:a16="http://schemas.microsoft.com/office/drawing/2014/main" id="{AA72B7A4-E015-6F48-2833-D7A48EC7A88D}"/>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21" name="Group 520">
            <a:extLst>
              <a:ext uri="{FF2B5EF4-FFF2-40B4-BE49-F238E27FC236}">
                <a16:creationId xmlns:a16="http://schemas.microsoft.com/office/drawing/2014/main" id="{C230AF51-91CC-96D4-A63E-358E554B9F59}"/>
              </a:ext>
            </a:extLst>
          </p:cNvPr>
          <p:cNvGrpSpPr/>
          <p:nvPr/>
        </p:nvGrpSpPr>
        <p:grpSpPr>
          <a:xfrm>
            <a:off x="4298007" y="4891326"/>
            <a:ext cx="1406245" cy="308237"/>
            <a:chOff x="2746006" y="4891326"/>
            <a:chExt cx="1406245" cy="308237"/>
          </a:xfrm>
        </p:grpSpPr>
        <p:cxnSp>
          <p:nvCxnSpPr>
            <p:cNvPr id="529" name="Straight Connector 528">
              <a:extLst>
                <a:ext uri="{FF2B5EF4-FFF2-40B4-BE49-F238E27FC236}">
                  <a16:creationId xmlns:a16="http://schemas.microsoft.com/office/drawing/2014/main" id="{7AE42B41-0F42-ECCF-E68E-BF3D20E1B3C5}"/>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E6769FF6-6447-E41E-EF42-BFBFBE490FF6}"/>
                </a:ext>
              </a:extLst>
            </p:cNvPr>
            <p:cNvCxnSpPr>
              <a:cxnSpLocks/>
            </p:cNvCxnSpPr>
            <p:nvPr/>
          </p:nvCxnSpPr>
          <p:spPr>
            <a:xfrm flipH="1">
              <a:off x="2746006" y="5199563"/>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252B1BB-FC57-D3AA-888A-A91AA5333586}"/>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647F5E3B-2CD7-0045-D390-F6BC3DC93C67}"/>
                </a:ext>
              </a:extLst>
            </p:cNvPr>
            <p:cNvCxnSpPr>
              <a:cxnSpLocks/>
            </p:cNvCxnSpPr>
            <p:nvPr/>
          </p:nvCxnSpPr>
          <p:spPr>
            <a:xfrm flipH="1">
              <a:off x="3405427"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grpSp>
        <p:nvGrpSpPr>
          <p:cNvPr id="533" name="Group 532">
            <a:extLst>
              <a:ext uri="{FF2B5EF4-FFF2-40B4-BE49-F238E27FC236}">
                <a16:creationId xmlns:a16="http://schemas.microsoft.com/office/drawing/2014/main" id="{D6D017D0-3E43-7266-4005-47DEB5E5EC53}"/>
              </a:ext>
            </a:extLst>
          </p:cNvPr>
          <p:cNvGrpSpPr/>
          <p:nvPr/>
        </p:nvGrpSpPr>
        <p:grpSpPr>
          <a:xfrm>
            <a:off x="5843575" y="4889380"/>
            <a:ext cx="1412919" cy="301563"/>
            <a:chOff x="2746006" y="4891326"/>
            <a:chExt cx="1412919" cy="301563"/>
          </a:xfrm>
        </p:grpSpPr>
        <p:cxnSp>
          <p:nvCxnSpPr>
            <p:cNvPr id="534" name="Straight Connector 533">
              <a:extLst>
                <a:ext uri="{FF2B5EF4-FFF2-40B4-BE49-F238E27FC236}">
                  <a16:creationId xmlns:a16="http://schemas.microsoft.com/office/drawing/2014/main" id="{1342E8DA-AD8F-3255-88B7-37F4543EDA7D}"/>
                </a:ext>
              </a:extLst>
            </p:cNvPr>
            <p:cNvCxnSpPr>
              <a:cxnSpLocks/>
            </p:cNvCxnSpPr>
            <p:nvPr/>
          </p:nvCxnSpPr>
          <p:spPr>
            <a:xfrm flipV="1">
              <a:off x="2746006" y="5137087"/>
              <a:ext cx="0" cy="55802"/>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5" name="Straight Connector 534">
              <a:extLst>
                <a:ext uri="{FF2B5EF4-FFF2-40B4-BE49-F238E27FC236}">
                  <a16:creationId xmlns:a16="http://schemas.microsoft.com/office/drawing/2014/main" id="{2C919C88-21C2-4728-B1AC-3E7B168C36F5}"/>
                </a:ext>
              </a:extLst>
            </p:cNvPr>
            <p:cNvCxnSpPr>
              <a:cxnSpLocks/>
            </p:cNvCxnSpPr>
            <p:nvPr/>
          </p:nvCxnSpPr>
          <p:spPr>
            <a:xfrm flipH="1">
              <a:off x="2746006" y="5192889"/>
              <a:ext cx="659421"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ADBBF4D0-573D-294C-1E96-B8D4984DC09A}"/>
                </a:ext>
              </a:extLst>
            </p:cNvPr>
            <p:cNvCxnSpPr>
              <a:cxnSpLocks/>
            </p:cNvCxnSpPr>
            <p:nvPr/>
          </p:nvCxnSpPr>
          <p:spPr>
            <a:xfrm flipV="1">
              <a:off x="3409263" y="4891326"/>
              <a:ext cx="0" cy="296239"/>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87881CF6-9731-4D44-5ABD-F95AACD73FD7}"/>
                </a:ext>
              </a:extLst>
            </p:cNvPr>
            <p:cNvCxnSpPr>
              <a:cxnSpLocks/>
            </p:cNvCxnSpPr>
            <p:nvPr/>
          </p:nvCxnSpPr>
          <p:spPr>
            <a:xfrm flipH="1">
              <a:off x="3412101" y="4891326"/>
              <a:ext cx="746824" cy="0"/>
            </a:xfrm>
            <a:prstGeom prst="line">
              <a:avLst/>
            </a:prstGeom>
            <a:solidFill>
              <a:schemeClr val="tx1">
                <a:lumMod val="65000"/>
                <a:lumOff val="35000"/>
              </a:schemeClr>
            </a:solidFill>
            <a:ln w="38100" cap="rnd">
              <a:solidFill>
                <a:srgbClr val="E16161"/>
              </a:solidFill>
              <a:round/>
              <a:tailEnd w="lg" len="sm"/>
            </a:ln>
          </p:spPr>
          <p:style>
            <a:lnRef idx="1">
              <a:schemeClr val="accent1"/>
            </a:lnRef>
            <a:fillRef idx="0">
              <a:schemeClr val="accent1"/>
            </a:fillRef>
            <a:effectRef idx="0">
              <a:schemeClr val="accent1"/>
            </a:effectRef>
            <a:fontRef idx="minor">
              <a:schemeClr val="tx1"/>
            </a:fontRef>
          </p:style>
        </p:cxnSp>
      </p:grpSp>
      <p:cxnSp>
        <p:nvCxnSpPr>
          <p:cNvPr id="448" name="Straight Connector 447">
            <a:extLst>
              <a:ext uri="{FF2B5EF4-FFF2-40B4-BE49-F238E27FC236}">
                <a16:creationId xmlns:a16="http://schemas.microsoft.com/office/drawing/2014/main" id="{5A684679-BDDC-EB8E-7641-EA19004E6A9D}"/>
              </a:ext>
            </a:extLst>
          </p:cNvPr>
          <p:cNvCxnSpPr>
            <a:cxnSpLocks/>
            <a:stCxn id="7" idx="0"/>
            <a:endCxn id="9" idx="2"/>
          </p:cNvCxnSpPr>
          <p:nvPr/>
        </p:nvCxnSpPr>
        <p:spPr>
          <a:xfrm flipH="1" flipV="1">
            <a:off x="2601440" y="4465293"/>
            <a:ext cx="43" cy="506499"/>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06BB0381-346D-2C0A-D513-C2412D56752B}"/>
              </a:ext>
            </a:extLst>
          </p:cNvPr>
          <p:cNvCxnSpPr>
            <a:cxnSpLocks/>
          </p:cNvCxnSpPr>
          <p:nvPr/>
        </p:nvCxnSpPr>
        <p:spPr>
          <a:xfrm flipH="1" flipV="1">
            <a:off x="4156712" y="4446956"/>
            <a:ext cx="43" cy="51566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C041F82E-2C68-3563-426B-65235A2A8BDD}"/>
              </a:ext>
            </a:extLst>
          </p:cNvPr>
          <p:cNvCxnSpPr>
            <a:cxnSpLocks/>
            <a:stCxn id="457" idx="0"/>
          </p:cNvCxnSpPr>
          <p:nvPr/>
        </p:nvCxnSpPr>
        <p:spPr>
          <a:xfrm flipH="1" flipV="1">
            <a:off x="5718923"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351E3B95-ABEA-D0B0-462F-A3CFAD779BA5}"/>
              </a:ext>
            </a:extLst>
          </p:cNvPr>
          <p:cNvCxnSpPr>
            <a:cxnSpLocks/>
          </p:cNvCxnSpPr>
          <p:nvPr/>
        </p:nvCxnSpPr>
        <p:spPr>
          <a:xfrm flipH="1" flipV="1">
            <a:off x="7275447" y="4446956"/>
            <a:ext cx="43" cy="52483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5AD2D54E-8293-2E25-81ED-5735C1B808D9}"/>
              </a:ext>
            </a:extLst>
          </p:cNvPr>
          <p:cNvCxnSpPr>
            <a:cxnSpLocks/>
          </p:cNvCxnSpPr>
          <p:nvPr/>
        </p:nvCxnSpPr>
        <p:spPr>
          <a:xfrm flipV="1">
            <a:off x="2460320" y="5146429"/>
            <a:ext cx="0" cy="37330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CD61EBDA-30BE-37F4-B18F-A151ABE214C0}"/>
              </a:ext>
            </a:extLst>
          </p:cNvPr>
          <p:cNvCxnSpPr>
            <a:cxnSpLocks/>
          </p:cNvCxnSpPr>
          <p:nvPr/>
        </p:nvCxnSpPr>
        <p:spPr>
          <a:xfrm flipV="1">
            <a:off x="4015466"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B67637DE-DD52-7C48-68FC-9FA4804EBBA0}"/>
              </a:ext>
            </a:extLst>
          </p:cNvPr>
          <p:cNvCxnSpPr>
            <a:cxnSpLocks/>
          </p:cNvCxnSpPr>
          <p:nvPr/>
        </p:nvCxnSpPr>
        <p:spPr>
          <a:xfrm flipV="1">
            <a:off x="5570612" y="5139207"/>
            <a:ext cx="0" cy="38052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497" name="Straight Connector 496">
            <a:extLst>
              <a:ext uri="{FF2B5EF4-FFF2-40B4-BE49-F238E27FC236}">
                <a16:creationId xmlns:a16="http://schemas.microsoft.com/office/drawing/2014/main" id="{924D0C1A-3A9F-7377-B4C2-A4A5B9D52651}"/>
              </a:ext>
            </a:extLst>
          </p:cNvPr>
          <p:cNvCxnSpPr>
            <a:cxnSpLocks/>
          </p:cNvCxnSpPr>
          <p:nvPr/>
        </p:nvCxnSpPr>
        <p:spPr>
          <a:xfrm flipV="1">
            <a:off x="7275447" y="4896970"/>
            <a:ext cx="0" cy="62276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457" name="Trapezoid 456">
            <a:extLst>
              <a:ext uri="{FF2B5EF4-FFF2-40B4-BE49-F238E27FC236}">
                <a16:creationId xmlns:a16="http://schemas.microsoft.com/office/drawing/2014/main" id="{DBBE8450-7709-E16C-F7E9-E45DEB5F106A}"/>
              </a:ext>
            </a:extLst>
          </p:cNvPr>
          <p:cNvSpPr/>
          <p:nvPr/>
        </p:nvSpPr>
        <p:spPr>
          <a:xfrm>
            <a:off x="5470553"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Trapezoid 453">
            <a:extLst>
              <a:ext uri="{FF2B5EF4-FFF2-40B4-BE49-F238E27FC236}">
                <a16:creationId xmlns:a16="http://schemas.microsoft.com/office/drawing/2014/main" id="{BE7A46B5-30B2-D9B9-C137-C5785BE1F6FA}"/>
              </a:ext>
            </a:extLst>
          </p:cNvPr>
          <p:cNvSpPr/>
          <p:nvPr/>
        </p:nvSpPr>
        <p:spPr>
          <a:xfrm>
            <a:off x="3908342"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rapezoid 6">
            <a:extLst>
              <a:ext uri="{FF2B5EF4-FFF2-40B4-BE49-F238E27FC236}">
                <a16:creationId xmlns:a16="http://schemas.microsoft.com/office/drawing/2014/main" id="{ACB64C71-E0F3-F78F-A164-6FD9BDF9B86D}"/>
              </a:ext>
            </a:extLst>
          </p:cNvPr>
          <p:cNvSpPr/>
          <p:nvPr/>
        </p:nvSpPr>
        <p:spPr>
          <a:xfrm>
            <a:off x="2353070" y="4971792"/>
            <a:ext cx="496825" cy="156127"/>
          </a:xfrm>
          <a:prstGeom prst="trapezoid">
            <a:avLst>
              <a:gd name="adj" fmla="val 38400"/>
            </a:avLst>
          </a:prstGeom>
          <a:solidFill>
            <a:srgbClr val="E1616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TextBox 550">
            <a:extLst>
              <a:ext uri="{FF2B5EF4-FFF2-40B4-BE49-F238E27FC236}">
                <a16:creationId xmlns:a16="http://schemas.microsoft.com/office/drawing/2014/main" id="{AB91CB6C-D84E-BF2F-DE90-16C5D1B4680C}"/>
              </a:ext>
            </a:extLst>
          </p:cNvPr>
          <p:cNvSpPr txBox="1"/>
          <p:nvPr/>
        </p:nvSpPr>
        <p:spPr>
          <a:xfrm>
            <a:off x="7476102" y="5032624"/>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inter-mat</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dirty="0">
                <a:solidFill>
                  <a:srgbClr val="E16161"/>
                </a:solidFill>
                <a:latin typeface="Avenir Next" panose="020B0503020202020204" pitchFamily="34" charset="0"/>
              </a:rPr>
              <a:t>interconnect</a:t>
            </a:r>
            <a:endParaRPr kumimoji="0" lang="en-US" sz="2000" b="0" i="0" u="none" strike="noStrike" kern="1200" cap="none" spc="0" normalizeH="0" baseline="0" noProof="0" dirty="0">
              <a:ln>
                <a:noFill/>
              </a:ln>
              <a:solidFill>
                <a:srgbClr val="E16161"/>
              </a:solidFill>
              <a:effectLst/>
              <a:uLnTx/>
              <a:uFillTx/>
              <a:latin typeface="Avenir Next" panose="020B0503020202020204" pitchFamily="34" charset="0"/>
            </a:endParaRPr>
          </a:p>
        </p:txBody>
      </p:sp>
      <p:sp>
        <p:nvSpPr>
          <p:cNvPr id="552" name="TextBox 551">
            <a:extLst>
              <a:ext uri="{FF2B5EF4-FFF2-40B4-BE49-F238E27FC236}">
                <a16:creationId xmlns:a16="http://schemas.microsoft.com/office/drawing/2014/main" id="{23C3C069-2A74-8BBA-566C-3AB2BC9E0803}"/>
              </a:ext>
            </a:extLst>
          </p:cNvPr>
          <p:cNvSpPr txBox="1"/>
          <p:nvPr/>
        </p:nvSpPr>
        <p:spPr>
          <a:xfrm>
            <a:off x="7598002" y="4162936"/>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global</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s</a:t>
            </a:r>
            <a:r>
              <a:rPr kumimoji="0" lang="en-US" b="0" i="0" u="none" strike="noStrike" kern="1200" cap="none" spc="0" normalizeH="0" baseline="0" noProof="0" dirty="0" err="1">
                <a:ln>
                  <a:noFill/>
                </a:ln>
                <a:effectLst/>
                <a:uLnTx/>
                <a:uFillTx/>
                <a:latin typeface="Avenir Next" panose="020B0503020202020204" pitchFamily="34" charset="0"/>
              </a:rPr>
              <a:t>ense</a:t>
            </a:r>
            <a:r>
              <a:rPr kumimoji="0" lang="en-US" b="0" i="0" u="none" strike="noStrike" kern="1200" cap="none" spc="0" normalizeH="0" baseline="0" noProof="0" dirty="0">
                <a:ln>
                  <a:noFill/>
                </a:ln>
                <a:effectLst/>
                <a:uLnTx/>
                <a:uFillTx/>
                <a:latin typeface="Avenir Next" panose="020B0503020202020204" pitchFamily="34" charset="0"/>
              </a:rPr>
              <a:t> amplifier</a:t>
            </a:r>
          </a:p>
        </p:txBody>
      </p:sp>
      <p:sp>
        <p:nvSpPr>
          <p:cNvPr id="12" name="DRAM">
            <a:extLst>
              <a:ext uri="{FF2B5EF4-FFF2-40B4-BE49-F238E27FC236}">
                <a16:creationId xmlns:a16="http://schemas.microsoft.com/office/drawing/2014/main" id="{DDDC614F-18B1-7FD5-1DB0-E37F7A7470C2}"/>
              </a:ext>
            </a:extLst>
          </p:cNvPr>
          <p:cNvSpPr/>
          <p:nvPr/>
        </p:nvSpPr>
        <p:spPr>
          <a:xfrm>
            <a:off x="7180908"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 name="DRAM">
            <a:extLst>
              <a:ext uri="{FF2B5EF4-FFF2-40B4-BE49-F238E27FC236}">
                <a16:creationId xmlns:a16="http://schemas.microsoft.com/office/drawing/2014/main" id="{71E39812-F0AB-81A4-6BD4-1E7D687EF210}"/>
              </a:ext>
            </a:extLst>
          </p:cNvPr>
          <p:cNvSpPr/>
          <p:nvPr/>
        </p:nvSpPr>
        <p:spPr>
          <a:xfrm>
            <a:off x="5623381" y="4214892"/>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DRAM">
            <a:extLst>
              <a:ext uri="{FF2B5EF4-FFF2-40B4-BE49-F238E27FC236}">
                <a16:creationId xmlns:a16="http://schemas.microsoft.com/office/drawing/2014/main" id="{2F1BF9EC-FEEE-567A-D8A6-52151182B9B8}"/>
              </a:ext>
            </a:extLst>
          </p:cNvPr>
          <p:cNvSpPr/>
          <p:nvPr/>
        </p:nvSpPr>
        <p:spPr>
          <a:xfrm>
            <a:off x="4063424" y="4220428"/>
            <a:ext cx="191086" cy="229303"/>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3" name="DRAM">
            <a:extLst>
              <a:ext uri="{FF2B5EF4-FFF2-40B4-BE49-F238E27FC236}">
                <a16:creationId xmlns:a16="http://schemas.microsoft.com/office/drawing/2014/main" id="{8983E04C-65CF-9361-07AF-3EE88A95BF10}"/>
              </a:ext>
            </a:extLst>
          </p:cNvPr>
          <p:cNvSpPr/>
          <p:nvPr/>
        </p:nvSpPr>
        <p:spPr>
          <a:xfrm>
            <a:off x="562338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4" name="DRAM">
            <a:extLst>
              <a:ext uri="{FF2B5EF4-FFF2-40B4-BE49-F238E27FC236}">
                <a16:creationId xmlns:a16="http://schemas.microsoft.com/office/drawing/2014/main" id="{75926AFC-C125-27CC-3C7D-33A4BE06B09B}"/>
              </a:ext>
            </a:extLst>
          </p:cNvPr>
          <p:cNvSpPr/>
          <p:nvPr/>
        </p:nvSpPr>
        <p:spPr>
          <a:xfrm>
            <a:off x="7182011"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5" name="DRAM">
            <a:extLst>
              <a:ext uri="{FF2B5EF4-FFF2-40B4-BE49-F238E27FC236}">
                <a16:creationId xmlns:a16="http://schemas.microsoft.com/office/drawing/2014/main" id="{77DD4911-B2E3-1589-A6F2-A44D7908345D}"/>
              </a:ext>
            </a:extLst>
          </p:cNvPr>
          <p:cNvSpPr/>
          <p:nvPr/>
        </p:nvSpPr>
        <p:spPr>
          <a:xfrm>
            <a:off x="2505090" y="3870579"/>
            <a:ext cx="191086" cy="93092"/>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6" name="DRAM">
            <a:extLst>
              <a:ext uri="{FF2B5EF4-FFF2-40B4-BE49-F238E27FC236}">
                <a16:creationId xmlns:a16="http://schemas.microsoft.com/office/drawing/2014/main" id="{86F79319-FD15-351F-B97E-0CBA62048F4C}"/>
              </a:ext>
            </a:extLst>
          </p:cNvPr>
          <p:cNvSpPr/>
          <p:nvPr/>
        </p:nvSpPr>
        <p:spPr>
          <a:xfrm>
            <a:off x="4059105" y="3870579"/>
            <a:ext cx="191086" cy="93092"/>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8401A077-8959-008A-464B-418658E72B16}"/>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4" name="DRAM">
            <a:extLst>
              <a:ext uri="{FF2B5EF4-FFF2-40B4-BE49-F238E27FC236}">
                <a16:creationId xmlns:a16="http://schemas.microsoft.com/office/drawing/2014/main" id="{99F4CDF9-0950-26A4-964E-9D6763047220}"/>
              </a:ext>
            </a:extLst>
          </p:cNvPr>
          <p:cNvSpPr/>
          <p:nvPr/>
        </p:nvSpPr>
        <p:spPr>
          <a:xfrm>
            <a:off x="4056915" y="3591913"/>
            <a:ext cx="191086" cy="229303"/>
          </a:xfrm>
          <a:prstGeom prst="roundRect">
            <a:avLst>
              <a:gd name="adj" fmla="val 11319"/>
            </a:avLst>
          </a:prstGeom>
          <a:solidFill>
            <a:srgbClr val="1A82C4"/>
          </a:solidFill>
          <a:ln w="3810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aphicFrame>
        <p:nvGraphicFramePr>
          <p:cNvPr id="5" name="Table 4">
            <a:extLst>
              <a:ext uri="{FF2B5EF4-FFF2-40B4-BE49-F238E27FC236}">
                <a16:creationId xmlns:a16="http://schemas.microsoft.com/office/drawing/2014/main" id="{5B20FD79-CDBF-7D97-42A4-805890974C8F}"/>
              </a:ext>
            </a:extLst>
          </p:cNvPr>
          <p:cNvGraphicFramePr>
            <a:graphicFrameLocks/>
          </p:cNvGraphicFramePr>
          <p:nvPr>
            <p:extLst>
              <p:ext uri="{D42A27DB-BD31-4B8C-83A1-F6EECF244321}">
                <p14:modId xmlns:p14="http://schemas.microsoft.com/office/powerpoint/2010/main" val="105110308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446236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0.00087 -0.00046 L -0.00087 0.19815 L -0.17292 0.19815 L -0.17292 0.00046 " pathEditMode="relative" ptsTypes="AAAA">
                                      <p:cBhvr>
                                        <p:cTn id="6" dur="2000" fill="hold"/>
                                        <p:tgtEl>
                                          <p:spTgt spid="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Within a Mat</a:t>
            </a:r>
          </a:p>
        </p:txBody>
      </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chemeClr val="accent5">
                  <a:lumMod val="20000"/>
                  <a:lumOff val="80000"/>
                </a:schemeClr>
              </a:solidFill>
              <a:ln w="254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598102" y="3702045"/>
            <a:ext cx="1108299" cy="0"/>
          </a:xfrm>
          <a:prstGeom prst="line">
            <a:avLst/>
          </a:prstGeom>
          <a:solidFill>
            <a:schemeClr val="tx1">
              <a:lumMod val="65000"/>
              <a:lumOff val="35000"/>
            </a:schemeClr>
          </a:solidFill>
          <a:ln w="38100" cap="rnd">
            <a:solidFill>
              <a:schemeClr val="accent1"/>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a:cxnSpLocks/>
            <a:stCxn id="5" idx="0"/>
          </p:cNvCxnSpPr>
          <p:nvPr/>
        </p:nvCxnSpPr>
        <p:spPr>
          <a:xfrm flipH="1" flipV="1">
            <a:off x="4152251" y="3712360"/>
            <a:ext cx="0" cy="158219"/>
          </a:xfrm>
          <a:prstGeom prst="line">
            <a:avLst/>
          </a:prstGeom>
          <a:solidFill>
            <a:schemeClr val="tx1">
              <a:lumMod val="65000"/>
              <a:lumOff val="35000"/>
            </a:schemeClr>
          </a:solidFill>
          <a:ln w="38100" cap="rnd">
            <a:solidFill>
              <a:schemeClr val="accent1"/>
            </a:solidFill>
            <a:round/>
            <a:tailEnd w="lg" len="sm"/>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23145DE5-E681-8729-E50C-A73DCA392A9C}"/>
              </a:ext>
            </a:extLst>
          </p:cNvPr>
          <p:cNvCxnSpPr>
            <a:cxnSpLocks/>
            <a:endCxn id="5" idx="2"/>
          </p:cNvCxnSpPr>
          <p:nvPr/>
        </p:nvCxnSpPr>
        <p:spPr>
          <a:xfrm flipH="1" flipV="1">
            <a:off x="4154648" y="3963671"/>
            <a:ext cx="0" cy="25675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5" name="DRAM">
            <a:extLst>
              <a:ext uri="{FF2B5EF4-FFF2-40B4-BE49-F238E27FC236}">
                <a16:creationId xmlns:a16="http://schemas.microsoft.com/office/drawing/2014/main" id="{F3E8EA9E-7569-88D1-676F-F5F4BED1F316}"/>
              </a:ext>
            </a:extLst>
          </p:cNvPr>
          <p:cNvSpPr/>
          <p:nvPr/>
        </p:nvSpPr>
        <p:spPr>
          <a:xfrm>
            <a:off x="4059105" y="3870579"/>
            <a:ext cx="191086" cy="93092"/>
          </a:xfrm>
          <a:prstGeom prst="roundRect">
            <a:avLst>
              <a:gd name="adj" fmla="val 11319"/>
            </a:avLst>
          </a:prstGeom>
          <a:solidFill>
            <a:schemeClr val="accent5">
              <a:lumMod val="20000"/>
              <a:lumOff val="80000"/>
            </a:schemeClr>
          </a:solidFill>
          <a:ln w="127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4100FED3-F785-75DB-12ED-8862D79E5D0C}"/>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graphicFrame>
        <p:nvGraphicFramePr>
          <p:cNvPr id="4" name="Table 4">
            <a:extLst>
              <a:ext uri="{FF2B5EF4-FFF2-40B4-BE49-F238E27FC236}">
                <a16:creationId xmlns:a16="http://schemas.microsoft.com/office/drawing/2014/main" id="{1EE1A8D7-CE38-5902-034F-503E79940AAF}"/>
              </a:ext>
            </a:extLst>
          </p:cNvPr>
          <p:cNvGraphicFramePr>
            <a:graphicFrameLocks/>
          </p:cNvGraphicFramePr>
          <p:nvPr>
            <p:extLst>
              <p:ext uri="{D42A27DB-BD31-4B8C-83A1-F6EECF244321}">
                <p14:modId xmlns:p14="http://schemas.microsoft.com/office/powerpoint/2010/main" val="294941889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98138927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Moving Data Within a Mat</a:t>
            </a:r>
          </a:p>
        </p:txBody>
      </p:sp>
      <p:grpSp>
        <p:nvGrpSpPr>
          <p:cNvPr id="64" name="Group 63">
            <a:extLst>
              <a:ext uri="{FF2B5EF4-FFF2-40B4-BE49-F238E27FC236}">
                <a16:creationId xmlns:a16="http://schemas.microsoft.com/office/drawing/2014/main" id="{D18E07A0-B9F6-3161-11CE-4BF557517F59}"/>
              </a:ext>
            </a:extLst>
          </p:cNvPr>
          <p:cNvGrpSpPr/>
          <p:nvPr/>
        </p:nvGrpSpPr>
        <p:grpSpPr>
          <a:xfrm>
            <a:off x="3292364" y="2404844"/>
            <a:ext cx="1414038" cy="1414038"/>
            <a:chOff x="4876800" y="1600199"/>
            <a:chExt cx="2819401" cy="2819401"/>
          </a:xfrm>
        </p:grpSpPr>
        <p:grpSp>
          <p:nvGrpSpPr>
            <p:cNvPr id="65" name="Group 64">
              <a:extLst>
                <a:ext uri="{FF2B5EF4-FFF2-40B4-BE49-F238E27FC236}">
                  <a16:creationId xmlns:a16="http://schemas.microsoft.com/office/drawing/2014/main" id="{2F0DF2D2-DA2A-BCF4-4C1D-58E052D04EBF}"/>
                </a:ext>
              </a:extLst>
            </p:cNvPr>
            <p:cNvGrpSpPr/>
            <p:nvPr/>
          </p:nvGrpSpPr>
          <p:grpSpPr>
            <a:xfrm>
              <a:off x="5486400" y="3962400"/>
              <a:ext cx="2209800" cy="457200"/>
              <a:chOff x="5486400" y="3962400"/>
              <a:chExt cx="2209800" cy="457200"/>
            </a:xfrm>
          </p:grpSpPr>
          <p:sp>
            <p:nvSpPr>
              <p:cNvPr id="110" name="DRAM">
                <a:extLst>
                  <a:ext uri="{FF2B5EF4-FFF2-40B4-BE49-F238E27FC236}">
                    <a16:creationId xmlns:a16="http://schemas.microsoft.com/office/drawing/2014/main" id="{87341B00-F32E-63E5-5E70-887D154AC19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1" name="DRAM">
                <a:extLst>
                  <a:ext uri="{FF2B5EF4-FFF2-40B4-BE49-F238E27FC236}">
                    <a16:creationId xmlns:a16="http://schemas.microsoft.com/office/drawing/2014/main" id="{14B81951-1F06-5A21-642D-93FD9C55CB56}"/>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2" name="DRAM">
                <a:extLst>
                  <a:ext uri="{FF2B5EF4-FFF2-40B4-BE49-F238E27FC236}">
                    <a16:creationId xmlns:a16="http://schemas.microsoft.com/office/drawing/2014/main" id="{B14A978B-247F-19AA-82AB-EC9D5008CBE8}"/>
                  </a:ext>
                </a:extLst>
              </p:cNvPr>
              <p:cNvSpPr/>
              <p:nvPr/>
            </p:nvSpPr>
            <p:spPr>
              <a:xfrm>
                <a:off x="6400800" y="3962400"/>
                <a:ext cx="381000" cy="457200"/>
              </a:xfrm>
              <a:prstGeom prst="roundRect">
                <a:avLst>
                  <a:gd name="adj" fmla="val 11319"/>
                </a:avLst>
              </a:prstGeom>
              <a:solidFill>
                <a:srgbClr val="595959"/>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3" name="DRAM">
                <a:extLst>
                  <a:ext uri="{FF2B5EF4-FFF2-40B4-BE49-F238E27FC236}">
                    <a16:creationId xmlns:a16="http://schemas.microsoft.com/office/drawing/2014/main" id="{87D296C2-976D-1ABB-3675-B4CA3B2B74A5}"/>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14" name="DRAM">
                <a:extLst>
                  <a:ext uri="{FF2B5EF4-FFF2-40B4-BE49-F238E27FC236}">
                    <a16:creationId xmlns:a16="http://schemas.microsoft.com/office/drawing/2014/main" id="{99B70B23-5664-5B51-D2B0-E5B5A8F99B06}"/>
                  </a:ext>
                </a:extLst>
              </p:cNvPr>
              <p:cNvSpPr/>
              <p:nvPr/>
            </p:nvSpPr>
            <p:spPr>
              <a:xfrm>
                <a:off x="7315200" y="3962400"/>
                <a:ext cx="381000" cy="457200"/>
              </a:xfrm>
              <a:prstGeom prst="roundRect">
                <a:avLst>
                  <a:gd name="adj" fmla="val 11319"/>
                </a:avLst>
              </a:prstGeom>
              <a:solidFill>
                <a:schemeClr val="accent5">
                  <a:lumMod val="20000"/>
                  <a:lumOff val="80000"/>
                </a:schemeClr>
              </a:solidFill>
              <a:ln w="254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 name="Group 65">
              <a:extLst>
                <a:ext uri="{FF2B5EF4-FFF2-40B4-BE49-F238E27FC236}">
                  <a16:creationId xmlns:a16="http://schemas.microsoft.com/office/drawing/2014/main" id="{2A6BADC1-0AE9-20D8-DDE1-252172B9975A}"/>
                </a:ext>
              </a:extLst>
            </p:cNvPr>
            <p:cNvGrpSpPr/>
            <p:nvPr/>
          </p:nvGrpSpPr>
          <p:grpSpPr>
            <a:xfrm>
              <a:off x="4876800" y="1600200"/>
              <a:ext cx="457200" cy="2209800"/>
              <a:chOff x="4876800" y="1600200"/>
              <a:chExt cx="457200" cy="2209800"/>
            </a:xfrm>
          </p:grpSpPr>
          <p:sp>
            <p:nvSpPr>
              <p:cNvPr id="105" name="DRAM">
                <a:extLst>
                  <a:ext uri="{FF2B5EF4-FFF2-40B4-BE49-F238E27FC236}">
                    <a16:creationId xmlns:a16="http://schemas.microsoft.com/office/drawing/2014/main" id="{DDCA578A-D1A9-3A94-F787-45D64E90D58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6" name="DRAM">
                <a:extLst>
                  <a:ext uri="{FF2B5EF4-FFF2-40B4-BE49-F238E27FC236}">
                    <a16:creationId xmlns:a16="http://schemas.microsoft.com/office/drawing/2014/main" id="{930C93C9-27CE-453D-10F2-AAE8A9541819}"/>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7" name="DRAM">
                <a:extLst>
                  <a:ext uri="{FF2B5EF4-FFF2-40B4-BE49-F238E27FC236}">
                    <a16:creationId xmlns:a16="http://schemas.microsoft.com/office/drawing/2014/main" id="{EE63B6B3-967B-23F4-E9BE-F0DFC1D177E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8" name="DRAM">
                <a:extLst>
                  <a:ext uri="{FF2B5EF4-FFF2-40B4-BE49-F238E27FC236}">
                    <a16:creationId xmlns:a16="http://schemas.microsoft.com/office/drawing/2014/main" id="{5AAB2302-8D86-D740-F46E-3ACE6E64941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9" name="DRAM">
                <a:extLst>
                  <a:ext uri="{FF2B5EF4-FFF2-40B4-BE49-F238E27FC236}">
                    <a16:creationId xmlns:a16="http://schemas.microsoft.com/office/drawing/2014/main" id="{30004C9A-6054-A6D2-3078-0A545E661E2E}"/>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 name="Group 66">
              <a:extLst>
                <a:ext uri="{FF2B5EF4-FFF2-40B4-BE49-F238E27FC236}">
                  <a16:creationId xmlns:a16="http://schemas.microsoft.com/office/drawing/2014/main" id="{3A69A455-64D7-3C98-6D76-A9EF0FDB9A40}"/>
                </a:ext>
              </a:extLst>
            </p:cNvPr>
            <p:cNvGrpSpPr/>
            <p:nvPr/>
          </p:nvGrpSpPr>
          <p:grpSpPr>
            <a:xfrm>
              <a:off x="5676900" y="1600199"/>
              <a:ext cx="1828800" cy="2362201"/>
              <a:chOff x="5676900" y="1170708"/>
              <a:chExt cx="1828800" cy="2791692"/>
            </a:xfrm>
          </p:grpSpPr>
          <p:cxnSp>
            <p:nvCxnSpPr>
              <p:cNvPr id="100" name="Straight Connector 99">
                <a:extLst>
                  <a:ext uri="{FF2B5EF4-FFF2-40B4-BE49-F238E27FC236}">
                    <a16:creationId xmlns:a16="http://schemas.microsoft.com/office/drawing/2014/main" id="{C992C460-A928-F2A5-3DBB-F5A6A6E4BD97}"/>
                  </a:ext>
                </a:extLst>
              </p:cNvPr>
              <p:cNvCxnSpPr>
                <a:cxnSpLocks/>
                <a:stCxn id="70" idx="0"/>
                <a:endCxn id="110"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D516655-5B21-FDA2-9D6F-445C3C23F644}"/>
                  </a:ext>
                </a:extLst>
              </p:cNvPr>
              <p:cNvCxnSpPr>
                <a:cxnSpLocks/>
                <a:stCxn id="72" idx="0"/>
                <a:endCxn id="112"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197580EF-2C2B-DC67-569C-D0928235C196}"/>
                  </a:ext>
                </a:extLst>
              </p:cNvPr>
              <p:cNvCxnSpPr>
                <a:cxnSpLocks/>
                <a:stCxn id="73" idx="0"/>
                <a:endCxn id="113"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495680FE-7867-D986-8855-6FF989F584E4}"/>
                  </a:ext>
                </a:extLst>
              </p:cNvPr>
              <p:cNvCxnSpPr>
                <a:cxnSpLocks/>
                <a:stCxn id="74" idx="0"/>
                <a:endCxn id="114"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2807942-FFE0-2DFE-CDB3-CB30A27E65CB}"/>
                  </a:ext>
                </a:extLst>
              </p:cNvPr>
              <p:cNvCxnSpPr>
                <a:cxnSpLocks/>
                <a:stCxn id="71" idx="0"/>
                <a:endCxn id="111"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9EB950DF-0B4C-0F23-7906-C99346F85E7D}"/>
                </a:ext>
              </a:extLst>
            </p:cNvPr>
            <p:cNvGrpSpPr/>
            <p:nvPr/>
          </p:nvGrpSpPr>
          <p:grpSpPr>
            <a:xfrm>
              <a:off x="5334000" y="1790700"/>
              <a:ext cx="2362201" cy="1828800"/>
              <a:chOff x="5333998" y="1790700"/>
              <a:chExt cx="2791691" cy="1828800"/>
            </a:xfrm>
          </p:grpSpPr>
          <p:cxnSp>
            <p:nvCxnSpPr>
              <p:cNvPr id="95" name="Straight Connector 94">
                <a:extLst>
                  <a:ext uri="{FF2B5EF4-FFF2-40B4-BE49-F238E27FC236}">
                    <a16:creationId xmlns:a16="http://schemas.microsoft.com/office/drawing/2014/main" id="{5D31620E-E97A-E448-1154-7B229A3B8A67}"/>
                  </a:ext>
                </a:extLst>
              </p:cNvPr>
              <p:cNvCxnSpPr>
                <a:cxnSpLocks/>
                <a:stCxn id="74" idx="6"/>
                <a:endCxn id="105"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6D916C58-1981-61F0-1F07-F5F29AE7D823}"/>
                  </a:ext>
                </a:extLst>
              </p:cNvPr>
              <p:cNvCxnSpPr>
                <a:cxnSpLocks/>
                <a:stCxn id="79" idx="6"/>
                <a:endCxn id="106"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9A98748-D5A8-2A6E-6725-FE2E403C6FED}"/>
                  </a:ext>
                </a:extLst>
              </p:cNvPr>
              <p:cNvCxnSpPr>
                <a:cxnSpLocks/>
                <a:endCxn id="107"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8CA4906D-1EF0-3F2D-62E6-FAC78377461D}"/>
                  </a:ext>
                </a:extLst>
              </p:cNvPr>
              <p:cNvCxnSpPr>
                <a:cxnSpLocks/>
                <a:stCxn id="89" idx="6"/>
                <a:endCxn id="108"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3D822DB-7C84-298A-A65C-977A38DE9C1D}"/>
                  </a:ext>
                </a:extLst>
              </p:cNvPr>
              <p:cNvCxnSpPr>
                <a:cxnSpLocks/>
                <a:stCxn id="94" idx="6"/>
                <a:endCxn id="109"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D166CF74-BA69-DB0C-0852-A104FDC6088F}"/>
                </a:ext>
              </a:extLst>
            </p:cNvPr>
            <p:cNvGrpSpPr/>
            <p:nvPr/>
          </p:nvGrpSpPr>
          <p:grpSpPr>
            <a:xfrm>
              <a:off x="5486400" y="1600200"/>
              <a:ext cx="2209800" cy="2209800"/>
              <a:chOff x="5486400" y="1600200"/>
              <a:chExt cx="2209800" cy="2209800"/>
            </a:xfrm>
          </p:grpSpPr>
          <p:sp>
            <p:nvSpPr>
              <p:cNvPr id="70" name="Oval 69">
                <a:extLst>
                  <a:ext uri="{FF2B5EF4-FFF2-40B4-BE49-F238E27FC236}">
                    <a16:creationId xmlns:a16="http://schemas.microsoft.com/office/drawing/2014/main" id="{DDF3F150-9FB3-DFBB-0679-C80A677A250E}"/>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 name="Oval 70">
                <a:extLst>
                  <a:ext uri="{FF2B5EF4-FFF2-40B4-BE49-F238E27FC236}">
                    <a16:creationId xmlns:a16="http://schemas.microsoft.com/office/drawing/2014/main" id="{C11C1B19-46C0-D3CF-EF0C-305A6F3D2FFE}"/>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 name="Oval 71">
                <a:extLst>
                  <a:ext uri="{FF2B5EF4-FFF2-40B4-BE49-F238E27FC236}">
                    <a16:creationId xmlns:a16="http://schemas.microsoft.com/office/drawing/2014/main" id="{AA4A1D33-C21B-3250-FAA3-A50A74F203E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 name="Oval 72">
                <a:extLst>
                  <a:ext uri="{FF2B5EF4-FFF2-40B4-BE49-F238E27FC236}">
                    <a16:creationId xmlns:a16="http://schemas.microsoft.com/office/drawing/2014/main" id="{887C6319-5CEC-4638-2A5D-AE16955770CD}"/>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 name="Oval 73">
                <a:extLst>
                  <a:ext uri="{FF2B5EF4-FFF2-40B4-BE49-F238E27FC236}">
                    <a16:creationId xmlns:a16="http://schemas.microsoft.com/office/drawing/2014/main" id="{6B051FAF-736D-E2E6-66D4-C34DD6C767A5}"/>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 name="Oval 74">
                <a:extLst>
                  <a:ext uri="{FF2B5EF4-FFF2-40B4-BE49-F238E27FC236}">
                    <a16:creationId xmlns:a16="http://schemas.microsoft.com/office/drawing/2014/main" id="{DD6E47A5-EAD6-FD79-43B8-B1B263DA6B79}"/>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 name="Oval 75">
                <a:extLst>
                  <a:ext uri="{FF2B5EF4-FFF2-40B4-BE49-F238E27FC236}">
                    <a16:creationId xmlns:a16="http://schemas.microsoft.com/office/drawing/2014/main" id="{3C0BC89B-9DC3-B71C-95D0-4B23D9C2A6B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 name="Oval 76">
                <a:extLst>
                  <a:ext uri="{FF2B5EF4-FFF2-40B4-BE49-F238E27FC236}">
                    <a16:creationId xmlns:a16="http://schemas.microsoft.com/office/drawing/2014/main" id="{38C85D6C-8564-57B3-2F00-4F3B52ACD43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 name="Oval 77">
                <a:extLst>
                  <a:ext uri="{FF2B5EF4-FFF2-40B4-BE49-F238E27FC236}">
                    <a16:creationId xmlns:a16="http://schemas.microsoft.com/office/drawing/2014/main" id="{7566A891-5AF3-28D8-3630-F43D7A388CD5}"/>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 name="Oval 78">
                <a:extLst>
                  <a:ext uri="{FF2B5EF4-FFF2-40B4-BE49-F238E27FC236}">
                    <a16:creationId xmlns:a16="http://schemas.microsoft.com/office/drawing/2014/main" id="{4826FAD3-177D-51AD-F1C8-386A0BCE59FF}"/>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 name="Oval 79">
                <a:extLst>
                  <a:ext uri="{FF2B5EF4-FFF2-40B4-BE49-F238E27FC236}">
                    <a16:creationId xmlns:a16="http://schemas.microsoft.com/office/drawing/2014/main" id="{C4A83AD4-0D70-8EB2-EDA2-D5C3A5AD950D}"/>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 name="Oval 80">
                <a:extLst>
                  <a:ext uri="{FF2B5EF4-FFF2-40B4-BE49-F238E27FC236}">
                    <a16:creationId xmlns:a16="http://schemas.microsoft.com/office/drawing/2014/main" id="{6452DB36-49DC-A14E-AA6E-EB9CDED66C0F}"/>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2" name="Oval 81">
                <a:extLst>
                  <a:ext uri="{FF2B5EF4-FFF2-40B4-BE49-F238E27FC236}">
                    <a16:creationId xmlns:a16="http://schemas.microsoft.com/office/drawing/2014/main" id="{77105C97-5552-5189-C92D-DB746ABCF0EF}"/>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3" name="Oval 82">
                <a:extLst>
                  <a:ext uri="{FF2B5EF4-FFF2-40B4-BE49-F238E27FC236}">
                    <a16:creationId xmlns:a16="http://schemas.microsoft.com/office/drawing/2014/main" id="{F97C2F56-33B3-A298-710A-0826FBA45E8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4" name="Oval 83">
                <a:extLst>
                  <a:ext uri="{FF2B5EF4-FFF2-40B4-BE49-F238E27FC236}">
                    <a16:creationId xmlns:a16="http://schemas.microsoft.com/office/drawing/2014/main" id="{A20F7DDD-0DC3-8D93-FAB3-4707608465CD}"/>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5" name="Oval 84">
                <a:extLst>
                  <a:ext uri="{FF2B5EF4-FFF2-40B4-BE49-F238E27FC236}">
                    <a16:creationId xmlns:a16="http://schemas.microsoft.com/office/drawing/2014/main" id="{98BDF1FF-8CDE-B08E-0B58-B384115F3437}"/>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6" name="Oval 85">
                <a:extLst>
                  <a:ext uri="{FF2B5EF4-FFF2-40B4-BE49-F238E27FC236}">
                    <a16:creationId xmlns:a16="http://schemas.microsoft.com/office/drawing/2014/main" id="{EAE74374-01A1-C5E8-D3B8-270153BC90A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7" name="Oval 86">
                <a:extLst>
                  <a:ext uri="{FF2B5EF4-FFF2-40B4-BE49-F238E27FC236}">
                    <a16:creationId xmlns:a16="http://schemas.microsoft.com/office/drawing/2014/main" id="{EB848FB2-16CA-1CCC-6F68-20641E8E99A1}"/>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8" name="Oval 87">
                <a:extLst>
                  <a:ext uri="{FF2B5EF4-FFF2-40B4-BE49-F238E27FC236}">
                    <a16:creationId xmlns:a16="http://schemas.microsoft.com/office/drawing/2014/main" id="{DE7FDACB-7AA7-7EBA-505B-8D93ADBA0E5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9" name="Oval 88">
                <a:extLst>
                  <a:ext uri="{FF2B5EF4-FFF2-40B4-BE49-F238E27FC236}">
                    <a16:creationId xmlns:a16="http://schemas.microsoft.com/office/drawing/2014/main" id="{A398C955-C910-22C7-703F-03E07EBE01A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0" name="Oval 89">
                <a:extLst>
                  <a:ext uri="{FF2B5EF4-FFF2-40B4-BE49-F238E27FC236}">
                    <a16:creationId xmlns:a16="http://schemas.microsoft.com/office/drawing/2014/main" id="{504FEB88-B7BB-DDA0-4230-B58367291432}"/>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1" name="Oval 90">
                <a:extLst>
                  <a:ext uri="{FF2B5EF4-FFF2-40B4-BE49-F238E27FC236}">
                    <a16:creationId xmlns:a16="http://schemas.microsoft.com/office/drawing/2014/main" id="{E1DBEF38-2810-3F68-C99E-99760652CFAE}"/>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2" name="Oval 91">
                <a:extLst>
                  <a:ext uri="{FF2B5EF4-FFF2-40B4-BE49-F238E27FC236}">
                    <a16:creationId xmlns:a16="http://schemas.microsoft.com/office/drawing/2014/main" id="{BAF701D9-E9CC-9EAE-5645-3731F8AD4C16}"/>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3" name="Oval 92">
                <a:extLst>
                  <a:ext uri="{FF2B5EF4-FFF2-40B4-BE49-F238E27FC236}">
                    <a16:creationId xmlns:a16="http://schemas.microsoft.com/office/drawing/2014/main" id="{5AE66BBC-B5A7-F93D-1AAE-46BE58799DF3}"/>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4" name="Oval 93">
                <a:extLst>
                  <a:ext uri="{FF2B5EF4-FFF2-40B4-BE49-F238E27FC236}">
                    <a16:creationId xmlns:a16="http://schemas.microsoft.com/office/drawing/2014/main" id="{3936BCB3-FAEC-1D31-1DBF-51074A54195D}"/>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cxnSp>
        <p:nvCxnSpPr>
          <p:cNvPr id="327" name="Straight Connector 326">
            <a:extLst>
              <a:ext uri="{FF2B5EF4-FFF2-40B4-BE49-F238E27FC236}">
                <a16:creationId xmlns:a16="http://schemas.microsoft.com/office/drawing/2014/main" id="{2B433F00-A0A2-0547-6ABD-2EA93A009840}"/>
              </a:ext>
            </a:extLst>
          </p:cNvPr>
          <p:cNvCxnSpPr/>
          <p:nvPr/>
        </p:nvCxnSpPr>
        <p:spPr>
          <a:xfrm flipH="1">
            <a:off x="3598102" y="3702045"/>
            <a:ext cx="1108299" cy="0"/>
          </a:xfrm>
          <a:prstGeom prst="line">
            <a:avLst/>
          </a:prstGeom>
          <a:solidFill>
            <a:schemeClr val="tx1">
              <a:lumMod val="65000"/>
              <a:lumOff val="35000"/>
            </a:schemeClr>
          </a:solidFill>
          <a:ln w="38100" cap="rnd">
            <a:solidFill>
              <a:schemeClr val="accent1"/>
            </a:solidFill>
            <a:round/>
            <a:tailEnd w="lg" len="sm"/>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C3893BDC-E2DA-58A7-3460-D002113BBE10}"/>
              </a:ext>
            </a:extLst>
          </p:cNvPr>
          <p:cNvCxnSpPr>
            <a:cxnSpLocks/>
            <a:stCxn id="5" idx="0"/>
          </p:cNvCxnSpPr>
          <p:nvPr/>
        </p:nvCxnSpPr>
        <p:spPr>
          <a:xfrm flipH="1" flipV="1">
            <a:off x="4152251" y="3712360"/>
            <a:ext cx="0" cy="158219"/>
          </a:xfrm>
          <a:prstGeom prst="line">
            <a:avLst/>
          </a:prstGeom>
          <a:solidFill>
            <a:schemeClr val="tx1">
              <a:lumMod val="65000"/>
              <a:lumOff val="35000"/>
            </a:schemeClr>
          </a:solidFill>
          <a:ln w="38100" cap="rnd">
            <a:solidFill>
              <a:schemeClr val="accent1"/>
            </a:solidFill>
            <a:round/>
            <a:tailEnd w="lg" len="sm"/>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23145DE5-E681-8729-E50C-A73DCA392A9C}"/>
              </a:ext>
            </a:extLst>
          </p:cNvPr>
          <p:cNvCxnSpPr>
            <a:cxnSpLocks/>
            <a:endCxn id="5" idx="2"/>
          </p:cNvCxnSpPr>
          <p:nvPr/>
        </p:nvCxnSpPr>
        <p:spPr>
          <a:xfrm flipH="1" flipV="1">
            <a:off x="4154648" y="3963671"/>
            <a:ext cx="0" cy="256757"/>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5" name="DRAM">
            <a:extLst>
              <a:ext uri="{FF2B5EF4-FFF2-40B4-BE49-F238E27FC236}">
                <a16:creationId xmlns:a16="http://schemas.microsoft.com/office/drawing/2014/main" id="{F3E8EA9E-7569-88D1-676F-F5F4BED1F316}"/>
              </a:ext>
            </a:extLst>
          </p:cNvPr>
          <p:cNvSpPr/>
          <p:nvPr/>
        </p:nvSpPr>
        <p:spPr>
          <a:xfrm>
            <a:off x="4059105" y="3870579"/>
            <a:ext cx="191086" cy="93092"/>
          </a:xfrm>
          <a:prstGeom prst="roundRect">
            <a:avLst>
              <a:gd name="adj" fmla="val 11319"/>
            </a:avLst>
          </a:prstGeom>
          <a:solidFill>
            <a:schemeClr val="accent5">
              <a:lumMod val="20000"/>
              <a:lumOff val="80000"/>
            </a:schemeClr>
          </a:solidFill>
          <a:ln w="1270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 name="TextBox 1">
            <a:extLst>
              <a:ext uri="{FF2B5EF4-FFF2-40B4-BE49-F238E27FC236}">
                <a16:creationId xmlns:a16="http://schemas.microsoft.com/office/drawing/2014/main" id="{094C8327-36DC-2108-6804-8889FC82E074}"/>
              </a:ext>
            </a:extLst>
          </p:cNvPr>
          <p:cNvSpPr txBox="1"/>
          <p:nvPr/>
        </p:nvSpPr>
        <p:spPr>
          <a:xfrm>
            <a:off x="4035736" y="3746797"/>
            <a:ext cx="1672387"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dirty="0">
                <a:latin typeface="Avenir Next" panose="020B0503020202020204" pitchFamily="34" charset="0"/>
              </a:rPr>
              <a:t>helper FFs</a:t>
            </a:r>
            <a:endParaRPr kumimoji="0" lang="en-US" b="0" i="0" u="none" strike="noStrike" kern="1200" cap="none" spc="0" normalizeH="0" baseline="0" noProof="0" dirty="0">
              <a:ln>
                <a:noFill/>
              </a:ln>
              <a:effectLst/>
              <a:uLnTx/>
              <a:uFillTx/>
              <a:latin typeface="Avenir Next" panose="020B0503020202020204" pitchFamily="34" charset="0"/>
            </a:endParaRPr>
          </a:p>
        </p:txBody>
      </p:sp>
      <p:sp>
        <p:nvSpPr>
          <p:cNvPr id="4" name="TextBox 3">
            <a:extLst>
              <a:ext uri="{FF2B5EF4-FFF2-40B4-BE49-F238E27FC236}">
                <a16:creationId xmlns:a16="http://schemas.microsoft.com/office/drawing/2014/main" id="{B77CE415-DD29-3C52-CCF2-6DE16E465E3B}"/>
              </a:ext>
            </a:extLst>
          </p:cNvPr>
          <p:cNvSpPr txBox="1"/>
          <p:nvPr/>
        </p:nvSpPr>
        <p:spPr>
          <a:xfrm>
            <a:off x="0" y="5033594"/>
            <a:ext cx="9144000" cy="769441"/>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Helper flip-flops </a:t>
            </a:r>
            <a:r>
              <a:rPr lang="en-US" sz="2200" b="1" dirty="0">
                <a:solidFill>
                  <a:schemeClr val="accent4"/>
                </a:solidFill>
                <a:latin typeface="Avenir Next" panose="020B0503020202020204" pitchFamily="34" charset="0"/>
              </a:rPr>
              <a:t>latches</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drives</a:t>
            </a:r>
          </a:p>
          <a:p>
            <a:pPr algn="ctr"/>
            <a:r>
              <a:rPr lang="en-US" sz="2200" b="1" dirty="0">
                <a:latin typeface="Avenir Next" panose="020B0503020202020204" pitchFamily="34" charset="0"/>
              </a:rPr>
              <a:t>source column into the destination column</a:t>
            </a:r>
          </a:p>
        </p:txBody>
      </p:sp>
      <p:graphicFrame>
        <p:nvGraphicFramePr>
          <p:cNvPr id="452" name="Table 4">
            <a:extLst>
              <a:ext uri="{FF2B5EF4-FFF2-40B4-BE49-F238E27FC236}">
                <a16:creationId xmlns:a16="http://schemas.microsoft.com/office/drawing/2014/main" id="{B314E4D9-54F9-2C64-293E-D276F6479DF4}"/>
              </a:ext>
            </a:extLst>
          </p:cNvPr>
          <p:cNvGraphicFramePr>
            <a:graphicFrameLocks/>
          </p:cNvGraphicFramePr>
          <p:nvPr>
            <p:extLst>
              <p:ext uri="{D42A27DB-BD31-4B8C-83A1-F6EECF244321}">
                <p14:modId xmlns:p14="http://schemas.microsoft.com/office/powerpoint/2010/main" val="367569189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4905899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a:t>
            </a:r>
          </a:p>
        </p:txBody>
      </p:sp>
      <p:sp>
        <p:nvSpPr>
          <p:cNvPr id="9" name="TextBox 8">
            <a:extLst>
              <a:ext uri="{FF2B5EF4-FFF2-40B4-BE49-F238E27FC236}">
                <a16:creationId xmlns:a16="http://schemas.microsoft.com/office/drawing/2014/main" id="{4221ADAC-F2E0-D725-6F36-5B18BD3E99C0}"/>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19050" cap="flat" cmpd="sng" algn="ctr">
            <a:solidFill>
              <a:schemeClr val="tx1"/>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19050" cap="flat" cmpd="sng" algn="ctr">
            <a:solidFill>
              <a:schemeClr val="tx1"/>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19050" cap="flat" cmpd="sng" algn="ctr">
            <a:solidFill>
              <a:schemeClr val="tx1"/>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19050" cap="flat" cmpd="sng" algn="ctr">
            <a:solidFill>
              <a:schemeClr val="tx1"/>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lumMod val="85000"/>
                  <a:lumOff val="15000"/>
                </a:schemeClr>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19050" cap="flat" cmpd="sng" algn="ctr">
            <a:solidFill>
              <a:schemeClr val="tx1"/>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E7E6E6">
                  <a:lumMod val="25000"/>
                </a:srgbClr>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E7E6E6">
                <a:lumMod val="25000"/>
              </a:srgbClr>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rgbClr val="ED7D31">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rgbClr val="70AD47">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rgbClr val="ED7D31">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rgbClr val="70AD47">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graphicFrame>
        <p:nvGraphicFramePr>
          <p:cNvPr id="4" name="Table 4">
            <a:extLst>
              <a:ext uri="{FF2B5EF4-FFF2-40B4-BE49-F238E27FC236}">
                <a16:creationId xmlns:a16="http://schemas.microsoft.com/office/drawing/2014/main" id="{ED9FADEC-9BA3-5421-C7C3-621A7FFC367C}"/>
              </a:ext>
            </a:extLst>
          </p:cNvPr>
          <p:cNvGraphicFramePr>
            <a:graphicFrameLocks/>
          </p:cNvGraphicFramePr>
          <p:nvPr>
            <p:extLst>
              <p:ext uri="{D42A27DB-BD31-4B8C-83A1-F6EECF244321}">
                <p14:modId xmlns:p14="http://schemas.microsoft.com/office/powerpoint/2010/main" val="305901229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92838155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(II)</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lumMod val="85000"/>
                  <a:lumOff val="15000"/>
                </a:schemeClr>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ysClr val="window" lastClr="FFFFFF">
                <a:lumMod val="95000"/>
              </a:sys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28575" cap="flat" cmpd="sng" algn="ctr">
            <a:solidFill>
              <a:srgbClr val="C00000"/>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28575" cap="flat" cmpd="sng" algn="ctr">
            <a:solidFill>
              <a:srgbClr val="C00000"/>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28575" cap="flat" cmpd="sng" algn="ctr">
            <a:solidFill>
              <a:srgbClr val="C00000"/>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28575" cap="flat" cmpd="sng" algn="ctr">
            <a:solidFill>
              <a:srgbClr val="C00000"/>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E7E6E6">
                  <a:lumMod val="25000"/>
                </a:srgbClr>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ysClr val="window" lastClr="FFFFFF">
                <a:lumMod val="95000"/>
              </a:sys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28575" cap="flat" cmpd="sng" algn="ctr">
            <a:solidFill>
              <a:srgbClr val="C00000"/>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E7E6E6">
                <a:lumMod val="25000"/>
              </a:srgbClr>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3" name="Rectangle 2">
            <a:extLst>
              <a:ext uri="{FF2B5EF4-FFF2-40B4-BE49-F238E27FC236}">
                <a16:creationId xmlns:a16="http://schemas.microsoft.com/office/drawing/2014/main" id="{17DBE349-1D17-D886-F697-29821C878347}"/>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a:t>
            </a:r>
            <a:r>
              <a:rPr lang="en-US" b="1" u="sng" kern="0" dirty="0">
                <a:solidFill>
                  <a:prstClr val="black"/>
                </a:solidFill>
                <a:latin typeface="Avenir Next" panose="020B0503020202020204" pitchFamily="34" charset="0"/>
                <a:cs typeface="Arial" panose="020B0604020202020204" pitchFamily="34" charset="0"/>
              </a:rPr>
              <a:t>1</a:t>
            </a: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C = A + B</a:t>
            </a:r>
          </a:p>
        </p:txBody>
      </p:sp>
      <p:graphicFrame>
        <p:nvGraphicFramePr>
          <p:cNvPr id="4" name="Table 4">
            <a:extLst>
              <a:ext uri="{FF2B5EF4-FFF2-40B4-BE49-F238E27FC236}">
                <a16:creationId xmlns:a16="http://schemas.microsoft.com/office/drawing/2014/main" id="{02CEE2F3-8234-75B8-EBE9-D38B4AC1B626}"/>
              </a:ext>
            </a:extLst>
          </p:cNvPr>
          <p:cNvGraphicFramePr>
            <a:graphicFrameLocks/>
          </p:cNvGraphicFramePr>
          <p:nvPr>
            <p:extLst>
              <p:ext uri="{D42A27DB-BD31-4B8C-83A1-F6EECF244321}">
                <p14:modId xmlns:p14="http://schemas.microsoft.com/office/powerpoint/2010/main" val="292944774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TextBox 4">
            <a:extLst>
              <a:ext uri="{FF2B5EF4-FFF2-40B4-BE49-F238E27FC236}">
                <a16:creationId xmlns:a16="http://schemas.microsoft.com/office/drawing/2014/main" id="{0FE131F6-F192-A574-A663-EA2EB7328E77}"/>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86268207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(III)</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rgbClr val="C00000"/>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7E6E6"/>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rgbClr val="C00000"/>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rgbClr val="C00000"/>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inter-mat interconnect</a:t>
            </a:r>
            <a:endPar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2" name="Rectangle 1">
            <a:extLst>
              <a:ext uri="{FF2B5EF4-FFF2-40B4-BE49-F238E27FC236}">
                <a16:creationId xmlns:a16="http://schemas.microsoft.com/office/drawing/2014/main" id="{AF8C47A8-17A5-1D66-1266-D4B60F62AF41}"/>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a:t>
            </a:r>
            <a:r>
              <a:rPr lang="en-US" b="1" u="sng" kern="0" dirty="0">
                <a:solidFill>
                  <a:prstClr val="black"/>
                </a:solidFill>
                <a:latin typeface="Avenir Next" panose="020B0503020202020204" pitchFamily="34" charset="0"/>
                <a:cs typeface="Arial" panose="020B0604020202020204" pitchFamily="34" charset="0"/>
              </a:rPr>
              <a:t>2</a:t>
            </a: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inter-mat </a:t>
            </a:r>
            <a:r>
              <a:rPr kumimoji="0" lang="en-US" b="1" i="0" u="none" strike="noStrike" kern="0" cap="none" normalizeH="0" baseline="0" noProof="0" dirty="0" err="1">
                <a:ln>
                  <a:noFill/>
                </a:ln>
                <a:solidFill>
                  <a:prstClr val="black"/>
                </a:solidFill>
                <a:effectLst/>
                <a:uLnTx/>
                <a:uFillTx/>
                <a:latin typeface="Avenir Next" panose="020B0503020202020204" pitchFamily="34" charset="0"/>
                <a:cs typeface="Courier New" panose="02070309020205020404" pitchFamily="49" charset="0"/>
              </a:rPr>
              <a:t>dat</a:t>
            </a:r>
            <a:r>
              <a:rPr lang="en-US" b="1" kern="0" dirty="0">
                <a:solidFill>
                  <a:prstClr val="black"/>
                </a:solidFill>
                <a:latin typeface="Avenir Next" panose="020B0503020202020204" pitchFamily="34" charset="0"/>
                <a:cs typeface="Courier New" panose="02070309020205020404" pitchFamily="49" charset="0"/>
              </a:rPr>
              <a:t>a movement </a:t>
            </a:r>
            <a:endPar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endParaRPr>
          </a:p>
        </p:txBody>
      </p:sp>
      <p:graphicFrame>
        <p:nvGraphicFramePr>
          <p:cNvPr id="3" name="Table 4">
            <a:extLst>
              <a:ext uri="{FF2B5EF4-FFF2-40B4-BE49-F238E27FC236}">
                <a16:creationId xmlns:a16="http://schemas.microsoft.com/office/drawing/2014/main" id="{8B679EB5-9842-0C66-DEE9-E25AA943F888}"/>
              </a:ext>
            </a:extLst>
          </p:cNvPr>
          <p:cNvGraphicFramePr>
            <a:graphicFrameLocks/>
          </p:cNvGraphicFramePr>
          <p:nvPr>
            <p:extLst>
              <p:ext uri="{D42A27DB-BD31-4B8C-83A1-F6EECF244321}">
                <p14:modId xmlns:p14="http://schemas.microsoft.com/office/powerpoint/2010/main" val="157396648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4" name="TextBox 3">
            <a:extLst>
              <a:ext uri="{FF2B5EF4-FFF2-40B4-BE49-F238E27FC236}">
                <a16:creationId xmlns:a16="http://schemas.microsoft.com/office/drawing/2014/main" id="{90DA1070-2964-0C97-1D38-E0A623659D92}"/>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405110764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grpSp>
        <p:nvGrpSpPr>
          <p:cNvPr id="392" name="Group 391">
            <a:extLst>
              <a:ext uri="{FF2B5EF4-FFF2-40B4-BE49-F238E27FC236}">
                <a16:creationId xmlns:a16="http://schemas.microsoft.com/office/drawing/2014/main" id="{39382EDE-AA35-184B-8C6B-C26BF87175EE}"/>
              </a:ext>
            </a:extLst>
          </p:cNvPr>
          <p:cNvGrpSpPr/>
          <p:nvPr/>
        </p:nvGrpSpPr>
        <p:grpSpPr>
          <a:xfrm>
            <a:off x="3598102" y="3589579"/>
            <a:ext cx="1108300" cy="229303"/>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5" name="TextBox 14">
            <a:extLst>
              <a:ext uri="{FF2B5EF4-FFF2-40B4-BE49-F238E27FC236}">
                <a16:creationId xmlns:a16="http://schemas.microsoft.com/office/drawing/2014/main" id="{99A11D4E-D63D-2356-A7A5-338A4F715BDB}"/>
              </a:ext>
            </a:extLst>
          </p:cNvPr>
          <p:cNvSpPr txBox="1"/>
          <p:nvPr/>
        </p:nvSpPr>
        <p:spPr>
          <a:xfrm>
            <a:off x="3255419" y="4019671"/>
            <a:ext cx="1787919"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sense amplifier</a:t>
            </a:r>
          </a:p>
        </p:txBody>
      </p:sp>
      <p:grpSp>
        <p:nvGrpSpPr>
          <p:cNvPr id="393" name="Group 392">
            <a:extLst>
              <a:ext uri="{FF2B5EF4-FFF2-40B4-BE49-F238E27FC236}">
                <a16:creationId xmlns:a16="http://schemas.microsoft.com/office/drawing/2014/main" id="{07A10A8B-DE37-4D4B-B3B7-53AF498FCE7A}"/>
              </a:ext>
            </a:extLst>
          </p:cNvPr>
          <p:cNvGrpSpPr/>
          <p:nvPr/>
        </p:nvGrpSpPr>
        <p:grpSpPr>
          <a:xfrm>
            <a:off x="3292364" y="2404845"/>
            <a:ext cx="229303" cy="11083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6" name="TextBox 15">
            <a:extLst>
              <a:ext uri="{FF2B5EF4-FFF2-40B4-BE49-F238E27FC236}">
                <a16:creationId xmlns:a16="http://schemas.microsoft.com/office/drawing/2014/main" id="{6E5BBCD8-C972-6387-A815-399E53C6384E}"/>
              </a:ext>
            </a:extLst>
          </p:cNvPr>
          <p:cNvSpPr txBox="1"/>
          <p:nvPr/>
        </p:nvSpPr>
        <p:spPr>
          <a:xfrm>
            <a:off x="1527723" y="2686544"/>
            <a:ext cx="194895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err="1">
                <a:ln>
                  <a:noFill/>
                </a:ln>
                <a:solidFill>
                  <a:schemeClr val="bg2">
                    <a:lumMod val="25000"/>
                  </a:schemeClr>
                </a:solidFill>
                <a:effectLst/>
                <a:uLnTx/>
                <a:uFillTx/>
                <a:latin typeface="Avenir Next" panose="020B0503020202020204" pitchFamily="34" charset="0"/>
              </a:rPr>
              <a:t>ro</a:t>
            </a:r>
            <a:r>
              <a:rPr lang="en-US" dirty="0">
                <a:solidFill>
                  <a:schemeClr val="bg2">
                    <a:lumMod val="25000"/>
                  </a:schemeClr>
                </a:solidFill>
                <a:latin typeface="Avenir Next" panose="020B0503020202020204" pitchFamily="34" charset="0"/>
              </a:rPr>
              <a:t>w decoder</a:t>
            </a:r>
            <a:endPar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endParaRPr>
          </a:p>
        </p:txBody>
      </p:sp>
      <p:grpSp>
        <p:nvGrpSpPr>
          <p:cNvPr id="28" name="Group 27">
            <a:extLst>
              <a:ext uri="{FF2B5EF4-FFF2-40B4-BE49-F238E27FC236}">
                <a16:creationId xmlns:a16="http://schemas.microsoft.com/office/drawing/2014/main" id="{5168949D-A7E5-27F7-5F0C-59EEF10F19A5}"/>
              </a:ext>
            </a:extLst>
          </p:cNvPr>
          <p:cNvGrpSpPr/>
          <p:nvPr/>
        </p:nvGrpSpPr>
        <p:grpSpPr>
          <a:xfrm>
            <a:off x="3598102" y="1876487"/>
            <a:ext cx="1108298" cy="1713092"/>
            <a:chOff x="3598102" y="1876487"/>
            <a:chExt cx="1108298" cy="1713092"/>
          </a:xfrm>
        </p:grpSpPr>
        <p:grpSp>
          <p:nvGrpSpPr>
            <p:cNvPr id="394" name="Group 393">
              <a:extLst>
                <a:ext uri="{FF2B5EF4-FFF2-40B4-BE49-F238E27FC236}">
                  <a16:creationId xmlns:a16="http://schemas.microsoft.com/office/drawing/2014/main" id="{22BF00FC-B81D-7B4D-9B63-8DE814646255}"/>
                </a:ext>
              </a:extLst>
            </p:cNvPr>
            <p:cNvGrpSpPr/>
            <p:nvPr/>
          </p:nvGrpSpPr>
          <p:grpSpPr>
            <a:xfrm>
              <a:off x="3693645" y="2177592"/>
              <a:ext cx="917214" cy="1411987"/>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5F9D45C1-6D46-A42D-0116-61ED647645D8}"/>
                </a:ext>
              </a:extLst>
            </p:cNvPr>
            <p:cNvSpPr txBox="1"/>
            <p:nvPr/>
          </p:nvSpPr>
          <p:spPr>
            <a:xfrm>
              <a:off x="3598102" y="1876487"/>
              <a:ext cx="110829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rgbClr val="E16161"/>
                  </a:solidFill>
                  <a:effectLst/>
                  <a:uLnTx/>
                  <a:uFillTx/>
                  <a:latin typeface="Avenir Next" panose="020B0503020202020204" pitchFamily="34" charset="0"/>
                </a:rPr>
                <a:t>bitline</a:t>
              </a:r>
            </a:p>
          </p:txBody>
        </p:sp>
      </p:grpSp>
      <p:grpSp>
        <p:nvGrpSpPr>
          <p:cNvPr id="29" name="Group 28">
            <a:extLst>
              <a:ext uri="{FF2B5EF4-FFF2-40B4-BE49-F238E27FC236}">
                <a16:creationId xmlns:a16="http://schemas.microsoft.com/office/drawing/2014/main" id="{D9B55A0E-5D1B-C807-864F-455CB34119D0}"/>
              </a:ext>
            </a:extLst>
          </p:cNvPr>
          <p:cNvGrpSpPr/>
          <p:nvPr/>
        </p:nvGrpSpPr>
        <p:grpSpPr>
          <a:xfrm>
            <a:off x="3521667" y="2500388"/>
            <a:ext cx="2536120" cy="917214"/>
            <a:chOff x="3521667" y="2500388"/>
            <a:chExt cx="2536120" cy="917214"/>
          </a:xfrm>
        </p:grpSpPr>
        <p:grpSp>
          <p:nvGrpSpPr>
            <p:cNvPr id="395" name="Group 394">
              <a:extLst>
                <a:ext uri="{FF2B5EF4-FFF2-40B4-BE49-F238E27FC236}">
                  <a16:creationId xmlns:a16="http://schemas.microsoft.com/office/drawing/2014/main" id="{E3601414-FC10-A340-A9F2-B35360F8AA5F}"/>
                </a:ext>
              </a:extLst>
            </p:cNvPr>
            <p:cNvGrpSpPr/>
            <p:nvPr/>
          </p:nvGrpSpPr>
          <p:grpSpPr>
            <a:xfrm>
              <a:off x="3521667" y="2500388"/>
              <a:ext cx="1414039" cy="917214"/>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2C9BE3A7-315B-7F2A-9887-CD9B7EB4BCE5}"/>
                </a:ext>
              </a:extLst>
            </p:cNvPr>
            <p:cNvSpPr txBox="1"/>
            <p:nvPr/>
          </p:nvSpPr>
          <p:spPr>
            <a:xfrm>
              <a:off x="4873052" y="2806126"/>
              <a:ext cx="118473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accent5"/>
                  </a:solidFill>
                  <a:effectLst/>
                  <a:uLnTx/>
                  <a:uFillTx/>
                  <a:latin typeface="Avenir Next" panose="020B0503020202020204" pitchFamily="34" charset="0"/>
                </a:rPr>
                <a:t>wordline </a:t>
              </a:r>
            </a:p>
          </p:txBody>
        </p:sp>
      </p:grpSp>
      <p:grpSp>
        <p:nvGrpSpPr>
          <p:cNvPr id="641" name="Group 640">
            <a:extLst>
              <a:ext uri="{FF2B5EF4-FFF2-40B4-BE49-F238E27FC236}">
                <a16:creationId xmlns:a16="http://schemas.microsoft.com/office/drawing/2014/main" id="{D04F642F-84B7-60E8-B9DB-8CEBA6A065B8}"/>
              </a:ext>
            </a:extLst>
          </p:cNvPr>
          <p:cNvGrpSpPr/>
          <p:nvPr/>
        </p:nvGrpSpPr>
        <p:grpSpPr>
          <a:xfrm>
            <a:off x="3521667" y="2502320"/>
            <a:ext cx="1184735" cy="917214"/>
            <a:chOff x="5333998" y="1790700"/>
            <a:chExt cx="2791691" cy="1828800"/>
          </a:xfrm>
        </p:grpSpPr>
        <p:cxnSp>
          <p:nvCxnSpPr>
            <p:cNvPr id="642" name="Straight Connector 641">
              <a:extLst>
                <a:ext uri="{FF2B5EF4-FFF2-40B4-BE49-F238E27FC236}">
                  <a16:creationId xmlns:a16="http://schemas.microsoft.com/office/drawing/2014/main" id="{E281BACF-8AA1-7534-2B8D-667303E2A72A}"/>
                </a:ext>
              </a:extLst>
            </p:cNvPr>
            <p:cNvCxnSpPr>
              <a:cxnSpLocks/>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DAA44044-B3DB-1A97-CF29-0E801479555A}"/>
                </a:ext>
              </a:extLst>
            </p:cNvPr>
            <p:cNvCxnSpPr>
              <a:cxnSpLocks/>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EFEA7BC0-6BD1-B241-B336-4BD8FE6D990C}"/>
                </a:ext>
              </a:extLst>
            </p:cNvPr>
            <p:cNvCxnSpPr>
              <a:cxnSpLocks/>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397F324A-3608-7FB0-B1FF-A5CDEB40F1D7}"/>
                </a:ext>
              </a:extLst>
            </p:cNvPr>
            <p:cNvCxnSpPr>
              <a:cxnSpLocks/>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0348E82F-814B-2EAC-1261-C3AD3D707E15}"/>
                </a:ext>
              </a:extLst>
            </p:cNvPr>
            <p:cNvCxnSpPr>
              <a:cxnSpLocks/>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67" name="Group 666">
            <a:extLst>
              <a:ext uri="{FF2B5EF4-FFF2-40B4-BE49-F238E27FC236}">
                <a16:creationId xmlns:a16="http://schemas.microsoft.com/office/drawing/2014/main" id="{FDF7450D-045A-02EF-3FD6-10A246B181CE}"/>
              </a:ext>
            </a:extLst>
          </p:cNvPr>
          <p:cNvGrpSpPr/>
          <p:nvPr/>
        </p:nvGrpSpPr>
        <p:grpSpPr>
          <a:xfrm>
            <a:off x="3697744" y="2404844"/>
            <a:ext cx="917214" cy="1184735"/>
            <a:chOff x="5676900" y="1170708"/>
            <a:chExt cx="1828800" cy="2791692"/>
          </a:xfrm>
        </p:grpSpPr>
        <p:cxnSp>
          <p:nvCxnSpPr>
            <p:cNvPr id="668" name="Straight Connector 667">
              <a:extLst>
                <a:ext uri="{FF2B5EF4-FFF2-40B4-BE49-F238E27FC236}">
                  <a16:creationId xmlns:a16="http://schemas.microsoft.com/office/drawing/2014/main" id="{679C81AF-E6FD-0078-33C7-A6B92B1708CF}"/>
                </a:ext>
              </a:extLst>
            </p:cNvPr>
            <p:cNvCxnSpPr>
              <a:cxnSpLocks/>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C2DBF150-F0B8-85D3-0F5A-1F61F79876BE}"/>
                </a:ext>
              </a:extLst>
            </p:cNvPr>
            <p:cNvCxnSpPr>
              <a:cxnSpLocks/>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49AE3E0-AF17-821F-6A06-E4F89F4D1789}"/>
                </a:ext>
              </a:extLst>
            </p:cNvPr>
            <p:cNvCxnSpPr>
              <a:cxnSpLocks/>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CA498159-0E5A-5771-AC21-2AE64A001A28}"/>
                </a:ext>
              </a:extLst>
            </p:cNvPr>
            <p:cNvCxnSpPr>
              <a:cxnSpLocks/>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CB98FE26-3B8B-A9D6-FDC0-48126E91ACDE}"/>
                </a:ext>
              </a:extLst>
            </p:cNvPr>
            <p:cNvCxnSpPr>
              <a:cxnSpLocks/>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3598102" y="2404845"/>
            <a:ext cx="1108300" cy="11083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78" name="Rounded Rectangle 677">
            <a:extLst>
              <a:ext uri="{FF2B5EF4-FFF2-40B4-BE49-F238E27FC236}">
                <a16:creationId xmlns:a16="http://schemas.microsoft.com/office/drawing/2014/main" id="{EB7A3A0B-98F1-EFD6-058E-22423D4C4232}"/>
              </a:ext>
            </a:extLst>
          </p:cNvPr>
          <p:cNvSpPr/>
          <p:nvPr/>
        </p:nvSpPr>
        <p:spPr>
          <a:xfrm>
            <a:off x="3414815" y="2272377"/>
            <a:ext cx="1483070" cy="1388622"/>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680" name="Group 679">
            <a:extLst>
              <a:ext uri="{FF2B5EF4-FFF2-40B4-BE49-F238E27FC236}">
                <a16:creationId xmlns:a16="http://schemas.microsoft.com/office/drawing/2014/main" id="{EECDA2AC-5403-4654-D1F9-12EF81E7C5CF}"/>
              </a:ext>
            </a:extLst>
          </p:cNvPr>
          <p:cNvGrpSpPr/>
          <p:nvPr/>
        </p:nvGrpSpPr>
        <p:grpSpPr>
          <a:xfrm>
            <a:off x="1734836" y="2404844"/>
            <a:ext cx="1414038" cy="1414038"/>
            <a:chOff x="4876800" y="1600199"/>
            <a:chExt cx="2819401" cy="2819401"/>
          </a:xfrm>
        </p:grpSpPr>
        <p:grpSp>
          <p:nvGrpSpPr>
            <p:cNvPr id="681" name="Group 680">
              <a:extLst>
                <a:ext uri="{FF2B5EF4-FFF2-40B4-BE49-F238E27FC236}">
                  <a16:creationId xmlns:a16="http://schemas.microsoft.com/office/drawing/2014/main" id="{34123431-1FF0-4289-4F55-F8F7AB7ED985}"/>
                </a:ext>
              </a:extLst>
            </p:cNvPr>
            <p:cNvGrpSpPr/>
            <p:nvPr/>
          </p:nvGrpSpPr>
          <p:grpSpPr>
            <a:xfrm>
              <a:off x="5486400" y="3962400"/>
              <a:ext cx="2209800" cy="457200"/>
              <a:chOff x="5486400" y="3962400"/>
              <a:chExt cx="2209800" cy="457200"/>
            </a:xfrm>
          </p:grpSpPr>
          <p:sp>
            <p:nvSpPr>
              <p:cNvPr id="706" name="DRAM">
                <a:extLst>
                  <a:ext uri="{FF2B5EF4-FFF2-40B4-BE49-F238E27FC236}">
                    <a16:creationId xmlns:a16="http://schemas.microsoft.com/office/drawing/2014/main" id="{CEFD516B-47BC-AA40-5C01-89C3F7B583D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6921E9A3-1EFA-A717-4A02-DDAD4D72279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97F51D8B-A6EF-DB06-0A50-91DB44B6758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3123978C-D826-939E-D49C-1EA4BD1B00F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0" name="DRAM">
                <a:extLst>
                  <a:ext uri="{FF2B5EF4-FFF2-40B4-BE49-F238E27FC236}">
                    <a16:creationId xmlns:a16="http://schemas.microsoft.com/office/drawing/2014/main" id="{FFC2EE4C-6C66-F265-FEE6-EA173A4010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2BF2417E-7B26-E8D8-581A-DCE547EFE2DB}"/>
                </a:ext>
              </a:extLst>
            </p:cNvPr>
            <p:cNvGrpSpPr/>
            <p:nvPr/>
          </p:nvGrpSpPr>
          <p:grpSpPr>
            <a:xfrm>
              <a:off x="4876800" y="1600200"/>
              <a:ext cx="457200" cy="2209800"/>
              <a:chOff x="4876800" y="1600200"/>
              <a:chExt cx="457200" cy="2209800"/>
            </a:xfrm>
          </p:grpSpPr>
          <p:sp>
            <p:nvSpPr>
              <p:cNvPr id="337" name="DRAM">
                <a:extLst>
                  <a:ext uri="{FF2B5EF4-FFF2-40B4-BE49-F238E27FC236}">
                    <a16:creationId xmlns:a16="http://schemas.microsoft.com/office/drawing/2014/main" id="{6172647E-CB9E-27F8-2C5B-B5C25C2B441D}"/>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DRAM">
                <a:extLst>
                  <a:ext uri="{FF2B5EF4-FFF2-40B4-BE49-F238E27FC236}">
                    <a16:creationId xmlns:a16="http://schemas.microsoft.com/office/drawing/2014/main" id="{7128C8EB-8499-AAFD-F081-CE8F72F70B6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DRAM">
                <a:extLst>
                  <a:ext uri="{FF2B5EF4-FFF2-40B4-BE49-F238E27FC236}">
                    <a16:creationId xmlns:a16="http://schemas.microsoft.com/office/drawing/2014/main" id="{77677E57-90F4-BBA0-5483-C42CD731FDD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BAB71EF5-B2E9-828A-494B-3CF307DEA38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8606A335-61F6-4867-0329-A840C90130D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3" name="Group 682">
              <a:extLst>
                <a:ext uri="{FF2B5EF4-FFF2-40B4-BE49-F238E27FC236}">
                  <a16:creationId xmlns:a16="http://schemas.microsoft.com/office/drawing/2014/main" id="{654334DA-24D5-18DF-66CF-78640D41EE6F}"/>
                </a:ext>
              </a:extLst>
            </p:cNvPr>
            <p:cNvGrpSpPr/>
            <p:nvPr/>
          </p:nvGrpSpPr>
          <p:grpSpPr>
            <a:xfrm>
              <a:off x="5676900" y="1600199"/>
              <a:ext cx="1828800" cy="2362201"/>
              <a:chOff x="5676900" y="1170708"/>
              <a:chExt cx="1828800" cy="2791692"/>
            </a:xfrm>
          </p:grpSpPr>
          <p:cxnSp>
            <p:nvCxnSpPr>
              <p:cNvPr id="332" name="Straight Connector 331">
                <a:extLst>
                  <a:ext uri="{FF2B5EF4-FFF2-40B4-BE49-F238E27FC236}">
                    <a16:creationId xmlns:a16="http://schemas.microsoft.com/office/drawing/2014/main" id="{896C1244-F9B5-AC00-4CEB-479CC448BEC9}"/>
                  </a:ext>
                </a:extLst>
              </p:cNvPr>
              <p:cNvCxnSpPr>
                <a:cxnSpLocks/>
                <a:stCxn id="686" idx="0"/>
                <a:endCxn id="70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35A535A2-8710-B484-2344-350606FEFBBD}"/>
                  </a:ext>
                </a:extLst>
              </p:cNvPr>
              <p:cNvCxnSpPr>
                <a:cxnSpLocks/>
                <a:stCxn id="688" idx="0"/>
                <a:endCxn id="70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2D9A5DB-E77F-4E94-AA4F-FE45BD4D65EA}"/>
                  </a:ext>
                </a:extLst>
              </p:cNvPr>
              <p:cNvCxnSpPr>
                <a:cxnSpLocks/>
                <a:stCxn id="689" idx="0"/>
                <a:endCxn id="70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9D857CC8-E95B-9456-993B-D053147C2671}"/>
                  </a:ext>
                </a:extLst>
              </p:cNvPr>
              <p:cNvCxnSpPr>
                <a:cxnSpLocks/>
                <a:stCxn id="690" idx="0"/>
                <a:endCxn id="71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3F6D8517-EC47-6D63-E038-653E8A5AC13B}"/>
                  </a:ext>
                </a:extLst>
              </p:cNvPr>
              <p:cNvCxnSpPr>
                <a:cxnSpLocks/>
                <a:stCxn id="687" idx="0"/>
                <a:endCxn id="70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AF96E67B-C7A3-CD15-4AF5-FD52FC5681FF}"/>
                </a:ext>
              </a:extLst>
            </p:cNvPr>
            <p:cNvGrpSpPr/>
            <p:nvPr/>
          </p:nvGrpSpPr>
          <p:grpSpPr>
            <a:xfrm>
              <a:off x="5334000" y="1790700"/>
              <a:ext cx="2362201" cy="1828800"/>
              <a:chOff x="5333998" y="1790700"/>
              <a:chExt cx="2791691" cy="1828800"/>
            </a:xfrm>
          </p:grpSpPr>
          <p:cxnSp>
            <p:nvCxnSpPr>
              <p:cNvPr id="327" name="Straight Connector 326">
                <a:extLst>
                  <a:ext uri="{FF2B5EF4-FFF2-40B4-BE49-F238E27FC236}">
                    <a16:creationId xmlns:a16="http://schemas.microsoft.com/office/drawing/2014/main" id="{165B5B9D-C4A0-8D33-91E5-185434D8A8B1}"/>
                  </a:ext>
                </a:extLst>
              </p:cNvPr>
              <p:cNvCxnSpPr>
                <a:cxnSpLocks/>
                <a:stCxn id="690" idx="6"/>
                <a:endCxn id="33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EBEEBFF-3B32-3D91-A0B9-602AA4102E31}"/>
                  </a:ext>
                </a:extLst>
              </p:cNvPr>
              <p:cNvCxnSpPr>
                <a:cxnSpLocks/>
                <a:stCxn id="695" idx="6"/>
                <a:endCxn id="33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BFD2838C-7275-DE0E-FBCB-588FAF26868B}"/>
                  </a:ext>
                </a:extLst>
              </p:cNvPr>
              <p:cNvCxnSpPr>
                <a:cxnSpLocks/>
                <a:stCxn id="700" idx="6"/>
                <a:endCxn id="33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E635D79-E5B2-7349-9B6D-41BEBFFF0406}"/>
                  </a:ext>
                </a:extLst>
              </p:cNvPr>
              <p:cNvCxnSpPr>
                <a:cxnSpLocks/>
                <a:stCxn id="321" idx="6"/>
                <a:endCxn id="70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3ABEF132-1492-A3F0-D06D-CC35A8CF0748}"/>
                  </a:ext>
                </a:extLst>
              </p:cNvPr>
              <p:cNvCxnSpPr>
                <a:cxnSpLocks/>
                <a:stCxn id="326" idx="6"/>
                <a:endCxn id="70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C56DC51F-B998-A67E-A4AE-A0B9D3944C98}"/>
                </a:ext>
              </a:extLst>
            </p:cNvPr>
            <p:cNvGrpSpPr/>
            <p:nvPr/>
          </p:nvGrpSpPr>
          <p:grpSpPr>
            <a:xfrm>
              <a:off x="5486400" y="1600200"/>
              <a:ext cx="2209800" cy="2209800"/>
              <a:chOff x="5486400" y="1600200"/>
              <a:chExt cx="2209800" cy="2209800"/>
            </a:xfrm>
          </p:grpSpPr>
          <p:sp>
            <p:nvSpPr>
              <p:cNvPr id="686" name="Oval 685">
                <a:extLst>
                  <a:ext uri="{FF2B5EF4-FFF2-40B4-BE49-F238E27FC236}">
                    <a16:creationId xmlns:a16="http://schemas.microsoft.com/office/drawing/2014/main" id="{C1884CCB-017D-B172-86AB-16DC0BF60622}"/>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15DD4F2-5796-89D8-B6D5-F942251A9080}"/>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1203891A-3289-0434-CDEE-5D275952318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F339FA66-BAED-828F-60B7-5C0BB13896F8}"/>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0" name="Oval 689">
                <a:extLst>
                  <a:ext uri="{FF2B5EF4-FFF2-40B4-BE49-F238E27FC236}">
                    <a16:creationId xmlns:a16="http://schemas.microsoft.com/office/drawing/2014/main" id="{EBBF5C66-1F14-FFC7-3B0F-8ABBEC8367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0E872D1D-7F11-286F-3F5E-5A5FEFE62F86}"/>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0D163B65-7474-2CEE-40FD-0C71DC8793F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935A980E-BC62-5F29-F22D-264582179E4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63B40C84-4CA0-CD93-5A85-9DF2648112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A6CA6D4D-393A-9B99-C6B7-8CA725439F0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8812F20A-E448-D60B-A4D2-59B10C659CD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6543453A-F1E1-9F26-E5FB-1CEBD22C928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8" name="Oval 697">
                <a:extLst>
                  <a:ext uri="{FF2B5EF4-FFF2-40B4-BE49-F238E27FC236}">
                    <a16:creationId xmlns:a16="http://schemas.microsoft.com/office/drawing/2014/main" id="{0DADD14B-6C97-9C1C-656F-7C8F7159A60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4EACC11C-EB66-4DFC-347A-EF5AB8013F2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30E3826D-2D28-B28A-6573-CA738B69EA7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37DE5684-88F5-5F58-9218-78895F2EECFF}"/>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5433580C-C81A-BFD1-7842-8D2F156E2A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3" name="Oval 702">
                <a:extLst>
                  <a:ext uri="{FF2B5EF4-FFF2-40B4-BE49-F238E27FC236}">
                    <a16:creationId xmlns:a16="http://schemas.microsoft.com/office/drawing/2014/main" id="{9BD2F928-66BF-4961-E07B-F3423D9796DD}"/>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0" name="Oval 319">
                <a:extLst>
                  <a:ext uri="{FF2B5EF4-FFF2-40B4-BE49-F238E27FC236}">
                    <a16:creationId xmlns:a16="http://schemas.microsoft.com/office/drawing/2014/main" id="{3236A3AE-6B70-6E5D-EA01-C293DEDBA667}"/>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DE026B5F-03B8-8BB8-EDFD-38BDAF0AFBB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0466260D-7482-EB2D-0373-03AE766D728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12C3F88B-7080-10A3-36E8-337E6FF598C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66BD36A-A01A-AEC6-08D2-86135510A580}"/>
                  </a:ext>
                </a:extLst>
              </p:cNvPr>
              <p:cNvSpPr/>
              <p:nvPr/>
            </p:nvSpPr>
            <p:spPr>
              <a:xfrm>
                <a:off x="64008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C02D5BA5-4F15-221E-3510-CA882FB5985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074F603-1A30-B83D-FAA0-FFDF47AB88F8}"/>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11" name="Group 710">
            <a:extLst>
              <a:ext uri="{FF2B5EF4-FFF2-40B4-BE49-F238E27FC236}">
                <a16:creationId xmlns:a16="http://schemas.microsoft.com/office/drawing/2014/main" id="{04A46900-1B5E-F646-2677-19EEA2B2684C}"/>
              </a:ext>
            </a:extLst>
          </p:cNvPr>
          <p:cNvGrpSpPr/>
          <p:nvPr/>
        </p:nvGrpSpPr>
        <p:grpSpPr>
          <a:xfrm>
            <a:off x="4859036" y="2404844"/>
            <a:ext cx="1414038" cy="1414038"/>
            <a:chOff x="4876800" y="1600199"/>
            <a:chExt cx="2819401" cy="2819401"/>
          </a:xfrm>
        </p:grpSpPr>
        <p:grpSp>
          <p:nvGrpSpPr>
            <p:cNvPr id="712" name="Group 711">
              <a:extLst>
                <a:ext uri="{FF2B5EF4-FFF2-40B4-BE49-F238E27FC236}">
                  <a16:creationId xmlns:a16="http://schemas.microsoft.com/office/drawing/2014/main" id="{30D20B21-E08D-F792-7807-BECF1FD02A84}"/>
                </a:ext>
              </a:extLst>
            </p:cNvPr>
            <p:cNvGrpSpPr/>
            <p:nvPr/>
          </p:nvGrpSpPr>
          <p:grpSpPr>
            <a:xfrm>
              <a:off x="5486400" y="3962400"/>
              <a:ext cx="2209800" cy="457200"/>
              <a:chOff x="5486400" y="3962400"/>
              <a:chExt cx="2209800" cy="457200"/>
            </a:xfrm>
          </p:grpSpPr>
          <p:sp>
            <p:nvSpPr>
              <p:cNvPr id="757" name="DRAM">
                <a:extLst>
                  <a:ext uri="{FF2B5EF4-FFF2-40B4-BE49-F238E27FC236}">
                    <a16:creationId xmlns:a16="http://schemas.microsoft.com/office/drawing/2014/main" id="{A4A6A8DC-7EB6-A9E5-6978-BDF9A6F8D7F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8" name="DRAM">
                <a:extLst>
                  <a:ext uri="{FF2B5EF4-FFF2-40B4-BE49-F238E27FC236}">
                    <a16:creationId xmlns:a16="http://schemas.microsoft.com/office/drawing/2014/main" id="{8382B99B-0A72-F887-6B90-8B181125883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9" name="DRAM">
                <a:extLst>
                  <a:ext uri="{FF2B5EF4-FFF2-40B4-BE49-F238E27FC236}">
                    <a16:creationId xmlns:a16="http://schemas.microsoft.com/office/drawing/2014/main" id="{40B7449A-956D-E7D3-9823-5D8E1368D9A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0" name="DRAM">
                <a:extLst>
                  <a:ext uri="{FF2B5EF4-FFF2-40B4-BE49-F238E27FC236}">
                    <a16:creationId xmlns:a16="http://schemas.microsoft.com/office/drawing/2014/main" id="{C061A786-7EB6-6B51-8741-F25D09B54FC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1" name="DRAM">
                <a:extLst>
                  <a:ext uri="{FF2B5EF4-FFF2-40B4-BE49-F238E27FC236}">
                    <a16:creationId xmlns:a16="http://schemas.microsoft.com/office/drawing/2014/main" id="{CC7328A9-E457-D385-1183-230AE49BDC1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3" name="Group 712">
              <a:extLst>
                <a:ext uri="{FF2B5EF4-FFF2-40B4-BE49-F238E27FC236}">
                  <a16:creationId xmlns:a16="http://schemas.microsoft.com/office/drawing/2014/main" id="{12F3E9E7-EEEA-726F-104F-6DDE6068A976}"/>
                </a:ext>
              </a:extLst>
            </p:cNvPr>
            <p:cNvGrpSpPr/>
            <p:nvPr/>
          </p:nvGrpSpPr>
          <p:grpSpPr>
            <a:xfrm>
              <a:off x="4876800" y="1600200"/>
              <a:ext cx="457200" cy="2209800"/>
              <a:chOff x="4876800" y="1600200"/>
              <a:chExt cx="457200" cy="2209800"/>
            </a:xfrm>
          </p:grpSpPr>
          <p:sp>
            <p:nvSpPr>
              <p:cNvPr id="752" name="DRAM">
                <a:extLst>
                  <a:ext uri="{FF2B5EF4-FFF2-40B4-BE49-F238E27FC236}">
                    <a16:creationId xmlns:a16="http://schemas.microsoft.com/office/drawing/2014/main" id="{9340BD81-1185-F808-F00D-2108A0F7C57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3" name="DRAM">
                <a:extLst>
                  <a:ext uri="{FF2B5EF4-FFF2-40B4-BE49-F238E27FC236}">
                    <a16:creationId xmlns:a16="http://schemas.microsoft.com/office/drawing/2014/main" id="{1E827F9E-67C7-5F3D-EF22-E93A09D1614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4" name="DRAM">
                <a:extLst>
                  <a:ext uri="{FF2B5EF4-FFF2-40B4-BE49-F238E27FC236}">
                    <a16:creationId xmlns:a16="http://schemas.microsoft.com/office/drawing/2014/main" id="{43708B41-06D6-95B0-303A-45A8450DA61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5" name="DRAM">
                <a:extLst>
                  <a:ext uri="{FF2B5EF4-FFF2-40B4-BE49-F238E27FC236}">
                    <a16:creationId xmlns:a16="http://schemas.microsoft.com/office/drawing/2014/main" id="{3E0524B1-1029-E684-9F95-A4E6C4EEBAE1}"/>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6" name="DRAM">
                <a:extLst>
                  <a:ext uri="{FF2B5EF4-FFF2-40B4-BE49-F238E27FC236}">
                    <a16:creationId xmlns:a16="http://schemas.microsoft.com/office/drawing/2014/main" id="{0C98A22A-77FC-FEC2-38B7-B55AE4CCB23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4" name="Group 713">
              <a:extLst>
                <a:ext uri="{FF2B5EF4-FFF2-40B4-BE49-F238E27FC236}">
                  <a16:creationId xmlns:a16="http://schemas.microsoft.com/office/drawing/2014/main" id="{9379988C-27E9-DAA3-164A-4E8E6E307BF9}"/>
                </a:ext>
              </a:extLst>
            </p:cNvPr>
            <p:cNvGrpSpPr/>
            <p:nvPr/>
          </p:nvGrpSpPr>
          <p:grpSpPr>
            <a:xfrm>
              <a:off x="5676900" y="1600199"/>
              <a:ext cx="1828800" cy="2362201"/>
              <a:chOff x="5676900" y="1170708"/>
              <a:chExt cx="1828800" cy="2791692"/>
            </a:xfrm>
          </p:grpSpPr>
          <p:cxnSp>
            <p:nvCxnSpPr>
              <p:cNvPr id="747" name="Straight Connector 746">
                <a:extLst>
                  <a:ext uri="{FF2B5EF4-FFF2-40B4-BE49-F238E27FC236}">
                    <a16:creationId xmlns:a16="http://schemas.microsoft.com/office/drawing/2014/main" id="{40C99025-E5BC-871F-022D-CC7822B3A300}"/>
                  </a:ext>
                </a:extLst>
              </p:cNvPr>
              <p:cNvCxnSpPr>
                <a:cxnSpLocks/>
                <a:stCxn id="717" idx="0"/>
                <a:endCxn id="75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A4C0EAE-5DFB-D426-5A40-2DF5407849B0}"/>
                  </a:ext>
                </a:extLst>
              </p:cNvPr>
              <p:cNvCxnSpPr>
                <a:cxnSpLocks/>
                <a:stCxn id="719" idx="0"/>
                <a:endCxn id="75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586FC77-7B15-B20D-D630-0EB762DF512A}"/>
                  </a:ext>
                </a:extLst>
              </p:cNvPr>
              <p:cNvCxnSpPr>
                <a:cxnSpLocks/>
                <a:stCxn id="720" idx="0"/>
                <a:endCxn id="76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EDA3E9E4-A673-0D69-BF1E-F41E39BA6D40}"/>
                  </a:ext>
                </a:extLst>
              </p:cNvPr>
              <p:cNvCxnSpPr>
                <a:cxnSpLocks/>
                <a:stCxn id="721" idx="0"/>
                <a:endCxn id="76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B2011E0C-049C-2E0C-8B66-CDBEE8684E33}"/>
                  </a:ext>
                </a:extLst>
              </p:cNvPr>
              <p:cNvCxnSpPr>
                <a:cxnSpLocks/>
                <a:stCxn id="718" idx="0"/>
                <a:endCxn id="75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5" name="Group 714">
              <a:extLst>
                <a:ext uri="{FF2B5EF4-FFF2-40B4-BE49-F238E27FC236}">
                  <a16:creationId xmlns:a16="http://schemas.microsoft.com/office/drawing/2014/main" id="{6A056F37-C807-4EB8-8AD9-CC5B9EFD5EE9}"/>
                </a:ext>
              </a:extLst>
            </p:cNvPr>
            <p:cNvGrpSpPr/>
            <p:nvPr/>
          </p:nvGrpSpPr>
          <p:grpSpPr>
            <a:xfrm>
              <a:off x="5334000" y="1790700"/>
              <a:ext cx="2362201" cy="1828800"/>
              <a:chOff x="5333998" y="1790700"/>
              <a:chExt cx="2791691" cy="1828800"/>
            </a:xfrm>
          </p:grpSpPr>
          <p:cxnSp>
            <p:nvCxnSpPr>
              <p:cNvPr id="742" name="Straight Connector 741">
                <a:extLst>
                  <a:ext uri="{FF2B5EF4-FFF2-40B4-BE49-F238E27FC236}">
                    <a16:creationId xmlns:a16="http://schemas.microsoft.com/office/drawing/2014/main" id="{1B07CC25-FA57-A1DC-A13D-19FF4A38FEC7}"/>
                  </a:ext>
                </a:extLst>
              </p:cNvPr>
              <p:cNvCxnSpPr>
                <a:cxnSpLocks/>
                <a:stCxn id="721" idx="6"/>
                <a:endCxn id="75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FFB3246A-FE53-E8A1-72F5-7DC2BFAFC3C3}"/>
                  </a:ext>
                </a:extLst>
              </p:cNvPr>
              <p:cNvCxnSpPr>
                <a:cxnSpLocks/>
                <a:stCxn id="726" idx="6"/>
                <a:endCxn id="75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5FDE2421-B469-D046-C730-217CDC78AB01}"/>
                  </a:ext>
                </a:extLst>
              </p:cNvPr>
              <p:cNvCxnSpPr>
                <a:cxnSpLocks/>
                <a:stCxn id="731" idx="6"/>
                <a:endCxn id="75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152E882F-C081-1652-141A-7F01F64F97CE}"/>
                  </a:ext>
                </a:extLst>
              </p:cNvPr>
              <p:cNvCxnSpPr>
                <a:cxnSpLocks/>
                <a:stCxn id="736" idx="6"/>
                <a:endCxn id="75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80CAF223-4247-02DD-6D57-D5303C4A8735}"/>
                  </a:ext>
                </a:extLst>
              </p:cNvPr>
              <p:cNvCxnSpPr>
                <a:cxnSpLocks/>
                <a:stCxn id="741" idx="6"/>
                <a:endCxn id="75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6" name="Group 715">
              <a:extLst>
                <a:ext uri="{FF2B5EF4-FFF2-40B4-BE49-F238E27FC236}">
                  <a16:creationId xmlns:a16="http://schemas.microsoft.com/office/drawing/2014/main" id="{6F447BD4-3181-390D-ECEB-F2F52B0EF7FC}"/>
                </a:ext>
              </a:extLst>
            </p:cNvPr>
            <p:cNvGrpSpPr/>
            <p:nvPr/>
          </p:nvGrpSpPr>
          <p:grpSpPr>
            <a:xfrm>
              <a:off x="5486400" y="1600200"/>
              <a:ext cx="2209800" cy="2209800"/>
              <a:chOff x="5486400" y="1600200"/>
              <a:chExt cx="2209800" cy="2209800"/>
            </a:xfrm>
          </p:grpSpPr>
          <p:sp>
            <p:nvSpPr>
              <p:cNvPr id="717" name="Oval 716">
                <a:extLst>
                  <a:ext uri="{FF2B5EF4-FFF2-40B4-BE49-F238E27FC236}">
                    <a16:creationId xmlns:a16="http://schemas.microsoft.com/office/drawing/2014/main" id="{68BA3020-7D81-FF67-4FD3-5116E9B2813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8" name="Oval 717">
                <a:extLst>
                  <a:ext uri="{FF2B5EF4-FFF2-40B4-BE49-F238E27FC236}">
                    <a16:creationId xmlns:a16="http://schemas.microsoft.com/office/drawing/2014/main" id="{7491EF68-5C49-C042-7FBD-C4EB310F7106}"/>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Oval 718">
                <a:extLst>
                  <a:ext uri="{FF2B5EF4-FFF2-40B4-BE49-F238E27FC236}">
                    <a16:creationId xmlns:a16="http://schemas.microsoft.com/office/drawing/2014/main" id="{FAF4D9DB-F9F5-8421-E2AB-75D9E25E38D6}"/>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0" name="Oval 719">
                <a:extLst>
                  <a:ext uri="{FF2B5EF4-FFF2-40B4-BE49-F238E27FC236}">
                    <a16:creationId xmlns:a16="http://schemas.microsoft.com/office/drawing/2014/main" id="{4E99085E-C41A-70B3-8AA6-714A99AD1902}"/>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1" name="Oval 720">
                <a:extLst>
                  <a:ext uri="{FF2B5EF4-FFF2-40B4-BE49-F238E27FC236}">
                    <a16:creationId xmlns:a16="http://schemas.microsoft.com/office/drawing/2014/main" id="{6F6A21FF-FFEA-8182-0CEE-A507FD1AE5E7}"/>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2" name="Oval 721">
                <a:extLst>
                  <a:ext uri="{FF2B5EF4-FFF2-40B4-BE49-F238E27FC236}">
                    <a16:creationId xmlns:a16="http://schemas.microsoft.com/office/drawing/2014/main" id="{E47AB944-7C83-FE77-356A-8AC7AD9B7AB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3" name="Oval 722">
                <a:extLst>
                  <a:ext uri="{FF2B5EF4-FFF2-40B4-BE49-F238E27FC236}">
                    <a16:creationId xmlns:a16="http://schemas.microsoft.com/office/drawing/2014/main" id="{4262E098-51C2-51C6-AF5B-2EEB32FBD38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4" name="Oval 723">
                <a:extLst>
                  <a:ext uri="{FF2B5EF4-FFF2-40B4-BE49-F238E27FC236}">
                    <a16:creationId xmlns:a16="http://schemas.microsoft.com/office/drawing/2014/main" id="{D35E6D8F-1259-F632-543A-8204AEABA0C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5" name="Oval 724">
                <a:extLst>
                  <a:ext uri="{FF2B5EF4-FFF2-40B4-BE49-F238E27FC236}">
                    <a16:creationId xmlns:a16="http://schemas.microsoft.com/office/drawing/2014/main" id="{77C607A0-88E6-CDA8-9B79-4079966DEF9A}"/>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6" name="Oval 725">
                <a:extLst>
                  <a:ext uri="{FF2B5EF4-FFF2-40B4-BE49-F238E27FC236}">
                    <a16:creationId xmlns:a16="http://schemas.microsoft.com/office/drawing/2014/main" id="{AB2A1AB0-FE64-C112-D019-20BF219757C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7" name="Oval 726">
                <a:extLst>
                  <a:ext uri="{FF2B5EF4-FFF2-40B4-BE49-F238E27FC236}">
                    <a16:creationId xmlns:a16="http://schemas.microsoft.com/office/drawing/2014/main" id="{92F664EF-3B46-B1F5-4904-EAA6D0AE468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8" name="Oval 727">
                <a:extLst>
                  <a:ext uri="{FF2B5EF4-FFF2-40B4-BE49-F238E27FC236}">
                    <a16:creationId xmlns:a16="http://schemas.microsoft.com/office/drawing/2014/main" id="{653AAA23-ABFC-13F9-21C3-9EE00A0FAB21}"/>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9" name="Oval 728">
                <a:extLst>
                  <a:ext uri="{FF2B5EF4-FFF2-40B4-BE49-F238E27FC236}">
                    <a16:creationId xmlns:a16="http://schemas.microsoft.com/office/drawing/2014/main" id="{AB130427-6517-99D6-2417-C9417D2169C6}"/>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0" name="Oval 729">
                <a:extLst>
                  <a:ext uri="{FF2B5EF4-FFF2-40B4-BE49-F238E27FC236}">
                    <a16:creationId xmlns:a16="http://schemas.microsoft.com/office/drawing/2014/main" id="{9C8CBEB8-AAC7-2B7F-D240-661144F8FC34}"/>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1" name="Oval 730">
                <a:extLst>
                  <a:ext uri="{FF2B5EF4-FFF2-40B4-BE49-F238E27FC236}">
                    <a16:creationId xmlns:a16="http://schemas.microsoft.com/office/drawing/2014/main" id="{1B30DFC7-3E7D-E8A8-5E76-AD7EC4AF574B}"/>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2" name="Oval 731">
                <a:extLst>
                  <a:ext uri="{FF2B5EF4-FFF2-40B4-BE49-F238E27FC236}">
                    <a16:creationId xmlns:a16="http://schemas.microsoft.com/office/drawing/2014/main" id="{DFF006FC-260A-DADC-50DA-779D45EA4BD9}"/>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3" name="Oval 732">
                <a:extLst>
                  <a:ext uri="{FF2B5EF4-FFF2-40B4-BE49-F238E27FC236}">
                    <a16:creationId xmlns:a16="http://schemas.microsoft.com/office/drawing/2014/main" id="{812D29A7-91D6-561C-6F9A-A027CC779FF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4" name="Oval 733">
                <a:extLst>
                  <a:ext uri="{FF2B5EF4-FFF2-40B4-BE49-F238E27FC236}">
                    <a16:creationId xmlns:a16="http://schemas.microsoft.com/office/drawing/2014/main" id="{C94D46BB-2FDE-3257-A5F5-DF86097D1DA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5" name="Oval 734">
                <a:extLst>
                  <a:ext uri="{FF2B5EF4-FFF2-40B4-BE49-F238E27FC236}">
                    <a16:creationId xmlns:a16="http://schemas.microsoft.com/office/drawing/2014/main" id="{F6B4EFD2-023C-C69C-984E-B126AF2D784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6" name="Oval 735">
                <a:extLst>
                  <a:ext uri="{FF2B5EF4-FFF2-40B4-BE49-F238E27FC236}">
                    <a16:creationId xmlns:a16="http://schemas.microsoft.com/office/drawing/2014/main" id="{9280C599-5BE1-1478-3601-9CBD8F069EA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7" name="Oval 736">
                <a:extLst>
                  <a:ext uri="{FF2B5EF4-FFF2-40B4-BE49-F238E27FC236}">
                    <a16:creationId xmlns:a16="http://schemas.microsoft.com/office/drawing/2014/main" id="{659B8976-0C59-67F9-E289-C1F2B5BD89AF}"/>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8" name="Oval 737">
                <a:extLst>
                  <a:ext uri="{FF2B5EF4-FFF2-40B4-BE49-F238E27FC236}">
                    <a16:creationId xmlns:a16="http://schemas.microsoft.com/office/drawing/2014/main" id="{ADD0D552-618E-5E5F-1F75-16D90DEE22A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9" name="Oval 738">
                <a:extLst>
                  <a:ext uri="{FF2B5EF4-FFF2-40B4-BE49-F238E27FC236}">
                    <a16:creationId xmlns:a16="http://schemas.microsoft.com/office/drawing/2014/main" id="{7EC24F35-2E38-EE88-5EFF-AC17F05EC61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0" name="Oval 739">
                <a:extLst>
                  <a:ext uri="{FF2B5EF4-FFF2-40B4-BE49-F238E27FC236}">
                    <a16:creationId xmlns:a16="http://schemas.microsoft.com/office/drawing/2014/main" id="{AEAB527C-2418-DE30-4D9E-BECE53E267BD}"/>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1" name="Oval 740">
                <a:extLst>
                  <a:ext uri="{FF2B5EF4-FFF2-40B4-BE49-F238E27FC236}">
                    <a16:creationId xmlns:a16="http://schemas.microsoft.com/office/drawing/2014/main" id="{7C9A42F0-2A61-4BC5-410C-256D6B0DFFC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62" name="Group 761">
            <a:extLst>
              <a:ext uri="{FF2B5EF4-FFF2-40B4-BE49-F238E27FC236}">
                <a16:creationId xmlns:a16="http://schemas.microsoft.com/office/drawing/2014/main" id="{DADAD563-45DA-B5F2-20F4-9EA3438E19F7}"/>
              </a:ext>
            </a:extLst>
          </p:cNvPr>
          <p:cNvGrpSpPr/>
          <p:nvPr/>
        </p:nvGrpSpPr>
        <p:grpSpPr>
          <a:xfrm>
            <a:off x="6416564" y="2404844"/>
            <a:ext cx="1414038" cy="1414038"/>
            <a:chOff x="4876800" y="1600199"/>
            <a:chExt cx="2819401" cy="2819401"/>
          </a:xfrm>
        </p:grpSpPr>
        <p:grpSp>
          <p:nvGrpSpPr>
            <p:cNvPr id="763" name="Group 762">
              <a:extLst>
                <a:ext uri="{FF2B5EF4-FFF2-40B4-BE49-F238E27FC236}">
                  <a16:creationId xmlns:a16="http://schemas.microsoft.com/office/drawing/2014/main" id="{92707562-47DA-7A51-DB68-A57C51F87C23}"/>
                </a:ext>
              </a:extLst>
            </p:cNvPr>
            <p:cNvGrpSpPr/>
            <p:nvPr/>
          </p:nvGrpSpPr>
          <p:grpSpPr>
            <a:xfrm>
              <a:off x="5486400" y="3962400"/>
              <a:ext cx="2209800" cy="457200"/>
              <a:chOff x="5486400" y="3962400"/>
              <a:chExt cx="2209800" cy="457200"/>
            </a:xfrm>
          </p:grpSpPr>
          <p:sp>
            <p:nvSpPr>
              <p:cNvPr id="808" name="DRAM">
                <a:extLst>
                  <a:ext uri="{FF2B5EF4-FFF2-40B4-BE49-F238E27FC236}">
                    <a16:creationId xmlns:a16="http://schemas.microsoft.com/office/drawing/2014/main" id="{B94EFCC5-3AF0-1D88-B361-86F9995109B9}"/>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9" name="DRAM">
                <a:extLst>
                  <a:ext uri="{FF2B5EF4-FFF2-40B4-BE49-F238E27FC236}">
                    <a16:creationId xmlns:a16="http://schemas.microsoft.com/office/drawing/2014/main" id="{CA5DA3C5-3A97-EB38-4220-D872278ACDF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0" name="DRAM">
                <a:extLst>
                  <a:ext uri="{FF2B5EF4-FFF2-40B4-BE49-F238E27FC236}">
                    <a16:creationId xmlns:a16="http://schemas.microsoft.com/office/drawing/2014/main" id="{9C265EFC-8CAC-5509-DF3F-0A71C5C1FD4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1" name="DRAM">
                <a:extLst>
                  <a:ext uri="{FF2B5EF4-FFF2-40B4-BE49-F238E27FC236}">
                    <a16:creationId xmlns:a16="http://schemas.microsoft.com/office/drawing/2014/main" id="{5605A5F4-9ADF-D19F-409C-906B188EB72F}"/>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2" name="DRAM">
                <a:extLst>
                  <a:ext uri="{FF2B5EF4-FFF2-40B4-BE49-F238E27FC236}">
                    <a16:creationId xmlns:a16="http://schemas.microsoft.com/office/drawing/2014/main" id="{6E2B60BB-89F7-7B5C-B14F-F2516C2C325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4" name="Group 763">
              <a:extLst>
                <a:ext uri="{FF2B5EF4-FFF2-40B4-BE49-F238E27FC236}">
                  <a16:creationId xmlns:a16="http://schemas.microsoft.com/office/drawing/2014/main" id="{4152F48C-7D24-ABE1-E4CD-46BFA893B68C}"/>
                </a:ext>
              </a:extLst>
            </p:cNvPr>
            <p:cNvGrpSpPr/>
            <p:nvPr/>
          </p:nvGrpSpPr>
          <p:grpSpPr>
            <a:xfrm>
              <a:off x="4876800" y="1600200"/>
              <a:ext cx="457200" cy="2209800"/>
              <a:chOff x="4876800" y="1600200"/>
              <a:chExt cx="457200" cy="2209800"/>
            </a:xfrm>
          </p:grpSpPr>
          <p:sp>
            <p:nvSpPr>
              <p:cNvPr id="803" name="DRAM">
                <a:extLst>
                  <a:ext uri="{FF2B5EF4-FFF2-40B4-BE49-F238E27FC236}">
                    <a16:creationId xmlns:a16="http://schemas.microsoft.com/office/drawing/2014/main" id="{7E57FF3A-FBBB-8C4B-2DC3-C94710B85ABF}"/>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4" name="DRAM">
                <a:extLst>
                  <a:ext uri="{FF2B5EF4-FFF2-40B4-BE49-F238E27FC236}">
                    <a16:creationId xmlns:a16="http://schemas.microsoft.com/office/drawing/2014/main" id="{AD9B8BF2-A9A5-9FF6-979D-5EF38FDF043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5" name="DRAM">
                <a:extLst>
                  <a:ext uri="{FF2B5EF4-FFF2-40B4-BE49-F238E27FC236}">
                    <a16:creationId xmlns:a16="http://schemas.microsoft.com/office/drawing/2014/main" id="{A18A6192-A926-89D5-C0F0-19407C7A980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6" name="DRAM">
                <a:extLst>
                  <a:ext uri="{FF2B5EF4-FFF2-40B4-BE49-F238E27FC236}">
                    <a16:creationId xmlns:a16="http://schemas.microsoft.com/office/drawing/2014/main" id="{21F02436-5B3B-E66C-4FC9-41D4C28A7072}"/>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7" name="DRAM">
                <a:extLst>
                  <a:ext uri="{FF2B5EF4-FFF2-40B4-BE49-F238E27FC236}">
                    <a16:creationId xmlns:a16="http://schemas.microsoft.com/office/drawing/2014/main" id="{C1FE134B-D7EF-BCCD-E1F6-AFA5BE4AE22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5" name="Group 764">
              <a:extLst>
                <a:ext uri="{FF2B5EF4-FFF2-40B4-BE49-F238E27FC236}">
                  <a16:creationId xmlns:a16="http://schemas.microsoft.com/office/drawing/2014/main" id="{F9E0A200-723A-D75C-96A3-87CA715BDFEE}"/>
                </a:ext>
              </a:extLst>
            </p:cNvPr>
            <p:cNvGrpSpPr/>
            <p:nvPr/>
          </p:nvGrpSpPr>
          <p:grpSpPr>
            <a:xfrm>
              <a:off x="5676900" y="1600199"/>
              <a:ext cx="1828800" cy="2362201"/>
              <a:chOff x="5676900" y="1170708"/>
              <a:chExt cx="1828800" cy="2791692"/>
            </a:xfrm>
          </p:grpSpPr>
          <p:cxnSp>
            <p:nvCxnSpPr>
              <p:cNvPr id="798" name="Straight Connector 797">
                <a:extLst>
                  <a:ext uri="{FF2B5EF4-FFF2-40B4-BE49-F238E27FC236}">
                    <a16:creationId xmlns:a16="http://schemas.microsoft.com/office/drawing/2014/main" id="{1B66A78C-1D62-6DE2-C379-C7AA858994E0}"/>
                  </a:ext>
                </a:extLst>
              </p:cNvPr>
              <p:cNvCxnSpPr>
                <a:cxnSpLocks/>
                <a:stCxn id="768" idx="0"/>
                <a:endCxn id="80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5AF3D076-FF27-FBA8-F958-818C232DD96D}"/>
                  </a:ext>
                </a:extLst>
              </p:cNvPr>
              <p:cNvCxnSpPr>
                <a:cxnSpLocks/>
                <a:stCxn id="770" idx="0"/>
                <a:endCxn id="81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D590AC0F-6B04-17DF-5C17-2BBE45B45440}"/>
                  </a:ext>
                </a:extLst>
              </p:cNvPr>
              <p:cNvCxnSpPr>
                <a:cxnSpLocks/>
                <a:stCxn id="771" idx="0"/>
                <a:endCxn id="81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B6C2F32C-5960-F4F0-A81A-DB2560AA4122}"/>
                  </a:ext>
                </a:extLst>
              </p:cNvPr>
              <p:cNvCxnSpPr>
                <a:cxnSpLocks/>
                <a:stCxn id="772" idx="0"/>
                <a:endCxn id="81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CB238EBA-96FC-6E5E-34D5-4C276CF91E09}"/>
                  </a:ext>
                </a:extLst>
              </p:cNvPr>
              <p:cNvCxnSpPr>
                <a:cxnSpLocks/>
                <a:stCxn id="769" idx="0"/>
                <a:endCxn id="80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43A923F5-698B-BB32-9C2F-B0B4F6578DB5}"/>
                </a:ext>
              </a:extLst>
            </p:cNvPr>
            <p:cNvGrpSpPr/>
            <p:nvPr/>
          </p:nvGrpSpPr>
          <p:grpSpPr>
            <a:xfrm>
              <a:off x="5334000" y="1790700"/>
              <a:ext cx="2362201" cy="1828800"/>
              <a:chOff x="5333998" y="1790700"/>
              <a:chExt cx="2791691" cy="1828800"/>
            </a:xfrm>
          </p:grpSpPr>
          <p:cxnSp>
            <p:nvCxnSpPr>
              <p:cNvPr id="793" name="Straight Connector 792">
                <a:extLst>
                  <a:ext uri="{FF2B5EF4-FFF2-40B4-BE49-F238E27FC236}">
                    <a16:creationId xmlns:a16="http://schemas.microsoft.com/office/drawing/2014/main" id="{284AB1BB-4661-8C82-0526-3E78A91991A9}"/>
                  </a:ext>
                </a:extLst>
              </p:cNvPr>
              <p:cNvCxnSpPr>
                <a:cxnSpLocks/>
                <a:stCxn id="772" idx="6"/>
                <a:endCxn id="80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0D916876-5C24-62D7-4641-A3C448C25860}"/>
                  </a:ext>
                </a:extLst>
              </p:cNvPr>
              <p:cNvCxnSpPr>
                <a:cxnSpLocks/>
                <a:stCxn id="777" idx="6"/>
                <a:endCxn id="80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02A73F2-956F-31EB-8425-CC3DBCAEC5D4}"/>
                  </a:ext>
                </a:extLst>
              </p:cNvPr>
              <p:cNvCxnSpPr>
                <a:cxnSpLocks/>
                <a:stCxn id="782" idx="6"/>
                <a:endCxn id="80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6809E42E-0FC1-F7B5-F655-746FCD455A34}"/>
                  </a:ext>
                </a:extLst>
              </p:cNvPr>
              <p:cNvCxnSpPr>
                <a:cxnSpLocks/>
                <a:stCxn id="787" idx="6"/>
                <a:endCxn id="80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083B0FF4-0561-5125-719B-C4A98605D1D4}"/>
                  </a:ext>
                </a:extLst>
              </p:cNvPr>
              <p:cNvCxnSpPr>
                <a:cxnSpLocks/>
                <a:stCxn id="792" idx="6"/>
                <a:endCxn id="80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CE017132-333D-B23D-C545-713D4C3C940D}"/>
                </a:ext>
              </a:extLst>
            </p:cNvPr>
            <p:cNvGrpSpPr/>
            <p:nvPr/>
          </p:nvGrpSpPr>
          <p:grpSpPr>
            <a:xfrm>
              <a:off x="5486400" y="1600200"/>
              <a:ext cx="2209800" cy="2209800"/>
              <a:chOff x="5486400" y="1600200"/>
              <a:chExt cx="2209800" cy="2209800"/>
            </a:xfrm>
          </p:grpSpPr>
          <p:sp>
            <p:nvSpPr>
              <p:cNvPr id="768" name="Oval 767">
                <a:extLst>
                  <a:ext uri="{FF2B5EF4-FFF2-40B4-BE49-F238E27FC236}">
                    <a16:creationId xmlns:a16="http://schemas.microsoft.com/office/drawing/2014/main" id="{B6C41E18-A8FB-4D15-BC11-1DD7CDB0322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9" name="Oval 768">
                <a:extLst>
                  <a:ext uri="{FF2B5EF4-FFF2-40B4-BE49-F238E27FC236}">
                    <a16:creationId xmlns:a16="http://schemas.microsoft.com/office/drawing/2014/main" id="{DA991C24-C535-6AD3-4B90-FB43377046B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0" name="Oval 769">
                <a:extLst>
                  <a:ext uri="{FF2B5EF4-FFF2-40B4-BE49-F238E27FC236}">
                    <a16:creationId xmlns:a16="http://schemas.microsoft.com/office/drawing/2014/main" id="{3BE078F9-59AA-A739-3DFD-1D14EA91835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1" name="Oval 770">
                <a:extLst>
                  <a:ext uri="{FF2B5EF4-FFF2-40B4-BE49-F238E27FC236}">
                    <a16:creationId xmlns:a16="http://schemas.microsoft.com/office/drawing/2014/main" id="{C24D4EBB-AAD7-B1D0-8C6E-A1BBD567E34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2" name="Oval 771">
                <a:extLst>
                  <a:ext uri="{FF2B5EF4-FFF2-40B4-BE49-F238E27FC236}">
                    <a16:creationId xmlns:a16="http://schemas.microsoft.com/office/drawing/2014/main" id="{8F893840-CEAE-43CA-72EE-78BD34B33615}"/>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3" name="Oval 772">
                <a:extLst>
                  <a:ext uri="{FF2B5EF4-FFF2-40B4-BE49-F238E27FC236}">
                    <a16:creationId xmlns:a16="http://schemas.microsoft.com/office/drawing/2014/main" id="{66427B1F-C70A-E163-8853-538E26E4498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4" name="Oval 773">
                <a:extLst>
                  <a:ext uri="{FF2B5EF4-FFF2-40B4-BE49-F238E27FC236}">
                    <a16:creationId xmlns:a16="http://schemas.microsoft.com/office/drawing/2014/main" id="{37BF93F4-5AC6-E673-A71F-0CC55D135F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5" name="Oval 774">
                <a:extLst>
                  <a:ext uri="{FF2B5EF4-FFF2-40B4-BE49-F238E27FC236}">
                    <a16:creationId xmlns:a16="http://schemas.microsoft.com/office/drawing/2014/main" id="{7927381A-CC2D-13ED-BE0E-46432577556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6" name="Oval 775">
                <a:extLst>
                  <a:ext uri="{FF2B5EF4-FFF2-40B4-BE49-F238E27FC236}">
                    <a16:creationId xmlns:a16="http://schemas.microsoft.com/office/drawing/2014/main" id="{0456B799-0DA7-D2B8-BFAF-E2F5B840675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7" name="Oval 776">
                <a:extLst>
                  <a:ext uri="{FF2B5EF4-FFF2-40B4-BE49-F238E27FC236}">
                    <a16:creationId xmlns:a16="http://schemas.microsoft.com/office/drawing/2014/main" id="{E979E9CA-87FD-DED5-5E50-EC73D78AB14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8" name="Oval 777">
                <a:extLst>
                  <a:ext uri="{FF2B5EF4-FFF2-40B4-BE49-F238E27FC236}">
                    <a16:creationId xmlns:a16="http://schemas.microsoft.com/office/drawing/2014/main" id="{3D2E96E0-9B15-B496-33ED-AEE6FAF8943B}"/>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9" name="Oval 778">
                <a:extLst>
                  <a:ext uri="{FF2B5EF4-FFF2-40B4-BE49-F238E27FC236}">
                    <a16:creationId xmlns:a16="http://schemas.microsoft.com/office/drawing/2014/main" id="{A4D5E6DD-03AD-7C21-5D64-7D27C43D2DF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0" name="Oval 779">
                <a:extLst>
                  <a:ext uri="{FF2B5EF4-FFF2-40B4-BE49-F238E27FC236}">
                    <a16:creationId xmlns:a16="http://schemas.microsoft.com/office/drawing/2014/main" id="{C38189A6-CCFA-31F8-7B59-277A26364A1A}"/>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1" name="Oval 780">
                <a:extLst>
                  <a:ext uri="{FF2B5EF4-FFF2-40B4-BE49-F238E27FC236}">
                    <a16:creationId xmlns:a16="http://schemas.microsoft.com/office/drawing/2014/main" id="{0DF6B333-A12E-6178-0889-9DD50A9CFFBE}"/>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2" name="Oval 781">
                <a:extLst>
                  <a:ext uri="{FF2B5EF4-FFF2-40B4-BE49-F238E27FC236}">
                    <a16:creationId xmlns:a16="http://schemas.microsoft.com/office/drawing/2014/main" id="{6E2780A6-A9F6-27CB-86DB-D158BD350696}"/>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3" name="Oval 782">
                <a:extLst>
                  <a:ext uri="{FF2B5EF4-FFF2-40B4-BE49-F238E27FC236}">
                    <a16:creationId xmlns:a16="http://schemas.microsoft.com/office/drawing/2014/main" id="{BE17FC97-4914-6404-FD62-20257C3E680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4" name="Oval 783">
                <a:extLst>
                  <a:ext uri="{FF2B5EF4-FFF2-40B4-BE49-F238E27FC236}">
                    <a16:creationId xmlns:a16="http://schemas.microsoft.com/office/drawing/2014/main" id="{81866B14-0438-0FC1-BFD9-7769C365CBC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5" name="Oval 784">
                <a:extLst>
                  <a:ext uri="{FF2B5EF4-FFF2-40B4-BE49-F238E27FC236}">
                    <a16:creationId xmlns:a16="http://schemas.microsoft.com/office/drawing/2014/main" id="{848899A2-32ED-1CF2-7D5E-993E7F5C088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6" name="Oval 785">
                <a:extLst>
                  <a:ext uri="{FF2B5EF4-FFF2-40B4-BE49-F238E27FC236}">
                    <a16:creationId xmlns:a16="http://schemas.microsoft.com/office/drawing/2014/main" id="{EB80EEC4-B3C0-0BDB-1118-F235E714350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7" name="Oval 786">
                <a:extLst>
                  <a:ext uri="{FF2B5EF4-FFF2-40B4-BE49-F238E27FC236}">
                    <a16:creationId xmlns:a16="http://schemas.microsoft.com/office/drawing/2014/main" id="{E52B8171-9E9D-BCA0-BA21-07875D75066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8" name="Oval 787">
                <a:extLst>
                  <a:ext uri="{FF2B5EF4-FFF2-40B4-BE49-F238E27FC236}">
                    <a16:creationId xmlns:a16="http://schemas.microsoft.com/office/drawing/2014/main" id="{9F50BEA5-FFAF-92C1-D5FD-2BE64AD725E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9" name="Oval 788">
                <a:extLst>
                  <a:ext uri="{FF2B5EF4-FFF2-40B4-BE49-F238E27FC236}">
                    <a16:creationId xmlns:a16="http://schemas.microsoft.com/office/drawing/2014/main" id="{540E02EE-5449-94F0-D8CA-53F8E4D204D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0" name="Oval 789">
                <a:extLst>
                  <a:ext uri="{FF2B5EF4-FFF2-40B4-BE49-F238E27FC236}">
                    <a16:creationId xmlns:a16="http://schemas.microsoft.com/office/drawing/2014/main" id="{973BEF7E-C3C6-BA29-39DF-BC4CD5E0C091}"/>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1" name="Oval 790">
                <a:extLst>
                  <a:ext uri="{FF2B5EF4-FFF2-40B4-BE49-F238E27FC236}">
                    <a16:creationId xmlns:a16="http://schemas.microsoft.com/office/drawing/2014/main" id="{5E5EA6BE-8987-FFE6-E938-7935888184DB}"/>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2" name="Oval 791">
                <a:extLst>
                  <a:ext uri="{FF2B5EF4-FFF2-40B4-BE49-F238E27FC236}">
                    <a16:creationId xmlns:a16="http://schemas.microsoft.com/office/drawing/2014/main" id="{A27F9A06-E3EA-1BED-56E8-9F0B123FD492}"/>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865" name="Group 864">
            <a:extLst>
              <a:ext uri="{FF2B5EF4-FFF2-40B4-BE49-F238E27FC236}">
                <a16:creationId xmlns:a16="http://schemas.microsoft.com/office/drawing/2014/main" id="{857E7362-CBA4-E251-1ED5-3B880451D2BC}"/>
              </a:ext>
            </a:extLst>
          </p:cNvPr>
          <p:cNvGrpSpPr/>
          <p:nvPr/>
        </p:nvGrpSpPr>
        <p:grpSpPr>
          <a:xfrm>
            <a:off x="1527723" y="1737147"/>
            <a:ext cx="6436405" cy="2211104"/>
            <a:chOff x="1527723" y="1737147"/>
            <a:chExt cx="6436405" cy="2211104"/>
          </a:xfrm>
        </p:grpSpPr>
        <p:sp>
          <p:nvSpPr>
            <p:cNvPr id="679" name="TextBox 678">
              <a:extLst>
                <a:ext uri="{FF2B5EF4-FFF2-40B4-BE49-F238E27FC236}">
                  <a16:creationId xmlns:a16="http://schemas.microsoft.com/office/drawing/2014/main" id="{0F201775-1B5B-0160-6F18-C691FB81D301}"/>
                </a:ext>
              </a:extLst>
            </p:cNvPr>
            <p:cNvSpPr txBox="1"/>
            <p:nvPr/>
          </p:nvSpPr>
          <p:spPr>
            <a:xfrm>
              <a:off x="1527723" y="1737147"/>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DRAM subarray </a:t>
              </a:r>
            </a:p>
            <a:p>
              <a:pPr lvl="0" algn="ctr">
                <a:lnSpc>
                  <a:spcPct val="70000"/>
                </a:lnSpc>
                <a:defRPr/>
              </a:pPr>
              <a:r>
                <a:rPr lang="en-US" sz="2800" dirty="0">
                  <a:solidFill>
                    <a:schemeClr val="accent4"/>
                  </a:solidFill>
                  <a:latin typeface="Avenir Next" panose="020B0503020202020204" pitchFamily="34" charset="0"/>
                </a:rPr>
                <a:t>(e.g., 65,536 </a:t>
              </a: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rows) </a:t>
              </a:r>
            </a:p>
          </p:txBody>
        </p:sp>
        <p:sp>
          <p:nvSpPr>
            <p:cNvPr id="864" name="Rounded Rectangle 863">
              <a:extLst>
                <a:ext uri="{FF2B5EF4-FFF2-40B4-BE49-F238E27FC236}">
                  <a16:creationId xmlns:a16="http://schemas.microsoft.com/office/drawing/2014/main" id="{4D7B6399-57DA-8ACF-9A18-2707AFF39121}"/>
                </a:ext>
              </a:extLst>
            </p:cNvPr>
            <p:cNvSpPr/>
            <p:nvPr/>
          </p:nvSpPr>
          <p:spPr>
            <a:xfrm>
              <a:off x="1551151" y="2285597"/>
              <a:ext cx="6412977" cy="1662654"/>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sp>
        <p:nvSpPr>
          <p:cNvPr id="867" name="TextBox 866">
            <a:extLst>
              <a:ext uri="{FF2B5EF4-FFF2-40B4-BE49-F238E27FC236}">
                <a16:creationId xmlns:a16="http://schemas.microsoft.com/office/drawing/2014/main" id="{DC31E2F2-8552-203D-D39B-66D41BEDD160}"/>
              </a:ext>
            </a:extLst>
          </p:cNvPr>
          <p:cNvSpPr txBox="1"/>
          <p:nvPr/>
        </p:nvSpPr>
        <p:spPr>
          <a:xfrm>
            <a:off x="1036087" y="1769665"/>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lang="en-US" sz="2800" dirty="0">
                <a:solidFill>
                  <a:schemeClr val="accent4"/>
                </a:solidFill>
                <a:latin typeface="Avenir Next" panose="020B0503020202020204" pitchFamily="34" charset="0"/>
              </a:rPr>
              <a:t>DRAM mat</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(e.g., 512 </a:t>
            </a:r>
            <a:r>
              <a:rPr kumimoji="0" lang="en-US" sz="2800" b="0" i="0" u="none" strike="noStrike" kern="1200" cap="none" spc="0" normalizeH="0" baseline="0" noProof="0" dirty="0" err="1">
                <a:ln>
                  <a:noFill/>
                </a:ln>
                <a:solidFill>
                  <a:schemeClr val="accent4"/>
                </a:solidFill>
                <a:effectLst/>
                <a:uLnTx/>
                <a:uFillTx/>
                <a:latin typeface="Avenir Next" panose="020B0503020202020204" pitchFamily="34" charset="0"/>
              </a:rPr>
              <a:t>ro</a:t>
            </a:r>
            <a:r>
              <a:rPr lang="en-US" sz="2800" dirty="0" err="1">
                <a:solidFill>
                  <a:schemeClr val="accent4"/>
                </a:solidFill>
                <a:latin typeface="Avenir Next" panose="020B0503020202020204" pitchFamily="34" charset="0"/>
              </a:rPr>
              <a:t>ws</a:t>
            </a:r>
            <a:r>
              <a:rPr lang="en-US" sz="2800" dirty="0">
                <a:solidFill>
                  <a:schemeClr val="accent4"/>
                </a:solidFill>
                <a:latin typeface="Avenir Next" panose="020B0503020202020204" pitchFamily="34" charset="0"/>
              </a:rPr>
              <a:t>/columns)</a:t>
            </a:r>
            <a:endPar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endParaRPr>
          </a:p>
        </p:txBody>
      </p:sp>
      <p:graphicFrame>
        <p:nvGraphicFramePr>
          <p:cNvPr id="868" name="Table 4">
            <a:extLst>
              <a:ext uri="{FF2B5EF4-FFF2-40B4-BE49-F238E27FC236}">
                <a16:creationId xmlns:a16="http://schemas.microsoft.com/office/drawing/2014/main" id="{998F6D4D-4188-005C-2EF2-F62F32529ED5}"/>
              </a:ext>
            </a:extLst>
          </p:cNvPr>
          <p:cNvGraphicFramePr>
            <a:graphicFrameLocks/>
          </p:cNvGraphicFramePr>
          <p:nvPr>
            <p:extLst>
              <p:ext uri="{D42A27DB-BD31-4B8C-83A1-F6EECF244321}">
                <p14:modId xmlns:p14="http://schemas.microsoft.com/office/powerpoint/2010/main" val="362963388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876230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500"/>
                                        <p:tgtEl>
                                          <p:spTgt spid="39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7"/>
                                        </p:tgtEl>
                                        <p:attrNameLst>
                                          <p:attrName>style.visibility</p:attrName>
                                        </p:attrNameLst>
                                      </p:cBhvr>
                                      <p:to>
                                        <p:strVal val="visible"/>
                                      </p:to>
                                    </p:set>
                                    <p:animEffect transition="in" filter="fade">
                                      <p:cBhvr>
                                        <p:cTn id="10" dur="500"/>
                                        <p:tgtEl>
                                          <p:spTgt spid="8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8"/>
                                        </p:tgtEl>
                                        <p:attrNameLst>
                                          <p:attrName>style.visibility</p:attrName>
                                        </p:attrNameLst>
                                      </p:cBhvr>
                                      <p:to>
                                        <p:strVal val="visible"/>
                                      </p:to>
                                    </p:set>
                                    <p:animEffect transition="in" filter="fade">
                                      <p:cBhvr>
                                        <p:cTn id="13" dur="500"/>
                                        <p:tgtEl>
                                          <p:spTgt spid="67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678"/>
                                        </p:tgtEl>
                                      </p:cBhvr>
                                    </p:animEffect>
                                    <p:set>
                                      <p:cBhvr>
                                        <p:cTn id="18" dur="1" fill="hold">
                                          <p:stCondLst>
                                            <p:cond delay="499"/>
                                          </p:stCondLst>
                                        </p:cTn>
                                        <p:tgtEl>
                                          <p:spTgt spid="678"/>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67"/>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nodeType="clickEffect">
                                  <p:stCondLst>
                                    <p:cond delay="0"/>
                                  </p:stCondLst>
                                  <p:childTnLst>
                                    <p:animEffect transition="out" filter="fade">
                                      <p:cBhvr>
                                        <p:cTn id="32" dur="500"/>
                                        <p:tgtEl>
                                          <p:spTgt spid="28"/>
                                        </p:tgtEl>
                                      </p:cBhvr>
                                    </p:animEffect>
                                    <p:set>
                                      <p:cBhvr>
                                        <p:cTn id="33" dur="1" fill="hold">
                                          <p:stCondLst>
                                            <p:cond delay="499"/>
                                          </p:stCondLst>
                                        </p:cTn>
                                        <p:tgtEl>
                                          <p:spTgt spid="28"/>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29"/>
                                        </p:tgtEl>
                                      </p:cBhvr>
                                    </p:animEffect>
                                    <p:set>
                                      <p:cBhvr>
                                        <p:cTn id="36" dur="1" fill="hold">
                                          <p:stCondLst>
                                            <p:cond delay="499"/>
                                          </p:stCondLst>
                                        </p:cTn>
                                        <p:tgtEl>
                                          <p:spTgt spid="29"/>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67"/>
                                        </p:tgtEl>
                                        <p:attrNameLst>
                                          <p:attrName>style.visibility</p:attrName>
                                        </p:attrNameLst>
                                      </p:cBhvr>
                                      <p:to>
                                        <p:strVal val="visible"/>
                                      </p:to>
                                    </p:set>
                                    <p:animEffect transition="in" filter="fade">
                                      <p:cBhvr>
                                        <p:cTn id="39" dur="500"/>
                                        <p:tgtEl>
                                          <p:spTgt spid="667"/>
                                        </p:tgtEl>
                                      </p:cBhvr>
                                    </p:animEffect>
                                  </p:childTnLst>
                                </p:cTn>
                              </p:par>
                              <p:par>
                                <p:cTn id="40" presetID="10" presetClass="entr" presetSubtype="0" fill="hold" nodeType="withEffect">
                                  <p:stCondLst>
                                    <p:cond delay="0"/>
                                  </p:stCondLst>
                                  <p:childTnLst>
                                    <p:set>
                                      <p:cBhvr>
                                        <p:cTn id="41" dur="1" fill="hold">
                                          <p:stCondLst>
                                            <p:cond delay="0"/>
                                          </p:stCondLst>
                                        </p:cTn>
                                        <p:tgtEl>
                                          <p:spTgt spid="641"/>
                                        </p:tgtEl>
                                        <p:attrNameLst>
                                          <p:attrName>style.visibility</p:attrName>
                                        </p:attrNameLst>
                                      </p:cBhvr>
                                      <p:to>
                                        <p:strVal val="visible"/>
                                      </p:to>
                                    </p:set>
                                    <p:animEffect transition="in" filter="fade">
                                      <p:cBhvr>
                                        <p:cTn id="42" dur="500"/>
                                        <p:tgtEl>
                                          <p:spTgt spid="64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nodeType="withEffect">
                                  <p:stCondLst>
                                    <p:cond delay="0"/>
                                  </p:stCondLst>
                                  <p:childTnLst>
                                    <p:set>
                                      <p:cBhvr>
                                        <p:cTn id="47" dur="1" fill="hold">
                                          <p:stCondLst>
                                            <p:cond delay="0"/>
                                          </p:stCondLst>
                                        </p:cTn>
                                        <p:tgtEl>
                                          <p:spTgt spid="392"/>
                                        </p:tgtEl>
                                        <p:attrNameLst>
                                          <p:attrName>style.visibility</p:attrName>
                                        </p:attrNameLst>
                                      </p:cBhvr>
                                      <p:to>
                                        <p:strVal val="visible"/>
                                      </p:to>
                                    </p:set>
                                    <p:animEffect transition="in" filter="fade">
                                      <p:cBhvr>
                                        <p:cTn id="48" dur="500"/>
                                        <p:tgtEl>
                                          <p:spTgt spid="39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nodeType="withEffect">
                                  <p:stCondLst>
                                    <p:cond delay="0"/>
                                  </p:stCondLst>
                                  <p:childTnLst>
                                    <p:set>
                                      <p:cBhvr>
                                        <p:cTn id="55" dur="1" fill="hold">
                                          <p:stCondLst>
                                            <p:cond delay="0"/>
                                          </p:stCondLst>
                                        </p:cTn>
                                        <p:tgtEl>
                                          <p:spTgt spid="393"/>
                                        </p:tgtEl>
                                        <p:attrNameLst>
                                          <p:attrName>style.visibility</p:attrName>
                                        </p:attrNameLst>
                                      </p:cBhvr>
                                      <p:to>
                                        <p:strVal val="visible"/>
                                      </p:to>
                                    </p:set>
                                    <p:animEffect transition="in" filter="fade">
                                      <p:cBhvr>
                                        <p:cTn id="56" dur="500"/>
                                        <p:tgtEl>
                                          <p:spTgt spid="393"/>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6"/>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680"/>
                                        </p:tgtEl>
                                        <p:attrNameLst>
                                          <p:attrName>style.visibility</p:attrName>
                                        </p:attrNameLst>
                                      </p:cBhvr>
                                      <p:to>
                                        <p:strVal val="visible"/>
                                      </p:to>
                                    </p:set>
                                    <p:animEffect transition="in" filter="fade">
                                      <p:cBhvr>
                                        <p:cTn id="65" dur="500"/>
                                        <p:tgtEl>
                                          <p:spTgt spid="680"/>
                                        </p:tgtEl>
                                      </p:cBhvr>
                                    </p:animEffect>
                                  </p:childTnLst>
                                </p:cTn>
                              </p:par>
                              <p:par>
                                <p:cTn id="66" presetID="10" presetClass="entr" presetSubtype="0" fill="hold" nodeType="withEffect">
                                  <p:stCondLst>
                                    <p:cond delay="0"/>
                                  </p:stCondLst>
                                  <p:childTnLst>
                                    <p:set>
                                      <p:cBhvr>
                                        <p:cTn id="67" dur="1" fill="hold">
                                          <p:stCondLst>
                                            <p:cond delay="0"/>
                                          </p:stCondLst>
                                        </p:cTn>
                                        <p:tgtEl>
                                          <p:spTgt spid="711"/>
                                        </p:tgtEl>
                                        <p:attrNameLst>
                                          <p:attrName>style.visibility</p:attrName>
                                        </p:attrNameLst>
                                      </p:cBhvr>
                                      <p:to>
                                        <p:strVal val="visible"/>
                                      </p:to>
                                    </p:set>
                                    <p:animEffect transition="in" filter="fade">
                                      <p:cBhvr>
                                        <p:cTn id="68" dur="500"/>
                                        <p:tgtEl>
                                          <p:spTgt spid="711"/>
                                        </p:tgtEl>
                                      </p:cBhvr>
                                    </p:animEffect>
                                  </p:childTnLst>
                                </p:cTn>
                              </p:par>
                              <p:par>
                                <p:cTn id="69" presetID="10" presetClass="entr" presetSubtype="0" fill="hold" nodeType="withEffect">
                                  <p:stCondLst>
                                    <p:cond delay="0"/>
                                  </p:stCondLst>
                                  <p:childTnLst>
                                    <p:set>
                                      <p:cBhvr>
                                        <p:cTn id="70" dur="1" fill="hold">
                                          <p:stCondLst>
                                            <p:cond delay="0"/>
                                          </p:stCondLst>
                                        </p:cTn>
                                        <p:tgtEl>
                                          <p:spTgt spid="762"/>
                                        </p:tgtEl>
                                        <p:attrNameLst>
                                          <p:attrName>style.visibility</p:attrName>
                                        </p:attrNameLst>
                                      </p:cBhvr>
                                      <p:to>
                                        <p:strVal val="visible"/>
                                      </p:to>
                                    </p:set>
                                    <p:animEffect transition="in" filter="fade">
                                      <p:cBhvr>
                                        <p:cTn id="71" dur="500"/>
                                        <p:tgtEl>
                                          <p:spTgt spid="762"/>
                                        </p:tgtEl>
                                      </p:cBhvr>
                                    </p:animEffect>
                                  </p:childTnLst>
                                </p:cTn>
                              </p:par>
                              <p:par>
                                <p:cTn id="72" presetID="10" presetClass="entr" presetSubtype="0" fill="hold" nodeType="withEffect">
                                  <p:stCondLst>
                                    <p:cond delay="0"/>
                                  </p:stCondLst>
                                  <p:childTnLst>
                                    <p:set>
                                      <p:cBhvr>
                                        <p:cTn id="73" dur="1" fill="hold">
                                          <p:stCondLst>
                                            <p:cond delay="0"/>
                                          </p:stCondLst>
                                        </p:cTn>
                                        <p:tgtEl>
                                          <p:spTgt spid="865"/>
                                        </p:tgtEl>
                                        <p:attrNameLst>
                                          <p:attrName>style.visibility</p:attrName>
                                        </p:attrNameLst>
                                      </p:cBhvr>
                                      <p:to>
                                        <p:strVal val="visible"/>
                                      </p:to>
                                    </p:set>
                                    <p:animEffect transition="in" filter="fade">
                                      <p:cBhvr>
                                        <p:cTn id="74" dur="500"/>
                                        <p:tgtEl>
                                          <p:spTgt spid="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6" grpId="0"/>
      <p:bldP spid="16" grpId="1"/>
      <p:bldP spid="678" grpId="0" animBg="1"/>
      <p:bldP spid="678" grpId="1" animBg="1"/>
      <p:bldP spid="867" grpId="0"/>
      <p:bldP spid="867"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In-DRAM Vector Reduction (IV)</a:t>
            </a:r>
          </a:p>
        </p:txBody>
      </p:sp>
      <p:sp>
        <p:nvSpPr>
          <p:cNvPr id="1200" name="Rectangle 1199" hidden="1">
            <a:extLst>
              <a:ext uri="{FF2B5EF4-FFF2-40B4-BE49-F238E27FC236}">
                <a16:creationId xmlns:a16="http://schemas.microsoft.com/office/drawing/2014/main" id="{BDD4A02E-413E-36AC-2DAB-027C8F6622D1}"/>
              </a:ext>
            </a:extLst>
          </p:cNvPr>
          <p:cNvSpPr/>
          <p:nvPr/>
        </p:nvSpPr>
        <p:spPr>
          <a:xfrm>
            <a:off x="200329" y="4903546"/>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local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5" name="Rectangle 1074">
            <a:extLst>
              <a:ext uri="{FF2B5EF4-FFF2-40B4-BE49-F238E27FC236}">
                <a16:creationId xmlns:a16="http://schemas.microsoft.com/office/drawing/2014/main" id="{B8A26B3F-314D-24A0-E734-0097FB04A021}"/>
              </a:ext>
            </a:extLst>
          </p:cNvPr>
          <p:cNvSpPr/>
          <p:nvPr/>
        </p:nvSpPr>
        <p:spPr>
          <a:xfrm>
            <a:off x="2369256" y="5480881"/>
            <a:ext cx="1233919"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global</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row buffer</a:t>
            </a:r>
            <a:endPar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endParaRPr>
          </a:p>
        </p:txBody>
      </p:sp>
      <p:sp>
        <p:nvSpPr>
          <p:cNvPr id="1076" name="Rounded Rectangle 1075">
            <a:extLst>
              <a:ext uri="{FF2B5EF4-FFF2-40B4-BE49-F238E27FC236}">
                <a16:creationId xmlns:a16="http://schemas.microsoft.com/office/drawing/2014/main" id="{6852F016-75AD-E750-3FA0-4FA6021709D5}"/>
              </a:ext>
            </a:extLst>
          </p:cNvPr>
          <p:cNvSpPr/>
          <p:nvPr/>
        </p:nvSpPr>
        <p:spPr>
          <a:xfrm rot="5400000">
            <a:off x="3272202" y="3352291"/>
            <a:ext cx="1266139" cy="1261717"/>
          </a:xfrm>
          <a:prstGeom prst="roundRect">
            <a:avLst>
              <a:gd name="adj" fmla="val 5605"/>
            </a:avLst>
          </a:prstGeom>
          <a:solidFill>
            <a:srgbClr val="5B9BD5">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7" name="Rounded Rectangle 1076">
            <a:extLst>
              <a:ext uri="{FF2B5EF4-FFF2-40B4-BE49-F238E27FC236}">
                <a16:creationId xmlns:a16="http://schemas.microsoft.com/office/drawing/2014/main" id="{6E85420C-4110-A00A-9E3E-C4E7DA5B504B}"/>
              </a:ext>
            </a:extLst>
          </p:cNvPr>
          <p:cNvSpPr/>
          <p:nvPr/>
        </p:nvSpPr>
        <p:spPr>
          <a:xfrm rot="5400000">
            <a:off x="3740625" y="4236758"/>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78" name="Rectangle 93">
            <a:extLst>
              <a:ext uri="{FF2B5EF4-FFF2-40B4-BE49-F238E27FC236}">
                <a16:creationId xmlns:a16="http://schemas.microsoft.com/office/drawing/2014/main" id="{C717E82A-C75B-9AE5-9457-90A53985A17D}"/>
              </a:ext>
            </a:extLst>
          </p:cNvPr>
          <p:cNvSpPr/>
          <p:nvPr/>
        </p:nvSpPr>
        <p:spPr>
          <a:xfrm>
            <a:off x="3360649"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79" name="Rectangle 94">
            <a:extLst>
              <a:ext uri="{FF2B5EF4-FFF2-40B4-BE49-F238E27FC236}">
                <a16:creationId xmlns:a16="http://schemas.microsoft.com/office/drawing/2014/main" id="{2513D47C-76CD-6C1F-D2D5-CDBE22AFDCA6}"/>
              </a:ext>
            </a:extLst>
          </p:cNvPr>
          <p:cNvSpPr/>
          <p:nvPr/>
        </p:nvSpPr>
        <p:spPr>
          <a:xfrm>
            <a:off x="3591407"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0" name="Rectangle 95">
            <a:extLst>
              <a:ext uri="{FF2B5EF4-FFF2-40B4-BE49-F238E27FC236}">
                <a16:creationId xmlns:a16="http://schemas.microsoft.com/office/drawing/2014/main" id="{003206E5-A16B-3EF7-B84F-D196ED085E89}"/>
              </a:ext>
            </a:extLst>
          </p:cNvPr>
          <p:cNvSpPr/>
          <p:nvPr/>
        </p:nvSpPr>
        <p:spPr>
          <a:xfrm>
            <a:off x="3822164"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81" name="Rectangle 96">
            <a:extLst>
              <a:ext uri="{FF2B5EF4-FFF2-40B4-BE49-F238E27FC236}">
                <a16:creationId xmlns:a16="http://schemas.microsoft.com/office/drawing/2014/main" id="{569E3C46-B1A2-99D9-AD2D-0D3DBA11E85E}"/>
              </a:ext>
            </a:extLst>
          </p:cNvPr>
          <p:cNvSpPr/>
          <p:nvPr/>
        </p:nvSpPr>
        <p:spPr>
          <a:xfrm>
            <a:off x="4052922"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082" name="Straight Connector 1081">
            <a:extLst>
              <a:ext uri="{FF2B5EF4-FFF2-40B4-BE49-F238E27FC236}">
                <a16:creationId xmlns:a16="http://schemas.microsoft.com/office/drawing/2014/main" id="{C423CA59-BF1A-B8C5-6AD5-069F87C87E3D}"/>
              </a:ext>
            </a:extLst>
          </p:cNvPr>
          <p:cNvCxnSpPr>
            <a:cxnSpLocks/>
            <a:stCxn id="1147" idx="0"/>
            <a:endCxn id="1078" idx="0"/>
          </p:cNvCxnSpPr>
          <p:nvPr/>
        </p:nvCxnSpPr>
        <p:spPr>
          <a:xfrm flipH="1">
            <a:off x="3443596" y="3493622"/>
            <a:ext cx="2597" cy="1301478"/>
          </a:xfrm>
          <a:prstGeom prst="line">
            <a:avLst/>
          </a:prstGeom>
          <a:noFill/>
          <a:ln w="28575" cap="flat" cmpd="sng" algn="ctr">
            <a:solidFill>
              <a:srgbClr val="C00000"/>
            </a:solidFill>
            <a:prstDash val="solid"/>
            <a:miter lim="800000"/>
          </a:ln>
          <a:effectLst/>
        </p:spPr>
      </p:cxnSp>
      <p:cxnSp>
        <p:nvCxnSpPr>
          <p:cNvPr id="1083" name="Straight Connector 1082">
            <a:extLst>
              <a:ext uri="{FF2B5EF4-FFF2-40B4-BE49-F238E27FC236}">
                <a16:creationId xmlns:a16="http://schemas.microsoft.com/office/drawing/2014/main" id="{66CC7017-30CD-EB58-942E-B2FFE3AD8ED8}"/>
              </a:ext>
            </a:extLst>
          </p:cNvPr>
          <p:cNvCxnSpPr>
            <a:cxnSpLocks/>
            <a:stCxn id="1148" idx="0"/>
            <a:endCxn id="1079" idx="0"/>
          </p:cNvCxnSpPr>
          <p:nvPr/>
        </p:nvCxnSpPr>
        <p:spPr>
          <a:xfrm>
            <a:off x="3673939" y="3493622"/>
            <a:ext cx="416" cy="1301478"/>
          </a:xfrm>
          <a:prstGeom prst="line">
            <a:avLst/>
          </a:prstGeom>
          <a:noFill/>
          <a:ln w="28575" cap="flat" cmpd="sng" algn="ctr">
            <a:solidFill>
              <a:srgbClr val="C00000"/>
            </a:solidFill>
            <a:prstDash val="solid"/>
            <a:miter lim="800000"/>
          </a:ln>
          <a:effectLst/>
        </p:spPr>
      </p:cxnSp>
      <p:cxnSp>
        <p:nvCxnSpPr>
          <p:cNvPr id="1084" name="Straight Connector 1083">
            <a:extLst>
              <a:ext uri="{FF2B5EF4-FFF2-40B4-BE49-F238E27FC236}">
                <a16:creationId xmlns:a16="http://schemas.microsoft.com/office/drawing/2014/main" id="{3BC4DACD-D77E-8398-CF03-76D51C2B46F9}"/>
              </a:ext>
            </a:extLst>
          </p:cNvPr>
          <p:cNvCxnSpPr>
            <a:cxnSpLocks/>
            <a:stCxn id="1149" idx="0"/>
            <a:endCxn id="1080" idx="0"/>
          </p:cNvCxnSpPr>
          <p:nvPr/>
        </p:nvCxnSpPr>
        <p:spPr>
          <a:xfrm>
            <a:off x="3901685" y="3493622"/>
            <a:ext cx="3427" cy="1301478"/>
          </a:xfrm>
          <a:prstGeom prst="line">
            <a:avLst/>
          </a:prstGeom>
          <a:noFill/>
          <a:ln w="28575" cap="flat" cmpd="sng" algn="ctr">
            <a:solidFill>
              <a:srgbClr val="C00000"/>
            </a:solidFill>
            <a:prstDash val="solid"/>
            <a:miter lim="800000"/>
          </a:ln>
          <a:effectLst/>
        </p:spPr>
      </p:cxnSp>
      <p:cxnSp>
        <p:nvCxnSpPr>
          <p:cNvPr id="1085" name="Straight Connector 1084">
            <a:extLst>
              <a:ext uri="{FF2B5EF4-FFF2-40B4-BE49-F238E27FC236}">
                <a16:creationId xmlns:a16="http://schemas.microsoft.com/office/drawing/2014/main" id="{9B078D36-7218-1C14-5C93-5558A4551197}"/>
              </a:ext>
            </a:extLst>
          </p:cNvPr>
          <p:cNvCxnSpPr>
            <a:cxnSpLocks/>
            <a:stCxn id="1150" idx="0"/>
            <a:endCxn id="1081" idx="0"/>
          </p:cNvCxnSpPr>
          <p:nvPr/>
        </p:nvCxnSpPr>
        <p:spPr>
          <a:xfrm>
            <a:off x="4129431" y="3493622"/>
            <a:ext cx="6439" cy="1301478"/>
          </a:xfrm>
          <a:prstGeom prst="line">
            <a:avLst/>
          </a:prstGeom>
          <a:noFill/>
          <a:ln w="28575" cap="flat" cmpd="sng" algn="ctr">
            <a:solidFill>
              <a:srgbClr val="C00000"/>
            </a:solidFill>
            <a:prstDash val="solid"/>
            <a:miter lim="800000"/>
          </a:ln>
          <a:effectLst/>
        </p:spPr>
      </p:cxnSp>
      <p:grpSp>
        <p:nvGrpSpPr>
          <p:cNvPr id="1086" name="Group 1085">
            <a:extLst>
              <a:ext uri="{FF2B5EF4-FFF2-40B4-BE49-F238E27FC236}">
                <a16:creationId xmlns:a16="http://schemas.microsoft.com/office/drawing/2014/main" id="{BC72E493-0638-E757-0A8C-266533EBADEB}"/>
              </a:ext>
            </a:extLst>
          </p:cNvPr>
          <p:cNvGrpSpPr/>
          <p:nvPr/>
        </p:nvGrpSpPr>
        <p:grpSpPr>
          <a:xfrm>
            <a:off x="3315820" y="5035954"/>
            <a:ext cx="1171730" cy="564656"/>
            <a:chOff x="691693" y="1634096"/>
            <a:chExt cx="710824" cy="342545"/>
          </a:xfrm>
        </p:grpSpPr>
        <p:cxnSp>
          <p:nvCxnSpPr>
            <p:cNvPr id="1087" name="Straight Connector 1086">
              <a:extLst>
                <a:ext uri="{FF2B5EF4-FFF2-40B4-BE49-F238E27FC236}">
                  <a16:creationId xmlns:a16="http://schemas.microsoft.com/office/drawing/2014/main" id="{247BF827-F2BB-7C37-E09A-6653F73F3E1A}"/>
                </a:ext>
              </a:extLst>
            </p:cNvPr>
            <p:cNvCxnSpPr>
              <a:cxnSpLocks/>
            </p:cNvCxnSpPr>
            <p:nvPr/>
          </p:nvCxnSpPr>
          <p:spPr>
            <a:xfrm>
              <a:off x="1046978" y="1634096"/>
              <a:ext cx="0" cy="241292"/>
            </a:xfrm>
            <a:prstGeom prst="line">
              <a:avLst/>
            </a:prstGeom>
            <a:noFill/>
            <a:ln w="38100" cap="flat" cmpd="sng" algn="ctr">
              <a:solidFill>
                <a:schemeClr val="tx1"/>
              </a:solidFill>
              <a:prstDash val="solid"/>
              <a:miter lim="800000"/>
            </a:ln>
            <a:effectLst/>
          </p:spPr>
        </p:cxnSp>
        <p:sp>
          <p:nvSpPr>
            <p:cNvPr id="1088" name="Rounded Rectangle 1087">
              <a:extLst>
                <a:ext uri="{FF2B5EF4-FFF2-40B4-BE49-F238E27FC236}">
                  <a16:creationId xmlns:a16="http://schemas.microsoft.com/office/drawing/2014/main" id="{12D7E820-B723-0676-963C-C3E9CE38C5F1}"/>
                </a:ext>
              </a:extLst>
            </p:cNvPr>
            <p:cNvSpPr/>
            <p:nvPr/>
          </p:nvSpPr>
          <p:spPr>
            <a:xfrm rot="5400000">
              <a:off x="945851" y="1519976"/>
              <a:ext cx="202507" cy="710824"/>
            </a:xfrm>
            <a:prstGeom prst="roundRect">
              <a:avLst/>
            </a:prstGeom>
            <a:solidFill>
              <a:srgbClr val="E7E6E6">
                <a:lumMod val="90000"/>
              </a:srgbClr>
            </a:solidFill>
            <a:ln w="19050" cap="flat" cmpd="sng" algn="ctr">
              <a:solidFill>
                <a:schemeClr val="tx1">
                  <a:lumMod val="85000"/>
                  <a:lumOff val="1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089" name="Rectangle 93">
              <a:extLst>
                <a:ext uri="{FF2B5EF4-FFF2-40B4-BE49-F238E27FC236}">
                  <a16:creationId xmlns:a16="http://schemas.microsoft.com/office/drawing/2014/main" id="{46E508E7-D092-667E-EA22-AD929620C8D5}"/>
                </a:ext>
              </a:extLst>
            </p:cNvPr>
            <p:cNvSpPr/>
            <p:nvPr/>
          </p:nvSpPr>
          <p:spPr>
            <a:xfrm>
              <a:off x="772980"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0" name="Rectangle 94">
              <a:extLst>
                <a:ext uri="{FF2B5EF4-FFF2-40B4-BE49-F238E27FC236}">
                  <a16:creationId xmlns:a16="http://schemas.microsoft.com/office/drawing/2014/main" id="{7CEB3365-84B4-5DB5-AFD6-9E2F7FC73D8F}"/>
                </a:ext>
              </a:extLst>
            </p:cNvPr>
            <p:cNvSpPr/>
            <p:nvPr/>
          </p:nvSpPr>
          <p:spPr>
            <a:xfrm>
              <a:off x="913892" y="1815984"/>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1" name="Rectangle 95">
              <a:extLst>
                <a:ext uri="{FF2B5EF4-FFF2-40B4-BE49-F238E27FC236}">
                  <a16:creationId xmlns:a16="http://schemas.microsoft.com/office/drawing/2014/main" id="{6800DAE5-00A6-2FBA-7B20-2CFFAAA65FAD}"/>
                </a:ext>
              </a:extLst>
            </p:cNvPr>
            <p:cNvSpPr/>
            <p:nvPr/>
          </p:nvSpPr>
          <p:spPr>
            <a:xfrm>
              <a:off x="1054804" y="1817037"/>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2" name="Rectangle 96">
              <a:extLst>
                <a:ext uri="{FF2B5EF4-FFF2-40B4-BE49-F238E27FC236}">
                  <a16:creationId xmlns:a16="http://schemas.microsoft.com/office/drawing/2014/main" id="{1FB1E8D2-8C85-DEFF-2C99-6F58D7EAAB1F}"/>
                </a:ext>
              </a:extLst>
            </p:cNvPr>
            <p:cNvSpPr/>
            <p:nvPr/>
          </p:nvSpPr>
          <p:spPr>
            <a:xfrm>
              <a:off x="1195717"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093" name="Straight Connector 1092">
            <a:extLst>
              <a:ext uri="{FF2B5EF4-FFF2-40B4-BE49-F238E27FC236}">
                <a16:creationId xmlns:a16="http://schemas.microsoft.com/office/drawing/2014/main" id="{A15E6425-FC57-079E-A39F-886461BB2A82}"/>
              </a:ext>
            </a:extLst>
          </p:cNvPr>
          <p:cNvCxnSpPr>
            <a:cxnSpLocks/>
            <a:stCxn id="1151" idx="0"/>
            <a:endCxn id="1108" idx="0"/>
          </p:cNvCxnSpPr>
          <p:nvPr/>
        </p:nvCxnSpPr>
        <p:spPr>
          <a:xfrm>
            <a:off x="4357181" y="3493622"/>
            <a:ext cx="979" cy="1301478"/>
          </a:xfrm>
          <a:prstGeom prst="line">
            <a:avLst/>
          </a:prstGeom>
          <a:noFill/>
          <a:ln w="28575" cap="flat" cmpd="sng" algn="ctr">
            <a:solidFill>
              <a:srgbClr val="C00000"/>
            </a:solidFill>
            <a:prstDash val="solid"/>
            <a:miter lim="800000"/>
          </a:ln>
          <a:effectLst/>
        </p:spPr>
      </p:cxnSp>
      <p:grpSp>
        <p:nvGrpSpPr>
          <p:cNvPr id="1094" name="Group 1093">
            <a:extLst>
              <a:ext uri="{FF2B5EF4-FFF2-40B4-BE49-F238E27FC236}">
                <a16:creationId xmlns:a16="http://schemas.microsoft.com/office/drawing/2014/main" id="{9D44D4FE-88BA-43EE-3B5D-351B1AD566E6}"/>
              </a:ext>
            </a:extLst>
          </p:cNvPr>
          <p:cNvGrpSpPr/>
          <p:nvPr/>
        </p:nvGrpSpPr>
        <p:grpSpPr>
          <a:xfrm>
            <a:off x="3385901" y="4137476"/>
            <a:ext cx="1031572" cy="120585"/>
            <a:chOff x="1038380" y="752862"/>
            <a:chExt cx="625798" cy="73152"/>
          </a:xfrm>
          <a:solidFill>
            <a:srgbClr val="E7E6E6"/>
          </a:solidFill>
        </p:grpSpPr>
        <p:cxnSp>
          <p:nvCxnSpPr>
            <p:cNvPr id="1095" name="Straight Connector 1094">
              <a:extLst>
                <a:ext uri="{FF2B5EF4-FFF2-40B4-BE49-F238E27FC236}">
                  <a16:creationId xmlns:a16="http://schemas.microsoft.com/office/drawing/2014/main" id="{397CF279-88A4-A45A-9201-414837B13935}"/>
                </a:ext>
              </a:extLst>
            </p:cNvPr>
            <p:cNvCxnSpPr>
              <a:cxnSpLocks/>
              <a:stCxn id="1096" idx="2"/>
              <a:endCxn id="1100"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096" name="Oval 1095">
              <a:extLst>
                <a:ext uri="{FF2B5EF4-FFF2-40B4-BE49-F238E27FC236}">
                  <a16:creationId xmlns:a16="http://schemas.microsoft.com/office/drawing/2014/main" id="{B9DB3FAB-E31A-0EE1-FB1E-40D5D828C309}"/>
                </a:ext>
              </a:extLst>
            </p:cNvPr>
            <p:cNvSpPr>
              <a:spLocks noChangeAspect="1"/>
            </p:cNvSpPr>
            <p:nvPr/>
          </p:nvSpPr>
          <p:spPr>
            <a:xfrm>
              <a:off x="1038380"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7" name="Oval 1096">
              <a:extLst>
                <a:ext uri="{FF2B5EF4-FFF2-40B4-BE49-F238E27FC236}">
                  <a16:creationId xmlns:a16="http://schemas.microsoft.com/office/drawing/2014/main" id="{B281A77D-D4F5-1A27-F667-08A6BF87FE5A}"/>
                </a:ext>
              </a:extLst>
            </p:cNvPr>
            <p:cNvSpPr>
              <a:spLocks noChangeAspect="1"/>
            </p:cNvSpPr>
            <p:nvPr/>
          </p:nvSpPr>
          <p:spPr>
            <a:xfrm>
              <a:off x="1176541"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8" name="Oval 1097">
              <a:extLst>
                <a:ext uri="{FF2B5EF4-FFF2-40B4-BE49-F238E27FC236}">
                  <a16:creationId xmlns:a16="http://schemas.microsoft.com/office/drawing/2014/main" id="{7E1FD21D-EF3C-AE7E-F174-3B9FD41F43DB}"/>
                </a:ext>
              </a:extLst>
            </p:cNvPr>
            <p:cNvSpPr>
              <a:spLocks noChangeAspect="1"/>
            </p:cNvSpPr>
            <p:nvPr/>
          </p:nvSpPr>
          <p:spPr>
            <a:xfrm>
              <a:off x="1314702"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099" name="Oval 1098">
              <a:extLst>
                <a:ext uri="{FF2B5EF4-FFF2-40B4-BE49-F238E27FC236}">
                  <a16:creationId xmlns:a16="http://schemas.microsoft.com/office/drawing/2014/main" id="{0E1313BA-9A0A-866A-B781-83DF136CBA78}"/>
                </a:ext>
              </a:extLst>
            </p:cNvPr>
            <p:cNvSpPr>
              <a:spLocks noChangeAspect="1"/>
            </p:cNvSpPr>
            <p:nvPr/>
          </p:nvSpPr>
          <p:spPr>
            <a:xfrm>
              <a:off x="1452863"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0" name="Oval 1099">
              <a:extLst>
                <a:ext uri="{FF2B5EF4-FFF2-40B4-BE49-F238E27FC236}">
                  <a16:creationId xmlns:a16="http://schemas.microsoft.com/office/drawing/2014/main" id="{7AAC87D5-59AA-6410-0BDA-0C17FD1C7AF7}"/>
                </a:ext>
              </a:extLst>
            </p:cNvPr>
            <p:cNvSpPr>
              <a:spLocks noChangeAspect="1"/>
            </p:cNvSpPr>
            <p:nvPr/>
          </p:nvSpPr>
          <p:spPr>
            <a:xfrm>
              <a:off x="1591026" y="752862"/>
              <a:ext cx="73152" cy="73152"/>
            </a:xfrm>
            <a:prstGeom prst="ellipse">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01" name="Group 1100">
            <a:extLst>
              <a:ext uri="{FF2B5EF4-FFF2-40B4-BE49-F238E27FC236}">
                <a16:creationId xmlns:a16="http://schemas.microsoft.com/office/drawing/2014/main" id="{59AD3628-8FA4-BD31-1660-7158E0080839}"/>
              </a:ext>
            </a:extLst>
          </p:cNvPr>
          <p:cNvGrpSpPr/>
          <p:nvPr/>
        </p:nvGrpSpPr>
        <p:grpSpPr>
          <a:xfrm>
            <a:off x="3385901" y="4352096"/>
            <a:ext cx="1031572" cy="120585"/>
            <a:chOff x="1038380" y="752862"/>
            <a:chExt cx="625798" cy="73152"/>
          </a:xfrm>
          <a:solidFill>
            <a:srgbClr val="E16161"/>
          </a:solidFill>
        </p:grpSpPr>
        <p:cxnSp>
          <p:nvCxnSpPr>
            <p:cNvPr id="1102" name="Straight Connector 1101">
              <a:extLst>
                <a:ext uri="{FF2B5EF4-FFF2-40B4-BE49-F238E27FC236}">
                  <a16:creationId xmlns:a16="http://schemas.microsoft.com/office/drawing/2014/main" id="{EA40B35C-CECA-4B1C-76A9-BB064E8BB5CA}"/>
                </a:ext>
              </a:extLst>
            </p:cNvPr>
            <p:cNvCxnSpPr>
              <a:cxnSpLocks/>
              <a:stCxn id="1103" idx="2"/>
              <a:endCxn id="1107"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03" name="Oval 1102">
              <a:extLst>
                <a:ext uri="{FF2B5EF4-FFF2-40B4-BE49-F238E27FC236}">
                  <a16:creationId xmlns:a16="http://schemas.microsoft.com/office/drawing/2014/main" id="{D023C09F-A12A-0B85-0BC4-FDFB1F011BFA}"/>
                </a:ext>
              </a:extLst>
            </p:cNvPr>
            <p:cNvSpPr>
              <a:spLocks noChangeAspect="1"/>
            </p:cNvSpPr>
            <p:nvPr/>
          </p:nvSpPr>
          <p:spPr>
            <a:xfrm>
              <a:off x="1038380"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4" name="Oval 1103">
              <a:extLst>
                <a:ext uri="{FF2B5EF4-FFF2-40B4-BE49-F238E27FC236}">
                  <a16:creationId xmlns:a16="http://schemas.microsoft.com/office/drawing/2014/main" id="{67600EBE-1434-DB0C-815B-C3068F2B865A}"/>
                </a:ext>
              </a:extLst>
            </p:cNvPr>
            <p:cNvSpPr>
              <a:spLocks noChangeAspect="1"/>
            </p:cNvSpPr>
            <p:nvPr/>
          </p:nvSpPr>
          <p:spPr>
            <a:xfrm>
              <a:off x="1176541"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5" name="Oval 1104">
              <a:extLst>
                <a:ext uri="{FF2B5EF4-FFF2-40B4-BE49-F238E27FC236}">
                  <a16:creationId xmlns:a16="http://schemas.microsoft.com/office/drawing/2014/main" id="{6562B16D-EB78-DC7D-7123-763448C9E282}"/>
                </a:ext>
              </a:extLst>
            </p:cNvPr>
            <p:cNvSpPr>
              <a:spLocks noChangeAspect="1"/>
            </p:cNvSpPr>
            <p:nvPr/>
          </p:nvSpPr>
          <p:spPr>
            <a:xfrm>
              <a:off x="1314702"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6" name="Oval 1105">
              <a:extLst>
                <a:ext uri="{FF2B5EF4-FFF2-40B4-BE49-F238E27FC236}">
                  <a16:creationId xmlns:a16="http://schemas.microsoft.com/office/drawing/2014/main" id="{6B855D17-153F-F18D-DB2A-2ED52B6DACF8}"/>
                </a:ext>
              </a:extLst>
            </p:cNvPr>
            <p:cNvSpPr>
              <a:spLocks noChangeAspect="1"/>
            </p:cNvSpPr>
            <p:nvPr/>
          </p:nvSpPr>
          <p:spPr>
            <a:xfrm>
              <a:off x="1452863"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7" name="Oval 1106">
              <a:extLst>
                <a:ext uri="{FF2B5EF4-FFF2-40B4-BE49-F238E27FC236}">
                  <a16:creationId xmlns:a16="http://schemas.microsoft.com/office/drawing/2014/main" id="{82D670FE-6FE6-FEF3-05DA-D7B14650FFE7}"/>
                </a:ext>
              </a:extLst>
            </p:cNvPr>
            <p:cNvSpPr>
              <a:spLocks noChangeAspect="1"/>
            </p:cNvSpPr>
            <p:nvPr/>
          </p:nvSpPr>
          <p:spPr>
            <a:xfrm>
              <a:off x="1591026" y="752862"/>
              <a:ext cx="73152" cy="73152"/>
            </a:xfrm>
            <a:prstGeom prst="ellipse">
              <a:avLst/>
            </a:prstGeom>
            <a:grp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08" name="Rectangle 96">
            <a:extLst>
              <a:ext uri="{FF2B5EF4-FFF2-40B4-BE49-F238E27FC236}">
                <a16:creationId xmlns:a16="http://schemas.microsoft.com/office/drawing/2014/main" id="{DD219EF8-7242-448C-A3AF-B33FE6470ADC}"/>
              </a:ext>
            </a:extLst>
          </p:cNvPr>
          <p:cNvSpPr/>
          <p:nvPr/>
        </p:nvSpPr>
        <p:spPr>
          <a:xfrm>
            <a:off x="4275213" y="4795100"/>
            <a:ext cx="165895" cy="180877"/>
          </a:xfrm>
          <a:prstGeom prst="roundRect">
            <a:avLst/>
          </a:prstGeom>
          <a:solidFill>
            <a:schemeClr val="accent2"/>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09" name="Rounded Rectangle 1108">
            <a:extLst>
              <a:ext uri="{FF2B5EF4-FFF2-40B4-BE49-F238E27FC236}">
                <a16:creationId xmlns:a16="http://schemas.microsoft.com/office/drawing/2014/main" id="{A0221A22-D3E5-DBEB-988D-1DB4FE2F4C73}"/>
              </a:ext>
            </a:extLst>
          </p:cNvPr>
          <p:cNvSpPr/>
          <p:nvPr/>
        </p:nvSpPr>
        <p:spPr>
          <a:xfrm rot="5400000">
            <a:off x="4733866" y="3352293"/>
            <a:ext cx="1266139" cy="1261717"/>
          </a:xfrm>
          <a:prstGeom prst="roundRect">
            <a:avLst>
              <a:gd name="adj" fmla="val 5605"/>
            </a:avLst>
          </a:prstGeom>
          <a:solidFill>
            <a:srgbClr val="5B9BD5">
              <a:lumMod val="20000"/>
              <a:lumOff val="8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0" name="Rounded Rectangle 1109">
            <a:extLst>
              <a:ext uri="{FF2B5EF4-FFF2-40B4-BE49-F238E27FC236}">
                <a16:creationId xmlns:a16="http://schemas.microsoft.com/office/drawing/2014/main" id="{A883C586-6E7D-248B-CA4E-55425F3D6C52}"/>
              </a:ext>
            </a:extLst>
          </p:cNvPr>
          <p:cNvSpPr/>
          <p:nvPr/>
        </p:nvSpPr>
        <p:spPr>
          <a:xfrm rot="5400000">
            <a:off x="5202290" y="4236760"/>
            <a:ext cx="333813" cy="1261717"/>
          </a:xfrm>
          <a:prstGeom prst="roundRect">
            <a:avLst/>
          </a:prstGeom>
          <a:solidFill>
            <a:srgbClr val="E4DAF0"/>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11" name="Rectangle 93">
            <a:extLst>
              <a:ext uri="{FF2B5EF4-FFF2-40B4-BE49-F238E27FC236}">
                <a16:creationId xmlns:a16="http://schemas.microsoft.com/office/drawing/2014/main" id="{A01B8499-F939-96C6-75A6-AC22D3E92B4C}"/>
              </a:ext>
            </a:extLst>
          </p:cNvPr>
          <p:cNvSpPr/>
          <p:nvPr/>
        </p:nvSpPr>
        <p:spPr>
          <a:xfrm>
            <a:off x="4822314"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2" name="Rectangle 94">
            <a:extLst>
              <a:ext uri="{FF2B5EF4-FFF2-40B4-BE49-F238E27FC236}">
                <a16:creationId xmlns:a16="http://schemas.microsoft.com/office/drawing/2014/main" id="{86761DF0-7781-D38A-C5FE-F58E46F911CE}"/>
              </a:ext>
            </a:extLst>
          </p:cNvPr>
          <p:cNvSpPr/>
          <p:nvPr/>
        </p:nvSpPr>
        <p:spPr>
          <a:xfrm>
            <a:off x="5053071"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3" name="Rectangle 95">
            <a:extLst>
              <a:ext uri="{FF2B5EF4-FFF2-40B4-BE49-F238E27FC236}">
                <a16:creationId xmlns:a16="http://schemas.microsoft.com/office/drawing/2014/main" id="{60DB8B93-2203-5EF6-CC7B-625A7CF716B9}"/>
              </a:ext>
            </a:extLst>
          </p:cNvPr>
          <p:cNvSpPr/>
          <p:nvPr/>
        </p:nvSpPr>
        <p:spPr>
          <a:xfrm>
            <a:off x="5283829"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14" name="Rectangle 96">
            <a:extLst>
              <a:ext uri="{FF2B5EF4-FFF2-40B4-BE49-F238E27FC236}">
                <a16:creationId xmlns:a16="http://schemas.microsoft.com/office/drawing/2014/main" id="{915E0176-BA0F-9988-B033-C47C6C9C470B}"/>
              </a:ext>
            </a:extLst>
          </p:cNvPr>
          <p:cNvSpPr/>
          <p:nvPr/>
        </p:nvSpPr>
        <p:spPr>
          <a:xfrm>
            <a:off x="551458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15" name="Straight Connector 1114">
            <a:extLst>
              <a:ext uri="{FF2B5EF4-FFF2-40B4-BE49-F238E27FC236}">
                <a16:creationId xmlns:a16="http://schemas.microsoft.com/office/drawing/2014/main" id="{1B48FD7F-0C2A-436D-EBCD-433E47A4422D}"/>
              </a:ext>
            </a:extLst>
          </p:cNvPr>
          <p:cNvCxnSpPr>
            <a:cxnSpLocks/>
            <a:stCxn id="1163" idx="0"/>
            <a:endCxn id="1111" idx="0"/>
          </p:cNvCxnSpPr>
          <p:nvPr/>
        </p:nvCxnSpPr>
        <p:spPr>
          <a:xfrm flipH="1">
            <a:off x="4905261" y="3493623"/>
            <a:ext cx="2597" cy="1301478"/>
          </a:xfrm>
          <a:prstGeom prst="line">
            <a:avLst/>
          </a:prstGeom>
          <a:noFill/>
          <a:ln w="19050" cap="flat" cmpd="sng" algn="ctr">
            <a:solidFill>
              <a:schemeClr val="tx1"/>
            </a:solidFill>
            <a:prstDash val="solid"/>
            <a:miter lim="800000"/>
          </a:ln>
          <a:effectLst/>
        </p:spPr>
      </p:cxnSp>
      <p:cxnSp>
        <p:nvCxnSpPr>
          <p:cNvPr id="1116" name="Straight Connector 1115">
            <a:extLst>
              <a:ext uri="{FF2B5EF4-FFF2-40B4-BE49-F238E27FC236}">
                <a16:creationId xmlns:a16="http://schemas.microsoft.com/office/drawing/2014/main" id="{A8379A0A-C0F4-1B74-2916-F66BA645AA94}"/>
              </a:ext>
            </a:extLst>
          </p:cNvPr>
          <p:cNvCxnSpPr>
            <a:cxnSpLocks/>
            <a:stCxn id="1164" idx="0"/>
            <a:endCxn id="1112" idx="0"/>
          </p:cNvCxnSpPr>
          <p:nvPr/>
        </p:nvCxnSpPr>
        <p:spPr>
          <a:xfrm>
            <a:off x="5135604" y="3493623"/>
            <a:ext cx="416" cy="1301478"/>
          </a:xfrm>
          <a:prstGeom prst="line">
            <a:avLst/>
          </a:prstGeom>
          <a:noFill/>
          <a:ln w="19050" cap="flat" cmpd="sng" algn="ctr">
            <a:solidFill>
              <a:schemeClr val="tx1"/>
            </a:solidFill>
            <a:prstDash val="solid"/>
            <a:miter lim="800000"/>
          </a:ln>
          <a:effectLst/>
        </p:spPr>
      </p:cxnSp>
      <p:cxnSp>
        <p:nvCxnSpPr>
          <p:cNvPr id="1117" name="Straight Connector 1116">
            <a:extLst>
              <a:ext uri="{FF2B5EF4-FFF2-40B4-BE49-F238E27FC236}">
                <a16:creationId xmlns:a16="http://schemas.microsoft.com/office/drawing/2014/main" id="{967638D7-994C-1179-60A5-D96C37FBB384}"/>
              </a:ext>
            </a:extLst>
          </p:cNvPr>
          <p:cNvCxnSpPr>
            <a:cxnSpLocks/>
            <a:stCxn id="1165" idx="0"/>
            <a:endCxn id="1113" idx="0"/>
          </p:cNvCxnSpPr>
          <p:nvPr/>
        </p:nvCxnSpPr>
        <p:spPr>
          <a:xfrm>
            <a:off x="5363350" y="3493623"/>
            <a:ext cx="3427" cy="1301478"/>
          </a:xfrm>
          <a:prstGeom prst="line">
            <a:avLst/>
          </a:prstGeom>
          <a:noFill/>
          <a:ln w="19050" cap="flat" cmpd="sng" algn="ctr">
            <a:solidFill>
              <a:schemeClr val="tx1"/>
            </a:solidFill>
            <a:prstDash val="solid"/>
            <a:miter lim="800000"/>
          </a:ln>
          <a:effectLst/>
        </p:spPr>
      </p:cxnSp>
      <p:cxnSp>
        <p:nvCxnSpPr>
          <p:cNvPr id="1118" name="Straight Connector 1117">
            <a:extLst>
              <a:ext uri="{FF2B5EF4-FFF2-40B4-BE49-F238E27FC236}">
                <a16:creationId xmlns:a16="http://schemas.microsoft.com/office/drawing/2014/main" id="{5372FB50-0723-7921-4B7E-E767E5FD07C2}"/>
              </a:ext>
            </a:extLst>
          </p:cNvPr>
          <p:cNvCxnSpPr>
            <a:cxnSpLocks/>
            <a:stCxn id="1166" idx="0"/>
            <a:endCxn id="1114" idx="0"/>
          </p:cNvCxnSpPr>
          <p:nvPr/>
        </p:nvCxnSpPr>
        <p:spPr>
          <a:xfrm>
            <a:off x="5591096" y="3493623"/>
            <a:ext cx="6439" cy="1301478"/>
          </a:xfrm>
          <a:prstGeom prst="line">
            <a:avLst/>
          </a:prstGeom>
          <a:noFill/>
          <a:ln w="19050" cap="flat" cmpd="sng" algn="ctr">
            <a:solidFill>
              <a:schemeClr val="tx1"/>
            </a:solidFill>
            <a:prstDash val="solid"/>
            <a:miter lim="800000"/>
          </a:ln>
          <a:effectLst/>
        </p:spPr>
      </p:cxnSp>
      <p:grpSp>
        <p:nvGrpSpPr>
          <p:cNvPr id="1119" name="Group 1118">
            <a:extLst>
              <a:ext uri="{FF2B5EF4-FFF2-40B4-BE49-F238E27FC236}">
                <a16:creationId xmlns:a16="http://schemas.microsoft.com/office/drawing/2014/main" id="{A5DF4D56-1B3E-DC77-AB74-E5FC47EF72AC}"/>
              </a:ext>
            </a:extLst>
          </p:cNvPr>
          <p:cNvGrpSpPr/>
          <p:nvPr/>
        </p:nvGrpSpPr>
        <p:grpSpPr>
          <a:xfrm>
            <a:off x="4777485" y="5035956"/>
            <a:ext cx="1171730" cy="564656"/>
            <a:chOff x="691693" y="1634096"/>
            <a:chExt cx="710824" cy="342545"/>
          </a:xfrm>
        </p:grpSpPr>
        <p:cxnSp>
          <p:nvCxnSpPr>
            <p:cNvPr id="1120" name="Straight Connector 1119">
              <a:extLst>
                <a:ext uri="{FF2B5EF4-FFF2-40B4-BE49-F238E27FC236}">
                  <a16:creationId xmlns:a16="http://schemas.microsoft.com/office/drawing/2014/main" id="{EE97897F-DF54-E2FE-C769-85B6FDC419A8}"/>
                </a:ext>
              </a:extLst>
            </p:cNvPr>
            <p:cNvCxnSpPr>
              <a:cxnSpLocks/>
            </p:cNvCxnSpPr>
            <p:nvPr/>
          </p:nvCxnSpPr>
          <p:spPr>
            <a:xfrm>
              <a:off x="1046978" y="1634096"/>
              <a:ext cx="0" cy="241292"/>
            </a:xfrm>
            <a:prstGeom prst="line">
              <a:avLst/>
            </a:prstGeom>
            <a:noFill/>
            <a:ln w="38100" cap="flat" cmpd="sng" algn="ctr">
              <a:solidFill>
                <a:schemeClr val="tx1"/>
              </a:solidFill>
              <a:prstDash val="solid"/>
              <a:miter lim="800000"/>
            </a:ln>
            <a:effectLst/>
          </p:spPr>
        </p:cxnSp>
        <p:sp>
          <p:nvSpPr>
            <p:cNvPr id="1121" name="Rounded Rectangle 1120">
              <a:extLst>
                <a:ext uri="{FF2B5EF4-FFF2-40B4-BE49-F238E27FC236}">
                  <a16:creationId xmlns:a16="http://schemas.microsoft.com/office/drawing/2014/main" id="{EACECE32-AB43-4E29-EA0D-33AF58FA5245}"/>
                </a:ext>
              </a:extLst>
            </p:cNvPr>
            <p:cNvSpPr/>
            <p:nvPr/>
          </p:nvSpPr>
          <p:spPr>
            <a:xfrm rot="5400000">
              <a:off x="945851" y="1519976"/>
              <a:ext cx="202507" cy="710824"/>
            </a:xfrm>
            <a:prstGeom prst="roundRect">
              <a:avLst/>
            </a:prstGeom>
            <a:solidFill>
              <a:srgbClr val="E7E6E6">
                <a:lumMod val="90000"/>
              </a:srgbClr>
            </a:solid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prstClr val="white"/>
                </a:solidFill>
                <a:effectLst/>
                <a:uLnTx/>
                <a:uFillTx/>
                <a:latin typeface="Avenir Next" panose="020B0503020202020204" pitchFamily="34" charset="0"/>
              </a:endParaRPr>
            </a:p>
          </p:txBody>
        </p:sp>
        <p:sp>
          <p:nvSpPr>
            <p:cNvPr id="1122" name="Rectangle 93">
              <a:extLst>
                <a:ext uri="{FF2B5EF4-FFF2-40B4-BE49-F238E27FC236}">
                  <a16:creationId xmlns:a16="http://schemas.microsoft.com/office/drawing/2014/main" id="{F81E48B2-5B9B-AD9E-642A-8033CE1A36EF}"/>
                </a:ext>
              </a:extLst>
            </p:cNvPr>
            <p:cNvSpPr/>
            <p:nvPr/>
          </p:nvSpPr>
          <p:spPr>
            <a:xfrm>
              <a:off x="772980"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3" name="Rectangle 94">
              <a:extLst>
                <a:ext uri="{FF2B5EF4-FFF2-40B4-BE49-F238E27FC236}">
                  <a16:creationId xmlns:a16="http://schemas.microsoft.com/office/drawing/2014/main" id="{2048D6EE-8A1A-7C3C-EC9D-4B0B3300E733}"/>
                </a:ext>
              </a:extLst>
            </p:cNvPr>
            <p:cNvSpPr/>
            <p:nvPr/>
          </p:nvSpPr>
          <p:spPr>
            <a:xfrm>
              <a:off x="913892" y="1815984"/>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4" name="Rectangle 95">
              <a:extLst>
                <a:ext uri="{FF2B5EF4-FFF2-40B4-BE49-F238E27FC236}">
                  <a16:creationId xmlns:a16="http://schemas.microsoft.com/office/drawing/2014/main" id="{FF9A7E61-06B4-4067-1AF8-1CB993EAFF8B}"/>
                </a:ext>
              </a:extLst>
            </p:cNvPr>
            <p:cNvSpPr/>
            <p:nvPr/>
          </p:nvSpPr>
          <p:spPr>
            <a:xfrm>
              <a:off x="1054804" y="1817037"/>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25" name="Rectangle 96">
              <a:extLst>
                <a:ext uri="{FF2B5EF4-FFF2-40B4-BE49-F238E27FC236}">
                  <a16:creationId xmlns:a16="http://schemas.microsoft.com/office/drawing/2014/main" id="{49E95F86-F64B-153F-82FB-18EA46A64F76}"/>
                </a:ext>
              </a:extLst>
            </p:cNvPr>
            <p:cNvSpPr/>
            <p:nvPr/>
          </p:nvSpPr>
          <p:spPr>
            <a:xfrm>
              <a:off x="1195717" y="1817168"/>
              <a:ext cx="100639" cy="124367"/>
            </a:xfrm>
            <a:prstGeom prst="roundRect">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cxnSp>
        <p:nvCxnSpPr>
          <p:cNvPr id="1126" name="Straight Connector 1125">
            <a:extLst>
              <a:ext uri="{FF2B5EF4-FFF2-40B4-BE49-F238E27FC236}">
                <a16:creationId xmlns:a16="http://schemas.microsoft.com/office/drawing/2014/main" id="{39D2601D-DDA2-23AF-8762-E5611647AB1A}"/>
              </a:ext>
            </a:extLst>
          </p:cNvPr>
          <p:cNvCxnSpPr>
            <a:cxnSpLocks/>
            <a:stCxn id="1167" idx="0"/>
            <a:endCxn id="1141" idx="0"/>
          </p:cNvCxnSpPr>
          <p:nvPr/>
        </p:nvCxnSpPr>
        <p:spPr>
          <a:xfrm>
            <a:off x="5818845" y="3493623"/>
            <a:ext cx="979" cy="1301478"/>
          </a:xfrm>
          <a:prstGeom prst="line">
            <a:avLst/>
          </a:prstGeom>
          <a:noFill/>
          <a:ln w="19050" cap="flat" cmpd="sng" algn="ctr">
            <a:solidFill>
              <a:schemeClr val="tx1"/>
            </a:solidFill>
            <a:prstDash val="solid"/>
            <a:miter lim="800000"/>
          </a:ln>
          <a:effectLst/>
        </p:spPr>
      </p:cxnSp>
      <p:grpSp>
        <p:nvGrpSpPr>
          <p:cNvPr id="1127" name="Group 1126">
            <a:extLst>
              <a:ext uri="{FF2B5EF4-FFF2-40B4-BE49-F238E27FC236}">
                <a16:creationId xmlns:a16="http://schemas.microsoft.com/office/drawing/2014/main" id="{D0D9C1DF-5CC8-8950-3244-D8B088EE9B86}"/>
              </a:ext>
            </a:extLst>
          </p:cNvPr>
          <p:cNvGrpSpPr/>
          <p:nvPr/>
        </p:nvGrpSpPr>
        <p:grpSpPr>
          <a:xfrm>
            <a:off x="4847565" y="4137478"/>
            <a:ext cx="1031572" cy="120585"/>
            <a:chOff x="1038380" y="752862"/>
            <a:chExt cx="625798" cy="73152"/>
          </a:xfrm>
          <a:solidFill>
            <a:srgbClr val="E7E6E6"/>
          </a:solidFill>
        </p:grpSpPr>
        <p:cxnSp>
          <p:nvCxnSpPr>
            <p:cNvPr id="1128" name="Straight Connector 1127">
              <a:extLst>
                <a:ext uri="{FF2B5EF4-FFF2-40B4-BE49-F238E27FC236}">
                  <a16:creationId xmlns:a16="http://schemas.microsoft.com/office/drawing/2014/main" id="{1DCBEE29-CA3A-9A39-4B6E-F6FAFA7040B4}"/>
                </a:ext>
              </a:extLst>
            </p:cNvPr>
            <p:cNvCxnSpPr>
              <a:cxnSpLocks/>
              <a:stCxn id="1129" idx="2"/>
              <a:endCxn id="1133"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29" name="Oval 1128">
              <a:extLst>
                <a:ext uri="{FF2B5EF4-FFF2-40B4-BE49-F238E27FC236}">
                  <a16:creationId xmlns:a16="http://schemas.microsoft.com/office/drawing/2014/main" id="{93AC285A-1074-8208-9621-3A39EC576F09}"/>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0" name="Oval 1129">
              <a:extLst>
                <a:ext uri="{FF2B5EF4-FFF2-40B4-BE49-F238E27FC236}">
                  <a16:creationId xmlns:a16="http://schemas.microsoft.com/office/drawing/2014/main" id="{63B5AD9B-F233-5EC2-EE70-B415F01F737A}"/>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1" name="Oval 1130">
              <a:extLst>
                <a:ext uri="{FF2B5EF4-FFF2-40B4-BE49-F238E27FC236}">
                  <a16:creationId xmlns:a16="http://schemas.microsoft.com/office/drawing/2014/main" id="{7B613C43-EFD0-5697-600C-3755D8CE5903}"/>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2" name="Oval 1131">
              <a:extLst>
                <a:ext uri="{FF2B5EF4-FFF2-40B4-BE49-F238E27FC236}">
                  <a16:creationId xmlns:a16="http://schemas.microsoft.com/office/drawing/2014/main" id="{EEED1372-A9E9-A7D1-3A67-8612724CD0D4}"/>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3" name="Oval 1132">
              <a:extLst>
                <a:ext uri="{FF2B5EF4-FFF2-40B4-BE49-F238E27FC236}">
                  <a16:creationId xmlns:a16="http://schemas.microsoft.com/office/drawing/2014/main" id="{89B1512D-F51C-9024-1E7B-FBE256A17DAF}"/>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34" name="Group 1133">
            <a:extLst>
              <a:ext uri="{FF2B5EF4-FFF2-40B4-BE49-F238E27FC236}">
                <a16:creationId xmlns:a16="http://schemas.microsoft.com/office/drawing/2014/main" id="{38FCB4DA-DCEB-1EAC-C014-8C24F4179F74}"/>
              </a:ext>
            </a:extLst>
          </p:cNvPr>
          <p:cNvGrpSpPr/>
          <p:nvPr/>
        </p:nvGrpSpPr>
        <p:grpSpPr>
          <a:xfrm>
            <a:off x="4847565" y="4352097"/>
            <a:ext cx="1031572" cy="120585"/>
            <a:chOff x="1038380" y="752862"/>
            <a:chExt cx="625798" cy="73152"/>
          </a:xfrm>
          <a:solidFill>
            <a:srgbClr val="E7E6E6"/>
          </a:solidFill>
        </p:grpSpPr>
        <p:cxnSp>
          <p:nvCxnSpPr>
            <p:cNvPr id="1135" name="Straight Connector 1134">
              <a:extLst>
                <a:ext uri="{FF2B5EF4-FFF2-40B4-BE49-F238E27FC236}">
                  <a16:creationId xmlns:a16="http://schemas.microsoft.com/office/drawing/2014/main" id="{E2D335CB-E676-F156-3046-7A243A517651}"/>
                </a:ext>
              </a:extLst>
            </p:cNvPr>
            <p:cNvCxnSpPr>
              <a:cxnSpLocks/>
              <a:stCxn id="1136" idx="2"/>
              <a:endCxn id="1140" idx="6"/>
            </p:cNvCxnSpPr>
            <p:nvPr/>
          </p:nvCxnSpPr>
          <p:spPr>
            <a:xfrm>
              <a:off x="1038380" y="789438"/>
              <a:ext cx="625798" cy="0"/>
            </a:xfrm>
            <a:prstGeom prst="line">
              <a:avLst/>
            </a:prstGeom>
            <a:grpFill/>
            <a:ln w="19050" cap="flat" cmpd="sng" algn="ctr">
              <a:solidFill>
                <a:sysClr val="windowText" lastClr="000000"/>
              </a:solidFill>
              <a:prstDash val="solid"/>
              <a:miter lim="800000"/>
            </a:ln>
            <a:effectLst/>
          </p:spPr>
        </p:cxnSp>
        <p:sp>
          <p:nvSpPr>
            <p:cNvPr id="1136" name="Oval 1135">
              <a:extLst>
                <a:ext uri="{FF2B5EF4-FFF2-40B4-BE49-F238E27FC236}">
                  <a16:creationId xmlns:a16="http://schemas.microsoft.com/office/drawing/2014/main" id="{E4F78B88-95EB-8A89-4512-5E3E4C1C451B}"/>
                </a:ext>
              </a:extLst>
            </p:cNvPr>
            <p:cNvSpPr>
              <a:spLocks noChangeAspect="1"/>
            </p:cNvSpPr>
            <p:nvPr/>
          </p:nvSpPr>
          <p:spPr>
            <a:xfrm>
              <a:off x="1038380"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7" name="Oval 1136">
              <a:extLst>
                <a:ext uri="{FF2B5EF4-FFF2-40B4-BE49-F238E27FC236}">
                  <a16:creationId xmlns:a16="http://schemas.microsoft.com/office/drawing/2014/main" id="{350BD9F7-E5B5-80B9-00A7-7CA2BF8B9CAB}"/>
                </a:ext>
              </a:extLst>
            </p:cNvPr>
            <p:cNvSpPr>
              <a:spLocks noChangeAspect="1"/>
            </p:cNvSpPr>
            <p:nvPr/>
          </p:nvSpPr>
          <p:spPr>
            <a:xfrm>
              <a:off x="1176541"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8" name="Oval 1137">
              <a:extLst>
                <a:ext uri="{FF2B5EF4-FFF2-40B4-BE49-F238E27FC236}">
                  <a16:creationId xmlns:a16="http://schemas.microsoft.com/office/drawing/2014/main" id="{767933FA-BFB0-F7B5-4E11-667182298759}"/>
                </a:ext>
              </a:extLst>
            </p:cNvPr>
            <p:cNvSpPr>
              <a:spLocks noChangeAspect="1"/>
            </p:cNvSpPr>
            <p:nvPr/>
          </p:nvSpPr>
          <p:spPr>
            <a:xfrm>
              <a:off x="1314702"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39" name="Oval 1138">
              <a:extLst>
                <a:ext uri="{FF2B5EF4-FFF2-40B4-BE49-F238E27FC236}">
                  <a16:creationId xmlns:a16="http://schemas.microsoft.com/office/drawing/2014/main" id="{151C60BE-E3A4-C041-5915-6815F9196E06}"/>
                </a:ext>
              </a:extLst>
            </p:cNvPr>
            <p:cNvSpPr>
              <a:spLocks noChangeAspect="1"/>
            </p:cNvSpPr>
            <p:nvPr/>
          </p:nvSpPr>
          <p:spPr>
            <a:xfrm>
              <a:off x="1452863"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0" name="Oval 1139">
              <a:extLst>
                <a:ext uri="{FF2B5EF4-FFF2-40B4-BE49-F238E27FC236}">
                  <a16:creationId xmlns:a16="http://schemas.microsoft.com/office/drawing/2014/main" id="{77F3467D-4BBE-323B-9D5A-B137B06588C7}"/>
                </a:ext>
              </a:extLst>
            </p:cNvPr>
            <p:cNvSpPr>
              <a:spLocks noChangeAspect="1"/>
            </p:cNvSpPr>
            <p:nvPr/>
          </p:nvSpPr>
          <p:spPr>
            <a:xfrm>
              <a:off x="1591026" y="752862"/>
              <a:ext cx="73152" cy="73152"/>
            </a:xfrm>
            <a:prstGeom prst="ellipse">
              <a:avLst/>
            </a:prstGeom>
            <a:grpFill/>
            <a:ln w="190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41" name="Rectangle 96">
            <a:extLst>
              <a:ext uri="{FF2B5EF4-FFF2-40B4-BE49-F238E27FC236}">
                <a16:creationId xmlns:a16="http://schemas.microsoft.com/office/drawing/2014/main" id="{5BC59B2E-2490-935A-CAAD-B7A90EDCD799}"/>
              </a:ext>
            </a:extLst>
          </p:cNvPr>
          <p:cNvSpPr/>
          <p:nvPr/>
        </p:nvSpPr>
        <p:spPr>
          <a:xfrm>
            <a:off x="5736877" y="4795102"/>
            <a:ext cx="165895" cy="180877"/>
          </a:xfrm>
          <a:prstGeom prst="roundRect">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cxnSp>
        <p:nvCxnSpPr>
          <p:cNvPr id="1142" name="Straight Connector 1141">
            <a:extLst>
              <a:ext uri="{FF2B5EF4-FFF2-40B4-BE49-F238E27FC236}">
                <a16:creationId xmlns:a16="http://schemas.microsoft.com/office/drawing/2014/main" id="{7C62C11D-A045-27C6-C8E5-52F8F7D9B939}"/>
              </a:ext>
            </a:extLst>
          </p:cNvPr>
          <p:cNvCxnSpPr>
            <a:cxnSpLocks/>
            <a:stCxn id="1088" idx="0"/>
            <a:endCxn id="1121" idx="2"/>
          </p:cNvCxnSpPr>
          <p:nvPr/>
        </p:nvCxnSpPr>
        <p:spPr>
          <a:xfrm>
            <a:off x="4487550" y="5433704"/>
            <a:ext cx="289934" cy="2"/>
          </a:xfrm>
          <a:prstGeom prst="line">
            <a:avLst/>
          </a:prstGeom>
          <a:noFill/>
          <a:ln w="38100" cap="flat" cmpd="sng" algn="ctr">
            <a:solidFill>
              <a:schemeClr val="tx1"/>
            </a:solidFill>
            <a:prstDash val="solid"/>
            <a:miter lim="800000"/>
          </a:ln>
          <a:effectLst/>
        </p:spPr>
      </p:cxnSp>
      <p:sp>
        <p:nvSpPr>
          <p:cNvPr id="1143" name="Rectangle 1142">
            <a:extLst>
              <a:ext uri="{FF2B5EF4-FFF2-40B4-BE49-F238E27FC236}">
                <a16:creationId xmlns:a16="http://schemas.microsoft.com/office/drawing/2014/main" id="{C456BF22-EBAB-FC8C-41D4-F9F8933982DC}"/>
              </a:ext>
            </a:extLst>
          </p:cNvPr>
          <p:cNvSpPr/>
          <p:nvPr/>
        </p:nvSpPr>
        <p:spPr>
          <a:xfrm>
            <a:off x="3325318" y="3492190"/>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4" name="Rectangle 1143">
            <a:extLst>
              <a:ext uri="{FF2B5EF4-FFF2-40B4-BE49-F238E27FC236}">
                <a16:creationId xmlns:a16="http://schemas.microsoft.com/office/drawing/2014/main" id="{22314D1D-2986-583A-D70E-31A33EA8AD0A}"/>
              </a:ext>
            </a:extLst>
          </p:cNvPr>
          <p:cNvSpPr/>
          <p:nvPr/>
        </p:nvSpPr>
        <p:spPr>
          <a:xfrm>
            <a:off x="3322783" y="3697456"/>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45" name="Group 1144">
            <a:extLst>
              <a:ext uri="{FF2B5EF4-FFF2-40B4-BE49-F238E27FC236}">
                <a16:creationId xmlns:a16="http://schemas.microsoft.com/office/drawing/2014/main" id="{3124EF9D-B78E-E38B-321D-A34E774D8816}"/>
              </a:ext>
            </a:extLst>
          </p:cNvPr>
          <p:cNvGrpSpPr/>
          <p:nvPr/>
        </p:nvGrpSpPr>
        <p:grpSpPr>
          <a:xfrm>
            <a:off x="3385901" y="3493622"/>
            <a:ext cx="1031572" cy="120585"/>
            <a:chOff x="1038380" y="752862"/>
            <a:chExt cx="625798" cy="73152"/>
          </a:xfrm>
          <a:solidFill>
            <a:srgbClr val="E7E6E6"/>
          </a:solidFill>
        </p:grpSpPr>
        <p:cxnSp>
          <p:nvCxnSpPr>
            <p:cNvPr id="1146" name="Straight Connector 1145">
              <a:extLst>
                <a:ext uri="{FF2B5EF4-FFF2-40B4-BE49-F238E27FC236}">
                  <a16:creationId xmlns:a16="http://schemas.microsoft.com/office/drawing/2014/main" id="{451A2027-BCEB-68D0-1DAC-F49101F3CB76}"/>
                </a:ext>
              </a:extLst>
            </p:cNvPr>
            <p:cNvCxnSpPr>
              <a:cxnSpLocks/>
              <a:stCxn id="1147" idx="2"/>
              <a:endCxn id="1151"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47" name="Oval 1146">
              <a:extLst>
                <a:ext uri="{FF2B5EF4-FFF2-40B4-BE49-F238E27FC236}">
                  <a16:creationId xmlns:a16="http://schemas.microsoft.com/office/drawing/2014/main" id="{2A8B38F7-528A-7837-6AE6-9D5E9BC65DB0}"/>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8" name="Oval 1147">
              <a:extLst>
                <a:ext uri="{FF2B5EF4-FFF2-40B4-BE49-F238E27FC236}">
                  <a16:creationId xmlns:a16="http://schemas.microsoft.com/office/drawing/2014/main" id="{9190C862-BB26-FB0F-9DE2-27445803CEDF}"/>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49" name="Oval 1148">
              <a:extLst>
                <a:ext uri="{FF2B5EF4-FFF2-40B4-BE49-F238E27FC236}">
                  <a16:creationId xmlns:a16="http://schemas.microsoft.com/office/drawing/2014/main" id="{444B2A1D-1E3E-D4FA-A338-600049FB1757}"/>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0" name="Oval 1149">
              <a:extLst>
                <a:ext uri="{FF2B5EF4-FFF2-40B4-BE49-F238E27FC236}">
                  <a16:creationId xmlns:a16="http://schemas.microsoft.com/office/drawing/2014/main" id="{973264ED-08FE-705F-34CE-B13084781492}"/>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1" name="Oval 1150">
              <a:extLst>
                <a:ext uri="{FF2B5EF4-FFF2-40B4-BE49-F238E27FC236}">
                  <a16:creationId xmlns:a16="http://schemas.microsoft.com/office/drawing/2014/main" id="{2FDC9C1A-427F-DB1C-86D8-F4EA79365897}"/>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52" name="Group 1151">
            <a:extLst>
              <a:ext uri="{FF2B5EF4-FFF2-40B4-BE49-F238E27FC236}">
                <a16:creationId xmlns:a16="http://schemas.microsoft.com/office/drawing/2014/main" id="{90B43832-E06A-7166-0C04-AFBA00E9067B}"/>
              </a:ext>
            </a:extLst>
          </p:cNvPr>
          <p:cNvGrpSpPr/>
          <p:nvPr/>
        </p:nvGrpSpPr>
        <p:grpSpPr>
          <a:xfrm>
            <a:off x="3385901" y="3708240"/>
            <a:ext cx="1031572" cy="120585"/>
            <a:chOff x="1038380" y="752862"/>
            <a:chExt cx="625798" cy="73152"/>
          </a:xfrm>
          <a:solidFill>
            <a:srgbClr val="E7E6E6"/>
          </a:solidFill>
        </p:grpSpPr>
        <p:cxnSp>
          <p:nvCxnSpPr>
            <p:cNvPr id="1153" name="Straight Connector 1152">
              <a:extLst>
                <a:ext uri="{FF2B5EF4-FFF2-40B4-BE49-F238E27FC236}">
                  <a16:creationId xmlns:a16="http://schemas.microsoft.com/office/drawing/2014/main" id="{E2E6C55D-8F75-2F86-AF16-5D5954481DE9}"/>
                </a:ext>
              </a:extLst>
            </p:cNvPr>
            <p:cNvCxnSpPr>
              <a:cxnSpLocks/>
              <a:stCxn id="1154" idx="2"/>
              <a:endCxn id="115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54" name="Oval 1153">
              <a:extLst>
                <a:ext uri="{FF2B5EF4-FFF2-40B4-BE49-F238E27FC236}">
                  <a16:creationId xmlns:a16="http://schemas.microsoft.com/office/drawing/2014/main" id="{CB252513-C112-610F-7132-156D30E5E7B8}"/>
                </a:ext>
              </a:extLst>
            </p:cNvPr>
            <p:cNvSpPr>
              <a:spLocks noChangeAspect="1"/>
            </p:cNvSpPr>
            <p:nvPr/>
          </p:nvSpPr>
          <p:spPr>
            <a:xfrm>
              <a:off x="1038380"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5" name="Oval 1154">
              <a:extLst>
                <a:ext uri="{FF2B5EF4-FFF2-40B4-BE49-F238E27FC236}">
                  <a16:creationId xmlns:a16="http://schemas.microsoft.com/office/drawing/2014/main" id="{9D02FC23-39E7-F189-7C57-F0945254496E}"/>
                </a:ext>
              </a:extLst>
            </p:cNvPr>
            <p:cNvSpPr>
              <a:spLocks noChangeAspect="1"/>
            </p:cNvSpPr>
            <p:nvPr/>
          </p:nvSpPr>
          <p:spPr>
            <a:xfrm>
              <a:off x="1176541"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6" name="Oval 1155">
              <a:extLst>
                <a:ext uri="{FF2B5EF4-FFF2-40B4-BE49-F238E27FC236}">
                  <a16:creationId xmlns:a16="http://schemas.microsoft.com/office/drawing/2014/main" id="{1E96E749-A13E-D06D-7519-9A746C982B8B}"/>
                </a:ext>
              </a:extLst>
            </p:cNvPr>
            <p:cNvSpPr>
              <a:spLocks noChangeAspect="1"/>
            </p:cNvSpPr>
            <p:nvPr/>
          </p:nvSpPr>
          <p:spPr>
            <a:xfrm>
              <a:off x="1314702"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7" name="Oval 1156">
              <a:extLst>
                <a:ext uri="{FF2B5EF4-FFF2-40B4-BE49-F238E27FC236}">
                  <a16:creationId xmlns:a16="http://schemas.microsoft.com/office/drawing/2014/main" id="{B93C9EAE-79DC-04D0-C38F-681B83227E56}"/>
                </a:ext>
              </a:extLst>
            </p:cNvPr>
            <p:cNvSpPr>
              <a:spLocks noChangeAspect="1"/>
            </p:cNvSpPr>
            <p:nvPr/>
          </p:nvSpPr>
          <p:spPr>
            <a:xfrm>
              <a:off x="1452863"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58" name="Oval 1157">
              <a:extLst>
                <a:ext uri="{FF2B5EF4-FFF2-40B4-BE49-F238E27FC236}">
                  <a16:creationId xmlns:a16="http://schemas.microsoft.com/office/drawing/2014/main" id="{106E9D4C-8818-B0DA-FD6F-9212362FDEC4}"/>
                </a:ext>
              </a:extLst>
            </p:cNvPr>
            <p:cNvSpPr>
              <a:spLocks noChangeAspect="1"/>
            </p:cNvSpPr>
            <p:nvPr/>
          </p:nvSpPr>
          <p:spPr>
            <a:xfrm>
              <a:off x="1591026" y="752862"/>
              <a:ext cx="73152" cy="73152"/>
            </a:xfrm>
            <a:prstGeom prst="ellipse">
              <a:avLst/>
            </a:prstGeom>
            <a:solidFill>
              <a:schemeClr val="accent2">
                <a:lumMod val="20000"/>
                <a:lumOff val="80000"/>
              </a:scheme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59" name="Rectangle 1158">
            <a:extLst>
              <a:ext uri="{FF2B5EF4-FFF2-40B4-BE49-F238E27FC236}">
                <a16:creationId xmlns:a16="http://schemas.microsoft.com/office/drawing/2014/main" id="{CA349A3D-9C3E-106C-B195-22064AAC64D1}"/>
              </a:ext>
            </a:extLst>
          </p:cNvPr>
          <p:cNvSpPr/>
          <p:nvPr/>
        </p:nvSpPr>
        <p:spPr>
          <a:xfrm>
            <a:off x="4781689" y="3482371"/>
            <a:ext cx="1152813" cy="139736"/>
          </a:xfrm>
          <a:prstGeom prst="rect">
            <a:avLst/>
          </a:prstGeom>
          <a:solidFill>
            <a:srgbClr val="ED7C31">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0" name="Rectangle 1159">
            <a:extLst>
              <a:ext uri="{FF2B5EF4-FFF2-40B4-BE49-F238E27FC236}">
                <a16:creationId xmlns:a16="http://schemas.microsoft.com/office/drawing/2014/main" id="{355159F6-235A-607D-E9E0-6C80558033DB}"/>
              </a:ext>
            </a:extLst>
          </p:cNvPr>
          <p:cNvSpPr/>
          <p:nvPr/>
        </p:nvSpPr>
        <p:spPr>
          <a:xfrm>
            <a:off x="4777483" y="3692433"/>
            <a:ext cx="1152813" cy="146428"/>
          </a:xfrm>
          <a:prstGeom prst="rect">
            <a:avLst/>
          </a:prstGeom>
          <a:solidFill>
            <a:srgbClr val="70AD47">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61" name="Group 1160">
            <a:extLst>
              <a:ext uri="{FF2B5EF4-FFF2-40B4-BE49-F238E27FC236}">
                <a16:creationId xmlns:a16="http://schemas.microsoft.com/office/drawing/2014/main" id="{B306812A-F3E9-12F1-591E-31D9672994D9}"/>
              </a:ext>
            </a:extLst>
          </p:cNvPr>
          <p:cNvGrpSpPr/>
          <p:nvPr/>
        </p:nvGrpSpPr>
        <p:grpSpPr>
          <a:xfrm>
            <a:off x="4847565" y="3493623"/>
            <a:ext cx="1031572" cy="120585"/>
            <a:chOff x="1038380" y="752862"/>
            <a:chExt cx="625798" cy="73152"/>
          </a:xfrm>
          <a:solidFill>
            <a:srgbClr val="E7E6E6"/>
          </a:solidFill>
        </p:grpSpPr>
        <p:cxnSp>
          <p:nvCxnSpPr>
            <p:cNvPr id="1162" name="Straight Connector 1161">
              <a:extLst>
                <a:ext uri="{FF2B5EF4-FFF2-40B4-BE49-F238E27FC236}">
                  <a16:creationId xmlns:a16="http://schemas.microsoft.com/office/drawing/2014/main" id="{8F9624C9-59D4-5F6C-54E8-8E228D6E6EC4}"/>
                </a:ext>
              </a:extLst>
            </p:cNvPr>
            <p:cNvCxnSpPr>
              <a:cxnSpLocks/>
              <a:stCxn id="1163" idx="2"/>
              <a:endCxn id="1167"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63" name="Oval 1162">
              <a:extLst>
                <a:ext uri="{FF2B5EF4-FFF2-40B4-BE49-F238E27FC236}">
                  <a16:creationId xmlns:a16="http://schemas.microsoft.com/office/drawing/2014/main" id="{2D912258-76E3-1892-D7F3-31586FFD559E}"/>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4" name="Oval 1163">
              <a:extLst>
                <a:ext uri="{FF2B5EF4-FFF2-40B4-BE49-F238E27FC236}">
                  <a16:creationId xmlns:a16="http://schemas.microsoft.com/office/drawing/2014/main" id="{E7535DE8-FC65-0800-2294-29180D99D7B9}"/>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5" name="Oval 1164">
              <a:extLst>
                <a:ext uri="{FF2B5EF4-FFF2-40B4-BE49-F238E27FC236}">
                  <a16:creationId xmlns:a16="http://schemas.microsoft.com/office/drawing/2014/main" id="{5032E2F3-056D-B73D-E3AA-7D596B1A3A90}"/>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6" name="Oval 1165">
              <a:extLst>
                <a:ext uri="{FF2B5EF4-FFF2-40B4-BE49-F238E27FC236}">
                  <a16:creationId xmlns:a16="http://schemas.microsoft.com/office/drawing/2014/main" id="{5598E376-977A-A9DA-6D48-D3718C06CD65}"/>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67" name="Oval 1166">
              <a:extLst>
                <a:ext uri="{FF2B5EF4-FFF2-40B4-BE49-F238E27FC236}">
                  <a16:creationId xmlns:a16="http://schemas.microsoft.com/office/drawing/2014/main" id="{6725A77F-DFBD-F500-FEEA-A2A111A63537}"/>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68" name="Group 1167">
            <a:extLst>
              <a:ext uri="{FF2B5EF4-FFF2-40B4-BE49-F238E27FC236}">
                <a16:creationId xmlns:a16="http://schemas.microsoft.com/office/drawing/2014/main" id="{6CDD95DD-B566-29CE-0E7B-575A8EF2CA44}"/>
              </a:ext>
            </a:extLst>
          </p:cNvPr>
          <p:cNvGrpSpPr/>
          <p:nvPr/>
        </p:nvGrpSpPr>
        <p:grpSpPr>
          <a:xfrm>
            <a:off x="4847565" y="3708241"/>
            <a:ext cx="1031572" cy="120585"/>
            <a:chOff x="1038380" y="752862"/>
            <a:chExt cx="625798" cy="73152"/>
          </a:xfrm>
          <a:solidFill>
            <a:srgbClr val="E7E6E6"/>
          </a:solidFill>
        </p:grpSpPr>
        <p:cxnSp>
          <p:nvCxnSpPr>
            <p:cNvPr id="1169" name="Straight Connector 1168">
              <a:extLst>
                <a:ext uri="{FF2B5EF4-FFF2-40B4-BE49-F238E27FC236}">
                  <a16:creationId xmlns:a16="http://schemas.microsoft.com/office/drawing/2014/main" id="{4D286F10-E8E3-1DE8-9B16-606D26575413}"/>
                </a:ext>
              </a:extLst>
            </p:cNvPr>
            <p:cNvCxnSpPr>
              <a:cxnSpLocks/>
              <a:stCxn id="1170" idx="2"/>
              <a:endCxn id="1174"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70" name="Oval 1169">
              <a:extLst>
                <a:ext uri="{FF2B5EF4-FFF2-40B4-BE49-F238E27FC236}">
                  <a16:creationId xmlns:a16="http://schemas.microsoft.com/office/drawing/2014/main" id="{10FD05CA-CECE-8931-ED4F-DC14A8DDADC6}"/>
                </a:ext>
              </a:extLst>
            </p:cNvPr>
            <p:cNvSpPr>
              <a:spLocks noChangeAspect="1"/>
            </p:cNvSpPr>
            <p:nvPr/>
          </p:nvSpPr>
          <p:spPr>
            <a:xfrm>
              <a:off x="1038380"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1" name="Oval 1170">
              <a:extLst>
                <a:ext uri="{FF2B5EF4-FFF2-40B4-BE49-F238E27FC236}">
                  <a16:creationId xmlns:a16="http://schemas.microsoft.com/office/drawing/2014/main" id="{6E53C141-000A-F260-8F62-7E86EBCF183B}"/>
                </a:ext>
              </a:extLst>
            </p:cNvPr>
            <p:cNvSpPr>
              <a:spLocks noChangeAspect="1"/>
            </p:cNvSpPr>
            <p:nvPr/>
          </p:nvSpPr>
          <p:spPr>
            <a:xfrm>
              <a:off x="1176541"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2" name="Oval 1171">
              <a:extLst>
                <a:ext uri="{FF2B5EF4-FFF2-40B4-BE49-F238E27FC236}">
                  <a16:creationId xmlns:a16="http://schemas.microsoft.com/office/drawing/2014/main" id="{741C214B-7332-6619-0FC8-313090D14FB4}"/>
                </a:ext>
              </a:extLst>
            </p:cNvPr>
            <p:cNvSpPr>
              <a:spLocks noChangeAspect="1"/>
            </p:cNvSpPr>
            <p:nvPr/>
          </p:nvSpPr>
          <p:spPr>
            <a:xfrm>
              <a:off x="1314702"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3" name="Oval 1172">
              <a:extLst>
                <a:ext uri="{FF2B5EF4-FFF2-40B4-BE49-F238E27FC236}">
                  <a16:creationId xmlns:a16="http://schemas.microsoft.com/office/drawing/2014/main" id="{5B6F12BB-624B-FCA1-68D3-4DB9F96D6487}"/>
                </a:ext>
              </a:extLst>
            </p:cNvPr>
            <p:cNvSpPr>
              <a:spLocks noChangeAspect="1"/>
            </p:cNvSpPr>
            <p:nvPr/>
          </p:nvSpPr>
          <p:spPr>
            <a:xfrm>
              <a:off x="1452863"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74" name="Oval 1173">
              <a:extLst>
                <a:ext uri="{FF2B5EF4-FFF2-40B4-BE49-F238E27FC236}">
                  <a16:creationId xmlns:a16="http://schemas.microsoft.com/office/drawing/2014/main" id="{D287E2EF-AEA9-DCBE-0DB8-91D6A3D22EDC}"/>
                </a:ext>
              </a:extLst>
            </p:cNvPr>
            <p:cNvSpPr>
              <a:spLocks noChangeAspect="1"/>
            </p:cNvSpPr>
            <p:nvPr/>
          </p:nvSpPr>
          <p:spPr>
            <a:xfrm>
              <a:off x="1591026" y="752862"/>
              <a:ext cx="73152" cy="73152"/>
            </a:xfrm>
            <a:prstGeom prst="ellipse">
              <a:avLst/>
            </a:prstGeom>
            <a:solidFill>
              <a:schemeClr val="accent2"/>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1175" name="Group 1174">
            <a:extLst>
              <a:ext uri="{FF2B5EF4-FFF2-40B4-BE49-F238E27FC236}">
                <a16:creationId xmlns:a16="http://schemas.microsoft.com/office/drawing/2014/main" id="{52A03136-2FAE-9A75-9944-0B5CF815A7D1}"/>
              </a:ext>
            </a:extLst>
          </p:cNvPr>
          <p:cNvGrpSpPr/>
          <p:nvPr/>
        </p:nvGrpSpPr>
        <p:grpSpPr>
          <a:xfrm>
            <a:off x="3274412" y="3103548"/>
            <a:ext cx="2707610" cy="203409"/>
            <a:chOff x="948987" y="551824"/>
            <a:chExt cx="1642557" cy="123397"/>
          </a:xfrm>
        </p:grpSpPr>
        <p:sp>
          <p:nvSpPr>
            <p:cNvPr id="1176" name="Rectangle 1175">
              <a:extLst>
                <a:ext uri="{FF2B5EF4-FFF2-40B4-BE49-F238E27FC236}">
                  <a16:creationId xmlns:a16="http://schemas.microsoft.com/office/drawing/2014/main" id="{CF9B60B7-A4C7-7A87-3D68-7D60F52B9AA8}"/>
                </a:ext>
              </a:extLst>
            </p:cNvPr>
            <p:cNvSpPr/>
            <p:nvPr/>
          </p:nvSpPr>
          <p:spPr>
            <a:xfrm>
              <a:off x="948987"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16161"/>
                  </a:solidFill>
                  <a:effectLst/>
                  <a:uLnTx/>
                  <a:uFillTx/>
                  <a:latin typeface="Avenir Next" panose="020B0503020202020204" pitchFamily="34" charset="0"/>
                  <a:cs typeface="Arial" panose="020B0604020202020204" pitchFamily="34" charset="0"/>
                </a:rPr>
                <a:t>mat</a:t>
              </a:r>
              <a:r>
                <a:rPr kumimoji="0" lang="en-US" sz="1600" b="1" i="0" u="none" strike="noStrike" kern="0" cap="none" spc="0" normalizeH="0" baseline="-25000" noProof="0" dirty="0">
                  <a:ln>
                    <a:noFill/>
                  </a:ln>
                  <a:solidFill>
                    <a:srgbClr val="E16161"/>
                  </a:solidFill>
                  <a:effectLst/>
                  <a:uLnTx/>
                  <a:uFillTx/>
                  <a:latin typeface="Avenir Next" panose="020B0503020202020204" pitchFamily="34" charset="0"/>
                  <a:cs typeface="Arial" panose="020B0604020202020204" pitchFamily="34" charset="0"/>
                </a:rPr>
                <a:t>1</a:t>
              </a:r>
            </a:p>
          </p:txBody>
        </p:sp>
        <p:sp>
          <p:nvSpPr>
            <p:cNvPr id="1177" name="Rectangle 1176">
              <a:extLst>
                <a:ext uri="{FF2B5EF4-FFF2-40B4-BE49-F238E27FC236}">
                  <a16:creationId xmlns:a16="http://schemas.microsoft.com/office/drawing/2014/main" id="{C08C2942-5BF5-1B62-6AB1-A0084C902C2C}"/>
                </a:ext>
              </a:extLst>
            </p:cNvPr>
            <p:cNvSpPr/>
            <p:nvPr/>
          </p:nvSpPr>
          <p:spPr>
            <a:xfrm>
              <a:off x="1842994" y="551824"/>
              <a:ext cx="748550" cy="123397"/>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mat</a:t>
              </a:r>
              <a:r>
                <a:rPr kumimoji="0" lang="en-US" sz="1600" b="0" i="0" u="none" strike="noStrike" kern="0" cap="none" spc="0" normalizeH="0" baseline="-25000" noProof="0" dirty="0">
                  <a:ln>
                    <a:noFill/>
                  </a:ln>
                  <a:solidFill>
                    <a:prstClr val="black"/>
                  </a:solidFill>
                  <a:effectLst/>
                  <a:uLnTx/>
                  <a:uFillTx/>
                  <a:latin typeface="Avenir Next" panose="020B0503020202020204" pitchFamily="34" charset="0"/>
                  <a:cs typeface="Arial" panose="020B0604020202020204" pitchFamily="34" charset="0"/>
                </a:rPr>
                <a:t>0</a:t>
              </a:r>
            </a:p>
          </p:txBody>
        </p:sp>
      </p:grpSp>
      <p:sp>
        <p:nvSpPr>
          <p:cNvPr id="1178" name="Rectangle 1177">
            <a:extLst>
              <a:ext uri="{FF2B5EF4-FFF2-40B4-BE49-F238E27FC236}">
                <a16:creationId xmlns:a16="http://schemas.microsoft.com/office/drawing/2014/main" id="{BF86CC5F-0722-898A-2DC4-D0C6877D39FD}"/>
              </a:ext>
            </a:extLst>
          </p:cNvPr>
          <p:cNvSpPr/>
          <p:nvPr/>
        </p:nvSpPr>
        <p:spPr>
          <a:xfrm>
            <a:off x="2535286" y="344535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A[1]</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79" name="Rectangle 1178">
            <a:extLst>
              <a:ext uri="{FF2B5EF4-FFF2-40B4-BE49-F238E27FC236}">
                <a16:creationId xmlns:a16="http://schemas.microsoft.com/office/drawing/2014/main" id="{00167B7F-C077-B96A-99C8-4B64CE71513D}"/>
              </a:ext>
            </a:extLst>
          </p:cNvPr>
          <p:cNvSpPr/>
          <p:nvPr/>
        </p:nvSpPr>
        <p:spPr>
          <a:xfrm>
            <a:off x="2535286" y="3665567"/>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B[1]</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0" name="Rectangle 1179">
            <a:extLst>
              <a:ext uri="{FF2B5EF4-FFF2-40B4-BE49-F238E27FC236}">
                <a16:creationId xmlns:a16="http://schemas.microsoft.com/office/drawing/2014/main" id="{C31F3F28-ABC3-E5DA-B3C4-3611D5915D13}"/>
              </a:ext>
            </a:extLst>
          </p:cNvPr>
          <p:cNvSpPr/>
          <p:nvPr/>
        </p:nvSpPr>
        <p:spPr>
          <a:xfrm>
            <a:off x="5805384" y="3471883"/>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D7D31"/>
                </a:solidFill>
                <a:effectLst/>
                <a:uLnTx/>
                <a:uFillTx/>
                <a:latin typeface="Avenir Next" panose="020B0503020202020204" pitchFamily="34" charset="0"/>
                <a:cs typeface="Courier New" panose="02070309020205020404" pitchFamily="49" charset="0"/>
              </a:rPr>
              <a:t>A[0]</a:t>
            </a:r>
            <a:endParaRPr kumimoji="0" lang="en-US" sz="1600" b="1" i="0" u="none" strike="noStrike" kern="0" cap="none" spc="0" normalizeH="0" baseline="-25000" noProof="0" dirty="0">
              <a:ln>
                <a:noFill/>
              </a:ln>
              <a:solidFill>
                <a:srgbClr val="ED7D31"/>
              </a:solidFill>
              <a:effectLst/>
              <a:uLnTx/>
              <a:uFillTx/>
              <a:latin typeface="Avenir Next" panose="020B0503020202020204" pitchFamily="34" charset="0"/>
              <a:cs typeface="Courier New" panose="02070309020205020404" pitchFamily="49" charset="0"/>
            </a:endParaRPr>
          </a:p>
        </p:txBody>
      </p:sp>
      <p:sp>
        <p:nvSpPr>
          <p:cNvPr id="1181" name="Rectangle 1180">
            <a:extLst>
              <a:ext uri="{FF2B5EF4-FFF2-40B4-BE49-F238E27FC236}">
                <a16:creationId xmlns:a16="http://schemas.microsoft.com/office/drawing/2014/main" id="{48F843E6-9733-B277-1E69-316716038D96}"/>
              </a:ext>
            </a:extLst>
          </p:cNvPr>
          <p:cNvSpPr/>
          <p:nvPr/>
        </p:nvSpPr>
        <p:spPr>
          <a:xfrm>
            <a:off x="5797482" y="367035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70AD47"/>
                </a:solidFill>
                <a:effectLst/>
                <a:uLnTx/>
                <a:uFillTx/>
                <a:latin typeface="Avenir Next" panose="020B0503020202020204" pitchFamily="34" charset="0"/>
                <a:cs typeface="Courier New" panose="02070309020205020404" pitchFamily="49" charset="0"/>
              </a:rPr>
              <a:t>B[0]</a:t>
            </a:r>
            <a:endParaRPr kumimoji="0" lang="en-US" sz="1600" b="1" i="0" u="none" strike="noStrike" kern="0" cap="none" spc="0" normalizeH="0" baseline="-25000" noProof="0" dirty="0">
              <a:ln>
                <a:noFill/>
              </a:ln>
              <a:solidFill>
                <a:srgbClr val="70AD47"/>
              </a:solidFill>
              <a:effectLst/>
              <a:uLnTx/>
              <a:uFillTx/>
              <a:latin typeface="Avenir Next" panose="020B0503020202020204" pitchFamily="34" charset="0"/>
              <a:cs typeface="Courier New" panose="02070309020205020404" pitchFamily="49" charset="0"/>
            </a:endParaRPr>
          </a:p>
        </p:txBody>
      </p:sp>
      <p:sp>
        <p:nvSpPr>
          <p:cNvPr id="1182" name="Rectangle 1181">
            <a:extLst>
              <a:ext uri="{FF2B5EF4-FFF2-40B4-BE49-F238E27FC236}">
                <a16:creationId xmlns:a16="http://schemas.microsoft.com/office/drawing/2014/main" id="{CEFFA158-7A67-DEA6-F4EC-F9696AC336C7}"/>
              </a:ext>
            </a:extLst>
          </p:cNvPr>
          <p:cNvSpPr/>
          <p:nvPr/>
        </p:nvSpPr>
        <p:spPr>
          <a:xfrm>
            <a:off x="3328549" y="391474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83" name="Group 1182">
            <a:extLst>
              <a:ext uri="{FF2B5EF4-FFF2-40B4-BE49-F238E27FC236}">
                <a16:creationId xmlns:a16="http://schemas.microsoft.com/office/drawing/2014/main" id="{FAA090F1-B57D-46F1-2496-30B891150B12}"/>
              </a:ext>
            </a:extLst>
          </p:cNvPr>
          <p:cNvGrpSpPr/>
          <p:nvPr/>
        </p:nvGrpSpPr>
        <p:grpSpPr>
          <a:xfrm>
            <a:off x="3385901" y="3922858"/>
            <a:ext cx="1031572" cy="120585"/>
            <a:chOff x="1038380" y="752862"/>
            <a:chExt cx="625798" cy="73152"/>
          </a:xfrm>
          <a:solidFill>
            <a:srgbClr val="E7E6E6"/>
          </a:solidFill>
        </p:grpSpPr>
        <p:cxnSp>
          <p:nvCxnSpPr>
            <p:cNvPr id="1184" name="Straight Connector 1183">
              <a:extLst>
                <a:ext uri="{FF2B5EF4-FFF2-40B4-BE49-F238E27FC236}">
                  <a16:creationId xmlns:a16="http://schemas.microsoft.com/office/drawing/2014/main" id="{255C7CBB-AA15-B533-A932-B011A92D3720}"/>
                </a:ext>
              </a:extLst>
            </p:cNvPr>
            <p:cNvCxnSpPr>
              <a:cxnSpLocks/>
              <a:stCxn id="1185" idx="2"/>
              <a:endCxn id="1189" idx="6"/>
            </p:cNvCxnSpPr>
            <p:nvPr/>
          </p:nvCxnSpPr>
          <p:spPr>
            <a:xfrm>
              <a:off x="1038380" y="789438"/>
              <a:ext cx="625798" cy="0"/>
            </a:xfrm>
            <a:prstGeom prst="line">
              <a:avLst/>
            </a:prstGeom>
            <a:grpFill/>
            <a:ln w="28575" cap="flat" cmpd="sng" algn="ctr">
              <a:solidFill>
                <a:srgbClr val="C00000"/>
              </a:solidFill>
              <a:prstDash val="solid"/>
              <a:miter lim="800000"/>
            </a:ln>
            <a:effectLst/>
          </p:spPr>
        </p:cxnSp>
        <p:sp>
          <p:nvSpPr>
            <p:cNvPr id="1185" name="Oval 1184">
              <a:extLst>
                <a:ext uri="{FF2B5EF4-FFF2-40B4-BE49-F238E27FC236}">
                  <a16:creationId xmlns:a16="http://schemas.microsoft.com/office/drawing/2014/main" id="{3C10720F-8AEE-D1D0-D0D4-7C7269B1A73F}"/>
                </a:ext>
              </a:extLst>
            </p:cNvPr>
            <p:cNvSpPr>
              <a:spLocks noChangeAspect="1"/>
            </p:cNvSpPr>
            <p:nvPr/>
          </p:nvSpPr>
          <p:spPr>
            <a:xfrm>
              <a:off x="1038380"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6" name="Oval 1185">
              <a:extLst>
                <a:ext uri="{FF2B5EF4-FFF2-40B4-BE49-F238E27FC236}">
                  <a16:creationId xmlns:a16="http://schemas.microsoft.com/office/drawing/2014/main" id="{5EAF1457-CE9C-2386-1339-5BC66DEF6024}"/>
                </a:ext>
              </a:extLst>
            </p:cNvPr>
            <p:cNvSpPr>
              <a:spLocks noChangeAspect="1"/>
            </p:cNvSpPr>
            <p:nvPr/>
          </p:nvSpPr>
          <p:spPr>
            <a:xfrm>
              <a:off x="1176541"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7" name="Oval 1186">
              <a:extLst>
                <a:ext uri="{FF2B5EF4-FFF2-40B4-BE49-F238E27FC236}">
                  <a16:creationId xmlns:a16="http://schemas.microsoft.com/office/drawing/2014/main" id="{E1F2CA97-0E85-6E79-825D-44D2968A1CA3}"/>
                </a:ext>
              </a:extLst>
            </p:cNvPr>
            <p:cNvSpPr>
              <a:spLocks noChangeAspect="1"/>
            </p:cNvSpPr>
            <p:nvPr/>
          </p:nvSpPr>
          <p:spPr>
            <a:xfrm>
              <a:off x="1314702"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8" name="Oval 1187">
              <a:extLst>
                <a:ext uri="{FF2B5EF4-FFF2-40B4-BE49-F238E27FC236}">
                  <a16:creationId xmlns:a16="http://schemas.microsoft.com/office/drawing/2014/main" id="{B6B084BF-5B63-12F0-C43B-4D2385C3ADB0}"/>
                </a:ext>
              </a:extLst>
            </p:cNvPr>
            <p:cNvSpPr>
              <a:spLocks noChangeAspect="1"/>
            </p:cNvSpPr>
            <p:nvPr/>
          </p:nvSpPr>
          <p:spPr>
            <a:xfrm>
              <a:off x="1452863"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89" name="Oval 1188">
              <a:extLst>
                <a:ext uri="{FF2B5EF4-FFF2-40B4-BE49-F238E27FC236}">
                  <a16:creationId xmlns:a16="http://schemas.microsoft.com/office/drawing/2014/main" id="{DB0D46E2-ADD9-0535-A66B-125EDB6D139F}"/>
                </a:ext>
              </a:extLst>
            </p:cNvPr>
            <p:cNvSpPr>
              <a:spLocks noChangeAspect="1"/>
            </p:cNvSpPr>
            <p:nvPr/>
          </p:nvSpPr>
          <p:spPr>
            <a:xfrm>
              <a:off x="1591026" y="752862"/>
              <a:ext cx="73152" cy="73152"/>
            </a:xfrm>
            <a:prstGeom prst="ellipse">
              <a:avLst/>
            </a:prstGeom>
            <a:solidFill>
              <a:srgbClr val="FFC000">
                <a:lumMod val="20000"/>
                <a:lumOff val="80000"/>
              </a:srgbClr>
            </a:solidFill>
            <a:ln w="19050" cap="flat" cmpd="sng" algn="ctr">
              <a:solidFill>
                <a:srgbClr val="C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0" name="Rectangle 1189">
            <a:extLst>
              <a:ext uri="{FF2B5EF4-FFF2-40B4-BE49-F238E27FC236}">
                <a16:creationId xmlns:a16="http://schemas.microsoft.com/office/drawing/2014/main" id="{2D7402C3-6A4B-8702-C8E7-6EA9E83E0284}"/>
              </a:ext>
            </a:extLst>
          </p:cNvPr>
          <p:cNvSpPr/>
          <p:nvPr/>
        </p:nvSpPr>
        <p:spPr>
          <a:xfrm>
            <a:off x="2535286" y="3885782"/>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C[1]</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191" name="Rectangle 1190">
            <a:extLst>
              <a:ext uri="{FF2B5EF4-FFF2-40B4-BE49-F238E27FC236}">
                <a16:creationId xmlns:a16="http://schemas.microsoft.com/office/drawing/2014/main" id="{FE957395-1ECC-8420-84DA-30091D29F31F}"/>
              </a:ext>
            </a:extLst>
          </p:cNvPr>
          <p:cNvSpPr/>
          <p:nvPr/>
        </p:nvSpPr>
        <p:spPr>
          <a:xfrm>
            <a:off x="4784343" y="3922984"/>
            <a:ext cx="1152813" cy="139736"/>
          </a:xfrm>
          <a:prstGeom prst="rect">
            <a:avLst/>
          </a:prstGeom>
          <a:solidFill>
            <a:srgbClr val="FFC000">
              <a:alpha val="50196"/>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1192" name="Group 1191">
            <a:extLst>
              <a:ext uri="{FF2B5EF4-FFF2-40B4-BE49-F238E27FC236}">
                <a16:creationId xmlns:a16="http://schemas.microsoft.com/office/drawing/2014/main" id="{A57FB20E-CC10-7DC0-DE18-F4BA09CB012D}"/>
              </a:ext>
            </a:extLst>
          </p:cNvPr>
          <p:cNvGrpSpPr/>
          <p:nvPr/>
        </p:nvGrpSpPr>
        <p:grpSpPr>
          <a:xfrm>
            <a:off x="4847565" y="3922860"/>
            <a:ext cx="1031572" cy="120585"/>
            <a:chOff x="1038380" y="752862"/>
            <a:chExt cx="625798" cy="73152"/>
          </a:xfrm>
          <a:solidFill>
            <a:srgbClr val="E7E6E6"/>
          </a:solidFill>
        </p:grpSpPr>
        <p:cxnSp>
          <p:nvCxnSpPr>
            <p:cNvPr id="1193" name="Straight Connector 1192">
              <a:extLst>
                <a:ext uri="{FF2B5EF4-FFF2-40B4-BE49-F238E27FC236}">
                  <a16:creationId xmlns:a16="http://schemas.microsoft.com/office/drawing/2014/main" id="{84502E93-C961-0E48-FE8B-1AD767A6A900}"/>
                </a:ext>
              </a:extLst>
            </p:cNvPr>
            <p:cNvCxnSpPr>
              <a:cxnSpLocks/>
              <a:stCxn id="1194" idx="2"/>
              <a:endCxn id="1198" idx="6"/>
            </p:cNvCxnSpPr>
            <p:nvPr/>
          </p:nvCxnSpPr>
          <p:spPr>
            <a:xfrm>
              <a:off x="1038380" y="789438"/>
              <a:ext cx="625798" cy="0"/>
            </a:xfrm>
            <a:prstGeom prst="line">
              <a:avLst/>
            </a:prstGeom>
            <a:grpFill/>
            <a:ln w="19050" cap="flat" cmpd="sng" algn="ctr">
              <a:solidFill>
                <a:schemeClr val="tx1"/>
              </a:solidFill>
              <a:prstDash val="solid"/>
              <a:miter lim="800000"/>
            </a:ln>
            <a:effectLst/>
          </p:spPr>
        </p:cxnSp>
        <p:sp>
          <p:nvSpPr>
            <p:cNvPr id="1194" name="Oval 1193">
              <a:extLst>
                <a:ext uri="{FF2B5EF4-FFF2-40B4-BE49-F238E27FC236}">
                  <a16:creationId xmlns:a16="http://schemas.microsoft.com/office/drawing/2014/main" id="{E1637970-1646-6820-ABBA-90C086C04820}"/>
                </a:ext>
              </a:extLst>
            </p:cNvPr>
            <p:cNvSpPr>
              <a:spLocks noChangeAspect="1"/>
            </p:cNvSpPr>
            <p:nvPr/>
          </p:nvSpPr>
          <p:spPr>
            <a:xfrm>
              <a:off x="1038380"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5" name="Oval 1194">
              <a:extLst>
                <a:ext uri="{FF2B5EF4-FFF2-40B4-BE49-F238E27FC236}">
                  <a16:creationId xmlns:a16="http://schemas.microsoft.com/office/drawing/2014/main" id="{AA631839-7D20-B1CA-720D-8ED4D0291C1F}"/>
                </a:ext>
              </a:extLst>
            </p:cNvPr>
            <p:cNvSpPr>
              <a:spLocks noChangeAspect="1"/>
            </p:cNvSpPr>
            <p:nvPr/>
          </p:nvSpPr>
          <p:spPr>
            <a:xfrm>
              <a:off x="1176541"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6" name="Oval 1195">
              <a:extLst>
                <a:ext uri="{FF2B5EF4-FFF2-40B4-BE49-F238E27FC236}">
                  <a16:creationId xmlns:a16="http://schemas.microsoft.com/office/drawing/2014/main" id="{1B241E6C-8BB2-A108-4B84-171564A12A81}"/>
                </a:ext>
              </a:extLst>
            </p:cNvPr>
            <p:cNvSpPr>
              <a:spLocks noChangeAspect="1"/>
            </p:cNvSpPr>
            <p:nvPr/>
          </p:nvSpPr>
          <p:spPr>
            <a:xfrm>
              <a:off x="1314702"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7" name="Oval 1196">
              <a:extLst>
                <a:ext uri="{FF2B5EF4-FFF2-40B4-BE49-F238E27FC236}">
                  <a16:creationId xmlns:a16="http://schemas.microsoft.com/office/drawing/2014/main" id="{B1738448-8DB9-BA89-A8B5-5AFA05462DAF}"/>
                </a:ext>
              </a:extLst>
            </p:cNvPr>
            <p:cNvSpPr>
              <a:spLocks noChangeAspect="1"/>
            </p:cNvSpPr>
            <p:nvPr/>
          </p:nvSpPr>
          <p:spPr>
            <a:xfrm>
              <a:off x="1452863"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198" name="Oval 1197">
              <a:extLst>
                <a:ext uri="{FF2B5EF4-FFF2-40B4-BE49-F238E27FC236}">
                  <a16:creationId xmlns:a16="http://schemas.microsoft.com/office/drawing/2014/main" id="{6948CBF4-6E4F-F5D9-2CA0-BF1C842DDCDD}"/>
                </a:ext>
              </a:extLst>
            </p:cNvPr>
            <p:cNvSpPr>
              <a:spLocks noChangeAspect="1"/>
            </p:cNvSpPr>
            <p:nvPr/>
          </p:nvSpPr>
          <p:spPr>
            <a:xfrm>
              <a:off x="1591026" y="752862"/>
              <a:ext cx="73152" cy="73152"/>
            </a:xfrm>
            <a:prstGeom prst="ellipse">
              <a:avLst/>
            </a:prstGeom>
            <a:solidFill>
              <a:srgbClr val="FFC000">
                <a:lumMod val="60000"/>
                <a:lumOff val="40000"/>
              </a:srgbClr>
            </a:solidFill>
            <a:ln w="19050" cap="flat" cmpd="sng" algn="ctr">
              <a:solidFill>
                <a:schemeClr val="tx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1199" name="Rectangle 1198">
            <a:extLst>
              <a:ext uri="{FF2B5EF4-FFF2-40B4-BE49-F238E27FC236}">
                <a16:creationId xmlns:a16="http://schemas.microsoft.com/office/drawing/2014/main" id="{80215D00-8AC0-5704-F2D2-B70EFA93908E}"/>
              </a:ext>
            </a:extLst>
          </p:cNvPr>
          <p:cNvSpPr/>
          <p:nvPr/>
        </p:nvSpPr>
        <p:spPr>
          <a:xfrm>
            <a:off x="5796409" y="3881905"/>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C000"/>
                </a:solidFill>
                <a:effectLst/>
                <a:uLnTx/>
                <a:uFillTx/>
                <a:latin typeface="Avenir Next" panose="020B0503020202020204" pitchFamily="34" charset="0"/>
                <a:cs typeface="Courier New" panose="02070309020205020404" pitchFamily="49" charset="0"/>
              </a:rPr>
              <a:t>C[0]</a:t>
            </a:r>
            <a:endParaRPr kumimoji="0" lang="en-US" sz="1600" b="1" i="0" u="none" strike="noStrike" kern="0" cap="none" spc="0" normalizeH="0" baseline="-25000" noProof="0" dirty="0">
              <a:ln>
                <a:noFill/>
              </a:ln>
              <a:solidFill>
                <a:srgbClr val="FFC000"/>
              </a:solidFill>
              <a:effectLst/>
              <a:uLnTx/>
              <a:uFillTx/>
              <a:latin typeface="Avenir Next" panose="020B0503020202020204" pitchFamily="34" charset="0"/>
              <a:cs typeface="Courier New" panose="02070309020205020404" pitchFamily="49" charset="0"/>
            </a:endParaRPr>
          </a:p>
        </p:txBody>
      </p:sp>
      <p:sp>
        <p:nvSpPr>
          <p:cNvPr id="1201" name="Rectangle 1200">
            <a:extLst>
              <a:ext uri="{FF2B5EF4-FFF2-40B4-BE49-F238E27FC236}">
                <a16:creationId xmlns:a16="http://schemas.microsoft.com/office/drawing/2014/main" id="{0C62A3A9-AAE1-C748-EB3A-3845EA559D6B}"/>
              </a:ext>
            </a:extLst>
          </p:cNvPr>
          <p:cNvSpPr/>
          <p:nvPr/>
        </p:nvSpPr>
        <p:spPr>
          <a:xfrm>
            <a:off x="3940755" y="5755522"/>
            <a:ext cx="1459201"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effectLst/>
                <a:uLnTx/>
                <a:uFillTx/>
                <a:latin typeface="Avenir Next" panose="020B0503020202020204" pitchFamily="34" charset="0"/>
                <a:cs typeface="Arial" panose="020B0604020202020204" pitchFamily="34" charset="0"/>
              </a:rPr>
              <a:t>inter-mat interconnect</a:t>
            </a:r>
            <a:endParaRPr kumimoji="0" lang="en-US" sz="1600" b="0" i="0" u="none" strike="noStrike" kern="0" cap="none" spc="0" normalizeH="0" baseline="-25000" noProof="0" dirty="0">
              <a:ln>
                <a:noFill/>
              </a:ln>
              <a:effectLst/>
              <a:uLnTx/>
              <a:uFillTx/>
              <a:latin typeface="Avenir Next" panose="020B0503020202020204" pitchFamily="34" charset="0"/>
              <a:cs typeface="Arial" panose="020B0604020202020204" pitchFamily="34" charset="0"/>
            </a:endParaRPr>
          </a:p>
        </p:txBody>
      </p:sp>
      <p:sp>
        <p:nvSpPr>
          <p:cNvPr id="1204" name="Rectangle 1203">
            <a:extLst>
              <a:ext uri="{FF2B5EF4-FFF2-40B4-BE49-F238E27FC236}">
                <a16:creationId xmlns:a16="http://schemas.microsoft.com/office/drawing/2014/main" id="{C592509F-C0C9-22F1-D791-88112DD2742F}"/>
              </a:ext>
            </a:extLst>
          </p:cNvPr>
          <p:cNvSpPr/>
          <p:nvPr/>
        </p:nvSpPr>
        <p:spPr>
          <a:xfrm>
            <a:off x="2535286" y="4105996"/>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rPr>
              <a:t>tmp</a:t>
            </a:r>
            <a:endParaRPr kumimoji="0" lang="en-US" sz="1600" b="1" i="0" u="none" strike="noStrike" kern="0" cap="none" spc="0" normalizeH="0" baseline="-25000" noProof="0" dirty="0">
              <a:ln>
                <a:noFill/>
              </a:ln>
              <a:solidFill>
                <a:srgbClr val="E7E6E6">
                  <a:lumMod val="50000"/>
                </a:srgbClr>
              </a:solidFill>
              <a:effectLst/>
              <a:uLnTx/>
              <a:uFillTx/>
              <a:latin typeface="Avenir Next" panose="020B0503020202020204" pitchFamily="34" charset="0"/>
              <a:cs typeface="Courier New" panose="02070309020205020404" pitchFamily="49" charset="0"/>
            </a:endParaRPr>
          </a:p>
        </p:txBody>
      </p:sp>
      <p:sp>
        <p:nvSpPr>
          <p:cNvPr id="1205" name="Rectangle 1204">
            <a:extLst>
              <a:ext uri="{FF2B5EF4-FFF2-40B4-BE49-F238E27FC236}">
                <a16:creationId xmlns:a16="http://schemas.microsoft.com/office/drawing/2014/main" id="{D099B624-9808-6F5D-C931-74EBCF9C67E4}"/>
              </a:ext>
            </a:extLst>
          </p:cNvPr>
          <p:cNvSpPr/>
          <p:nvPr/>
        </p:nvSpPr>
        <p:spPr>
          <a:xfrm>
            <a:off x="2535286" y="4326211"/>
            <a:ext cx="969360" cy="203409"/>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C00000"/>
                </a:solidFill>
                <a:effectLst/>
                <a:uLnTx/>
                <a:uFillTx/>
                <a:latin typeface="Avenir Next" panose="020B0503020202020204" pitchFamily="34" charset="0"/>
                <a:cs typeface="Courier New" panose="02070309020205020404" pitchFamily="49" charset="0"/>
              </a:rPr>
              <a:t>out</a:t>
            </a:r>
            <a:endParaRPr kumimoji="0" lang="en-US" sz="1600" b="1" i="0" u="none" strike="noStrike" kern="0" cap="none" spc="0" normalizeH="0" baseline="-25000" noProof="0" dirty="0">
              <a:ln>
                <a:noFill/>
              </a:ln>
              <a:solidFill>
                <a:srgbClr val="C00000"/>
              </a:solidFill>
              <a:effectLst/>
              <a:uLnTx/>
              <a:uFillTx/>
              <a:latin typeface="Avenir Next" panose="020B0503020202020204" pitchFamily="34" charset="0"/>
              <a:cs typeface="Courier New" panose="02070309020205020404" pitchFamily="49" charset="0"/>
            </a:endParaRPr>
          </a:p>
        </p:txBody>
      </p:sp>
      <p:sp>
        <p:nvSpPr>
          <p:cNvPr id="1285" name="Rectangle 1284">
            <a:extLst>
              <a:ext uri="{FF2B5EF4-FFF2-40B4-BE49-F238E27FC236}">
                <a16:creationId xmlns:a16="http://schemas.microsoft.com/office/drawing/2014/main" id="{C7AC98F9-29C0-69E3-3191-8EB0A8C57436}"/>
              </a:ext>
            </a:extLst>
          </p:cNvPr>
          <p:cNvSpPr/>
          <p:nvPr/>
        </p:nvSpPr>
        <p:spPr>
          <a:xfrm>
            <a:off x="2547102" y="2656838"/>
            <a:ext cx="3978055" cy="249421"/>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sng"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step 3:</a:t>
            </a:r>
            <a: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 </a:t>
            </a:r>
            <a:br>
              <a:rPr kumimoji="0" lang="en-US" b="1" i="0"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b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out = C[1] + </a:t>
            </a:r>
            <a:r>
              <a:rPr kumimoji="0" lang="en-US" b="1" i="0" u="none" strike="noStrike" kern="0" cap="none" normalizeH="0" baseline="0" noProof="0" dirty="0" err="1">
                <a:ln>
                  <a:noFill/>
                </a:ln>
                <a:solidFill>
                  <a:prstClr val="black"/>
                </a:solidFill>
                <a:effectLst/>
                <a:uLnTx/>
                <a:uFillTx/>
                <a:latin typeface="Avenir Next" panose="020B0503020202020204" pitchFamily="34" charset="0"/>
                <a:cs typeface="Courier New" panose="02070309020205020404" pitchFamily="49" charset="0"/>
              </a:rPr>
              <a:t>tmp</a:t>
            </a:r>
            <a:r>
              <a:rPr kumimoji="0" lang="en-US" b="1" i="0" u="none" strike="noStrike" kern="0" cap="none" normalizeH="0" baseline="0" noProof="0" dirty="0">
                <a:ln>
                  <a:noFill/>
                </a:ln>
                <a:solidFill>
                  <a:prstClr val="black"/>
                </a:solidFill>
                <a:effectLst/>
                <a:uLnTx/>
                <a:uFillTx/>
                <a:latin typeface="Avenir Next" panose="020B0503020202020204" pitchFamily="34" charset="0"/>
                <a:cs typeface="Courier New" panose="02070309020205020404" pitchFamily="49" charset="0"/>
              </a:rPr>
              <a:t> </a:t>
            </a:r>
          </a:p>
        </p:txBody>
      </p:sp>
      <p:graphicFrame>
        <p:nvGraphicFramePr>
          <p:cNvPr id="2" name="Table 4">
            <a:extLst>
              <a:ext uri="{FF2B5EF4-FFF2-40B4-BE49-F238E27FC236}">
                <a16:creationId xmlns:a16="http://schemas.microsoft.com/office/drawing/2014/main" id="{F3199E8B-92A3-EA11-B97F-4901CEC9A093}"/>
              </a:ext>
            </a:extLst>
          </p:cNvPr>
          <p:cNvGraphicFramePr>
            <a:graphicFrameLocks/>
          </p:cNvGraphicFramePr>
          <p:nvPr>
            <p:extLst>
              <p:ext uri="{D42A27DB-BD31-4B8C-83A1-F6EECF244321}">
                <p14:modId xmlns:p14="http://schemas.microsoft.com/office/powerpoint/2010/main" val="114060663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A82C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3" name="TextBox 2">
            <a:extLst>
              <a:ext uri="{FF2B5EF4-FFF2-40B4-BE49-F238E27FC236}">
                <a16:creationId xmlns:a16="http://schemas.microsoft.com/office/drawing/2014/main" id="{A3D959E1-CEDC-52FD-9B0D-FFB7A03CD1D1}"/>
              </a:ext>
            </a:extLst>
          </p:cNvPr>
          <p:cNvSpPr txBox="1"/>
          <p:nvPr/>
        </p:nvSpPr>
        <p:spPr>
          <a:xfrm>
            <a:off x="0" y="1322190"/>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 leverages </a:t>
            </a:r>
            <a:r>
              <a:rPr lang="en-US" sz="2200" b="1" dirty="0">
                <a:solidFill>
                  <a:schemeClr val="accent4"/>
                </a:solidFill>
                <a:latin typeface="Avenir Next" panose="020B0503020202020204" pitchFamily="34" charset="0"/>
              </a:rPr>
              <a:t>fine-grained DRAM access</a:t>
            </a:r>
            <a:r>
              <a:rPr lang="en-US" sz="2200" b="1" dirty="0">
                <a:latin typeface="Avenir Next" panose="020B0503020202020204" pitchFamily="34" charset="0"/>
              </a:rPr>
              <a:t> and </a:t>
            </a:r>
            <a:br>
              <a:rPr lang="en-US" sz="2200" b="1" dirty="0">
                <a:latin typeface="Avenir Next" panose="020B0503020202020204" pitchFamily="34" charset="0"/>
              </a:rPr>
            </a:br>
            <a:r>
              <a:rPr lang="en-US" sz="2200" b="1" dirty="0">
                <a:solidFill>
                  <a:schemeClr val="accent4"/>
                </a:solidFill>
                <a:latin typeface="Avenir Next" panose="020B0503020202020204" pitchFamily="34" charset="0"/>
              </a:rPr>
              <a:t>inter-/intra-mat interconnects</a:t>
            </a:r>
            <a:r>
              <a:rPr lang="en-US" sz="2200" b="1" dirty="0">
                <a:latin typeface="Avenir Next" panose="020B0503020202020204" pitchFamily="34" charset="0"/>
              </a:rPr>
              <a:t> to </a:t>
            </a:r>
            <a:br>
              <a:rPr lang="en-US" sz="2200" b="1" dirty="0">
                <a:latin typeface="Avenir Next" panose="020B0503020202020204" pitchFamily="34" charset="0"/>
              </a:rPr>
            </a:br>
            <a:r>
              <a:rPr lang="en-US" sz="2200" b="1" dirty="0">
                <a:latin typeface="Avenir Next" panose="020B0503020202020204" pitchFamily="34" charset="0"/>
              </a:rPr>
              <a:t>implement </a:t>
            </a:r>
            <a:r>
              <a:rPr lang="en-US" sz="2200" b="1" dirty="0">
                <a:solidFill>
                  <a:srgbClr val="1A82C4"/>
                </a:solidFill>
                <a:latin typeface="Avenir Next" panose="020B0503020202020204" pitchFamily="34" charset="0"/>
              </a:rPr>
              <a:t>in-DRAM vector reduction</a:t>
            </a:r>
          </a:p>
        </p:txBody>
      </p:sp>
    </p:spTree>
    <p:extLst>
      <p:ext uri="{BB962C8B-B14F-4D97-AF65-F5344CB8AC3E}">
        <p14:creationId xmlns:p14="http://schemas.microsoft.com/office/powerpoint/2010/main" val="2843451418"/>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E16161"/>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b="1" dirty="0">
                  <a:latin typeface="Avenir Next" panose="020B0503020202020204" pitchFamily="34" charset="0"/>
                  <a:cs typeface="Gill Sans MT"/>
                </a:rPr>
                <a:t>control unit design</a:t>
              </a:r>
              <a:r>
                <a:rPr lang="en-US" b="1" dirty="0">
                  <a:solidFill>
                    <a:srgbClr val="E16161"/>
                  </a:solidFill>
                  <a:latin typeface="Avenir Next" panose="020B0503020202020204" pitchFamily="34" charset="0"/>
                  <a:cs typeface="Gill Sans MT"/>
                </a:rPr>
                <a:t> to orchestrate PUD execution </a:t>
              </a:r>
              <a:endParaRPr kumimoji="0" lang="en-US" b="1"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bg2">
                      <a:lumMod val="25000"/>
                    </a:schemeClr>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680438" y="4116521"/>
            <a:ext cx="8463562" cy="56433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C7EF8EEE-5D60-DB4A-D6D6-84497377AE75}"/>
              </a:ext>
            </a:extLst>
          </p:cNvPr>
          <p:cNvSpPr/>
          <p:nvPr/>
        </p:nvSpPr>
        <p:spPr>
          <a:xfrm>
            <a:off x="51830" y="5143226"/>
            <a:ext cx="8992263" cy="1214458"/>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3" name="Table 4">
            <a:extLst>
              <a:ext uri="{FF2B5EF4-FFF2-40B4-BE49-F238E27FC236}">
                <a16:creationId xmlns:a16="http://schemas.microsoft.com/office/drawing/2014/main" id="{9261E4E2-7BF1-4C7D-6C62-90B9A85966A4}"/>
              </a:ext>
            </a:extLst>
          </p:cNvPr>
          <p:cNvGraphicFramePr>
            <a:graphicFrameLocks/>
          </p:cNvGraphicFramePr>
          <p:nvPr>
            <p:extLst>
              <p:ext uri="{D42A27DB-BD31-4B8C-83A1-F6EECF244321}">
                <p14:modId xmlns:p14="http://schemas.microsoft.com/office/powerpoint/2010/main" val="280090006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F73ED50F-0718-2E94-6234-7818B296C120}"/>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5B12165C-4CFA-3F29-759B-A367C57B5EC7}"/>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305368291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C6112B6E-51E6-F314-3B2A-68ABAE2277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Control Unit</a:t>
            </a:r>
          </a:p>
        </p:txBody>
      </p:sp>
      <p:sp>
        <p:nvSpPr>
          <p:cNvPr id="7" name="Rectangle 6">
            <a:extLst>
              <a:ext uri="{FF2B5EF4-FFF2-40B4-BE49-F238E27FC236}">
                <a16:creationId xmlns:a16="http://schemas.microsoft.com/office/drawing/2014/main" id="{3CA16D9C-7981-F702-951F-F4B48C0F4E1C}"/>
              </a:ext>
            </a:extLst>
          </p:cNvPr>
          <p:cNvSpPr/>
          <p:nvPr/>
        </p:nvSpPr>
        <p:spPr>
          <a:xfrm>
            <a:off x="0" y="1318680"/>
            <a:ext cx="9144000" cy="7772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The control unit </a:t>
            </a:r>
            <a:r>
              <a:rPr lang="en-US" sz="2200" b="1" dirty="0">
                <a:solidFill>
                  <a:schemeClr val="accent4"/>
                </a:solidFill>
                <a:latin typeface="Avenir Next" panose="020B0503020202020204" pitchFamily="34" charset="0"/>
              </a:rPr>
              <a:t>schedules</a:t>
            </a:r>
            <a:r>
              <a:rPr lang="en-US" sz="2200" b="1" dirty="0">
                <a:solidFill>
                  <a:schemeClr val="tx1"/>
                </a:solidFill>
                <a:latin typeface="Avenir Next" panose="020B0503020202020204" pitchFamily="34" charset="0"/>
              </a:rPr>
              <a:t> and </a:t>
            </a:r>
            <a:r>
              <a:rPr lang="en-US" sz="2200" b="1" dirty="0">
                <a:solidFill>
                  <a:schemeClr val="accent4"/>
                </a:solidFill>
                <a:latin typeface="Avenir Next" panose="020B0503020202020204" pitchFamily="34" charset="0"/>
              </a:rPr>
              <a:t>orchestrates</a:t>
            </a:r>
            <a:br>
              <a:rPr lang="en-US" sz="2200" b="1" dirty="0">
                <a:solidFill>
                  <a:schemeClr val="accent4"/>
                </a:solidFill>
                <a:latin typeface="Avenir Next" panose="020B0503020202020204" pitchFamily="34" charset="0"/>
              </a:rPr>
            </a:br>
            <a:r>
              <a:rPr lang="en-US" sz="2200" b="1" dirty="0">
                <a:solidFill>
                  <a:schemeClr val="tx1"/>
                </a:solidFill>
                <a:latin typeface="Avenir Next" panose="020B0503020202020204" pitchFamily="34" charset="0"/>
              </a:rPr>
              <a:t> the execution of multiple PUD operations </a:t>
            </a:r>
            <a:r>
              <a:rPr lang="en-US" sz="2200" b="1" dirty="0">
                <a:solidFill>
                  <a:schemeClr val="accent4"/>
                </a:solidFill>
                <a:latin typeface="Avenir Next" panose="020B0503020202020204" pitchFamily="34" charset="0"/>
              </a:rPr>
              <a:t>transparently</a:t>
            </a:r>
            <a:r>
              <a:rPr lang="en-US" sz="2200" b="1" dirty="0">
                <a:solidFill>
                  <a:schemeClr val="tx1"/>
                </a:solidFill>
                <a:latin typeface="Avenir Next" panose="020B0503020202020204" pitchFamily="34" charset="0"/>
              </a:rPr>
              <a:t> </a:t>
            </a:r>
          </a:p>
        </p:txBody>
      </p:sp>
      <p:grpSp>
        <p:nvGrpSpPr>
          <p:cNvPr id="2" name="Group 1">
            <a:extLst>
              <a:ext uri="{FF2B5EF4-FFF2-40B4-BE49-F238E27FC236}">
                <a16:creationId xmlns:a16="http://schemas.microsoft.com/office/drawing/2014/main" id="{91974072-0568-D524-A1FF-1EC2B7361CFB}"/>
              </a:ext>
            </a:extLst>
          </p:cNvPr>
          <p:cNvGrpSpPr/>
          <p:nvPr/>
        </p:nvGrpSpPr>
        <p:grpSpPr>
          <a:xfrm>
            <a:off x="1705203" y="2196139"/>
            <a:ext cx="5846786" cy="4165189"/>
            <a:chOff x="1705203" y="2196139"/>
            <a:chExt cx="5846786" cy="4165189"/>
          </a:xfrm>
        </p:grpSpPr>
        <p:pic>
          <p:nvPicPr>
            <p:cNvPr id="173" name="Picture 172">
              <a:extLst>
                <a:ext uri="{FF2B5EF4-FFF2-40B4-BE49-F238E27FC236}">
                  <a16:creationId xmlns:a16="http://schemas.microsoft.com/office/drawing/2014/main" id="{1D0E3253-6106-C8E3-7A11-D6BFA5B015AB}"/>
                </a:ext>
              </a:extLst>
            </p:cNvPr>
            <p:cNvPicPr>
              <a:picLocks noChangeAspect="1"/>
            </p:cNvPicPr>
            <p:nvPr/>
          </p:nvPicPr>
          <p:blipFill>
            <a:blip r:embed="rId3"/>
            <a:stretch>
              <a:fillRect/>
            </a:stretch>
          </p:blipFill>
          <p:spPr>
            <a:xfrm>
              <a:off x="1705203" y="2196139"/>
              <a:ext cx="5846786" cy="4165189"/>
            </a:xfrm>
            <a:prstGeom prst="rect">
              <a:avLst/>
            </a:prstGeom>
          </p:spPr>
        </p:pic>
        <p:sp>
          <p:nvSpPr>
            <p:cNvPr id="174" name="Oval 173">
              <a:extLst>
                <a:ext uri="{FF2B5EF4-FFF2-40B4-BE49-F238E27FC236}">
                  <a16:creationId xmlns:a16="http://schemas.microsoft.com/office/drawing/2014/main" id="{436E566E-AA19-D6B4-2B51-B8F42D06659C}"/>
                </a:ext>
              </a:extLst>
            </p:cNvPr>
            <p:cNvSpPr/>
            <p:nvPr/>
          </p:nvSpPr>
          <p:spPr>
            <a:xfrm>
              <a:off x="4529787" y="2196139"/>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Oval 174">
              <a:extLst>
                <a:ext uri="{FF2B5EF4-FFF2-40B4-BE49-F238E27FC236}">
                  <a16:creationId xmlns:a16="http://schemas.microsoft.com/office/drawing/2014/main" id="{2F81D165-94E2-61F3-2812-D59661E8C819}"/>
                </a:ext>
              </a:extLst>
            </p:cNvPr>
            <p:cNvSpPr/>
            <p:nvPr/>
          </p:nvSpPr>
          <p:spPr>
            <a:xfrm>
              <a:off x="3234935" y="2822186"/>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Oval 175">
              <a:extLst>
                <a:ext uri="{FF2B5EF4-FFF2-40B4-BE49-F238E27FC236}">
                  <a16:creationId xmlns:a16="http://schemas.microsoft.com/office/drawing/2014/main" id="{0180C2CB-45CA-6727-A23E-05F0D2BA433D}"/>
                </a:ext>
              </a:extLst>
            </p:cNvPr>
            <p:cNvSpPr/>
            <p:nvPr/>
          </p:nvSpPr>
          <p:spPr>
            <a:xfrm>
              <a:off x="3913608"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Oval 176">
              <a:extLst>
                <a:ext uri="{FF2B5EF4-FFF2-40B4-BE49-F238E27FC236}">
                  <a16:creationId xmlns:a16="http://schemas.microsoft.com/office/drawing/2014/main" id="{D431A704-D8D8-599B-922F-AFEF85E4CEA0}"/>
                </a:ext>
              </a:extLst>
            </p:cNvPr>
            <p:cNvSpPr/>
            <p:nvPr/>
          </p:nvSpPr>
          <p:spPr>
            <a:xfrm>
              <a:off x="6013219" y="4533671"/>
              <a:ext cx="351399" cy="3449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Oval 177">
              <a:extLst>
                <a:ext uri="{FF2B5EF4-FFF2-40B4-BE49-F238E27FC236}">
                  <a16:creationId xmlns:a16="http://schemas.microsoft.com/office/drawing/2014/main" id="{F85E2129-13AD-6B14-20D4-5590EAF14B96}"/>
                </a:ext>
              </a:extLst>
            </p:cNvPr>
            <p:cNvSpPr/>
            <p:nvPr/>
          </p:nvSpPr>
          <p:spPr>
            <a:xfrm flipH="1">
              <a:off x="1705203" y="3429000"/>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DD838BB2-2AD6-3668-7541-2ECF6C495238}"/>
                </a:ext>
              </a:extLst>
            </p:cNvPr>
            <p:cNvSpPr/>
            <p:nvPr/>
          </p:nvSpPr>
          <p:spPr>
            <a:xfrm flipH="1">
              <a:off x="2416769" y="3046288"/>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367AC370-9318-1F18-13D4-DC42B75CA646}"/>
                </a:ext>
              </a:extLst>
            </p:cNvPr>
            <p:cNvSpPr/>
            <p:nvPr/>
          </p:nvSpPr>
          <p:spPr>
            <a:xfrm flipH="1">
              <a:off x="1718359" y="4874342"/>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8F0731F-D5D0-34B9-6638-16DA816F7FF9}"/>
                </a:ext>
              </a:extLst>
            </p:cNvPr>
            <p:cNvSpPr/>
            <p:nvPr/>
          </p:nvSpPr>
          <p:spPr>
            <a:xfrm flipH="1">
              <a:off x="2416769" y="4453563"/>
              <a:ext cx="320950" cy="294384"/>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ounded Rectangle 2">
            <a:extLst>
              <a:ext uri="{FF2B5EF4-FFF2-40B4-BE49-F238E27FC236}">
                <a16:creationId xmlns:a16="http://schemas.microsoft.com/office/drawing/2014/main" id="{DB3FCB2A-D02D-5DF4-9DEE-C3EFB93811D8}"/>
              </a:ext>
            </a:extLst>
          </p:cNvPr>
          <p:cNvSpPr/>
          <p:nvPr/>
        </p:nvSpPr>
        <p:spPr>
          <a:xfrm>
            <a:off x="1751249" y="5206168"/>
            <a:ext cx="5781037" cy="114200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a:extLst>
              <a:ext uri="{FF2B5EF4-FFF2-40B4-BE49-F238E27FC236}">
                <a16:creationId xmlns:a16="http://schemas.microsoft.com/office/drawing/2014/main" id="{033CF296-DF23-F5A9-6521-50DC851D8A5F}"/>
              </a:ext>
            </a:extLst>
          </p:cNvPr>
          <p:cNvSpPr/>
          <p:nvPr/>
        </p:nvSpPr>
        <p:spPr>
          <a:xfrm>
            <a:off x="1751249" y="3773982"/>
            <a:ext cx="1419002" cy="642139"/>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a:extLst>
              <a:ext uri="{FF2B5EF4-FFF2-40B4-BE49-F238E27FC236}">
                <a16:creationId xmlns:a16="http://schemas.microsoft.com/office/drawing/2014/main" id="{AFD2086A-D04D-BF33-C987-E879C86A3CD6}"/>
              </a:ext>
            </a:extLst>
          </p:cNvPr>
          <p:cNvSpPr/>
          <p:nvPr/>
        </p:nvSpPr>
        <p:spPr>
          <a:xfrm>
            <a:off x="3690486" y="3019602"/>
            <a:ext cx="3835222" cy="1236634"/>
          </a:xfrm>
          <a:prstGeom prst="roundRect">
            <a:avLst>
              <a:gd name="adj" fmla="val 7841"/>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0" name="Table 4">
            <a:extLst>
              <a:ext uri="{FF2B5EF4-FFF2-40B4-BE49-F238E27FC236}">
                <a16:creationId xmlns:a16="http://schemas.microsoft.com/office/drawing/2014/main" id="{F44DE856-5796-67B3-6C85-FCE799452472}"/>
              </a:ext>
            </a:extLst>
          </p:cNvPr>
          <p:cNvGraphicFramePr>
            <a:graphicFrameLocks/>
          </p:cNvGraphicFramePr>
          <p:nvPr>
            <p:extLst>
              <p:ext uri="{D42A27DB-BD31-4B8C-83A1-F6EECF244321}">
                <p14:modId xmlns:p14="http://schemas.microsoft.com/office/powerpoint/2010/main" val="411722977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769246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5"/>
                                        </p:tgtEl>
                                        <p:attrNameLst>
                                          <p:attrName>style.visibility</p:attrName>
                                        </p:attrNameLst>
                                      </p:cBhvr>
                                      <p:to>
                                        <p:strVal val="hidden"/>
                                      </p:to>
                                    </p:se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0"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5" grpId="0" animBg="1"/>
      <p:bldP spid="5" grpId="1" animBg="1"/>
      <p:bldP spid="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75025557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1088174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595959"/>
                  </a:solidFill>
                  <a:latin typeface="Avenir Next" panose="020B0503020202020204" pitchFamily="34" charset="0"/>
                  <a:cs typeface="Gill Sans MT"/>
                </a:rPr>
                <a:t>Hardware</a:t>
              </a:r>
              <a:endParaRPr kumimoji="0" lang="en-US" sz="2200" i="0" u="none" strike="noStrike" kern="1200" cap="none" spc="0" normalizeH="0" baseline="0" noProof="0" dirty="0">
                <a:ln>
                  <a:noFill/>
                </a:ln>
                <a:solidFill>
                  <a:srgbClr val="595959"/>
                </a:solidFill>
                <a:effectLst/>
                <a:uLnTx/>
                <a:uFillTx/>
                <a:latin typeface="Avenir Next" panose="020B0503020202020204" pitchFamily="34" charset="0"/>
                <a:cs typeface="Gill Sans MT"/>
              </a:endParaRP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Software</a:t>
              </a:r>
            </a:p>
            <a:p>
              <a:pPr marL="342900" lvl="0" indent="-342900" defTabSz="914400">
                <a:buFontTx/>
                <a:buChar char="-"/>
                <a:defRPr/>
              </a:pPr>
              <a:r>
                <a:rPr lang="en-US" sz="1900" b="1" dirty="0">
                  <a:latin typeface="Avenir Next" panose="020B0503020202020204" pitchFamily="34" charset="0"/>
                  <a:cs typeface="Gill Sans MT"/>
                </a:rPr>
                <a:t>new compiler support </a:t>
              </a:r>
              <a:r>
                <a:rPr lang="en-US" sz="1900" b="1"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dirty="0">
                  <a:latin typeface="Avenir Next" panose="020B0503020202020204" pitchFamily="34" charset="0"/>
                  <a:cs typeface="Gill Sans MT"/>
                </a:rPr>
                <a:t>system support </a:t>
              </a:r>
              <a:r>
                <a:rPr lang="en-US" sz="1900" dirty="0">
                  <a:solidFill>
                    <a:schemeClr val="accent5"/>
                  </a:solidFill>
                  <a:latin typeface="Avenir Next" panose="020B0503020202020204" pitchFamily="34" charset="0"/>
                  <a:cs typeface="Gill Sans MT"/>
                </a:rPr>
                <a:t>to map and execute PUD instructions </a:t>
              </a:r>
              <a:endParaRPr kumimoji="0" lang="en-US" sz="1900"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147701" y="3787369"/>
            <a:ext cx="8996299" cy="13558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CDD3C75-F3BB-83CA-9C34-01499E447FBE}"/>
              </a:ext>
            </a:extLst>
          </p:cNvPr>
          <p:cNvSpPr/>
          <p:nvPr/>
        </p:nvSpPr>
        <p:spPr>
          <a:xfrm>
            <a:off x="440195" y="5930278"/>
            <a:ext cx="8238943" cy="41756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14DD62E4-3650-2554-BB8B-00B5D6AC46AC}"/>
              </a:ext>
            </a:extLst>
          </p:cNvPr>
          <p:cNvGraphicFramePr>
            <a:graphicFrameLocks/>
          </p:cNvGraphicFramePr>
          <p:nvPr>
            <p:extLst>
              <p:ext uri="{D42A27DB-BD31-4B8C-83A1-F6EECF244321}">
                <p14:modId xmlns:p14="http://schemas.microsoft.com/office/powerpoint/2010/main" val="2327460307"/>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FF4E68E9-E74F-C1AC-BB4E-E8469EC2D583}"/>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EF4581A5-AD8E-BDBD-9D6D-82C8211EEE5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176562278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DAE3152-EF73-7C24-AA26-102709B5CCF8}"/>
              </a:ext>
            </a:extLst>
          </p:cNvPr>
          <p:cNvGrpSpPr/>
          <p:nvPr/>
        </p:nvGrpSpPr>
        <p:grpSpPr>
          <a:xfrm>
            <a:off x="371659" y="1308732"/>
            <a:ext cx="8400681" cy="1328496"/>
            <a:chOff x="371659" y="2793619"/>
            <a:chExt cx="8400681" cy="1324131"/>
          </a:xfrm>
        </p:grpSpPr>
        <p:sp>
          <p:nvSpPr>
            <p:cNvPr id="4" name="Rounded Rectangle 3">
              <a:extLst>
                <a:ext uri="{FF2B5EF4-FFF2-40B4-BE49-F238E27FC236}">
                  <a16:creationId xmlns:a16="http://schemas.microsoft.com/office/drawing/2014/main" id="{A7E6E4CA-4219-9A84-8012-2A407B6E2FA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Transparently: </a:t>
              </a:r>
            </a:p>
            <a:p>
              <a:pPr algn="ctr"/>
              <a:r>
                <a:rPr lang="en-US" sz="2200" b="1" u="sng" dirty="0">
                  <a:solidFill>
                    <a:schemeClr val="accent4"/>
                  </a:solidFill>
                  <a:latin typeface="Avenir Next" panose="020B0503020202020204" pitchFamily="34" charset="0"/>
                </a:rPr>
                <a:t>extract</a:t>
              </a:r>
              <a:r>
                <a:rPr lang="en-US" sz="2200" b="1" dirty="0">
                  <a:solidFill>
                    <a:schemeClr val="accent4"/>
                  </a:solidFill>
                  <a:latin typeface="Avenir Next" panose="020B0503020202020204" pitchFamily="34" charset="0"/>
                </a:rPr>
                <a:t> SIMD parallelism from an application, and</a:t>
              </a:r>
            </a:p>
            <a:p>
              <a:pPr algn="ctr"/>
              <a:r>
                <a:rPr lang="en-US" sz="2200" b="1" u="sng" dirty="0">
                  <a:solidFill>
                    <a:schemeClr val="accent4"/>
                  </a:solidFill>
                  <a:latin typeface="Avenir Next" panose="020B0503020202020204" pitchFamily="34" charset="0"/>
                </a:rPr>
                <a:t>schedule</a:t>
              </a:r>
              <a:r>
                <a:rPr lang="en-US" sz="2200" b="1" dirty="0">
                  <a:solidFill>
                    <a:schemeClr val="accent4"/>
                  </a:solidFill>
                  <a:latin typeface="Avenir Next" panose="020B0503020202020204" pitchFamily="34" charset="0"/>
                </a:rPr>
                <a:t> PUD instructions while maximizing </a:t>
              </a:r>
              <a:r>
                <a:rPr lang="en-US" sz="2200" b="1" u="sng" dirty="0">
                  <a:solidFill>
                    <a:schemeClr val="accent4"/>
                  </a:solidFill>
                  <a:latin typeface="Avenir Next" panose="020B0503020202020204" pitchFamily="34" charset="0"/>
                </a:rPr>
                <a:t>utilization</a:t>
              </a:r>
              <a:r>
                <a:rPr lang="en-US" sz="1600" b="1" dirty="0">
                  <a:solidFill>
                    <a:schemeClr val="accent4"/>
                  </a:solidFill>
                  <a:latin typeface="Avenir Next" panose="020B0503020202020204" pitchFamily="34" charset="0"/>
                </a:rPr>
                <a:t> </a:t>
              </a:r>
            </a:p>
          </p:txBody>
        </p:sp>
        <p:sp>
          <p:nvSpPr>
            <p:cNvPr id="5" name="TextBox 4">
              <a:extLst>
                <a:ext uri="{FF2B5EF4-FFF2-40B4-BE49-F238E27FC236}">
                  <a16:creationId xmlns:a16="http://schemas.microsoft.com/office/drawing/2014/main" id="{964CD386-BCB4-2F0B-2A1B-1C4D0C6C8168}"/>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6" name="Up Arrow 5">
            <a:extLst>
              <a:ext uri="{FF2B5EF4-FFF2-40B4-BE49-F238E27FC236}">
                <a16:creationId xmlns:a16="http://schemas.microsoft.com/office/drawing/2014/main" id="{A8F08BDB-400B-8331-1F5B-B874FEE83E31}"/>
              </a:ext>
            </a:extLst>
          </p:cNvPr>
          <p:cNvSpPr/>
          <p:nvPr/>
        </p:nvSpPr>
        <p:spPr>
          <a:xfrm rot="10800000">
            <a:off x="4331688" y="2913587"/>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lumMod val="20000"/>
                  <a:lumOff val="80000"/>
                </a:schemeClr>
              </a:solidFill>
            </a:endParaRPr>
          </a:p>
        </p:txBody>
      </p:sp>
      <p:sp>
        <p:nvSpPr>
          <p:cNvPr id="7" name="TextBox 6">
            <a:extLst>
              <a:ext uri="{FF2B5EF4-FFF2-40B4-BE49-F238E27FC236}">
                <a16:creationId xmlns:a16="http://schemas.microsoft.com/office/drawing/2014/main" id="{312828C3-9632-A1EE-3DD3-F4DEAF77E3F2}"/>
              </a:ext>
            </a:extLst>
          </p:cNvPr>
          <p:cNvSpPr txBox="1"/>
          <p:nvPr/>
        </p:nvSpPr>
        <p:spPr>
          <a:xfrm>
            <a:off x="1" y="3628154"/>
            <a:ext cx="9144000" cy="430887"/>
          </a:xfrm>
          <a:prstGeom prst="rect">
            <a:avLst/>
          </a:prstGeom>
          <a:noFill/>
        </p:spPr>
        <p:txBody>
          <a:bodyPr wrap="square">
            <a:spAutoFit/>
          </a:bodyPr>
          <a:lstStyle/>
          <a:p>
            <a:pPr algn="ctr"/>
            <a:r>
              <a:rPr lang="en-US" sz="2200" b="1" dirty="0">
                <a:latin typeface="Avenir Next" panose="020B0503020202020204" pitchFamily="34" charset="0"/>
              </a:rPr>
              <a:t>Three new LLVM-based passes targeting PUD execution</a:t>
            </a:r>
          </a:p>
        </p:txBody>
      </p:sp>
      <p:sp>
        <p:nvSpPr>
          <p:cNvPr id="10" name="Title 1">
            <a:extLst>
              <a:ext uri="{FF2B5EF4-FFF2-40B4-BE49-F238E27FC236}">
                <a16:creationId xmlns:a16="http://schemas.microsoft.com/office/drawing/2014/main" id="{73FB861D-C0E5-F24A-2621-83AF84FFD801}"/>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a:t>
            </a:r>
          </a:p>
        </p:txBody>
      </p:sp>
      <p:grpSp>
        <p:nvGrpSpPr>
          <p:cNvPr id="15" name="Group 14">
            <a:extLst>
              <a:ext uri="{FF2B5EF4-FFF2-40B4-BE49-F238E27FC236}">
                <a16:creationId xmlns:a16="http://schemas.microsoft.com/office/drawing/2014/main" id="{4D61C165-8173-658F-0DFF-1E651D5A89E4}"/>
              </a:ext>
            </a:extLst>
          </p:cNvPr>
          <p:cNvGrpSpPr/>
          <p:nvPr/>
        </p:nvGrpSpPr>
        <p:grpSpPr>
          <a:xfrm>
            <a:off x="400623" y="4241301"/>
            <a:ext cx="8342754" cy="1926446"/>
            <a:chOff x="400623" y="4241301"/>
            <a:chExt cx="8342754" cy="1926446"/>
          </a:xfrm>
        </p:grpSpPr>
        <p:pic>
          <p:nvPicPr>
            <p:cNvPr id="8" name="Picture 7">
              <a:extLst>
                <a:ext uri="{FF2B5EF4-FFF2-40B4-BE49-F238E27FC236}">
                  <a16:creationId xmlns:a16="http://schemas.microsoft.com/office/drawing/2014/main" id="{1E9FE1CE-C6ED-97FD-DE56-A674E05E227E}"/>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9" name="Oval 8">
              <a:extLst>
                <a:ext uri="{FF2B5EF4-FFF2-40B4-BE49-F238E27FC236}">
                  <a16:creationId xmlns:a16="http://schemas.microsoft.com/office/drawing/2014/main" id="{9B7F09A4-8F92-9029-8A3B-7BF2DB55491A}"/>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103C3D96-E6A9-DFB9-1A0A-4548E48A5148}"/>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17C791A2-37C6-342B-D2EE-53544BA899F6}"/>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774D2A2E-1453-4E4C-8549-95A4FC3A4C8F}"/>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aphicFrame>
        <p:nvGraphicFramePr>
          <p:cNvPr id="2" name="Table 4">
            <a:extLst>
              <a:ext uri="{FF2B5EF4-FFF2-40B4-BE49-F238E27FC236}">
                <a16:creationId xmlns:a16="http://schemas.microsoft.com/office/drawing/2014/main" id="{F6D40574-1686-F2FA-DFBB-FA39B73576E4}"/>
              </a:ext>
            </a:extLst>
          </p:cNvPr>
          <p:cNvGraphicFramePr>
            <a:graphicFrameLocks/>
          </p:cNvGraphicFramePr>
          <p:nvPr>
            <p:extLst>
              <p:ext uri="{D42A27DB-BD31-4B8C-83A1-F6EECF244321}">
                <p14:modId xmlns:p14="http://schemas.microsoft.com/office/powerpoint/2010/main" val="206377898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91466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10"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4418753" y="1165565"/>
            <a:ext cx="4521315" cy="197580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9AFC0880-7E4F-7801-7D68-5F6FF347EDE2}"/>
              </a:ext>
            </a:extLst>
          </p:cNvPr>
          <p:cNvGrpSpPr/>
          <p:nvPr/>
        </p:nvGrpSpPr>
        <p:grpSpPr>
          <a:xfrm>
            <a:off x="408297" y="3442732"/>
            <a:ext cx="8400681" cy="819412"/>
            <a:chOff x="371659" y="2793619"/>
            <a:chExt cx="8400681" cy="1324131"/>
          </a:xfrm>
        </p:grpSpPr>
        <p:sp>
          <p:nvSpPr>
            <p:cNvPr id="20" name="Rounded Rectangle 19">
              <a:extLst>
                <a:ext uri="{FF2B5EF4-FFF2-40B4-BE49-F238E27FC236}">
                  <a16:creationId xmlns:a16="http://schemas.microsoft.com/office/drawing/2014/main" id="{4B247822-FAB6-F394-CA1A-4ED6619587C5}"/>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1" name="TextBox 20">
              <a:extLst>
                <a:ext uri="{FF2B5EF4-FFF2-40B4-BE49-F238E27FC236}">
                  <a16:creationId xmlns:a16="http://schemas.microsoft.com/office/drawing/2014/main" id="{67536B30-6510-9D52-3F2A-ADB3CF0CDDAC}"/>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aphicFrame>
        <p:nvGraphicFramePr>
          <p:cNvPr id="24" name="Table 4">
            <a:extLst>
              <a:ext uri="{FF2B5EF4-FFF2-40B4-BE49-F238E27FC236}">
                <a16:creationId xmlns:a16="http://schemas.microsoft.com/office/drawing/2014/main" id="{A3A94F9B-9127-6C03-E1FA-832073E89BB8}"/>
              </a:ext>
            </a:extLst>
          </p:cNvPr>
          <p:cNvGraphicFramePr>
            <a:graphicFrameLocks/>
          </p:cNvGraphicFramePr>
          <p:nvPr>
            <p:extLst>
              <p:ext uri="{D42A27DB-BD31-4B8C-83A1-F6EECF244321}">
                <p14:modId xmlns:p14="http://schemas.microsoft.com/office/powerpoint/2010/main" val="396479233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06289135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3" name="Rectangle 582">
            <a:extLst>
              <a:ext uri="{FF2B5EF4-FFF2-40B4-BE49-F238E27FC236}">
                <a16:creationId xmlns:a16="http://schemas.microsoft.com/office/drawing/2014/main" id="{F0B91EE2-A89A-8BA0-E590-15F34D3C70A2}"/>
              </a:ext>
            </a:extLst>
          </p:cNvPr>
          <p:cNvSpPr/>
          <p:nvPr/>
        </p:nvSpPr>
        <p:spPr>
          <a:xfrm>
            <a:off x="7104691" y="1166415"/>
            <a:ext cx="1828799"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DDB5A88-2461-47BD-3F7F-877C3F012E74}"/>
              </a:ext>
            </a:extLst>
          </p:cNvPr>
          <p:cNvSpPr/>
          <p:nvPr/>
        </p:nvSpPr>
        <p:spPr>
          <a:xfrm>
            <a:off x="188744" y="1164760"/>
            <a:ext cx="4222943" cy="1982156"/>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DA1DBC26-A501-ADF7-1EBD-3416252E3523}"/>
              </a:ext>
            </a:extLst>
          </p:cNvPr>
          <p:cNvGrpSpPr/>
          <p:nvPr/>
        </p:nvGrpSpPr>
        <p:grpSpPr>
          <a:xfrm>
            <a:off x="408297" y="4503248"/>
            <a:ext cx="8400681" cy="819412"/>
            <a:chOff x="371659" y="2793619"/>
            <a:chExt cx="8400681" cy="1324131"/>
          </a:xfrm>
        </p:grpSpPr>
        <p:sp>
          <p:nvSpPr>
            <p:cNvPr id="19" name="Rounded Rectangle 18">
              <a:extLst>
                <a:ext uri="{FF2B5EF4-FFF2-40B4-BE49-F238E27FC236}">
                  <a16:creationId xmlns:a16="http://schemas.microsoft.com/office/drawing/2014/main" id="{DE7C0DA1-41F3-B088-117A-9D19F62E9743}"/>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20" name="TextBox 19">
              <a:extLst>
                <a:ext uri="{FF2B5EF4-FFF2-40B4-BE49-F238E27FC236}">
                  <a16:creationId xmlns:a16="http://schemas.microsoft.com/office/drawing/2014/main" id="{884F55E7-A642-EE26-192F-DE82413F639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21" name="Group 20">
            <a:extLst>
              <a:ext uri="{FF2B5EF4-FFF2-40B4-BE49-F238E27FC236}">
                <a16:creationId xmlns:a16="http://schemas.microsoft.com/office/drawing/2014/main" id="{91CFC40C-9822-A969-472E-4B1920D5590E}"/>
              </a:ext>
            </a:extLst>
          </p:cNvPr>
          <p:cNvGrpSpPr/>
          <p:nvPr/>
        </p:nvGrpSpPr>
        <p:grpSpPr>
          <a:xfrm>
            <a:off x="408297" y="3442732"/>
            <a:ext cx="8400681" cy="819412"/>
            <a:chOff x="371659" y="2793619"/>
            <a:chExt cx="8400681" cy="1324131"/>
          </a:xfrm>
        </p:grpSpPr>
        <p:sp>
          <p:nvSpPr>
            <p:cNvPr id="22" name="Rounded Rectangle 21">
              <a:extLst>
                <a:ext uri="{FF2B5EF4-FFF2-40B4-BE49-F238E27FC236}">
                  <a16:creationId xmlns:a16="http://schemas.microsoft.com/office/drawing/2014/main" id="{BDCE35CB-F5A9-EF0A-DB3F-9979F360F6F8}"/>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23" name="TextBox 22">
              <a:extLst>
                <a:ext uri="{FF2B5EF4-FFF2-40B4-BE49-F238E27FC236}">
                  <a16:creationId xmlns:a16="http://schemas.microsoft.com/office/drawing/2014/main" id="{90502784-36DD-3A8A-167B-E1261F016973}"/>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24" name="Rectangle 23">
            <a:extLst>
              <a:ext uri="{FF2B5EF4-FFF2-40B4-BE49-F238E27FC236}">
                <a16:creationId xmlns:a16="http://schemas.microsoft.com/office/drawing/2014/main" id="{420A389E-CAA5-1831-08B7-B2C81E14C4A4}"/>
              </a:ext>
            </a:extLst>
          </p:cNvPr>
          <p:cNvSpPr/>
          <p:nvPr/>
        </p:nvSpPr>
        <p:spPr>
          <a:xfrm>
            <a:off x="215058" y="3380520"/>
            <a:ext cx="8718432" cy="965235"/>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5" name="Table 4">
            <a:extLst>
              <a:ext uri="{FF2B5EF4-FFF2-40B4-BE49-F238E27FC236}">
                <a16:creationId xmlns:a16="http://schemas.microsoft.com/office/drawing/2014/main" id="{A2B22F62-A659-7AC2-981C-CC107E6273EC}"/>
              </a:ext>
            </a:extLst>
          </p:cNvPr>
          <p:cNvGraphicFramePr>
            <a:graphicFrameLocks/>
          </p:cNvGraphicFramePr>
          <p:nvPr>
            <p:extLst>
              <p:ext uri="{D42A27DB-BD31-4B8C-83A1-F6EECF244321}">
                <p14:modId xmlns:p14="http://schemas.microsoft.com/office/powerpoint/2010/main" val="418334248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70931084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8E25129F-2203-3964-1F17-A648AE8B1E5B}"/>
              </a:ext>
            </a:extLst>
          </p:cNvPr>
          <p:cNvCxnSpPr/>
          <p:nvPr/>
        </p:nvCxnSpPr>
        <p:spPr>
          <a:xfrm>
            <a:off x="173282" y="3231741"/>
            <a:ext cx="8797436" cy="0"/>
          </a:xfrm>
          <a:prstGeom prst="line">
            <a:avLst/>
          </a:prstGeom>
          <a:ln w="28575">
            <a:prstDash val="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25725C9F-03EE-7F4A-276B-EDDE642C3DDB}"/>
              </a:ext>
            </a:extLst>
          </p:cNvPr>
          <p:cNvGrpSpPr/>
          <p:nvPr/>
        </p:nvGrpSpPr>
        <p:grpSpPr>
          <a:xfrm>
            <a:off x="408297" y="5563763"/>
            <a:ext cx="8400681" cy="819412"/>
            <a:chOff x="371659" y="2793619"/>
            <a:chExt cx="8400681" cy="1324131"/>
          </a:xfrm>
        </p:grpSpPr>
        <p:sp>
          <p:nvSpPr>
            <p:cNvPr id="8" name="Rounded Rectangle 7">
              <a:extLst>
                <a:ext uri="{FF2B5EF4-FFF2-40B4-BE49-F238E27FC236}">
                  <a16:creationId xmlns:a16="http://schemas.microsoft.com/office/drawing/2014/main" id="{182AF0CD-5C38-075D-335C-55BFC9A30E50}"/>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Generate the appropriate binary for </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data allocation and PUD instructions  </a:t>
              </a:r>
            </a:p>
          </p:txBody>
        </p:sp>
        <p:sp>
          <p:nvSpPr>
            <p:cNvPr id="9" name="TextBox 8">
              <a:extLst>
                <a:ext uri="{FF2B5EF4-FFF2-40B4-BE49-F238E27FC236}">
                  <a16:creationId xmlns:a16="http://schemas.microsoft.com/office/drawing/2014/main" id="{51B1CC48-0500-A983-736C-CDA41EBBF7D0}"/>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579" name="Title 1">
            <a:extLst>
              <a:ext uri="{FF2B5EF4-FFF2-40B4-BE49-F238E27FC236}">
                <a16:creationId xmlns:a16="http://schemas.microsoft.com/office/drawing/2014/main" id="{AE054452-7F75-8319-1170-449727F6259E}"/>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Compiler Support (III)</a:t>
            </a:r>
          </a:p>
        </p:txBody>
      </p:sp>
      <p:grpSp>
        <p:nvGrpSpPr>
          <p:cNvPr id="2" name="Group 1">
            <a:extLst>
              <a:ext uri="{FF2B5EF4-FFF2-40B4-BE49-F238E27FC236}">
                <a16:creationId xmlns:a16="http://schemas.microsoft.com/office/drawing/2014/main" id="{D92535BD-37B7-1AA4-4D10-17949F8E7439}"/>
              </a:ext>
            </a:extLst>
          </p:cNvPr>
          <p:cNvGrpSpPr/>
          <p:nvPr/>
        </p:nvGrpSpPr>
        <p:grpSpPr>
          <a:xfrm>
            <a:off x="400623" y="1166415"/>
            <a:ext cx="8342754" cy="1926446"/>
            <a:chOff x="400623" y="4241301"/>
            <a:chExt cx="8342754" cy="1926446"/>
          </a:xfrm>
        </p:grpSpPr>
        <p:pic>
          <p:nvPicPr>
            <p:cNvPr id="577" name="Picture 576">
              <a:extLst>
                <a:ext uri="{FF2B5EF4-FFF2-40B4-BE49-F238E27FC236}">
                  <a16:creationId xmlns:a16="http://schemas.microsoft.com/office/drawing/2014/main" id="{CE063829-72BF-46BE-8ABA-E751D2A2B378}"/>
                </a:ext>
              </a:extLst>
            </p:cNvPr>
            <p:cNvPicPr>
              <a:picLocks noChangeAspect="1"/>
            </p:cNvPicPr>
            <p:nvPr/>
          </p:nvPicPr>
          <p:blipFill>
            <a:blip r:embed="rId3"/>
            <a:stretch>
              <a:fillRect/>
            </a:stretch>
          </p:blipFill>
          <p:spPr>
            <a:xfrm>
              <a:off x="400623" y="4241301"/>
              <a:ext cx="8342754" cy="1926446"/>
            </a:xfrm>
            <a:prstGeom prst="rect">
              <a:avLst/>
            </a:prstGeom>
          </p:spPr>
        </p:pic>
        <p:sp>
          <p:nvSpPr>
            <p:cNvPr id="578" name="Oval 577">
              <a:extLst>
                <a:ext uri="{FF2B5EF4-FFF2-40B4-BE49-F238E27FC236}">
                  <a16:creationId xmlns:a16="http://schemas.microsoft.com/office/drawing/2014/main" id="{37E626DB-214C-98C2-FA0C-353FFD1C75B2}"/>
                </a:ext>
              </a:extLst>
            </p:cNvPr>
            <p:cNvSpPr/>
            <p:nvPr/>
          </p:nvSpPr>
          <p:spPr>
            <a:xfrm>
              <a:off x="212482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Oval 579">
              <a:extLst>
                <a:ext uri="{FF2B5EF4-FFF2-40B4-BE49-F238E27FC236}">
                  <a16:creationId xmlns:a16="http://schemas.microsoft.com/office/drawing/2014/main" id="{F985E7E6-9856-50AC-70E9-E45DE3B323A6}"/>
                </a:ext>
              </a:extLst>
            </p:cNvPr>
            <p:cNvSpPr/>
            <p:nvPr/>
          </p:nvSpPr>
          <p:spPr>
            <a:xfrm>
              <a:off x="4575489"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Oval 580">
              <a:extLst>
                <a:ext uri="{FF2B5EF4-FFF2-40B4-BE49-F238E27FC236}">
                  <a16:creationId xmlns:a16="http://schemas.microsoft.com/office/drawing/2014/main" id="{4B4902AB-4F83-3FFA-FDFE-A8B09DB8D962}"/>
                </a:ext>
              </a:extLst>
            </p:cNvPr>
            <p:cNvSpPr/>
            <p:nvPr/>
          </p:nvSpPr>
          <p:spPr>
            <a:xfrm>
              <a:off x="5638800" y="4558843"/>
              <a:ext cx="236823" cy="217088"/>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Oval 581">
              <a:extLst>
                <a:ext uri="{FF2B5EF4-FFF2-40B4-BE49-F238E27FC236}">
                  <a16:creationId xmlns:a16="http://schemas.microsoft.com/office/drawing/2014/main" id="{5CF971A4-4F88-CEF0-F121-8FC6C635B8A4}"/>
                </a:ext>
              </a:extLst>
            </p:cNvPr>
            <p:cNvSpPr/>
            <p:nvPr/>
          </p:nvSpPr>
          <p:spPr>
            <a:xfrm>
              <a:off x="7243716" y="4545685"/>
              <a:ext cx="236824" cy="217089"/>
            </a:xfrm>
            <a:prstGeom prst="ellipse">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Rectangle 2">
            <a:extLst>
              <a:ext uri="{FF2B5EF4-FFF2-40B4-BE49-F238E27FC236}">
                <a16:creationId xmlns:a16="http://schemas.microsoft.com/office/drawing/2014/main" id="{DDDB5A88-2461-47BD-3F7F-877C3F012E74}"/>
              </a:ext>
            </a:extLst>
          </p:cNvPr>
          <p:cNvSpPr/>
          <p:nvPr/>
        </p:nvSpPr>
        <p:spPr>
          <a:xfrm>
            <a:off x="179316" y="1135795"/>
            <a:ext cx="6915945" cy="2040617"/>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835626D9-C687-D330-3FEF-4AEF1338541B}"/>
              </a:ext>
            </a:extLst>
          </p:cNvPr>
          <p:cNvGrpSpPr/>
          <p:nvPr/>
        </p:nvGrpSpPr>
        <p:grpSpPr>
          <a:xfrm>
            <a:off x="408297" y="4503248"/>
            <a:ext cx="8400681" cy="819412"/>
            <a:chOff x="371659" y="2793619"/>
            <a:chExt cx="8400681" cy="1324131"/>
          </a:xfrm>
        </p:grpSpPr>
        <p:sp>
          <p:nvSpPr>
            <p:cNvPr id="11" name="Rounded Rectangle 10">
              <a:extLst>
                <a:ext uri="{FF2B5EF4-FFF2-40B4-BE49-F238E27FC236}">
                  <a16:creationId xmlns:a16="http://schemas.microsoft.com/office/drawing/2014/main" id="{065DCE51-3CEE-A53C-D617-86065D723704}"/>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Improve SIMD utilization by allowing the distribution of independent PUD instructions across DRAM mats</a:t>
              </a:r>
              <a:endParaRPr lang="en-US" b="1" dirty="0">
                <a:solidFill>
                  <a:schemeClr val="accent4"/>
                </a:solidFill>
                <a:latin typeface="Avenir Next" panose="020B0503020202020204" pitchFamily="34" charset="0"/>
              </a:endParaRPr>
            </a:p>
          </p:txBody>
        </p:sp>
        <p:sp>
          <p:nvSpPr>
            <p:cNvPr id="13" name="TextBox 12">
              <a:extLst>
                <a:ext uri="{FF2B5EF4-FFF2-40B4-BE49-F238E27FC236}">
                  <a16:creationId xmlns:a16="http://schemas.microsoft.com/office/drawing/2014/main" id="{4E41999A-29E9-2110-38F0-24D5399134D2}"/>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grpSp>
        <p:nvGrpSpPr>
          <p:cNvPr id="14" name="Group 13">
            <a:extLst>
              <a:ext uri="{FF2B5EF4-FFF2-40B4-BE49-F238E27FC236}">
                <a16:creationId xmlns:a16="http://schemas.microsoft.com/office/drawing/2014/main" id="{925EDFEC-8ABE-96B4-0A67-6D9BB38271BF}"/>
              </a:ext>
            </a:extLst>
          </p:cNvPr>
          <p:cNvGrpSpPr/>
          <p:nvPr/>
        </p:nvGrpSpPr>
        <p:grpSpPr>
          <a:xfrm>
            <a:off x="408297" y="3442732"/>
            <a:ext cx="8400681" cy="819412"/>
            <a:chOff x="371659" y="2793619"/>
            <a:chExt cx="8400681" cy="1324131"/>
          </a:xfrm>
        </p:grpSpPr>
        <p:sp>
          <p:nvSpPr>
            <p:cNvPr id="16" name="Rounded Rectangle 15">
              <a:extLst>
                <a:ext uri="{FF2B5EF4-FFF2-40B4-BE49-F238E27FC236}">
                  <a16:creationId xmlns:a16="http://schemas.microsoft.com/office/drawing/2014/main" id="{5BEA9F34-578D-9A16-FCA4-0CD921B5936E}"/>
                </a:ext>
              </a:extLst>
            </p:cNvPr>
            <p:cNvSpPr/>
            <p:nvPr/>
          </p:nvSpPr>
          <p:spPr>
            <a:xfrm>
              <a:off x="371659" y="2796294"/>
              <a:ext cx="8400681" cy="1321456"/>
            </a:xfrm>
            <a:prstGeom prst="roundRect">
              <a:avLst>
                <a:gd name="adj" fmla="val 9020"/>
              </a:avLst>
            </a:prstGeom>
            <a:solidFill>
              <a:schemeClr val="bg1">
                <a:lumMod val="95000"/>
              </a:schemeClr>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Identify SIMD parallelism, generate PUD instructions,</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 and set the appropriate vectorization factor </a:t>
              </a:r>
              <a:endParaRPr lang="en-US" b="1" dirty="0">
                <a:solidFill>
                  <a:schemeClr val="accent4"/>
                </a:solidFill>
                <a:latin typeface="Avenir Next" panose="020B0503020202020204" pitchFamily="34" charset="0"/>
              </a:endParaRPr>
            </a:p>
          </p:txBody>
        </p:sp>
        <p:sp>
          <p:nvSpPr>
            <p:cNvPr id="17" name="TextBox 16">
              <a:extLst>
                <a:ext uri="{FF2B5EF4-FFF2-40B4-BE49-F238E27FC236}">
                  <a16:creationId xmlns:a16="http://schemas.microsoft.com/office/drawing/2014/main" id="{ADBA093D-D950-E5CF-130A-27BEB40D38BE}"/>
                </a:ext>
              </a:extLst>
            </p:cNvPr>
            <p:cNvSpPr txBox="1"/>
            <p:nvPr/>
          </p:nvSpPr>
          <p:spPr>
            <a:xfrm rot="16200000">
              <a:off x="-28022" y="3269681"/>
              <a:ext cx="1321456" cy="369332"/>
            </a:xfrm>
            <a:prstGeom prst="rect">
              <a:avLst/>
            </a:prstGeom>
            <a:noFill/>
          </p:spPr>
          <p:txBody>
            <a:bodyPr wrap="square">
              <a:spAutoFit/>
            </a:bodyPr>
            <a:lstStyle/>
            <a:p>
              <a:pPr algn="ctr"/>
              <a:r>
                <a:rPr lang="en-US" dirty="0">
                  <a:solidFill>
                    <a:schemeClr val="bg2">
                      <a:lumMod val="90000"/>
                    </a:schemeClr>
                  </a:solidFill>
                  <a:latin typeface="Avenir Next" panose="020B0503020202020204" pitchFamily="34" charset="0"/>
                </a:rPr>
                <a:t>Goal</a:t>
              </a:r>
            </a:p>
          </p:txBody>
        </p:sp>
      </p:grpSp>
      <p:sp>
        <p:nvSpPr>
          <p:cNvPr id="18" name="Rectangle 17">
            <a:extLst>
              <a:ext uri="{FF2B5EF4-FFF2-40B4-BE49-F238E27FC236}">
                <a16:creationId xmlns:a16="http://schemas.microsoft.com/office/drawing/2014/main" id="{9789863D-D85E-9C54-AFB9-07F9A8103860}"/>
              </a:ext>
            </a:extLst>
          </p:cNvPr>
          <p:cNvSpPr/>
          <p:nvPr/>
        </p:nvSpPr>
        <p:spPr>
          <a:xfrm>
            <a:off x="215058" y="3380520"/>
            <a:ext cx="8797436" cy="2024112"/>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9" name="Table 4">
            <a:extLst>
              <a:ext uri="{FF2B5EF4-FFF2-40B4-BE49-F238E27FC236}">
                <a16:creationId xmlns:a16="http://schemas.microsoft.com/office/drawing/2014/main" id="{15FA05FB-ACDB-1D00-C7F1-4612AC46D658}"/>
              </a:ext>
            </a:extLst>
          </p:cNvPr>
          <p:cNvGraphicFramePr>
            <a:graphicFrameLocks/>
          </p:cNvGraphicFramePr>
          <p:nvPr>
            <p:extLst>
              <p:ext uri="{D42A27DB-BD31-4B8C-83A1-F6EECF244321}">
                <p14:modId xmlns:p14="http://schemas.microsoft.com/office/powerpoint/2010/main" val="170368967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98745498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EB9F2A8-A0B2-186E-B959-242B63B541CD}"/>
              </a:ext>
            </a:extLst>
          </p:cNvPr>
          <p:cNvSpPr/>
          <p:nvPr/>
        </p:nvSpPr>
        <p:spPr>
          <a:xfrm>
            <a:off x="0" y="3297460"/>
            <a:ext cx="9144000" cy="461665"/>
          </a:xfrm>
          <a:prstGeom prst="rect">
            <a:avLst/>
          </a:prstGeom>
          <a:noFill/>
        </p:spPr>
        <p:txBody>
          <a:bodyPr wrap="square">
            <a:spAutoFit/>
          </a:bodyPr>
          <a:lstStyle/>
          <a:p>
            <a:pPr marL="0" lvl="1" defTabSz="914400">
              <a:defRPr/>
            </a:pPr>
            <a:r>
              <a:rPr lang="en-US" sz="2400" b="1" dirty="0">
                <a:solidFill>
                  <a:prstClr val="black"/>
                </a:solidFill>
                <a:latin typeface="Avenir Next" panose="020B0503020202020204" pitchFamily="34" charset="0"/>
                <a:cs typeface="Gill Sans MT"/>
              </a:rPr>
              <a:t>Main components of MIMDRAM:</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7" name="Group 6">
            <a:extLst>
              <a:ext uri="{FF2B5EF4-FFF2-40B4-BE49-F238E27FC236}">
                <a16:creationId xmlns:a16="http://schemas.microsoft.com/office/drawing/2014/main" id="{F77A9372-D89A-033E-7576-BD2DE5A1B9D2}"/>
              </a:ext>
            </a:extLst>
          </p:cNvPr>
          <p:cNvGrpSpPr/>
          <p:nvPr/>
        </p:nvGrpSpPr>
        <p:grpSpPr>
          <a:xfrm>
            <a:off x="147701" y="3698400"/>
            <a:ext cx="9470110" cy="1335035"/>
            <a:chOff x="549218" y="3454216"/>
            <a:chExt cx="8426174" cy="1348074"/>
          </a:xfrm>
        </p:grpSpPr>
        <p:sp>
          <p:nvSpPr>
            <p:cNvPr id="8" name="TextBox 7">
              <a:extLst>
                <a:ext uri="{FF2B5EF4-FFF2-40B4-BE49-F238E27FC236}">
                  <a16:creationId xmlns:a16="http://schemas.microsoft.com/office/drawing/2014/main" id="{B7D22633-F4FD-EA98-2C60-588A0D74E13E}"/>
                </a:ext>
              </a:extLst>
            </p:cNvPr>
            <p:cNvSpPr txBox="1"/>
            <p:nvPr/>
          </p:nvSpPr>
          <p:spPr>
            <a:xfrm>
              <a:off x="549218" y="3454216"/>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595959"/>
                  </a:solidFill>
                  <a:effectLst/>
                  <a:uLnTx/>
                  <a:uFillTx/>
                  <a:latin typeface="Avenir Next" panose="020B0503020202020204" pitchFamily="34" charset="0"/>
                  <a:cs typeface="Gill Sans MT"/>
                </a:rPr>
                <a:t>1</a:t>
              </a:r>
            </a:p>
          </p:txBody>
        </p:sp>
        <p:sp>
          <p:nvSpPr>
            <p:cNvPr id="9" name="TextBox 8">
              <a:extLst>
                <a:ext uri="{FF2B5EF4-FFF2-40B4-BE49-F238E27FC236}">
                  <a16:creationId xmlns:a16="http://schemas.microsoft.com/office/drawing/2014/main" id="{45F37949-D120-22DF-4DBC-38DD40782913}"/>
                </a:ext>
              </a:extLst>
            </p:cNvPr>
            <p:cNvSpPr txBox="1"/>
            <p:nvPr/>
          </p:nvSpPr>
          <p:spPr>
            <a:xfrm>
              <a:off x="974390" y="3528082"/>
              <a:ext cx="8001002" cy="1274208"/>
            </a:xfrm>
            <a:prstGeom prst="rect">
              <a:avLst/>
            </a:prstGeom>
            <a:noFill/>
          </p:spPr>
          <p:txBody>
            <a:bodyPr wrap="square" rtlCol="0">
              <a:spAutoFit/>
            </a:bodyPr>
            <a:lstStyle/>
            <a:p>
              <a:pPr lvl="0" defTabSz="914400">
                <a:defRPr/>
              </a:pPr>
              <a:r>
                <a:rPr lang="en-US" sz="2200" b="1" dirty="0">
                  <a:solidFill>
                    <a:srgbClr val="595959"/>
                  </a:solidFill>
                  <a:latin typeface="Avenir Next" panose="020B0503020202020204" pitchFamily="34" charset="0"/>
                  <a:cs typeface="Gill Sans MT"/>
                </a:rPr>
                <a:t>Hardware-side</a:t>
              </a:r>
              <a:r>
                <a:rPr kumimoji="0" lang="en-US" sz="2200" i="0" u="none" strike="noStrike" kern="1200" cap="none" spc="0" normalizeH="0" baseline="0" noProof="0" dirty="0">
                  <a:ln>
                    <a:noFill/>
                  </a:ln>
                  <a:solidFill>
                    <a:srgbClr val="595959"/>
                  </a:solidFill>
                  <a:effectLst/>
                  <a:uLnTx/>
                  <a:uFillTx/>
                  <a:latin typeface="Avenir Next" panose="020B0503020202020204" pitchFamily="34" charset="0"/>
                  <a:cs typeface="Gill Sans MT"/>
                </a:rPr>
                <a:t> </a:t>
              </a:r>
            </a:p>
            <a:p>
              <a:pPr marL="342900" lvl="0" indent="-342900" defTabSz="914400">
                <a:buFontTx/>
                <a:buChar char="-"/>
                <a:defRPr/>
              </a:pPr>
              <a:r>
                <a:rPr kumimoji="0" lang="en-US" i="0" u="none" strike="noStrike" kern="1200" cap="none" spc="0" normalizeH="0" baseline="0" noProof="0" dirty="0">
                  <a:ln>
                    <a:noFill/>
                  </a:ln>
                  <a:effectLst/>
                  <a:uLnTx/>
                  <a:uFillTx/>
                  <a:latin typeface="Avenir Next" panose="020B0503020202020204" pitchFamily="34" charset="0"/>
                  <a:cs typeface="Gill Sans MT"/>
                </a:rPr>
                <a:t>DRAM array modification </a:t>
              </a:r>
              <a:r>
                <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rPr>
                <a:t>to enable fine-grained PUD computation</a:t>
              </a:r>
            </a:p>
            <a:p>
              <a:pPr marL="342900" lvl="0" indent="-342900" defTabSz="914400">
                <a:buFontTx/>
                <a:buChar char="-"/>
                <a:defRPr/>
              </a:pPr>
              <a:r>
                <a:rPr lang="en-US" dirty="0">
                  <a:latin typeface="Avenir Next" panose="020B0503020202020204" pitchFamily="34" charset="0"/>
                  <a:cs typeface="Gill Sans MT"/>
                </a:rPr>
                <a:t>inter- and intra-mat interconnects </a:t>
              </a:r>
              <a:r>
                <a:rPr lang="en-US" dirty="0">
                  <a:solidFill>
                    <a:srgbClr val="E16161"/>
                  </a:solidFill>
                  <a:latin typeface="Avenir Next" panose="020B0503020202020204" pitchFamily="34" charset="0"/>
                  <a:cs typeface="Gill Sans MT"/>
                </a:rPr>
                <a:t>to enable PUD vector reduction</a:t>
              </a:r>
            </a:p>
            <a:p>
              <a:pPr marL="342900" lvl="0" indent="-342900" defTabSz="914400">
                <a:buFontTx/>
                <a:buChar char="-"/>
                <a:defRPr/>
              </a:pPr>
              <a:r>
                <a:rPr lang="en-US" dirty="0">
                  <a:latin typeface="Avenir Next" panose="020B0503020202020204" pitchFamily="34" charset="0"/>
                  <a:cs typeface="Gill Sans MT"/>
                </a:rPr>
                <a:t>control unit design</a:t>
              </a:r>
              <a:r>
                <a:rPr lang="en-US" dirty="0">
                  <a:solidFill>
                    <a:srgbClr val="E16161"/>
                  </a:solidFill>
                  <a:latin typeface="Avenir Next" panose="020B0503020202020204" pitchFamily="34" charset="0"/>
                  <a:cs typeface="Gill Sans MT"/>
                </a:rPr>
                <a:t> to orchestrate PUD execution </a:t>
              </a:r>
              <a:endParaRPr kumimoji="0" lang="en-US" i="0" u="none" strike="noStrike" kern="1200" cap="none" spc="0" normalizeH="0" baseline="0" noProof="0" dirty="0">
                <a:ln>
                  <a:noFill/>
                </a:ln>
                <a:solidFill>
                  <a:srgbClr val="E16161"/>
                </a:solidFill>
                <a:effectLst/>
                <a:uLnTx/>
                <a:uFillTx/>
                <a:latin typeface="Avenir Next" panose="020B0503020202020204" pitchFamily="34" charset="0"/>
                <a:cs typeface="Gill Sans MT"/>
              </a:endParaRPr>
            </a:p>
          </p:txBody>
        </p:sp>
      </p:grpSp>
      <p:grpSp>
        <p:nvGrpSpPr>
          <p:cNvPr id="10" name="Group 9">
            <a:extLst>
              <a:ext uri="{FF2B5EF4-FFF2-40B4-BE49-F238E27FC236}">
                <a16:creationId xmlns:a16="http://schemas.microsoft.com/office/drawing/2014/main" id="{2D07506A-E38B-2BCD-C04A-46A73D56D3DA}"/>
              </a:ext>
            </a:extLst>
          </p:cNvPr>
          <p:cNvGrpSpPr/>
          <p:nvPr/>
        </p:nvGrpSpPr>
        <p:grpSpPr>
          <a:xfrm>
            <a:off x="147701" y="5143225"/>
            <a:ext cx="9144001" cy="1094830"/>
            <a:chOff x="406767" y="3421560"/>
            <a:chExt cx="8475012" cy="1105521"/>
          </a:xfrm>
        </p:grpSpPr>
        <p:sp>
          <p:nvSpPr>
            <p:cNvPr id="11" name="TextBox 10">
              <a:extLst>
                <a:ext uri="{FF2B5EF4-FFF2-40B4-BE49-F238E27FC236}">
                  <a16:creationId xmlns:a16="http://schemas.microsoft.com/office/drawing/2014/main" id="{3B0EFA96-714E-9CA2-A8F1-5765611AB81B}"/>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2</a:t>
              </a:r>
            </a:p>
          </p:txBody>
        </p:sp>
        <p:sp>
          <p:nvSpPr>
            <p:cNvPr id="12" name="TextBox 11">
              <a:extLst>
                <a:ext uri="{FF2B5EF4-FFF2-40B4-BE49-F238E27FC236}">
                  <a16:creationId xmlns:a16="http://schemas.microsoft.com/office/drawing/2014/main" id="{0BB8E61D-6556-261E-31E4-0DF39140F5DB}"/>
                </a:ext>
              </a:extLst>
            </p:cNvPr>
            <p:cNvSpPr txBox="1"/>
            <p:nvPr/>
          </p:nvSpPr>
          <p:spPr>
            <a:xfrm>
              <a:off x="880777" y="3501500"/>
              <a:ext cx="8001002" cy="1025581"/>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rPr>
                <a:t>Software</a:t>
              </a:r>
            </a:p>
            <a:p>
              <a:pPr marL="342900" lvl="0" indent="-342900" defTabSz="914400">
                <a:buFontTx/>
                <a:buChar char="-"/>
                <a:defRPr/>
              </a:pPr>
              <a:r>
                <a:rPr lang="en-US" sz="1900" dirty="0">
                  <a:latin typeface="Avenir Next" panose="020B0503020202020204" pitchFamily="34" charset="0"/>
                  <a:cs typeface="Gill Sans MT"/>
                </a:rPr>
                <a:t>new compiler support </a:t>
              </a:r>
              <a:r>
                <a:rPr lang="en-US" sz="1900" dirty="0">
                  <a:solidFill>
                    <a:schemeClr val="accent5"/>
                  </a:solidFill>
                  <a:latin typeface="Avenir Next" panose="020B0503020202020204" pitchFamily="34" charset="0"/>
                  <a:cs typeface="Gill Sans MT"/>
                </a:rPr>
                <a:t>to transparently generate PUD instructions</a:t>
              </a:r>
            </a:p>
            <a:p>
              <a:pPr marL="342900" lvl="0" indent="-342900" defTabSz="914400">
                <a:buFontTx/>
                <a:buChar char="-"/>
                <a:defRPr/>
              </a:pPr>
              <a:r>
                <a:rPr lang="en-US" sz="1900" b="1" dirty="0">
                  <a:latin typeface="Avenir Next" panose="020B0503020202020204" pitchFamily="34" charset="0"/>
                  <a:cs typeface="Gill Sans MT"/>
                </a:rPr>
                <a:t>system support </a:t>
              </a:r>
              <a:r>
                <a:rPr lang="en-US" sz="1900" b="1" dirty="0">
                  <a:solidFill>
                    <a:schemeClr val="accent5"/>
                  </a:solidFill>
                  <a:latin typeface="Avenir Next" panose="020B0503020202020204" pitchFamily="34" charset="0"/>
                  <a:cs typeface="Gill Sans MT"/>
                </a:rPr>
                <a:t>to map and execute PUD instructions </a:t>
              </a:r>
              <a:endParaRPr kumimoji="0" lang="en-US" sz="1900" b="1" i="0" u="none" strike="noStrike" kern="1200" cap="none" spc="0" normalizeH="0" baseline="0" noProof="0" dirty="0">
                <a:ln>
                  <a:noFill/>
                </a:ln>
                <a:solidFill>
                  <a:schemeClr val="accent5"/>
                </a:solidFill>
                <a:effectLst/>
                <a:uLnTx/>
                <a:uFillTx/>
                <a:latin typeface="Avenir Next" panose="020B0503020202020204" pitchFamily="34" charset="0"/>
                <a:cs typeface="Gill Sans MT"/>
              </a:endParaRPr>
            </a:p>
          </p:txBody>
        </p:sp>
      </p:grpSp>
      <p:sp>
        <p:nvSpPr>
          <p:cNvPr id="17" name="Title 1">
            <a:extLst>
              <a:ext uri="{FF2B5EF4-FFF2-40B4-BE49-F238E27FC236}">
                <a16:creationId xmlns:a16="http://schemas.microsoft.com/office/drawing/2014/main" id="{FC2E6ED1-BE1E-3DEE-6550-665035AE5AB9}"/>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Overview</a:t>
            </a:r>
          </a:p>
        </p:txBody>
      </p:sp>
      <p:sp>
        <p:nvSpPr>
          <p:cNvPr id="2" name="Rectangle 1">
            <a:extLst>
              <a:ext uri="{FF2B5EF4-FFF2-40B4-BE49-F238E27FC236}">
                <a16:creationId xmlns:a16="http://schemas.microsoft.com/office/drawing/2014/main" id="{3FF95EE6-0176-2234-02C6-891EB1E0A789}"/>
              </a:ext>
            </a:extLst>
          </p:cNvPr>
          <p:cNvSpPr/>
          <p:nvPr/>
        </p:nvSpPr>
        <p:spPr>
          <a:xfrm>
            <a:off x="147701" y="3698401"/>
            <a:ext cx="8996299" cy="1444824"/>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CDD3C75-F3BB-83CA-9C34-01499E447FBE}"/>
              </a:ext>
            </a:extLst>
          </p:cNvPr>
          <p:cNvSpPr/>
          <p:nvPr/>
        </p:nvSpPr>
        <p:spPr>
          <a:xfrm>
            <a:off x="500743" y="5595257"/>
            <a:ext cx="7984129" cy="289281"/>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 name="Table 4">
            <a:extLst>
              <a:ext uri="{FF2B5EF4-FFF2-40B4-BE49-F238E27FC236}">
                <a16:creationId xmlns:a16="http://schemas.microsoft.com/office/drawing/2014/main" id="{7D9D1369-9555-2B58-B8FB-DE088F73C35A}"/>
              </a:ext>
            </a:extLst>
          </p:cNvPr>
          <p:cNvGraphicFramePr>
            <a:graphicFrameLocks/>
          </p:cNvGraphicFramePr>
          <p:nvPr>
            <p:extLst>
              <p:ext uri="{D42A27DB-BD31-4B8C-83A1-F6EECF244321}">
                <p14:modId xmlns:p14="http://schemas.microsoft.com/office/powerpoint/2010/main" val="142511415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4" name="Rectangle 13">
            <a:extLst>
              <a:ext uri="{FF2B5EF4-FFF2-40B4-BE49-F238E27FC236}">
                <a16:creationId xmlns:a16="http://schemas.microsoft.com/office/drawing/2014/main" id="{408FEFF7-DD56-1C0D-9BC1-E13CCB62DC20}"/>
              </a:ext>
            </a:extLst>
          </p:cNvPr>
          <p:cNvSpPr/>
          <p:nvPr/>
        </p:nvSpPr>
        <p:spPr>
          <a:xfrm>
            <a:off x="0" y="1321363"/>
            <a:ext cx="9144000" cy="11259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MIMDRAM</a:t>
            </a:r>
            <a:r>
              <a:rPr lang="en-US" sz="2200" b="1" dirty="0">
                <a:solidFill>
                  <a:schemeClr val="tx1"/>
                </a:solidFill>
                <a:latin typeface="Avenir Next" panose="020B0503020202020204" pitchFamily="34" charset="0"/>
              </a:rPr>
              <a:t> is a hardware/software co-designed PUD system that </a:t>
            </a:r>
            <a:br>
              <a:rPr lang="en-US" sz="2200" b="1"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enables </a:t>
            </a:r>
            <a:r>
              <a:rPr lang="en-US" sz="2200" b="1" dirty="0">
                <a:solidFill>
                  <a:schemeClr val="accent4"/>
                </a:solidFill>
                <a:latin typeface="Avenir Next" panose="020B0503020202020204" pitchFamily="34" charset="0"/>
              </a:rPr>
              <a:t>fine-grained PUD computation </a:t>
            </a:r>
            <a:r>
              <a:rPr lang="en-US" sz="2200" b="1" dirty="0">
                <a:solidFill>
                  <a:schemeClr val="tx1"/>
                </a:solidFill>
                <a:latin typeface="Avenir Next" panose="020B0503020202020204" pitchFamily="34" charset="0"/>
              </a:rPr>
              <a:t>at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low cost </a:t>
            </a:r>
            <a:r>
              <a:rPr lang="en-US" sz="2200" b="1" dirty="0">
                <a:solidFill>
                  <a:schemeClr val="tx1"/>
                </a:solidFill>
                <a:latin typeface="Avenir Next" panose="020B0503020202020204" pitchFamily="34" charset="0"/>
              </a:rPr>
              <a:t>and </a:t>
            </a:r>
            <a:r>
              <a:rPr lang="en-US" sz="2200" b="1" dirty="0">
                <a:solidFill>
                  <a:srgbClr val="1A82C4"/>
                </a:solidFill>
                <a:latin typeface="Avenir Next" panose="020B0503020202020204" pitchFamily="34" charset="0"/>
              </a:rPr>
              <a:t>programming effort</a:t>
            </a:r>
          </a:p>
        </p:txBody>
      </p:sp>
      <p:sp>
        <p:nvSpPr>
          <p:cNvPr id="15" name="Up Arrow 14">
            <a:extLst>
              <a:ext uri="{FF2B5EF4-FFF2-40B4-BE49-F238E27FC236}">
                <a16:creationId xmlns:a16="http://schemas.microsoft.com/office/drawing/2014/main" id="{DACC5FD7-99CA-43DE-3AC0-D1CADACF9FB1}"/>
              </a:ext>
            </a:extLst>
          </p:cNvPr>
          <p:cNvSpPr/>
          <p:nvPr/>
        </p:nvSpPr>
        <p:spPr>
          <a:xfrm rot="10800000">
            <a:off x="4331688" y="2623349"/>
            <a:ext cx="480624" cy="555811"/>
          </a:xfrm>
          <a:prstGeom prst="upArrow">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20000"/>
                  <a:lumOff val="80000"/>
                </a:schemeClr>
              </a:solidFill>
            </a:endParaRPr>
          </a:p>
        </p:txBody>
      </p:sp>
    </p:spTree>
    <p:extLst>
      <p:ext uri="{BB962C8B-B14F-4D97-AF65-F5344CB8AC3E}">
        <p14:creationId xmlns:p14="http://schemas.microsoft.com/office/powerpoint/2010/main" val="9008435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Hierarchical Organization</a:t>
            </a:r>
          </a:p>
        </p:txBody>
      </p:sp>
      <p:graphicFrame>
        <p:nvGraphicFramePr>
          <p:cNvPr id="2" name="Table 4">
            <a:extLst>
              <a:ext uri="{FF2B5EF4-FFF2-40B4-BE49-F238E27FC236}">
                <a16:creationId xmlns:a16="http://schemas.microsoft.com/office/drawing/2014/main" id="{D694757A-BDD5-D1E2-0707-B239F2E59E07}"/>
              </a:ext>
            </a:extLst>
          </p:cNvPr>
          <p:cNvGraphicFramePr>
            <a:graphicFrameLocks/>
          </p:cNvGraphicFramePr>
          <p:nvPr>
            <p:extLst>
              <p:ext uri="{D42A27DB-BD31-4B8C-83A1-F6EECF244321}">
                <p14:modId xmlns:p14="http://schemas.microsoft.com/office/powerpoint/2010/main" val="390994331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15175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fade">
                                      <p:cBhvr>
                                        <p:cTn id="7" dur="500"/>
                                        <p:tgtEl>
                                          <p:spTgt spid="5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500"/>
                                        <p:tgtEl>
                                          <p:spTgt spid="5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4"/>
                                        </p:tgtEl>
                                        <p:attrNameLst>
                                          <p:attrName>style.visibility</p:attrName>
                                        </p:attrNameLst>
                                      </p:cBhvr>
                                      <p:to>
                                        <p:strVal val="visible"/>
                                      </p:to>
                                    </p:set>
                                    <p:animEffect transition="in" filter="fade">
                                      <p:cBhvr>
                                        <p:cTn id="13" dur="500"/>
                                        <p:tgtEl>
                                          <p:spTgt spid="674"/>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547"/>
                                        </p:tgtEl>
                                        <p:attrNameLst>
                                          <p:attrName>style.visibility</p:attrName>
                                        </p:attrNameLst>
                                      </p:cBhvr>
                                      <p:to>
                                        <p:strVal val="visible"/>
                                      </p:to>
                                    </p:set>
                                    <p:animEffect transition="in" filter="wipe(left)">
                                      <p:cBhvr>
                                        <p:cTn id="17" dur="500"/>
                                        <p:tgtEl>
                                          <p:spTgt spid="547"/>
                                        </p:tgtEl>
                                      </p:cBhvr>
                                    </p:animEffect>
                                  </p:childTnLst>
                                </p:cTn>
                              </p:par>
                            </p:childTnLst>
                          </p:cTn>
                        </p:par>
                        <p:par>
                          <p:cTn id="18" fill="hold">
                            <p:stCondLst>
                              <p:cond delay="1000"/>
                            </p:stCondLst>
                            <p:childTnLst>
                              <p:par>
                                <p:cTn id="19" presetID="22" presetClass="entr" presetSubtype="1" fill="hold" nodeType="afterEffect">
                                  <p:stCondLst>
                                    <p:cond delay="0"/>
                                  </p:stCondLst>
                                  <p:childTnLst>
                                    <p:set>
                                      <p:cBhvr>
                                        <p:cTn id="20" dur="1" fill="hold">
                                          <p:stCondLst>
                                            <p:cond delay="0"/>
                                          </p:stCondLst>
                                        </p:cTn>
                                        <p:tgtEl>
                                          <p:spTgt spid="548"/>
                                        </p:tgtEl>
                                        <p:attrNameLst>
                                          <p:attrName>style.visibility</p:attrName>
                                        </p:attrNameLst>
                                      </p:cBhvr>
                                      <p:to>
                                        <p:strVal val="visible"/>
                                      </p:to>
                                    </p:set>
                                    <p:animEffect transition="in" filter="wipe(up)">
                                      <p:cBhvr>
                                        <p:cTn id="21" dur="500"/>
                                        <p:tgtEl>
                                          <p:spTgt spid="54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54"/>
                                        </p:tgtEl>
                                        <p:attrNameLst>
                                          <p:attrName>style.visibility</p:attrName>
                                        </p:attrNameLst>
                                      </p:cBhvr>
                                      <p:to>
                                        <p:strVal val="visible"/>
                                      </p:to>
                                    </p:set>
                                    <p:animEffect transition="in" filter="fade">
                                      <p:cBhvr>
                                        <p:cTn id="26" dur="500"/>
                                        <p:tgtEl>
                                          <p:spTgt spid="65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44"/>
                                        </p:tgtEl>
                                        <p:attrNameLst>
                                          <p:attrName>style.visibility</p:attrName>
                                        </p:attrNameLst>
                                      </p:cBhvr>
                                      <p:to>
                                        <p:strVal val="visible"/>
                                      </p:to>
                                    </p:set>
                                    <p:animEffect transition="in" filter="fade">
                                      <p:cBhvr>
                                        <p:cTn id="31" dur="500"/>
                                        <p:tgtEl>
                                          <p:spTgt spid="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animBg="1"/>
      <p:bldP spid="558" grpId="0" animBg="1"/>
      <p:bldP spid="67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graphicFrame>
        <p:nvGraphicFramePr>
          <p:cNvPr id="2" name="Table 4">
            <a:extLst>
              <a:ext uri="{FF2B5EF4-FFF2-40B4-BE49-F238E27FC236}">
                <a16:creationId xmlns:a16="http://schemas.microsoft.com/office/drawing/2014/main" id="{19764D8B-8449-F264-AFF3-F2C0F71BB763}"/>
              </a:ext>
            </a:extLst>
          </p:cNvPr>
          <p:cNvGraphicFramePr>
            <a:graphicFrameLocks/>
          </p:cNvGraphicFramePr>
          <p:nvPr>
            <p:extLst>
              <p:ext uri="{D42A27DB-BD31-4B8C-83A1-F6EECF244321}">
                <p14:modId xmlns:p14="http://schemas.microsoft.com/office/powerpoint/2010/main" val="305310961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42308313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b="1" dirty="0">
                <a:solidFill>
                  <a:schemeClr val="accent4"/>
                </a:solidFill>
              </a:rPr>
              <a:t>Data allocation &amp; alignment </a:t>
            </a:r>
            <a:br>
              <a:rPr lang="en-US" sz="2400" b="1" dirty="0">
                <a:solidFill>
                  <a:schemeClr val="accent4"/>
                </a:solidFill>
              </a:rPr>
            </a:br>
            <a:endParaRPr lang="en-US" sz="2400" b="1" dirty="0">
              <a:solidFill>
                <a:schemeClr val="accent4"/>
              </a:solidFill>
            </a:endParaRPr>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System Support</a:t>
            </a:r>
          </a:p>
        </p:txBody>
      </p:sp>
      <p:graphicFrame>
        <p:nvGraphicFramePr>
          <p:cNvPr id="2" name="Table 4">
            <a:extLst>
              <a:ext uri="{FF2B5EF4-FFF2-40B4-BE49-F238E27FC236}">
                <a16:creationId xmlns:a16="http://schemas.microsoft.com/office/drawing/2014/main" id="{F1F2E66A-25CE-D9FE-9018-2C4F95CD06B5}"/>
              </a:ext>
            </a:extLst>
          </p:cNvPr>
          <p:cNvGraphicFramePr>
            <a:graphicFrameLocks/>
          </p:cNvGraphicFramePr>
          <p:nvPr>
            <p:extLst>
              <p:ext uri="{D42A27DB-BD31-4B8C-83A1-F6EECF244321}">
                <p14:modId xmlns:p14="http://schemas.microsoft.com/office/powerpoint/2010/main" val="1918014380"/>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chemeClr val="accent4"/>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50479381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Data Allocation &amp; Alignment </a:t>
            </a:r>
          </a:p>
        </p:txBody>
      </p:sp>
      <p:sp>
        <p:nvSpPr>
          <p:cNvPr id="6" name="TextBox 5">
            <a:extLst>
              <a:ext uri="{FF2B5EF4-FFF2-40B4-BE49-F238E27FC236}">
                <a16:creationId xmlns:a16="http://schemas.microsoft.com/office/drawing/2014/main" id="{AE5A3ABA-4062-988E-E1D3-61AB48D4AEBF}"/>
              </a:ext>
            </a:extLst>
          </p:cNvPr>
          <p:cNvSpPr txBox="1"/>
          <p:nvPr/>
        </p:nvSpPr>
        <p:spPr>
          <a:xfrm>
            <a:off x="0" y="1304874"/>
            <a:ext cx="9144000" cy="1107996"/>
          </a:xfrm>
          <a:prstGeom prst="rect">
            <a:avLst/>
          </a:prstGeom>
          <a:solidFill>
            <a:schemeClr val="bg1">
              <a:lumMod val="95000"/>
            </a:schemeClr>
          </a:solidFill>
        </p:spPr>
        <p:txBody>
          <a:bodyPr wrap="square">
            <a:spAutoFit/>
          </a:bodyPr>
          <a:lstStyle/>
          <a:p>
            <a:pPr algn="ctr"/>
            <a:r>
              <a:rPr lang="en-US" sz="2200" b="1" dirty="0">
                <a:latin typeface="Avenir Next" panose="020B0503020202020204" pitchFamily="34" charset="0"/>
              </a:rPr>
              <a:t>MIMDRAM’s memory allocator uses </a:t>
            </a:r>
            <a:br>
              <a:rPr lang="en-US" sz="2200" b="1" dirty="0">
                <a:latin typeface="Avenir Next" panose="020B0503020202020204" pitchFamily="34" charset="0"/>
              </a:rPr>
            </a:br>
            <a:r>
              <a:rPr lang="en-US" sz="2200" b="1" dirty="0">
                <a:latin typeface="Avenir Next" panose="020B0503020202020204" pitchFamily="34" charset="0"/>
              </a:rPr>
              <a:t>a pool of </a:t>
            </a:r>
            <a:r>
              <a:rPr lang="en-US" sz="2200" b="1" dirty="0">
                <a:solidFill>
                  <a:schemeClr val="accent4"/>
                </a:solidFill>
                <a:latin typeface="Avenir Next" panose="020B0503020202020204" pitchFamily="34" charset="0"/>
              </a:rPr>
              <a:t>huge pages</a:t>
            </a:r>
            <a:r>
              <a:rPr lang="en-US" sz="2200" b="1" dirty="0">
                <a:latin typeface="Avenir Next" panose="020B0503020202020204" pitchFamily="34" charset="0"/>
              </a:rPr>
              <a:t> and </a:t>
            </a:r>
            <a:r>
              <a:rPr lang="en-US" sz="2200" b="1" dirty="0">
                <a:solidFill>
                  <a:schemeClr val="accent4"/>
                </a:solidFill>
                <a:latin typeface="Avenir Next" panose="020B0503020202020204" pitchFamily="34" charset="0"/>
              </a:rPr>
              <a:t>reversed-engineered DRAM interleaving</a:t>
            </a:r>
            <a:r>
              <a:rPr lang="en-US" sz="2200" b="1" dirty="0">
                <a:latin typeface="Avenir Next" panose="020B0503020202020204" pitchFamily="34" charset="0"/>
              </a:rPr>
              <a:t> information for PUD memory objects </a:t>
            </a:r>
          </a:p>
        </p:txBody>
      </p:sp>
      <p:pic>
        <p:nvPicPr>
          <p:cNvPr id="8" name="Picture 7">
            <a:extLst>
              <a:ext uri="{FF2B5EF4-FFF2-40B4-BE49-F238E27FC236}">
                <a16:creationId xmlns:a16="http://schemas.microsoft.com/office/drawing/2014/main" id="{C84D6DFD-5508-7231-0C90-B5E827CCE974}"/>
              </a:ext>
            </a:extLst>
          </p:cNvPr>
          <p:cNvPicPr>
            <a:picLocks noChangeAspect="1"/>
          </p:cNvPicPr>
          <p:nvPr/>
        </p:nvPicPr>
        <p:blipFill>
          <a:blip r:embed="rId3"/>
          <a:stretch>
            <a:fillRect/>
          </a:stretch>
        </p:blipFill>
        <p:spPr>
          <a:xfrm>
            <a:off x="323510" y="3133451"/>
            <a:ext cx="8496980" cy="2292208"/>
          </a:xfrm>
          <a:prstGeom prst="rect">
            <a:avLst/>
          </a:prstGeom>
        </p:spPr>
      </p:pic>
      <p:sp>
        <p:nvSpPr>
          <p:cNvPr id="9" name="Rectangle 8">
            <a:extLst>
              <a:ext uri="{FF2B5EF4-FFF2-40B4-BE49-F238E27FC236}">
                <a16:creationId xmlns:a16="http://schemas.microsoft.com/office/drawing/2014/main" id="{E8695D3C-12D7-B7A9-4895-085A325BB0E8}"/>
              </a:ext>
            </a:extLst>
          </p:cNvPr>
          <p:cNvSpPr/>
          <p:nvPr/>
        </p:nvSpPr>
        <p:spPr>
          <a:xfrm>
            <a:off x="0" y="2802406"/>
            <a:ext cx="9144000" cy="46048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0" name="Table 4">
            <a:extLst>
              <a:ext uri="{FF2B5EF4-FFF2-40B4-BE49-F238E27FC236}">
                <a16:creationId xmlns:a16="http://schemas.microsoft.com/office/drawing/2014/main" id="{A8361E08-7005-9183-27EE-A984FEA6975D}"/>
              </a:ext>
            </a:extLst>
          </p:cNvPr>
          <p:cNvGraphicFramePr>
            <a:graphicFrameLocks/>
          </p:cNvGraphicFramePr>
          <p:nvPr>
            <p:extLst>
              <p:ext uri="{D42A27DB-BD31-4B8C-83A1-F6EECF244321}">
                <p14:modId xmlns:p14="http://schemas.microsoft.com/office/powerpoint/2010/main" val="65579471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r>
                        <a:rPr lang="en-US" sz="800" dirty="0">
                          <a:solidFill>
                            <a:schemeClr val="accent4"/>
                          </a:solidFill>
                          <a:latin typeface="Avenir Next" panose="020B0503020202020204" pitchFamily="34" charset="0"/>
                          <a:cs typeface="Futura Medium" panose="020B0602020204020303" pitchFamily="34" charset="-79"/>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9288112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Instruction set architecture</a:t>
            </a:r>
            <a:br>
              <a:rPr lang="en-US" dirty="0"/>
            </a:br>
            <a:endParaRPr lang="en-US" dirty="0"/>
          </a:p>
          <a:p>
            <a:r>
              <a:rPr lang="en-US" dirty="0"/>
              <a:t>Execution &amp; data transposition </a:t>
            </a:r>
            <a:br>
              <a:rPr lang="en-US" dirty="0"/>
            </a:br>
            <a:endParaRPr lang="en-US" dirty="0"/>
          </a:p>
          <a:p>
            <a:r>
              <a:rPr lang="en-US" dirty="0"/>
              <a:t>Data coherence</a:t>
            </a:r>
            <a:br>
              <a:rPr lang="en-US" dirty="0"/>
            </a:br>
            <a:endParaRPr lang="en-US" dirty="0"/>
          </a:p>
          <a:p>
            <a:r>
              <a:rPr lang="en-US" dirty="0"/>
              <a:t>Address translation</a:t>
            </a:r>
            <a:br>
              <a:rPr lang="en-US" dirty="0"/>
            </a:br>
            <a:endParaRPr lang="en-US" dirty="0"/>
          </a:p>
          <a:p>
            <a:r>
              <a:rPr lang="en-US" dirty="0"/>
              <a:t>Data allocation &amp; alignment </a:t>
            </a:r>
            <a:br>
              <a:rPr lang="en-US" sz="2400" dirty="0"/>
            </a:br>
            <a:endParaRPr lang="en-US" sz="2400" dirty="0"/>
          </a:p>
          <a:p>
            <a:r>
              <a:rPr lang="en-US" dirty="0"/>
              <a:t>Mat label translation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32334"/>
            <a:ext cx="8894602" cy="925840"/>
          </a:xfrm>
        </p:spPr>
        <p:txBody>
          <a:bodyPr>
            <a:noAutofit/>
          </a:bodyPr>
          <a:lstStyle/>
          <a:p>
            <a:r>
              <a:rPr lang="en-US" sz="3600" dirty="0"/>
              <a:t>MIMDRAM: </a:t>
            </a:r>
            <a:br>
              <a:rPr lang="en-US" sz="3600" dirty="0"/>
            </a:br>
            <a:r>
              <a:rPr lang="en-US" sz="2800" dirty="0"/>
              <a:t>More in the Paper &amp; GitHub</a:t>
            </a:r>
          </a:p>
        </p:txBody>
      </p:sp>
      <p:graphicFrame>
        <p:nvGraphicFramePr>
          <p:cNvPr id="5" name="Table 4">
            <a:extLst>
              <a:ext uri="{FF2B5EF4-FFF2-40B4-BE49-F238E27FC236}">
                <a16:creationId xmlns:a16="http://schemas.microsoft.com/office/drawing/2014/main" id="{B17E8638-DD6A-4F69-4C80-A54216CE9CF4}"/>
              </a:ext>
            </a:extLst>
          </p:cNvPr>
          <p:cNvGraphicFramePr>
            <a:graphicFrameLocks/>
          </p:cNvGraphicFramePr>
          <p:nvPr>
            <p:extLst>
              <p:ext uri="{D42A27DB-BD31-4B8C-83A1-F6EECF244321}">
                <p14:modId xmlns:p14="http://schemas.microsoft.com/office/powerpoint/2010/main" val="361139589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r>
                        <a:rPr lang="en-US" sz="800" dirty="0">
                          <a:solidFill>
                            <a:schemeClr val="accent4"/>
                          </a:solidFill>
                          <a:latin typeface="Avenir Next" panose="020B0503020202020204" pitchFamily="34" charset="0"/>
                          <a:cs typeface="Futura Medium" panose="020B0602020204020303" pitchFamily="34" charset="-79"/>
                        </a:rPr>
                        <a: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6" name="Rectangle 5">
            <a:extLst>
              <a:ext uri="{FF2B5EF4-FFF2-40B4-BE49-F238E27FC236}">
                <a16:creationId xmlns:a16="http://schemas.microsoft.com/office/drawing/2014/main" id="{E45943A9-CD6A-6706-36B6-C13186221CC9}"/>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CCA5068F-4D59-94A6-1AE0-21A269D2EBA4}"/>
              </a:ext>
            </a:extLst>
          </p:cNvPr>
          <p:cNvPicPr>
            <a:picLocks noChangeAspect="1"/>
          </p:cNvPicPr>
          <p:nvPr/>
        </p:nvPicPr>
        <p:blipFill>
          <a:blip r:embed="rId3"/>
          <a:stretch>
            <a:fillRect/>
          </a:stretch>
        </p:blipFill>
        <p:spPr>
          <a:xfrm>
            <a:off x="569304" y="2167891"/>
            <a:ext cx="7920965" cy="2352624"/>
          </a:xfrm>
          <a:prstGeom prst="rect">
            <a:avLst/>
          </a:prstGeom>
          <a:ln w="38100">
            <a:solidFill>
              <a:schemeClr val="accent4"/>
            </a:solidFill>
          </a:ln>
        </p:spPr>
      </p:pic>
      <p:sp>
        <p:nvSpPr>
          <p:cNvPr id="8" name="TextBox 7">
            <a:extLst>
              <a:ext uri="{FF2B5EF4-FFF2-40B4-BE49-F238E27FC236}">
                <a16:creationId xmlns:a16="http://schemas.microsoft.com/office/drawing/2014/main" id="{A26C20C6-BCEC-2DF9-961C-83ADCCDF972B}"/>
              </a:ext>
            </a:extLst>
          </p:cNvPr>
          <p:cNvSpPr txBox="1"/>
          <p:nvPr/>
        </p:nvSpPr>
        <p:spPr>
          <a:xfrm>
            <a:off x="569304" y="4700565"/>
            <a:ext cx="7920965" cy="461665"/>
          </a:xfrm>
          <a:prstGeom prst="rect">
            <a:avLst/>
          </a:prstGeom>
          <a:noFill/>
        </p:spPr>
        <p:txBody>
          <a:bodyPr wrap="square">
            <a:spAutoFit/>
          </a:bodyPr>
          <a:lstStyle/>
          <a:p>
            <a:pPr algn="ctr"/>
            <a:r>
              <a:rPr lang="en-US" sz="2400" b="1" dirty="0">
                <a:latin typeface="Avenir Next" panose="020B0503020202020204" pitchFamily="34" charset="0"/>
                <a:hlinkClick r:id="rId4"/>
              </a:rPr>
              <a:t>https://arxiv.org/pdf/2402.19080.pdf</a:t>
            </a:r>
            <a:r>
              <a:rPr lang="en-US" sz="2400" b="1" dirty="0">
                <a:latin typeface="Avenir Next" panose="020B0503020202020204" pitchFamily="34" charset="0"/>
              </a:rPr>
              <a:t> </a:t>
            </a:r>
          </a:p>
        </p:txBody>
      </p:sp>
      <p:sp>
        <p:nvSpPr>
          <p:cNvPr id="10" name="TextBox 9">
            <a:extLst>
              <a:ext uri="{FF2B5EF4-FFF2-40B4-BE49-F238E27FC236}">
                <a16:creationId xmlns:a16="http://schemas.microsoft.com/office/drawing/2014/main" id="{0C5021D0-3FAD-92E3-B7E2-65F52D5E478C}"/>
              </a:ext>
            </a:extLst>
          </p:cNvPr>
          <p:cNvSpPr txBox="1"/>
          <p:nvPr/>
        </p:nvSpPr>
        <p:spPr>
          <a:xfrm>
            <a:off x="-2377" y="5383494"/>
            <a:ext cx="9146376" cy="430887"/>
          </a:xfrm>
          <a:prstGeom prst="rect">
            <a:avLst/>
          </a:prstGeom>
          <a:noFill/>
        </p:spPr>
        <p:txBody>
          <a:bodyPr wrap="square">
            <a:spAutoFit/>
          </a:bodyPr>
          <a:lstStyle/>
          <a:p>
            <a:pPr algn="ct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5">
                  <a:extLst>
                    <a:ext uri="{A12FA001-AC4F-418D-AE19-62706E023703}">
                      <ahyp:hlinkClr xmlns:ahyp="http://schemas.microsoft.com/office/drawing/2018/hyperlinkcolor" val="tx"/>
                    </a:ext>
                  </a:extLst>
                </a:hlinkClick>
              </a:rPr>
              <a:t>https://github.com/CMU-SAFARI/MIMDRAM</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lang="en-US" dirty="0"/>
          </a:p>
        </p:txBody>
      </p:sp>
    </p:spTree>
    <p:extLst>
      <p:ext uri="{BB962C8B-B14F-4D97-AF65-F5344CB8AC3E}">
        <p14:creationId xmlns:p14="http://schemas.microsoft.com/office/powerpoint/2010/main" val="79802855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7</a:t>
              </a:r>
            </a:p>
          </p:txBody>
        </p:sp>
      </p:grpSp>
      <p:graphicFrame>
        <p:nvGraphicFramePr>
          <p:cNvPr id="4" name="Table 4">
            <a:extLst>
              <a:ext uri="{FF2B5EF4-FFF2-40B4-BE49-F238E27FC236}">
                <a16:creationId xmlns:a16="http://schemas.microsoft.com/office/drawing/2014/main" id="{31FE5C3E-9476-890D-330B-62ED88D31DAF}"/>
              </a:ext>
            </a:extLst>
          </p:cNvPr>
          <p:cNvGraphicFramePr>
            <a:graphicFrameLocks/>
          </p:cNvGraphicFramePr>
          <p:nvPr>
            <p:extLst>
              <p:ext uri="{D42A27DB-BD31-4B8C-83A1-F6EECF244321}">
                <p14:modId xmlns:p14="http://schemas.microsoft.com/office/powerpoint/2010/main" val="305080951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A82C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21098105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a:t>
            </a:r>
          </a:p>
        </p:txBody>
      </p:sp>
      <p:sp>
        <p:nvSpPr>
          <p:cNvPr id="5" name="Content Placeholder 2">
            <a:extLst>
              <a:ext uri="{FF2B5EF4-FFF2-40B4-BE49-F238E27FC236}">
                <a16:creationId xmlns:a16="http://schemas.microsoft.com/office/drawing/2014/main" id="{3B84FB2E-D1D2-0A59-CC90-336E2A9ED5EE}"/>
              </a:ext>
            </a:extLst>
          </p:cNvPr>
          <p:cNvSpPr>
            <a:spLocks noGrp="1"/>
          </p:cNvSpPr>
          <p:nvPr>
            <p:ph idx="1"/>
          </p:nvPr>
        </p:nvSpPr>
        <p:spPr>
          <a:xfrm>
            <a:off x="169011" y="1164304"/>
            <a:ext cx="8894602" cy="5248062"/>
          </a:xfrm>
        </p:spPr>
        <p:txBody>
          <a:bodyPr>
            <a:normAutofit lnSpcReduction="10000"/>
          </a:bodyPr>
          <a:lstStyle/>
          <a:p>
            <a:pPr>
              <a:lnSpc>
                <a:spcPct val="140000"/>
              </a:lnSpc>
              <a:spcBef>
                <a:spcPts val="600"/>
              </a:spcBef>
            </a:pPr>
            <a:r>
              <a:rPr lang="en-US" sz="2400" b="1" dirty="0">
                <a:solidFill>
                  <a:srgbClr val="D5712F"/>
                </a:solidFill>
                <a:latin typeface="Avenir Next" panose="020B0503020202020204" pitchFamily="34" charset="0"/>
              </a:rPr>
              <a:t>Evaluation Setup </a:t>
            </a:r>
          </a:p>
          <a:p>
            <a:pPr lvl="1">
              <a:lnSpc>
                <a:spcPct val="120000"/>
              </a:lnSpc>
              <a:spcBef>
                <a:spcPts val="0"/>
              </a:spcBef>
            </a:pPr>
            <a:r>
              <a:rPr lang="en-US" sz="2000" b="1" dirty="0">
                <a:solidFill>
                  <a:srgbClr val="D5712F"/>
                </a:solidFill>
                <a:latin typeface="Avenir Next" panose="020B0503020202020204" pitchFamily="34" charset="0"/>
              </a:rPr>
              <a:t>CPU: </a:t>
            </a:r>
            <a:r>
              <a:rPr lang="en-US" sz="2000" dirty="0">
                <a:solidFill>
                  <a:srgbClr val="D5712F"/>
                </a:solidFill>
              </a:rPr>
              <a:t>Intel Skylake CPU </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GPU: </a:t>
            </a:r>
            <a:r>
              <a:rPr lang="en-US" sz="2000" dirty="0">
                <a:solidFill>
                  <a:srgbClr val="D5712F"/>
                </a:solidFill>
              </a:rPr>
              <a:t>NVIDIA A100 GPU</a:t>
            </a:r>
          </a:p>
          <a:p>
            <a:pPr lvl="1">
              <a:lnSpc>
                <a:spcPct val="120000"/>
              </a:lnSpc>
              <a:spcBef>
                <a:spcPts val="0"/>
              </a:spcBef>
            </a:pPr>
            <a:r>
              <a:rPr lang="en-US" sz="2000" b="1" dirty="0">
                <a:solidFill>
                  <a:srgbClr val="D5712F"/>
                </a:solidFill>
                <a:latin typeface="Avenir Next" panose="020B0503020202020204" pitchFamily="34" charset="0"/>
              </a:rPr>
              <a:t>PUD: </a:t>
            </a:r>
            <a:r>
              <a:rPr lang="en-US" sz="2000" dirty="0">
                <a:solidFill>
                  <a:srgbClr val="D5712F"/>
                </a:solidFill>
                <a:latin typeface="Avenir Next" panose="020B0503020202020204" pitchFamily="34" charset="0"/>
              </a:rPr>
              <a:t>SIMDRAM [Oliveira+, 2021] and </a:t>
            </a:r>
            <a:r>
              <a:rPr lang="en-US" sz="2000" dirty="0">
                <a:solidFill>
                  <a:srgbClr val="D5712F"/>
                </a:solidFill>
              </a:rPr>
              <a:t>DRISA [Li+, 2017]</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PND: </a:t>
            </a:r>
            <a:r>
              <a:rPr lang="en-US" sz="2000" dirty="0">
                <a:solidFill>
                  <a:srgbClr val="D5712F"/>
                </a:solidFill>
              </a:rPr>
              <a:t>Fulcrum [</a:t>
            </a:r>
            <a:r>
              <a:rPr lang="en-US" sz="2000" dirty="0" err="1">
                <a:solidFill>
                  <a:srgbClr val="D5712F"/>
                </a:solidFill>
              </a:rPr>
              <a:t>Lenjani</a:t>
            </a:r>
            <a:r>
              <a:rPr lang="en-US" sz="2000" dirty="0">
                <a:solidFill>
                  <a:srgbClr val="D5712F"/>
                </a:solidFill>
              </a:rPr>
              <a:t>+, 2020] </a:t>
            </a:r>
          </a:p>
          <a:p>
            <a:pPr lvl="1">
              <a:lnSpc>
                <a:spcPct val="120000"/>
              </a:lnSpc>
              <a:spcBef>
                <a:spcPts val="0"/>
              </a:spcBef>
            </a:pPr>
            <a:r>
              <a:rPr lang="en-US" sz="2000" b="1" dirty="0">
                <a:solidFill>
                  <a:srgbClr val="D7793E"/>
                </a:solidFill>
                <a:hlinkClick r:id="rId3">
                  <a:extLst>
                    <a:ext uri="{A12FA001-AC4F-418D-AE19-62706E023703}">
                      <ahyp:hlinkClr xmlns:ahyp="http://schemas.microsoft.com/office/drawing/2018/hyperlinkcolor" val="tx"/>
                    </a:ext>
                  </a:extLst>
                </a:hlinkClick>
              </a:rPr>
              <a:t>https://github.com/CMU-SAFARI/MIMDRAM</a:t>
            </a:r>
            <a:br>
              <a:rPr lang="en-US" sz="2000" dirty="0">
                <a:solidFill>
                  <a:srgbClr val="D7793E"/>
                </a:solidFill>
                <a:latin typeface="Avenir Next" panose="020B0503020202020204" pitchFamily="34" charset="0"/>
              </a:rPr>
            </a:br>
            <a:endParaRPr lang="en-US" sz="2000" dirty="0">
              <a:solidFill>
                <a:srgbClr val="D7793E"/>
              </a:solidFill>
              <a:latin typeface="Avenir Next" panose="020B0503020202020204" pitchFamily="34" charset="0"/>
            </a:endParaRPr>
          </a:p>
          <a:p>
            <a:pPr marL="228600" marR="0" lvl="0" indent="-2286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chemeClr val="accent4"/>
                </a:solidFill>
                <a:effectLst/>
                <a:uLnTx/>
                <a:uFillTx/>
                <a:latin typeface="Avenir Next" panose="020B0503020202020204" pitchFamily="34" charset="0"/>
              </a:rPr>
              <a:t>Workloads: </a:t>
            </a:r>
          </a:p>
          <a:p>
            <a:pPr lvl="1">
              <a:lnSpc>
                <a:spcPct val="100000"/>
              </a:lnSpc>
              <a:spcBef>
                <a:spcPts val="600"/>
              </a:spcBef>
              <a:defRPr/>
            </a:pPr>
            <a:r>
              <a:rPr lang="en-US" sz="2000" dirty="0">
                <a:solidFill>
                  <a:schemeClr val="accent4"/>
                </a:solidFill>
              </a:rPr>
              <a:t>12 workloads from </a:t>
            </a:r>
            <a:r>
              <a:rPr lang="en-US" sz="2000" dirty="0" err="1">
                <a:solidFill>
                  <a:schemeClr val="accent4"/>
                </a:solidFill>
              </a:rPr>
              <a:t>Polybench</a:t>
            </a:r>
            <a:r>
              <a:rPr lang="en-US" sz="2000" dirty="0">
                <a:solidFill>
                  <a:schemeClr val="accent4"/>
                </a:solidFill>
              </a:rPr>
              <a:t>, </a:t>
            </a:r>
            <a:r>
              <a:rPr lang="en-US" sz="2000" dirty="0" err="1">
                <a:solidFill>
                  <a:schemeClr val="accent4"/>
                </a:solidFill>
              </a:rPr>
              <a:t>Rodinia</a:t>
            </a:r>
            <a:r>
              <a:rPr lang="en-US" sz="2000" dirty="0">
                <a:solidFill>
                  <a:schemeClr val="accent4"/>
                </a:solidFill>
              </a:rPr>
              <a:t>, Phoenix, and SPEC2017</a:t>
            </a:r>
          </a:p>
          <a:p>
            <a:pPr lvl="1">
              <a:lnSpc>
                <a:spcPct val="100000"/>
              </a:lnSpc>
              <a:spcBef>
                <a:spcPts val="600"/>
              </a:spcBef>
              <a:defRPr/>
            </a:pPr>
            <a:r>
              <a:rPr lang="en-US" sz="2000" dirty="0">
                <a:solidFill>
                  <a:schemeClr val="accent4"/>
                </a:solidFill>
              </a:rPr>
              <a:t>495 multi-programmed </a:t>
            </a:r>
            <a:r>
              <a:rPr lang="en-US" sz="2000" dirty="0">
                <a:solidFill>
                  <a:schemeClr val="accent4"/>
                </a:solidFill>
                <a:latin typeface="Avenir Next" panose="020B0503020202020204" pitchFamily="34" charset="0"/>
              </a:rPr>
              <a:t>application mixes  </a:t>
            </a:r>
            <a:br>
              <a:rPr lang="en-US" sz="2000" dirty="0">
                <a:solidFill>
                  <a:schemeClr val="accent4"/>
                </a:solidFill>
                <a:latin typeface="Avenir Next" panose="020B0503020202020204" pitchFamily="34" charset="0"/>
              </a:rPr>
            </a:br>
            <a:endParaRPr lang="en-US" sz="2000" dirty="0">
              <a:solidFill>
                <a:schemeClr val="accent4"/>
              </a:solidFill>
              <a:latin typeface="Avenir Next" panose="020B0503020202020204" pitchFamily="34" charset="0"/>
            </a:endParaRPr>
          </a:p>
          <a:p>
            <a:pPr>
              <a:lnSpc>
                <a:spcPct val="100000"/>
              </a:lnSpc>
              <a:spcBef>
                <a:spcPts val="600"/>
              </a:spcBef>
              <a:defRPr/>
            </a:pPr>
            <a:r>
              <a:rPr lang="en-US" sz="2400" b="1" dirty="0">
                <a:solidFill>
                  <a:schemeClr val="accent5"/>
                </a:solidFill>
              </a:rPr>
              <a:t>Two-Level Analysis</a:t>
            </a:r>
            <a:endParaRPr lang="en-US" sz="2400" b="1" dirty="0">
              <a:solidFill>
                <a:schemeClr val="accent5"/>
              </a:solidFill>
              <a:latin typeface="Avenir Next" panose="020B0503020202020204" pitchFamily="34" charset="0"/>
            </a:endParaRPr>
          </a:p>
          <a:p>
            <a:pPr lvl="1"/>
            <a:r>
              <a:rPr lang="en-US" sz="2000" b="1" dirty="0">
                <a:solidFill>
                  <a:schemeClr val="accent5"/>
                </a:solidFill>
              </a:rPr>
              <a:t>Single application </a:t>
            </a:r>
            <a:r>
              <a:rPr lang="en-US" sz="2000" dirty="0">
                <a:solidFill>
                  <a:schemeClr val="accent5"/>
                </a:solidFill>
              </a:rPr>
              <a:t>→ leverages intra-application data parallelism </a:t>
            </a:r>
          </a:p>
          <a:p>
            <a:pPr lvl="1"/>
            <a:r>
              <a:rPr lang="en-US" sz="2000" b="1" dirty="0">
                <a:solidFill>
                  <a:schemeClr val="accent5"/>
                </a:solidFill>
              </a:rPr>
              <a:t>Multi-programmed workload </a:t>
            </a:r>
            <a:r>
              <a:rPr lang="en-US" sz="2000" dirty="0">
                <a:solidFill>
                  <a:schemeClr val="accent5"/>
                </a:solidFill>
              </a:rPr>
              <a:t>→ leverages inter-application</a:t>
            </a:r>
            <a:br>
              <a:rPr lang="en-US" sz="2000" dirty="0">
                <a:solidFill>
                  <a:schemeClr val="accent5"/>
                </a:solidFill>
              </a:rPr>
            </a:br>
            <a:r>
              <a:rPr lang="en-US" sz="2000" dirty="0">
                <a:solidFill>
                  <a:schemeClr val="accent5"/>
                </a:solidFill>
              </a:rPr>
              <a:t>					 data parallelism</a:t>
            </a:r>
          </a:p>
        </p:txBody>
      </p:sp>
      <p:graphicFrame>
        <p:nvGraphicFramePr>
          <p:cNvPr id="7" name="Table 4">
            <a:extLst>
              <a:ext uri="{FF2B5EF4-FFF2-40B4-BE49-F238E27FC236}">
                <a16:creationId xmlns:a16="http://schemas.microsoft.com/office/drawing/2014/main" id="{DA018A7C-EDEB-C7AD-FC22-8F39B7195D31}"/>
              </a:ext>
            </a:extLst>
          </p:cNvPr>
          <p:cNvGraphicFramePr>
            <a:graphicFrameLocks/>
          </p:cNvGraphicFramePr>
          <p:nvPr>
            <p:extLst>
              <p:ext uri="{D42A27DB-BD31-4B8C-83A1-F6EECF244321}">
                <p14:modId xmlns:p14="http://schemas.microsoft.com/office/powerpoint/2010/main" val="88593262"/>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A82C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1D82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542417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6" end="6"/>
                                            </p:txEl>
                                          </p:spTgt>
                                        </p:tgtEl>
                                        <p:attrNameLst>
                                          <p:attrName>style.visibility</p:attrName>
                                        </p:attrNameLst>
                                      </p:cBhvr>
                                      <p:to>
                                        <p:strVal val="visible"/>
                                      </p:to>
                                    </p:set>
                                    <p:animEffect transition="in" filter="fade">
                                      <p:cBhvr>
                                        <p:cTn id="7" dur="500"/>
                                        <p:tgtEl>
                                          <p:spTgt spid="5">
                                            <p:txEl>
                                              <p:pRg st="6" end="6"/>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7" end="7"/>
                                            </p:txEl>
                                          </p:spTgt>
                                        </p:tgtEl>
                                        <p:attrNameLst>
                                          <p:attrName>style.visibility</p:attrName>
                                        </p:attrNameLst>
                                      </p:cBhvr>
                                      <p:to>
                                        <p:strVal val="visible"/>
                                      </p:to>
                                    </p:set>
                                    <p:animEffect transition="in" filter="fade">
                                      <p:cBhvr>
                                        <p:cTn id="10" dur="500"/>
                                        <p:tgtEl>
                                          <p:spTgt spid="5">
                                            <p:txEl>
                                              <p:pRg st="7" end="7"/>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8" end="8"/>
                                            </p:txEl>
                                          </p:spTgt>
                                        </p:tgtEl>
                                        <p:attrNameLst>
                                          <p:attrName>style.visibility</p:attrName>
                                        </p:attrNameLst>
                                      </p:cBhvr>
                                      <p:to>
                                        <p:strVal val="visible"/>
                                      </p:to>
                                    </p:set>
                                    <p:animEffect transition="in" filter="fade">
                                      <p:cBhvr>
                                        <p:cTn id="13" dur="500"/>
                                        <p:tgtEl>
                                          <p:spTgt spid="5">
                                            <p:txEl>
                                              <p:pRg st="8" end="8"/>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xEl>
                                              <p:pRg st="9" end="9"/>
                                            </p:txEl>
                                          </p:spTgt>
                                        </p:tgtEl>
                                        <p:attrNameLst>
                                          <p:attrName>style.visibility</p:attrName>
                                        </p:attrNameLst>
                                      </p:cBhvr>
                                      <p:to>
                                        <p:strVal val="visible"/>
                                      </p:to>
                                    </p:set>
                                    <p:animEffect transition="in" filter="fade">
                                      <p:cBhvr>
                                        <p:cTn id="18" dur="500"/>
                                        <p:tgtEl>
                                          <p:spTgt spid="5">
                                            <p:txEl>
                                              <p:pRg st="9" end="9"/>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5">
                                            <p:txEl>
                                              <p:pRg st="10" end="10"/>
                                            </p:txEl>
                                          </p:spTgt>
                                        </p:tgtEl>
                                        <p:attrNameLst>
                                          <p:attrName>style.visibility</p:attrName>
                                        </p:attrNameLst>
                                      </p:cBhvr>
                                      <p:to>
                                        <p:strVal val="visible"/>
                                      </p:to>
                                    </p:set>
                                    <p:animEffect transition="in" filter="fade">
                                      <p:cBhvr>
                                        <p:cTn id="21" dur="500"/>
                                        <p:tgtEl>
                                          <p:spTgt spid="5">
                                            <p:txEl>
                                              <p:pRg st="10" end="10"/>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5">
                                            <p:txEl>
                                              <p:pRg st="11" end="11"/>
                                            </p:txEl>
                                          </p:spTgt>
                                        </p:tgtEl>
                                        <p:attrNameLst>
                                          <p:attrName>style.visibility</p:attrName>
                                        </p:attrNameLst>
                                      </p:cBhvr>
                                      <p:to>
                                        <p:strVal val="visible"/>
                                      </p:to>
                                    </p:set>
                                    <p:animEffect transition="in" filter="fade">
                                      <p:cBhvr>
                                        <p:cTn id="24" dur="500"/>
                                        <p:tgtEl>
                                          <p:spTgt spid="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Single Application Analysis – Energy Efficiency</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energy efficiency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CPU (30.6x), GPU (6.8x), and SIMDRAM (14.3x) </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2" name="Chart 1">
            <a:extLst>
              <a:ext uri="{FF2B5EF4-FFF2-40B4-BE49-F238E27FC236}">
                <a16:creationId xmlns:a16="http://schemas.microsoft.com/office/drawing/2014/main" id="{0123B027-5D01-0D59-44F1-C99A9C4C56B5}"/>
              </a:ext>
            </a:extLst>
          </p:cNvPr>
          <p:cNvGraphicFramePr>
            <a:graphicFrameLocks/>
          </p:cNvGraphicFramePr>
          <p:nvPr>
            <p:extLst>
              <p:ext uri="{D42A27DB-BD31-4B8C-83A1-F6EECF244321}">
                <p14:modId xmlns:p14="http://schemas.microsoft.com/office/powerpoint/2010/main" val="3368132403"/>
              </p:ext>
            </p:extLst>
          </p:nvPr>
        </p:nvGraphicFramePr>
        <p:xfrm>
          <a:off x="37817" y="1219787"/>
          <a:ext cx="9063613" cy="3471740"/>
        </p:xfrm>
        <a:graphic>
          <a:graphicData uri="http://schemas.openxmlformats.org/drawingml/2006/chart">
            <c:chart xmlns:c="http://schemas.openxmlformats.org/drawingml/2006/chart" xmlns:r="http://schemas.openxmlformats.org/officeDocument/2006/relationships" r:id="rId3"/>
          </a:graphicData>
        </a:graphic>
      </p:graphicFrame>
      <p:sp>
        <p:nvSpPr>
          <p:cNvPr id="7" name="Rounded Rectangle 6">
            <a:extLst>
              <a:ext uri="{FF2B5EF4-FFF2-40B4-BE49-F238E27FC236}">
                <a16:creationId xmlns:a16="http://schemas.microsoft.com/office/drawing/2014/main" id="{2AD8B4C3-2AED-DDD1-5D92-FD6DF4EEFC4F}"/>
              </a:ext>
            </a:extLst>
          </p:cNvPr>
          <p:cNvSpPr/>
          <p:nvPr/>
        </p:nvSpPr>
        <p:spPr>
          <a:xfrm>
            <a:off x="8492737" y="1773868"/>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2" name="Table 4">
            <a:extLst>
              <a:ext uri="{FF2B5EF4-FFF2-40B4-BE49-F238E27FC236}">
                <a16:creationId xmlns:a16="http://schemas.microsoft.com/office/drawing/2014/main" id="{AD97B34F-F9C1-F04F-1FF1-9BA80A32A6A0}"/>
              </a:ext>
            </a:extLst>
          </p:cNvPr>
          <p:cNvGraphicFramePr>
            <a:graphicFrameLocks/>
          </p:cNvGraphicFramePr>
          <p:nvPr>
            <p:extLst>
              <p:ext uri="{D42A27DB-BD31-4B8C-83A1-F6EECF244321}">
                <p14:modId xmlns:p14="http://schemas.microsoft.com/office/powerpoint/2010/main" val="171815078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23946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0" dur="500"/>
                                        <p:tgtEl>
                                          <p:spTgt spid="2">
                                            <p:graphicEl>
                                              <a:chart seriesIdx="0" categoryIdx="-4" bldStep="series"/>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5" dur="500"/>
                                        <p:tgtEl>
                                          <p:spTgt spid="2">
                                            <p:graphicEl>
                                              <a:chart seriesIdx="1" categoryIdx="-4" bldStep="series"/>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0" dur="500"/>
                                        <p:tgtEl>
                                          <p:spTgt spid="2">
                                            <p:graphicEl>
                                              <a:chart seriesIdx="2" categoryIdx="-4" bldStep="series"/>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5" dur="500"/>
                                        <p:tgtEl>
                                          <p:spTgt spid="2">
                                            <p:graphicEl>
                                              <a:chart seriesIdx="3" categoryIdx="-4" bldStep="series"/>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7"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BE5585B3-C39F-0839-4A93-DCA85A7D3A6C}"/>
              </a:ext>
            </a:extLst>
          </p:cNvPr>
          <p:cNvGraphicFramePr>
            <a:graphicFrameLocks/>
          </p:cNvGraphicFramePr>
          <p:nvPr>
            <p:extLst>
              <p:ext uri="{D42A27DB-BD31-4B8C-83A1-F6EECF244321}">
                <p14:modId xmlns:p14="http://schemas.microsoft.com/office/powerpoint/2010/main" val="1830306411"/>
              </p:ext>
            </p:extLst>
          </p:nvPr>
        </p:nvGraphicFramePr>
        <p:xfrm>
          <a:off x="-98672" y="1216814"/>
          <a:ext cx="9242671" cy="3491778"/>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Multi-Programmed Workload Analysis</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system throughput (1.68x)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compared to SIMDRAM</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17" name="Table 4">
            <a:extLst>
              <a:ext uri="{FF2B5EF4-FFF2-40B4-BE49-F238E27FC236}">
                <a16:creationId xmlns:a16="http://schemas.microsoft.com/office/drawing/2014/main" id="{966B3AE5-EAE2-76A0-2259-A64D9E05E517}"/>
              </a:ext>
            </a:extLst>
          </p:cNvPr>
          <p:cNvGraphicFramePr>
            <a:graphicFrameLocks/>
          </p:cNvGraphicFramePr>
          <p:nvPr>
            <p:extLst>
              <p:ext uri="{D42A27DB-BD31-4B8C-83A1-F6EECF244321}">
                <p14:modId xmlns:p14="http://schemas.microsoft.com/office/powerpoint/2010/main" val="2212297869"/>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595440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fade">
                                      <p:cBhvr>
                                        <p:cTn id="7" dur="500"/>
                                        <p:tgtEl>
                                          <p:spTgt spid="3">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graphicEl>
                                              <a:chart seriesIdx="0" categoryIdx="0" bldStep="ptInSeries"/>
                                            </p:graphicEl>
                                          </p:spTgt>
                                        </p:tgtEl>
                                        <p:attrNameLst>
                                          <p:attrName>style.visibility</p:attrName>
                                        </p:attrNameLst>
                                      </p:cBhvr>
                                      <p:to>
                                        <p:strVal val="visible"/>
                                      </p:to>
                                    </p:set>
                                    <p:animEffect transition="in" filter="fade">
                                      <p:cBhvr>
                                        <p:cTn id="12" dur="500"/>
                                        <p:tgtEl>
                                          <p:spTgt spid="3">
                                            <p:graphicEl>
                                              <a:chart seriesIdx="0" categoryIdx="0" bldStep="ptIn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graphicEl>
                                              <a:chart seriesIdx="0" categoryIdx="1" bldStep="ptInSeries"/>
                                            </p:graphicEl>
                                          </p:spTgt>
                                        </p:tgtEl>
                                        <p:attrNameLst>
                                          <p:attrName>style.visibility</p:attrName>
                                        </p:attrNameLst>
                                      </p:cBhvr>
                                      <p:to>
                                        <p:strVal val="visible"/>
                                      </p:to>
                                    </p:set>
                                    <p:animEffect transition="in" filter="fade">
                                      <p:cBhvr>
                                        <p:cTn id="17" dur="500"/>
                                        <p:tgtEl>
                                          <p:spTgt spid="3">
                                            <p:graphicEl>
                                              <a:chart seriesIdx="0" categoryIdx="1" bldStep="ptIn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graphicEl>
                                              <a:chart seriesIdx="0" categoryIdx="2" bldStep="ptInSeries"/>
                                            </p:graphicEl>
                                          </p:spTgt>
                                        </p:tgtEl>
                                        <p:attrNameLst>
                                          <p:attrName>style.visibility</p:attrName>
                                        </p:attrNameLst>
                                      </p:cBhvr>
                                      <p:to>
                                        <p:strVal val="visible"/>
                                      </p:to>
                                    </p:set>
                                    <p:animEffect transition="in" filter="fade">
                                      <p:cBhvr>
                                        <p:cTn id="22" dur="500"/>
                                        <p:tgtEl>
                                          <p:spTgt spid="3">
                                            <p:graphicEl>
                                              <a:chart seriesIdx="0" categoryIdx="2" bldStep="ptIn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graphicEl>
                                              <a:chart seriesIdx="0" categoryIdx="3" bldStep="ptInSeries"/>
                                            </p:graphicEl>
                                          </p:spTgt>
                                        </p:tgtEl>
                                        <p:attrNameLst>
                                          <p:attrName>style.visibility</p:attrName>
                                        </p:attrNameLst>
                                      </p:cBhvr>
                                      <p:to>
                                        <p:strVal val="visible"/>
                                      </p:to>
                                    </p:set>
                                    <p:animEffect transition="in" filter="fade">
                                      <p:cBhvr>
                                        <p:cTn id="27" dur="500"/>
                                        <p:tgtEl>
                                          <p:spTgt spid="3">
                                            <p:graphicEl>
                                              <a:chart seriesIdx="0" categoryIdx="3" bldStep="ptIn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graphicEl>
                                              <a:chart seriesIdx="0" categoryIdx="4" bldStep="ptInSeries"/>
                                            </p:graphicEl>
                                          </p:spTgt>
                                        </p:tgtEl>
                                        <p:attrNameLst>
                                          <p:attrName>style.visibility</p:attrName>
                                        </p:attrNameLst>
                                      </p:cBhvr>
                                      <p:to>
                                        <p:strVal val="visible"/>
                                      </p:to>
                                    </p:set>
                                    <p:animEffect transition="in" filter="fade">
                                      <p:cBhvr>
                                        <p:cTn id="32" dur="500"/>
                                        <p:tgtEl>
                                          <p:spTgt spid="3">
                                            <p:graphicEl>
                                              <a:chart seriesIdx="0" categoryIdx="4" bldStep="ptInSeries"/>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Chart bld="seriesEl"/>
        </p:bldSub>
      </p:bldGraphic>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Comparison to Other PIM Architectures</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200" b="1" kern="0" dirty="0">
                  <a:solidFill>
                    <a:srgbClr val="E08961"/>
                  </a:solidFill>
                  <a:latin typeface="Avenir Next" panose="020B0503020202020204" pitchFamily="34" charset="0"/>
                </a:rPr>
                <a:t>MIMDRAM significantly improves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performance/area compared to </a:t>
              </a:r>
              <a:br>
                <a:rPr lang="en-US" sz="2200" b="1" kern="0" dirty="0">
                  <a:solidFill>
                    <a:srgbClr val="E08961"/>
                  </a:solidFill>
                  <a:latin typeface="Avenir Next" panose="020B0503020202020204" pitchFamily="34" charset="0"/>
                </a:rPr>
              </a:br>
              <a:r>
                <a:rPr lang="en-US" sz="2200" b="1" kern="0" dirty="0">
                  <a:solidFill>
                    <a:srgbClr val="E08961"/>
                  </a:solidFill>
                  <a:latin typeface="Avenir Next" panose="020B0503020202020204" pitchFamily="34" charset="0"/>
                </a:rPr>
                <a:t>DRISA (1.18x) and Fulcrum (1.92x)</a:t>
              </a:r>
              <a:endPar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Takeaway</a:t>
              </a:r>
            </a:p>
          </p:txBody>
        </p:sp>
      </p:grpSp>
      <p:graphicFrame>
        <p:nvGraphicFramePr>
          <p:cNvPr id="7" name="Chart 6">
            <a:extLst>
              <a:ext uri="{FF2B5EF4-FFF2-40B4-BE49-F238E27FC236}">
                <a16:creationId xmlns:a16="http://schemas.microsoft.com/office/drawing/2014/main" id="{15815C0F-9A65-90AB-3F1A-829F02BFF636}"/>
              </a:ext>
            </a:extLst>
          </p:cNvPr>
          <p:cNvGraphicFramePr>
            <a:graphicFrameLocks/>
          </p:cNvGraphicFramePr>
          <p:nvPr>
            <p:extLst>
              <p:ext uri="{D42A27DB-BD31-4B8C-83A1-F6EECF244321}">
                <p14:modId xmlns:p14="http://schemas.microsoft.com/office/powerpoint/2010/main" val="4268367817"/>
              </p:ext>
            </p:extLst>
          </p:nvPr>
        </p:nvGraphicFramePr>
        <p:xfrm>
          <a:off x="87120" y="1082039"/>
          <a:ext cx="8894602" cy="3715514"/>
        </p:xfrm>
        <a:graphic>
          <a:graphicData uri="http://schemas.openxmlformats.org/drawingml/2006/chart">
            <c:chart xmlns:c="http://schemas.openxmlformats.org/drawingml/2006/chart" xmlns:r="http://schemas.openxmlformats.org/officeDocument/2006/relationships" r:id="rId3"/>
          </a:graphicData>
        </a:graphic>
      </p:graphicFrame>
      <p:sp>
        <p:nvSpPr>
          <p:cNvPr id="19" name="Rounded Rectangle 18">
            <a:extLst>
              <a:ext uri="{FF2B5EF4-FFF2-40B4-BE49-F238E27FC236}">
                <a16:creationId xmlns:a16="http://schemas.microsoft.com/office/drawing/2014/main" id="{1374448E-BEA8-1CE6-8DB7-E53DB960DA35}"/>
              </a:ext>
            </a:extLst>
          </p:cNvPr>
          <p:cNvSpPr/>
          <p:nvPr/>
        </p:nvSpPr>
        <p:spPr>
          <a:xfrm>
            <a:off x="8410846" y="1743190"/>
            <a:ext cx="570876" cy="2131498"/>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0" name="Table 4">
            <a:extLst>
              <a:ext uri="{FF2B5EF4-FFF2-40B4-BE49-F238E27FC236}">
                <a16:creationId xmlns:a16="http://schemas.microsoft.com/office/drawing/2014/main" id="{261349A4-4195-B012-6BE5-C4EE7431FDA3}"/>
              </a:ext>
            </a:extLst>
          </p:cNvPr>
          <p:cNvGraphicFramePr>
            <a:graphicFrameLocks/>
          </p:cNvGraphicFramePr>
          <p:nvPr>
            <p:extLst>
              <p:ext uri="{D42A27DB-BD31-4B8C-83A1-F6EECF244321}">
                <p14:modId xmlns:p14="http://schemas.microsoft.com/office/powerpoint/2010/main" val="761870158"/>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771972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fade">
                                      <p:cBhvr>
                                        <p:cTn id="7" dur="500"/>
                                        <p:tgtEl>
                                          <p:spTgt spid="7">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graphicEl>
                                              <a:chart seriesIdx="0" categoryIdx="-4" bldStep="series"/>
                                            </p:graphicEl>
                                          </p:spTgt>
                                        </p:tgtEl>
                                        <p:attrNameLst>
                                          <p:attrName>style.visibility</p:attrName>
                                        </p:attrNameLst>
                                      </p:cBhvr>
                                      <p:to>
                                        <p:strVal val="visible"/>
                                      </p:to>
                                    </p:set>
                                    <p:animEffect transition="in" filter="fade">
                                      <p:cBhvr>
                                        <p:cTn id="12" dur="500"/>
                                        <p:tgtEl>
                                          <p:spTgt spid="7">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graphicEl>
                                              <a:chart seriesIdx="1" categoryIdx="-4" bldStep="series"/>
                                            </p:graphicEl>
                                          </p:spTgt>
                                        </p:tgtEl>
                                        <p:attrNameLst>
                                          <p:attrName>style.visibility</p:attrName>
                                        </p:attrNameLst>
                                      </p:cBhvr>
                                      <p:to>
                                        <p:strVal val="visible"/>
                                      </p:to>
                                    </p:set>
                                    <p:animEffect transition="in" filter="fade">
                                      <p:cBhvr>
                                        <p:cTn id="17" dur="500"/>
                                        <p:tgtEl>
                                          <p:spTgt spid="7">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7">
                                            <p:graphicEl>
                                              <a:chart seriesIdx="2" categoryIdx="-4" bldStep="series"/>
                                            </p:graphicEl>
                                          </p:spTgt>
                                        </p:tgtEl>
                                        <p:attrNameLst>
                                          <p:attrName>style.visibility</p:attrName>
                                        </p:attrNameLst>
                                      </p:cBhvr>
                                      <p:to>
                                        <p:strVal val="visible"/>
                                      </p:to>
                                    </p:set>
                                    <p:animEffect transition="in" filter="fade">
                                      <p:cBhvr>
                                        <p:cTn id="22" dur="500"/>
                                        <p:tgtEl>
                                          <p:spTgt spid="7">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P spid="19"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4210987-0388-1BB6-ADDF-09FC0BD0DB8B}"/>
              </a:ext>
            </a:extLst>
          </p:cNvPr>
          <p:cNvSpPr>
            <a:spLocks noGrp="1"/>
          </p:cNvSpPr>
          <p:nvPr>
            <p:ph idx="1"/>
          </p:nvPr>
        </p:nvSpPr>
        <p:spPr>
          <a:xfrm>
            <a:off x="169011" y="1317708"/>
            <a:ext cx="8894602" cy="5407958"/>
          </a:xfrm>
        </p:spPr>
        <p:txBody>
          <a:bodyPr>
            <a:normAutofit/>
          </a:bodyPr>
          <a:lstStyle/>
          <a:p>
            <a:r>
              <a:rPr lang="en-US" sz="2400" b="1" dirty="0">
                <a:solidFill>
                  <a:schemeClr val="accent4"/>
                </a:solidFill>
              </a:rPr>
              <a:t>MIMDRAM with subarray and bank-level parallelism</a:t>
            </a:r>
            <a:endParaRPr lang="en-US" sz="2400" dirty="0"/>
          </a:p>
          <a:p>
            <a:pPr lvl="1"/>
            <a:r>
              <a:rPr lang="en-US" sz="2000" dirty="0"/>
              <a:t>MIMDRAM provides significant performance gains compared to the baseline CPU (</a:t>
            </a:r>
            <a:r>
              <a:rPr lang="en-US" sz="2000" b="1" dirty="0">
                <a:solidFill>
                  <a:schemeClr val="accent5"/>
                </a:solidFill>
              </a:rPr>
              <a:t>13.2x</a:t>
            </a:r>
            <a:r>
              <a:rPr lang="en-US" sz="2000" dirty="0"/>
              <a:t>) and GPU (</a:t>
            </a:r>
            <a:r>
              <a:rPr lang="en-US" sz="2000" b="1" dirty="0">
                <a:solidFill>
                  <a:schemeClr val="accent5"/>
                </a:solidFill>
              </a:rPr>
              <a:t>2x</a:t>
            </a:r>
            <a:r>
              <a:rPr lang="en-US" sz="2000" dirty="0"/>
              <a:t>)</a:t>
            </a:r>
            <a:br>
              <a:rPr lang="en-US" sz="2000" dirty="0"/>
            </a:br>
            <a:endParaRPr lang="en-US" sz="2400" b="1" dirty="0">
              <a:solidFill>
                <a:schemeClr val="accent4"/>
              </a:solidFill>
            </a:endParaRPr>
          </a:p>
          <a:p>
            <a:r>
              <a:rPr lang="en-US" sz="2400" b="1" dirty="0">
                <a:solidFill>
                  <a:schemeClr val="accent4"/>
                </a:solidFill>
              </a:rPr>
              <a:t>Comparison to DRISA and Fulcrum for multi-programmed workloads </a:t>
            </a:r>
          </a:p>
          <a:p>
            <a:pPr lvl="1"/>
            <a:r>
              <a:rPr lang="en-US" sz="2000" dirty="0"/>
              <a:t>MIMDRAM achieves system throughput on par with DRISA and Fulcrum</a:t>
            </a:r>
            <a:br>
              <a:rPr lang="en-US" sz="2000" dirty="0"/>
            </a:br>
            <a:endParaRPr lang="en-US" sz="1800" dirty="0"/>
          </a:p>
          <a:p>
            <a:r>
              <a:rPr lang="en-US" sz="2400" b="1" dirty="0">
                <a:solidFill>
                  <a:schemeClr val="accent4"/>
                </a:solidFill>
              </a:rPr>
              <a:t>MIMDRAM’s SIMD utilization versus SIMDRAM</a:t>
            </a:r>
          </a:p>
          <a:p>
            <a:pPr lvl="1"/>
            <a:r>
              <a:rPr lang="en-US" sz="2000" dirty="0"/>
              <a:t>MIMDRAM provides </a:t>
            </a:r>
            <a:r>
              <a:rPr lang="en-US" sz="2000" b="1" dirty="0">
                <a:solidFill>
                  <a:schemeClr val="accent5"/>
                </a:solidFill>
              </a:rPr>
              <a:t>15.6x</a:t>
            </a:r>
            <a:r>
              <a:rPr lang="en-US" sz="2000" dirty="0"/>
              <a:t> the utilization of SIMDRAM</a:t>
            </a:r>
            <a:br>
              <a:rPr lang="en-US" sz="2000" dirty="0"/>
            </a:br>
            <a:endParaRPr lang="en-US" sz="1800" dirty="0"/>
          </a:p>
          <a:p>
            <a:r>
              <a:rPr lang="en-US" sz="2400" b="1" dirty="0">
                <a:solidFill>
                  <a:schemeClr val="accent4"/>
                </a:solidFill>
              </a:rPr>
              <a:t>Area analysis </a:t>
            </a:r>
          </a:p>
          <a:p>
            <a:pPr lvl="1"/>
            <a:r>
              <a:rPr lang="en-US" sz="2000" dirty="0"/>
              <a:t>MIMDRAM adds small area cost to a DRAM chip (</a:t>
            </a:r>
            <a:r>
              <a:rPr lang="en-US" sz="2000" b="1" dirty="0">
                <a:solidFill>
                  <a:schemeClr val="accent5"/>
                </a:solidFill>
              </a:rPr>
              <a:t>1.11%</a:t>
            </a:r>
            <a:r>
              <a:rPr lang="en-US" sz="2000" dirty="0"/>
              <a:t>) and </a:t>
            </a:r>
            <a:br>
              <a:rPr lang="en-US" sz="2000" dirty="0"/>
            </a:br>
            <a:r>
              <a:rPr lang="en-US" sz="2000" dirty="0"/>
              <a:t>CPU die (</a:t>
            </a:r>
            <a:r>
              <a:rPr lang="en-US" sz="2000" b="1" dirty="0">
                <a:solidFill>
                  <a:schemeClr val="accent5"/>
                </a:solidFill>
              </a:rPr>
              <a:t>0.6%</a:t>
            </a:r>
            <a:r>
              <a:rPr lang="en-US" sz="2000" dirty="0"/>
              <a:t>)</a:t>
            </a:r>
          </a:p>
        </p:txBody>
      </p:sp>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More in the Paper</a:t>
            </a:r>
          </a:p>
        </p:txBody>
      </p:sp>
      <p:graphicFrame>
        <p:nvGraphicFramePr>
          <p:cNvPr id="2" name="Table 4">
            <a:extLst>
              <a:ext uri="{FF2B5EF4-FFF2-40B4-BE49-F238E27FC236}">
                <a16:creationId xmlns:a16="http://schemas.microsoft.com/office/drawing/2014/main" id="{1FE5645B-7F93-0B2E-BF4E-55FC68F71A68}"/>
              </a:ext>
            </a:extLst>
          </p:cNvPr>
          <p:cNvGraphicFramePr>
            <a:graphicFrameLocks/>
          </p:cNvGraphicFramePr>
          <p:nvPr>
            <p:extLst>
              <p:ext uri="{D42A27DB-BD31-4B8C-83A1-F6EECF244321}">
                <p14:modId xmlns:p14="http://schemas.microsoft.com/office/powerpoint/2010/main" val="294344565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endParaRPr lang="en-US" sz="800" dirty="0">
                        <a:solidFill>
                          <a:schemeClr val="accent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538506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fade">
                                      <p:cBhvr>
                                        <p:cTn id="23" dur="500"/>
                                        <p:tgtEl>
                                          <p:spTgt spid="3">
                                            <p:txEl>
                                              <p:pRg st="4" end="4"/>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500"/>
                                        <p:tgtEl>
                                          <p:spTgt spid="3">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Effect transition="in" filter="fade">
                                      <p:cBhvr>
                                        <p:cTn id="31" dur="500"/>
                                        <p:tgtEl>
                                          <p:spTgt spid="3">
                                            <p:txEl>
                                              <p:pRg st="6" end="6"/>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3">
                                            <p:txEl>
                                              <p:pRg st="7" end="7"/>
                                            </p:txEl>
                                          </p:spTgt>
                                        </p:tgtEl>
                                        <p:attrNameLst>
                                          <p:attrName>style.visibility</p:attrName>
                                        </p:attrNameLst>
                                      </p:cBhvr>
                                      <p:to>
                                        <p:strVal val="visible"/>
                                      </p:to>
                                    </p:set>
                                    <p:animEffect transition="in" filter="fade">
                                      <p:cBhvr>
                                        <p:cTn id="34"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Row Access (ACTIVATE) </a:t>
            </a:r>
          </a:p>
        </p:txBody>
      </p:sp>
      <p:graphicFrame>
        <p:nvGraphicFramePr>
          <p:cNvPr id="2" name="Table 4">
            <a:extLst>
              <a:ext uri="{FF2B5EF4-FFF2-40B4-BE49-F238E27FC236}">
                <a16:creationId xmlns:a16="http://schemas.microsoft.com/office/drawing/2014/main" id="{3908270F-4CF8-DADA-65B6-6FF65FA4F60D}"/>
              </a:ext>
            </a:extLst>
          </p:cNvPr>
          <p:cNvGraphicFramePr>
            <a:graphicFrameLocks/>
          </p:cNvGraphicFramePr>
          <p:nvPr>
            <p:extLst>
              <p:ext uri="{D42A27DB-BD31-4B8C-83A1-F6EECF244321}">
                <p14:modId xmlns:p14="http://schemas.microsoft.com/office/powerpoint/2010/main" val="3527931616"/>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6816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559"/>
                                        </p:tgtEl>
                                        <p:attrNameLst>
                                          <p:attrName>style.visibility</p:attrName>
                                        </p:attrNameLst>
                                      </p:cBhvr>
                                      <p:to>
                                        <p:strVal val="visible"/>
                                      </p:to>
                                    </p:set>
                                    <p:animEffect transition="in" filter="wipe(up)">
                                      <p:cBhvr>
                                        <p:cTn id="39" dur="5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4210987-0388-1BB6-ADDF-09FC0BD0DB8B}"/>
              </a:ext>
            </a:extLst>
          </p:cNvPr>
          <p:cNvSpPr>
            <a:spLocks noGrp="1"/>
          </p:cNvSpPr>
          <p:nvPr>
            <p:ph idx="1"/>
          </p:nvPr>
        </p:nvSpPr>
        <p:spPr>
          <a:xfrm>
            <a:off x="169011" y="1317708"/>
            <a:ext cx="8894602" cy="5407958"/>
          </a:xfrm>
        </p:spPr>
        <p:txBody>
          <a:bodyPr>
            <a:normAutofit/>
          </a:bodyPr>
          <a:lstStyle/>
          <a:p>
            <a:r>
              <a:rPr lang="en-US" sz="2400" b="1" dirty="0">
                <a:solidFill>
                  <a:schemeClr val="accent4"/>
                </a:solidFill>
              </a:rPr>
              <a:t>MIMDRAM with subarray and bank-level parallelism</a:t>
            </a:r>
            <a:endParaRPr lang="en-US" sz="2400" dirty="0"/>
          </a:p>
          <a:p>
            <a:pPr lvl="1"/>
            <a:r>
              <a:rPr lang="en-US" sz="2000" dirty="0"/>
              <a:t>MIMDRAM provides significant performance gains compared to the baseline CPU (</a:t>
            </a:r>
            <a:r>
              <a:rPr lang="en-US" sz="2000" b="1" dirty="0">
                <a:solidFill>
                  <a:schemeClr val="accent5"/>
                </a:solidFill>
              </a:rPr>
              <a:t>13.2x</a:t>
            </a:r>
            <a:r>
              <a:rPr lang="en-US" sz="2000" dirty="0"/>
              <a:t>) and GPU (</a:t>
            </a:r>
            <a:r>
              <a:rPr lang="en-US" sz="2000" b="1" dirty="0">
                <a:solidFill>
                  <a:schemeClr val="accent5"/>
                </a:solidFill>
              </a:rPr>
              <a:t>2x</a:t>
            </a:r>
            <a:r>
              <a:rPr lang="en-US" sz="2000" dirty="0"/>
              <a:t>)</a:t>
            </a:r>
            <a:br>
              <a:rPr lang="en-US" sz="2000" dirty="0"/>
            </a:br>
            <a:endParaRPr lang="en-US" sz="2400" b="1" dirty="0">
              <a:solidFill>
                <a:schemeClr val="accent4"/>
              </a:solidFill>
            </a:endParaRPr>
          </a:p>
          <a:p>
            <a:r>
              <a:rPr lang="en-US" sz="2400" b="1" dirty="0">
                <a:solidFill>
                  <a:schemeClr val="accent4"/>
                </a:solidFill>
              </a:rPr>
              <a:t>Comparison to DRISA and Fulcrum for multi-programmed workloads </a:t>
            </a:r>
          </a:p>
          <a:p>
            <a:pPr lvl="1"/>
            <a:r>
              <a:rPr lang="en-US" sz="2000" dirty="0"/>
              <a:t>MIMDRAM achieves system throughput on par with DRISA and Fulcrum</a:t>
            </a:r>
            <a:br>
              <a:rPr lang="en-US" sz="2000" dirty="0"/>
            </a:br>
            <a:endParaRPr lang="en-US" sz="1800" dirty="0"/>
          </a:p>
          <a:p>
            <a:r>
              <a:rPr lang="en-US" sz="2400" b="1" dirty="0">
                <a:solidFill>
                  <a:schemeClr val="accent4"/>
                </a:solidFill>
              </a:rPr>
              <a:t>MIMDRAM’s SIMD utilization versus SIMDRAM</a:t>
            </a:r>
          </a:p>
          <a:p>
            <a:pPr lvl="1"/>
            <a:r>
              <a:rPr lang="en-US" sz="2000" dirty="0"/>
              <a:t>MIMDRAM provides </a:t>
            </a:r>
            <a:r>
              <a:rPr lang="en-US" sz="2000" b="1" dirty="0">
                <a:solidFill>
                  <a:schemeClr val="accent5"/>
                </a:solidFill>
              </a:rPr>
              <a:t>15.6x</a:t>
            </a:r>
            <a:r>
              <a:rPr lang="en-US" sz="2000" dirty="0"/>
              <a:t> the utilization of SIMDRAM</a:t>
            </a:r>
            <a:br>
              <a:rPr lang="en-US" sz="2000" dirty="0"/>
            </a:br>
            <a:endParaRPr lang="en-US" sz="1800" dirty="0"/>
          </a:p>
          <a:p>
            <a:r>
              <a:rPr lang="en-US" sz="2400" b="1" dirty="0">
                <a:solidFill>
                  <a:schemeClr val="accent4"/>
                </a:solidFill>
              </a:rPr>
              <a:t>Area analysis </a:t>
            </a:r>
          </a:p>
          <a:p>
            <a:pPr lvl="1"/>
            <a:r>
              <a:rPr lang="en-US" sz="2000" dirty="0"/>
              <a:t>MIMDRAM adds small area cost to a DRAM chip (</a:t>
            </a:r>
            <a:r>
              <a:rPr lang="en-US" sz="2000" b="1" dirty="0">
                <a:solidFill>
                  <a:schemeClr val="accent5"/>
                </a:solidFill>
              </a:rPr>
              <a:t>1.11%</a:t>
            </a:r>
            <a:r>
              <a:rPr lang="en-US" sz="2000" dirty="0"/>
              <a:t>) and </a:t>
            </a:r>
            <a:br>
              <a:rPr lang="en-US" sz="2000" dirty="0"/>
            </a:br>
            <a:r>
              <a:rPr lang="en-US" sz="2000" dirty="0"/>
              <a:t>CPU die (</a:t>
            </a:r>
            <a:r>
              <a:rPr lang="en-US" sz="2000" b="1" dirty="0">
                <a:solidFill>
                  <a:schemeClr val="accent5"/>
                </a:solidFill>
              </a:rPr>
              <a:t>0.6%</a:t>
            </a:r>
            <a:r>
              <a:rPr lang="en-US" sz="2000" dirty="0"/>
              <a:t>)</a:t>
            </a:r>
          </a:p>
        </p:txBody>
      </p:sp>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69011" y="132334"/>
            <a:ext cx="8894602" cy="925840"/>
          </a:xfrm>
        </p:spPr>
        <p:txBody>
          <a:bodyPr>
            <a:noAutofit/>
          </a:bodyPr>
          <a:lstStyle/>
          <a:p>
            <a:r>
              <a:rPr lang="en-US" sz="3600" dirty="0"/>
              <a:t>Evaluation: </a:t>
            </a:r>
            <a:br>
              <a:rPr lang="en-US" sz="3600" dirty="0"/>
            </a:br>
            <a:r>
              <a:rPr lang="en-US" sz="2800" dirty="0"/>
              <a:t>More in the Paper</a:t>
            </a:r>
          </a:p>
        </p:txBody>
      </p:sp>
      <p:graphicFrame>
        <p:nvGraphicFramePr>
          <p:cNvPr id="2" name="Table 4">
            <a:extLst>
              <a:ext uri="{FF2B5EF4-FFF2-40B4-BE49-F238E27FC236}">
                <a16:creationId xmlns:a16="http://schemas.microsoft.com/office/drawing/2014/main" id="{1FE5645B-7F93-0B2E-BF4E-55FC68F71A68}"/>
              </a:ext>
            </a:extLst>
          </p:cNvPr>
          <p:cNvGraphicFramePr>
            <a:graphicFrameLocks/>
          </p:cNvGraphicFramePr>
          <p:nvPr>
            <p:extLst>
              <p:ext uri="{D42A27DB-BD31-4B8C-83A1-F6EECF244321}">
                <p14:modId xmlns:p14="http://schemas.microsoft.com/office/powerpoint/2010/main" val="1347611164"/>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chemeClr val="accent4"/>
                          </a:solidFill>
                          <a:latin typeface="Avenir Next" panose="020B0503020202020204" pitchFamily="34" charset="0"/>
                          <a:ea typeface="+mn-ea"/>
                          <a:cs typeface="Futura Medium" panose="020B0602020204020303" pitchFamily="34" charset="-79"/>
                        </a:rPr>
                        <a:t>●</a:t>
                      </a:r>
                      <a:endParaRPr lang="en-US" sz="800" dirty="0">
                        <a:solidFill>
                          <a:schemeClr val="accent4"/>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5" name="Rectangle 4">
            <a:extLst>
              <a:ext uri="{FF2B5EF4-FFF2-40B4-BE49-F238E27FC236}">
                <a16:creationId xmlns:a16="http://schemas.microsoft.com/office/drawing/2014/main" id="{7EDE6972-9D1F-A8C5-9364-BBB62AABD4C6}"/>
              </a:ext>
            </a:extLst>
          </p:cNvPr>
          <p:cNvSpPr/>
          <p:nvPr/>
        </p:nvSpPr>
        <p:spPr>
          <a:xfrm>
            <a:off x="-2376" y="1179358"/>
            <a:ext cx="9146375" cy="5293805"/>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482C5B32-BA7F-B2F0-D233-A74B3E353437}"/>
              </a:ext>
            </a:extLst>
          </p:cNvPr>
          <p:cNvPicPr>
            <a:picLocks noChangeAspect="1"/>
          </p:cNvPicPr>
          <p:nvPr/>
        </p:nvPicPr>
        <p:blipFill>
          <a:blip r:embed="rId3"/>
          <a:stretch>
            <a:fillRect/>
          </a:stretch>
        </p:blipFill>
        <p:spPr>
          <a:xfrm>
            <a:off x="569304" y="2167891"/>
            <a:ext cx="7920965" cy="2352624"/>
          </a:xfrm>
          <a:prstGeom prst="rect">
            <a:avLst/>
          </a:prstGeom>
          <a:ln w="38100">
            <a:solidFill>
              <a:schemeClr val="accent4"/>
            </a:solidFill>
          </a:ln>
        </p:spPr>
      </p:pic>
      <p:sp>
        <p:nvSpPr>
          <p:cNvPr id="7" name="TextBox 6">
            <a:extLst>
              <a:ext uri="{FF2B5EF4-FFF2-40B4-BE49-F238E27FC236}">
                <a16:creationId xmlns:a16="http://schemas.microsoft.com/office/drawing/2014/main" id="{7E576EA7-3C12-E66B-BD5E-1B7F24B35A4E}"/>
              </a:ext>
            </a:extLst>
          </p:cNvPr>
          <p:cNvSpPr txBox="1"/>
          <p:nvPr/>
        </p:nvSpPr>
        <p:spPr>
          <a:xfrm>
            <a:off x="569304" y="4700565"/>
            <a:ext cx="7920965" cy="461665"/>
          </a:xfrm>
          <a:prstGeom prst="rect">
            <a:avLst/>
          </a:prstGeom>
          <a:noFill/>
        </p:spPr>
        <p:txBody>
          <a:bodyPr wrap="square">
            <a:spAutoFit/>
          </a:bodyPr>
          <a:lstStyle/>
          <a:p>
            <a:pPr algn="ctr"/>
            <a:r>
              <a:rPr lang="en-US" sz="2400" b="1" dirty="0">
                <a:latin typeface="Avenir Next" panose="020B0503020202020204" pitchFamily="34" charset="0"/>
                <a:hlinkClick r:id="rId4"/>
              </a:rPr>
              <a:t>https://arxiv.org/pdf/2402.19080.pdf</a:t>
            </a:r>
            <a:r>
              <a:rPr lang="en-US" sz="2400" b="1" dirty="0">
                <a:latin typeface="Avenir Next" panose="020B0503020202020204" pitchFamily="34" charset="0"/>
              </a:rPr>
              <a:t> </a:t>
            </a:r>
          </a:p>
        </p:txBody>
      </p:sp>
      <p:sp>
        <p:nvSpPr>
          <p:cNvPr id="8" name="TextBox 7">
            <a:extLst>
              <a:ext uri="{FF2B5EF4-FFF2-40B4-BE49-F238E27FC236}">
                <a16:creationId xmlns:a16="http://schemas.microsoft.com/office/drawing/2014/main" id="{E834250C-5879-1736-B97D-2BC2FA56B7BA}"/>
              </a:ext>
            </a:extLst>
          </p:cNvPr>
          <p:cNvSpPr txBox="1"/>
          <p:nvPr/>
        </p:nvSpPr>
        <p:spPr>
          <a:xfrm>
            <a:off x="-2377" y="5383494"/>
            <a:ext cx="9146376" cy="430887"/>
          </a:xfrm>
          <a:prstGeom prst="rect">
            <a:avLst/>
          </a:prstGeom>
          <a:noFill/>
        </p:spPr>
        <p:txBody>
          <a:bodyPr wrap="square">
            <a:spAutoFit/>
          </a:bodyPr>
          <a:lstStyle/>
          <a:p>
            <a:pPr algn="ct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5">
                  <a:extLst>
                    <a:ext uri="{A12FA001-AC4F-418D-AE19-62706E023703}">
                      <ahyp:hlinkClr xmlns:ahyp="http://schemas.microsoft.com/office/drawing/2018/hyperlinkcolor" val="tx"/>
                    </a:ext>
                  </a:extLst>
                </a:hlinkClick>
              </a:rPr>
              <a:t>https://github.com/CMU-SAFARI/MIMDRAM</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lang="en-US" dirty="0"/>
          </a:p>
        </p:txBody>
      </p:sp>
    </p:spTree>
    <p:extLst>
      <p:ext uri="{BB962C8B-B14F-4D97-AF65-F5344CB8AC3E}">
        <p14:creationId xmlns:p14="http://schemas.microsoft.com/office/powerpoint/2010/main" val="157385887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169011" y="68828"/>
            <a:ext cx="8894602" cy="943888"/>
          </a:xfrm>
        </p:spPr>
        <p:txBody>
          <a:bodyPr>
            <a:normAutofit/>
          </a:bodyPr>
          <a:lstStyle/>
          <a:p>
            <a:r>
              <a:rPr lang="en-US" dirty="0">
                <a:solidFill>
                  <a:srgbClr val="1D82C5"/>
                </a:solidFill>
              </a:rPr>
              <a:t>O</a:t>
            </a:r>
            <a:r>
              <a:rPr lang="en-US" dirty="0"/>
              <a:t>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 &amp; Background</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0533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Limitations of PUD Systems</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27893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MIMDRAM</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37" name="Group 36">
            <a:extLst>
              <a:ext uri="{FF2B5EF4-FFF2-40B4-BE49-F238E27FC236}">
                <a16:creationId xmlns:a16="http://schemas.microsoft.com/office/drawing/2014/main" id="{9AA1098E-4920-8C3F-DA3A-A875EBAF516B}"/>
              </a:ext>
            </a:extLst>
          </p:cNvPr>
          <p:cNvGrpSpPr/>
          <p:nvPr/>
        </p:nvGrpSpPr>
        <p:grpSpPr>
          <a:xfrm>
            <a:off x="174918" y="3525375"/>
            <a:ext cx="8779458" cy="594360"/>
            <a:chOff x="182271" y="1107480"/>
            <a:chExt cx="8779458" cy="758952"/>
          </a:xfrm>
        </p:grpSpPr>
        <p:sp>
          <p:nvSpPr>
            <p:cNvPr id="38" name="Rectangle 37">
              <a:extLst>
                <a:ext uri="{FF2B5EF4-FFF2-40B4-BE49-F238E27FC236}">
                  <a16:creationId xmlns:a16="http://schemas.microsoft.com/office/drawing/2014/main" id="{6E76F356-EB16-F78D-EE4D-2FFC18EDD2F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Hardware Overview</a:t>
              </a:r>
            </a:p>
          </p:txBody>
        </p:sp>
        <p:sp>
          <p:nvSpPr>
            <p:cNvPr id="39" name="Rectangle 38">
              <a:extLst>
                <a:ext uri="{FF2B5EF4-FFF2-40B4-BE49-F238E27FC236}">
                  <a16:creationId xmlns:a16="http://schemas.microsoft.com/office/drawing/2014/main" id="{71BE25DD-BB01-1019-91B4-1BB691BCFE21}"/>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4261376"/>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Software Support</a:t>
              </a: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997377"/>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A82C4"/>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A82C4"/>
                  </a:solidFill>
                  <a:latin typeface="Avenir Next" panose="020B0503020202020204" pitchFamily="34" charset="0"/>
                </a:rPr>
                <a:t>7</a:t>
              </a:r>
            </a:p>
          </p:txBody>
        </p:sp>
      </p:grpSp>
      <p:graphicFrame>
        <p:nvGraphicFramePr>
          <p:cNvPr id="3" name="Table 4">
            <a:extLst>
              <a:ext uri="{FF2B5EF4-FFF2-40B4-BE49-F238E27FC236}">
                <a16:creationId xmlns:a16="http://schemas.microsoft.com/office/drawing/2014/main" id="{DE7781C5-7B74-E3C8-C574-F49F3FDFFD5B}"/>
              </a:ext>
            </a:extLst>
          </p:cNvPr>
          <p:cNvGraphicFramePr>
            <a:graphicFrameLocks/>
          </p:cNvGraphicFramePr>
          <p:nvPr>
            <p:extLst>
              <p:ext uri="{D42A27DB-BD31-4B8C-83A1-F6EECF244321}">
                <p14:modId xmlns:p14="http://schemas.microsoft.com/office/powerpoint/2010/main" val="547921331"/>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a:t>
                      </a:r>
                      <a:r>
                        <a:rPr lang="en-US" sz="800" kern="1200" dirty="0">
                          <a:solidFill>
                            <a:srgbClr val="1A82C4"/>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3868331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7357E3-8542-6F47-9EDD-EF35BB96A3BE}"/>
              </a:ext>
            </a:extLst>
          </p:cNvPr>
          <p:cNvSpPr>
            <a:spLocks noGrp="1"/>
          </p:cNvSpPr>
          <p:nvPr>
            <p:ph type="title"/>
          </p:nvPr>
        </p:nvSpPr>
        <p:spPr>
          <a:xfrm>
            <a:off x="169011" y="-1"/>
            <a:ext cx="8894602" cy="1065883"/>
          </a:xfrm>
        </p:spPr>
        <p:txBody>
          <a:bodyPr>
            <a:normAutofit/>
          </a:bodyPr>
          <a:lstStyle/>
          <a:p>
            <a:pPr algn="ctr"/>
            <a:r>
              <a:rPr lang="en-US" dirty="0">
                <a:solidFill>
                  <a:srgbClr val="1D82C5"/>
                </a:solidFill>
              </a:rPr>
              <a:t>Conclusion</a:t>
            </a:r>
          </a:p>
        </p:txBody>
      </p:sp>
      <p:sp>
        <p:nvSpPr>
          <p:cNvPr id="3" name="Rounded Rectangle 2">
            <a:extLst>
              <a:ext uri="{FF2B5EF4-FFF2-40B4-BE49-F238E27FC236}">
                <a16:creationId xmlns:a16="http://schemas.microsoft.com/office/drawing/2014/main" id="{5B887733-F15A-A91D-A27C-E487ECA440E7}"/>
              </a:ext>
            </a:extLst>
          </p:cNvPr>
          <p:cNvSpPr/>
          <p:nvPr/>
        </p:nvSpPr>
        <p:spPr>
          <a:xfrm>
            <a:off x="169011" y="1327186"/>
            <a:ext cx="8793192" cy="2078204"/>
          </a:xfrm>
          <a:prstGeom prst="roundRect">
            <a:avLst>
              <a:gd name="adj" fmla="val 4466"/>
            </a:avLst>
          </a:prstGeom>
          <a:solidFill>
            <a:schemeClr val="accent4">
              <a:lumMod val="20000"/>
              <a:lumOff val="80000"/>
            </a:schemeClr>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4"/>
                </a:solidFill>
                <a:latin typeface="Avenir Next" panose="020B0503020202020204" pitchFamily="34" charset="0"/>
              </a:rPr>
              <a:t>We introduced MIMDRAM, </a:t>
            </a:r>
            <a:br>
              <a:rPr lang="en-US" sz="2000" b="1" dirty="0">
                <a:solidFill>
                  <a:schemeClr val="accent4"/>
                </a:solidFill>
                <a:latin typeface="Avenir Next" panose="020B0503020202020204" pitchFamily="34" charset="0"/>
              </a:rPr>
            </a:br>
            <a:r>
              <a:rPr lang="en-US" sz="2000" b="1" dirty="0">
                <a:solidFill>
                  <a:schemeClr val="accent4"/>
                </a:solidFill>
                <a:latin typeface="Avenir Next" panose="020B0503020202020204" pitchFamily="34" charset="0"/>
              </a:rPr>
              <a:t>a hardware/software co-designed processing-using-DRAM system</a:t>
            </a:r>
            <a:br>
              <a:rPr lang="en-US" sz="2000" b="1" dirty="0">
                <a:solidFill>
                  <a:schemeClr val="accent4"/>
                </a:solidFill>
                <a:latin typeface="Avenir Next" panose="020B0503020202020204" pitchFamily="34" charset="0"/>
              </a:rPr>
            </a:br>
            <a:endParaRPr lang="en-US" sz="500" b="1"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Key idea</a:t>
            </a:r>
            <a:r>
              <a:rPr lang="en-US" dirty="0">
                <a:solidFill>
                  <a:schemeClr val="accent4"/>
                </a:solidFill>
                <a:latin typeface="Avenir Next" panose="020B0503020202020204" pitchFamily="34" charset="0"/>
              </a:rPr>
              <a:t>: leverage fine-grained DRAM for processing-using-DRAM operation</a:t>
            </a:r>
            <a:br>
              <a:rPr lang="en-US" dirty="0">
                <a:solidFill>
                  <a:schemeClr val="accent4"/>
                </a:solidFill>
                <a:latin typeface="Avenir Next" panose="020B0503020202020204" pitchFamily="34" charset="0"/>
              </a:rPr>
            </a:br>
            <a:endParaRPr lang="en-US" sz="500"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HW</a:t>
            </a:r>
            <a:r>
              <a:rPr lang="en-US" dirty="0">
                <a:solidFill>
                  <a:schemeClr val="accent4"/>
                </a:solidFill>
                <a:latin typeface="Avenir Next" panose="020B0503020202020204" pitchFamily="34" charset="0"/>
              </a:rPr>
              <a:t>:</a:t>
            </a:r>
            <a:r>
              <a:rPr lang="en-US" spc="-150" dirty="0">
                <a:solidFill>
                  <a:schemeClr val="accent4"/>
                </a:solidFill>
                <a:latin typeface="Avenir Next" panose="020B0503020202020204" pitchFamily="34" charset="0"/>
              </a:rPr>
              <a:t> </a:t>
            </a:r>
            <a:r>
              <a:rPr lang="en-US" sz="1600" spc="-150" dirty="0">
                <a:solidFill>
                  <a:schemeClr val="accent4"/>
                </a:solidFill>
                <a:latin typeface="Avenir Next" panose="020B0503020202020204" pitchFamily="34" charset="0"/>
              </a:rPr>
              <a:t> </a:t>
            </a:r>
            <a:r>
              <a:rPr lang="en-US" dirty="0">
                <a:solidFill>
                  <a:schemeClr val="accent4"/>
                </a:solidFill>
                <a:latin typeface="Avenir Next" panose="020B0503020202020204" pitchFamily="34" charset="0"/>
              </a:rPr>
              <a:t>- </a:t>
            </a:r>
            <a:r>
              <a:rPr lang="en-US" u="sng" dirty="0">
                <a:solidFill>
                  <a:schemeClr val="accent4"/>
                </a:solidFill>
                <a:latin typeface="Avenir Next" panose="020B0503020202020204" pitchFamily="34" charset="0"/>
              </a:rPr>
              <a:t>simple changes</a:t>
            </a:r>
            <a:r>
              <a:rPr lang="en-US" dirty="0">
                <a:solidFill>
                  <a:schemeClr val="accent4"/>
                </a:solidFill>
                <a:latin typeface="Avenir Next" panose="020B0503020202020204" pitchFamily="34" charset="0"/>
              </a:rPr>
              <a:t> to DRAM, enabling concurrent instruction execution </a:t>
            </a:r>
            <a:br>
              <a:rPr lang="en-US" sz="1600" dirty="0">
                <a:solidFill>
                  <a:schemeClr val="accent4"/>
                </a:solidFill>
                <a:latin typeface="Avenir Next" panose="020B0503020202020204" pitchFamily="34" charset="0"/>
              </a:rPr>
            </a:br>
            <a:r>
              <a:rPr lang="en-US" sz="1600" dirty="0">
                <a:solidFill>
                  <a:schemeClr val="accent4"/>
                </a:solidFill>
                <a:latin typeface="Avenir Next" panose="020B0503020202020204" pitchFamily="34" charset="0"/>
              </a:rPr>
              <a:t>           </a:t>
            </a:r>
            <a:r>
              <a:rPr lang="en-US" dirty="0">
                <a:solidFill>
                  <a:schemeClr val="accent4"/>
                </a:solidFill>
                <a:latin typeface="Avenir Next" panose="020B0503020202020204" pitchFamily="34" charset="0"/>
              </a:rPr>
              <a:t>- </a:t>
            </a:r>
            <a:r>
              <a:rPr lang="en-US" u="sng" dirty="0">
                <a:solidFill>
                  <a:schemeClr val="accent4"/>
                </a:solidFill>
                <a:latin typeface="Avenir Next" panose="020B0503020202020204" pitchFamily="34" charset="0"/>
              </a:rPr>
              <a:t>low-cost interconnects</a:t>
            </a:r>
            <a:r>
              <a:rPr lang="en-US" dirty="0">
                <a:solidFill>
                  <a:schemeClr val="accent4"/>
                </a:solidFill>
                <a:latin typeface="Avenir Next" panose="020B0503020202020204" pitchFamily="34" charset="0"/>
              </a:rPr>
              <a:t> at the DRAM peripherals for data reduction</a:t>
            </a:r>
            <a:br>
              <a:rPr lang="en-US" dirty="0">
                <a:solidFill>
                  <a:schemeClr val="accent4"/>
                </a:solidFill>
                <a:latin typeface="Avenir Next" panose="020B0503020202020204" pitchFamily="34" charset="0"/>
              </a:rPr>
            </a:br>
            <a:endParaRPr lang="en-US" sz="500" dirty="0">
              <a:solidFill>
                <a:schemeClr val="accent4"/>
              </a:solidFill>
              <a:latin typeface="Avenir Next" panose="020B0503020202020204" pitchFamily="34" charset="0"/>
            </a:endParaRPr>
          </a:p>
          <a:p>
            <a:pPr marL="342900" indent="-342900">
              <a:buFont typeface="Arial" panose="020B0604020202020204" pitchFamily="34" charset="0"/>
              <a:buChar char="•"/>
            </a:pPr>
            <a:r>
              <a:rPr lang="en-US" b="1" dirty="0">
                <a:solidFill>
                  <a:schemeClr val="accent4"/>
                </a:solidFill>
                <a:latin typeface="Avenir Next" panose="020B0503020202020204" pitchFamily="34" charset="0"/>
              </a:rPr>
              <a:t>SW</a:t>
            </a:r>
            <a:r>
              <a:rPr lang="en-US" dirty="0">
                <a:solidFill>
                  <a:schemeClr val="accent4"/>
                </a:solidFill>
                <a:latin typeface="Avenir Next" panose="020B0503020202020204" pitchFamily="34" charset="0"/>
              </a:rPr>
              <a:t>:  - </a:t>
            </a:r>
            <a:r>
              <a:rPr lang="en-US" u="sng" dirty="0">
                <a:solidFill>
                  <a:schemeClr val="accent4"/>
                </a:solidFill>
                <a:latin typeface="Avenir Next" panose="020B0503020202020204" pitchFamily="34" charset="0"/>
              </a:rPr>
              <a:t>compiler</a:t>
            </a:r>
            <a:r>
              <a:rPr lang="en-US" dirty="0">
                <a:solidFill>
                  <a:schemeClr val="accent4"/>
                </a:solidFill>
                <a:latin typeface="Avenir Next" panose="020B0503020202020204" pitchFamily="34" charset="0"/>
              </a:rPr>
              <a:t> and </a:t>
            </a:r>
            <a:r>
              <a:rPr lang="en-US" u="sng" dirty="0">
                <a:solidFill>
                  <a:schemeClr val="accent4"/>
                </a:solidFill>
                <a:latin typeface="Avenir Next" panose="020B0503020202020204" pitchFamily="34" charset="0"/>
              </a:rPr>
              <a:t>OS</a:t>
            </a:r>
            <a:r>
              <a:rPr lang="en-US" dirty="0">
                <a:solidFill>
                  <a:schemeClr val="accent4"/>
                </a:solidFill>
                <a:latin typeface="Avenir Next" panose="020B0503020202020204" pitchFamily="34" charset="0"/>
              </a:rPr>
              <a:t> support to generate and map instructions </a:t>
            </a:r>
          </a:p>
        </p:txBody>
      </p:sp>
      <p:sp>
        <p:nvSpPr>
          <p:cNvPr id="4" name="Rounded Rectangle 3">
            <a:extLst>
              <a:ext uri="{FF2B5EF4-FFF2-40B4-BE49-F238E27FC236}">
                <a16:creationId xmlns:a16="http://schemas.microsoft.com/office/drawing/2014/main" id="{1567D73F-DE3D-A11B-A15D-E37A4CC0573C}"/>
              </a:ext>
            </a:extLst>
          </p:cNvPr>
          <p:cNvSpPr/>
          <p:nvPr/>
        </p:nvSpPr>
        <p:spPr>
          <a:xfrm>
            <a:off x="169011" y="3580965"/>
            <a:ext cx="8793192" cy="1989605"/>
          </a:xfrm>
          <a:prstGeom prst="roundRect">
            <a:avLst>
              <a:gd name="adj" fmla="val 6367"/>
            </a:avLst>
          </a:prstGeom>
          <a:solidFill>
            <a:schemeClr val="accent5">
              <a:lumMod val="20000"/>
              <a:lumOff val="80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solidFill>
                  <a:schemeClr val="accent5"/>
                </a:solidFill>
                <a:latin typeface="Avenir Next" panose="020B0503020202020204" pitchFamily="34" charset="0"/>
              </a:rPr>
              <a:t>Our evaluation demonstrates that MIMDRAM</a:t>
            </a:r>
            <a:br>
              <a:rPr lang="en-US" sz="2000" b="1" dirty="0">
                <a:solidFill>
                  <a:schemeClr val="accent5"/>
                </a:solidFill>
                <a:latin typeface="Avenir Next" panose="020B0503020202020204" pitchFamily="34" charset="0"/>
              </a:rPr>
            </a:br>
            <a:endParaRPr lang="en-US" sz="500" dirty="0">
              <a:solidFill>
                <a:schemeClr val="accent5"/>
              </a:solidFill>
              <a:latin typeface="Avenir Next" panose="020B0503020202020204" pitchFamily="34" charset="0"/>
            </a:endParaRPr>
          </a:p>
          <a:p>
            <a:pPr marL="285750" indent="-285750">
              <a:buFont typeface="Arial" panose="020B0604020202020204" pitchFamily="34" charset="0"/>
              <a:buChar char="•"/>
            </a:pPr>
            <a:r>
              <a:rPr lang="en-US" b="1" dirty="0">
                <a:solidFill>
                  <a:schemeClr val="accent5"/>
                </a:solidFill>
                <a:latin typeface="Avenir Next" panose="020B0503020202020204" pitchFamily="34" charset="0"/>
              </a:rPr>
              <a:t>significantly </a:t>
            </a:r>
            <a:r>
              <a:rPr lang="en-US" dirty="0">
                <a:solidFill>
                  <a:schemeClr val="accent5"/>
                </a:solidFill>
                <a:latin typeface="Avenir Next" panose="020B0503020202020204" pitchFamily="34" charset="0"/>
              </a:rPr>
              <a:t>improves </a:t>
            </a:r>
            <a:r>
              <a:rPr lang="en-US" b="1" dirty="0">
                <a:solidFill>
                  <a:schemeClr val="accent5"/>
                </a:solidFill>
                <a:latin typeface="Avenir Next" panose="020B0503020202020204" pitchFamily="34" charset="0"/>
              </a:rPr>
              <a:t>performance</a:t>
            </a:r>
            <a:r>
              <a:rPr lang="en-US" dirty="0">
                <a:solidFill>
                  <a:schemeClr val="accent5"/>
                </a:solidFill>
                <a:latin typeface="Avenir Next" panose="020B0503020202020204" pitchFamily="34" charset="0"/>
              </a:rPr>
              <a:t>, </a:t>
            </a:r>
            <a:r>
              <a:rPr lang="en-US" b="1" dirty="0">
                <a:solidFill>
                  <a:schemeClr val="accent5"/>
                </a:solidFill>
                <a:latin typeface="Avenir Next" panose="020B0503020202020204" pitchFamily="34" charset="0"/>
              </a:rPr>
              <a:t>energy efficiency</a:t>
            </a:r>
            <a:r>
              <a:rPr lang="en-US" dirty="0">
                <a:solidFill>
                  <a:schemeClr val="accent5"/>
                </a:solidFill>
                <a:latin typeface="Avenir Next" panose="020B0503020202020204" pitchFamily="34" charset="0"/>
              </a:rPr>
              <a:t>, and </a:t>
            </a:r>
            <a:r>
              <a:rPr lang="en-US" b="1" dirty="0">
                <a:solidFill>
                  <a:schemeClr val="accent5"/>
                </a:solidFill>
                <a:latin typeface="Avenir Next" panose="020B0503020202020204" pitchFamily="34" charset="0"/>
              </a:rPr>
              <a:t>throughput</a:t>
            </a:r>
            <a:r>
              <a:rPr lang="en-US" dirty="0">
                <a:solidFill>
                  <a:schemeClr val="accent5"/>
                </a:solidFill>
                <a:latin typeface="Avenir Next" panose="020B0503020202020204" pitchFamily="34" charset="0"/>
              </a:rPr>
              <a:t> compared to processor-centric (CPU and GPU) and </a:t>
            </a:r>
            <a:br>
              <a:rPr lang="en-US" dirty="0">
                <a:solidFill>
                  <a:schemeClr val="accent5"/>
                </a:solidFill>
                <a:latin typeface="Avenir Next" panose="020B0503020202020204" pitchFamily="34" charset="0"/>
              </a:rPr>
            </a:br>
            <a:r>
              <a:rPr lang="en-US" dirty="0">
                <a:solidFill>
                  <a:schemeClr val="accent5"/>
                </a:solidFill>
                <a:latin typeface="Avenir Next" panose="020B0503020202020204" pitchFamily="34" charset="0"/>
              </a:rPr>
              <a:t>memory-centric (SIMDRAM, DRISA, and Fulcrum) architectures </a:t>
            </a:r>
            <a:br>
              <a:rPr lang="en-US" dirty="0">
                <a:solidFill>
                  <a:schemeClr val="accent5"/>
                </a:solidFill>
                <a:latin typeface="Avenir Next" panose="020B0503020202020204" pitchFamily="34" charset="0"/>
              </a:rPr>
            </a:br>
            <a:endParaRPr lang="en-US" sz="500" dirty="0">
              <a:solidFill>
                <a:schemeClr val="accent5"/>
              </a:solidFill>
              <a:latin typeface="Avenir Next" panose="020B0503020202020204" pitchFamily="34" charset="0"/>
            </a:endParaRPr>
          </a:p>
          <a:p>
            <a:pPr marL="285750" indent="-285750">
              <a:buFont typeface="Arial" panose="020B0604020202020204" pitchFamily="34" charset="0"/>
              <a:buChar char="•"/>
            </a:pPr>
            <a:r>
              <a:rPr lang="en-US" dirty="0">
                <a:solidFill>
                  <a:schemeClr val="accent5"/>
                </a:solidFill>
                <a:latin typeface="Avenir Next" panose="020B0503020202020204" pitchFamily="34" charset="0"/>
              </a:rPr>
              <a:t>incurs </a:t>
            </a:r>
            <a:r>
              <a:rPr lang="en-US" b="1" dirty="0">
                <a:solidFill>
                  <a:schemeClr val="accent5"/>
                </a:solidFill>
                <a:latin typeface="Avenir Next" panose="020B0503020202020204" pitchFamily="34" charset="0"/>
              </a:rPr>
              <a:t>small area cost </a:t>
            </a:r>
            <a:r>
              <a:rPr lang="en-US" dirty="0">
                <a:solidFill>
                  <a:schemeClr val="accent5"/>
                </a:solidFill>
                <a:latin typeface="Avenir Next" panose="020B0503020202020204" pitchFamily="34" charset="0"/>
              </a:rPr>
              <a:t>to a DRAM chip and CPU die</a:t>
            </a:r>
          </a:p>
        </p:txBody>
      </p:sp>
      <p:graphicFrame>
        <p:nvGraphicFramePr>
          <p:cNvPr id="8" name="Table 4">
            <a:extLst>
              <a:ext uri="{FF2B5EF4-FFF2-40B4-BE49-F238E27FC236}">
                <a16:creationId xmlns:a16="http://schemas.microsoft.com/office/drawing/2014/main" id="{7133FBC9-C5DA-BB1B-572C-2DB46BA86A4F}"/>
              </a:ext>
            </a:extLst>
          </p:cNvPr>
          <p:cNvGraphicFramePr>
            <a:graphicFrameLocks/>
          </p:cNvGraphicFramePr>
          <p:nvPr>
            <p:extLst>
              <p:ext uri="{D42A27DB-BD31-4B8C-83A1-F6EECF244321}">
                <p14:modId xmlns:p14="http://schemas.microsoft.com/office/powerpoint/2010/main" val="2798666695"/>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A82C4"/>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1A82C4"/>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12" name="TextBox 11">
            <a:extLst>
              <a:ext uri="{FF2B5EF4-FFF2-40B4-BE49-F238E27FC236}">
                <a16:creationId xmlns:a16="http://schemas.microsoft.com/office/drawing/2014/main" id="{4AFA4909-9469-F224-2511-48254E2A1540}"/>
              </a:ext>
            </a:extLst>
          </p:cNvPr>
          <p:cNvSpPr txBox="1"/>
          <p:nvPr/>
        </p:nvSpPr>
        <p:spPr>
          <a:xfrm>
            <a:off x="-7581" y="5855195"/>
            <a:ext cx="9146376" cy="400110"/>
          </a:xfrm>
          <a:prstGeom prst="rect">
            <a:avLst/>
          </a:prstGeom>
          <a:noFill/>
        </p:spPr>
        <p:txBody>
          <a:bodyPr wrap="square">
            <a:spAutoFit/>
          </a:bodyPr>
          <a:lstStyle/>
          <a:p>
            <a:pPr algn="ctr"/>
            <a:r>
              <a:rPr kumimoji="0" lang="en-US" sz="20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3">
                  <a:extLst>
                    <a:ext uri="{A12FA001-AC4F-418D-AE19-62706E023703}">
                      <ahyp:hlinkClr xmlns:ahyp="http://schemas.microsoft.com/office/drawing/2018/hyperlinkcolor" val="tx"/>
                    </a:ext>
                  </a:extLst>
                </a:hlinkClick>
              </a:rPr>
              <a:t>https://github.com/CMU-SAFARI/MIMDRAM</a:t>
            </a:r>
            <a:r>
              <a:rPr kumimoji="0" lang="en-US" sz="20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lang="en-US" sz="1600" dirty="0"/>
          </a:p>
        </p:txBody>
      </p:sp>
    </p:spTree>
    <p:extLst>
      <p:ext uri="{BB962C8B-B14F-4D97-AF65-F5344CB8AC3E}">
        <p14:creationId xmlns:p14="http://schemas.microsoft.com/office/powerpoint/2010/main" val="1486679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12"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0"/>
            <a:ext cx="9144000" cy="3934325"/>
          </a:xfrm>
        </p:spPr>
        <p:txBody>
          <a:bodyPr>
            <a:normAutofit/>
          </a:bodyPr>
          <a:lstStyle/>
          <a:p>
            <a:r>
              <a:rPr lang="en-US" i="0" dirty="0">
                <a:solidFill>
                  <a:schemeClr val="bg1"/>
                </a:solidFill>
                <a:effectLst/>
              </a:rPr>
              <a:t>MIMDRAM </a:t>
            </a:r>
            <a:br>
              <a:rPr lang="en-US" sz="3600" b="0" i="0" dirty="0">
                <a:solidFill>
                  <a:schemeClr val="bg1"/>
                </a:solidFill>
                <a:effectLst/>
              </a:rPr>
            </a:br>
            <a:r>
              <a:rPr lang="en-US" sz="2800" i="0" dirty="0">
                <a:solidFill>
                  <a:schemeClr val="bg1"/>
                </a:solidFill>
                <a:effectLst/>
              </a:rPr>
              <a:t> </a:t>
            </a:r>
            <a:r>
              <a:rPr lang="en-US" sz="2200" i="0" dirty="0">
                <a:solidFill>
                  <a:schemeClr val="bg1"/>
                </a:solidFill>
                <a:effectLst/>
              </a:rPr>
              <a:t>An End-to-End Processing-Using-DRAM System for </a:t>
            </a:r>
            <a:br>
              <a:rPr lang="en-US" sz="2200" i="0" dirty="0">
                <a:solidFill>
                  <a:schemeClr val="bg1"/>
                </a:solidFill>
                <a:effectLst/>
              </a:rPr>
            </a:br>
            <a:r>
              <a:rPr lang="en-US" sz="2200" i="0" dirty="0">
                <a:solidFill>
                  <a:schemeClr val="bg1"/>
                </a:solidFill>
                <a:effectLst/>
              </a:rPr>
              <a:t>High-Throughput, Energy-Efficient and Programmer-Transparent </a:t>
            </a:r>
            <a:br>
              <a:rPr lang="en-US" sz="2200" i="0" dirty="0">
                <a:solidFill>
                  <a:schemeClr val="bg1"/>
                </a:solidFill>
                <a:effectLst/>
              </a:rPr>
            </a:br>
            <a:r>
              <a:rPr lang="en-US" sz="2200" i="0" dirty="0">
                <a:solidFill>
                  <a:schemeClr val="bg1"/>
                </a:solidFill>
                <a:effectLst/>
              </a:rPr>
              <a:t>Multiple-Instruction Multiple-Data Computing</a:t>
            </a:r>
            <a:endParaRPr lang="en-US" sz="2200" dirty="0">
              <a:solidFill>
                <a:schemeClr val="bg1"/>
              </a:solidFill>
            </a:endParaRPr>
          </a:p>
        </p:txBody>
      </p:sp>
      <p:graphicFrame>
        <p:nvGraphicFramePr>
          <p:cNvPr id="4" name="Table 3">
            <a:extLst>
              <a:ext uri="{FF2B5EF4-FFF2-40B4-BE49-F238E27FC236}">
                <a16:creationId xmlns:a16="http://schemas.microsoft.com/office/drawing/2014/main" id="{2E68AEAB-DB23-655C-45D0-D3F44B8C431B}"/>
              </a:ext>
            </a:extLst>
          </p:cNvPr>
          <p:cNvGraphicFramePr>
            <a:graphicFrameLocks noGrp="1"/>
          </p:cNvGraphicFramePr>
          <p:nvPr/>
        </p:nvGraphicFramePr>
        <p:xfrm>
          <a:off x="0" y="4372409"/>
          <a:ext cx="9144000" cy="1137920"/>
        </p:xfrm>
        <a:graphic>
          <a:graphicData uri="http://schemas.openxmlformats.org/drawingml/2006/table">
            <a:tbl>
              <a:tblPr firstRow="1" bandRow="1">
                <a:tableStyleId>{5940675A-B579-460E-94D1-54222C63F5DA}</a:tableStyleId>
              </a:tblPr>
              <a:tblGrid>
                <a:gridCol w="3048000">
                  <a:extLst>
                    <a:ext uri="{9D8B030D-6E8A-4147-A177-3AD203B41FA5}">
                      <a16:colId xmlns:a16="http://schemas.microsoft.com/office/drawing/2014/main" val="1676199004"/>
                    </a:ext>
                  </a:extLst>
                </a:gridCol>
                <a:gridCol w="3048000">
                  <a:extLst>
                    <a:ext uri="{9D8B030D-6E8A-4147-A177-3AD203B41FA5}">
                      <a16:colId xmlns:a16="http://schemas.microsoft.com/office/drawing/2014/main" val="152784747"/>
                    </a:ext>
                  </a:extLst>
                </a:gridCol>
                <a:gridCol w="3048000">
                  <a:extLst>
                    <a:ext uri="{9D8B030D-6E8A-4147-A177-3AD203B41FA5}">
                      <a16:colId xmlns:a16="http://schemas.microsoft.com/office/drawing/2014/main" val="239186579"/>
                    </a:ext>
                  </a:extLst>
                </a:gridCol>
              </a:tblGrid>
              <a:tr h="370840">
                <a:tc gridSpan="3">
                  <a:txBody>
                    <a:bodyPr/>
                    <a:lstStyle/>
                    <a:p>
                      <a:pPr algn="ctr"/>
                      <a:r>
                        <a:rPr lang="en-US" sz="20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346285721"/>
                  </a:ext>
                </a:extLst>
              </a:tr>
              <a:tr h="370840">
                <a:tc>
                  <a:txBody>
                    <a:bodyPr/>
                    <a:lstStyle/>
                    <a:p>
                      <a:pPr algn="ctr"/>
                      <a:r>
                        <a:rPr lang="en-US" sz="1800" b="1" dirty="0" err="1">
                          <a:solidFill>
                            <a:schemeClr val="tx1">
                              <a:lumMod val="50000"/>
                              <a:lumOff val="50000"/>
                            </a:schemeClr>
                          </a:solidFill>
                          <a:latin typeface="Avenir Next" panose="020B0503020202020204" pitchFamily="34" charset="0"/>
                        </a:rPr>
                        <a:t>Ataberk</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Olgun</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A. Giray </a:t>
                      </a:r>
                      <a:r>
                        <a:rPr lang="en-US" sz="1800" b="1" dirty="0" err="1">
                          <a:solidFill>
                            <a:schemeClr val="tx1">
                              <a:lumMod val="50000"/>
                              <a:lumOff val="50000"/>
                            </a:schemeClr>
                          </a:solidFill>
                          <a:latin typeface="Avenir Next" panose="020B0503020202020204" pitchFamily="34" charset="0"/>
                        </a:rPr>
                        <a:t>Yağlıkçı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F. </a:t>
                      </a:r>
                      <a:r>
                        <a:rPr lang="en-US" sz="1800" b="1" dirty="0" err="1">
                          <a:solidFill>
                            <a:schemeClr val="tx1">
                              <a:lumMod val="50000"/>
                              <a:lumOff val="50000"/>
                            </a:schemeClr>
                          </a:solidFill>
                          <a:latin typeface="Avenir Next" panose="020B0503020202020204" pitchFamily="34" charset="0"/>
                        </a:rPr>
                        <a:t>Nisa</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Bostancı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70840">
                <a:tc>
                  <a:txBody>
                    <a:bodyPr/>
                    <a:lstStyle/>
                    <a:p>
                      <a:pPr algn="ctr"/>
                      <a:r>
                        <a:rPr lang="en-US" sz="1800" b="1" dirty="0">
                          <a:solidFill>
                            <a:schemeClr val="tx1">
                              <a:lumMod val="50000"/>
                              <a:lumOff val="50000"/>
                            </a:schemeClr>
                          </a:solidFill>
                          <a:latin typeface="Avenir Next" panose="020B0503020202020204" pitchFamily="34" charset="0"/>
                        </a:rPr>
                        <a:t>Saugata Ghose</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Juan Gómez-Luna</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Onur Mutlu</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7" name="TextBox 6">
            <a:extLst>
              <a:ext uri="{FF2B5EF4-FFF2-40B4-BE49-F238E27FC236}">
                <a16:creationId xmlns:a16="http://schemas.microsoft.com/office/drawing/2014/main" id="{125EB04F-4498-895E-DD31-E3717995FC1D}"/>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lumMod val="95000"/>
                  </a:srgbClr>
                </a:solidFill>
                <a:effectLst/>
                <a:uLnTx/>
                <a:uFillTx/>
                <a:latin typeface="Avenir Next" panose="020B0503020202020204" pitchFamily="34" charset="0"/>
                <a:ea typeface="+mn-ea"/>
                <a:cs typeface="+mn-cs"/>
              </a:rPr>
              <a:t>2024 International Symposium on High-Performance Computer Architecture</a:t>
            </a:r>
          </a:p>
        </p:txBody>
      </p:sp>
      <p:pic>
        <p:nvPicPr>
          <p:cNvPr id="5" name="Graphic 4">
            <a:extLst>
              <a:ext uri="{FF2B5EF4-FFF2-40B4-BE49-F238E27FC236}">
                <a16:creationId xmlns:a16="http://schemas.microsoft.com/office/drawing/2014/main" id="{EDDAEF09-820E-84A7-7806-FF8EF5E4E2B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6345" y="3226055"/>
            <a:ext cx="1151746" cy="1439683"/>
          </a:xfrm>
          <a:prstGeom prst="rect">
            <a:avLst/>
          </a:prstGeom>
        </p:spPr>
      </p:pic>
    </p:spTree>
    <p:extLst>
      <p:ext uri="{BB962C8B-B14F-4D97-AF65-F5344CB8AC3E}">
        <p14:creationId xmlns:p14="http://schemas.microsoft.com/office/powerpoint/2010/main" val="205113498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0"/>
            <a:ext cx="9144000" cy="3934325"/>
          </a:xfrm>
        </p:spPr>
        <p:txBody>
          <a:bodyPr>
            <a:normAutofit/>
          </a:bodyPr>
          <a:lstStyle/>
          <a:p>
            <a:r>
              <a:rPr lang="en-US" i="0" dirty="0">
                <a:solidFill>
                  <a:schemeClr val="bg1"/>
                </a:solidFill>
                <a:effectLst/>
              </a:rPr>
              <a:t>MIMDRAM </a:t>
            </a:r>
            <a:br>
              <a:rPr lang="en-US" sz="3600" b="0" i="0" dirty="0">
                <a:solidFill>
                  <a:schemeClr val="bg1"/>
                </a:solidFill>
                <a:effectLst/>
              </a:rPr>
            </a:br>
            <a:r>
              <a:rPr lang="en-US" sz="2800" i="0" dirty="0">
                <a:solidFill>
                  <a:schemeClr val="bg1"/>
                </a:solidFill>
                <a:effectLst/>
              </a:rPr>
              <a:t> </a:t>
            </a:r>
            <a:r>
              <a:rPr lang="en-US" sz="2200" i="0" dirty="0">
                <a:solidFill>
                  <a:schemeClr val="bg1"/>
                </a:solidFill>
                <a:effectLst/>
              </a:rPr>
              <a:t>An End-to-End Processing-Using-DRAM System for </a:t>
            </a:r>
            <a:br>
              <a:rPr lang="en-US" sz="2200" i="0" dirty="0">
                <a:solidFill>
                  <a:schemeClr val="bg1"/>
                </a:solidFill>
                <a:effectLst/>
              </a:rPr>
            </a:br>
            <a:r>
              <a:rPr lang="en-US" sz="2200" i="0" dirty="0">
                <a:solidFill>
                  <a:schemeClr val="bg1"/>
                </a:solidFill>
                <a:effectLst/>
              </a:rPr>
              <a:t>High-Throughput, Energy-Efficient and Programmer-Transparent </a:t>
            </a:r>
            <a:br>
              <a:rPr lang="en-US" sz="2200" i="0" dirty="0">
                <a:solidFill>
                  <a:schemeClr val="bg1"/>
                </a:solidFill>
                <a:effectLst/>
              </a:rPr>
            </a:br>
            <a:r>
              <a:rPr lang="en-US" sz="2200" i="0" dirty="0">
                <a:solidFill>
                  <a:schemeClr val="bg1"/>
                </a:solidFill>
                <a:effectLst/>
              </a:rPr>
              <a:t>Multiple-Instruction Multiple-Data Computing</a:t>
            </a:r>
            <a:endParaRPr lang="en-US" sz="2200" dirty="0">
              <a:solidFill>
                <a:schemeClr val="bg1"/>
              </a:solidFill>
            </a:endParaRPr>
          </a:p>
        </p:txBody>
      </p:sp>
      <p:graphicFrame>
        <p:nvGraphicFramePr>
          <p:cNvPr id="4" name="Table 3">
            <a:extLst>
              <a:ext uri="{FF2B5EF4-FFF2-40B4-BE49-F238E27FC236}">
                <a16:creationId xmlns:a16="http://schemas.microsoft.com/office/drawing/2014/main" id="{2E68AEAB-DB23-655C-45D0-D3F44B8C431B}"/>
              </a:ext>
            </a:extLst>
          </p:cNvPr>
          <p:cNvGraphicFramePr>
            <a:graphicFrameLocks noGrp="1"/>
          </p:cNvGraphicFramePr>
          <p:nvPr/>
        </p:nvGraphicFramePr>
        <p:xfrm>
          <a:off x="0" y="4372409"/>
          <a:ext cx="9144000" cy="1137920"/>
        </p:xfrm>
        <a:graphic>
          <a:graphicData uri="http://schemas.openxmlformats.org/drawingml/2006/table">
            <a:tbl>
              <a:tblPr firstRow="1" bandRow="1">
                <a:tableStyleId>{5940675A-B579-460E-94D1-54222C63F5DA}</a:tableStyleId>
              </a:tblPr>
              <a:tblGrid>
                <a:gridCol w="3048000">
                  <a:extLst>
                    <a:ext uri="{9D8B030D-6E8A-4147-A177-3AD203B41FA5}">
                      <a16:colId xmlns:a16="http://schemas.microsoft.com/office/drawing/2014/main" val="1676199004"/>
                    </a:ext>
                  </a:extLst>
                </a:gridCol>
                <a:gridCol w="3048000">
                  <a:extLst>
                    <a:ext uri="{9D8B030D-6E8A-4147-A177-3AD203B41FA5}">
                      <a16:colId xmlns:a16="http://schemas.microsoft.com/office/drawing/2014/main" val="152784747"/>
                    </a:ext>
                  </a:extLst>
                </a:gridCol>
                <a:gridCol w="3048000">
                  <a:extLst>
                    <a:ext uri="{9D8B030D-6E8A-4147-A177-3AD203B41FA5}">
                      <a16:colId xmlns:a16="http://schemas.microsoft.com/office/drawing/2014/main" val="239186579"/>
                    </a:ext>
                  </a:extLst>
                </a:gridCol>
              </a:tblGrid>
              <a:tr h="370840">
                <a:tc gridSpan="3">
                  <a:txBody>
                    <a:bodyPr/>
                    <a:lstStyle/>
                    <a:p>
                      <a:pPr algn="ctr"/>
                      <a:r>
                        <a:rPr lang="en-US" sz="20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346285721"/>
                  </a:ext>
                </a:extLst>
              </a:tr>
              <a:tr h="370840">
                <a:tc>
                  <a:txBody>
                    <a:bodyPr/>
                    <a:lstStyle/>
                    <a:p>
                      <a:pPr algn="ctr"/>
                      <a:r>
                        <a:rPr lang="en-US" sz="1800" b="1" dirty="0" err="1">
                          <a:solidFill>
                            <a:schemeClr val="tx1">
                              <a:lumMod val="50000"/>
                              <a:lumOff val="50000"/>
                            </a:schemeClr>
                          </a:solidFill>
                          <a:latin typeface="Avenir Next" panose="020B0503020202020204" pitchFamily="34" charset="0"/>
                        </a:rPr>
                        <a:t>Ataberk</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Olgun</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A. Giray </a:t>
                      </a:r>
                      <a:r>
                        <a:rPr lang="en-US" sz="1800" b="1" dirty="0" err="1">
                          <a:solidFill>
                            <a:schemeClr val="tx1">
                              <a:lumMod val="50000"/>
                              <a:lumOff val="50000"/>
                            </a:schemeClr>
                          </a:solidFill>
                          <a:latin typeface="Avenir Next" panose="020B0503020202020204" pitchFamily="34" charset="0"/>
                        </a:rPr>
                        <a:t>Yağlıkçı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F. </a:t>
                      </a:r>
                      <a:r>
                        <a:rPr lang="en-US" sz="1800" b="1" dirty="0" err="1">
                          <a:solidFill>
                            <a:schemeClr val="tx1">
                              <a:lumMod val="50000"/>
                              <a:lumOff val="50000"/>
                            </a:schemeClr>
                          </a:solidFill>
                          <a:latin typeface="Avenir Next" panose="020B0503020202020204" pitchFamily="34" charset="0"/>
                        </a:rPr>
                        <a:t>Nisa</a:t>
                      </a:r>
                      <a:r>
                        <a:rPr lang="en-US" sz="1800" b="1" dirty="0">
                          <a:solidFill>
                            <a:schemeClr val="tx1">
                              <a:lumMod val="50000"/>
                              <a:lumOff val="50000"/>
                            </a:schemeClr>
                          </a:solidFill>
                          <a:latin typeface="Avenir Next" panose="020B0503020202020204" pitchFamily="34" charset="0"/>
                        </a:rPr>
                        <a:t> </a:t>
                      </a:r>
                      <a:r>
                        <a:rPr lang="en-US" sz="1800" b="1" dirty="0" err="1">
                          <a:solidFill>
                            <a:schemeClr val="tx1">
                              <a:lumMod val="50000"/>
                              <a:lumOff val="50000"/>
                            </a:schemeClr>
                          </a:solidFill>
                          <a:latin typeface="Avenir Next" panose="020B0503020202020204" pitchFamily="34" charset="0"/>
                        </a:rPr>
                        <a:t>Bostancı</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70840">
                <a:tc>
                  <a:txBody>
                    <a:bodyPr/>
                    <a:lstStyle/>
                    <a:p>
                      <a:pPr algn="ctr"/>
                      <a:r>
                        <a:rPr lang="en-US" sz="1800" b="1" dirty="0">
                          <a:solidFill>
                            <a:schemeClr val="tx1">
                              <a:lumMod val="50000"/>
                              <a:lumOff val="50000"/>
                            </a:schemeClr>
                          </a:solidFill>
                          <a:latin typeface="Avenir Next" panose="020B0503020202020204" pitchFamily="34" charset="0"/>
                        </a:rPr>
                        <a:t>Saugata Ghose</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Juan Gómez-Luna</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800" b="1" dirty="0">
                          <a:solidFill>
                            <a:schemeClr val="tx1">
                              <a:lumMod val="50000"/>
                              <a:lumOff val="50000"/>
                            </a:schemeClr>
                          </a:solidFill>
                          <a:latin typeface="Avenir Next" panose="020B0503020202020204" pitchFamily="34" charset="0"/>
                        </a:rPr>
                        <a:t>Onur Mutlu</a:t>
                      </a:r>
                      <a:endParaRPr lang="en-US"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7" name="TextBox 6">
            <a:extLst>
              <a:ext uri="{FF2B5EF4-FFF2-40B4-BE49-F238E27FC236}">
                <a16:creationId xmlns:a16="http://schemas.microsoft.com/office/drawing/2014/main" id="{125EB04F-4498-895E-DD31-E3717995FC1D}"/>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lumMod val="95000"/>
                  </a:srgbClr>
                </a:solidFill>
                <a:effectLst/>
                <a:uLnTx/>
                <a:uFillTx/>
                <a:latin typeface="Avenir Next" panose="020B0503020202020204" pitchFamily="34" charset="0"/>
                <a:ea typeface="+mn-ea"/>
                <a:cs typeface="+mn-cs"/>
              </a:rPr>
              <a:t>2024 International Symposium on High-Performance Computer Architecture</a:t>
            </a:r>
          </a:p>
        </p:txBody>
      </p:sp>
      <p:sp>
        <p:nvSpPr>
          <p:cNvPr id="2" name="Rectangle 1">
            <a:extLst>
              <a:ext uri="{FF2B5EF4-FFF2-40B4-BE49-F238E27FC236}">
                <a16:creationId xmlns:a16="http://schemas.microsoft.com/office/drawing/2014/main" id="{E9AD4FBC-8714-E001-3BDC-AC4FE654B4EC}"/>
              </a:ext>
            </a:extLst>
          </p:cNvPr>
          <p:cNvSpPr/>
          <p:nvPr/>
        </p:nvSpPr>
        <p:spPr>
          <a:xfrm>
            <a:off x="0" y="3429000"/>
            <a:ext cx="9144000" cy="505325"/>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accent4"/>
                </a:solidFill>
                <a:latin typeface="Avenir Next" panose="020B0503020202020204" pitchFamily="34" charset="0"/>
              </a:rPr>
              <a:t>Backup Slides</a:t>
            </a:r>
          </a:p>
        </p:txBody>
      </p:sp>
    </p:spTree>
    <p:extLst>
      <p:ext uri="{BB962C8B-B14F-4D97-AF65-F5344CB8AC3E}">
        <p14:creationId xmlns:p14="http://schemas.microsoft.com/office/powerpoint/2010/main" val="383309648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7FB45D-F207-5678-D04E-7471E59D642C}"/>
              </a:ext>
            </a:extLst>
          </p:cNvPr>
          <p:cNvSpPr>
            <a:spLocks noGrp="1"/>
          </p:cNvSpPr>
          <p:nvPr>
            <p:ph type="title"/>
          </p:nvPr>
        </p:nvSpPr>
        <p:spPr/>
        <p:txBody>
          <a:bodyPr>
            <a:normAutofit fontScale="90000"/>
          </a:bodyPr>
          <a:lstStyle/>
          <a:p>
            <a:r>
              <a:rPr lang="en-US" dirty="0"/>
              <a:t>Bit-Serial PUD Addition</a:t>
            </a:r>
          </a:p>
        </p:txBody>
      </p:sp>
      <p:pic>
        <p:nvPicPr>
          <p:cNvPr id="5" name="Picture 4">
            <a:extLst>
              <a:ext uri="{FF2B5EF4-FFF2-40B4-BE49-F238E27FC236}">
                <a16:creationId xmlns:a16="http://schemas.microsoft.com/office/drawing/2014/main" id="{B5079D0E-0A5D-62A3-1DE2-3234F750D101}"/>
              </a:ext>
            </a:extLst>
          </p:cNvPr>
          <p:cNvPicPr>
            <a:picLocks noChangeAspect="1"/>
          </p:cNvPicPr>
          <p:nvPr/>
        </p:nvPicPr>
        <p:blipFill>
          <a:blip r:embed="rId2"/>
          <a:stretch>
            <a:fillRect/>
          </a:stretch>
        </p:blipFill>
        <p:spPr>
          <a:xfrm>
            <a:off x="297983" y="1137557"/>
            <a:ext cx="8548033" cy="5105400"/>
          </a:xfrm>
          <a:prstGeom prst="rect">
            <a:avLst/>
          </a:prstGeom>
        </p:spPr>
      </p:pic>
    </p:spTree>
    <p:extLst>
      <p:ext uri="{BB962C8B-B14F-4D97-AF65-F5344CB8AC3E}">
        <p14:creationId xmlns:p14="http://schemas.microsoft.com/office/powerpoint/2010/main" val="336398745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7BBF6-F018-2350-0BC4-F6AC6CB28333}"/>
              </a:ext>
            </a:extLst>
          </p:cNvPr>
          <p:cNvSpPr>
            <a:spLocks noGrp="1"/>
          </p:cNvSpPr>
          <p:nvPr>
            <p:ph type="title"/>
          </p:nvPr>
        </p:nvSpPr>
        <p:spPr/>
        <p:txBody>
          <a:bodyPr>
            <a:normAutofit fontScale="90000"/>
          </a:bodyPr>
          <a:lstStyle/>
          <a:p>
            <a:r>
              <a:rPr lang="en-US" dirty="0"/>
              <a:t>Intra-Mat Interconnect</a:t>
            </a:r>
          </a:p>
        </p:txBody>
      </p:sp>
      <p:pic>
        <p:nvPicPr>
          <p:cNvPr id="5" name="Picture 4">
            <a:extLst>
              <a:ext uri="{FF2B5EF4-FFF2-40B4-BE49-F238E27FC236}">
                <a16:creationId xmlns:a16="http://schemas.microsoft.com/office/drawing/2014/main" id="{B8AB45AC-F3AA-807E-ED4C-B74A2F8BE7D3}"/>
              </a:ext>
            </a:extLst>
          </p:cNvPr>
          <p:cNvPicPr>
            <a:picLocks noChangeAspect="1"/>
          </p:cNvPicPr>
          <p:nvPr/>
        </p:nvPicPr>
        <p:blipFill>
          <a:blip r:embed="rId2"/>
          <a:stretch>
            <a:fillRect/>
          </a:stretch>
        </p:blipFill>
        <p:spPr>
          <a:xfrm>
            <a:off x="147183" y="1908515"/>
            <a:ext cx="8849633" cy="3559629"/>
          </a:xfrm>
          <a:prstGeom prst="rect">
            <a:avLst/>
          </a:prstGeom>
        </p:spPr>
      </p:pic>
    </p:spTree>
    <p:extLst>
      <p:ext uri="{BB962C8B-B14F-4D97-AF65-F5344CB8AC3E}">
        <p14:creationId xmlns:p14="http://schemas.microsoft.com/office/powerpoint/2010/main" val="369790780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7BBF6-F018-2350-0BC4-F6AC6CB28333}"/>
              </a:ext>
            </a:extLst>
          </p:cNvPr>
          <p:cNvSpPr>
            <a:spLocks noGrp="1"/>
          </p:cNvSpPr>
          <p:nvPr>
            <p:ph type="title"/>
          </p:nvPr>
        </p:nvSpPr>
        <p:spPr/>
        <p:txBody>
          <a:bodyPr>
            <a:noAutofit/>
          </a:bodyPr>
          <a:lstStyle/>
          <a:p>
            <a:r>
              <a:rPr lang="en-US" sz="3600" dirty="0"/>
              <a:t>Performance for Single Applications</a:t>
            </a:r>
          </a:p>
        </p:txBody>
      </p:sp>
      <p:pic>
        <p:nvPicPr>
          <p:cNvPr id="4" name="Picture 3">
            <a:extLst>
              <a:ext uri="{FF2B5EF4-FFF2-40B4-BE49-F238E27FC236}">
                <a16:creationId xmlns:a16="http://schemas.microsoft.com/office/drawing/2014/main" id="{02018A45-1D46-AA38-9FF8-D629901DC828}"/>
              </a:ext>
            </a:extLst>
          </p:cNvPr>
          <p:cNvPicPr>
            <a:picLocks noChangeAspect="1"/>
          </p:cNvPicPr>
          <p:nvPr/>
        </p:nvPicPr>
        <p:blipFill>
          <a:blip r:embed="rId2"/>
          <a:stretch>
            <a:fillRect/>
          </a:stretch>
        </p:blipFill>
        <p:spPr>
          <a:xfrm>
            <a:off x="286697" y="2294379"/>
            <a:ext cx="8570605" cy="2269241"/>
          </a:xfrm>
          <a:prstGeom prst="rect">
            <a:avLst/>
          </a:prstGeom>
        </p:spPr>
      </p:pic>
    </p:spTree>
    <p:extLst>
      <p:ext uri="{BB962C8B-B14F-4D97-AF65-F5344CB8AC3E}">
        <p14:creationId xmlns:p14="http://schemas.microsoft.com/office/powerpoint/2010/main" val="115325132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BE9ABB-F9B7-00CE-77D7-D5D525456D44}"/>
              </a:ext>
            </a:extLst>
          </p:cNvPr>
          <p:cNvSpPr>
            <a:spLocks noGrp="1"/>
          </p:cNvSpPr>
          <p:nvPr>
            <p:ph type="title"/>
          </p:nvPr>
        </p:nvSpPr>
        <p:spPr/>
        <p:txBody>
          <a:bodyPr>
            <a:noAutofit/>
          </a:bodyPr>
          <a:lstStyle/>
          <a:p>
            <a:r>
              <a:rPr lang="en-US" sz="3200" dirty="0"/>
              <a:t>SIMD Utilization: MIMDRAM vs. SIMDRAM</a:t>
            </a:r>
          </a:p>
        </p:txBody>
      </p:sp>
      <p:pic>
        <p:nvPicPr>
          <p:cNvPr id="5" name="Picture 4">
            <a:extLst>
              <a:ext uri="{FF2B5EF4-FFF2-40B4-BE49-F238E27FC236}">
                <a16:creationId xmlns:a16="http://schemas.microsoft.com/office/drawing/2014/main" id="{C77290E0-266F-8401-2966-734AA8701DD2}"/>
              </a:ext>
            </a:extLst>
          </p:cNvPr>
          <p:cNvPicPr>
            <a:picLocks noChangeAspect="1"/>
          </p:cNvPicPr>
          <p:nvPr/>
        </p:nvPicPr>
        <p:blipFill>
          <a:blip r:embed="rId2"/>
          <a:stretch>
            <a:fillRect/>
          </a:stretch>
        </p:blipFill>
        <p:spPr>
          <a:xfrm>
            <a:off x="169011" y="2310039"/>
            <a:ext cx="8507799" cy="2237921"/>
          </a:xfrm>
          <a:prstGeom prst="rect">
            <a:avLst/>
          </a:prstGeom>
        </p:spPr>
      </p:pic>
    </p:spTree>
    <p:extLst>
      <p:ext uri="{BB962C8B-B14F-4D97-AF65-F5344CB8AC3E}">
        <p14:creationId xmlns:p14="http://schemas.microsoft.com/office/powerpoint/2010/main" val="302335965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FCB6CD-ABCE-908F-A08A-192567BD5627}"/>
              </a:ext>
            </a:extLst>
          </p:cNvPr>
          <p:cNvSpPr>
            <a:spLocks noGrp="1"/>
          </p:cNvSpPr>
          <p:nvPr>
            <p:ph type="title"/>
          </p:nvPr>
        </p:nvSpPr>
        <p:spPr/>
        <p:txBody>
          <a:bodyPr>
            <a:normAutofit fontScale="90000"/>
          </a:bodyPr>
          <a:lstStyle/>
          <a:p>
            <a:r>
              <a:rPr lang="en-US" dirty="0"/>
              <a:t>Weighted Speedup vs. CPU</a:t>
            </a:r>
          </a:p>
        </p:txBody>
      </p:sp>
      <p:pic>
        <p:nvPicPr>
          <p:cNvPr id="5" name="Picture 4">
            <a:extLst>
              <a:ext uri="{FF2B5EF4-FFF2-40B4-BE49-F238E27FC236}">
                <a16:creationId xmlns:a16="http://schemas.microsoft.com/office/drawing/2014/main" id="{04DE048D-A7DA-1491-D424-6CA772D1444A}"/>
              </a:ext>
            </a:extLst>
          </p:cNvPr>
          <p:cNvPicPr>
            <a:picLocks noChangeAspect="1"/>
          </p:cNvPicPr>
          <p:nvPr/>
        </p:nvPicPr>
        <p:blipFill>
          <a:blip r:embed="rId2"/>
          <a:stretch>
            <a:fillRect/>
          </a:stretch>
        </p:blipFill>
        <p:spPr>
          <a:xfrm>
            <a:off x="99859" y="2202250"/>
            <a:ext cx="8944282" cy="2795088"/>
          </a:xfrm>
          <a:prstGeom prst="rect">
            <a:avLst/>
          </a:prstGeom>
        </p:spPr>
      </p:pic>
    </p:spTree>
    <p:extLst>
      <p:ext uri="{BB962C8B-B14F-4D97-AF65-F5344CB8AC3E}">
        <p14:creationId xmlns:p14="http://schemas.microsoft.com/office/powerpoint/2010/main" val="38624440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64" name="Rounded Rectangle 663">
            <a:extLst>
              <a:ext uri="{FF2B5EF4-FFF2-40B4-BE49-F238E27FC236}">
                <a16:creationId xmlns:a16="http://schemas.microsoft.com/office/drawing/2014/main" id="{DEA2986B-5C53-EE45-9CF2-F05A068CE590}"/>
              </a:ext>
            </a:extLst>
          </p:cNvPr>
          <p:cNvSpPr/>
          <p:nvPr/>
        </p:nvSpPr>
        <p:spPr>
          <a:xfrm flipH="1">
            <a:off x="2499178"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5" name="Rounded Rectangle 664">
            <a:extLst>
              <a:ext uri="{FF2B5EF4-FFF2-40B4-BE49-F238E27FC236}">
                <a16:creationId xmlns:a16="http://schemas.microsoft.com/office/drawing/2014/main" id="{2525CBAB-D86D-6D45-982F-54C7FFB980E1}"/>
              </a:ext>
            </a:extLst>
          </p:cNvPr>
          <p:cNvSpPr/>
          <p:nvPr/>
        </p:nvSpPr>
        <p:spPr>
          <a:xfrm flipH="1">
            <a:off x="4057722"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6" name="Rounded Rectangle 665">
            <a:extLst>
              <a:ext uri="{FF2B5EF4-FFF2-40B4-BE49-F238E27FC236}">
                <a16:creationId xmlns:a16="http://schemas.microsoft.com/office/drawing/2014/main" id="{DB9FBF5A-EC31-B84B-98FC-D16CDE1FDEFA}"/>
              </a:ext>
            </a:extLst>
          </p:cNvPr>
          <p:cNvSpPr/>
          <p:nvPr/>
        </p:nvSpPr>
        <p:spPr>
          <a:xfrm flipH="1">
            <a:off x="5625517" y="3586144"/>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7" name="Rounded Rectangle 666">
            <a:extLst>
              <a:ext uri="{FF2B5EF4-FFF2-40B4-BE49-F238E27FC236}">
                <a16:creationId xmlns:a16="http://schemas.microsoft.com/office/drawing/2014/main" id="{FC1CF14D-E016-4D4D-8794-91125EEC94F6}"/>
              </a:ext>
            </a:extLst>
          </p:cNvPr>
          <p:cNvSpPr/>
          <p:nvPr/>
        </p:nvSpPr>
        <p:spPr>
          <a:xfrm flipH="1">
            <a:off x="7183016" y="3586472"/>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9" name="Down Arrow 668">
            <a:extLst>
              <a:ext uri="{FF2B5EF4-FFF2-40B4-BE49-F238E27FC236}">
                <a16:creationId xmlns:a16="http://schemas.microsoft.com/office/drawing/2014/main" id="{CD6150A2-D7A7-4445-B979-5B3614280F2F}"/>
              </a:ext>
            </a:extLst>
          </p:cNvPr>
          <p:cNvSpPr/>
          <p:nvPr/>
        </p:nvSpPr>
        <p:spPr>
          <a:xfrm rot="16200000">
            <a:off x="4726918" y="5639060"/>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69011" y="132334"/>
            <a:ext cx="8894602" cy="925840"/>
          </a:xfrm>
        </p:spPr>
        <p:txBody>
          <a:bodyPr>
            <a:noAutofit/>
          </a:bodyPr>
          <a:lstStyle/>
          <a:p>
            <a:r>
              <a:rPr lang="en-US" sz="3600" dirty="0"/>
              <a:t>Background: </a:t>
            </a:r>
            <a:br>
              <a:rPr lang="en-US" sz="3600" dirty="0"/>
            </a:br>
            <a:r>
              <a:rPr lang="en-US" sz="2800" dirty="0"/>
              <a:t>DRAM Operation – Column Access (READ) </a:t>
            </a:r>
          </a:p>
        </p:txBody>
      </p:sp>
      <p:sp>
        <p:nvSpPr>
          <p:cNvPr id="2" name="TextBox 1">
            <a:extLst>
              <a:ext uri="{FF2B5EF4-FFF2-40B4-BE49-F238E27FC236}">
                <a16:creationId xmlns:a16="http://schemas.microsoft.com/office/drawing/2014/main" id="{2D2E2976-6004-7A7A-ED00-180184EE52B0}"/>
              </a:ext>
            </a:extLst>
          </p:cNvPr>
          <p:cNvSpPr txBox="1"/>
          <p:nvPr/>
        </p:nvSpPr>
        <p:spPr>
          <a:xfrm>
            <a:off x="5088338" y="5950296"/>
            <a:ext cx="431702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000000"/>
                </a:solidFill>
                <a:latin typeface="Avenir Next" panose="020B0503020202020204" pitchFamily="34" charset="0"/>
              </a:rPr>
              <a:t>t</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o memory channel </a:t>
            </a:r>
          </a:p>
        </p:txBody>
      </p:sp>
      <p:graphicFrame>
        <p:nvGraphicFramePr>
          <p:cNvPr id="3" name="Table 4">
            <a:extLst>
              <a:ext uri="{FF2B5EF4-FFF2-40B4-BE49-F238E27FC236}">
                <a16:creationId xmlns:a16="http://schemas.microsoft.com/office/drawing/2014/main" id="{2CDBE5E8-ED4A-6E51-7501-79E5A5EF0293}"/>
              </a:ext>
            </a:extLst>
          </p:cNvPr>
          <p:cNvGraphicFramePr>
            <a:graphicFrameLocks/>
          </p:cNvGraphicFramePr>
          <p:nvPr>
            <p:extLst>
              <p:ext uri="{D42A27DB-BD31-4B8C-83A1-F6EECF244321}">
                <p14:modId xmlns:p14="http://schemas.microsoft.com/office/powerpoint/2010/main" val="2011762853"/>
              </p:ext>
            </p:extLst>
          </p:nvPr>
        </p:nvGraphicFramePr>
        <p:xfrm>
          <a:off x="1294228" y="6539931"/>
          <a:ext cx="7384910" cy="243840"/>
        </p:xfrm>
        <a:graphic>
          <a:graphicData uri="http://schemas.openxmlformats.org/drawingml/2006/table">
            <a:tbl>
              <a:tblPr firstRow="1" bandRow="1"/>
              <a:tblGrid>
                <a:gridCol w="1530540">
                  <a:extLst>
                    <a:ext uri="{9D8B030D-6E8A-4147-A177-3AD203B41FA5}">
                      <a16:colId xmlns:a16="http://schemas.microsoft.com/office/drawing/2014/main" val="88079343"/>
                    </a:ext>
                  </a:extLst>
                </a:gridCol>
                <a:gridCol w="1218014">
                  <a:extLst>
                    <a:ext uri="{9D8B030D-6E8A-4147-A177-3AD203B41FA5}">
                      <a16:colId xmlns:a16="http://schemas.microsoft.com/office/drawing/2014/main" val="2560155304"/>
                    </a:ext>
                  </a:extLst>
                </a:gridCol>
                <a:gridCol w="672657">
                  <a:extLst>
                    <a:ext uri="{9D8B030D-6E8A-4147-A177-3AD203B41FA5}">
                      <a16:colId xmlns:a16="http://schemas.microsoft.com/office/drawing/2014/main" val="1103531462"/>
                    </a:ext>
                  </a:extLst>
                </a:gridCol>
                <a:gridCol w="1204393">
                  <a:extLst>
                    <a:ext uri="{9D8B030D-6E8A-4147-A177-3AD203B41FA5}">
                      <a16:colId xmlns:a16="http://schemas.microsoft.com/office/drawing/2014/main" val="1807521367"/>
                    </a:ext>
                  </a:extLst>
                </a:gridCol>
                <a:gridCol w="1055958">
                  <a:extLst>
                    <a:ext uri="{9D8B030D-6E8A-4147-A177-3AD203B41FA5}">
                      <a16:colId xmlns:a16="http://schemas.microsoft.com/office/drawing/2014/main" val="520531373"/>
                    </a:ext>
                  </a:extLst>
                </a:gridCol>
                <a:gridCol w="644473">
                  <a:extLst>
                    <a:ext uri="{9D8B030D-6E8A-4147-A177-3AD203B41FA5}">
                      <a16:colId xmlns:a16="http://schemas.microsoft.com/office/drawing/2014/main" val="3496175578"/>
                    </a:ext>
                  </a:extLst>
                </a:gridCol>
                <a:gridCol w="105887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chemeClr val="accent4"/>
                          </a:solidFill>
                          <a:latin typeface="Avenir Next" panose="020B0503020202020204" pitchFamily="34" charset="0"/>
                          <a:cs typeface="Futura Medium" panose="020B0602020204020303" pitchFamily="34" charset="-79"/>
                        </a:rPr>
                        <a:t>Introduction &amp; Background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Limitations of PUD</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MIMDRAM</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Hardware Overview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Software Support</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chemeClr val="accent4"/>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6" name="TextBox 5">
            <a:extLst>
              <a:ext uri="{FF2B5EF4-FFF2-40B4-BE49-F238E27FC236}">
                <a16:creationId xmlns:a16="http://schemas.microsoft.com/office/drawing/2014/main" id="{4C3ADC01-F4E3-EFD6-D914-BF545AFA0203}"/>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Tree>
    <p:extLst>
      <p:ext uri="{BB962C8B-B14F-4D97-AF65-F5344CB8AC3E}">
        <p14:creationId xmlns:p14="http://schemas.microsoft.com/office/powerpoint/2010/main" val="399360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664"/>
                                        </p:tgtEl>
                                        <p:attrNameLst>
                                          <p:attrName>style.visibility</p:attrName>
                                        </p:attrNameLst>
                                      </p:cBhvr>
                                      <p:to>
                                        <p:strVal val="visible"/>
                                      </p:to>
                                    </p:set>
                                    <p:animEffect transition="in" filter="fade">
                                      <p:cBhvr>
                                        <p:cTn id="7" dur="500"/>
                                        <p:tgtEl>
                                          <p:spTgt spid="66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665"/>
                                        </p:tgtEl>
                                        <p:attrNameLst>
                                          <p:attrName>style.visibility</p:attrName>
                                        </p:attrNameLst>
                                      </p:cBhvr>
                                      <p:to>
                                        <p:strVal val="visible"/>
                                      </p:to>
                                    </p:set>
                                    <p:animEffect transition="in" filter="fade">
                                      <p:cBhvr>
                                        <p:cTn id="10" dur="500"/>
                                        <p:tgtEl>
                                          <p:spTgt spid="665"/>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666"/>
                                        </p:tgtEl>
                                        <p:attrNameLst>
                                          <p:attrName>style.visibility</p:attrName>
                                        </p:attrNameLst>
                                      </p:cBhvr>
                                      <p:to>
                                        <p:strVal val="visible"/>
                                      </p:to>
                                    </p:set>
                                    <p:animEffect transition="in" filter="fade">
                                      <p:cBhvr>
                                        <p:cTn id="13" dur="500"/>
                                        <p:tgtEl>
                                          <p:spTgt spid="666"/>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667"/>
                                        </p:tgtEl>
                                        <p:attrNameLst>
                                          <p:attrName>style.visibility</p:attrName>
                                        </p:attrNameLst>
                                      </p:cBhvr>
                                      <p:to>
                                        <p:strVal val="visible"/>
                                      </p:to>
                                    </p:set>
                                    <p:animEffect transition="in" filter="fade">
                                      <p:cBhvr>
                                        <p:cTn id="16" dur="500"/>
                                        <p:tgtEl>
                                          <p:spTgt spid="667"/>
                                        </p:tgtEl>
                                      </p:cBhvr>
                                    </p:animEffect>
                                  </p:childTnLst>
                                </p:cTn>
                              </p:par>
                            </p:childTnLst>
                          </p:cTn>
                        </p:par>
                        <p:par>
                          <p:cTn id="17" fill="hold">
                            <p:stCondLst>
                              <p:cond delay="500"/>
                            </p:stCondLst>
                            <p:childTnLst>
                              <p:par>
                                <p:cTn id="18" presetID="42" presetClass="path" presetSubtype="0" accel="50000" decel="50000" fill="hold" grpId="0" nodeType="afterEffect">
                                  <p:stCondLst>
                                    <p:cond delay="0"/>
                                  </p:stCondLst>
                                  <p:childTnLst>
                                    <p:animMotion origin="layout" path="M -5.55556E-7 -4.81481E-6 L -0.00104 0.09445 " pathEditMode="relative" rAng="0" ptsTypes="AA">
                                      <p:cBhvr>
                                        <p:cTn id="19" dur="1000" fill="hold"/>
                                        <p:tgtEl>
                                          <p:spTgt spid="664"/>
                                        </p:tgtEl>
                                        <p:attrNameLst>
                                          <p:attrName>ppt_x</p:attrName>
                                          <p:attrName>ppt_y</p:attrName>
                                        </p:attrNameLst>
                                      </p:cBhvr>
                                      <p:rCtr x="-52" y="4722"/>
                                    </p:animMotion>
                                  </p:childTnLst>
                                </p:cTn>
                              </p:par>
                              <p:par>
                                <p:cTn id="20" presetID="42" presetClass="path" presetSubtype="0" accel="50000" decel="50000" fill="hold" grpId="0" nodeType="withEffect">
                                  <p:stCondLst>
                                    <p:cond delay="0"/>
                                  </p:stCondLst>
                                  <p:childTnLst>
                                    <p:animMotion origin="layout" path="M 3.33333E-6 -4.81481E-6 L 0.00069 0.09445 " pathEditMode="relative" rAng="0" ptsTypes="AA">
                                      <p:cBhvr>
                                        <p:cTn id="21" dur="1000" fill="hold"/>
                                        <p:tgtEl>
                                          <p:spTgt spid="665"/>
                                        </p:tgtEl>
                                        <p:attrNameLst>
                                          <p:attrName>ppt_x</p:attrName>
                                          <p:attrName>ppt_y</p:attrName>
                                        </p:attrNameLst>
                                      </p:cBhvr>
                                      <p:rCtr x="35" y="4722"/>
                                    </p:animMotion>
                                  </p:childTnLst>
                                </p:cTn>
                              </p:par>
                              <p:par>
                                <p:cTn id="22" presetID="42" presetClass="path" presetSubtype="0" accel="50000" decel="50000" fill="hold" grpId="0" nodeType="withEffect">
                                  <p:stCondLst>
                                    <p:cond delay="0"/>
                                  </p:stCondLst>
                                  <p:childTnLst>
                                    <p:animMotion origin="layout" path="M -4.44444E-6 3.7037E-6 L -0.00138 0.09421 " pathEditMode="relative" rAng="0" ptsTypes="AA">
                                      <p:cBhvr>
                                        <p:cTn id="23" dur="1000" fill="hold"/>
                                        <p:tgtEl>
                                          <p:spTgt spid="666"/>
                                        </p:tgtEl>
                                        <p:attrNameLst>
                                          <p:attrName>ppt_x</p:attrName>
                                          <p:attrName>ppt_y</p:attrName>
                                        </p:attrNameLst>
                                      </p:cBhvr>
                                      <p:rCtr x="-69" y="4699"/>
                                    </p:animMotion>
                                  </p:childTnLst>
                                </p:cTn>
                              </p:par>
                              <p:par>
                                <p:cTn id="24" presetID="42" presetClass="path" presetSubtype="0" accel="50000" decel="50000" fill="hold" grpId="0" nodeType="withEffect">
                                  <p:stCondLst>
                                    <p:cond delay="0"/>
                                  </p:stCondLst>
                                  <p:childTnLst>
                                    <p:animMotion origin="layout" path="M 3.05556E-6 3.7037E-6 L -0.00018 0.09421 " pathEditMode="relative" rAng="0" ptsTypes="AA">
                                      <p:cBhvr>
                                        <p:cTn id="25" dur="1000" fill="hold"/>
                                        <p:tgtEl>
                                          <p:spTgt spid="667"/>
                                        </p:tgtEl>
                                        <p:attrNameLst>
                                          <p:attrName>ppt_x</p:attrName>
                                          <p:attrName>ppt_y</p:attrName>
                                        </p:attrNameLst>
                                      </p:cBhvr>
                                      <p:rCtr x="-17" y="4699"/>
                                    </p:animMotion>
                                  </p:childTnLst>
                                </p:cTn>
                              </p:par>
                              <p:par>
                                <p:cTn id="26" presetID="22" presetClass="entr" presetSubtype="8" fill="hold" grpId="0" nodeType="withEffect">
                                  <p:stCondLst>
                                    <p:cond delay="0"/>
                                  </p:stCondLst>
                                  <p:childTnLst>
                                    <p:set>
                                      <p:cBhvr>
                                        <p:cTn id="27" dur="1" fill="hold">
                                          <p:stCondLst>
                                            <p:cond delay="0"/>
                                          </p:stCondLst>
                                        </p:cTn>
                                        <p:tgtEl>
                                          <p:spTgt spid="669"/>
                                        </p:tgtEl>
                                        <p:attrNameLst>
                                          <p:attrName>style.visibility</p:attrName>
                                        </p:attrNameLst>
                                      </p:cBhvr>
                                      <p:to>
                                        <p:strVal val="visible"/>
                                      </p:to>
                                    </p:set>
                                    <p:animEffect transition="in" filter="wipe(left)">
                                      <p:cBhvr>
                                        <p:cTn id="28" dur="500"/>
                                        <p:tgtEl>
                                          <p:spTgt spid="6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4" grpId="0" animBg="1"/>
      <p:bldP spid="664" grpId="1" animBg="1"/>
      <p:bldP spid="665" grpId="0" animBg="1"/>
      <p:bldP spid="665" grpId="1" animBg="1"/>
      <p:bldP spid="666" grpId="0" animBg="1"/>
      <p:bldP spid="666" grpId="1" animBg="1"/>
      <p:bldP spid="667" grpId="0" animBg="1"/>
      <p:bldP spid="667" grpId="1" animBg="1"/>
      <p:bldP spid="669" grpId="0" animBg="1"/>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0D23DE-3534-BC00-565F-D8FF27ECE105}"/>
              </a:ext>
            </a:extLst>
          </p:cNvPr>
          <p:cNvSpPr>
            <a:spLocks noGrp="1"/>
          </p:cNvSpPr>
          <p:nvPr>
            <p:ph type="title"/>
          </p:nvPr>
        </p:nvSpPr>
        <p:spPr/>
        <p:txBody>
          <a:bodyPr>
            <a:normAutofit fontScale="90000"/>
          </a:bodyPr>
          <a:lstStyle/>
          <a:p>
            <a:r>
              <a:rPr lang="en-US" dirty="0"/>
              <a:t>Multi-Applications: Full Data</a:t>
            </a:r>
          </a:p>
        </p:txBody>
      </p:sp>
      <p:pic>
        <p:nvPicPr>
          <p:cNvPr id="5" name="Picture 4">
            <a:extLst>
              <a:ext uri="{FF2B5EF4-FFF2-40B4-BE49-F238E27FC236}">
                <a16:creationId xmlns:a16="http://schemas.microsoft.com/office/drawing/2014/main" id="{0A8E8C0F-B1F6-B301-F29F-6FC69B63D6EE}"/>
              </a:ext>
            </a:extLst>
          </p:cNvPr>
          <p:cNvPicPr>
            <a:picLocks noChangeAspect="1"/>
          </p:cNvPicPr>
          <p:nvPr/>
        </p:nvPicPr>
        <p:blipFill>
          <a:blip r:embed="rId2"/>
          <a:stretch>
            <a:fillRect/>
          </a:stretch>
        </p:blipFill>
        <p:spPr>
          <a:xfrm>
            <a:off x="244564" y="2347141"/>
            <a:ext cx="8654872" cy="2163718"/>
          </a:xfrm>
          <a:prstGeom prst="rect">
            <a:avLst/>
          </a:prstGeom>
        </p:spPr>
      </p:pic>
    </p:spTree>
    <p:extLst>
      <p:ext uri="{BB962C8B-B14F-4D97-AF65-F5344CB8AC3E}">
        <p14:creationId xmlns:p14="http://schemas.microsoft.com/office/powerpoint/2010/main" val="296645031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E49A2-8897-840D-A0D0-DB2B762CEC19}"/>
              </a:ext>
            </a:extLst>
          </p:cNvPr>
          <p:cNvSpPr>
            <a:spLocks noGrp="1"/>
          </p:cNvSpPr>
          <p:nvPr>
            <p:ph type="title"/>
          </p:nvPr>
        </p:nvSpPr>
        <p:spPr/>
        <p:txBody>
          <a:bodyPr>
            <a:noAutofit/>
          </a:bodyPr>
          <a:lstStyle/>
          <a:p>
            <a:r>
              <a:rPr lang="en-US" sz="3600" dirty="0"/>
              <a:t>Multi-Applications: DRISA &amp; Fulcrum</a:t>
            </a:r>
          </a:p>
        </p:txBody>
      </p:sp>
      <p:pic>
        <p:nvPicPr>
          <p:cNvPr id="5" name="Picture 4">
            <a:extLst>
              <a:ext uri="{FF2B5EF4-FFF2-40B4-BE49-F238E27FC236}">
                <a16:creationId xmlns:a16="http://schemas.microsoft.com/office/drawing/2014/main" id="{A2B187FB-1754-E8A3-B9AC-DFED0122962E}"/>
              </a:ext>
            </a:extLst>
          </p:cNvPr>
          <p:cNvPicPr>
            <a:picLocks noChangeAspect="1"/>
          </p:cNvPicPr>
          <p:nvPr/>
        </p:nvPicPr>
        <p:blipFill>
          <a:blip r:embed="rId2"/>
          <a:stretch>
            <a:fillRect/>
          </a:stretch>
        </p:blipFill>
        <p:spPr>
          <a:xfrm>
            <a:off x="251200" y="1101996"/>
            <a:ext cx="8641599" cy="5324929"/>
          </a:xfrm>
          <a:prstGeom prst="rect">
            <a:avLst/>
          </a:prstGeom>
        </p:spPr>
      </p:pic>
    </p:spTree>
    <p:extLst>
      <p:ext uri="{BB962C8B-B14F-4D97-AF65-F5344CB8AC3E}">
        <p14:creationId xmlns:p14="http://schemas.microsoft.com/office/powerpoint/2010/main" val="217374322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475E9E-3472-D55E-F209-DF3709CEB023}"/>
              </a:ext>
            </a:extLst>
          </p:cNvPr>
          <p:cNvSpPr>
            <a:spLocks noGrp="1"/>
          </p:cNvSpPr>
          <p:nvPr>
            <p:ph type="title"/>
          </p:nvPr>
        </p:nvSpPr>
        <p:spPr/>
        <p:txBody>
          <a:bodyPr>
            <a:normAutofit fontScale="90000"/>
          </a:bodyPr>
          <a:lstStyle/>
          <a:p>
            <a:r>
              <a:rPr lang="en-US" dirty="0"/>
              <a:t>BLP and SALP</a:t>
            </a:r>
          </a:p>
        </p:txBody>
      </p:sp>
      <p:pic>
        <p:nvPicPr>
          <p:cNvPr id="5" name="Picture 4">
            <a:extLst>
              <a:ext uri="{FF2B5EF4-FFF2-40B4-BE49-F238E27FC236}">
                <a16:creationId xmlns:a16="http://schemas.microsoft.com/office/drawing/2014/main" id="{804CF39A-2742-499D-8423-CEB88BA37161}"/>
              </a:ext>
            </a:extLst>
          </p:cNvPr>
          <p:cNvPicPr>
            <a:picLocks noChangeAspect="1"/>
          </p:cNvPicPr>
          <p:nvPr/>
        </p:nvPicPr>
        <p:blipFill>
          <a:blip r:embed="rId2"/>
          <a:stretch>
            <a:fillRect/>
          </a:stretch>
        </p:blipFill>
        <p:spPr>
          <a:xfrm>
            <a:off x="770302" y="1141366"/>
            <a:ext cx="7603395" cy="5324567"/>
          </a:xfrm>
          <a:prstGeom prst="rect">
            <a:avLst/>
          </a:prstGeom>
        </p:spPr>
      </p:pic>
    </p:spTree>
    <p:extLst>
      <p:ext uri="{BB962C8B-B14F-4D97-AF65-F5344CB8AC3E}">
        <p14:creationId xmlns:p14="http://schemas.microsoft.com/office/powerpoint/2010/main" val="203627058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D8539E-3FE5-2A49-CAE2-ED6F5C16F008}"/>
              </a:ext>
            </a:extLst>
          </p:cNvPr>
          <p:cNvSpPr>
            <a:spLocks noGrp="1"/>
          </p:cNvSpPr>
          <p:nvPr>
            <p:ph type="title"/>
          </p:nvPr>
        </p:nvSpPr>
        <p:spPr/>
        <p:txBody>
          <a:bodyPr>
            <a:normAutofit fontScale="90000"/>
          </a:bodyPr>
          <a:lstStyle/>
          <a:p>
            <a:r>
              <a:rPr lang="en-US" dirty="0"/>
              <a:t>System Configuration</a:t>
            </a:r>
          </a:p>
        </p:txBody>
      </p:sp>
      <p:pic>
        <p:nvPicPr>
          <p:cNvPr id="5" name="Picture 4">
            <a:extLst>
              <a:ext uri="{FF2B5EF4-FFF2-40B4-BE49-F238E27FC236}">
                <a16:creationId xmlns:a16="http://schemas.microsoft.com/office/drawing/2014/main" id="{0F02F620-F054-4B0C-9C11-18050B5082E2}"/>
              </a:ext>
            </a:extLst>
          </p:cNvPr>
          <p:cNvPicPr>
            <a:picLocks noChangeAspect="1"/>
          </p:cNvPicPr>
          <p:nvPr/>
        </p:nvPicPr>
        <p:blipFill>
          <a:blip r:embed="rId2"/>
          <a:stretch>
            <a:fillRect/>
          </a:stretch>
        </p:blipFill>
        <p:spPr>
          <a:xfrm>
            <a:off x="342900" y="1709784"/>
            <a:ext cx="8458200" cy="4196717"/>
          </a:xfrm>
          <a:prstGeom prst="rect">
            <a:avLst/>
          </a:prstGeom>
        </p:spPr>
      </p:pic>
    </p:spTree>
    <p:extLst>
      <p:ext uri="{BB962C8B-B14F-4D97-AF65-F5344CB8AC3E}">
        <p14:creationId xmlns:p14="http://schemas.microsoft.com/office/powerpoint/2010/main" val="426715015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FB4BD7-6504-A3FC-646E-77BDD99A8272}"/>
              </a:ext>
            </a:extLst>
          </p:cNvPr>
          <p:cNvSpPr>
            <a:spLocks noGrp="1"/>
          </p:cNvSpPr>
          <p:nvPr>
            <p:ph type="title"/>
          </p:nvPr>
        </p:nvSpPr>
        <p:spPr/>
        <p:txBody>
          <a:bodyPr>
            <a:normAutofit fontScale="90000"/>
          </a:bodyPr>
          <a:lstStyle/>
          <a:p>
            <a:r>
              <a:rPr lang="en-US" dirty="0"/>
              <a:t>Workload Characteristics </a:t>
            </a:r>
          </a:p>
        </p:txBody>
      </p:sp>
      <p:pic>
        <p:nvPicPr>
          <p:cNvPr id="5" name="Picture 4">
            <a:extLst>
              <a:ext uri="{FF2B5EF4-FFF2-40B4-BE49-F238E27FC236}">
                <a16:creationId xmlns:a16="http://schemas.microsoft.com/office/drawing/2014/main" id="{657DFCE4-A0AC-ACD8-6F2A-4CBBCBAB1CB0}"/>
              </a:ext>
            </a:extLst>
          </p:cNvPr>
          <p:cNvPicPr>
            <a:picLocks noChangeAspect="1"/>
          </p:cNvPicPr>
          <p:nvPr/>
        </p:nvPicPr>
        <p:blipFill rotWithShape="1">
          <a:blip r:embed="rId2"/>
          <a:srcRect t="1538"/>
          <a:stretch/>
        </p:blipFill>
        <p:spPr>
          <a:xfrm>
            <a:off x="169011" y="1593668"/>
            <a:ext cx="8935799" cy="4493623"/>
          </a:xfrm>
          <a:prstGeom prst="rect">
            <a:avLst/>
          </a:prstGeom>
        </p:spPr>
      </p:pic>
    </p:spTree>
    <p:extLst>
      <p:ext uri="{BB962C8B-B14F-4D97-AF65-F5344CB8AC3E}">
        <p14:creationId xmlns:p14="http://schemas.microsoft.com/office/powerpoint/2010/main" val="2015964415"/>
      </p:ext>
    </p:extLst>
  </p:cSld>
  <p:clrMapOvr>
    <a:masterClrMapping/>
  </p:clrMapOvr>
</p:sld>
</file>

<file path=ppt/theme/theme1.xml><?xml version="1.0" encoding="utf-8"?>
<a:theme xmlns:a="http://schemas.openxmlformats.org/drawingml/2006/main" name="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2.xml><?xml version="1.0" encoding="utf-8"?>
<a:theme xmlns:a="http://schemas.openxmlformats.org/drawingml/2006/main" name="1_Office Theme">
  <a:themeElements>
    <a:clrScheme name="Custom 3">
      <a:dk1>
        <a:srgbClr val="000000"/>
      </a:dk1>
      <a:lt1>
        <a:srgbClr val="FFFFFF"/>
      </a:lt1>
      <a:dk2>
        <a:srgbClr val="44546A"/>
      </a:dk2>
      <a:lt2>
        <a:srgbClr val="E7E6E6"/>
      </a:lt2>
      <a:accent1>
        <a:srgbClr val="E06161"/>
      </a:accent1>
      <a:accent2>
        <a:srgbClr val="F3BC61"/>
      </a:accent2>
      <a:accent3>
        <a:srgbClr val="38A881"/>
      </a:accent3>
      <a:accent4>
        <a:srgbClr val="5CA2DB"/>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92003</TotalTime>
  <Words>13019</Words>
  <Application>Microsoft Macintosh PowerPoint</Application>
  <PresentationFormat>On-screen Show (4:3)</PresentationFormat>
  <Paragraphs>2698</Paragraphs>
  <Slides>94</Slides>
  <Notes>84</Notes>
  <HiddenSlides>0</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94</vt:i4>
      </vt:variant>
    </vt:vector>
  </HeadingPairs>
  <TitlesOfParts>
    <vt:vector size="106" baseType="lpstr">
      <vt:lpstr>Arial</vt:lpstr>
      <vt:lpstr>Avenir Next</vt:lpstr>
      <vt:lpstr>Calibri</vt:lpstr>
      <vt:lpstr>Calibri Light</vt:lpstr>
      <vt:lpstr>Cambria</vt:lpstr>
      <vt:lpstr>Consolas</vt:lpstr>
      <vt:lpstr>Corbel</vt:lpstr>
      <vt:lpstr>FUTURA MEDIUM</vt:lpstr>
      <vt:lpstr>Menlo</vt:lpstr>
      <vt:lpstr>Segoe UI</vt:lpstr>
      <vt:lpstr>Office Theme</vt:lpstr>
      <vt:lpstr>1_Office Theme</vt:lpstr>
      <vt:lpstr>PowerPoint Presentation</vt:lpstr>
      <vt:lpstr>Executive Summary</vt:lpstr>
      <vt:lpstr>Outline</vt:lpstr>
      <vt:lpstr>Processing-in-Memory: Overview</vt:lpstr>
      <vt:lpstr>Processing-in-Memory: Overview</vt:lpstr>
      <vt:lpstr>Background:  DRAM Hierarchical Organization</vt:lpstr>
      <vt:lpstr>Background:  DRAM Hierarchical Organization</vt:lpstr>
      <vt:lpstr>Background:  DRAM Operation – Row Access (ACTIVATE) </vt:lpstr>
      <vt:lpstr>Background:  DRAM Operation – Column Access (READ) </vt:lpstr>
      <vt:lpstr>Background:  In-DRAM Row Copy </vt:lpstr>
      <vt:lpstr>Background:  In-DRAM Row Copy </vt:lpstr>
      <vt:lpstr>Background:  In-DRAM Majority Operations</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Background:  Bulk Bitwise Arithmetic Operations</vt:lpstr>
      <vt:lpstr>Background:  PUD in Commodity Off-the-Shelf DRAM</vt:lpstr>
      <vt:lpstr>Outline</vt:lpstr>
      <vt:lpstr>Limitations of PUD Systems:  Overview</vt:lpstr>
      <vt:lpstr>Limitations of PUD Systems:  Overview</vt:lpstr>
      <vt:lpstr>Limitations of PUD Systems:  Underutilization of SIMD Lanes (I)</vt:lpstr>
      <vt:lpstr>Limitations of PUD Systems:  Underutilization of SIMD Lanes (II)</vt:lpstr>
      <vt:lpstr>Limitations of PUD Systems:  Underutilization of SIMD Lanes (II)</vt:lpstr>
      <vt:lpstr>Limitations of PUD Systems:  Underutilization of SIMD Lanes (III)</vt:lpstr>
      <vt:lpstr>Limitations of PUD Systems:  Overview</vt:lpstr>
      <vt:lpstr>Limitations of PUD Systems:  Limited Computation Support</vt:lpstr>
      <vt:lpstr>Limitations of PUD Systems:  Overview</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Limitations of PUD Systems:  Challenging Programming Model</vt:lpstr>
      <vt:lpstr>Problem &amp; Goal</vt:lpstr>
      <vt:lpstr>Outline</vt:lpstr>
      <vt:lpstr>MIMDRAM:  Key Idea (I)</vt:lpstr>
      <vt:lpstr>MIMDRAM:  Key Idea (II)</vt:lpstr>
      <vt:lpstr>MIMDRAM:  Key Idea (III)</vt:lpstr>
      <vt:lpstr>MIMDRAM:  Key Idea (III)</vt:lpstr>
      <vt:lpstr>MIMDRAM:  Key Idea (III)</vt:lpstr>
      <vt:lpstr>MIMDRAM:  Key Idea (III)</vt:lpstr>
      <vt:lpstr>MIMDRAM:  Overview</vt:lpstr>
      <vt:lpstr>Outline</vt:lpstr>
      <vt:lpstr>MIMDRAM:  Overview</vt:lpstr>
      <vt:lpstr>MIMDRAM:  DRAM Array Modifications</vt:lpstr>
      <vt:lpstr>MIMDRAM:  Overview</vt:lpstr>
      <vt:lpstr>MIMDRAM:  Background on DRAM Column Access</vt:lpstr>
      <vt:lpstr>MIMDRAM:  Background on DRAM Column Access</vt:lpstr>
      <vt:lpstr>MIMDRAM:  Background on DRAM Column Access</vt:lpstr>
      <vt:lpstr>MIMDRAM:  Background on DRAM Column Access</vt:lpstr>
      <vt:lpstr>MIMDRAM:  Moving Data Across Mats</vt:lpstr>
      <vt:lpstr>MIMDRAM:  Moving Data Across Mats</vt:lpstr>
      <vt:lpstr>MIMDRAM:  Moving Data Within a Mat</vt:lpstr>
      <vt:lpstr>MIMDRAM:  Moving Data Within a Mat</vt:lpstr>
      <vt:lpstr>MIMDRAM:  In-DRAM Vector Reduction (I)</vt:lpstr>
      <vt:lpstr>MIMDRAM:  In-DRAM Vector Reduction (II)</vt:lpstr>
      <vt:lpstr>MIMDRAM:  In-DRAM Vector Reduction (III)</vt:lpstr>
      <vt:lpstr>MIMDRAM:  In-DRAM Vector Reduction (IV)</vt:lpstr>
      <vt:lpstr>MIMDRAM:  Overview</vt:lpstr>
      <vt:lpstr>MIMDRAM:  Control Unit</vt:lpstr>
      <vt:lpstr>Outline</vt:lpstr>
      <vt:lpstr>MIMDRAM:  Overview</vt:lpstr>
      <vt:lpstr>MIMDRAM:  Compiler Support (I)</vt:lpstr>
      <vt:lpstr>MIMDRAM:  Compiler Support (II)</vt:lpstr>
      <vt:lpstr>MIMDRAM:  Compiler Support (II)</vt:lpstr>
      <vt:lpstr>MIMDRAM:  Compiler Support (III)</vt:lpstr>
      <vt:lpstr>MIMDRAM:  Overview</vt:lpstr>
      <vt:lpstr>MIMDRAM:  System Support</vt:lpstr>
      <vt:lpstr>MIMDRAM:  System Support</vt:lpstr>
      <vt:lpstr>MIMDRAM:  Data Allocation &amp; Alignment </vt:lpstr>
      <vt:lpstr>MIMDRAM:  More in the Paper &amp; GitHub</vt:lpstr>
      <vt:lpstr>Outline</vt:lpstr>
      <vt:lpstr>Evaluation:  Methodology Overview</vt:lpstr>
      <vt:lpstr>Evaluation:  Single Application Analysis – Energy Efficiency</vt:lpstr>
      <vt:lpstr>Evaluation:  Multi-Programmed Workload Analysis</vt:lpstr>
      <vt:lpstr>Evaluation:  Comparison to Other PIM Architectures</vt:lpstr>
      <vt:lpstr>Evaluation:  More in the Paper</vt:lpstr>
      <vt:lpstr>Evaluation:  More in the Paper</vt:lpstr>
      <vt:lpstr>Outline</vt:lpstr>
      <vt:lpstr>Conclusion</vt:lpstr>
      <vt:lpstr>PowerPoint Presentation</vt:lpstr>
      <vt:lpstr>PowerPoint Presentation</vt:lpstr>
      <vt:lpstr>Bit-Serial PUD Addition</vt:lpstr>
      <vt:lpstr>Intra-Mat Interconnect</vt:lpstr>
      <vt:lpstr>Performance for Single Applications</vt:lpstr>
      <vt:lpstr>SIMD Utilization: MIMDRAM vs. SIMDRAM</vt:lpstr>
      <vt:lpstr>Weighted Speedup vs. CPU</vt:lpstr>
      <vt:lpstr>Multi-Applications: Full Data</vt:lpstr>
      <vt:lpstr>Multi-Applications: DRISA &amp; Fulcrum</vt:lpstr>
      <vt:lpstr>BLP and SALP</vt:lpstr>
      <vt:lpstr>System Configuration</vt:lpstr>
      <vt:lpstr>Workload Characteristics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De Oliveira Junior  Geraldo Francisco</cp:lastModifiedBy>
  <cp:revision>349</cp:revision>
  <dcterms:created xsi:type="dcterms:W3CDTF">2021-10-05T08:21:40Z</dcterms:created>
  <dcterms:modified xsi:type="dcterms:W3CDTF">2024-07-13T17:01:01Z</dcterms:modified>
</cp:coreProperties>
</file>