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77.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notesSlides/notesSlide78.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63" r:id="rId2"/>
    <p:sldMasterId id="2147483666" r:id="rId3"/>
  </p:sldMasterIdLst>
  <p:notesMasterIdLst>
    <p:notesMasterId r:id="rId103"/>
  </p:notesMasterIdLst>
  <p:sldIdLst>
    <p:sldId id="1073" r:id="rId4"/>
    <p:sldId id="1089" r:id="rId5"/>
    <p:sldId id="1217" r:id="rId6"/>
    <p:sldId id="267" r:id="rId7"/>
    <p:sldId id="1216" r:id="rId8"/>
    <p:sldId id="1179" r:id="rId9"/>
    <p:sldId id="1193" r:id="rId10"/>
    <p:sldId id="1181" r:id="rId11"/>
    <p:sldId id="1194" r:id="rId12"/>
    <p:sldId id="1124" r:id="rId13"/>
    <p:sldId id="1125" r:id="rId14"/>
    <p:sldId id="1123" r:id="rId15"/>
    <p:sldId id="7289" r:id="rId16"/>
    <p:sldId id="7290" r:id="rId17"/>
    <p:sldId id="7293" r:id="rId18"/>
    <p:sldId id="7294" r:id="rId19"/>
    <p:sldId id="7295" r:id="rId20"/>
    <p:sldId id="7296" r:id="rId21"/>
    <p:sldId id="7297" r:id="rId22"/>
    <p:sldId id="1218" r:id="rId23"/>
    <p:sldId id="1128" r:id="rId24"/>
    <p:sldId id="1142" r:id="rId25"/>
    <p:sldId id="1136" r:id="rId26"/>
    <p:sldId id="1129" r:id="rId27"/>
    <p:sldId id="1213" r:id="rId28"/>
    <p:sldId id="1135" r:id="rId29"/>
    <p:sldId id="1143" r:id="rId30"/>
    <p:sldId id="1130" r:id="rId31"/>
    <p:sldId id="1144" r:id="rId32"/>
    <p:sldId id="1131" r:id="rId33"/>
    <p:sldId id="1151" r:id="rId34"/>
    <p:sldId id="1150" r:id="rId35"/>
    <p:sldId id="1149" r:id="rId36"/>
    <p:sldId id="1148" r:id="rId37"/>
    <p:sldId id="1152" r:id="rId38"/>
    <p:sldId id="1095" r:id="rId39"/>
    <p:sldId id="1219" r:id="rId40"/>
    <p:sldId id="1137" r:id="rId41"/>
    <p:sldId id="1138" r:id="rId42"/>
    <p:sldId id="1139" r:id="rId43"/>
    <p:sldId id="1140" r:id="rId44"/>
    <p:sldId id="1145" r:id="rId45"/>
    <p:sldId id="1153" r:id="rId46"/>
    <p:sldId id="1098" r:id="rId47"/>
    <p:sldId id="1220" r:id="rId48"/>
    <p:sldId id="1154" r:id="rId49"/>
    <p:sldId id="1159" r:id="rId50"/>
    <p:sldId id="1155" r:id="rId51"/>
    <p:sldId id="1160" r:id="rId52"/>
    <p:sldId id="1201" r:id="rId53"/>
    <p:sldId id="1202" r:id="rId54"/>
    <p:sldId id="1215" r:id="rId55"/>
    <p:sldId id="1166" r:id="rId56"/>
    <p:sldId id="1180" r:id="rId57"/>
    <p:sldId id="1163" r:id="rId58"/>
    <p:sldId id="1165" r:id="rId59"/>
    <p:sldId id="1203" r:id="rId60"/>
    <p:sldId id="1205" r:id="rId61"/>
    <p:sldId id="1209" r:id="rId62"/>
    <p:sldId id="1210" r:id="rId63"/>
    <p:sldId id="1156" r:id="rId64"/>
    <p:sldId id="1170" r:id="rId65"/>
    <p:sldId id="1221" r:id="rId66"/>
    <p:sldId id="1157" r:id="rId67"/>
    <p:sldId id="301" r:id="rId68"/>
    <p:sldId id="1068" r:id="rId69"/>
    <p:sldId id="1172" r:id="rId70"/>
    <p:sldId id="1173" r:id="rId71"/>
    <p:sldId id="1158" r:id="rId72"/>
    <p:sldId id="1174" r:id="rId73"/>
    <p:sldId id="1198" r:id="rId74"/>
    <p:sldId id="1199" r:id="rId75"/>
    <p:sldId id="1224" r:id="rId76"/>
    <p:sldId id="1222" r:id="rId77"/>
    <p:sldId id="1051" r:id="rId78"/>
    <p:sldId id="1109" r:id="rId79"/>
    <p:sldId id="1110" r:id="rId80"/>
    <p:sldId id="1200" r:id="rId81"/>
    <p:sldId id="1238" r:id="rId82"/>
    <p:sldId id="1239" r:id="rId83"/>
    <p:sldId id="1223" r:id="rId84"/>
    <p:sldId id="1178" r:id="rId85"/>
    <p:sldId id="7284" r:id="rId86"/>
    <p:sldId id="7287" r:id="rId87"/>
    <p:sldId id="2147470628" r:id="rId88"/>
    <p:sldId id="2147470818" r:id="rId89"/>
    <p:sldId id="5852" r:id="rId90"/>
    <p:sldId id="7298" r:id="rId91"/>
    <p:sldId id="1227" r:id="rId92"/>
    <p:sldId id="1226" r:id="rId93"/>
    <p:sldId id="1228" r:id="rId94"/>
    <p:sldId id="1229" r:id="rId95"/>
    <p:sldId id="1230" r:id="rId96"/>
    <p:sldId id="1231" r:id="rId97"/>
    <p:sldId id="1232" r:id="rId98"/>
    <p:sldId id="1233" r:id="rId99"/>
    <p:sldId id="1234" r:id="rId100"/>
    <p:sldId id="1235" r:id="rId101"/>
    <p:sldId id="1236" r:id="rId102"/>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D9D9D9"/>
    <a:srgbClr val="1D82C5"/>
    <a:srgbClr val="A6A6A6"/>
    <a:srgbClr val="E26161"/>
    <a:srgbClr val="BABABA"/>
    <a:srgbClr val="E16161"/>
    <a:srgbClr val="0432FF"/>
    <a:srgbClr val="EEEBF3"/>
    <a:srgbClr val="EDE9F3"/>
    <a:srgbClr val="FAF5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9667"/>
    <p:restoredTop sz="94629"/>
  </p:normalViewPr>
  <p:slideViewPr>
    <p:cSldViewPr snapToGrid="0" snapToObjects="1">
      <p:cViewPr>
        <p:scale>
          <a:sx n="119" d="100"/>
          <a:sy n="119" d="100"/>
        </p:scale>
        <p:origin x="5832" y="2240"/>
      </p:cViewPr>
      <p:guideLst/>
    </p:cSldViewPr>
  </p:slideViewPr>
  <p:notesTextViewPr>
    <p:cViewPr>
      <p:scale>
        <a:sx n="1" d="1"/>
        <a:sy n="1" d="1"/>
      </p:scale>
      <p:origin x="0" y="0"/>
    </p:cViewPr>
  </p:notesTextViewPr>
  <p:sorterViewPr>
    <p:cViewPr>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6" Type="http://schemas.openxmlformats.org/officeDocument/2006/relationships/slide" Target="slides/slide13.xml"/><Relationship Id="rId107" Type="http://schemas.openxmlformats.org/officeDocument/2006/relationships/tableStyles" Target="tableStyles.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80" Type="http://schemas.openxmlformats.org/officeDocument/2006/relationships/slide" Target="slides/slide77.xml"/><Relationship Id="rId85" Type="http://schemas.openxmlformats.org/officeDocument/2006/relationships/slide" Target="slides/slide82.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notesMaster" Target="notesMasters/notesMaster1.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slide" Target="slides/slide85.xml"/><Relationship Id="rId91" Type="http://schemas.openxmlformats.org/officeDocument/2006/relationships/slide" Target="slides/slide88.xml"/><Relationship Id="rId96" Type="http://schemas.openxmlformats.org/officeDocument/2006/relationships/slide" Target="slides/slide93.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6" Type="http://schemas.openxmlformats.org/officeDocument/2006/relationships/theme" Target="theme/theme1.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presProps" Target="presProps.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viewProps" Target="viewProps.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s>
</file>

<file path=ppt/charts/_rels/chart1.xml.rels><?xml version="1.0" encoding="UTF-8" standalone="yes"?>
<Relationships xmlns="http://schemas.openxmlformats.org/package/2006/relationships"><Relationship Id="rId3" Type="http://schemas.openxmlformats.org/officeDocument/2006/relationships/oleObject" Target="file:////Users/geraldo/Dropbox/Projects/matdram/Presentations/replots.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file:////Users/geraldo/Dropbox/Projects/matdram/Presentations/replots.xlsx" TargetMode="Externa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_rels/chart3.xml.rels><?xml version="1.0" encoding="UTF-8" standalone="yes"?>
<Relationships xmlns="http://schemas.openxmlformats.org/package/2006/relationships"><Relationship Id="rId3" Type="http://schemas.openxmlformats.org/officeDocument/2006/relationships/oleObject" Target="file:////Users/geraldo/Dropbox/Projects/matdram/Presentations/replots.xlsx" TargetMode="External"/><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824155554744007"/>
          <c:y val="0.15488141393076674"/>
          <c:w val="0.76634516500208028"/>
          <c:h val="0.59511340134917934"/>
        </c:manualLayout>
      </c:layout>
      <c:barChart>
        <c:barDir val="col"/>
        <c:grouping val="clustered"/>
        <c:varyColors val="0"/>
        <c:ser>
          <c:idx val="0"/>
          <c:order val="0"/>
          <c:tx>
            <c:strRef>
              <c:f>Sheet1!$F$2</c:f>
              <c:strCache>
                <c:ptCount val="1"/>
                <c:pt idx="0">
                  <c:v>CPU</c:v>
                </c:pt>
              </c:strCache>
            </c:strRef>
          </c:tx>
          <c:spPr>
            <a:solidFill>
              <a:schemeClr val="accent1"/>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Sheet1!$F$3:$F$15</c:f>
              <c:numCache>
                <c:formatCode>General</c:formatCode>
                <c:ptCount val="13"/>
                <c:pt idx="0">
                  <c:v>1</c:v>
                </c:pt>
                <c:pt idx="1">
                  <c:v>1</c:v>
                </c:pt>
                <c:pt idx="2">
                  <c:v>1</c:v>
                </c:pt>
                <c:pt idx="3">
                  <c:v>1</c:v>
                </c:pt>
                <c:pt idx="4">
                  <c:v>1</c:v>
                </c:pt>
                <c:pt idx="5">
                  <c:v>1</c:v>
                </c:pt>
                <c:pt idx="6">
                  <c:v>1</c:v>
                </c:pt>
                <c:pt idx="7">
                  <c:v>1</c:v>
                </c:pt>
                <c:pt idx="8">
                  <c:v>1</c:v>
                </c:pt>
                <c:pt idx="9">
                  <c:v>1</c:v>
                </c:pt>
                <c:pt idx="10">
                  <c:v>1</c:v>
                </c:pt>
                <c:pt idx="11">
                  <c:v>1</c:v>
                </c:pt>
                <c:pt idx="12">
                  <c:v>1</c:v>
                </c:pt>
              </c:numCache>
            </c:numRef>
          </c:val>
          <c:extLst>
            <c:ext xmlns:c16="http://schemas.microsoft.com/office/drawing/2014/chart" uri="{C3380CC4-5D6E-409C-BE32-E72D297353CC}">
              <c16:uniqueId val="{00000000-7FA0-1B4A-A3CA-0ACE60322FD7}"/>
            </c:ext>
          </c:extLst>
        </c:ser>
        <c:ser>
          <c:idx val="1"/>
          <c:order val="1"/>
          <c:tx>
            <c:strRef>
              <c:f>Sheet1!$G$2</c:f>
              <c:strCache>
                <c:ptCount val="1"/>
                <c:pt idx="0">
                  <c:v>GPU</c:v>
                </c:pt>
              </c:strCache>
            </c:strRef>
          </c:tx>
          <c:spPr>
            <a:solidFill>
              <a:srgbClr val="F3BC61"/>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Sheet1!$G$3:$G$15</c:f>
              <c:numCache>
                <c:formatCode>General</c:formatCode>
                <c:ptCount val="13"/>
                <c:pt idx="0">
                  <c:v>0.13400000000000001</c:v>
                </c:pt>
                <c:pt idx="1">
                  <c:v>0.13800000000000001</c:v>
                </c:pt>
                <c:pt idx="2">
                  <c:v>3.5999999999999997E-2</c:v>
                </c:pt>
                <c:pt idx="3">
                  <c:v>6.3E-2</c:v>
                </c:pt>
                <c:pt idx="5">
                  <c:v>0.16300000000000001</c:v>
                </c:pt>
                <c:pt idx="6">
                  <c:v>1.2E-2</c:v>
                </c:pt>
                <c:pt idx="7">
                  <c:v>8.9999999999999993E-3</c:v>
                </c:pt>
                <c:pt idx="8">
                  <c:v>1.4999999999999999E-2</c:v>
                </c:pt>
                <c:pt idx="12">
                  <c:v>4.2709999999999998E-2</c:v>
                </c:pt>
              </c:numCache>
            </c:numRef>
          </c:val>
          <c:extLst>
            <c:ext xmlns:c16="http://schemas.microsoft.com/office/drawing/2014/chart" uri="{C3380CC4-5D6E-409C-BE32-E72D297353CC}">
              <c16:uniqueId val="{00000001-7FA0-1B4A-A3CA-0ACE60322FD7}"/>
            </c:ext>
          </c:extLst>
        </c:ser>
        <c:ser>
          <c:idx val="2"/>
          <c:order val="2"/>
          <c:tx>
            <c:strRef>
              <c:f>Sheet1!$H$2</c:f>
              <c:strCache>
                <c:ptCount val="1"/>
                <c:pt idx="0">
                  <c:v>SIMDRAM</c:v>
                </c:pt>
              </c:strCache>
            </c:strRef>
          </c:tx>
          <c:spPr>
            <a:solidFill>
              <a:srgbClr val="38A87F"/>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Sheet1!$H$3:$H$15</c:f>
              <c:numCache>
                <c:formatCode>General</c:formatCode>
                <c:ptCount val="13"/>
                <c:pt idx="0">
                  <c:v>2.3460000000000001</c:v>
                </c:pt>
                <c:pt idx="1">
                  <c:v>2.3279999999999998</c:v>
                </c:pt>
                <c:pt idx="2">
                  <c:v>8.1950000000000003</c:v>
                </c:pt>
                <c:pt idx="3">
                  <c:v>0.34300000000000003</c:v>
                </c:pt>
                <c:pt idx="4">
                  <c:v>2.6259999999999999</c:v>
                </c:pt>
                <c:pt idx="5">
                  <c:v>2.35</c:v>
                </c:pt>
                <c:pt idx="6">
                  <c:v>2.9940000000000002</c:v>
                </c:pt>
                <c:pt idx="7">
                  <c:v>4.1000000000000002E-2</c:v>
                </c:pt>
                <c:pt idx="8">
                  <c:v>5.1890000000000001</c:v>
                </c:pt>
                <c:pt idx="9">
                  <c:v>62.814</c:v>
                </c:pt>
                <c:pt idx="10">
                  <c:v>0.153</c:v>
                </c:pt>
                <c:pt idx="11">
                  <c:v>15.696</c:v>
                </c:pt>
                <c:pt idx="12">
                  <c:v>2.1378599999999999</c:v>
                </c:pt>
              </c:numCache>
            </c:numRef>
          </c:val>
          <c:extLst>
            <c:ext xmlns:c16="http://schemas.microsoft.com/office/drawing/2014/chart" uri="{C3380CC4-5D6E-409C-BE32-E72D297353CC}">
              <c16:uniqueId val="{00000002-7FA0-1B4A-A3CA-0ACE60322FD7}"/>
            </c:ext>
          </c:extLst>
        </c:ser>
        <c:ser>
          <c:idx val="3"/>
          <c:order val="3"/>
          <c:tx>
            <c:strRef>
              <c:f>Sheet1!$I$2</c:f>
              <c:strCache>
                <c:ptCount val="1"/>
                <c:pt idx="0">
                  <c:v>MIMDRAM</c:v>
                </c:pt>
              </c:strCache>
            </c:strRef>
          </c:tx>
          <c:spPr>
            <a:solidFill>
              <a:srgbClr val="5CA2DB"/>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Sheet1!$I$3:$I$15</c:f>
              <c:numCache>
                <c:formatCode>General</c:formatCode>
                <c:ptCount val="13"/>
                <c:pt idx="0">
                  <c:v>30.754000000000001</c:v>
                </c:pt>
                <c:pt idx="1">
                  <c:v>36.107999999999997</c:v>
                </c:pt>
                <c:pt idx="2">
                  <c:v>199.08099999999999</c:v>
                </c:pt>
                <c:pt idx="3">
                  <c:v>13.407999999999999</c:v>
                </c:pt>
                <c:pt idx="4">
                  <c:v>2.6890000000000001</c:v>
                </c:pt>
                <c:pt idx="5">
                  <c:v>26.765000000000001</c:v>
                </c:pt>
                <c:pt idx="6">
                  <c:v>35.271999999999998</c:v>
                </c:pt>
                <c:pt idx="7">
                  <c:v>1.429</c:v>
                </c:pt>
                <c:pt idx="8">
                  <c:v>123.361</c:v>
                </c:pt>
                <c:pt idx="9">
                  <c:v>2397.384</c:v>
                </c:pt>
                <c:pt idx="10">
                  <c:v>2.294</c:v>
                </c:pt>
                <c:pt idx="11">
                  <c:v>92.781999999999996</c:v>
                </c:pt>
                <c:pt idx="12">
                  <c:v>30.610330000000001</c:v>
                </c:pt>
              </c:numCache>
            </c:numRef>
          </c:val>
          <c:extLst>
            <c:ext xmlns:c16="http://schemas.microsoft.com/office/drawing/2014/chart" uri="{C3380CC4-5D6E-409C-BE32-E72D297353CC}">
              <c16:uniqueId val="{00000003-7FA0-1B4A-A3CA-0ACE60322FD7}"/>
            </c:ext>
          </c:extLst>
        </c:ser>
        <c:dLbls>
          <c:showLegendKey val="0"/>
          <c:showVal val="0"/>
          <c:showCatName val="0"/>
          <c:showSerName val="0"/>
          <c:showPercent val="0"/>
          <c:showBubbleSize val="0"/>
        </c:dLbls>
        <c:gapWidth val="0"/>
        <c:overlap val="-38"/>
        <c:axId val="100144992"/>
        <c:axId val="100196544"/>
      </c:barChart>
      <c:catAx>
        <c:axId val="100144992"/>
        <c:scaling>
          <c:orientation val="minMax"/>
        </c:scaling>
        <c:delete val="0"/>
        <c:axPos val="b"/>
        <c:numFmt formatCode="General" sourceLinked="1"/>
        <c:majorTickMark val="out"/>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100196544"/>
        <c:crosses val="autoZero"/>
        <c:auto val="1"/>
        <c:lblAlgn val="ctr"/>
        <c:lblOffset val="100"/>
        <c:noMultiLvlLbl val="0"/>
      </c:catAx>
      <c:valAx>
        <c:axId val="100196544"/>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r>
                  <a:rPr lang="en-US" sz="2000" b="1"/>
                  <a:t>CPU-Normalized</a:t>
                </a:r>
                <a:br>
                  <a:rPr lang="en-US" sz="2000" b="1"/>
                </a:br>
                <a:r>
                  <a:rPr lang="en-US" sz="2000" b="1"/>
                  <a:t>Performance/Watt</a:t>
                </a:r>
              </a:p>
            </c:rich>
          </c:tx>
          <c:overlay val="0"/>
          <c:spPr>
            <a:noFill/>
            <a:ln>
              <a:noFill/>
            </a:ln>
            <a:effectLst/>
          </c:spPr>
          <c:txPr>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Avenir Next" panose="020B0503020202020204" pitchFamily="34" charset="0"/>
                <a:ea typeface="+mn-ea"/>
                <a:cs typeface="+mn-cs"/>
              </a:defRPr>
            </a:pPr>
            <a:endParaRPr lang="en-US"/>
          </a:p>
        </c:txPr>
        <c:crossAx val="100144992"/>
        <c:crosses val="autoZero"/>
        <c:crossBetween val="between"/>
      </c:valAx>
      <c:spPr>
        <a:noFill/>
        <a:ln>
          <a:solidFill>
            <a:schemeClr val="tx1"/>
          </a:solidFill>
        </a:ln>
        <a:effectLst/>
      </c:spPr>
    </c:plotArea>
    <c:legend>
      <c:legendPos val="t"/>
      <c:legendEntry>
        <c:idx val="0"/>
        <c:delete val="1"/>
      </c:legendEntry>
      <c:layout>
        <c:manualLayout>
          <c:xMode val="edge"/>
          <c:yMode val="edge"/>
          <c:x val="0.15515423391829503"/>
          <c:y val="2.7777777777777776E-2"/>
          <c:w val="0.81593274630715329"/>
          <c:h val="8.4106517935258099E-2"/>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venir Next" panose="020B0503020202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948589930892023"/>
          <c:y val="4.2226911332851058E-2"/>
          <c:w val="0.77503588132670831"/>
          <c:h val="0.73999463883442762"/>
        </c:manualLayout>
      </c:layout>
      <c:barChart>
        <c:barDir val="col"/>
        <c:grouping val="clustered"/>
        <c:varyColors val="0"/>
        <c:ser>
          <c:idx val="0"/>
          <c:order val="0"/>
          <c:tx>
            <c:strRef>
              <c:f>Sheet3!$G$7</c:f>
              <c:strCache>
                <c:ptCount val="1"/>
                <c:pt idx="0">
                  <c:v>ws_average</c:v>
                </c:pt>
              </c:strCache>
            </c:strRef>
          </c:tx>
          <c:spPr>
            <a:solidFill>
              <a:schemeClr val="accent1"/>
            </a:solidFill>
            <a:ln>
              <a:solidFill>
                <a:schemeClr val="tx1"/>
              </a:solidFill>
            </a:ln>
            <a:effectLst/>
          </c:spPr>
          <c:invertIfNegative val="0"/>
          <c:dPt>
            <c:idx val="0"/>
            <c:invertIfNegative val="0"/>
            <c:bubble3D val="0"/>
            <c:spPr>
              <a:solidFill>
                <a:schemeClr val="accent6">
                  <a:lumMod val="20000"/>
                  <a:lumOff val="80000"/>
                </a:schemeClr>
              </a:solidFill>
              <a:ln>
                <a:solidFill>
                  <a:schemeClr val="tx1"/>
                </a:solidFill>
              </a:ln>
              <a:effectLst/>
            </c:spPr>
            <c:extLst>
              <c:ext xmlns:c16="http://schemas.microsoft.com/office/drawing/2014/chart" uri="{C3380CC4-5D6E-409C-BE32-E72D297353CC}">
                <c16:uniqueId val="{00000001-D538-2940-84D1-764B2AAABD2E}"/>
              </c:ext>
            </c:extLst>
          </c:dPt>
          <c:dPt>
            <c:idx val="1"/>
            <c:invertIfNegative val="0"/>
            <c:bubble3D val="0"/>
            <c:spPr>
              <a:solidFill>
                <a:schemeClr val="accent6">
                  <a:lumMod val="40000"/>
                  <a:lumOff val="60000"/>
                </a:schemeClr>
              </a:solidFill>
              <a:ln>
                <a:solidFill>
                  <a:schemeClr val="tx1"/>
                </a:solidFill>
              </a:ln>
              <a:effectLst/>
            </c:spPr>
            <c:extLst>
              <c:ext xmlns:c16="http://schemas.microsoft.com/office/drawing/2014/chart" uri="{C3380CC4-5D6E-409C-BE32-E72D297353CC}">
                <c16:uniqueId val="{00000002-D538-2940-84D1-764B2AAABD2E}"/>
              </c:ext>
            </c:extLst>
          </c:dPt>
          <c:dPt>
            <c:idx val="2"/>
            <c:invertIfNegative val="0"/>
            <c:bubble3D val="0"/>
            <c:spPr>
              <a:solidFill>
                <a:schemeClr val="accent6">
                  <a:lumMod val="60000"/>
                  <a:lumOff val="40000"/>
                </a:schemeClr>
              </a:solidFill>
              <a:ln>
                <a:solidFill>
                  <a:schemeClr val="tx1"/>
                </a:solidFill>
              </a:ln>
              <a:effectLst/>
            </c:spPr>
            <c:extLst>
              <c:ext xmlns:c16="http://schemas.microsoft.com/office/drawing/2014/chart" uri="{C3380CC4-5D6E-409C-BE32-E72D297353CC}">
                <c16:uniqueId val="{00000003-D538-2940-84D1-764B2AAABD2E}"/>
              </c:ext>
            </c:extLst>
          </c:dPt>
          <c:dPt>
            <c:idx val="3"/>
            <c:invertIfNegative val="0"/>
            <c:bubble3D val="0"/>
            <c:spPr>
              <a:solidFill>
                <a:srgbClr val="38A87F"/>
              </a:solidFill>
              <a:ln>
                <a:solidFill>
                  <a:schemeClr val="tx1"/>
                </a:solidFill>
              </a:ln>
              <a:effectLst/>
            </c:spPr>
            <c:extLst>
              <c:ext xmlns:c16="http://schemas.microsoft.com/office/drawing/2014/chart" uri="{C3380CC4-5D6E-409C-BE32-E72D297353CC}">
                <c16:uniqueId val="{00000004-D538-2940-84D1-764B2AAABD2E}"/>
              </c:ext>
            </c:extLst>
          </c:dPt>
          <c:dPt>
            <c:idx val="4"/>
            <c:invertIfNegative val="0"/>
            <c:bubble3D val="0"/>
            <c:spPr>
              <a:solidFill>
                <a:srgbClr val="5CA2DB"/>
              </a:solidFill>
              <a:ln>
                <a:solidFill>
                  <a:schemeClr val="tx1"/>
                </a:solidFill>
              </a:ln>
              <a:effectLst/>
            </c:spPr>
            <c:extLst>
              <c:ext xmlns:c16="http://schemas.microsoft.com/office/drawing/2014/chart" uri="{C3380CC4-5D6E-409C-BE32-E72D297353CC}">
                <c16:uniqueId val="{00000005-D538-2940-84D1-764B2AAABD2E}"/>
              </c:ext>
            </c:extLst>
          </c:dPt>
          <c:cat>
            <c:strRef>
              <c:f>Sheet3!$F$8:$F$12</c:f>
              <c:strCache>
                <c:ptCount val="5"/>
                <c:pt idx="0">
                  <c:v>SIMDRAM:1</c:v>
                </c:pt>
                <c:pt idx="1">
                  <c:v>SIMDRAM:2</c:v>
                </c:pt>
                <c:pt idx="2">
                  <c:v>SIMDRAM:4</c:v>
                </c:pt>
                <c:pt idx="3">
                  <c:v>SIMDRAM:8</c:v>
                </c:pt>
                <c:pt idx="4">
                  <c:v>MIMDRAM</c:v>
                </c:pt>
              </c:strCache>
            </c:strRef>
          </c:cat>
          <c:val>
            <c:numRef>
              <c:f>Sheet3!$G$8:$G$12</c:f>
              <c:numCache>
                <c:formatCode>General</c:formatCode>
                <c:ptCount val="5"/>
                <c:pt idx="0">
                  <c:v>1</c:v>
                </c:pt>
                <c:pt idx="1">
                  <c:v>1.2005893698603198</c:v>
                </c:pt>
                <c:pt idx="2">
                  <c:v>1.3094000971478232</c:v>
                </c:pt>
                <c:pt idx="3">
                  <c:v>1.3253267884633007</c:v>
                </c:pt>
                <c:pt idx="4">
                  <c:v>2.0208851717479099</c:v>
                </c:pt>
              </c:numCache>
            </c:numRef>
          </c:val>
          <c:extLst>
            <c:ext xmlns:c16="http://schemas.microsoft.com/office/drawing/2014/chart" uri="{C3380CC4-5D6E-409C-BE32-E72D297353CC}">
              <c16:uniqueId val="{00000000-D538-2940-84D1-764B2AAABD2E}"/>
            </c:ext>
          </c:extLst>
        </c:ser>
        <c:dLbls>
          <c:showLegendKey val="0"/>
          <c:showVal val="0"/>
          <c:showCatName val="0"/>
          <c:showSerName val="0"/>
          <c:showPercent val="0"/>
          <c:showBubbleSize val="0"/>
        </c:dLbls>
        <c:gapWidth val="219"/>
        <c:overlap val="-27"/>
        <c:axId val="275621472"/>
        <c:axId val="274823616"/>
      </c:barChart>
      <c:catAx>
        <c:axId val="27562147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700" b="0" i="0" u="none" strike="noStrike" kern="1200" baseline="0">
                <a:solidFill>
                  <a:schemeClr val="tx1"/>
                </a:solidFill>
                <a:latin typeface="Avenir Next" panose="020B0503020202020204" pitchFamily="34" charset="0"/>
                <a:ea typeface="+mn-ea"/>
                <a:cs typeface="+mn-cs"/>
              </a:defRPr>
            </a:pPr>
            <a:endParaRPr lang="en-US"/>
          </a:p>
        </c:txPr>
        <c:crossAx val="274823616"/>
        <c:crosses val="autoZero"/>
        <c:auto val="1"/>
        <c:lblAlgn val="ctr"/>
        <c:lblOffset val="100"/>
        <c:noMultiLvlLbl val="0"/>
      </c:catAx>
      <c:valAx>
        <c:axId val="27482361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r>
                  <a:rPr lang="en-US" sz="2000" b="1"/>
                  <a:t>Normalized</a:t>
                </a:r>
                <a:r>
                  <a:rPr lang="en-US" sz="2000" b="1" baseline="0"/>
                  <a:t> Weighted Speedup </a:t>
                </a:r>
                <a:br>
                  <a:rPr lang="en-US" sz="2000" b="1" baseline="0"/>
                </a:br>
                <a:r>
                  <a:rPr lang="en-US" sz="2000" b="1" baseline="0"/>
                  <a:t>(Higher is Better)</a:t>
                </a:r>
                <a:endParaRPr lang="en-US" sz="2000" b="1"/>
              </a:p>
            </c:rich>
          </c:tx>
          <c:overlay val="0"/>
          <c:spPr>
            <a:noFill/>
            <a:ln>
              <a:noFill/>
            </a:ln>
            <a:effectLst/>
          </c:spPr>
          <c:txPr>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700" b="0" i="0" u="none" strike="noStrike" kern="1200" baseline="0">
                <a:solidFill>
                  <a:schemeClr val="tx1"/>
                </a:solidFill>
                <a:latin typeface="Avenir Next" panose="020B0503020202020204" pitchFamily="34" charset="0"/>
                <a:ea typeface="+mn-ea"/>
                <a:cs typeface="+mn-cs"/>
              </a:defRPr>
            </a:pPr>
            <a:endParaRPr lang="en-US"/>
          </a:p>
        </c:txPr>
        <c:crossAx val="275621472"/>
        <c:crosses val="autoZero"/>
        <c:crossBetween val="between"/>
      </c:valAx>
      <c:spPr>
        <a:noFill/>
        <a:ln>
          <a:solidFill>
            <a:schemeClr val="tx1"/>
          </a:solid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venir Next" panose="020B0503020202020204" pitchFamily="34" charset="0"/>
        </a:defRPr>
      </a:pPr>
      <a:endParaRPr lang="en-US"/>
    </a:p>
  </c:txPr>
  <c:externalData r:id="rId3">
    <c:autoUpdate val="0"/>
  </c:externalData>
  <c:userShapes r:id="rId4"/>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90194972400082"/>
          <c:y val="0.17951917285199301"/>
          <c:w val="0.86348900153149044"/>
          <c:h val="0.56113878187513222"/>
        </c:manualLayout>
      </c:layout>
      <c:barChart>
        <c:barDir val="col"/>
        <c:grouping val="clustered"/>
        <c:varyColors val="0"/>
        <c:ser>
          <c:idx val="0"/>
          <c:order val="0"/>
          <c:tx>
            <c:strRef>
              <c:f>Sheet2!$G$3</c:f>
              <c:strCache>
                <c:ptCount val="1"/>
                <c:pt idx="0">
                  <c:v>DRISA</c:v>
                </c:pt>
              </c:strCache>
            </c:strRef>
          </c:tx>
          <c:spPr>
            <a:solidFill>
              <a:srgbClr val="F3BC61"/>
            </a:solidFill>
            <a:ln>
              <a:solidFill>
                <a:schemeClr val="tx1"/>
              </a:solidFill>
            </a:ln>
            <a:effectLst/>
          </c:spPr>
          <c:invertIfNegative val="0"/>
          <c:cat>
            <c:strRef>
              <c:f>Sheet2!$F$4:$F$16</c:f>
              <c:strCache>
                <c:ptCount val="13"/>
                <c:pt idx="0">
                  <c:v>pca</c:v>
                </c:pt>
                <c:pt idx="1">
                  <c:v>hw</c:v>
                </c:pt>
                <c:pt idx="2">
                  <c:v>fdtd</c:v>
                </c:pt>
                <c:pt idx="3">
                  <c:v>doitgen</c:v>
                </c:pt>
                <c:pt idx="4">
                  <c:v>gemm</c:v>
                </c:pt>
                <c:pt idx="5">
                  <c:v>kmeans</c:v>
                </c:pt>
                <c:pt idx="6">
                  <c:v>2mm</c:v>
                </c:pt>
                <c:pt idx="7">
                  <c:v>gs</c:v>
                </c:pt>
                <c:pt idx="8">
                  <c:v>3mm</c:v>
                </c:pt>
                <c:pt idx="9">
                  <c:v>bp</c:v>
                </c:pt>
                <c:pt idx="10">
                  <c:v>cov</c:v>
                </c:pt>
                <c:pt idx="11">
                  <c:v>x264</c:v>
                </c:pt>
                <c:pt idx="12">
                  <c:v>GMean</c:v>
                </c:pt>
              </c:strCache>
            </c:strRef>
          </c:cat>
          <c:val>
            <c:numRef>
              <c:f>Sheet2!$G$4:$G$16</c:f>
              <c:numCache>
                <c:formatCode>General</c:formatCode>
                <c:ptCount val="13"/>
                <c:pt idx="0">
                  <c:v>0.9</c:v>
                </c:pt>
                <c:pt idx="1">
                  <c:v>1.5</c:v>
                </c:pt>
                <c:pt idx="2">
                  <c:v>0.7</c:v>
                </c:pt>
                <c:pt idx="3">
                  <c:v>3.5</c:v>
                </c:pt>
                <c:pt idx="4">
                  <c:v>1</c:v>
                </c:pt>
                <c:pt idx="5">
                  <c:v>1.4</c:v>
                </c:pt>
                <c:pt idx="6">
                  <c:v>1</c:v>
                </c:pt>
                <c:pt idx="7">
                  <c:v>0.9</c:v>
                </c:pt>
                <c:pt idx="8">
                  <c:v>0.6</c:v>
                </c:pt>
                <c:pt idx="9">
                  <c:v>0.1</c:v>
                </c:pt>
                <c:pt idx="10">
                  <c:v>0.3</c:v>
                </c:pt>
                <c:pt idx="11">
                  <c:v>2.7</c:v>
                </c:pt>
                <c:pt idx="12">
                  <c:v>0.9</c:v>
                </c:pt>
              </c:numCache>
            </c:numRef>
          </c:val>
          <c:extLst>
            <c:ext xmlns:c16="http://schemas.microsoft.com/office/drawing/2014/chart" uri="{C3380CC4-5D6E-409C-BE32-E72D297353CC}">
              <c16:uniqueId val="{00000000-53AF-A949-A773-1F234E6900E0}"/>
            </c:ext>
          </c:extLst>
        </c:ser>
        <c:ser>
          <c:idx val="1"/>
          <c:order val="1"/>
          <c:tx>
            <c:strRef>
              <c:f>Sheet2!$H$3</c:f>
              <c:strCache>
                <c:ptCount val="1"/>
                <c:pt idx="0">
                  <c:v>Fulcrum</c:v>
                </c:pt>
              </c:strCache>
            </c:strRef>
          </c:tx>
          <c:spPr>
            <a:solidFill>
              <a:srgbClr val="38A87F"/>
            </a:solidFill>
            <a:ln>
              <a:solidFill>
                <a:schemeClr val="tx1"/>
              </a:solidFill>
            </a:ln>
            <a:effectLst/>
          </c:spPr>
          <c:invertIfNegative val="0"/>
          <c:cat>
            <c:strRef>
              <c:f>Sheet2!$F$4:$F$16</c:f>
              <c:strCache>
                <c:ptCount val="13"/>
                <c:pt idx="0">
                  <c:v>pca</c:v>
                </c:pt>
                <c:pt idx="1">
                  <c:v>hw</c:v>
                </c:pt>
                <c:pt idx="2">
                  <c:v>fdtd</c:v>
                </c:pt>
                <c:pt idx="3">
                  <c:v>doitgen</c:v>
                </c:pt>
                <c:pt idx="4">
                  <c:v>gemm</c:v>
                </c:pt>
                <c:pt idx="5">
                  <c:v>kmeans</c:v>
                </c:pt>
                <c:pt idx="6">
                  <c:v>2mm</c:v>
                </c:pt>
                <c:pt idx="7">
                  <c:v>gs</c:v>
                </c:pt>
                <c:pt idx="8">
                  <c:v>3mm</c:v>
                </c:pt>
                <c:pt idx="9">
                  <c:v>bp</c:v>
                </c:pt>
                <c:pt idx="10">
                  <c:v>cov</c:v>
                </c:pt>
                <c:pt idx="11">
                  <c:v>x264</c:v>
                </c:pt>
                <c:pt idx="12">
                  <c:v>GMean</c:v>
                </c:pt>
              </c:strCache>
            </c:strRef>
          </c:cat>
          <c:val>
            <c:numRef>
              <c:f>Sheet2!$H$4:$H$16</c:f>
              <c:numCache>
                <c:formatCode>General</c:formatCode>
                <c:ptCount val="13"/>
                <c:pt idx="0">
                  <c:v>0.4</c:v>
                </c:pt>
                <c:pt idx="1">
                  <c:v>1.6</c:v>
                </c:pt>
                <c:pt idx="2">
                  <c:v>0.7</c:v>
                </c:pt>
                <c:pt idx="3">
                  <c:v>3.1</c:v>
                </c:pt>
                <c:pt idx="4">
                  <c:v>1</c:v>
                </c:pt>
                <c:pt idx="5">
                  <c:v>0.8</c:v>
                </c:pt>
                <c:pt idx="6">
                  <c:v>0.9</c:v>
                </c:pt>
                <c:pt idx="7">
                  <c:v>0.9</c:v>
                </c:pt>
                <c:pt idx="8">
                  <c:v>0.5</c:v>
                </c:pt>
                <c:pt idx="9">
                  <c:v>0.1</c:v>
                </c:pt>
                <c:pt idx="10">
                  <c:v>0.1</c:v>
                </c:pt>
                <c:pt idx="11">
                  <c:v>0.1</c:v>
                </c:pt>
                <c:pt idx="12">
                  <c:v>0.5</c:v>
                </c:pt>
              </c:numCache>
            </c:numRef>
          </c:val>
          <c:extLst>
            <c:ext xmlns:c16="http://schemas.microsoft.com/office/drawing/2014/chart" uri="{C3380CC4-5D6E-409C-BE32-E72D297353CC}">
              <c16:uniqueId val="{00000001-53AF-A949-A773-1F234E6900E0}"/>
            </c:ext>
          </c:extLst>
        </c:ser>
        <c:ser>
          <c:idx val="2"/>
          <c:order val="2"/>
          <c:tx>
            <c:strRef>
              <c:f>Sheet2!$I$3</c:f>
              <c:strCache>
                <c:ptCount val="1"/>
                <c:pt idx="0">
                  <c:v>MIMDRAM</c:v>
                </c:pt>
              </c:strCache>
            </c:strRef>
          </c:tx>
          <c:spPr>
            <a:solidFill>
              <a:srgbClr val="5CA2DB"/>
            </a:solidFill>
            <a:ln>
              <a:solidFill>
                <a:schemeClr val="tx1"/>
              </a:solidFill>
            </a:ln>
            <a:effectLst/>
          </c:spPr>
          <c:invertIfNegative val="0"/>
          <c:cat>
            <c:strRef>
              <c:f>Sheet2!$F$4:$F$16</c:f>
              <c:strCache>
                <c:ptCount val="13"/>
                <c:pt idx="0">
                  <c:v>pca</c:v>
                </c:pt>
                <c:pt idx="1">
                  <c:v>hw</c:v>
                </c:pt>
                <c:pt idx="2">
                  <c:v>fdtd</c:v>
                </c:pt>
                <c:pt idx="3">
                  <c:v>doitgen</c:v>
                </c:pt>
                <c:pt idx="4">
                  <c:v>gemm</c:v>
                </c:pt>
                <c:pt idx="5">
                  <c:v>kmeans</c:v>
                </c:pt>
                <c:pt idx="6">
                  <c:v>2mm</c:v>
                </c:pt>
                <c:pt idx="7">
                  <c:v>gs</c:v>
                </c:pt>
                <c:pt idx="8">
                  <c:v>3mm</c:v>
                </c:pt>
                <c:pt idx="9">
                  <c:v>bp</c:v>
                </c:pt>
                <c:pt idx="10">
                  <c:v>cov</c:v>
                </c:pt>
                <c:pt idx="11">
                  <c:v>x264</c:v>
                </c:pt>
                <c:pt idx="12">
                  <c:v>GMean</c:v>
                </c:pt>
              </c:strCache>
            </c:strRef>
          </c:cat>
          <c:val>
            <c:numRef>
              <c:f>Sheet2!$I$4:$I$16</c:f>
              <c:numCache>
                <c:formatCode>General</c:formatCode>
                <c:ptCount val="13"/>
                <c:pt idx="0">
                  <c:v>1</c:v>
                </c:pt>
                <c:pt idx="1">
                  <c:v>1</c:v>
                </c:pt>
                <c:pt idx="2">
                  <c:v>1</c:v>
                </c:pt>
                <c:pt idx="3">
                  <c:v>1</c:v>
                </c:pt>
                <c:pt idx="4">
                  <c:v>1</c:v>
                </c:pt>
                <c:pt idx="5">
                  <c:v>1</c:v>
                </c:pt>
                <c:pt idx="6">
                  <c:v>1</c:v>
                </c:pt>
                <c:pt idx="7">
                  <c:v>1</c:v>
                </c:pt>
                <c:pt idx="8">
                  <c:v>1</c:v>
                </c:pt>
                <c:pt idx="9">
                  <c:v>1</c:v>
                </c:pt>
                <c:pt idx="10">
                  <c:v>1</c:v>
                </c:pt>
                <c:pt idx="11">
                  <c:v>1</c:v>
                </c:pt>
                <c:pt idx="12">
                  <c:v>1</c:v>
                </c:pt>
              </c:numCache>
            </c:numRef>
          </c:val>
          <c:extLst>
            <c:ext xmlns:c16="http://schemas.microsoft.com/office/drawing/2014/chart" uri="{C3380CC4-5D6E-409C-BE32-E72D297353CC}">
              <c16:uniqueId val="{00000002-53AF-A949-A773-1F234E6900E0}"/>
            </c:ext>
          </c:extLst>
        </c:ser>
        <c:dLbls>
          <c:showLegendKey val="0"/>
          <c:showVal val="0"/>
          <c:showCatName val="0"/>
          <c:showSerName val="0"/>
          <c:showPercent val="0"/>
          <c:showBubbleSize val="0"/>
        </c:dLbls>
        <c:gapWidth val="219"/>
        <c:overlap val="-27"/>
        <c:axId val="330652864"/>
        <c:axId val="105314448"/>
      </c:barChart>
      <c:catAx>
        <c:axId val="33065286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105314448"/>
        <c:crosses val="autoZero"/>
        <c:auto val="1"/>
        <c:lblAlgn val="ctr"/>
        <c:lblOffset val="100"/>
        <c:noMultiLvlLbl val="0"/>
      </c:catAx>
      <c:valAx>
        <c:axId val="10531444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r>
                  <a:rPr lang="en-US" sz="2000" b="1" dirty="0"/>
                  <a:t>MIMDRAM-Normalized</a:t>
                </a:r>
              </a:p>
              <a:p>
                <a:pPr>
                  <a:defRPr sz="2000" b="1"/>
                </a:pPr>
                <a:r>
                  <a:rPr lang="en-US" sz="2000" b="1" dirty="0"/>
                  <a:t>Performance/Area</a:t>
                </a:r>
              </a:p>
            </c:rich>
          </c:tx>
          <c:overlay val="0"/>
          <c:spPr>
            <a:noFill/>
            <a:ln>
              <a:noFill/>
            </a:ln>
            <a:effectLst/>
          </c:spPr>
          <c:txPr>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Avenir Next" panose="020B0503020202020204" pitchFamily="34" charset="0"/>
                <a:ea typeface="+mn-ea"/>
                <a:cs typeface="+mn-cs"/>
              </a:defRPr>
            </a:pPr>
            <a:endParaRPr lang="en-US"/>
          </a:p>
        </c:txPr>
        <c:crossAx val="330652864"/>
        <c:crosses val="autoZero"/>
        <c:crossBetween val="between"/>
      </c:valAx>
      <c:spPr>
        <a:noFill/>
        <a:ln>
          <a:solidFill>
            <a:schemeClr val="tx1"/>
          </a:solidFill>
        </a:ln>
        <a:effectLst/>
      </c:spPr>
    </c:plotArea>
    <c:legend>
      <c:legendPos val="t"/>
      <c:layout>
        <c:manualLayout>
          <c:xMode val="edge"/>
          <c:yMode val="edge"/>
          <c:x val="0.179419728783902"/>
          <c:y val="6.9444444444444448E-2"/>
          <c:w val="0.78838254593175849"/>
          <c:h val="8.4106517935258099E-2"/>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venir Next" panose="020B0503020202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0.21843</cdr:x>
      <cdr:y>0.89041</cdr:y>
    </cdr:from>
    <cdr:to>
      <cdr:x>0.34846</cdr:x>
      <cdr:y>0.98908</cdr:y>
    </cdr:to>
    <cdr:sp macro="" textlink="">
      <cdr:nvSpPr>
        <cdr:cNvPr id="2" name="Rectangle 1">
          <a:extLst xmlns:a="http://schemas.openxmlformats.org/drawingml/2006/main">
            <a:ext uri="{FF2B5EF4-FFF2-40B4-BE49-F238E27FC236}">
              <a16:creationId xmlns:a16="http://schemas.microsoft.com/office/drawing/2014/main" id="{97815E72-2C05-8A9B-0A82-37C3411326F2}"/>
            </a:ext>
          </a:extLst>
        </cdr:cNvPr>
        <cdr:cNvSpPr/>
      </cdr:nvSpPr>
      <cdr:spPr>
        <a:xfrm xmlns:a="http://schemas.openxmlformats.org/drawingml/2006/main">
          <a:off x="2018912" y="3109129"/>
          <a:ext cx="1201783" cy="344530"/>
        </a:xfrm>
        <a:prstGeom xmlns:a="http://schemas.openxmlformats.org/drawingml/2006/main" prst="rect">
          <a:avLst/>
        </a:prstGeom>
        <a:solidFill xmlns:a="http://schemas.openxmlformats.org/drawingml/2006/main">
          <a:schemeClr val="bg1"/>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pPr algn="ctr"/>
          <a:r>
            <a:rPr lang="en-US" sz="1800" dirty="0">
              <a:solidFill>
                <a:schemeClr val="tx1"/>
              </a:solidFill>
              <a:latin typeface="Avenir Next" panose="020B0503020202020204" pitchFamily="34" charset="0"/>
            </a:rPr>
            <a:t>(bank)</a:t>
          </a:r>
        </a:p>
      </cdr:txBody>
    </cdr:sp>
  </cdr:relSizeAnchor>
  <cdr:relSizeAnchor xmlns:cdr="http://schemas.openxmlformats.org/drawingml/2006/chartDrawing">
    <cdr:from>
      <cdr:x>0.37673</cdr:x>
      <cdr:y>0.89041</cdr:y>
    </cdr:from>
    <cdr:to>
      <cdr:x>0.50675</cdr:x>
      <cdr:y>0.98908</cdr:y>
    </cdr:to>
    <cdr:sp macro="" textlink="">
      <cdr:nvSpPr>
        <cdr:cNvPr id="4" name="Rectangle 3">
          <a:extLst xmlns:a="http://schemas.openxmlformats.org/drawingml/2006/main">
            <a:ext uri="{FF2B5EF4-FFF2-40B4-BE49-F238E27FC236}">
              <a16:creationId xmlns:a16="http://schemas.microsoft.com/office/drawing/2014/main" id="{7A5C0258-19CE-A177-02C2-7DE6F10656F2}"/>
            </a:ext>
          </a:extLst>
        </cdr:cNvPr>
        <cdr:cNvSpPr/>
      </cdr:nvSpPr>
      <cdr:spPr>
        <a:xfrm xmlns:a="http://schemas.openxmlformats.org/drawingml/2006/main">
          <a:off x="3481956" y="3109129"/>
          <a:ext cx="1201783" cy="344530"/>
        </a:xfrm>
        <a:prstGeom xmlns:a="http://schemas.openxmlformats.org/drawingml/2006/main" prst="rect">
          <a:avLst/>
        </a:prstGeom>
        <a:solidFill xmlns:a="http://schemas.openxmlformats.org/drawingml/2006/main">
          <a:schemeClr val="bg1"/>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ctr"/>
          <a:r>
            <a:rPr lang="en-US" sz="1800" dirty="0">
              <a:solidFill>
                <a:schemeClr val="tx1"/>
              </a:solidFill>
              <a:latin typeface="Avenir Next" panose="020B0503020202020204" pitchFamily="34" charset="0"/>
            </a:rPr>
            <a:t>(banks)</a:t>
          </a:r>
        </a:p>
      </cdr:txBody>
    </cdr:sp>
  </cdr:relSizeAnchor>
  <cdr:relSizeAnchor xmlns:cdr="http://schemas.openxmlformats.org/drawingml/2006/chartDrawing">
    <cdr:from>
      <cdr:x>0.53502</cdr:x>
      <cdr:y>0.89041</cdr:y>
    </cdr:from>
    <cdr:to>
      <cdr:x>0.66504</cdr:x>
      <cdr:y>0.98908</cdr:y>
    </cdr:to>
    <cdr:sp macro="" textlink="">
      <cdr:nvSpPr>
        <cdr:cNvPr id="5" name="Rectangle 4">
          <a:extLst xmlns:a="http://schemas.openxmlformats.org/drawingml/2006/main">
            <a:ext uri="{FF2B5EF4-FFF2-40B4-BE49-F238E27FC236}">
              <a16:creationId xmlns:a16="http://schemas.microsoft.com/office/drawing/2014/main" id="{1093DCF9-5D78-7437-73B9-DE3947EBA29F}"/>
            </a:ext>
          </a:extLst>
        </cdr:cNvPr>
        <cdr:cNvSpPr/>
      </cdr:nvSpPr>
      <cdr:spPr>
        <a:xfrm xmlns:a="http://schemas.openxmlformats.org/drawingml/2006/main">
          <a:off x="4945000" y="3109129"/>
          <a:ext cx="1201783" cy="344530"/>
        </a:xfrm>
        <a:prstGeom xmlns:a="http://schemas.openxmlformats.org/drawingml/2006/main" prst="rect">
          <a:avLst/>
        </a:prstGeom>
        <a:solidFill xmlns:a="http://schemas.openxmlformats.org/drawingml/2006/main">
          <a:schemeClr val="bg1"/>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ctr"/>
          <a:r>
            <a:rPr lang="en-US" sz="1800" dirty="0">
              <a:solidFill>
                <a:schemeClr val="tx1"/>
              </a:solidFill>
              <a:latin typeface="Avenir Next" panose="020B0503020202020204" pitchFamily="34" charset="0"/>
            </a:rPr>
            <a:t>(banks)</a:t>
          </a:r>
        </a:p>
      </cdr:txBody>
    </cdr:sp>
  </cdr:relSizeAnchor>
  <cdr:relSizeAnchor xmlns:cdr="http://schemas.openxmlformats.org/drawingml/2006/chartDrawing">
    <cdr:from>
      <cdr:x>0.69331</cdr:x>
      <cdr:y>0.89041</cdr:y>
    </cdr:from>
    <cdr:to>
      <cdr:x>0.82334</cdr:x>
      <cdr:y>0.98908</cdr:y>
    </cdr:to>
    <cdr:sp macro="" textlink="">
      <cdr:nvSpPr>
        <cdr:cNvPr id="6" name="Rectangle 5">
          <a:extLst xmlns:a="http://schemas.openxmlformats.org/drawingml/2006/main">
            <a:ext uri="{FF2B5EF4-FFF2-40B4-BE49-F238E27FC236}">
              <a16:creationId xmlns:a16="http://schemas.microsoft.com/office/drawing/2014/main" id="{11352B12-8D1C-0DC6-BD8E-1384A2291D66}"/>
            </a:ext>
          </a:extLst>
        </cdr:cNvPr>
        <cdr:cNvSpPr/>
      </cdr:nvSpPr>
      <cdr:spPr>
        <a:xfrm xmlns:a="http://schemas.openxmlformats.org/drawingml/2006/main">
          <a:off x="6408044" y="3109129"/>
          <a:ext cx="1201783" cy="344530"/>
        </a:xfrm>
        <a:prstGeom xmlns:a="http://schemas.openxmlformats.org/drawingml/2006/main" prst="rect">
          <a:avLst/>
        </a:prstGeom>
        <a:solidFill xmlns:a="http://schemas.openxmlformats.org/drawingml/2006/main">
          <a:schemeClr val="bg1"/>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ctr"/>
          <a:r>
            <a:rPr lang="en-US" sz="1800" dirty="0">
              <a:solidFill>
                <a:schemeClr val="tx1"/>
              </a:solidFill>
              <a:latin typeface="Avenir Next" panose="020B0503020202020204" pitchFamily="34" charset="0"/>
            </a:rPr>
            <a:t>(banks)</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630A2F0-F6D6-6B43-940A-4FD98F67F47C}" type="datetimeFigureOut">
              <a:rPr lang="en-US" smtClean="0"/>
              <a:t>1/2/25</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AF323FB-BF2C-9B4E-83B8-1F1A8785A570}" type="slidenum">
              <a:rPr lang="en-US" smtClean="0"/>
              <a:t>‹#›</a:t>
            </a:fld>
            <a:endParaRPr lang="en-US"/>
          </a:p>
        </p:txBody>
      </p:sp>
    </p:spTree>
    <p:extLst>
      <p:ext uri="{BB962C8B-B14F-4D97-AF65-F5344CB8AC3E}">
        <p14:creationId xmlns:p14="http://schemas.microsoft.com/office/powerpoint/2010/main" val="369804904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Hi, I am Geraldo, a PhD student at the SAFARI Research Group.</a:t>
            </a:r>
          </a:p>
          <a:p>
            <a:endParaRPr lang="en-US" dirty="0"/>
          </a:p>
          <a:p>
            <a:r>
              <a:rPr lang="en-US" dirty="0"/>
              <a:t>Today, I will talk about our work MIMDRAM: An End-to-End Processing-using-DRAM System for High-Throughput, Energy-Efficient and Programmer-Transparent Multiple-Instruction Multiple Data Computing.</a:t>
            </a:r>
          </a:p>
          <a:p>
            <a:endParaRPr lang="en-US" dirty="0"/>
          </a:p>
          <a:p>
            <a:r>
              <a:rPr lang="en-US" dirty="0"/>
              <a:t>So, let’s get started.</a:t>
            </a:r>
          </a:p>
          <a:p>
            <a:endParaRPr lang="en-US" dirty="0"/>
          </a:p>
          <a:p>
            <a:r>
              <a:rPr lang="en-US" dirty="0"/>
              <a:t>[NEXT] </a:t>
            </a:r>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1</a:t>
            </a:fld>
            <a:endParaRPr lang="en-US"/>
          </a:p>
        </p:txBody>
      </p:sp>
    </p:spTree>
    <p:extLst>
      <p:ext uri="{BB962C8B-B14F-4D97-AF65-F5344CB8AC3E}">
        <p14:creationId xmlns:p14="http://schemas.microsoft.com/office/powerpoint/2010/main" val="187638730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t"/>
            <a:r>
              <a:rPr lang="en-US" dirty="0">
                <a:effectLst/>
                <a:latin typeface="Arial" panose="020B0604020202020204" pitchFamily="34" charset="0"/>
              </a:rPr>
              <a:t>The operating principles of DRAM can be used to implement bulk-bitwise operations inside DRAM. For example, </a:t>
            </a:r>
            <a:r>
              <a:rPr lang="en-US" dirty="0" err="1">
                <a:effectLst/>
                <a:latin typeface="Arial" panose="020B0604020202020204" pitchFamily="34" charset="0"/>
              </a:rPr>
              <a:t>RowClone</a:t>
            </a:r>
            <a:r>
              <a:rPr lang="en-US" dirty="0">
                <a:effectLst/>
                <a:latin typeface="Arial" panose="020B0604020202020204" pitchFamily="34" charset="0"/>
              </a:rPr>
              <a:t> implements in-DRAM row copy operation by issuing back-to-back ACTIVATE commands to DRAM</a:t>
            </a:r>
          </a:p>
          <a:p>
            <a:pPr fontAlgn="t"/>
            <a:endParaRPr lang="en-US" dirty="0">
              <a:effectLst/>
              <a:latin typeface="Arial" panose="020B0604020202020204" pitchFamily="34" charset="0"/>
            </a:endParaRPr>
          </a:p>
          <a:p>
            <a:pPr fontAlgn="t"/>
            <a:r>
              <a:rPr lang="en-US" dirty="0">
                <a:effectLst/>
                <a:latin typeface="Arial" panose="020B0604020202020204" pitchFamily="34" charset="0"/>
              </a:rPr>
              <a:t>[CLICK] The first activate copies the source row into the local sense amplifier </a:t>
            </a:r>
          </a:p>
          <a:p>
            <a:pPr fontAlgn="t"/>
            <a:endParaRPr lang="en-US" dirty="0">
              <a:effectLst/>
              <a:latin typeface="Arial" panose="020B0604020202020204" pitchFamily="34" charset="0"/>
            </a:endParaRPr>
          </a:p>
          <a:p>
            <a:pPr fontAlgn="t"/>
            <a:r>
              <a:rPr lang="en-US" dirty="0">
                <a:effectLst/>
                <a:latin typeface="Arial" panose="020B0604020202020204" pitchFamily="34" charset="0"/>
              </a:rPr>
              <a:t>[NEXT]</a:t>
            </a:r>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10</a:t>
            </a:fld>
            <a:endParaRPr lang="en-US"/>
          </a:p>
        </p:txBody>
      </p:sp>
    </p:spTree>
    <p:extLst>
      <p:ext uri="{BB962C8B-B14F-4D97-AF65-F5344CB8AC3E}">
        <p14:creationId xmlns:p14="http://schemas.microsoft.com/office/powerpoint/2010/main" val="344794560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second activate connects the destination row to the local sense amplifier.</a:t>
            </a:r>
          </a:p>
          <a:p>
            <a:endParaRPr lang="en-US" dirty="0"/>
          </a:p>
          <a:p>
            <a:r>
              <a:rPr lang="en-US" dirty="0"/>
              <a:t>[CLICK] which allows the previously-latched source row to be written back to the destination row.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11</a:t>
            </a:fld>
            <a:endParaRPr lang="en-US"/>
          </a:p>
        </p:txBody>
      </p:sp>
    </p:spTree>
    <p:extLst>
      <p:ext uri="{BB962C8B-B14F-4D97-AF65-F5344CB8AC3E}">
        <p14:creationId xmlns:p14="http://schemas.microsoft.com/office/powerpoint/2010/main" val="312014394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12</a:t>
            </a:fld>
            <a:endParaRPr lang="en-US"/>
          </a:p>
        </p:txBody>
      </p:sp>
    </p:spTree>
    <p:extLst>
      <p:ext uri="{BB962C8B-B14F-4D97-AF65-F5344CB8AC3E}">
        <p14:creationId xmlns:p14="http://schemas.microsoft.com/office/powerpoint/2010/main" val="271478113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527125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744736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069274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577345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9102943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240454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177298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Before we start, I will give a summary of OUR work.</a:t>
            </a:r>
          </a:p>
          <a:p>
            <a:endParaRPr lang="en-US" dirty="0"/>
          </a:p>
          <a:p>
            <a:r>
              <a:rPr lang="en-US" dirty="0"/>
              <a:t>Processing-in-memory architectures are emerging solutions to mitigate data movement bottlenecks by moving computation where the data resides. In particular, processing using DRAM is a PIM architecture that utilizes DRAM’s analog operating principles to implement bulk operations.</a:t>
            </a:r>
          </a:p>
          <a:p>
            <a:endParaRPr lang="en-US" dirty="0"/>
          </a:p>
          <a:p>
            <a:r>
              <a:rPr lang="en-US" dirty="0"/>
              <a:t>[CLICK] Even though processing-using-DRAM can often accelerate many application domains, they suffer from three issues  caused by DRAM’s large and rigid access granularity</a:t>
            </a:r>
          </a:p>
          <a:p>
            <a:endParaRPr lang="en-US" dirty="0"/>
          </a:p>
          <a:p>
            <a:r>
              <a:rPr lang="en-US" dirty="0"/>
              <a:t>[CLICK] First, they suffer from under-utilization due to a mismatch in the data parallelism in applications and DRAM’s data parallelism </a:t>
            </a:r>
          </a:p>
          <a:p>
            <a:endParaRPr lang="en-US" dirty="0"/>
          </a:p>
          <a:p>
            <a:r>
              <a:rPr lang="en-US" dirty="0"/>
              <a:t>[CLICK] Second, they suffer from limited computation support, in particular for reduction operations, due to a lack of native interconnects for data movement within a DRAM array</a:t>
            </a:r>
          </a:p>
          <a:p>
            <a:endParaRPr lang="en-US" dirty="0"/>
          </a:p>
          <a:p>
            <a:r>
              <a:rPr lang="en-US" dirty="0"/>
              <a:t>[CLICK] Third, programming processing using-DRAM architectures is a challenging task due to a lack of automation tools</a:t>
            </a:r>
          </a:p>
          <a:p>
            <a:endParaRPr lang="en-US" dirty="0"/>
          </a:p>
          <a:p>
            <a:r>
              <a:rPr lang="en-US" dirty="0"/>
              <a:t>[CLICK] Therefore, our goal in this work is to design a flexible PUD system that overcomes the three limitations caused by DRAM’s large and rigid access granularity</a:t>
            </a:r>
          </a:p>
          <a:p>
            <a:endParaRPr lang="en-US" dirty="0"/>
          </a:p>
          <a:p>
            <a:r>
              <a:rPr lang="en-US" dirty="0"/>
              <a:t>[CLICK] To this end, we propose MIMDRAM, a hardware/software co-designed PUD system</a:t>
            </a:r>
          </a:p>
          <a:p>
            <a:endParaRPr lang="en-US" dirty="0"/>
          </a:p>
          <a:p>
            <a:r>
              <a:rPr lang="en-US" dirty="0"/>
              <a:t>[CLICK] The key idea of MIMDRAM is to leverage fine-grained DRAM for PUD operation, which is, the ability to access only segments of a DRAM row. We leverage such key idea in both hardware and software</a:t>
            </a:r>
          </a:p>
          <a:p>
            <a:endParaRPr lang="en-US" dirty="0"/>
          </a:p>
          <a:p>
            <a:r>
              <a:rPr lang="en-US" dirty="0"/>
              <a:t>[CLICK] On the hardware-side, we implement simple modifications to the DRAM array to enable the allocation of only the resources required for a PUD operation. This also allows MIMDRAM to concurrently execute independent PUD operations in a single DRAM array.</a:t>
            </a:r>
          </a:p>
          <a:p>
            <a:endParaRPr lang="en-US" dirty="0"/>
          </a:p>
          <a:p>
            <a:r>
              <a:rPr lang="en-US" dirty="0"/>
              <a:t>We also implement low-cost interconnects at the DRAM peripheral logic, enabling native in-DRAM vector reduction.</a:t>
            </a:r>
          </a:p>
          <a:p>
            <a:endParaRPr lang="en-US" dirty="0"/>
          </a:p>
          <a:p>
            <a:r>
              <a:rPr lang="en-US" dirty="0"/>
              <a:t>[CLICK] On the software side, we implement compiler and operating system support to generate and map PUD operations to the underlying hardware substrate.  </a:t>
            </a:r>
          </a:p>
          <a:p>
            <a:endParaRPr lang="en-US" dirty="0"/>
          </a:p>
          <a:p>
            <a:r>
              <a:rPr lang="en-US" dirty="0"/>
              <a:t>[CLICK[ We extensively evaluation MIMDRAM, and we observe that it achieves</a:t>
            </a:r>
          </a:p>
          <a:p>
            <a:endParaRPr lang="en-US" dirty="0"/>
          </a:p>
          <a:p>
            <a:r>
              <a:rPr lang="en-US" dirty="0"/>
              <a:t>[CLICK] significant performance and energy efficiency gains compared to state-of-the-art PUD systems, a high-end CPU and GPU</a:t>
            </a:r>
          </a:p>
          <a:p>
            <a:endParaRPr lang="en-US" dirty="0"/>
          </a:p>
          <a:p>
            <a:r>
              <a:rPr lang="en-US" dirty="0"/>
              <a:t>[CLICK] while </a:t>
            </a:r>
            <a:r>
              <a:rPr lang="en-US" dirty="0" err="1"/>
              <a:t>incuring</a:t>
            </a:r>
            <a:r>
              <a:rPr lang="en-US" dirty="0"/>
              <a:t> low area cost to a DRAM chip and CPU die.</a:t>
            </a:r>
          </a:p>
          <a:p>
            <a:endParaRPr lang="en-US" dirty="0"/>
          </a:p>
          <a:p>
            <a:r>
              <a:rPr lang="en-US" dirty="0"/>
              <a:t>[NEXT]</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2</a:t>
            </a:fld>
            <a:endParaRPr lang="en-US"/>
          </a:p>
        </p:txBody>
      </p:sp>
    </p:spTree>
    <p:extLst>
      <p:ext uri="{BB962C8B-B14F-4D97-AF65-F5344CB8AC3E}">
        <p14:creationId xmlns:p14="http://schemas.microsoft.com/office/powerpoint/2010/main" val="392777059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Next, let’s look at the limitations of PUD systems</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20</a:t>
            </a:fld>
            <a:endParaRPr lang="en-US"/>
          </a:p>
        </p:txBody>
      </p:sp>
    </p:spTree>
    <p:extLst>
      <p:ext uri="{BB962C8B-B14F-4D97-AF65-F5344CB8AC3E}">
        <p14:creationId xmlns:p14="http://schemas.microsoft.com/office/powerpoint/2010/main" val="51703317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architectures suffers from three main limitations due to the rigid and large DRAM access granularity </a:t>
            </a:r>
          </a:p>
          <a:p>
            <a:endParaRPr lang="en-US" dirty="0"/>
          </a:p>
          <a:p>
            <a:r>
              <a:rPr lang="en-US" dirty="0"/>
              <a:t>[CLICK] First, they suffer from SIMD underutilization</a:t>
            </a:r>
          </a:p>
          <a:p>
            <a:endParaRPr lang="en-US" dirty="0"/>
          </a:p>
          <a:p>
            <a:r>
              <a:rPr lang="en-US" dirty="0"/>
              <a:t>[CLICK] Second, they suffer from a limited computation support </a:t>
            </a:r>
          </a:p>
          <a:p>
            <a:endParaRPr lang="en-US" dirty="0"/>
          </a:p>
          <a:p>
            <a:r>
              <a:rPr lang="en-US" dirty="0"/>
              <a:t>[CLICK] Third, they have a challenging programming model </a:t>
            </a:r>
          </a:p>
          <a:p>
            <a:endParaRPr lang="en-US" dirty="0"/>
          </a:p>
          <a:p>
            <a:r>
              <a:rPr lang="en-US" dirty="0"/>
              <a:t>Let me elaborate on each limitation next</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21</a:t>
            </a:fld>
            <a:endParaRPr lang="en-US"/>
          </a:p>
        </p:txBody>
      </p:sp>
    </p:spTree>
    <p:extLst>
      <p:ext uri="{BB962C8B-B14F-4D97-AF65-F5344CB8AC3E}">
        <p14:creationId xmlns:p14="http://schemas.microsoft.com/office/powerpoint/2010/main" val="357928910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Starting with the SIMD underutilization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22</a:t>
            </a:fld>
            <a:endParaRPr lang="en-US"/>
          </a:p>
        </p:txBody>
      </p:sp>
    </p:spTree>
    <p:extLst>
      <p:ext uri="{BB962C8B-B14F-4D97-AF65-F5344CB8AC3E}">
        <p14:creationId xmlns:p14="http://schemas.microsoft.com/office/powerpoint/2010/main" val="28062474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order to understand the amount of data parallelism a processing-using-DRAM architecture can leverage, we quantify the SIMD parallelism in real applications</a:t>
            </a:r>
          </a:p>
          <a:p>
            <a:br>
              <a:rPr lang="en-US" dirty="0"/>
            </a:br>
            <a:r>
              <a:rPr lang="en-US" dirty="0"/>
              <a:t>[CLICK] To do so, we use the maximum vectorization factor metric, which is the maximum number of scalar operands that fit into a SIMD register a given loop</a:t>
            </a:r>
          </a:p>
          <a:p>
            <a:endParaRPr lang="en-US" dirty="0"/>
          </a:p>
          <a:p>
            <a:r>
              <a:rPr lang="en-US" dirty="0"/>
              <a:t>[CLICK] To achieve high SIMD utilization,  the ideal maximum vectorization factor of a loop should match the number of DRAM columns in a DRAM subarray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23</a:t>
            </a:fld>
            <a:endParaRPr lang="en-US"/>
          </a:p>
        </p:txBody>
      </p:sp>
    </p:spTree>
    <p:extLst>
      <p:ext uri="{BB962C8B-B14F-4D97-AF65-F5344CB8AC3E}">
        <p14:creationId xmlns:p14="http://schemas.microsoft.com/office/powerpoint/2010/main" val="55020612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our application analysis, we collect the maximum vectorization of all vectorizable loops in twelve applications, and report their distribution using box plots, where whiskers extend to the maximum and minimum values, and a bubble depicts averages </a:t>
            </a:r>
          </a:p>
          <a:p>
            <a:endParaRPr lang="en-US" dirty="0"/>
          </a:p>
          <a:p>
            <a:r>
              <a:rPr lang="en-US" dirty="0"/>
              <a:t>[CLICK] As a reference, any value above  the green line represents high SIMD utilization for a PUD system. </a:t>
            </a:r>
          </a:p>
          <a:p>
            <a:br>
              <a:rPr lang="en-US" dirty="0"/>
            </a:br>
            <a:r>
              <a:rPr lang="en-US" dirty="0"/>
              <a:t>We draw two key observations.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24</a:t>
            </a:fld>
            <a:endParaRPr lang="en-US"/>
          </a:p>
        </p:txBody>
      </p:sp>
    </p:spTree>
    <p:extLst>
      <p:ext uri="{BB962C8B-B14F-4D97-AF65-F5344CB8AC3E}">
        <p14:creationId xmlns:p14="http://schemas.microsoft.com/office/powerpoint/2010/main" val="307515867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First, SIMD parallelism significantly varies within and across applications</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25</a:t>
            </a:fld>
            <a:endParaRPr lang="en-US"/>
          </a:p>
        </p:txBody>
      </p:sp>
    </p:spTree>
    <p:extLst>
      <p:ext uri="{BB962C8B-B14F-4D97-AF65-F5344CB8AC3E}">
        <p14:creationId xmlns:p14="http://schemas.microsoft.com/office/powerpoint/2010/main" val="240294253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only very few loops have enough data parallelism to achieve high SIMD utilization of the processing-using-DRAM architecture.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26</a:t>
            </a:fld>
            <a:endParaRPr lang="en-US"/>
          </a:p>
        </p:txBody>
      </p:sp>
    </p:spTree>
    <p:extLst>
      <p:ext uri="{BB962C8B-B14F-4D97-AF65-F5344CB8AC3E}">
        <p14:creationId xmlns:p14="http://schemas.microsoft.com/office/powerpoint/2010/main" val="292242605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now look at the second issue.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27</a:t>
            </a:fld>
            <a:endParaRPr lang="en-US"/>
          </a:p>
        </p:txBody>
      </p:sp>
    </p:spTree>
    <p:extLst>
      <p:ext uri="{BB962C8B-B14F-4D97-AF65-F5344CB8AC3E}">
        <p14:creationId xmlns:p14="http://schemas.microsoft.com/office/powerpoint/2010/main" val="400157808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can only support parallel map operations. </a:t>
            </a:r>
            <a:r>
              <a:rPr lang="en-US" dirty="0" err="1"/>
              <a:t>Unfortunally</a:t>
            </a:r>
            <a:r>
              <a:rPr lang="en-US" dirty="0"/>
              <a:t>, this limits processing-using-DRAM applicability, since commonly used reduction operations cannot be implemented natively.</a:t>
            </a:r>
          </a:p>
          <a:p>
            <a:endParaRPr lang="en-US" dirty="0"/>
          </a:p>
          <a:p>
            <a:r>
              <a:rPr lang="en-US" dirty="0"/>
              <a:t>The limiting factor to implement in-DRAM vector reduction is the lack of direct communication path across the many DRAM columns in a subarray </a:t>
            </a:r>
          </a:p>
          <a:p>
            <a:endParaRPr lang="en-US" dirty="0"/>
          </a:p>
          <a:p>
            <a:r>
              <a:rPr lang="en-US" dirty="0"/>
              <a:t>[CLICK] directly connecting all DRAM columns using custom fabric leads to large area costs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28</a:t>
            </a:fld>
            <a:endParaRPr lang="en-US"/>
          </a:p>
        </p:txBody>
      </p:sp>
    </p:spTree>
    <p:extLst>
      <p:ext uri="{BB962C8B-B14F-4D97-AF65-F5344CB8AC3E}">
        <p14:creationId xmlns:p14="http://schemas.microsoft.com/office/powerpoint/2010/main" val="42021085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Third, processing-using-DRAM suffers from a challenging programming model </a:t>
            </a:r>
          </a:p>
        </p:txBody>
      </p:sp>
      <p:sp>
        <p:nvSpPr>
          <p:cNvPr id="4" name="Slide Number Placeholder 3"/>
          <p:cNvSpPr>
            <a:spLocks noGrp="1"/>
          </p:cNvSpPr>
          <p:nvPr>
            <p:ph type="sldNum" sz="quarter" idx="5"/>
          </p:nvPr>
        </p:nvSpPr>
        <p:spPr/>
        <p:txBody>
          <a:bodyPr/>
          <a:lstStyle/>
          <a:p>
            <a:fld id="{DAF323FB-BF2C-9B4E-83B8-1F1A8785A570}" type="slidenum">
              <a:rPr lang="en-US" smtClean="0"/>
              <a:t>29</a:t>
            </a:fld>
            <a:endParaRPr lang="en-US"/>
          </a:p>
        </p:txBody>
      </p:sp>
    </p:spTree>
    <p:extLst>
      <p:ext uri="{BB962C8B-B14F-4D97-AF65-F5344CB8AC3E}">
        <p14:creationId xmlns:p14="http://schemas.microsoft.com/office/powerpoint/2010/main" val="274570900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let’s get started.</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3</a:t>
            </a:fld>
            <a:endParaRPr lang="en-US"/>
          </a:p>
        </p:txBody>
      </p:sp>
    </p:spTree>
    <p:extLst>
      <p:ext uri="{BB962C8B-B14F-4D97-AF65-F5344CB8AC3E}">
        <p14:creationId xmlns:p14="http://schemas.microsoft.com/office/powerpoint/2010/main" val="300912901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Currently, processing-using-DRAM </a:t>
            </a:r>
            <a:r>
              <a:rPr lang="en-US" dirty="0" err="1"/>
              <a:t>pototypes</a:t>
            </a:r>
            <a:r>
              <a:rPr lang="en-US" dirty="0"/>
              <a:t> use assembly-like programming models, which leaves several key tasks for the programmer to manually handle. I will illustrate such tasks with a simple predicated addition/subtraction operation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30</a:t>
            </a:fld>
            <a:endParaRPr lang="en-US"/>
          </a:p>
        </p:txBody>
      </p:sp>
    </p:spTree>
    <p:extLst>
      <p:ext uri="{BB962C8B-B14F-4D97-AF65-F5344CB8AC3E}">
        <p14:creationId xmlns:p14="http://schemas.microsoft.com/office/powerpoint/2010/main" val="32394251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programmer needs to map and align the data structures involved in the computation respecting DRAM’s organization.</a:t>
            </a:r>
          </a:p>
        </p:txBody>
      </p:sp>
      <p:sp>
        <p:nvSpPr>
          <p:cNvPr id="4" name="Slide Number Placeholder 3"/>
          <p:cNvSpPr>
            <a:spLocks noGrp="1"/>
          </p:cNvSpPr>
          <p:nvPr>
            <p:ph type="sldNum" sz="quarter" idx="5"/>
          </p:nvPr>
        </p:nvSpPr>
        <p:spPr/>
        <p:txBody>
          <a:bodyPr/>
          <a:lstStyle/>
          <a:p>
            <a:fld id="{DAF323FB-BF2C-9B4E-83B8-1F1A8785A570}" type="slidenum">
              <a:rPr lang="en-US" smtClean="0"/>
              <a:t>31</a:t>
            </a:fld>
            <a:endParaRPr lang="en-US"/>
          </a:p>
        </p:txBody>
      </p:sp>
    </p:spTree>
    <p:extLst>
      <p:ext uri="{BB962C8B-B14F-4D97-AF65-F5344CB8AC3E}">
        <p14:creationId xmlns:p14="http://schemas.microsoft.com/office/powerpoint/2010/main" val="428416440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Identify the array boundaries of the target loops </a:t>
            </a:r>
          </a:p>
        </p:txBody>
      </p:sp>
      <p:sp>
        <p:nvSpPr>
          <p:cNvPr id="4" name="Slide Number Placeholder 3"/>
          <p:cNvSpPr>
            <a:spLocks noGrp="1"/>
          </p:cNvSpPr>
          <p:nvPr>
            <p:ph type="sldNum" sz="quarter" idx="5"/>
          </p:nvPr>
        </p:nvSpPr>
        <p:spPr/>
        <p:txBody>
          <a:bodyPr/>
          <a:lstStyle/>
          <a:p>
            <a:fld id="{DAF323FB-BF2C-9B4E-83B8-1F1A8785A570}" type="slidenum">
              <a:rPr lang="en-US" smtClean="0"/>
              <a:t>32</a:t>
            </a:fld>
            <a:endParaRPr lang="en-US"/>
          </a:p>
        </p:txBody>
      </p:sp>
    </p:spTree>
    <p:extLst>
      <p:ext uri="{BB962C8B-B14F-4D97-AF65-F5344CB8AC3E}">
        <p14:creationId xmlns:p14="http://schemas.microsoft.com/office/powerpoint/2010/main" val="262691527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Manually vectorize the target loop, while worrying to feed as many data operands to the DRAM array as possible, for high utilization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33</a:t>
            </a:fld>
            <a:endParaRPr lang="en-US"/>
          </a:p>
        </p:txBody>
      </p:sp>
    </p:spTree>
    <p:extLst>
      <p:ext uri="{BB962C8B-B14F-4D97-AF65-F5344CB8AC3E}">
        <p14:creationId xmlns:p14="http://schemas.microsoft.com/office/powerpoint/2010/main" val="31252729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manually orchestrate data movement across dependent operands.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34</a:t>
            </a:fld>
            <a:endParaRPr lang="en-US"/>
          </a:p>
        </p:txBody>
      </p:sp>
    </p:spTree>
    <p:extLst>
      <p:ext uri="{BB962C8B-B14F-4D97-AF65-F5344CB8AC3E}">
        <p14:creationId xmlns:p14="http://schemas.microsoft.com/office/powerpoint/2010/main" val="278400285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a result, the produced processing-using-DRAM code is often complicated and potentially inefficient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35</a:t>
            </a:fld>
            <a:endParaRPr lang="en-US"/>
          </a:p>
        </p:txBody>
      </p:sp>
    </p:spTree>
    <p:extLst>
      <p:ext uri="{BB962C8B-B14F-4D97-AF65-F5344CB8AC3E}">
        <p14:creationId xmlns:p14="http://schemas.microsoft.com/office/powerpoint/2010/main" val="161351187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[CLICK] </a:t>
            </a:r>
            <a:r>
              <a:rPr lang="en-US" b="0" dirty="0"/>
              <a:t>To summarize, </a:t>
            </a: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PUD’s </a:t>
            </a:r>
            <a:r>
              <a:rPr kumimoji="0" lang="en-US" sz="1200" b="0" i="0" u="sng" strike="noStrike" kern="0" cap="none" spc="0" normalizeH="0" baseline="0" noProof="0" dirty="0">
                <a:ln>
                  <a:noFill/>
                </a:ln>
                <a:solidFill>
                  <a:srgbClr val="E16161"/>
                </a:solidFill>
                <a:effectLst/>
                <a:uLnTx/>
                <a:uFillTx/>
                <a:latin typeface="Avenir Next" panose="020B0503020202020204" pitchFamily="34" charset="0"/>
              </a:rPr>
              <a:t>rigid granularity</a:t>
            </a: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 limits their applicability and  efficiency for different applications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E16161"/>
              </a:solidFill>
              <a:effectLst/>
              <a:uLnTx/>
              <a:uFillTx/>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[CLICK] Thus, our goal in this work is to </a:t>
            </a:r>
            <a:r>
              <a:rPr kumimoji="0" lang="en-US" sz="1200" b="0" i="0" u="none" strike="noStrike" kern="0" cap="none" spc="0" normalizeH="0" baseline="0" noProof="0" dirty="0">
                <a:ln>
                  <a:noFill/>
                </a:ln>
                <a:solidFill>
                  <a:schemeClr val="accent3"/>
                </a:solidFill>
                <a:effectLst/>
                <a:uLnTx/>
                <a:uFillTx/>
                <a:latin typeface="Avenir Next" panose="020B0503020202020204" pitchFamily="34" charset="0"/>
              </a:rPr>
              <a:t>d</a:t>
            </a:r>
            <a:r>
              <a:rPr lang="en-US" sz="1200" dirty="0" err="1">
                <a:solidFill>
                  <a:schemeClr val="accent3"/>
                </a:solidFill>
                <a:latin typeface="Avenir Next" panose="020B0503020202020204" pitchFamily="34" charset="0"/>
              </a:rPr>
              <a:t>esign</a:t>
            </a:r>
            <a:r>
              <a:rPr lang="en-US" sz="1200" dirty="0">
                <a:solidFill>
                  <a:schemeClr val="accent3"/>
                </a:solidFill>
                <a:latin typeface="Avenir Next" panose="020B0503020202020204" pitchFamily="34" charset="0"/>
              </a:rPr>
              <a:t> a flexible PUD system that overcomes the three limitations caused by DRAM’s large and rigid access granularity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solidFill>
                <a:schemeClr val="accent3"/>
              </a:solidFill>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accent3"/>
                </a:solidFill>
                <a:latin typeface="Avenir Next" panose="020B0503020202020204" pitchFamily="34" charset="0"/>
              </a:rPr>
              <a:t>[NEXT] </a:t>
            </a:r>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36</a:t>
            </a:fld>
            <a:endParaRPr lang="en-US"/>
          </a:p>
        </p:txBody>
      </p:sp>
    </p:spTree>
    <p:extLst>
      <p:ext uri="{BB962C8B-B14F-4D97-AF65-F5344CB8AC3E}">
        <p14:creationId xmlns:p14="http://schemas.microsoft.com/office/powerpoint/2010/main" val="75752392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this end, we propose MIMDRAM</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37</a:t>
            </a:fld>
            <a:endParaRPr lang="en-US"/>
          </a:p>
        </p:txBody>
      </p:sp>
    </p:spTree>
    <p:extLst>
      <p:ext uri="{BB962C8B-B14F-4D97-AF65-F5344CB8AC3E}">
        <p14:creationId xmlns:p14="http://schemas.microsoft.com/office/powerpoint/2010/main" val="6434454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MIMDRAM’s key idea is to leverage fine-grained DRAM access for processing-using-DRAM operation</a:t>
            </a:r>
          </a:p>
          <a:p>
            <a:endParaRPr lang="en-US" dirty="0"/>
          </a:p>
          <a:p>
            <a:r>
              <a:rPr lang="en-US" dirty="0"/>
              <a:t>[CLICK] In traditional architectures, on every DRAM access, all rows in a DRAM mat are asserted even if only portion of that row will be accessed, since the global wordline propagates across all DRAM MATS. </a:t>
            </a:r>
          </a:p>
          <a:p>
            <a:endParaRPr lang="en-US" dirty="0"/>
          </a:p>
          <a:p>
            <a:r>
              <a:rPr lang="en-US" dirty="0"/>
              <a:t>[CLICK] Fine-Grained DRAM architectures segments the global wordline to access individual DRAM mats on an DRAM access.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38</a:t>
            </a:fld>
            <a:endParaRPr lang="en-US"/>
          </a:p>
        </p:txBody>
      </p:sp>
    </p:spTree>
    <p:extLst>
      <p:ext uri="{BB962C8B-B14F-4D97-AF65-F5344CB8AC3E}">
        <p14:creationId xmlns:p14="http://schemas.microsoft.com/office/powerpoint/2010/main" val="100564096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Fine-grained DRAM has been previously proposed for energy-efficient DRAM access</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39</a:t>
            </a:fld>
            <a:endParaRPr lang="en-US"/>
          </a:p>
        </p:txBody>
      </p:sp>
    </p:spTree>
    <p:extLst>
      <p:ext uri="{BB962C8B-B14F-4D97-AF65-F5344CB8AC3E}">
        <p14:creationId xmlns:p14="http://schemas.microsoft.com/office/powerpoint/2010/main" val="260803960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Processing-in-Memory architectures alleviate data movement bottlenecks by moving computation to where the data resides. Such architectures can be implemented </a:t>
            </a:r>
          </a:p>
          <a:p>
            <a:endParaRPr lang="en-US" dirty="0"/>
          </a:p>
          <a:p>
            <a:r>
              <a:rPr lang="en-US" dirty="0"/>
              <a:t>[CLICK] by adding logic near the memory arrays, in what is called processing-near-memory or</a:t>
            </a:r>
          </a:p>
          <a:p>
            <a:endParaRPr lang="en-US" dirty="0"/>
          </a:p>
          <a:p>
            <a:r>
              <a:rPr lang="en-US" dirty="0"/>
              <a:t>[CLICK] by using the analog operating principles of the memory cells to perform computation, in what is called processing-using-memory</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4</a:t>
            </a:fld>
            <a:endParaRPr lang="en-US"/>
          </a:p>
        </p:txBody>
      </p:sp>
    </p:spTree>
    <p:extLst>
      <p:ext uri="{BB962C8B-B14F-4D97-AF65-F5344CB8AC3E}">
        <p14:creationId xmlns:p14="http://schemas.microsoft.com/office/powerpoint/2010/main" val="17930682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the context of processing-using-DRAM, fine-grained DRAM provides three benefits</a:t>
            </a:r>
          </a:p>
          <a:p>
            <a:endParaRPr lang="en-US" dirty="0"/>
          </a:p>
          <a:p>
            <a:r>
              <a:rPr lang="en-US" dirty="0"/>
              <a:t>[CLICK] First, it improves SIMD utilization for a single PUD operations, by accessing only the DRAM mats with the target input operands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40</a:t>
            </a:fld>
            <a:endParaRPr lang="en-US"/>
          </a:p>
        </p:txBody>
      </p:sp>
    </p:spTree>
    <p:extLst>
      <p:ext uri="{BB962C8B-B14F-4D97-AF65-F5344CB8AC3E}">
        <p14:creationId xmlns:p14="http://schemas.microsoft.com/office/powerpoint/2010/main" val="230584704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Also, we can leverage the unused DRAM mats to concurrently execute independent PUD operations, in a multiple instruction, multiple data execution model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41</a:t>
            </a:fld>
            <a:endParaRPr lang="en-US"/>
          </a:p>
        </p:txBody>
      </p:sp>
    </p:spTree>
    <p:extLst>
      <p:ext uri="{BB962C8B-B14F-4D97-AF65-F5344CB8AC3E}">
        <p14:creationId xmlns:p14="http://schemas.microsoft.com/office/powerpoint/2010/main" val="359867832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we can leverage the global and local data buses that connect DRAM mats to move data within a DRAM subarray, allowing for the implementation of vector reduction operations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42</a:t>
            </a:fld>
            <a:endParaRPr lang="en-US"/>
          </a:p>
        </p:txBody>
      </p:sp>
    </p:spTree>
    <p:extLst>
      <p:ext uri="{BB962C8B-B14F-4D97-AF65-F5344CB8AC3E}">
        <p14:creationId xmlns:p14="http://schemas.microsoft.com/office/powerpoint/2010/main" val="251834483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Third, since the number of DRAM rows in a single DRAM mat are on par with the number of SIMD lanes in vector ISAs, we can ease PUD’s programmability by leveraging current compiler infrastructure for such ISAs</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43</a:t>
            </a:fld>
            <a:endParaRPr lang="en-US"/>
          </a:p>
        </p:txBody>
      </p:sp>
    </p:spTree>
    <p:extLst>
      <p:ext uri="{BB962C8B-B14F-4D97-AF65-F5344CB8AC3E}">
        <p14:creationId xmlns:p14="http://schemas.microsoft.com/office/powerpoint/2010/main" val="320327726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Based on that, we proposed MIMDRAM, a hardware/software co-designed PUD system that enables fine-grained PUD computation at low cost and low programming effort</a:t>
            </a:r>
          </a:p>
          <a:p>
            <a:endParaRPr lang="en-US" dirty="0"/>
          </a:p>
          <a:p>
            <a:r>
              <a:rPr lang="en-US" dirty="0"/>
              <a:t>[CLICK] MIMDRAM constitutes of hardware and</a:t>
            </a:r>
          </a:p>
          <a:p>
            <a:endParaRPr lang="en-US" dirty="0"/>
          </a:p>
          <a:p>
            <a:r>
              <a:rPr lang="en-US" dirty="0"/>
              <a:t>[CLICK] software components, which I will elaborate on next.</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44</a:t>
            </a:fld>
            <a:endParaRPr lang="en-US"/>
          </a:p>
        </p:txBody>
      </p:sp>
    </p:spTree>
    <p:extLst>
      <p:ext uri="{BB962C8B-B14F-4D97-AF65-F5344CB8AC3E}">
        <p14:creationId xmlns:p14="http://schemas.microsoft.com/office/powerpoint/2010/main" val="406482323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start with MIMDRAM’s hardware overview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45</a:t>
            </a:fld>
            <a:endParaRPr lang="en-US"/>
          </a:p>
        </p:txBody>
      </p:sp>
    </p:spTree>
    <p:extLst>
      <p:ext uri="{BB962C8B-B14F-4D97-AF65-F5344CB8AC3E}">
        <p14:creationId xmlns:p14="http://schemas.microsoft.com/office/powerpoint/2010/main" val="50672493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Starting from its DRAM array modifications for fine-grained PUD computation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46</a:t>
            </a:fld>
            <a:endParaRPr lang="en-US"/>
          </a:p>
        </p:txBody>
      </p:sp>
    </p:spTree>
    <p:extLst>
      <p:ext uri="{BB962C8B-B14F-4D97-AF65-F5344CB8AC3E}">
        <p14:creationId xmlns:p14="http://schemas.microsoft.com/office/powerpoint/2010/main" val="7824454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modify a DRAM array circuitry with four main components </a:t>
            </a:r>
          </a:p>
          <a:p>
            <a:endParaRPr lang="en-US" dirty="0"/>
          </a:p>
          <a:p>
            <a:r>
              <a:rPr lang="en-US" dirty="0"/>
              <a:t>[CLICK] First, the isolation transistors segment the global wordline, allowing a single mat to be activated </a:t>
            </a:r>
          </a:p>
          <a:p>
            <a:endParaRPr lang="en-US" dirty="0"/>
          </a:p>
          <a:p>
            <a:r>
              <a:rPr lang="en-US" dirty="0"/>
              <a:t>[CLICK] The row decoder latch stores the address of the currently activated row for a mat, allowing the row decoder to issue an request to a  different row </a:t>
            </a:r>
          </a:p>
          <a:p>
            <a:endParaRPr lang="en-US" dirty="0"/>
          </a:p>
          <a:p>
            <a:r>
              <a:rPr lang="en-US" dirty="0"/>
              <a:t>[CLICK] The mat selector asserts the isolation transistors </a:t>
            </a:r>
          </a:p>
          <a:p>
            <a:endParaRPr lang="en-US" dirty="0"/>
          </a:p>
          <a:p>
            <a:r>
              <a:rPr lang="en-US" dirty="0"/>
              <a:t>[CLICK] based on a mat range specified by the PUD operation. The mat range addresses a physically contiguous set of DRAM mats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47</a:t>
            </a:fld>
            <a:endParaRPr lang="en-US"/>
          </a:p>
        </p:txBody>
      </p:sp>
    </p:spTree>
    <p:extLst>
      <p:ext uri="{BB962C8B-B14F-4D97-AF65-F5344CB8AC3E}">
        <p14:creationId xmlns:p14="http://schemas.microsoft.com/office/powerpoint/2010/main" val="187997625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Next, let’s talk about how to move data in a mat.</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48</a:t>
            </a:fld>
            <a:endParaRPr lang="en-US"/>
          </a:p>
        </p:txBody>
      </p:sp>
    </p:spTree>
    <p:extLst>
      <p:ext uri="{BB962C8B-B14F-4D97-AF65-F5344CB8AC3E}">
        <p14:creationId xmlns:p14="http://schemas.microsoft.com/office/powerpoint/2010/main" val="199346422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before, I need to provide further background on a DRAM column access</a:t>
            </a:r>
          </a:p>
          <a:p>
            <a:endParaRPr lang="en-US" dirty="0"/>
          </a:p>
          <a:p>
            <a:r>
              <a:rPr lang="en-US" dirty="0"/>
              <a:t>During a DRAM column access, data is locally and globally amplified to improve signal integrity </a:t>
            </a:r>
          </a:p>
          <a:p>
            <a:endParaRPr lang="en-US" dirty="0"/>
          </a:p>
          <a:p>
            <a:r>
              <a:rPr lang="en-US" dirty="0"/>
              <a:t>The data column is first latched in the local sense amplifier.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49</a:t>
            </a:fld>
            <a:endParaRPr lang="en-US"/>
          </a:p>
        </p:txBody>
      </p:sp>
    </p:spTree>
    <p:extLst>
      <p:ext uri="{BB962C8B-B14F-4D97-AF65-F5344CB8AC3E}">
        <p14:creationId xmlns:p14="http://schemas.microsoft.com/office/powerpoint/2010/main" val="178284151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work, we focus on processing-using-memory architectures. In particular, its implementation using DRAM.</a:t>
            </a:r>
          </a:p>
          <a:p>
            <a:endParaRPr lang="en-US" dirty="0"/>
          </a:p>
          <a:p>
            <a:r>
              <a:rPr lang="en-US" dirty="0"/>
              <a:t>Before I introduce processing-using-DRAM architectures, I will provide a short background on DRAM organization and operation.</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5</a:t>
            </a:fld>
            <a:endParaRPr lang="en-US"/>
          </a:p>
        </p:txBody>
      </p:sp>
    </p:spTree>
    <p:extLst>
      <p:ext uri="{BB962C8B-B14F-4D97-AF65-F5344CB8AC3E}">
        <p14:creationId xmlns:p14="http://schemas.microsoft.com/office/powerpoint/2010/main" val="274908006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then latched and amplified using helper flip-flops at the peripheral logic  mats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50</a:t>
            </a:fld>
            <a:endParaRPr lang="en-US"/>
          </a:p>
        </p:txBody>
      </p:sp>
    </p:spTree>
    <p:extLst>
      <p:ext uri="{BB962C8B-B14F-4D97-AF65-F5344CB8AC3E}">
        <p14:creationId xmlns:p14="http://schemas.microsoft.com/office/powerpoint/2010/main" val="330793402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Then, the data is moved from the helper flip-flops into the global sense amplifiers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51</a:t>
            </a:fld>
            <a:endParaRPr lang="en-US"/>
          </a:p>
        </p:txBody>
      </p:sp>
    </p:spTree>
    <p:extLst>
      <p:ext uri="{BB962C8B-B14F-4D97-AF65-F5344CB8AC3E}">
        <p14:creationId xmlns:p14="http://schemas.microsoft.com/office/powerpoint/2010/main" val="70829781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key idea to move data within a DRAM subarray is to leverage the local and global amplification paths already present within a DRAM mat and subarray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52</a:t>
            </a:fld>
            <a:endParaRPr lang="en-US"/>
          </a:p>
        </p:txBody>
      </p:sp>
    </p:spTree>
    <p:extLst>
      <p:ext uri="{BB962C8B-B14F-4D97-AF65-F5344CB8AC3E}">
        <p14:creationId xmlns:p14="http://schemas.microsoft.com/office/powerpoint/2010/main" val="37496008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 we implement an inter-mat interconnect at the DRAM peripheral to move data across mats.</a:t>
            </a:r>
          </a:p>
          <a:p>
            <a:endParaRPr lang="en-US" dirty="0"/>
          </a:p>
          <a:p>
            <a:r>
              <a:rPr lang="en-US" dirty="0"/>
              <a:t>The inter-mat interconnect creates a path between adjacent global sense amplifiers.</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53</a:t>
            </a:fld>
            <a:endParaRPr lang="en-US"/>
          </a:p>
        </p:txBody>
      </p:sp>
    </p:spTree>
    <p:extLst>
      <p:ext uri="{BB962C8B-B14F-4D97-AF65-F5344CB8AC3E}">
        <p14:creationId xmlns:p14="http://schemas.microsoft.com/office/powerpoint/2010/main" val="258987773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data path allows us to move data across adjacent DRAM mats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54</a:t>
            </a:fld>
            <a:endParaRPr lang="en-US"/>
          </a:p>
        </p:txBody>
      </p:sp>
    </p:spTree>
    <p:extLst>
      <p:ext uri="{BB962C8B-B14F-4D97-AF65-F5344CB8AC3E}">
        <p14:creationId xmlns:p14="http://schemas.microsoft.com/office/powerpoint/2010/main" val="39871577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leverage the helper flip-flops’ in a DRAM mat to move data within a DRAM mat. </a:t>
            </a:r>
          </a:p>
          <a:p>
            <a:endParaRPr lang="en-US" dirty="0"/>
          </a:p>
          <a:p>
            <a:r>
              <a:rPr lang="en-US" dirty="0"/>
              <a:t>First, we latch the source column into the helper flip-flop of the DRAM mat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55</a:t>
            </a:fld>
            <a:endParaRPr lang="en-US"/>
          </a:p>
        </p:txBody>
      </p:sp>
    </p:spTree>
    <p:extLst>
      <p:ext uri="{BB962C8B-B14F-4D97-AF65-F5344CB8AC3E}">
        <p14:creationId xmlns:p14="http://schemas.microsoft.com/office/powerpoint/2010/main" val="92137206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we change the column address to that of the destination column without erasing the data previously stored in the helper flip-flop. This allows the helper-flip-flop to drive the source column into the destination column</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56</a:t>
            </a:fld>
            <a:endParaRPr lang="en-US"/>
          </a:p>
        </p:txBody>
      </p:sp>
    </p:spTree>
    <p:extLst>
      <p:ext uri="{BB962C8B-B14F-4D97-AF65-F5344CB8AC3E}">
        <p14:creationId xmlns:p14="http://schemas.microsoft.com/office/powerpoint/2010/main" val="193872212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leverage the inter-and intra-mat interconnects to implement in-DRAM vector reduction in three steps that implement a reduction three.  </a:t>
            </a:r>
          </a:p>
          <a:p>
            <a:endParaRPr lang="en-US" dirty="0"/>
          </a:p>
          <a:p>
            <a:r>
              <a:rPr lang="en-US" dirty="0"/>
              <a:t>Let’s assume that we want to sum all elements of two vectors into a single element. We use two DRAM mats in this example.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57</a:t>
            </a:fld>
            <a:endParaRPr lang="en-US"/>
          </a:p>
        </p:txBody>
      </p:sp>
    </p:spTree>
    <p:extLst>
      <p:ext uri="{BB962C8B-B14F-4D97-AF65-F5344CB8AC3E}">
        <p14:creationId xmlns:p14="http://schemas.microsoft.com/office/powerpoint/2010/main" val="285565624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do so, we first compute the target PUD operation using both data elements </a:t>
            </a:r>
          </a:p>
        </p:txBody>
      </p:sp>
      <p:sp>
        <p:nvSpPr>
          <p:cNvPr id="4" name="Slide Number Placeholder 3"/>
          <p:cNvSpPr>
            <a:spLocks noGrp="1"/>
          </p:cNvSpPr>
          <p:nvPr>
            <p:ph type="sldNum" sz="quarter" idx="5"/>
          </p:nvPr>
        </p:nvSpPr>
        <p:spPr/>
        <p:txBody>
          <a:bodyPr/>
          <a:lstStyle/>
          <a:p>
            <a:fld id="{DAF323FB-BF2C-9B4E-83B8-1F1A8785A570}" type="slidenum">
              <a:rPr lang="en-US" smtClean="0"/>
              <a:t>58</a:t>
            </a:fld>
            <a:endParaRPr lang="en-US"/>
          </a:p>
        </p:txBody>
      </p:sp>
    </p:spTree>
    <p:extLst>
      <p:ext uri="{BB962C8B-B14F-4D97-AF65-F5344CB8AC3E}">
        <p14:creationId xmlns:p14="http://schemas.microsoft.com/office/powerpoint/2010/main" val="267743172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Then, we move the result of the first computation in the first DRAM mat to the second DRAM mat via the inter-mat network </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59</a:t>
            </a:fld>
            <a:endParaRPr lang="en-US"/>
          </a:p>
        </p:txBody>
      </p:sp>
    </p:spTree>
    <p:extLst>
      <p:ext uri="{BB962C8B-B14F-4D97-AF65-F5344CB8AC3E}">
        <p14:creationId xmlns:p14="http://schemas.microsoft.com/office/powerpoint/2010/main" val="68349400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DRAM chips are hierarchically organized. </a:t>
            </a:r>
          </a:p>
          <a:p>
            <a:endParaRPr lang="en-US" dirty="0"/>
          </a:p>
          <a:p>
            <a:r>
              <a:rPr lang="en-US" dirty="0"/>
              <a:t>[CLICK] On the bottom level, we have a DRAM mat, which is a 2D array of DRAM cells</a:t>
            </a:r>
          </a:p>
          <a:p>
            <a:endParaRPr lang="en-US" dirty="0"/>
          </a:p>
          <a:p>
            <a:r>
              <a:rPr lang="en-US" dirty="0"/>
              <a:t>[CLICK] Rows in a DRAM mat share a wordline,</a:t>
            </a:r>
          </a:p>
          <a:p>
            <a:endParaRPr lang="en-US" dirty="0"/>
          </a:p>
          <a:p>
            <a:r>
              <a:rPr lang="en-US" dirty="0"/>
              <a:t>[CLICK] and columns share a bitline </a:t>
            </a:r>
          </a:p>
          <a:p>
            <a:endParaRPr lang="en-US" dirty="0"/>
          </a:p>
          <a:p>
            <a:r>
              <a:rPr lang="en-US" dirty="0"/>
              <a:t>[CLICK] Columns are connected to a set of  local sense amplifiers</a:t>
            </a:r>
          </a:p>
          <a:p>
            <a:endParaRPr lang="en-US" dirty="0"/>
          </a:p>
          <a:p>
            <a:r>
              <a:rPr lang="en-US" dirty="0"/>
              <a:t>[CLICK] and rows are connected to a local row decoder </a:t>
            </a:r>
          </a:p>
          <a:p>
            <a:endParaRPr lang="en-US" dirty="0"/>
          </a:p>
          <a:p>
            <a:r>
              <a:rPr lang="en-US" dirty="0"/>
              <a:t>[CLICK] Multiple DRAM mats constitute a DRAM subarray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6</a:t>
            </a:fld>
            <a:endParaRPr lang="en-US"/>
          </a:p>
        </p:txBody>
      </p:sp>
    </p:spTree>
    <p:extLst>
      <p:ext uri="{BB962C8B-B14F-4D97-AF65-F5344CB8AC3E}">
        <p14:creationId xmlns:p14="http://schemas.microsoft.com/office/powerpoint/2010/main" val="104213954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Once the data from the first mat is in the second mat, we can once again compute the reduction step using only the second mat </a:t>
            </a:r>
          </a:p>
          <a:p>
            <a:endParaRPr lang="en-US" dirty="0"/>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60</a:t>
            </a:fld>
            <a:endParaRPr lang="en-US"/>
          </a:p>
        </p:txBody>
      </p:sp>
    </p:spTree>
    <p:extLst>
      <p:ext uri="{BB962C8B-B14F-4D97-AF65-F5344CB8AC3E}">
        <p14:creationId xmlns:p14="http://schemas.microsoft.com/office/powerpoint/2010/main" val="288538156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Finally, I will briefly discuss our control unit design</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61</a:t>
            </a:fld>
            <a:endParaRPr lang="en-US"/>
          </a:p>
        </p:txBody>
      </p:sp>
    </p:spTree>
    <p:extLst>
      <p:ext uri="{BB962C8B-B14F-4D97-AF65-F5344CB8AC3E}">
        <p14:creationId xmlns:p14="http://schemas.microsoft.com/office/powerpoint/2010/main" val="253389047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goal of MIMDRAM’s control unit, implemented at the memory controller, is to schedule and orchestrate the execution of multiple PUD operations transparently from the user. I highlight three main components of our control unit.</a:t>
            </a:r>
          </a:p>
          <a:p>
            <a:endParaRPr lang="en-US" dirty="0"/>
          </a:p>
          <a:p>
            <a:r>
              <a:rPr lang="en-US" dirty="0"/>
              <a:t>[CLICK] First, the mat scheduler is responsible for identifying which PUD operations can be dispatched based on the current mat utilization </a:t>
            </a:r>
          </a:p>
          <a:p>
            <a:endParaRPr lang="en-US" dirty="0"/>
          </a:p>
          <a:p>
            <a:r>
              <a:rPr lang="en-US" dirty="0"/>
              <a:t>[CLICK] Second, the mat scoreboard keeps track of the current utilized mats </a:t>
            </a:r>
          </a:p>
          <a:p>
            <a:endParaRPr lang="en-US" dirty="0"/>
          </a:p>
          <a:p>
            <a:r>
              <a:rPr lang="en-US" dirty="0"/>
              <a:t>[CLICK] and the </a:t>
            </a:r>
            <a:r>
              <a:rPr lang="en-US" dirty="0" err="1"/>
              <a:t>uProgram</a:t>
            </a:r>
            <a:r>
              <a:rPr lang="en-US" dirty="0"/>
              <a:t> processing engines dispatch DRAM access for a given running PUD operation</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62</a:t>
            </a:fld>
            <a:endParaRPr lang="en-US"/>
          </a:p>
        </p:txBody>
      </p:sp>
    </p:spTree>
    <p:extLst>
      <p:ext uri="{BB962C8B-B14F-4D97-AF65-F5344CB8AC3E}">
        <p14:creationId xmlns:p14="http://schemas.microsoft.com/office/powerpoint/2010/main" val="383419637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Next, I’ll briefly discuss MIMDRAM’s software support</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63</a:t>
            </a:fld>
            <a:endParaRPr lang="en-US"/>
          </a:p>
        </p:txBody>
      </p:sp>
    </p:spTree>
    <p:extLst>
      <p:ext uri="{BB962C8B-B14F-4D97-AF65-F5344CB8AC3E}">
        <p14:creationId xmlns:p14="http://schemas.microsoft.com/office/powerpoint/2010/main" val="145801284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Starting with our new compiler support for PUD applications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64</a:t>
            </a:fld>
            <a:endParaRPr lang="en-US"/>
          </a:p>
        </p:txBody>
      </p:sp>
    </p:spTree>
    <p:extLst>
      <p:ext uri="{BB962C8B-B14F-4D97-AF65-F5344CB8AC3E}">
        <p14:creationId xmlns:p14="http://schemas.microsoft.com/office/powerpoint/2010/main" val="255166578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goal is to transparently from the user, extract SIMD parallelism from an application and schedule PUD instructions while maximizing SIMD utilization</a:t>
            </a:r>
          </a:p>
          <a:p>
            <a:endParaRPr lang="en-US" dirty="0"/>
          </a:p>
          <a:p>
            <a:r>
              <a:rPr lang="en-US" dirty="0"/>
              <a:t>[CLICK] To this end, we implemented three LLVM passed targeting PUD execution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65</a:t>
            </a:fld>
            <a:endParaRPr lang="en-US"/>
          </a:p>
        </p:txBody>
      </p:sp>
    </p:spTree>
    <p:extLst>
      <p:ext uri="{BB962C8B-B14F-4D97-AF65-F5344CB8AC3E}">
        <p14:creationId xmlns:p14="http://schemas.microsoft.com/office/powerpoint/2010/main" val="398500576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first pass is responsible for identifying SIMD parallelism in a code, using LLVM’s auto-vectorization engine, generate PUD instructions and set the best vectorization factor for such PUD instruction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45EE7DAF-91B5-F546-8403-33BB41AE2B47}" type="slidenum">
              <a:rPr lang="en-US" smtClean="0"/>
              <a:t>66</a:t>
            </a:fld>
            <a:endParaRPr lang="en-US"/>
          </a:p>
        </p:txBody>
      </p:sp>
    </p:spTree>
    <p:extLst>
      <p:ext uri="{BB962C8B-B14F-4D97-AF65-F5344CB8AC3E}">
        <p14:creationId xmlns:p14="http://schemas.microsoft.com/office/powerpoint/2010/main" val="94527182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second pass is responsible for scheduling and mapping computation. Our pass uses metadata to mark independent PUD instructions that should be executed concurrently across mats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45EE7DAF-91B5-F546-8403-33BB41AE2B47}" type="slidenum">
              <a:rPr lang="en-US" smtClean="0"/>
              <a:t>67</a:t>
            </a:fld>
            <a:endParaRPr lang="en-US"/>
          </a:p>
        </p:txBody>
      </p:sp>
    </p:spTree>
    <p:extLst>
      <p:ext uri="{BB962C8B-B14F-4D97-AF65-F5344CB8AC3E}">
        <p14:creationId xmlns:p14="http://schemas.microsoft.com/office/powerpoint/2010/main" val="305016473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effectLst/>
                <a:latin typeface="Arial" panose="020B0604020202020204" pitchFamily="34" charset="0"/>
              </a:rPr>
              <a:t>Finally, the third pass is responsible for code generation and data allocation for PUD instructions </a:t>
            </a:r>
          </a:p>
          <a:p>
            <a:endParaRPr lang="en-US" b="0" i="0" dirty="0">
              <a:effectLst/>
              <a:latin typeface="Arial" panose="020B0604020202020204" pitchFamily="34" charset="0"/>
            </a:endParaRPr>
          </a:p>
          <a:p>
            <a:r>
              <a:rPr lang="en-US" b="0" i="0" dirty="0">
                <a:effectLst/>
                <a:latin typeface="Arial" panose="020B0604020202020204" pitchFamily="34" charset="0"/>
              </a:rPr>
              <a:t>[NEXT] </a:t>
            </a:r>
            <a:endParaRPr lang="en-US" dirty="0"/>
          </a:p>
        </p:txBody>
      </p:sp>
      <p:sp>
        <p:nvSpPr>
          <p:cNvPr id="4" name="Slide Number Placeholder 3"/>
          <p:cNvSpPr>
            <a:spLocks noGrp="1"/>
          </p:cNvSpPr>
          <p:nvPr>
            <p:ph type="sldNum" sz="quarter" idx="5"/>
          </p:nvPr>
        </p:nvSpPr>
        <p:spPr/>
        <p:txBody>
          <a:bodyPr/>
          <a:lstStyle/>
          <a:p>
            <a:fld id="{45EE7DAF-91B5-F546-8403-33BB41AE2B47}" type="slidenum">
              <a:rPr lang="en-US" smtClean="0"/>
              <a:t>68</a:t>
            </a:fld>
            <a:endParaRPr lang="en-US"/>
          </a:p>
        </p:txBody>
      </p:sp>
    </p:spTree>
    <p:extLst>
      <p:ext uri="{BB962C8B-B14F-4D97-AF65-F5344CB8AC3E}">
        <p14:creationId xmlns:p14="http://schemas.microsoft.com/office/powerpoint/2010/main" val="377666731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compiler pass relies on the system support we implement for PUD instructions</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69</a:t>
            </a:fld>
            <a:endParaRPr lang="en-US"/>
          </a:p>
        </p:txBody>
      </p:sp>
    </p:spTree>
    <p:extLst>
      <p:ext uri="{BB962C8B-B14F-4D97-AF65-F5344CB8AC3E}">
        <p14:creationId xmlns:p14="http://schemas.microsoft.com/office/powerpoint/2010/main" val="13186078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many mats in a DRAM subarray are indexed using a global row decoder, which propagates the target row address across all mats using the global wordline </a:t>
            </a:r>
          </a:p>
          <a:p>
            <a:endParaRPr lang="en-US" dirty="0"/>
          </a:p>
          <a:p>
            <a:r>
              <a:rPr lang="en-US" dirty="0"/>
              <a:t>[CLICK] To move data outside a mat, a DRAM subarray uses a global sense amplifier, </a:t>
            </a:r>
          </a:p>
          <a:p>
            <a:endParaRPr lang="en-US" dirty="0"/>
          </a:p>
          <a:p>
            <a:r>
              <a:rPr lang="en-US" dirty="0"/>
              <a:t>[CLICK] and to move data outside a DRAM subarray, a DRAM chip uses the I/O logic interface</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7</a:t>
            </a:fld>
            <a:endParaRPr lang="en-US"/>
          </a:p>
        </p:txBody>
      </p:sp>
    </p:spTree>
    <p:extLst>
      <p:ext uri="{BB962C8B-B14F-4D97-AF65-F5344CB8AC3E}">
        <p14:creationId xmlns:p14="http://schemas.microsoft.com/office/powerpoint/2010/main" val="327824249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Such system support includes ISA extensions, execution and data transposition, data coherence, address translation, data allocation and alignment, and metadata translation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70</a:t>
            </a:fld>
            <a:endParaRPr lang="en-US"/>
          </a:p>
        </p:txBody>
      </p:sp>
    </p:spTree>
    <p:extLst>
      <p:ext uri="{BB962C8B-B14F-4D97-AF65-F5344CB8AC3E}">
        <p14:creationId xmlns:p14="http://schemas.microsoft.com/office/powerpoint/2010/main" val="224167268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will brief discuss our data allocation &amp; alignment routine</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71</a:t>
            </a:fld>
            <a:endParaRPr lang="en-US"/>
          </a:p>
        </p:txBody>
      </p:sp>
    </p:spTree>
    <p:extLst>
      <p:ext uri="{BB962C8B-B14F-4D97-AF65-F5344CB8AC3E}">
        <p14:creationId xmlns:p14="http://schemas.microsoft.com/office/powerpoint/2010/main" val="288212252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MIMDRAM requires data from PUD operations to map to the target DRAM mats correctly. </a:t>
            </a:r>
          </a:p>
          <a:p>
            <a:endParaRPr lang="en-US" dirty="0"/>
          </a:p>
          <a:p>
            <a:r>
              <a:rPr lang="en-US" dirty="0"/>
              <a:t>To allow the memory allocator to influence the physical data location for PUD operations, we implement a new memory allocator that leverages huge pages and reversed-engineered DRAM </a:t>
            </a:r>
            <a:r>
              <a:rPr lang="en-US" dirty="0" err="1"/>
              <a:t>inter;eaving</a:t>
            </a:r>
            <a:r>
              <a:rPr lang="en-US" dirty="0"/>
              <a:t> information for PUD memory objects.  </a:t>
            </a:r>
          </a:p>
        </p:txBody>
      </p:sp>
      <p:sp>
        <p:nvSpPr>
          <p:cNvPr id="4" name="Slide Number Placeholder 3"/>
          <p:cNvSpPr>
            <a:spLocks noGrp="1"/>
          </p:cNvSpPr>
          <p:nvPr>
            <p:ph type="sldNum" sz="quarter" idx="5"/>
          </p:nvPr>
        </p:nvSpPr>
        <p:spPr/>
        <p:txBody>
          <a:bodyPr/>
          <a:lstStyle/>
          <a:p>
            <a:fld id="{DAF323FB-BF2C-9B4E-83B8-1F1A8785A570}" type="slidenum">
              <a:rPr lang="en-US" smtClean="0"/>
              <a:t>72</a:t>
            </a:fld>
            <a:endParaRPr lang="en-US"/>
          </a:p>
        </p:txBody>
      </p:sp>
    </p:spTree>
    <p:extLst>
      <p:ext uri="{BB962C8B-B14F-4D97-AF65-F5344CB8AC3E}">
        <p14:creationId xmlns:p14="http://schemas.microsoft.com/office/powerpoint/2010/main" val="228649469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more details, please, check our paper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73</a:t>
            </a:fld>
            <a:endParaRPr lang="en-US"/>
          </a:p>
        </p:txBody>
      </p:sp>
    </p:spTree>
    <p:extLst>
      <p:ext uri="{BB962C8B-B14F-4D97-AF65-F5344CB8AC3E}">
        <p14:creationId xmlns:p14="http://schemas.microsoft.com/office/powerpoint/2010/main" val="181743127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Next, I will give a brief overview of our evaluation results.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74</a:t>
            </a:fld>
            <a:endParaRPr lang="en-US"/>
          </a:p>
        </p:txBody>
      </p:sp>
    </p:spTree>
    <p:extLst>
      <p:ext uri="{BB962C8B-B14F-4D97-AF65-F5344CB8AC3E}">
        <p14:creationId xmlns:p14="http://schemas.microsoft.com/office/powerpoint/2010/main" val="378678778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compared MIMDRAM to a high-end CPU and GPU, two state-of-the-art PUD systems that use large DRAM access for computation, and a processing-near-DRAM architecture. </a:t>
            </a:r>
          </a:p>
          <a:p>
            <a:endParaRPr lang="en-US" dirty="0"/>
          </a:p>
          <a:p>
            <a:r>
              <a:rPr lang="en-US" dirty="0"/>
              <a:t>[CLICK] In our analyses, we use 12 workloads from four benchmark suites and 495 application mixes from such workloads </a:t>
            </a:r>
          </a:p>
          <a:p>
            <a:endParaRPr lang="en-US" dirty="0"/>
          </a:p>
          <a:p>
            <a:r>
              <a:rPr lang="en-US" dirty="0"/>
              <a:t>[CLICK] We perform a two-level analysis. For single applications, MIMDRAM can leverage its intra-application data parallelism and for multiple applications, MIMDRAM leverages inter-application data parallelism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75</a:t>
            </a:fld>
            <a:endParaRPr lang="en-US"/>
          </a:p>
        </p:txBody>
      </p:sp>
    </p:spTree>
    <p:extLst>
      <p:ext uri="{BB962C8B-B14F-4D97-AF65-F5344CB8AC3E}">
        <p14:creationId xmlns:p14="http://schemas.microsoft.com/office/powerpoint/2010/main" val="364341666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First, we evaluate the energy efficiency of the CPU </a:t>
            </a:r>
          </a:p>
          <a:p>
            <a:endParaRPr lang="en-US" dirty="0"/>
          </a:p>
          <a:p>
            <a:r>
              <a:rPr lang="en-US" dirty="0"/>
              <a:t>[CLICK] GPU</a:t>
            </a:r>
          </a:p>
          <a:p>
            <a:endParaRPr lang="en-US" dirty="0"/>
          </a:p>
          <a:p>
            <a:r>
              <a:rPr lang="en-US" dirty="0"/>
              <a:t>[CLICK] SIMDRAM and </a:t>
            </a:r>
          </a:p>
          <a:p>
            <a:endParaRPr lang="en-US" dirty="0"/>
          </a:p>
          <a:p>
            <a:r>
              <a:rPr lang="en-US" dirty="0"/>
              <a:t>[CLICK] MIMDRAM for the twelve applications using a single DRAM subarray, which is conservative for PUD systems.</a:t>
            </a:r>
          </a:p>
          <a:p>
            <a:endParaRPr lang="en-US" dirty="0"/>
          </a:p>
          <a:p>
            <a:r>
              <a:rPr lang="en-US" dirty="0"/>
              <a:t>Values are normalized to the baseline CPU</a:t>
            </a:r>
          </a:p>
          <a:p>
            <a:endParaRPr lang="en-US" dirty="0"/>
          </a:p>
          <a:p>
            <a:r>
              <a:rPr lang="en-US" dirty="0"/>
              <a:t> [CLICK] We observe that MIMDRAM significantly improves energy efficiency compared to the CPU, GPU and SIMDRAM</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76</a:t>
            </a:fld>
            <a:endParaRPr lang="en-US"/>
          </a:p>
        </p:txBody>
      </p:sp>
    </p:spTree>
    <p:extLst>
      <p:ext uri="{BB962C8B-B14F-4D97-AF65-F5344CB8AC3E}">
        <p14:creationId xmlns:p14="http://schemas.microsoft.com/office/powerpoint/2010/main" val="89005119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Next, we evaluate the system throughput of MIMDRAM and SIMDRAM using the weighted speedup metric. For fairness, we enable concurrent executions of PUD operations in SIMDRAM using bank-level parallelism of </a:t>
            </a:r>
          </a:p>
          <a:p>
            <a:endParaRPr lang="en-US" dirty="0"/>
          </a:p>
          <a:p>
            <a:r>
              <a:rPr lang="en-US" dirty="0"/>
              <a:t>[CLICK] One</a:t>
            </a:r>
          </a:p>
          <a:p>
            <a:endParaRPr lang="en-US" dirty="0"/>
          </a:p>
          <a:p>
            <a:r>
              <a:rPr lang="en-US" dirty="0"/>
              <a:t>[CLICK] Two</a:t>
            </a:r>
          </a:p>
          <a:p>
            <a:endParaRPr lang="en-US" dirty="0"/>
          </a:p>
          <a:p>
            <a:r>
              <a:rPr lang="en-US" dirty="0"/>
              <a:t>[CLICK] Fourth,</a:t>
            </a:r>
          </a:p>
          <a:p>
            <a:endParaRPr lang="en-US" dirty="0"/>
          </a:p>
          <a:p>
            <a:r>
              <a:rPr lang="en-US" dirty="0"/>
              <a:t>[CLICK] Eight simultaneous PUD operations </a:t>
            </a:r>
          </a:p>
          <a:p>
            <a:endParaRPr lang="en-US" dirty="0"/>
          </a:p>
          <a:p>
            <a:r>
              <a:rPr lang="en-US" dirty="0"/>
              <a:t>[CLICK] </a:t>
            </a:r>
          </a:p>
          <a:p>
            <a:endParaRPr lang="en-US" dirty="0"/>
          </a:p>
          <a:p>
            <a:r>
              <a:rPr lang="en-US" dirty="0"/>
              <a:t>[CLICK] We observe that MIMDRAM improves system throughput using a single DRAM bank for computation compared to SIMDRAM.</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77</a:t>
            </a:fld>
            <a:endParaRPr lang="en-US"/>
          </a:p>
        </p:txBody>
      </p:sp>
    </p:spTree>
    <p:extLst>
      <p:ext uri="{BB962C8B-B14F-4D97-AF65-F5344CB8AC3E}">
        <p14:creationId xmlns:p14="http://schemas.microsoft.com/office/powerpoint/2010/main" val="184340795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Finally, we compared MIMDRAM to other processing-in-memory architectures for our twelve workloads </a:t>
            </a:r>
          </a:p>
          <a:p>
            <a:endParaRPr lang="en-US" dirty="0"/>
          </a:p>
          <a:p>
            <a:r>
              <a:rPr lang="en-US" dirty="0"/>
              <a:t>For fairness, we report performance normalized area results, since such PIM architectures incur significant area costs to DRAM for computation </a:t>
            </a:r>
          </a:p>
          <a:p>
            <a:endParaRPr lang="en-US" dirty="0"/>
          </a:p>
          <a:p>
            <a:r>
              <a:rPr lang="en-US" dirty="0"/>
              <a:t>[CLICK] We evaluate the performance of DRISA</a:t>
            </a:r>
          </a:p>
          <a:p>
            <a:endParaRPr lang="en-US" dirty="0"/>
          </a:p>
          <a:p>
            <a:r>
              <a:rPr lang="en-US" dirty="0"/>
              <a:t>[CLICK] Fulcrum,</a:t>
            </a:r>
          </a:p>
          <a:p>
            <a:endParaRPr lang="en-US" dirty="0"/>
          </a:p>
          <a:p>
            <a:r>
              <a:rPr lang="en-US" dirty="0"/>
              <a:t>[CLICK] and MIMDRAM</a:t>
            </a:r>
          </a:p>
          <a:p>
            <a:endParaRPr lang="en-US" dirty="0"/>
          </a:p>
          <a:p>
            <a:r>
              <a:rPr lang="en-US" dirty="0"/>
              <a:t>Values are normalized to MIMDRAM</a:t>
            </a:r>
          </a:p>
          <a:p>
            <a:endParaRPr lang="en-US" dirty="0"/>
          </a:p>
          <a:p>
            <a:r>
              <a:rPr lang="en-US" dirty="0"/>
              <a:t>[CLICK] We observe that on average across all applications, MIMDRAM improves performance per area compared to both DRISA and Fulcrum</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78</a:t>
            </a:fld>
            <a:endParaRPr lang="en-US"/>
          </a:p>
        </p:txBody>
      </p:sp>
    </p:spTree>
    <p:extLst>
      <p:ext uri="{BB962C8B-B14F-4D97-AF65-F5344CB8AC3E}">
        <p14:creationId xmlns:p14="http://schemas.microsoft.com/office/powerpoint/2010/main" val="60215398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have many more results in our paper, including. </a:t>
            </a:r>
          </a:p>
          <a:p>
            <a:endParaRPr lang="en-US" dirty="0"/>
          </a:p>
          <a:p>
            <a:r>
              <a:rPr lang="en-US" dirty="0"/>
              <a:t>[CLICK] Comparison to DRISA and Fulcrum for multi-applications </a:t>
            </a:r>
          </a:p>
          <a:p>
            <a:endParaRPr lang="en-US" dirty="0"/>
          </a:p>
          <a:p>
            <a:r>
              <a:rPr lang="en-US" dirty="0"/>
              <a:t>[CLICK] SIMDRAM utilization versus SIMDRAM</a:t>
            </a:r>
          </a:p>
          <a:p>
            <a:endParaRPr lang="en-US" dirty="0"/>
          </a:p>
          <a:p>
            <a:r>
              <a:rPr lang="en-US" dirty="0"/>
              <a:t>[CLICK] MIMDRAM’s performance with subarray and bank-level parallelism</a:t>
            </a:r>
          </a:p>
          <a:p>
            <a:endParaRPr lang="en-US" dirty="0"/>
          </a:p>
          <a:p>
            <a:r>
              <a:rPr lang="en-US" dirty="0"/>
              <a:t>[CLICK] and area analysis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79</a:t>
            </a:fld>
            <a:endParaRPr lang="en-US"/>
          </a:p>
        </p:txBody>
      </p:sp>
    </p:spTree>
    <p:extLst>
      <p:ext uri="{BB962C8B-B14F-4D97-AF65-F5344CB8AC3E}">
        <p14:creationId xmlns:p14="http://schemas.microsoft.com/office/powerpoint/2010/main" val="121044866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access data, the memory controller executes two main operations.</a:t>
            </a:r>
          </a:p>
          <a:p>
            <a:endParaRPr lang="en-US" dirty="0"/>
          </a:p>
          <a:p>
            <a:r>
              <a:rPr lang="en-US" dirty="0"/>
              <a:t>[CLICK] To access a DRAM row, the memory controller issues an ACTIVATE command to DRAM. On receiving an ACT, the global and local row decoder assess the wordline of the target row, connecting the DRAM cells to the bitlines</a:t>
            </a:r>
          </a:p>
          <a:p>
            <a:endParaRPr lang="en-US" dirty="0"/>
          </a:p>
          <a:p>
            <a:r>
              <a:rPr lang="en-US" dirty="0"/>
              <a:t>[CLICK]  Then, the sense amplifier senses the perturbation caused in the bitline, amplifying  and latching  the data from the DRAM cells</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8</a:t>
            </a:fld>
            <a:endParaRPr lang="en-US"/>
          </a:p>
        </p:txBody>
      </p:sp>
    </p:spTree>
    <p:extLst>
      <p:ext uri="{BB962C8B-B14F-4D97-AF65-F5344CB8AC3E}">
        <p14:creationId xmlns:p14="http://schemas.microsoft.com/office/powerpoint/2010/main" val="69458786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all that, I invite you to check our paper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80</a:t>
            </a:fld>
            <a:endParaRPr lang="en-US"/>
          </a:p>
        </p:txBody>
      </p:sp>
    </p:spTree>
    <p:extLst>
      <p:ext uri="{BB962C8B-B14F-4D97-AF65-F5344CB8AC3E}">
        <p14:creationId xmlns:p14="http://schemas.microsoft.com/office/powerpoint/2010/main" val="154059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conclude</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81</a:t>
            </a:fld>
            <a:endParaRPr lang="en-US"/>
          </a:p>
        </p:txBody>
      </p:sp>
    </p:spTree>
    <p:extLst>
      <p:ext uri="{BB962C8B-B14F-4D97-AF65-F5344CB8AC3E}">
        <p14:creationId xmlns:p14="http://schemas.microsoft.com/office/powerpoint/2010/main" val="168095889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dirty="0"/>
              <a:t>[CLICK] In this paper, we proposed MIMDRAM, a hardware and software co-designed PUD system that leverages fine-grained DRAM access for energy efficiency and ease to program computation </a:t>
            </a:r>
          </a:p>
          <a:p>
            <a:endParaRPr lang="en-US" i="0" dirty="0"/>
          </a:p>
          <a:p>
            <a:r>
              <a:rPr lang="en-US" i="0" dirty="0"/>
              <a:t>[CLICK] We extensively evaluate MIMDRAM and observe that it significantly improves performance, energy efficiency and system throughput compared to processor-centric and memory-centric architectures while incurring small area overheads</a:t>
            </a:r>
          </a:p>
          <a:p>
            <a:endParaRPr lang="en-US" i="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dirty="0">
                <a:solidFill>
                  <a:schemeClr val="accent3"/>
                </a:solidFill>
                <a:effectLst/>
                <a:latin typeface="Avenir Next" panose="020B0503020202020204" pitchFamily="34" charset="0"/>
              </a:rPr>
              <a:t>We hope and believe that MIMDRAM’s ideas and results will help to enable more efficient and easy-to-program  PUD systems. </a:t>
            </a:r>
            <a:r>
              <a:rPr lang="en-US" b="0" dirty="0">
                <a:solidFill>
                  <a:srgbClr val="D4D4D4"/>
                </a:solidFill>
                <a:effectLst/>
                <a:latin typeface="Menlo" panose="020B0609030804020204" pitchFamily="49" charset="0"/>
              </a:rPr>
              <a:t>To aid with this effort, we open source all our infrastructure and programs at our GitHub.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i="0" dirty="0">
              <a:solidFill>
                <a:schemeClr val="accent3"/>
              </a:solidFill>
              <a:effectLst/>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i="0" dirty="0">
              <a:solidFill>
                <a:schemeClr val="accent3"/>
              </a:solidFill>
              <a:effectLst/>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dirty="0">
                <a:solidFill>
                  <a:schemeClr val="accent3"/>
                </a:solidFill>
                <a:effectLst/>
                <a:latin typeface="Avenir Next" panose="020B0503020202020204" pitchFamily="34" charset="0"/>
              </a:rPr>
              <a:t>[NEXT] </a:t>
            </a:r>
            <a:endParaRPr lang="en-US" sz="1200" b="1" dirty="0">
              <a:solidFill>
                <a:schemeClr val="accent3"/>
              </a:solidFill>
              <a:latin typeface="Avenir Next" panose="020B0503020202020204" pitchFamily="34" charset="0"/>
            </a:endParaRPr>
          </a:p>
          <a:p>
            <a:endParaRPr lang="en-US" i="0" dirty="0"/>
          </a:p>
          <a:p>
            <a:endParaRPr lang="en-US" i="0" dirty="0"/>
          </a:p>
          <a:p>
            <a:endParaRPr lang="en-US" i="0"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495791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254230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18042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065441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735099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check our book chapter on PIM research.</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5EE7DAF-91B5-F546-8403-33BB41AE2B4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263899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Hi, I am Geraldo, a PhD student at the SAFARI Research Group.</a:t>
            </a:r>
          </a:p>
          <a:p>
            <a:endParaRPr lang="en-US" dirty="0"/>
          </a:p>
          <a:p>
            <a:r>
              <a:rPr lang="en-US" dirty="0"/>
              <a:t>Today, I will talk about our work MIMDRAM: An End-to-End Processing-using-DRAM System for High-Throughput, Energy-Efficient and Programmer-Transparent Multiple-Instruction Multiple Data Computing.</a:t>
            </a:r>
          </a:p>
          <a:p>
            <a:endParaRPr lang="en-US" dirty="0"/>
          </a:p>
          <a:p>
            <a:r>
              <a:rPr lang="en-US" dirty="0"/>
              <a:t>So, let’s get started.</a:t>
            </a:r>
          </a:p>
          <a:p>
            <a:endParaRPr lang="en-US" dirty="0"/>
          </a:p>
          <a:p>
            <a:r>
              <a:rPr lang="en-US" dirty="0"/>
              <a:t>[NEXT] </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692079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Thanks for your attention. </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89</a:t>
            </a:fld>
            <a:endParaRPr lang="en-US"/>
          </a:p>
        </p:txBody>
      </p:sp>
    </p:spTree>
    <p:extLst>
      <p:ext uri="{BB962C8B-B14F-4D97-AF65-F5344CB8AC3E}">
        <p14:creationId xmlns:p14="http://schemas.microsoft.com/office/powerpoint/2010/main" val="136569561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Then, the memory controller issues a read command to read a column of data from the previously latched DRAM row.</a:t>
            </a:r>
          </a:p>
          <a:p>
            <a:endParaRPr lang="en-US" dirty="0"/>
          </a:p>
          <a:p>
            <a:r>
              <a:rPr lang="en-US" dirty="0"/>
              <a:t>[CLICK] The read command moves the target DRAM column from the local sense amplifiers to the global sense amplifier and finally to the memory channel via the I/O interface</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9</a:t>
            </a:fld>
            <a:endParaRPr lang="en-US"/>
          </a:p>
        </p:txBody>
      </p:sp>
    </p:spTree>
    <p:extLst>
      <p:ext uri="{BB962C8B-B14F-4D97-AF65-F5344CB8AC3E}">
        <p14:creationId xmlns:p14="http://schemas.microsoft.com/office/powerpoint/2010/main" val="1334328527"/>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5.png"/></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5.png"/></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543300"/>
          </a:xfrm>
          <a:prstGeom prst="rect">
            <a:avLst/>
          </a:prstGeom>
          <a:solidFill>
            <a:srgbClr val="9DD1F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FUTURA MEDIUM" panose="020B0602020204020303" pitchFamily="34" charset="-79"/>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pic>
        <p:nvPicPr>
          <p:cNvPr id="12" name="Picture 2" descr="http://www.euroc-project.eu/fileadmin/imgEuroc/eurocConsortiumLogos/ethLogo.png">
            <a:extLst>
              <a:ext uri="{FF2B5EF4-FFF2-40B4-BE49-F238E27FC236}">
                <a16:creationId xmlns:a16="http://schemas.microsoft.com/office/drawing/2014/main" id="{8CF7D528-60B9-7C4D-8128-F52BA3A7A4B6}"/>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3444" y="5893016"/>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a:blip r:embed="rId3"/>
          <a:stretch>
            <a:fillRect/>
          </a:stretch>
        </p:blipFill>
        <p:spPr>
          <a:xfrm>
            <a:off x="5583046" y="5857819"/>
            <a:ext cx="2640412" cy="607662"/>
          </a:xfrm>
          <a:prstGeom prst="rect">
            <a:avLst/>
          </a:prstGeom>
        </p:spPr>
      </p:pic>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FUTURA MEDIUM" panose="020B0602020204020303" pitchFamily="34" charset="-79"/>
                <a:ea typeface="Segoe UI Symbol" panose="020B0502040204020203" pitchFamily="34" charset="0"/>
                <a:cs typeface="FUTURA MEDIUM" panose="020B0602020204020303" pitchFamily="34" charset="-79"/>
              </a:defRPr>
            </a:lvl1pPr>
          </a:lstStyle>
          <a:p>
            <a:pPr lvl="0"/>
            <a:r>
              <a:rPr lang="en-US" dirty="0"/>
              <a:t>Click to edit Title</a:t>
            </a:r>
          </a:p>
        </p:txBody>
      </p:sp>
    </p:spTree>
    <p:extLst>
      <p:ext uri="{BB962C8B-B14F-4D97-AF65-F5344CB8AC3E}">
        <p14:creationId xmlns:p14="http://schemas.microsoft.com/office/powerpoint/2010/main" val="343664074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94D57C2-5A43-56AF-5C3B-A53FEAB50635}"/>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169011" y="132334"/>
            <a:ext cx="8894602" cy="606084"/>
          </a:xfrm>
          <a:prstGeom prst="rect">
            <a:avLst/>
          </a:prstGeom>
        </p:spPr>
        <p:txBody>
          <a:bodyPr/>
          <a:lstStyle>
            <a:lvl1pPr algn="ctr">
              <a:defRPr sz="4400" b="1">
                <a:solidFill>
                  <a:srgbClr val="1A82C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936172"/>
            <a:ext cx="8894602" cy="5293805"/>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b="0" smtClean="0">
                <a:latin typeface="Avenir Next" panose="020B0503020202020204" pitchFamily="34" charset="0"/>
                <a:cs typeface="Futura Medium" panose="020B0602020204020303" pitchFamily="34" charset="-79"/>
              </a:rPr>
              <a:pPr/>
              <a:t>‹#›</a:t>
            </a:fld>
            <a:endParaRPr lang="en-US" b="0"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3154"/>
            <a:ext cx="1080120" cy="312522"/>
          </a:xfrm>
          <a:prstGeom prst="rect">
            <a:avLst/>
          </a:prstGeom>
        </p:spPr>
      </p:pic>
      <p:cxnSp>
        <p:nvCxnSpPr>
          <p:cNvPr id="2" name="Straight Connector 1">
            <a:extLst>
              <a:ext uri="{FF2B5EF4-FFF2-40B4-BE49-F238E27FC236}">
                <a16:creationId xmlns:a16="http://schemas.microsoft.com/office/drawing/2014/main" id="{403DC045-997A-35AB-E700-44B03E28D48E}"/>
              </a:ext>
            </a:extLst>
          </p:cNvPr>
          <p:cNvCxnSpPr>
            <a:cxnSpLocks/>
          </p:cNvCxnSpPr>
          <p:nvPr userDrawn="1"/>
        </p:nvCxnSpPr>
        <p:spPr>
          <a:xfrm>
            <a:off x="0" y="1068007"/>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671723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926205"/>
          </a:xfrm>
          <a:prstGeom prst="rect">
            <a:avLst/>
          </a:prstGeom>
          <a:solidFill>
            <a:srgbClr val="5CA2DB"/>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Avenir Next" panose="020B0503020202020204" pitchFamily="34" charset="0"/>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Avenir Next" panose="020B0503020202020204" pitchFamily="34" charset="0"/>
                <a:ea typeface="Segoe UI Symbol" panose="020B0502040204020203" pitchFamily="34" charset="0"/>
                <a:cs typeface="FUTURA MEDIUM" panose="020B0602020204020303" pitchFamily="34" charset="-79"/>
              </a:defRPr>
            </a:lvl1pPr>
          </a:lstStyle>
          <a:p>
            <a:pPr lvl="0"/>
            <a:r>
              <a:rPr lang="en-US" dirty="0"/>
              <a:t>Click to edit Title</a:t>
            </a:r>
          </a:p>
        </p:txBody>
      </p:sp>
      <p:grpSp>
        <p:nvGrpSpPr>
          <p:cNvPr id="4" name="Group 3">
            <a:extLst>
              <a:ext uri="{FF2B5EF4-FFF2-40B4-BE49-F238E27FC236}">
                <a16:creationId xmlns:a16="http://schemas.microsoft.com/office/drawing/2014/main" id="{FE871024-82B3-7E13-363D-9C62273AECC7}"/>
              </a:ext>
            </a:extLst>
          </p:cNvPr>
          <p:cNvGrpSpPr/>
          <p:nvPr userDrawn="1"/>
        </p:nvGrpSpPr>
        <p:grpSpPr>
          <a:xfrm>
            <a:off x="3446615" y="5901477"/>
            <a:ext cx="5455492" cy="655879"/>
            <a:chOff x="3345180" y="5867187"/>
            <a:chExt cx="5455492" cy="655879"/>
          </a:xfrm>
        </p:grpSpPr>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rotWithShape="1">
            <a:blip r:embed="rId2"/>
            <a:srcRect l="1751"/>
            <a:stretch/>
          </p:blipFill>
          <p:spPr>
            <a:xfrm>
              <a:off x="6206489" y="5891295"/>
              <a:ext cx="2594183" cy="607662"/>
            </a:xfrm>
            <a:prstGeom prst="rect">
              <a:avLst/>
            </a:prstGeom>
          </p:spPr>
        </p:pic>
        <p:pic>
          <p:nvPicPr>
            <p:cNvPr id="2" name="Picture 1">
              <a:extLst>
                <a:ext uri="{FF2B5EF4-FFF2-40B4-BE49-F238E27FC236}">
                  <a16:creationId xmlns:a16="http://schemas.microsoft.com/office/drawing/2014/main" id="{DF7B6E33-5D11-44FD-6C32-D782E14BA5B9}"/>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10325" t="17668" r="10297" b="20981"/>
            <a:stretch/>
          </p:blipFill>
          <p:spPr>
            <a:xfrm>
              <a:off x="3345180" y="5867187"/>
              <a:ext cx="2054101" cy="655879"/>
            </a:xfrm>
            <a:prstGeom prst="rect">
              <a:avLst/>
            </a:prstGeom>
          </p:spPr>
        </p:pic>
      </p:grpSp>
      <p:pic>
        <p:nvPicPr>
          <p:cNvPr id="17" name="Picture 16">
            <a:extLst>
              <a:ext uri="{FF2B5EF4-FFF2-40B4-BE49-F238E27FC236}">
                <a16:creationId xmlns:a16="http://schemas.microsoft.com/office/drawing/2014/main" id="{06888326-3078-2E7A-6996-A637929186BD}"/>
              </a:ext>
            </a:extLst>
          </p:cNvPr>
          <p:cNvPicPr>
            <a:picLocks noChangeAspect="1"/>
          </p:cNvPicPr>
          <p:nvPr userDrawn="1"/>
        </p:nvPicPr>
        <p:blipFill>
          <a:blip r:embed="rId4"/>
          <a:stretch>
            <a:fillRect/>
          </a:stretch>
        </p:blipFill>
        <p:spPr>
          <a:xfrm>
            <a:off x="-146931" y="5708116"/>
            <a:ext cx="3192210" cy="1149882"/>
          </a:xfrm>
          <a:prstGeom prst="rect">
            <a:avLst/>
          </a:prstGeom>
        </p:spPr>
      </p:pic>
    </p:spTree>
    <p:extLst>
      <p:ext uri="{BB962C8B-B14F-4D97-AF65-F5344CB8AC3E}">
        <p14:creationId xmlns:p14="http://schemas.microsoft.com/office/powerpoint/2010/main" val="209437410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936172"/>
            <a:ext cx="8894602" cy="5293805"/>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 name="Straight Connector 1">
            <a:extLst>
              <a:ext uri="{FF2B5EF4-FFF2-40B4-BE49-F238E27FC236}">
                <a16:creationId xmlns:a16="http://schemas.microsoft.com/office/drawing/2014/main" id="{C748C737-4D26-0FF3-232F-3A08D8965C65}"/>
              </a:ext>
            </a:extLst>
          </p:cNvPr>
          <p:cNvCxnSpPr>
            <a:cxnSpLocks/>
          </p:cNvCxnSpPr>
          <p:nvPr userDrawn="1"/>
        </p:nvCxnSpPr>
        <p:spPr>
          <a:xfrm>
            <a:off x="0" y="1093292"/>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1EBCD4E0-84A9-6AFD-214C-F1566F40F6E3}"/>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169011" y="132334"/>
            <a:ext cx="8894602" cy="606084"/>
          </a:xfrm>
          <a:prstGeom prst="rect">
            <a:avLst/>
          </a:prstGeom>
        </p:spPr>
        <p:txBody>
          <a:bodyPr/>
          <a:lstStyle>
            <a:lvl1pPr algn="ctr">
              <a:defRPr sz="4400" b="1">
                <a:solidFill>
                  <a:schemeClr val="accent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latin typeface="Avenir Next" panose="020B0503020202020204" pitchFamily="34" charset="0"/>
                <a:cs typeface="Futura Medium" panose="020B0602020204020303" pitchFamily="34" charset="-79"/>
              </a:rPr>
              <a:pPr/>
              <a:t>‹#›</a:t>
            </a:fld>
            <a:endParaRPr lang="en-US"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4043"/>
            <a:ext cx="1080120" cy="312522"/>
          </a:xfrm>
          <a:prstGeom prst="rect">
            <a:avLst/>
          </a:prstGeom>
        </p:spPr>
      </p:pic>
    </p:spTree>
    <p:extLst>
      <p:ext uri="{BB962C8B-B14F-4D97-AF65-F5344CB8AC3E}">
        <p14:creationId xmlns:p14="http://schemas.microsoft.com/office/powerpoint/2010/main" val="17840979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926205"/>
          </a:xfrm>
          <a:prstGeom prst="rect">
            <a:avLst/>
          </a:prstGeom>
          <a:solidFill>
            <a:srgbClr val="5CA2DB"/>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Avenir Next" panose="020B0503020202020204" pitchFamily="34" charset="0"/>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Avenir Next" panose="020B0503020202020204" pitchFamily="34" charset="0"/>
                <a:ea typeface="Segoe UI Symbol" panose="020B0502040204020203" pitchFamily="34" charset="0"/>
                <a:cs typeface="FUTURA MEDIUM" panose="020B0602020204020303" pitchFamily="34" charset="-79"/>
              </a:defRPr>
            </a:lvl1pPr>
          </a:lstStyle>
          <a:p>
            <a:pPr lvl="0"/>
            <a:r>
              <a:rPr lang="en-US" dirty="0"/>
              <a:t>Click to edit Title</a:t>
            </a:r>
          </a:p>
        </p:txBody>
      </p:sp>
      <p:grpSp>
        <p:nvGrpSpPr>
          <p:cNvPr id="4" name="Group 3">
            <a:extLst>
              <a:ext uri="{FF2B5EF4-FFF2-40B4-BE49-F238E27FC236}">
                <a16:creationId xmlns:a16="http://schemas.microsoft.com/office/drawing/2014/main" id="{FE871024-82B3-7E13-363D-9C62273AECC7}"/>
              </a:ext>
            </a:extLst>
          </p:cNvPr>
          <p:cNvGrpSpPr/>
          <p:nvPr userDrawn="1"/>
        </p:nvGrpSpPr>
        <p:grpSpPr>
          <a:xfrm>
            <a:off x="3446615" y="5901477"/>
            <a:ext cx="5455492" cy="655879"/>
            <a:chOff x="3345180" y="5867187"/>
            <a:chExt cx="5455492" cy="655879"/>
          </a:xfrm>
        </p:grpSpPr>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rotWithShape="1">
            <a:blip r:embed="rId2"/>
            <a:srcRect l="1751"/>
            <a:stretch/>
          </p:blipFill>
          <p:spPr>
            <a:xfrm>
              <a:off x="6206489" y="5891295"/>
              <a:ext cx="2594183" cy="607662"/>
            </a:xfrm>
            <a:prstGeom prst="rect">
              <a:avLst/>
            </a:prstGeom>
          </p:spPr>
        </p:pic>
        <p:pic>
          <p:nvPicPr>
            <p:cNvPr id="2" name="Picture 1">
              <a:extLst>
                <a:ext uri="{FF2B5EF4-FFF2-40B4-BE49-F238E27FC236}">
                  <a16:creationId xmlns:a16="http://schemas.microsoft.com/office/drawing/2014/main" id="{DF7B6E33-5D11-44FD-6C32-D782E14BA5B9}"/>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10325" t="17668" r="10297" b="20981"/>
            <a:stretch/>
          </p:blipFill>
          <p:spPr>
            <a:xfrm>
              <a:off x="3345180" y="5867187"/>
              <a:ext cx="2054101" cy="655879"/>
            </a:xfrm>
            <a:prstGeom prst="rect">
              <a:avLst/>
            </a:prstGeom>
          </p:spPr>
        </p:pic>
      </p:grpSp>
      <p:pic>
        <p:nvPicPr>
          <p:cNvPr id="17" name="Picture 16">
            <a:extLst>
              <a:ext uri="{FF2B5EF4-FFF2-40B4-BE49-F238E27FC236}">
                <a16:creationId xmlns:a16="http://schemas.microsoft.com/office/drawing/2014/main" id="{06888326-3078-2E7A-6996-A637929186BD}"/>
              </a:ext>
            </a:extLst>
          </p:cNvPr>
          <p:cNvPicPr>
            <a:picLocks noChangeAspect="1"/>
          </p:cNvPicPr>
          <p:nvPr userDrawn="1"/>
        </p:nvPicPr>
        <p:blipFill>
          <a:blip r:embed="rId4"/>
          <a:stretch>
            <a:fillRect/>
          </a:stretch>
        </p:blipFill>
        <p:spPr>
          <a:xfrm>
            <a:off x="-146931" y="5708116"/>
            <a:ext cx="3192210" cy="1149882"/>
          </a:xfrm>
          <a:prstGeom prst="rect">
            <a:avLst/>
          </a:prstGeom>
        </p:spPr>
      </p:pic>
    </p:spTree>
    <p:extLst>
      <p:ext uri="{BB962C8B-B14F-4D97-AF65-F5344CB8AC3E}">
        <p14:creationId xmlns:p14="http://schemas.microsoft.com/office/powerpoint/2010/main" val="235425142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936172"/>
            <a:ext cx="8894602" cy="5293805"/>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 name="Straight Connector 1">
            <a:extLst>
              <a:ext uri="{FF2B5EF4-FFF2-40B4-BE49-F238E27FC236}">
                <a16:creationId xmlns:a16="http://schemas.microsoft.com/office/drawing/2014/main" id="{C748C737-4D26-0FF3-232F-3A08D8965C65}"/>
              </a:ext>
            </a:extLst>
          </p:cNvPr>
          <p:cNvCxnSpPr>
            <a:cxnSpLocks/>
          </p:cNvCxnSpPr>
          <p:nvPr userDrawn="1"/>
        </p:nvCxnSpPr>
        <p:spPr>
          <a:xfrm>
            <a:off x="0" y="1093292"/>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1EBCD4E0-84A9-6AFD-214C-F1566F40F6E3}"/>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169011" y="132334"/>
            <a:ext cx="8894602" cy="606084"/>
          </a:xfrm>
          <a:prstGeom prst="rect">
            <a:avLst/>
          </a:prstGeom>
        </p:spPr>
        <p:txBody>
          <a:bodyPr/>
          <a:lstStyle>
            <a:lvl1pPr algn="ctr">
              <a:defRPr sz="4400" b="1">
                <a:solidFill>
                  <a:schemeClr val="accent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latin typeface="Avenir Next" panose="020B0503020202020204" pitchFamily="34" charset="0"/>
                <a:cs typeface="Futura Medium" panose="020B0602020204020303" pitchFamily="34" charset="-79"/>
              </a:rPr>
              <a:pPr/>
              <a:t>‹#›</a:t>
            </a:fld>
            <a:endParaRPr lang="en-US"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4043"/>
            <a:ext cx="1080120" cy="312522"/>
          </a:xfrm>
          <a:prstGeom prst="rect">
            <a:avLst/>
          </a:prstGeom>
        </p:spPr>
      </p:pic>
    </p:spTree>
    <p:extLst>
      <p:ext uri="{BB962C8B-B14F-4D97-AF65-F5344CB8AC3E}">
        <p14:creationId xmlns:p14="http://schemas.microsoft.com/office/powerpoint/2010/main" val="411661301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41246642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9"/>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Slide Number Placeholder 5">
            <a:extLst>
              <a:ext uri="{FF2B5EF4-FFF2-40B4-BE49-F238E27FC236}">
                <a16:creationId xmlns:a16="http://schemas.microsoft.com/office/drawing/2014/main" id="{9652D26D-6A0A-80F5-0467-32E58CC08E88}"/>
              </a:ext>
            </a:extLst>
          </p:cNvPr>
          <p:cNvSpPr txBox="1">
            <a:spLocks/>
          </p:cNvSpPr>
          <p:nvPr userDrawn="1"/>
        </p:nvSpPr>
        <p:spPr>
          <a:xfrm>
            <a:off x="7006213" y="6413428"/>
            <a:ext cx="2057400" cy="365125"/>
          </a:xfrm>
          <a:prstGeom prst="rect">
            <a:avLst/>
          </a:prstGeom>
        </p:spPr>
        <p:txBody>
          <a:bodyPr/>
          <a:lstStyle>
            <a:defPPr>
              <a:defRPr lang="en-US"/>
            </a:defPPr>
            <a:lvl1pPr marL="0" algn="ctr" defTabSz="457200" rtl="0" eaLnBrk="1" latinLnBrk="0" hangingPunct="1">
              <a:defRPr sz="1400" kern="1200">
                <a:solidFill>
                  <a:schemeClr val="bg1">
                    <a:lumMod val="65000"/>
                  </a:schemeClr>
                </a:solidFill>
                <a:latin typeface="Corbel" panose="020B0503020204020204" pitchFamily="34" charset="0"/>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FDEAB76D-489F-BC47-AE8A-9A4958F60173}" type="slidenum">
              <a:rPr lang="en-CH" smtClean="0">
                <a:latin typeface="Avenir Next" panose="020B0503020202020204" pitchFamily="34" charset="0"/>
              </a:rPr>
              <a:pPr algn="r"/>
              <a:t>‹#›</a:t>
            </a:fld>
            <a:endParaRPr lang="en-CH">
              <a:latin typeface="Avenir Next" panose="020B0503020202020204" pitchFamily="34" charset="0"/>
            </a:endParaRPr>
          </a:p>
        </p:txBody>
      </p:sp>
      <p:pic>
        <p:nvPicPr>
          <p:cNvPr id="7" name="Picture 6" descr="safari.png">
            <a:extLst>
              <a:ext uri="{FF2B5EF4-FFF2-40B4-BE49-F238E27FC236}">
                <a16:creationId xmlns:a16="http://schemas.microsoft.com/office/drawing/2014/main" id="{AE34FD6A-B99A-3D50-4BF8-F449A040CC8A}"/>
              </a:ext>
            </a:extLst>
          </p:cNvPr>
          <p:cNvPicPr>
            <a:picLocks noChangeAspect="1"/>
          </p:cNvPicPr>
          <p:nvPr userDrawn="1"/>
        </p:nvPicPr>
        <p:blipFill>
          <a:blip r:embed="rId2" cstate="print"/>
          <a:stretch>
            <a:fillRect/>
          </a:stretch>
        </p:blipFill>
        <p:spPr>
          <a:xfrm>
            <a:off x="75991" y="6439729"/>
            <a:ext cx="1080120" cy="312522"/>
          </a:xfrm>
          <a:prstGeom prst="rect">
            <a:avLst/>
          </a:prstGeom>
        </p:spPr>
      </p:pic>
    </p:spTree>
    <p:extLst>
      <p:ext uri="{BB962C8B-B14F-4D97-AF65-F5344CB8AC3E}">
        <p14:creationId xmlns:p14="http://schemas.microsoft.com/office/powerpoint/2010/main" val="2899970523"/>
      </p:ext>
    </p:extLst>
  </p:cSld>
  <p:clrMapOvr>
    <a:masterClrMapping/>
  </p:clrMapOvr>
  <p:transition/>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4.xml"/><Relationship Id="rId1" Type="http://schemas.openxmlformats.org/officeDocument/2006/relationships/slideLayout" Target="../slideLayouts/slideLayout3.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5" Type="http://schemas.openxmlformats.org/officeDocument/2006/relationships/theme" Target="../theme/theme3.xml"/><Relationship Id="rId4"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1/2/25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144678194"/>
      </p:ext>
    </p:extLst>
  </p:cSld>
  <p:clrMap bg1="lt1" tx1="dk1" bg2="lt2" tx2="dk2" accent1="accent1" accent2="accent2" accent3="accent3" accent4="accent4" accent5="accent5" accent6="accent6" hlink="hlink" folHlink="folHlink"/>
  <p:sldLayoutIdLst>
    <p:sldLayoutId id="2147483661" r:id="rId1"/>
    <p:sldLayoutId id="2147483662"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1/2/25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3372649173"/>
      </p:ext>
    </p:extLst>
  </p:cSld>
  <p:clrMap bg1="lt1" tx1="dk1" bg2="lt2" tx2="dk2" accent1="accent1" accent2="accent2" accent3="accent3" accent4="accent4" accent5="accent5" accent6="accent6" hlink="hlink" folHlink="folHlink"/>
  <p:sldLayoutIdLst>
    <p:sldLayoutId id="2147483664" r:id="rId1"/>
    <p:sldLayoutId id="2147483665"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1/2/25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274380392"/>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9.xml"/><Relationship Id="rId1" Type="http://schemas.openxmlformats.org/officeDocument/2006/relationships/slideLayout" Target="../slideLayouts/slideLayout2.xml"/><Relationship Id="rId4" Type="http://schemas.openxmlformats.org/officeDocument/2006/relationships/hyperlink" Target="https://arxiv.org/pdf/2402.18736.pdf" TargetMode="External"/></Relationships>
</file>

<file path=ppt/slides/_rels/slide2.xml.rels><?xml version="1.0" encoding="UTF-8" standalone="yes"?>
<Relationships xmlns="http://schemas.openxmlformats.org/package/2006/relationships"><Relationship Id="rId3" Type="http://schemas.openxmlformats.org/officeDocument/2006/relationships/hyperlink" Target="https://github.com/CMU-SAFARI/MIMDRAM" TargetMode="External"/><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73.xml"/><Relationship Id="rId1" Type="http://schemas.openxmlformats.org/officeDocument/2006/relationships/slideLayout" Target="../slideLayouts/slideLayout2.xml"/><Relationship Id="rId5" Type="http://schemas.openxmlformats.org/officeDocument/2006/relationships/hyperlink" Target="https://github.com/CMU-SAFARI/MIMDRAM" TargetMode="External"/><Relationship Id="rId4" Type="http://schemas.openxmlformats.org/officeDocument/2006/relationships/hyperlink" Target="https://arxiv.org/pdf/2402.19080.pdf" TargetMode="Externa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hyperlink" Target="https://github.com/CMU-SAFARI/MIMDRAM" TargetMode="External"/><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80.xml"/><Relationship Id="rId1" Type="http://schemas.openxmlformats.org/officeDocument/2006/relationships/slideLayout" Target="../slideLayouts/slideLayout2.xml"/><Relationship Id="rId5" Type="http://schemas.openxmlformats.org/officeDocument/2006/relationships/hyperlink" Target="https://github.com/CMU-SAFARI/MIMDRAM" TargetMode="External"/><Relationship Id="rId4" Type="http://schemas.openxmlformats.org/officeDocument/2006/relationships/hyperlink" Target="https://arxiv.org/pdf/2402.19080.pdf" TargetMode="Externa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3" Type="http://schemas.openxmlformats.org/officeDocument/2006/relationships/hyperlink" Target="https://github.com/CMU-SAFARI/MIMDRAM" TargetMode="External"/><Relationship Id="rId2" Type="http://schemas.openxmlformats.org/officeDocument/2006/relationships/notesSlide" Target="../notesSlides/notesSlide82.xml"/><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3" Type="http://schemas.openxmlformats.org/officeDocument/2006/relationships/hyperlink" Target="https://www.youtube.com/onurmutlulectures" TargetMode="External"/><Relationship Id="rId2" Type="http://schemas.openxmlformats.org/officeDocument/2006/relationships/notesSlide" Target="../notesSlides/notesSlide83.xml"/><Relationship Id="rId1" Type="http://schemas.openxmlformats.org/officeDocument/2006/relationships/slideLayout" Target="../slideLayouts/slideLayout8.xml"/><Relationship Id="rId6" Type="http://schemas.openxmlformats.org/officeDocument/2006/relationships/hyperlink" Target="https://www.youtube.com/playlist?list=PL5Q2soXY2Zi9DSQg7OAlsNO8dOQKxF9sl" TargetMode="External"/><Relationship Id="rId5" Type="http://schemas.openxmlformats.org/officeDocument/2006/relationships/hyperlink" Target="https://safari.ethz.ch/projects_and_seminars/spring2023/doku.php?id=processing_in_memory" TargetMode="External"/><Relationship Id="rId4" Type="http://schemas.openxmlformats.org/officeDocument/2006/relationships/image" Target="../media/image17.png"/></Relationships>
</file>

<file path=ppt/slides/_rels/slide84.xml.rels><?xml version="1.0" encoding="UTF-8" standalone="yes"?>
<Relationships xmlns="http://schemas.openxmlformats.org/package/2006/relationships"><Relationship Id="rId3" Type="http://schemas.openxmlformats.org/officeDocument/2006/relationships/hyperlink" Target="https://events.safari.ethz.ch/isca24-memorycentric-tutorial/doku.php?id=start" TargetMode="External"/><Relationship Id="rId2" Type="http://schemas.openxmlformats.org/officeDocument/2006/relationships/notesSlide" Target="../notesSlides/notesSlide84.xml"/><Relationship Id="rId1" Type="http://schemas.openxmlformats.org/officeDocument/2006/relationships/slideLayout" Target="../slideLayouts/slideLayout8.xml"/><Relationship Id="rId6" Type="http://schemas.openxmlformats.org/officeDocument/2006/relationships/image" Target="../media/image18.png"/><Relationship Id="rId5" Type="http://schemas.openxmlformats.org/officeDocument/2006/relationships/hyperlink" Target="https://www.youtube.com/watch?v=KV2MXvcBgb0" TargetMode="External"/><Relationship Id="rId4" Type="http://schemas.openxmlformats.org/officeDocument/2006/relationships/hyperlink" Target="https://events.safari.ethz.ch/micro24-memorycentric-tutorial/doku.php?id=start" TargetMode="External"/></Relationships>
</file>

<file path=ppt/slides/_rels/slide8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85.xml"/><Relationship Id="rId1" Type="http://schemas.openxmlformats.org/officeDocument/2006/relationships/slideLayout" Target="../slideLayouts/slideLayout6.xml"/><Relationship Id="rId5" Type="http://schemas.openxmlformats.org/officeDocument/2006/relationships/hyperlink" Target="https://events.safari.ethz.ch/ppopp25-memorycentric-tutorial/doku.php" TargetMode="External"/><Relationship Id="rId4" Type="http://schemas.openxmlformats.org/officeDocument/2006/relationships/image" Target="../media/image3.png"/></Relationships>
</file>

<file path=ppt/slides/_rels/slide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6.xml"/><Relationship Id="rId1" Type="http://schemas.openxmlformats.org/officeDocument/2006/relationships/slideLayout" Target="../slideLayouts/slideLayout6.xml"/><Relationship Id="rId5" Type="http://schemas.openxmlformats.org/officeDocument/2006/relationships/image" Target="../media/image20.png"/><Relationship Id="rId4" Type="http://schemas.openxmlformats.org/officeDocument/2006/relationships/hyperlink" Target="https://events.safari.ethz.ch/asplos25-MCCSys/doku.php" TargetMode="External"/></Relationships>
</file>

<file path=ppt/slides/_rels/slide87.xml.rels><?xml version="1.0" encoding="UTF-8" standalone="yes"?>
<Relationships xmlns="http://schemas.openxmlformats.org/package/2006/relationships"><Relationship Id="rId3" Type="http://schemas.openxmlformats.org/officeDocument/2006/relationships/hyperlink" Target="https://people.inf.ethz.ch/omutlu/pub/ModernPrimerOnPIM_springer-emerging-computing-bookchapter21.pdf" TargetMode="External"/><Relationship Id="rId2" Type="http://schemas.openxmlformats.org/officeDocument/2006/relationships/notesSlide" Target="../notesSlides/notesSlide87.xml"/><Relationship Id="rId1" Type="http://schemas.openxmlformats.org/officeDocument/2006/relationships/slideLayout" Target="../slideLayouts/slideLayout6.xml"/><Relationship Id="rId6" Type="http://schemas.openxmlformats.org/officeDocument/2006/relationships/image" Target="../media/image21.png"/><Relationship Id="rId5" Type="http://schemas.openxmlformats.org/officeDocument/2006/relationships/hyperlink" Target="https://arxiv.org/pdf/1903.03988.pdf" TargetMode="External"/><Relationship Id="rId4" Type="http://schemas.openxmlformats.org/officeDocument/2006/relationships/hyperlink" Target="https://people.inf.ethz.ch/omutlu/projects.htm" TargetMode="External"/></Relationships>
</file>

<file path=ppt/slides/_rels/slide8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88.xml"/><Relationship Id="rId1" Type="http://schemas.openxmlformats.org/officeDocument/2006/relationships/slideLayout" Target="../slideLayouts/slideLayout3.xml"/><Relationship Id="rId4" Type="http://schemas.openxmlformats.org/officeDocument/2006/relationships/image" Target="../media/image23.svg"/></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2" Type="http://schemas.openxmlformats.org/officeDocument/2006/relationships/image" Target="../media/image25.emf"/><Relationship Id="rId1" Type="http://schemas.openxmlformats.org/officeDocument/2006/relationships/slideLayout" Target="../slideLayouts/slideLayout4.xml"/></Relationships>
</file>

<file path=ppt/slides/_rels/slide92.xml.rels><?xml version="1.0" encoding="UTF-8" standalone="yes"?>
<Relationships xmlns="http://schemas.openxmlformats.org/package/2006/relationships"><Relationship Id="rId2" Type="http://schemas.openxmlformats.org/officeDocument/2006/relationships/image" Target="../media/image26.emf"/><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2" Type="http://schemas.openxmlformats.org/officeDocument/2006/relationships/image" Target="../media/image27.emf"/><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2" Type="http://schemas.openxmlformats.org/officeDocument/2006/relationships/image" Target="../media/image28.emf"/><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Layout" Target="../slideLayouts/slideLayout4.xml"/></Relationships>
</file>

<file path=ppt/slides/_rels/slide96.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Layout" Target="../slideLayouts/slideLayout4.xml"/></Relationships>
</file>

<file path=ppt/slides/_rels/slide97.xml.rels><?xml version="1.0" encoding="UTF-8" standalone="yes"?>
<Relationships xmlns="http://schemas.openxmlformats.org/package/2006/relationships"><Relationship Id="rId2" Type="http://schemas.openxmlformats.org/officeDocument/2006/relationships/image" Target="../media/image31.emf"/><Relationship Id="rId1" Type="http://schemas.openxmlformats.org/officeDocument/2006/relationships/slideLayout" Target="../slideLayouts/slideLayout4.xml"/></Relationships>
</file>

<file path=ppt/slides/_rels/slide9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4.xml"/></Relationships>
</file>

<file path=ppt/slides/_rels/slide9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424A15A-743E-4240-B7EC-8C7A112226BC}"/>
              </a:ext>
            </a:extLst>
          </p:cNvPr>
          <p:cNvSpPr>
            <a:spLocks noGrp="1"/>
          </p:cNvSpPr>
          <p:nvPr>
            <p:ph type="body" sz="quarter" idx="10"/>
          </p:nvPr>
        </p:nvSpPr>
        <p:spPr>
          <a:xfrm>
            <a:off x="0" y="0"/>
            <a:ext cx="9144000" cy="3934325"/>
          </a:xfrm>
        </p:spPr>
        <p:txBody>
          <a:bodyPr>
            <a:normAutofit/>
          </a:bodyPr>
          <a:lstStyle/>
          <a:p>
            <a:r>
              <a:rPr lang="en-US" i="0" dirty="0">
                <a:solidFill>
                  <a:schemeClr val="bg1"/>
                </a:solidFill>
                <a:effectLst/>
              </a:rPr>
              <a:t>MIMDRAM </a:t>
            </a:r>
            <a:br>
              <a:rPr lang="en-US" sz="3600" b="0" i="0" dirty="0">
                <a:solidFill>
                  <a:schemeClr val="bg1"/>
                </a:solidFill>
                <a:effectLst/>
              </a:rPr>
            </a:br>
            <a:r>
              <a:rPr lang="en-US" sz="2800" i="0" dirty="0">
                <a:solidFill>
                  <a:schemeClr val="bg1"/>
                </a:solidFill>
                <a:effectLst/>
              </a:rPr>
              <a:t> </a:t>
            </a:r>
            <a:r>
              <a:rPr lang="en-US" sz="2200" i="0" dirty="0">
                <a:solidFill>
                  <a:schemeClr val="bg1"/>
                </a:solidFill>
                <a:effectLst/>
              </a:rPr>
              <a:t>An End-to-End Processing-Using-DRAM System for </a:t>
            </a:r>
            <a:br>
              <a:rPr lang="en-US" sz="2200" i="0" dirty="0">
                <a:solidFill>
                  <a:schemeClr val="bg1"/>
                </a:solidFill>
                <a:effectLst/>
              </a:rPr>
            </a:br>
            <a:r>
              <a:rPr lang="en-US" sz="2200" i="0" dirty="0">
                <a:solidFill>
                  <a:schemeClr val="bg1"/>
                </a:solidFill>
                <a:effectLst/>
              </a:rPr>
              <a:t>High-Throughput, Energy-Efficient and Programmer-Transparent </a:t>
            </a:r>
            <a:br>
              <a:rPr lang="en-US" sz="2200" i="0" dirty="0">
                <a:solidFill>
                  <a:schemeClr val="bg1"/>
                </a:solidFill>
                <a:effectLst/>
              </a:rPr>
            </a:br>
            <a:r>
              <a:rPr lang="en-US" sz="2200" i="0" dirty="0">
                <a:solidFill>
                  <a:schemeClr val="bg1"/>
                </a:solidFill>
                <a:effectLst/>
              </a:rPr>
              <a:t>Multiple-Instruction Multiple-Data Computing</a:t>
            </a:r>
            <a:endParaRPr lang="en-US" sz="2200" dirty="0">
              <a:solidFill>
                <a:schemeClr val="bg1"/>
              </a:solidFill>
            </a:endParaRPr>
          </a:p>
        </p:txBody>
      </p:sp>
      <p:graphicFrame>
        <p:nvGraphicFramePr>
          <p:cNvPr id="4" name="Table 3">
            <a:extLst>
              <a:ext uri="{FF2B5EF4-FFF2-40B4-BE49-F238E27FC236}">
                <a16:creationId xmlns:a16="http://schemas.microsoft.com/office/drawing/2014/main" id="{2E68AEAB-DB23-655C-45D0-D3F44B8C431B}"/>
              </a:ext>
            </a:extLst>
          </p:cNvPr>
          <p:cNvGraphicFramePr>
            <a:graphicFrameLocks noGrp="1"/>
          </p:cNvGraphicFramePr>
          <p:nvPr>
            <p:extLst>
              <p:ext uri="{D42A27DB-BD31-4B8C-83A1-F6EECF244321}">
                <p14:modId xmlns:p14="http://schemas.microsoft.com/office/powerpoint/2010/main" val="647020248"/>
              </p:ext>
            </p:extLst>
          </p:nvPr>
        </p:nvGraphicFramePr>
        <p:xfrm>
          <a:off x="0" y="4372409"/>
          <a:ext cx="9144000" cy="1137920"/>
        </p:xfrm>
        <a:graphic>
          <a:graphicData uri="http://schemas.openxmlformats.org/drawingml/2006/table">
            <a:tbl>
              <a:tblPr firstRow="1" bandRow="1">
                <a:tableStyleId>{5940675A-B579-460E-94D1-54222C63F5DA}</a:tableStyleId>
              </a:tblPr>
              <a:tblGrid>
                <a:gridCol w="3048000">
                  <a:extLst>
                    <a:ext uri="{9D8B030D-6E8A-4147-A177-3AD203B41FA5}">
                      <a16:colId xmlns:a16="http://schemas.microsoft.com/office/drawing/2014/main" val="1676199004"/>
                    </a:ext>
                  </a:extLst>
                </a:gridCol>
                <a:gridCol w="3048000">
                  <a:extLst>
                    <a:ext uri="{9D8B030D-6E8A-4147-A177-3AD203B41FA5}">
                      <a16:colId xmlns:a16="http://schemas.microsoft.com/office/drawing/2014/main" val="152784747"/>
                    </a:ext>
                  </a:extLst>
                </a:gridCol>
                <a:gridCol w="3048000">
                  <a:extLst>
                    <a:ext uri="{9D8B030D-6E8A-4147-A177-3AD203B41FA5}">
                      <a16:colId xmlns:a16="http://schemas.microsoft.com/office/drawing/2014/main" val="239186579"/>
                    </a:ext>
                  </a:extLst>
                </a:gridCol>
              </a:tblGrid>
              <a:tr h="370840">
                <a:tc gridSpan="3">
                  <a:txBody>
                    <a:bodyPr/>
                    <a:lstStyle/>
                    <a:p>
                      <a:pPr algn="ctr"/>
                      <a:r>
                        <a:rPr lang="en-US" sz="2000" b="1" dirty="0">
                          <a:solidFill>
                            <a:srgbClr val="1982C4"/>
                          </a:solidFill>
                          <a:latin typeface="Avenir Next" panose="020B0503020202020204" pitchFamily="34" charset="0"/>
                        </a:rPr>
                        <a:t>Geraldo F. Oliveira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endParaRPr lang="en-US" dirty="0"/>
                    </a:p>
                  </a:txBody>
                  <a:tcPr/>
                </a:tc>
                <a:tc hMerge="1">
                  <a:txBody>
                    <a:bodyPr/>
                    <a:lstStyle/>
                    <a:p>
                      <a:endParaRPr lang="en-US" dirty="0"/>
                    </a:p>
                  </a:txBody>
                  <a:tcPr/>
                </a:tc>
                <a:extLst>
                  <a:ext uri="{0D108BD9-81ED-4DB2-BD59-A6C34878D82A}">
                    <a16:rowId xmlns:a16="http://schemas.microsoft.com/office/drawing/2014/main" val="1346285721"/>
                  </a:ext>
                </a:extLst>
              </a:tr>
              <a:tr h="370840">
                <a:tc>
                  <a:txBody>
                    <a:bodyPr/>
                    <a:lstStyle/>
                    <a:p>
                      <a:pPr algn="ctr"/>
                      <a:r>
                        <a:rPr lang="en-US" sz="1800" b="1" dirty="0" err="1">
                          <a:solidFill>
                            <a:schemeClr val="tx1">
                              <a:lumMod val="50000"/>
                              <a:lumOff val="50000"/>
                            </a:schemeClr>
                          </a:solidFill>
                          <a:latin typeface="Avenir Next" panose="020B0503020202020204" pitchFamily="34" charset="0"/>
                        </a:rPr>
                        <a:t>Ataberk</a:t>
                      </a:r>
                      <a:r>
                        <a:rPr lang="en-US" sz="1800" b="1" dirty="0">
                          <a:solidFill>
                            <a:schemeClr val="tx1">
                              <a:lumMod val="50000"/>
                              <a:lumOff val="50000"/>
                            </a:schemeClr>
                          </a:solidFill>
                          <a:latin typeface="Avenir Next" panose="020B0503020202020204" pitchFamily="34" charset="0"/>
                        </a:rPr>
                        <a:t> </a:t>
                      </a:r>
                      <a:r>
                        <a:rPr lang="en-US" sz="1800" b="1" dirty="0" err="1">
                          <a:solidFill>
                            <a:schemeClr val="tx1">
                              <a:lumMod val="50000"/>
                              <a:lumOff val="50000"/>
                            </a:schemeClr>
                          </a:solidFill>
                          <a:latin typeface="Avenir Next" panose="020B0503020202020204" pitchFamily="34" charset="0"/>
                        </a:rPr>
                        <a:t>Olgun</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A. Giray </a:t>
                      </a:r>
                      <a:r>
                        <a:rPr lang="en-US" sz="1800" b="1" dirty="0" err="1">
                          <a:solidFill>
                            <a:schemeClr val="tx1">
                              <a:lumMod val="50000"/>
                              <a:lumOff val="50000"/>
                            </a:schemeClr>
                          </a:solidFill>
                          <a:latin typeface="Avenir Next" panose="020B0503020202020204" pitchFamily="34" charset="0"/>
                        </a:rPr>
                        <a:t>Yağlıkçı</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F. </a:t>
                      </a:r>
                      <a:r>
                        <a:rPr lang="en-US" sz="1800" b="1" dirty="0" err="1">
                          <a:solidFill>
                            <a:schemeClr val="tx1">
                              <a:lumMod val="50000"/>
                              <a:lumOff val="50000"/>
                            </a:schemeClr>
                          </a:solidFill>
                          <a:latin typeface="Avenir Next" panose="020B0503020202020204" pitchFamily="34" charset="0"/>
                        </a:rPr>
                        <a:t>Nisa</a:t>
                      </a:r>
                      <a:r>
                        <a:rPr lang="en-US" sz="1800" b="1" dirty="0">
                          <a:solidFill>
                            <a:schemeClr val="tx1">
                              <a:lumMod val="50000"/>
                              <a:lumOff val="50000"/>
                            </a:schemeClr>
                          </a:solidFill>
                          <a:latin typeface="Avenir Next" panose="020B0503020202020204" pitchFamily="34" charset="0"/>
                        </a:rPr>
                        <a:t> </a:t>
                      </a:r>
                      <a:r>
                        <a:rPr lang="en-US" sz="1800" b="1" dirty="0" err="1">
                          <a:solidFill>
                            <a:schemeClr val="tx1">
                              <a:lumMod val="50000"/>
                              <a:lumOff val="50000"/>
                            </a:schemeClr>
                          </a:solidFill>
                          <a:latin typeface="Avenir Next" panose="020B0503020202020204" pitchFamily="34" charset="0"/>
                        </a:rPr>
                        <a:t>Bostancı</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965784260"/>
                  </a:ext>
                </a:extLst>
              </a:tr>
              <a:tr h="370840">
                <a:tc>
                  <a:txBody>
                    <a:bodyPr/>
                    <a:lstStyle/>
                    <a:p>
                      <a:pPr algn="ctr"/>
                      <a:r>
                        <a:rPr lang="en-US" sz="1800" b="1" dirty="0">
                          <a:solidFill>
                            <a:schemeClr val="tx1">
                              <a:lumMod val="50000"/>
                              <a:lumOff val="50000"/>
                            </a:schemeClr>
                          </a:solidFill>
                          <a:latin typeface="Avenir Next" panose="020B0503020202020204" pitchFamily="34" charset="0"/>
                        </a:rPr>
                        <a:t>Saugata Ghose</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Juan Gómez-Luna</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Onur Mutlu</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520314143"/>
                  </a:ext>
                </a:extLst>
              </a:tr>
            </a:tbl>
          </a:graphicData>
        </a:graphic>
      </p:graphicFrame>
    </p:spTree>
    <p:extLst>
      <p:ext uri="{BB962C8B-B14F-4D97-AF65-F5344CB8AC3E}">
        <p14:creationId xmlns:p14="http://schemas.microsoft.com/office/powerpoint/2010/main" val="255909714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p:grpSpPr>
            <p:cxnSp>
              <p:nvCxnSpPr>
                <p:cNvPr id="590" name="Straight Connector 589">
                  <a:extLst>
                    <a:ext uri="{FF2B5EF4-FFF2-40B4-BE49-F238E27FC236}">
                      <a16:creationId xmlns:a16="http://schemas.microsoft.com/office/drawing/2014/main" id="{836E4D4D-1D4F-BA4C-96DD-06F0B57315B6}"/>
                    </a:ext>
                  </a:extLst>
                </p:cNvPr>
                <p:cNvCxnSpPr>
                  <a:cxnSpLocks/>
                  <a:endCxn id="595"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cxnSpLocks/>
                  <a:endCxn id="597"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cxnSpLocks/>
                  <a:endCxn id="598"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cxnSpLocks/>
                  <a:endCxn id="599"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cxnSpLocks/>
                  <a:endCxn id="596"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p:grpSpPr>
            <p:cxnSp>
              <p:nvCxnSpPr>
                <p:cNvPr id="578" name="Straight Connector 577">
                  <a:extLst>
                    <a:ext uri="{FF2B5EF4-FFF2-40B4-BE49-F238E27FC236}">
                      <a16:creationId xmlns:a16="http://schemas.microsoft.com/office/drawing/2014/main" id="{C0E50F5D-7E35-9D43-8CEF-FCA0DC003F11}"/>
                    </a:ext>
                  </a:extLst>
                </p:cNvPr>
                <p:cNvCxnSpPr>
                  <a:cxnSpLocks/>
                  <a:endCxn id="58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cxnSpLocks/>
                  <a:endCxn id="585"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cxnSpLocks/>
                  <a:endCxn id="58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cxnSpLocks/>
                  <a:endCxn id="58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cxnSpLocks/>
                  <a:endCxn id="58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p:grpSpPr>
            <p:cxnSp>
              <p:nvCxnSpPr>
                <p:cNvPr id="566" name="Straight Connector 565">
                  <a:extLst>
                    <a:ext uri="{FF2B5EF4-FFF2-40B4-BE49-F238E27FC236}">
                      <a16:creationId xmlns:a16="http://schemas.microsoft.com/office/drawing/2014/main" id="{B5A7D713-2B54-EB4D-A2D5-A2BAC8D45C87}"/>
                    </a:ext>
                  </a:extLst>
                </p:cNvPr>
                <p:cNvCxnSpPr>
                  <a:cxnSpLocks/>
                  <a:endCxn id="57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cxnSpLocks/>
                  <a:endCxn id="57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cxnSpLocks/>
                  <a:endCxn id="57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cxnSpLocks/>
                  <a:endCxn id="57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cxnSpLocks/>
                  <a:endCxn id="57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89" name="Group 688">
            <a:extLst>
              <a:ext uri="{FF2B5EF4-FFF2-40B4-BE49-F238E27FC236}">
                <a16:creationId xmlns:a16="http://schemas.microsoft.com/office/drawing/2014/main" id="{A0061869-E958-1D94-99E6-029610E3EA2C}"/>
              </a:ext>
            </a:extLst>
          </p:cNvPr>
          <p:cNvGrpSpPr/>
          <p:nvPr/>
        </p:nvGrpSpPr>
        <p:grpSpPr>
          <a:xfrm>
            <a:off x="2038562" y="3600668"/>
            <a:ext cx="5790027" cy="215814"/>
            <a:chOff x="2192973" y="3754375"/>
            <a:chExt cx="5790027" cy="215814"/>
          </a:xfrm>
          <a:solidFill>
            <a:srgbClr val="1A82C4"/>
          </a:solidFill>
        </p:grpSpPr>
        <p:sp>
          <p:nvSpPr>
            <p:cNvPr id="59" name="DRAM">
              <a:extLst>
                <a:ext uri="{FF2B5EF4-FFF2-40B4-BE49-F238E27FC236}">
                  <a16:creationId xmlns:a16="http://schemas.microsoft.com/office/drawing/2014/main" id="{4251D829-3EEE-0C5D-B341-A915C470C3C7}"/>
                </a:ext>
              </a:extLst>
            </p:cNvPr>
            <p:cNvSpPr/>
            <p:nvPr/>
          </p:nvSpPr>
          <p:spPr>
            <a:xfrm>
              <a:off x="21929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 name="DRAM">
              <a:extLst>
                <a:ext uri="{FF2B5EF4-FFF2-40B4-BE49-F238E27FC236}">
                  <a16:creationId xmlns:a16="http://schemas.microsoft.com/office/drawing/2014/main" id="{5A96A7BD-921A-57C8-4B9A-828324A29EE6}"/>
                </a:ext>
              </a:extLst>
            </p:cNvPr>
            <p:cNvSpPr/>
            <p:nvPr/>
          </p:nvSpPr>
          <p:spPr>
            <a:xfrm>
              <a:off x="24222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27318C82-5651-7C5B-5669-AA11E35A6DB8}"/>
                </a:ext>
              </a:extLst>
            </p:cNvPr>
            <p:cNvSpPr/>
            <p:nvPr/>
          </p:nvSpPr>
          <p:spPr>
            <a:xfrm>
              <a:off x="26515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CBC1F3DE-E14F-5DEA-7A9D-06E2989A3619}"/>
                </a:ext>
              </a:extLst>
            </p:cNvPr>
            <p:cNvSpPr/>
            <p:nvPr/>
          </p:nvSpPr>
          <p:spPr>
            <a:xfrm>
              <a:off x="28808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3A77C1C4-B0C6-52A1-EE75-F012314A9744}"/>
                </a:ext>
              </a:extLst>
            </p:cNvPr>
            <p:cNvSpPr/>
            <p:nvPr/>
          </p:nvSpPr>
          <p:spPr>
            <a:xfrm>
              <a:off x="31101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5" name="DRAM">
              <a:extLst>
                <a:ext uri="{FF2B5EF4-FFF2-40B4-BE49-F238E27FC236}">
                  <a16:creationId xmlns:a16="http://schemas.microsoft.com/office/drawing/2014/main" id="{7A3EE5AF-1A46-3B4A-C55A-A7C08808111A}"/>
                </a:ext>
              </a:extLst>
            </p:cNvPr>
            <p:cNvSpPr/>
            <p:nvPr/>
          </p:nvSpPr>
          <p:spPr>
            <a:xfrm>
              <a:off x="37505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2" name="DRAM">
              <a:extLst>
                <a:ext uri="{FF2B5EF4-FFF2-40B4-BE49-F238E27FC236}">
                  <a16:creationId xmlns:a16="http://schemas.microsoft.com/office/drawing/2014/main" id="{527857B1-6B09-50EE-B67E-B15F220E66A5}"/>
                </a:ext>
              </a:extLst>
            </p:cNvPr>
            <p:cNvSpPr/>
            <p:nvPr/>
          </p:nvSpPr>
          <p:spPr>
            <a:xfrm>
              <a:off x="39798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3" name="DRAM">
              <a:extLst>
                <a:ext uri="{FF2B5EF4-FFF2-40B4-BE49-F238E27FC236}">
                  <a16:creationId xmlns:a16="http://schemas.microsoft.com/office/drawing/2014/main" id="{9A3E1F3B-FDDF-3970-6A98-99F171B4D757}"/>
                </a:ext>
              </a:extLst>
            </p:cNvPr>
            <p:cNvSpPr/>
            <p:nvPr/>
          </p:nvSpPr>
          <p:spPr>
            <a:xfrm>
              <a:off x="42091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7" name="DRAM">
              <a:extLst>
                <a:ext uri="{FF2B5EF4-FFF2-40B4-BE49-F238E27FC236}">
                  <a16:creationId xmlns:a16="http://schemas.microsoft.com/office/drawing/2014/main" id="{F6684409-512B-69BA-F2DD-05C5E29AFE8F}"/>
                </a:ext>
              </a:extLst>
            </p:cNvPr>
            <p:cNvSpPr/>
            <p:nvPr/>
          </p:nvSpPr>
          <p:spPr>
            <a:xfrm>
              <a:off x="44384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8" name="DRAM">
              <a:extLst>
                <a:ext uri="{FF2B5EF4-FFF2-40B4-BE49-F238E27FC236}">
                  <a16:creationId xmlns:a16="http://schemas.microsoft.com/office/drawing/2014/main" id="{85F2D4AF-54C7-6980-96B4-C4B7F9B34D22}"/>
                </a:ext>
              </a:extLst>
            </p:cNvPr>
            <p:cNvSpPr/>
            <p:nvPr/>
          </p:nvSpPr>
          <p:spPr>
            <a:xfrm>
              <a:off x="46677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9" name="DRAM">
              <a:extLst>
                <a:ext uri="{FF2B5EF4-FFF2-40B4-BE49-F238E27FC236}">
                  <a16:creationId xmlns:a16="http://schemas.microsoft.com/office/drawing/2014/main" id="{5B8D4748-A1B6-F743-E6F0-88A9B7DAB700}"/>
                </a:ext>
              </a:extLst>
            </p:cNvPr>
            <p:cNvSpPr/>
            <p:nvPr/>
          </p:nvSpPr>
          <p:spPr>
            <a:xfrm>
              <a:off x="53171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0" name="DRAM">
              <a:extLst>
                <a:ext uri="{FF2B5EF4-FFF2-40B4-BE49-F238E27FC236}">
                  <a16:creationId xmlns:a16="http://schemas.microsoft.com/office/drawing/2014/main" id="{54FAF9ED-6C38-1353-D985-39A74B896F00}"/>
                </a:ext>
              </a:extLst>
            </p:cNvPr>
            <p:cNvSpPr/>
            <p:nvPr/>
          </p:nvSpPr>
          <p:spPr>
            <a:xfrm>
              <a:off x="55464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1" name="DRAM">
              <a:extLst>
                <a:ext uri="{FF2B5EF4-FFF2-40B4-BE49-F238E27FC236}">
                  <a16:creationId xmlns:a16="http://schemas.microsoft.com/office/drawing/2014/main" id="{0FA5B190-A3FA-AA1D-CC74-E6B17528DB7C}"/>
                </a:ext>
              </a:extLst>
            </p:cNvPr>
            <p:cNvSpPr/>
            <p:nvPr/>
          </p:nvSpPr>
          <p:spPr>
            <a:xfrm>
              <a:off x="57757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2" name="DRAM">
              <a:extLst>
                <a:ext uri="{FF2B5EF4-FFF2-40B4-BE49-F238E27FC236}">
                  <a16:creationId xmlns:a16="http://schemas.microsoft.com/office/drawing/2014/main" id="{6F174D2D-4BEF-AF32-9A8D-E9EFBEB2A81E}"/>
                </a:ext>
              </a:extLst>
            </p:cNvPr>
            <p:cNvSpPr/>
            <p:nvPr/>
          </p:nvSpPr>
          <p:spPr>
            <a:xfrm>
              <a:off x="60050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3" name="DRAM">
              <a:extLst>
                <a:ext uri="{FF2B5EF4-FFF2-40B4-BE49-F238E27FC236}">
                  <a16:creationId xmlns:a16="http://schemas.microsoft.com/office/drawing/2014/main" id="{3C5410BA-F274-A19E-0DAF-2F1A340848D9}"/>
                </a:ext>
              </a:extLst>
            </p:cNvPr>
            <p:cNvSpPr/>
            <p:nvPr/>
          </p:nvSpPr>
          <p:spPr>
            <a:xfrm>
              <a:off x="62343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4" name="DRAM">
              <a:extLst>
                <a:ext uri="{FF2B5EF4-FFF2-40B4-BE49-F238E27FC236}">
                  <a16:creationId xmlns:a16="http://schemas.microsoft.com/office/drawing/2014/main" id="{412D2252-D6B4-3C9C-A580-A89193E6EF67}"/>
                </a:ext>
              </a:extLst>
            </p:cNvPr>
            <p:cNvSpPr/>
            <p:nvPr/>
          </p:nvSpPr>
          <p:spPr>
            <a:xfrm>
              <a:off x="68747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5" name="DRAM">
              <a:extLst>
                <a:ext uri="{FF2B5EF4-FFF2-40B4-BE49-F238E27FC236}">
                  <a16:creationId xmlns:a16="http://schemas.microsoft.com/office/drawing/2014/main" id="{F1EBFD94-E695-19FD-01E9-CE2B04C14396}"/>
                </a:ext>
              </a:extLst>
            </p:cNvPr>
            <p:cNvSpPr/>
            <p:nvPr/>
          </p:nvSpPr>
          <p:spPr>
            <a:xfrm>
              <a:off x="71040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6" name="DRAM">
              <a:extLst>
                <a:ext uri="{FF2B5EF4-FFF2-40B4-BE49-F238E27FC236}">
                  <a16:creationId xmlns:a16="http://schemas.microsoft.com/office/drawing/2014/main" id="{141A6FCE-37E9-637E-60BF-9D1C33050530}"/>
                </a:ext>
              </a:extLst>
            </p:cNvPr>
            <p:cNvSpPr/>
            <p:nvPr/>
          </p:nvSpPr>
          <p:spPr>
            <a:xfrm>
              <a:off x="73333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DRAM">
              <a:extLst>
                <a:ext uri="{FF2B5EF4-FFF2-40B4-BE49-F238E27FC236}">
                  <a16:creationId xmlns:a16="http://schemas.microsoft.com/office/drawing/2014/main" id="{28CD63E7-9B19-4E73-9BC8-799E219CE9CA}"/>
                </a:ext>
              </a:extLst>
            </p:cNvPr>
            <p:cNvSpPr/>
            <p:nvPr/>
          </p:nvSpPr>
          <p:spPr>
            <a:xfrm>
              <a:off x="75626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DRAM">
              <a:extLst>
                <a:ext uri="{FF2B5EF4-FFF2-40B4-BE49-F238E27FC236}">
                  <a16:creationId xmlns:a16="http://schemas.microsoft.com/office/drawing/2014/main" id="{00AB2330-2858-48AD-EDD3-1402EAE711FF}"/>
                </a:ext>
              </a:extLst>
            </p:cNvPr>
            <p:cNvSpPr/>
            <p:nvPr/>
          </p:nvSpPr>
          <p:spPr>
            <a:xfrm>
              <a:off x="77919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In-DRAM Row Copy </a:t>
            </a:r>
          </a:p>
        </p:txBody>
      </p:sp>
      <p:sp>
        <p:nvSpPr>
          <p:cNvPr id="7" name="TextBox 6">
            <a:extLst>
              <a:ext uri="{FF2B5EF4-FFF2-40B4-BE49-F238E27FC236}">
                <a16:creationId xmlns:a16="http://schemas.microsoft.com/office/drawing/2014/main" id="{A0070B9A-6790-B3E9-5F89-AAD0FD1E4FB2}"/>
              </a:ext>
            </a:extLst>
          </p:cNvPr>
          <p:cNvSpPr txBox="1"/>
          <p:nvPr/>
        </p:nvSpPr>
        <p:spPr>
          <a:xfrm>
            <a:off x="0" y="6062520"/>
            <a:ext cx="9144000" cy="430887"/>
          </a:xfrm>
          <a:prstGeom prst="rect">
            <a:avLst/>
          </a:prstGeom>
          <a:noFill/>
        </p:spPr>
        <p:txBody>
          <a:bodyPr wrap="square">
            <a:spAutoFit/>
          </a:bodyPr>
          <a:lstStyle/>
          <a:p>
            <a:pPr algn="ctr" fontAlgn="t"/>
            <a:r>
              <a:rPr lang="en-US" sz="1100" dirty="0">
                <a:effectLst/>
                <a:latin typeface="Avenir Next" panose="020B0503020202020204" pitchFamily="34" charset="0"/>
              </a:rPr>
              <a:t>Seshadri, Vivek, et al. "</a:t>
            </a:r>
            <a:r>
              <a:rPr lang="en-US" sz="1100" b="1" dirty="0" err="1">
                <a:solidFill>
                  <a:schemeClr val="accent4"/>
                </a:solidFill>
                <a:effectLst/>
                <a:latin typeface="Avenir Next" panose="020B0503020202020204" pitchFamily="34" charset="0"/>
              </a:rPr>
              <a:t>RowClone</a:t>
            </a:r>
            <a:r>
              <a:rPr lang="en-US" sz="1100" b="1" dirty="0">
                <a:solidFill>
                  <a:schemeClr val="accent4"/>
                </a:solidFill>
                <a:effectLst/>
                <a:latin typeface="Avenir Next" panose="020B0503020202020204" pitchFamily="34" charset="0"/>
              </a:rPr>
              <a:t>: Fast and Energy-Efficient </a:t>
            </a:r>
            <a:br>
              <a:rPr lang="en-US" sz="1100" b="1" dirty="0">
                <a:solidFill>
                  <a:schemeClr val="accent4"/>
                </a:solidFill>
                <a:effectLst/>
                <a:latin typeface="Avenir Next" panose="020B0503020202020204" pitchFamily="34" charset="0"/>
              </a:rPr>
            </a:br>
            <a:r>
              <a:rPr lang="en-US" sz="1100" b="1" dirty="0">
                <a:solidFill>
                  <a:schemeClr val="accent4"/>
                </a:solidFill>
                <a:latin typeface="Avenir Next" panose="020B0503020202020204" pitchFamily="34" charset="0"/>
              </a:rPr>
              <a:t>I</a:t>
            </a:r>
            <a:r>
              <a:rPr lang="en-US" sz="1100" b="1" dirty="0">
                <a:solidFill>
                  <a:schemeClr val="accent4"/>
                </a:solidFill>
                <a:effectLst/>
                <a:latin typeface="Avenir Next" panose="020B0503020202020204" pitchFamily="34" charset="0"/>
              </a:rPr>
              <a:t>n-DRAM Bulk Data Copy and Initialization</a:t>
            </a:r>
            <a:r>
              <a:rPr lang="en-US" sz="1100" dirty="0">
                <a:effectLst/>
                <a:latin typeface="Avenir Next" panose="020B0503020202020204" pitchFamily="34" charset="0"/>
              </a:rPr>
              <a:t>," in MICRO, 2013</a:t>
            </a:r>
            <a:endParaRPr lang="en-US" sz="1100" dirty="0">
              <a:latin typeface="Avenir Next" panose="020B0503020202020204" pitchFamily="34" charset="0"/>
            </a:endParaRPr>
          </a:p>
        </p:txBody>
      </p:sp>
      <p:graphicFrame>
        <p:nvGraphicFramePr>
          <p:cNvPr id="8" name="Table 4">
            <a:extLst>
              <a:ext uri="{FF2B5EF4-FFF2-40B4-BE49-F238E27FC236}">
                <a16:creationId xmlns:a16="http://schemas.microsoft.com/office/drawing/2014/main" id="{DCD22FCE-6E41-9D98-2076-BA976DC9CEE3}"/>
              </a:ext>
            </a:extLst>
          </p:cNvPr>
          <p:cNvGraphicFramePr>
            <a:graphicFrameLocks/>
          </p:cNvGraphicFramePr>
          <p:nvPr>
            <p:extLst>
              <p:ext uri="{D42A27DB-BD31-4B8C-83A1-F6EECF244321}">
                <p14:modId xmlns:p14="http://schemas.microsoft.com/office/powerpoint/2010/main" val="2383919636"/>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9" name="Rectangle 8">
            <a:extLst>
              <a:ext uri="{FF2B5EF4-FFF2-40B4-BE49-F238E27FC236}">
                <a16:creationId xmlns:a16="http://schemas.microsoft.com/office/drawing/2014/main" id="{B3F1732D-0BF9-D0CF-250D-2C372801221F}"/>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In-DRAM row copy is performed by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issuing back-to-back ACTIVATES </a:t>
            </a:r>
            <a:r>
              <a:rPr lang="en-US" sz="2200" b="1" dirty="0">
                <a:solidFill>
                  <a:schemeClr val="tx1"/>
                </a:solidFill>
                <a:latin typeface="Avenir Next" panose="020B0503020202020204" pitchFamily="34" charset="0"/>
              </a:rPr>
              <a:t>to the DRAM</a:t>
            </a:r>
          </a:p>
        </p:txBody>
      </p:sp>
      <p:sp>
        <p:nvSpPr>
          <p:cNvPr id="13" name="TextBox 12">
            <a:extLst>
              <a:ext uri="{FF2B5EF4-FFF2-40B4-BE49-F238E27FC236}">
                <a16:creationId xmlns:a16="http://schemas.microsoft.com/office/drawing/2014/main" id="{756BAAE3-1798-C9CF-E35B-CB75DD0CFF63}"/>
              </a:ext>
            </a:extLst>
          </p:cNvPr>
          <p:cNvSpPr txBox="1"/>
          <p:nvPr/>
        </p:nvSpPr>
        <p:spPr>
          <a:xfrm>
            <a:off x="7886431" y="2994006"/>
            <a:ext cx="1081825" cy="369332"/>
          </a:xfrm>
          <a:prstGeom prst="rect">
            <a:avLst/>
          </a:prstGeom>
          <a:noFill/>
        </p:spPr>
        <p:txBody>
          <a:bodyPr wrap="square">
            <a:spAutoFit/>
          </a:bodyPr>
          <a:lstStyle/>
          <a:p>
            <a:r>
              <a:rPr lang="en-US" sz="1800" b="1" i="1" dirty="0">
                <a:latin typeface="Avenir Next" panose="020B0503020202020204" pitchFamily="34" charset="0"/>
              </a:rPr>
              <a:t>← </a:t>
            </a:r>
            <a:r>
              <a:rPr lang="en-US" sz="1800" b="1" i="1" dirty="0" err="1">
                <a:latin typeface="Avenir Next" panose="020B0503020202020204" pitchFamily="34" charset="0"/>
              </a:rPr>
              <a:t>src</a:t>
            </a:r>
            <a:endParaRPr lang="en-US" i="1" dirty="0"/>
          </a:p>
        </p:txBody>
      </p:sp>
      <p:sp>
        <p:nvSpPr>
          <p:cNvPr id="14" name="TextBox 13">
            <a:extLst>
              <a:ext uri="{FF2B5EF4-FFF2-40B4-BE49-F238E27FC236}">
                <a16:creationId xmlns:a16="http://schemas.microsoft.com/office/drawing/2014/main" id="{857BFE81-8383-766D-7268-B24F780F7FFD}"/>
              </a:ext>
            </a:extLst>
          </p:cNvPr>
          <p:cNvSpPr txBox="1"/>
          <p:nvPr/>
        </p:nvSpPr>
        <p:spPr>
          <a:xfrm>
            <a:off x="7886431" y="3261680"/>
            <a:ext cx="1081825" cy="369332"/>
          </a:xfrm>
          <a:prstGeom prst="rect">
            <a:avLst/>
          </a:prstGeom>
          <a:noFill/>
        </p:spPr>
        <p:txBody>
          <a:bodyPr wrap="square">
            <a:spAutoFit/>
          </a:bodyPr>
          <a:lstStyle/>
          <a:p>
            <a:r>
              <a:rPr lang="en-US" b="1" i="1" dirty="0">
                <a:latin typeface="Avenir Next" panose="020B0503020202020204" pitchFamily="34" charset="0"/>
              </a:rPr>
              <a:t>← </a:t>
            </a:r>
            <a:r>
              <a:rPr lang="en-US" b="1" i="1" dirty="0" err="1">
                <a:latin typeface="Avenir Next" panose="020B0503020202020204" pitchFamily="34" charset="0"/>
              </a:rPr>
              <a:t>dst</a:t>
            </a:r>
            <a:endParaRPr lang="en-US" i="1" dirty="0"/>
          </a:p>
        </p:txBody>
      </p:sp>
      <p:grpSp>
        <p:nvGrpSpPr>
          <p:cNvPr id="17" name="Group 16">
            <a:extLst>
              <a:ext uri="{FF2B5EF4-FFF2-40B4-BE49-F238E27FC236}">
                <a16:creationId xmlns:a16="http://schemas.microsoft.com/office/drawing/2014/main" id="{F24FF27B-53BE-3B98-2532-FAC466552C57}"/>
              </a:ext>
            </a:extLst>
          </p:cNvPr>
          <p:cNvGrpSpPr/>
          <p:nvPr/>
        </p:nvGrpSpPr>
        <p:grpSpPr>
          <a:xfrm>
            <a:off x="7887087" y="2997894"/>
            <a:ext cx="1081825" cy="637006"/>
            <a:chOff x="7890474" y="2997894"/>
            <a:chExt cx="1081825" cy="637006"/>
          </a:xfrm>
          <a:solidFill>
            <a:schemeClr val="bg1"/>
          </a:solidFill>
        </p:grpSpPr>
        <p:sp>
          <p:nvSpPr>
            <p:cNvPr id="15" name="TextBox 14">
              <a:extLst>
                <a:ext uri="{FF2B5EF4-FFF2-40B4-BE49-F238E27FC236}">
                  <a16:creationId xmlns:a16="http://schemas.microsoft.com/office/drawing/2014/main" id="{E19468B2-763F-8CBB-4F4C-F524FAA5315F}"/>
                </a:ext>
              </a:extLst>
            </p:cNvPr>
            <p:cNvSpPr txBox="1"/>
            <p:nvPr/>
          </p:nvSpPr>
          <p:spPr>
            <a:xfrm>
              <a:off x="7890474" y="2997894"/>
              <a:ext cx="1081825" cy="369332"/>
            </a:xfrm>
            <a:prstGeom prst="rect">
              <a:avLst/>
            </a:prstGeom>
            <a:grpFill/>
          </p:spPr>
          <p:txBody>
            <a:bodyPr wrap="square">
              <a:spAutoFit/>
            </a:bodyPr>
            <a:lstStyle/>
            <a:p>
              <a:r>
                <a:rPr lang="en-US" sz="1800" b="1" i="1" dirty="0">
                  <a:solidFill>
                    <a:srgbClr val="C00000"/>
                  </a:solidFill>
                  <a:latin typeface="Avenir Next" panose="020B0503020202020204" pitchFamily="34" charset="0"/>
                </a:rPr>
                <a:t>← </a:t>
              </a:r>
              <a:r>
                <a:rPr lang="en-US" sz="1800" b="1" i="1" dirty="0" err="1">
                  <a:solidFill>
                    <a:srgbClr val="C00000"/>
                  </a:solidFill>
                  <a:latin typeface="Avenir Next" panose="020B0503020202020204" pitchFamily="34" charset="0"/>
                </a:rPr>
                <a:t>src</a:t>
              </a:r>
              <a:endParaRPr lang="en-US" i="1" dirty="0">
                <a:solidFill>
                  <a:srgbClr val="C00000"/>
                </a:solidFill>
              </a:endParaRPr>
            </a:p>
          </p:txBody>
        </p:sp>
        <p:sp>
          <p:nvSpPr>
            <p:cNvPr id="16" name="TextBox 15">
              <a:extLst>
                <a:ext uri="{FF2B5EF4-FFF2-40B4-BE49-F238E27FC236}">
                  <a16:creationId xmlns:a16="http://schemas.microsoft.com/office/drawing/2014/main" id="{DA3BD9A5-F1F8-A2C7-7396-FE7029C3528B}"/>
                </a:ext>
              </a:extLst>
            </p:cNvPr>
            <p:cNvSpPr txBox="1"/>
            <p:nvPr/>
          </p:nvSpPr>
          <p:spPr>
            <a:xfrm>
              <a:off x="7890474" y="3265568"/>
              <a:ext cx="1081825" cy="369332"/>
            </a:xfrm>
            <a:prstGeom prst="rect">
              <a:avLst/>
            </a:prstGeom>
            <a:grpFill/>
          </p:spPr>
          <p:txBody>
            <a:bodyPr wrap="square">
              <a:spAutoFit/>
            </a:bodyPr>
            <a:lstStyle/>
            <a:p>
              <a:r>
                <a:rPr lang="en-US" b="1" i="1" dirty="0">
                  <a:solidFill>
                    <a:schemeClr val="tx1">
                      <a:lumMod val="50000"/>
                      <a:lumOff val="50000"/>
                    </a:schemeClr>
                  </a:solidFill>
                  <a:latin typeface="Avenir Next" panose="020B0503020202020204" pitchFamily="34" charset="0"/>
                </a:rPr>
                <a:t>← </a:t>
              </a:r>
              <a:r>
                <a:rPr lang="en-US" b="1" i="1" dirty="0" err="1">
                  <a:solidFill>
                    <a:schemeClr val="tx1">
                      <a:lumMod val="50000"/>
                      <a:lumOff val="50000"/>
                    </a:schemeClr>
                  </a:solidFill>
                  <a:latin typeface="Avenir Next" panose="020B0503020202020204" pitchFamily="34" charset="0"/>
                </a:rPr>
                <a:t>dst</a:t>
              </a:r>
              <a:endParaRPr lang="en-US" i="1" dirty="0">
                <a:solidFill>
                  <a:schemeClr val="tx1">
                    <a:lumMod val="50000"/>
                    <a:lumOff val="50000"/>
                  </a:schemeClr>
                </a:solidFill>
              </a:endParaRPr>
            </a:p>
          </p:txBody>
        </p:sp>
      </p:grpSp>
    </p:spTree>
    <p:extLst>
      <p:ext uri="{BB962C8B-B14F-4D97-AF65-F5344CB8AC3E}">
        <p14:creationId xmlns:p14="http://schemas.microsoft.com/office/powerpoint/2010/main" val="2647613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612"/>
                                        </p:tgtEl>
                                        <p:attrNameLst>
                                          <p:attrName>style.visibility</p:attrName>
                                        </p:attrNameLst>
                                      </p:cBhvr>
                                      <p:to>
                                        <p:strVal val="visible"/>
                                      </p:to>
                                    </p:set>
                                    <p:animEffect transition="in" filter="wipe(left)">
                                      <p:cBhvr>
                                        <p:cTn id="16" dur="500"/>
                                        <p:tgtEl>
                                          <p:spTgt spid="612"/>
                                        </p:tgtEl>
                                      </p:cBhvr>
                                    </p:animEffect>
                                  </p:childTnLst>
                                </p:cTn>
                              </p:par>
                              <p:par>
                                <p:cTn id="17" presetID="22" presetClass="entr" presetSubtype="1" fill="hold" nodeType="withEffect">
                                  <p:stCondLst>
                                    <p:cond delay="0"/>
                                  </p:stCondLst>
                                  <p:childTnLst>
                                    <p:set>
                                      <p:cBhvr>
                                        <p:cTn id="18" dur="1" fill="hold">
                                          <p:stCondLst>
                                            <p:cond delay="0"/>
                                          </p:stCondLst>
                                        </p:cTn>
                                        <p:tgtEl>
                                          <p:spTgt spid="555"/>
                                        </p:tgtEl>
                                        <p:attrNameLst>
                                          <p:attrName>style.visibility</p:attrName>
                                        </p:attrNameLst>
                                      </p:cBhvr>
                                      <p:to>
                                        <p:strVal val="visible"/>
                                      </p:to>
                                    </p:set>
                                    <p:animEffect transition="in" filter="wipe(up)">
                                      <p:cBhvr>
                                        <p:cTn id="19" dur="500"/>
                                        <p:tgtEl>
                                          <p:spTgt spid="555"/>
                                        </p:tgtEl>
                                      </p:cBhvr>
                                    </p:animEffect>
                                  </p:childTnLst>
                                </p:cTn>
                              </p:par>
                              <p:par>
                                <p:cTn id="20" presetID="22" presetClass="entr" presetSubtype="8" fill="hold" nodeType="withEffect">
                                  <p:stCondLst>
                                    <p:cond delay="0"/>
                                  </p:stCondLst>
                                  <p:childTnLst>
                                    <p:set>
                                      <p:cBhvr>
                                        <p:cTn id="21" dur="1" fill="hold">
                                          <p:stCondLst>
                                            <p:cond delay="0"/>
                                          </p:stCondLst>
                                        </p:cTn>
                                        <p:tgtEl>
                                          <p:spTgt spid="620"/>
                                        </p:tgtEl>
                                        <p:attrNameLst>
                                          <p:attrName>style.visibility</p:attrName>
                                        </p:attrNameLst>
                                      </p:cBhvr>
                                      <p:to>
                                        <p:strVal val="visible"/>
                                      </p:to>
                                    </p:set>
                                    <p:animEffect transition="in" filter="wipe(left)">
                                      <p:cBhvr>
                                        <p:cTn id="22" dur="500"/>
                                        <p:tgtEl>
                                          <p:spTgt spid="620"/>
                                        </p:tgtEl>
                                      </p:cBhvr>
                                    </p:animEffect>
                                  </p:childTnLst>
                                </p:cTn>
                              </p:par>
                              <p:par>
                                <p:cTn id="23" presetID="22" presetClass="entr" presetSubtype="1" fill="hold" nodeType="withEffect">
                                  <p:stCondLst>
                                    <p:cond delay="0"/>
                                  </p:stCondLst>
                                  <p:childTnLst>
                                    <p:set>
                                      <p:cBhvr>
                                        <p:cTn id="24" dur="1" fill="hold">
                                          <p:stCondLst>
                                            <p:cond delay="0"/>
                                          </p:stCondLst>
                                        </p:cTn>
                                        <p:tgtEl>
                                          <p:spTgt spid="556"/>
                                        </p:tgtEl>
                                        <p:attrNameLst>
                                          <p:attrName>style.visibility</p:attrName>
                                        </p:attrNameLst>
                                      </p:cBhvr>
                                      <p:to>
                                        <p:strVal val="visible"/>
                                      </p:to>
                                    </p:set>
                                    <p:animEffect transition="in" filter="wipe(up)">
                                      <p:cBhvr>
                                        <p:cTn id="25" dur="500"/>
                                        <p:tgtEl>
                                          <p:spTgt spid="556"/>
                                        </p:tgtEl>
                                      </p:cBhvr>
                                    </p:animEffect>
                                  </p:childTnLst>
                                </p:cTn>
                              </p:par>
                              <p:par>
                                <p:cTn id="26" presetID="22" presetClass="entr" presetSubtype="8" fill="hold" nodeType="withEffect">
                                  <p:stCondLst>
                                    <p:cond delay="0"/>
                                  </p:stCondLst>
                                  <p:childTnLst>
                                    <p:set>
                                      <p:cBhvr>
                                        <p:cTn id="27" dur="1" fill="hold">
                                          <p:stCondLst>
                                            <p:cond delay="0"/>
                                          </p:stCondLst>
                                        </p:cTn>
                                        <p:tgtEl>
                                          <p:spTgt spid="628"/>
                                        </p:tgtEl>
                                        <p:attrNameLst>
                                          <p:attrName>style.visibility</p:attrName>
                                        </p:attrNameLst>
                                      </p:cBhvr>
                                      <p:to>
                                        <p:strVal val="visible"/>
                                      </p:to>
                                    </p:set>
                                    <p:animEffect transition="in" filter="wipe(left)">
                                      <p:cBhvr>
                                        <p:cTn id="28" dur="500"/>
                                        <p:tgtEl>
                                          <p:spTgt spid="628"/>
                                        </p:tgtEl>
                                      </p:cBhvr>
                                    </p:animEffect>
                                  </p:childTnLst>
                                </p:cTn>
                              </p:par>
                              <p:par>
                                <p:cTn id="29" presetID="22" presetClass="entr" presetSubtype="1" fill="hold" nodeType="withEffect">
                                  <p:stCondLst>
                                    <p:cond delay="0"/>
                                  </p:stCondLst>
                                  <p:childTnLst>
                                    <p:set>
                                      <p:cBhvr>
                                        <p:cTn id="30" dur="1" fill="hold">
                                          <p:stCondLst>
                                            <p:cond delay="0"/>
                                          </p:stCondLst>
                                        </p:cTn>
                                        <p:tgtEl>
                                          <p:spTgt spid="557"/>
                                        </p:tgtEl>
                                        <p:attrNameLst>
                                          <p:attrName>style.visibility</p:attrName>
                                        </p:attrNameLst>
                                      </p:cBhvr>
                                      <p:to>
                                        <p:strVal val="visible"/>
                                      </p:to>
                                    </p:set>
                                    <p:animEffect transition="in" filter="wipe(up)">
                                      <p:cBhvr>
                                        <p:cTn id="31" dur="500"/>
                                        <p:tgtEl>
                                          <p:spTgt spid="557"/>
                                        </p:tgtEl>
                                      </p:cBhvr>
                                    </p:animEffect>
                                  </p:childTnLst>
                                </p:cTn>
                              </p:par>
                              <p:par>
                                <p:cTn id="32" presetID="22" presetClass="entr" presetSubtype="8" fill="hold" nodeType="withEffect">
                                  <p:stCondLst>
                                    <p:cond delay="0"/>
                                  </p:stCondLst>
                                  <p:childTnLst>
                                    <p:set>
                                      <p:cBhvr>
                                        <p:cTn id="33" dur="1" fill="hold">
                                          <p:stCondLst>
                                            <p:cond delay="0"/>
                                          </p:stCondLst>
                                        </p:cTn>
                                        <p:tgtEl>
                                          <p:spTgt spid="636"/>
                                        </p:tgtEl>
                                        <p:attrNameLst>
                                          <p:attrName>style.visibility</p:attrName>
                                        </p:attrNameLst>
                                      </p:cBhvr>
                                      <p:to>
                                        <p:strVal val="visible"/>
                                      </p:to>
                                    </p:set>
                                    <p:animEffect transition="in" filter="wipe(left)">
                                      <p:cBhvr>
                                        <p:cTn id="34" dur="500"/>
                                        <p:tgtEl>
                                          <p:spTgt spid="636"/>
                                        </p:tgtEl>
                                      </p:cBhvr>
                                    </p:animEffect>
                                  </p:childTnLst>
                                </p:cTn>
                              </p:par>
                              <p:par>
                                <p:cTn id="35" presetID="22" presetClass="entr" presetSubtype="1" fill="hold" nodeType="withEffect">
                                  <p:stCondLst>
                                    <p:cond delay="0"/>
                                  </p:stCondLst>
                                  <p:childTnLst>
                                    <p:set>
                                      <p:cBhvr>
                                        <p:cTn id="36" dur="1" fill="hold">
                                          <p:stCondLst>
                                            <p:cond delay="0"/>
                                          </p:stCondLst>
                                        </p:cTn>
                                        <p:tgtEl>
                                          <p:spTgt spid="559"/>
                                        </p:tgtEl>
                                        <p:attrNameLst>
                                          <p:attrName>style.visibility</p:attrName>
                                        </p:attrNameLst>
                                      </p:cBhvr>
                                      <p:to>
                                        <p:strVal val="visible"/>
                                      </p:to>
                                    </p:set>
                                    <p:animEffect transition="in" filter="wipe(up)">
                                      <p:cBhvr>
                                        <p:cTn id="37" dur="500"/>
                                        <p:tgtEl>
                                          <p:spTgt spid="559"/>
                                        </p:tgtEl>
                                      </p:cBhvr>
                                    </p:animEffect>
                                  </p:childTnLst>
                                </p:cTn>
                              </p:par>
                              <p:par>
                                <p:cTn id="38" presetID="1" presetClass="entr" presetSubtype="0" fill="hold" nodeType="withEffect">
                                  <p:stCondLst>
                                    <p:cond delay="0"/>
                                  </p:stCondLst>
                                  <p:childTnLst>
                                    <p:set>
                                      <p:cBhvr>
                                        <p:cTn id="39" dur="1" fill="hold">
                                          <p:stCondLst>
                                            <p:cond delay="0"/>
                                          </p:stCondLst>
                                        </p:cTn>
                                        <p:tgtEl>
                                          <p:spTgt spid="689"/>
                                        </p:tgtEl>
                                        <p:attrNameLst>
                                          <p:attrName>style.visibility</p:attrName>
                                        </p:attrNameLst>
                                      </p:cBhvr>
                                      <p:to>
                                        <p:strVal val="visible"/>
                                      </p:to>
                                    </p:set>
                                  </p:childTnLst>
                                </p:cTn>
                              </p:par>
                              <p:par>
                                <p:cTn id="40" presetID="10" presetClass="entr" presetSubtype="0" fill="hold" nodeType="with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a:cxnSpLocks/>
          </p:cNvCxnSpPr>
          <p:nvPr/>
        </p:nvCxnSpPr>
        <p:spPr>
          <a:xfrm flipV="1">
            <a:off x="185382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a:cxnSpLocks/>
          </p:cNvCxnSpPr>
          <p:nvPr/>
        </p:nvCxnSpPr>
        <p:spPr>
          <a:xfrm flipV="1">
            <a:off x="3407924"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a:cxnSpLocks/>
          </p:cNvCxnSpPr>
          <p:nvPr/>
        </p:nvCxnSpPr>
        <p:spPr>
          <a:xfrm flipV="1">
            <a:off x="498310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a:cxnSpLocks/>
          </p:cNvCxnSpPr>
          <p:nvPr/>
        </p:nvCxnSpPr>
        <p:spPr>
          <a:xfrm flipV="1">
            <a:off x="652488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p:grpSpPr>
            <p:cxnSp>
              <p:nvCxnSpPr>
                <p:cNvPr id="590" name="Straight Connector 589">
                  <a:extLst>
                    <a:ext uri="{FF2B5EF4-FFF2-40B4-BE49-F238E27FC236}">
                      <a16:creationId xmlns:a16="http://schemas.microsoft.com/office/drawing/2014/main" id="{836E4D4D-1D4F-BA4C-96DD-06F0B57315B6}"/>
                    </a:ext>
                  </a:extLst>
                </p:cNvPr>
                <p:cNvCxnSpPr>
                  <a:cxnSpLocks/>
                  <a:endCxn id="595"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cxnSpLocks/>
                  <a:endCxn id="597"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cxnSpLocks/>
                  <a:endCxn id="598"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cxnSpLocks/>
                  <a:endCxn id="599"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cxnSpLocks/>
                  <a:endCxn id="596"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p:grpSpPr>
            <p:cxnSp>
              <p:nvCxnSpPr>
                <p:cNvPr id="578" name="Straight Connector 577">
                  <a:extLst>
                    <a:ext uri="{FF2B5EF4-FFF2-40B4-BE49-F238E27FC236}">
                      <a16:creationId xmlns:a16="http://schemas.microsoft.com/office/drawing/2014/main" id="{C0E50F5D-7E35-9D43-8CEF-FCA0DC003F11}"/>
                    </a:ext>
                  </a:extLst>
                </p:cNvPr>
                <p:cNvCxnSpPr>
                  <a:cxnSpLocks/>
                  <a:endCxn id="58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cxnSpLocks/>
                  <a:endCxn id="585"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cxnSpLocks/>
                  <a:endCxn id="58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cxnSpLocks/>
                  <a:endCxn id="58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cxnSpLocks/>
                  <a:endCxn id="58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p:grpSpPr>
            <p:cxnSp>
              <p:nvCxnSpPr>
                <p:cNvPr id="566" name="Straight Connector 565">
                  <a:extLst>
                    <a:ext uri="{FF2B5EF4-FFF2-40B4-BE49-F238E27FC236}">
                      <a16:creationId xmlns:a16="http://schemas.microsoft.com/office/drawing/2014/main" id="{B5A7D713-2B54-EB4D-A2D5-A2BAC8D45C87}"/>
                    </a:ext>
                  </a:extLst>
                </p:cNvPr>
                <p:cNvCxnSpPr>
                  <a:cxnSpLocks/>
                  <a:endCxn id="57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cxnSpLocks/>
                  <a:endCxn id="57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cxnSpLocks/>
                  <a:endCxn id="57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cxnSpLocks/>
                  <a:endCxn id="57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cxnSpLocks/>
                  <a:endCxn id="57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316027"/>
            <a:ext cx="1414038" cy="191087"/>
            <a:chOff x="1828799" y="2017072"/>
            <a:chExt cx="1414038" cy="191087"/>
          </a:xfrm>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316027"/>
            <a:ext cx="1414038" cy="191087"/>
            <a:chOff x="3386327" y="2017072"/>
            <a:chExt cx="1414038" cy="191087"/>
          </a:xfrm>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316027"/>
            <a:ext cx="1414038" cy="191087"/>
            <a:chOff x="4952999" y="2017072"/>
            <a:chExt cx="1414038" cy="191087"/>
          </a:xfrm>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316027"/>
            <a:ext cx="1414038" cy="191087"/>
            <a:chOff x="6510527" y="2017072"/>
            <a:chExt cx="1414038" cy="191087"/>
          </a:xfrm>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cxnSpLocks/>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89" name="Group 688">
            <a:extLst>
              <a:ext uri="{FF2B5EF4-FFF2-40B4-BE49-F238E27FC236}">
                <a16:creationId xmlns:a16="http://schemas.microsoft.com/office/drawing/2014/main" id="{A0061869-E958-1D94-99E6-029610E3EA2C}"/>
              </a:ext>
            </a:extLst>
          </p:cNvPr>
          <p:cNvGrpSpPr/>
          <p:nvPr/>
        </p:nvGrpSpPr>
        <p:grpSpPr>
          <a:xfrm>
            <a:off x="2038562" y="3600668"/>
            <a:ext cx="5790027" cy="215814"/>
            <a:chOff x="2192973" y="3754375"/>
            <a:chExt cx="5790027" cy="215814"/>
          </a:xfrm>
          <a:solidFill>
            <a:srgbClr val="1A82C4"/>
          </a:solidFill>
        </p:grpSpPr>
        <p:sp>
          <p:nvSpPr>
            <p:cNvPr id="59" name="DRAM">
              <a:extLst>
                <a:ext uri="{FF2B5EF4-FFF2-40B4-BE49-F238E27FC236}">
                  <a16:creationId xmlns:a16="http://schemas.microsoft.com/office/drawing/2014/main" id="{4251D829-3EEE-0C5D-B341-A915C470C3C7}"/>
                </a:ext>
              </a:extLst>
            </p:cNvPr>
            <p:cNvSpPr/>
            <p:nvPr/>
          </p:nvSpPr>
          <p:spPr>
            <a:xfrm>
              <a:off x="21929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 name="DRAM">
              <a:extLst>
                <a:ext uri="{FF2B5EF4-FFF2-40B4-BE49-F238E27FC236}">
                  <a16:creationId xmlns:a16="http://schemas.microsoft.com/office/drawing/2014/main" id="{5A96A7BD-921A-57C8-4B9A-828324A29EE6}"/>
                </a:ext>
              </a:extLst>
            </p:cNvPr>
            <p:cNvSpPr/>
            <p:nvPr/>
          </p:nvSpPr>
          <p:spPr>
            <a:xfrm>
              <a:off x="24222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27318C82-5651-7C5B-5669-AA11E35A6DB8}"/>
                </a:ext>
              </a:extLst>
            </p:cNvPr>
            <p:cNvSpPr/>
            <p:nvPr/>
          </p:nvSpPr>
          <p:spPr>
            <a:xfrm>
              <a:off x="26515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CBC1F3DE-E14F-5DEA-7A9D-06E2989A3619}"/>
                </a:ext>
              </a:extLst>
            </p:cNvPr>
            <p:cNvSpPr/>
            <p:nvPr/>
          </p:nvSpPr>
          <p:spPr>
            <a:xfrm>
              <a:off x="28808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3A77C1C4-B0C6-52A1-EE75-F012314A9744}"/>
                </a:ext>
              </a:extLst>
            </p:cNvPr>
            <p:cNvSpPr/>
            <p:nvPr/>
          </p:nvSpPr>
          <p:spPr>
            <a:xfrm>
              <a:off x="31101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5" name="DRAM">
              <a:extLst>
                <a:ext uri="{FF2B5EF4-FFF2-40B4-BE49-F238E27FC236}">
                  <a16:creationId xmlns:a16="http://schemas.microsoft.com/office/drawing/2014/main" id="{7A3EE5AF-1A46-3B4A-C55A-A7C08808111A}"/>
                </a:ext>
              </a:extLst>
            </p:cNvPr>
            <p:cNvSpPr/>
            <p:nvPr/>
          </p:nvSpPr>
          <p:spPr>
            <a:xfrm>
              <a:off x="37505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2" name="DRAM">
              <a:extLst>
                <a:ext uri="{FF2B5EF4-FFF2-40B4-BE49-F238E27FC236}">
                  <a16:creationId xmlns:a16="http://schemas.microsoft.com/office/drawing/2014/main" id="{527857B1-6B09-50EE-B67E-B15F220E66A5}"/>
                </a:ext>
              </a:extLst>
            </p:cNvPr>
            <p:cNvSpPr/>
            <p:nvPr/>
          </p:nvSpPr>
          <p:spPr>
            <a:xfrm>
              <a:off x="39798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3" name="DRAM">
              <a:extLst>
                <a:ext uri="{FF2B5EF4-FFF2-40B4-BE49-F238E27FC236}">
                  <a16:creationId xmlns:a16="http://schemas.microsoft.com/office/drawing/2014/main" id="{9A3E1F3B-FDDF-3970-6A98-99F171B4D757}"/>
                </a:ext>
              </a:extLst>
            </p:cNvPr>
            <p:cNvSpPr/>
            <p:nvPr/>
          </p:nvSpPr>
          <p:spPr>
            <a:xfrm>
              <a:off x="42091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7" name="DRAM">
              <a:extLst>
                <a:ext uri="{FF2B5EF4-FFF2-40B4-BE49-F238E27FC236}">
                  <a16:creationId xmlns:a16="http://schemas.microsoft.com/office/drawing/2014/main" id="{F6684409-512B-69BA-F2DD-05C5E29AFE8F}"/>
                </a:ext>
              </a:extLst>
            </p:cNvPr>
            <p:cNvSpPr/>
            <p:nvPr/>
          </p:nvSpPr>
          <p:spPr>
            <a:xfrm>
              <a:off x="44384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8" name="DRAM">
              <a:extLst>
                <a:ext uri="{FF2B5EF4-FFF2-40B4-BE49-F238E27FC236}">
                  <a16:creationId xmlns:a16="http://schemas.microsoft.com/office/drawing/2014/main" id="{85F2D4AF-54C7-6980-96B4-C4B7F9B34D22}"/>
                </a:ext>
              </a:extLst>
            </p:cNvPr>
            <p:cNvSpPr/>
            <p:nvPr/>
          </p:nvSpPr>
          <p:spPr>
            <a:xfrm>
              <a:off x="46677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9" name="DRAM">
              <a:extLst>
                <a:ext uri="{FF2B5EF4-FFF2-40B4-BE49-F238E27FC236}">
                  <a16:creationId xmlns:a16="http://schemas.microsoft.com/office/drawing/2014/main" id="{5B8D4748-A1B6-F743-E6F0-88A9B7DAB700}"/>
                </a:ext>
              </a:extLst>
            </p:cNvPr>
            <p:cNvSpPr/>
            <p:nvPr/>
          </p:nvSpPr>
          <p:spPr>
            <a:xfrm>
              <a:off x="53171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0" name="DRAM">
              <a:extLst>
                <a:ext uri="{FF2B5EF4-FFF2-40B4-BE49-F238E27FC236}">
                  <a16:creationId xmlns:a16="http://schemas.microsoft.com/office/drawing/2014/main" id="{54FAF9ED-6C38-1353-D985-39A74B896F00}"/>
                </a:ext>
              </a:extLst>
            </p:cNvPr>
            <p:cNvSpPr/>
            <p:nvPr/>
          </p:nvSpPr>
          <p:spPr>
            <a:xfrm>
              <a:off x="55464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1" name="DRAM">
              <a:extLst>
                <a:ext uri="{FF2B5EF4-FFF2-40B4-BE49-F238E27FC236}">
                  <a16:creationId xmlns:a16="http://schemas.microsoft.com/office/drawing/2014/main" id="{0FA5B190-A3FA-AA1D-CC74-E6B17528DB7C}"/>
                </a:ext>
              </a:extLst>
            </p:cNvPr>
            <p:cNvSpPr/>
            <p:nvPr/>
          </p:nvSpPr>
          <p:spPr>
            <a:xfrm>
              <a:off x="57757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2" name="DRAM">
              <a:extLst>
                <a:ext uri="{FF2B5EF4-FFF2-40B4-BE49-F238E27FC236}">
                  <a16:creationId xmlns:a16="http://schemas.microsoft.com/office/drawing/2014/main" id="{6F174D2D-4BEF-AF32-9A8D-E9EFBEB2A81E}"/>
                </a:ext>
              </a:extLst>
            </p:cNvPr>
            <p:cNvSpPr/>
            <p:nvPr/>
          </p:nvSpPr>
          <p:spPr>
            <a:xfrm>
              <a:off x="60050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3" name="DRAM">
              <a:extLst>
                <a:ext uri="{FF2B5EF4-FFF2-40B4-BE49-F238E27FC236}">
                  <a16:creationId xmlns:a16="http://schemas.microsoft.com/office/drawing/2014/main" id="{3C5410BA-F274-A19E-0DAF-2F1A340848D9}"/>
                </a:ext>
              </a:extLst>
            </p:cNvPr>
            <p:cNvSpPr/>
            <p:nvPr/>
          </p:nvSpPr>
          <p:spPr>
            <a:xfrm>
              <a:off x="62343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4" name="DRAM">
              <a:extLst>
                <a:ext uri="{FF2B5EF4-FFF2-40B4-BE49-F238E27FC236}">
                  <a16:creationId xmlns:a16="http://schemas.microsoft.com/office/drawing/2014/main" id="{412D2252-D6B4-3C9C-A580-A89193E6EF67}"/>
                </a:ext>
              </a:extLst>
            </p:cNvPr>
            <p:cNvSpPr/>
            <p:nvPr/>
          </p:nvSpPr>
          <p:spPr>
            <a:xfrm>
              <a:off x="68747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5" name="DRAM">
              <a:extLst>
                <a:ext uri="{FF2B5EF4-FFF2-40B4-BE49-F238E27FC236}">
                  <a16:creationId xmlns:a16="http://schemas.microsoft.com/office/drawing/2014/main" id="{F1EBFD94-E695-19FD-01E9-CE2B04C14396}"/>
                </a:ext>
              </a:extLst>
            </p:cNvPr>
            <p:cNvSpPr/>
            <p:nvPr/>
          </p:nvSpPr>
          <p:spPr>
            <a:xfrm>
              <a:off x="71040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6" name="DRAM">
              <a:extLst>
                <a:ext uri="{FF2B5EF4-FFF2-40B4-BE49-F238E27FC236}">
                  <a16:creationId xmlns:a16="http://schemas.microsoft.com/office/drawing/2014/main" id="{141A6FCE-37E9-637E-60BF-9D1C33050530}"/>
                </a:ext>
              </a:extLst>
            </p:cNvPr>
            <p:cNvSpPr/>
            <p:nvPr/>
          </p:nvSpPr>
          <p:spPr>
            <a:xfrm>
              <a:off x="73333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DRAM">
              <a:extLst>
                <a:ext uri="{FF2B5EF4-FFF2-40B4-BE49-F238E27FC236}">
                  <a16:creationId xmlns:a16="http://schemas.microsoft.com/office/drawing/2014/main" id="{28CD63E7-9B19-4E73-9BC8-799E219CE9CA}"/>
                </a:ext>
              </a:extLst>
            </p:cNvPr>
            <p:cNvSpPr/>
            <p:nvPr/>
          </p:nvSpPr>
          <p:spPr>
            <a:xfrm>
              <a:off x="75626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DRAM">
              <a:extLst>
                <a:ext uri="{FF2B5EF4-FFF2-40B4-BE49-F238E27FC236}">
                  <a16:creationId xmlns:a16="http://schemas.microsoft.com/office/drawing/2014/main" id="{00AB2330-2858-48AD-EDD3-1402EAE711FF}"/>
                </a:ext>
              </a:extLst>
            </p:cNvPr>
            <p:cNvSpPr/>
            <p:nvPr/>
          </p:nvSpPr>
          <p:spPr>
            <a:xfrm>
              <a:off x="77919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In-DRAM Row Copy </a:t>
            </a:r>
          </a:p>
        </p:txBody>
      </p:sp>
      <p:grpSp>
        <p:nvGrpSpPr>
          <p:cNvPr id="671" name="Group 670">
            <a:extLst>
              <a:ext uri="{FF2B5EF4-FFF2-40B4-BE49-F238E27FC236}">
                <a16:creationId xmlns:a16="http://schemas.microsoft.com/office/drawing/2014/main" id="{8F00B4FB-5523-7729-1961-9EB34A74F08B}"/>
              </a:ext>
            </a:extLst>
          </p:cNvPr>
          <p:cNvGrpSpPr/>
          <p:nvPr/>
        </p:nvGrpSpPr>
        <p:grpSpPr>
          <a:xfrm>
            <a:off x="2038562" y="3319173"/>
            <a:ext cx="1108299" cy="191086"/>
            <a:chOff x="2134538" y="2017072"/>
            <a:chExt cx="1108299" cy="191086"/>
          </a:xfrm>
          <a:solidFill>
            <a:srgbClr val="1A82C4"/>
          </a:solidFill>
        </p:grpSpPr>
        <p:sp>
          <p:nvSpPr>
            <p:cNvPr id="690" name="Oval 689">
              <a:extLst>
                <a:ext uri="{FF2B5EF4-FFF2-40B4-BE49-F238E27FC236}">
                  <a16:creationId xmlns:a16="http://schemas.microsoft.com/office/drawing/2014/main" id="{819DB49D-30ED-3313-2909-8328A82B1F27}"/>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1" name="Oval 690">
              <a:extLst>
                <a:ext uri="{FF2B5EF4-FFF2-40B4-BE49-F238E27FC236}">
                  <a16:creationId xmlns:a16="http://schemas.microsoft.com/office/drawing/2014/main" id="{8AAA5C8C-6F3B-C3A9-195D-E06AE4131524}"/>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2" name="Oval 691">
              <a:extLst>
                <a:ext uri="{FF2B5EF4-FFF2-40B4-BE49-F238E27FC236}">
                  <a16:creationId xmlns:a16="http://schemas.microsoft.com/office/drawing/2014/main" id="{AC8F41A2-0B68-C443-F983-786A0BDF5173}"/>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3" name="Oval 692">
              <a:extLst>
                <a:ext uri="{FF2B5EF4-FFF2-40B4-BE49-F238E27FC236}">
                  <a16:creationId xmlns:a16="http://schemas.microsoft.com/office/drawing/2014/main" id="{171B4F0C-8D43-D4C5-250D-12847274F72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4" name="Oval 693">
              <a:extLst>
                <a:ext uri="{FF2B5EF4-FFF2-40B4-BE49-F238E27FC236}">
                  <a16:creationId xmlns:a16="http://schemas.microsoft.com/office/drawing/2014/main" id="{42760901-16A0-BD94-6CCA-D6E961974B02}"/>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95" name="Group 694">
            <a:extLst>
              <a:ext uri="{FF2B5EF4-FFF2-40B4-BE49-F238E27FC236}">
                <a16:creationId xmlns:a16="http://schemas.microsoft.com/office/drawing/2014/main" id="{647BD1CD-B1A4-AAE7-6D4A-6CF35498A7AE}"/>
              </a:ext>
            </a:extLst>
          </p:cNvPr>
          <p:cNvGrpSpPr/>
          <p:nvPr/>
        </p:nvGrpSpPr>
        <p:grpSpPr>
          <a:xfrm>
            <a:off x="3596090" y="3319173"/>
            <a:ext cx="1108299" cy="191086"/>
            <a:chOff x="3692066" y="2017072"/>
            <a:chExt cx="1108299" cy="191086"/>
          </a:xfrm>
          <a:solidFill>
            <a:srgbClr val="1A82C4"/>
          </a:solidFill>
        </p:grpSpPr>
        <p:sp>
          <p:nvSpPr>
            <p:cNvPr id="698" name="Oval 697">
              <a:extLst>
                <a:ext uri="{FF2B5EF4-FFF2-40B4-BE49-F238E27FC236}">
                  <a16:creationId xmlns:a16="http://schemas.microsoft.com/office/drawing/2014/main" id="{D4488CB1-E6F3-6B4E-4214-55C233AE924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9" name="Oval 698">
              <a:extLst>
                <a:ext uri="{FF2B5EF4-FFF2-40B4-BE49-F238E27FC236}">
                  <a16:creationId xmlns:a16="http://schemas.microsoft.com/office/drawing/2014/main" id="{868DDB4A-E995-BEF6-1A1D-1EC66E177EDA}"/>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0" name="Oval 699">
              <a:extLst>
                <a:ext uri="{FF2B5EF4-FFF2-40B4-BE49-F238E27FC236}">
                  <a16:creationId xmlns:a16="http://schemas.microsoft.com/office/drawing/2014/main" id="{B8ACE7A8-541D-898C-2BEB-22541FBC1EA6}"/>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1" name="Oval 700">
              <a:extLst>
                <a:ext uri="{FF2B5EF4-FFF2-40B4-BE49-F238E27FC236}">
                  <a16:creationId xmlns:a16="http://schemas.microsoft.com/office/drawing/2014/main" id="{142DCE3E-9388-5554-EA3B-6D4ACFA0AB77}"/>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2" name="Oval 701">
              <a:extLst>
                <a:ext uri="{FF2B5EF4-FFF2-40B4-BE49-F238E27FC236}">
                  <a16:creationId xmlns:a16="http://schemas.microsoft.com/office/drawing/2014/main" id="{D8B52FE3-80AD-9525-1EE3-FE74384CCA5A}"/>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03" name="Group 702">
            <a:extLst>
              <a:ext uri="{FF2B5EF4-FFF2-40B4-BE49-F238E27FC236}">
                <a16:creationId xmlns:a16="http://schemas.microsoft.com/office/drawing/2014/main" id="{9BECC9A1-86A9-7BBC-E032-D96082624050}"/>
              </a:ext>
            </a:extLst>
          </p:cNvPr>
          <p:cNvGrpSpPr/>
          <p:nvPr/>
        </p:nvGrpSpPr>
        <p:grpSpPr>
          <a:xfrm>
            <a:off x="5168078" y="3319173"/>
            <a:ext cx="1108299" cy="191086"/>
            <a:chOff x="5258738" y="2017072"/>
            <a:chExt cx="1108299" cy="191086"/>
          </a:xfrm>
          <a:solidFill>
            <a:srgbClr val="1A82C4"/>
          </a:solidFill>
        </p:grpSpPr>
        <p:sp>
          <p:nvSpPr>
            <p:cNvPr id="322" name="Oval 321">
              <a:extLst>
                <a:ext uri="{FF2B5EF4-FFF2-40B4-BE49-F238E27FC236}">
                  <a16:creationId xmlns:a16="http://schemas.microsoft.com/office/drawing/2014/main" id="{4401BEB3-C64A-838B-7777-842DD6326244}"/>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F94BB66C-971F-171D-5EC3-06E756BCD4D2}"/>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4" name="Oval 323">
              <a:extLst>
                <a:ext uri="{FF2B5EF4-FFF2-40B4-BE49-F238E27FC236}">
                  <a16:creationId xmlns:a16="http://schemas.microsoft.com/office/drawing/2014/main" id="{E9368865-C363-5F6B-2F92-CC52257E6171}"/>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5" name="Oval 324">
              <a:extLst>
                <a:ext uri="{FF2B5EF4-FFF2-40B4-BE49-F238E27FC236}">
                  <a16:creationId xmlns:a16="http://schemas.microsoft.com/office/drawing/2014/main" id="{77B0A371-8C0F-0BE3-95FB-2A021E1A885E}"/>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6" name="Oval 325">
              <a:extLst>
                <a:ext uri="{FF2B5EF4-FFF2-40B4-BE49-F238E27FC236}">
                  <a16:creationId xmlns:a16="http://schemas.microsoft.com/office/drawing/2014/main" id="{928D757C-6677-BF84-0326-3797AA7F854E}"/>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27" name="Group 326">
            <a:extLst>
              <a:ext uri="{FF2B5EF4-FFF2-40B4-BE49-F238E27FC236}">
                <a16:creationId xmlns:a16="http://schemas.microsoft.com/office/drawing/2014/main" id="{75486BB6-62ED-F309-A9DC-8223F91C3B74}"/>
              </a:ext>
            </a:extLst>
          </p:cNvPr>
          <p:cNvGrpSpPr/>
          <p:nvPr/>
        </p:nvGrpSpPr>
        <p:grpSpPr>
          <a:xfrm>
            <a:off x="6720290" y="3319173"/>
            <a:ext cx="1108299" cy="191086"/>
            <a:chOff x="6816266" y="2017072"/>
            <a:chExt cx="1108299" cy="191086"/>
          </a:xfrm>
          <a:solidFill>
            <a:srgbClr val="1A82C4"/>
          </a:solidFill>
        </p:grpSpPr>
        <p:sp>
          <p:nvSpPr>
            <p:cNvPr id="330" name="Oval 329">
              <a:extLst>
                <a:ext uri="{FF2B5EF4-FFF2-40B4-BE49-F238E27FC236}">
                  <a16:creationId xmlns:a16="http://schemas.microsoft.com/office/drawing/2014/main" id="{50E87F52-62B7-DE98-BFBB-ABF2BC85708F}"/>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1" name="Oval 330">
              <a:extLst>
                <a:ext uri="{FF2B5EF4-FFF2-40B4-BE49-F238E27FC236}">
                  <a16:creationId xmlns:a16="http://schemas.microsoft.com/office/drawing/2014/main" id="{EF9B0F43-069C-83AC-A5C9-6C560ED5D0CD}"/>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2" name="Oval 331">
              <a:extLst>
                <a:ext uri="{FF2B5EF4-FFF2-40B4-BE49-F238E27FC236}">
                  <a16:creationId xmlns:a16="http://schemas.microsoft.com/office/drawing/2014/main" id="{F7AD257A-D9A9-DDFB-B6B6-3B1B06CB1DD3}"/>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3" name="Oval 332">
              <a:extLst>
                <a:ext uri="{FF2B5EF4-FFF2-40B4-BE49-F238E27FC236}">
                  <a16:creationId xmlns:a16="http://schemas.microsoft.com/office/drawing/2014/main" id="{A5BD9314-75B6-B416-EC08-2D3CAE5150E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4" name="Oval 333">
              <a:extLst>
                <a:ext uri="{FF2B5EF4-FFF2-40B4-BE49-F238E27FC236}">
                  <a16:creationId xmlns:a16="http://schemas.microsoft.com/office/drawing/2014/main" id="{534E7265-B961-6F4A-B1A4-16F13D5B72DE}"/>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aphicFrame>
        <p:nvGraphicFramePr>
          <p:cNvPr id="3" name="Table 4">
            <a:extLst>
              <a:ext uri="{FF2B5EF4-FFF2-40B4-BE49-F238E27FC236}">
                <a16:creationId xmlns:a16="http://schemas.microsoft.com/office/drawing/2014/main" id="{695F3C53-C2C0-BDA7-3D7D-1BB19B30B871}"/>
              </a:ext>
            </a:extLst>
          </p:cNvPr>
          <p:cNvGraphicFramePr>
            <a:graphicFrameLocks/>
          </p:cNvGraphicFramePr>
          <p:nvPr>
            <p:extLst>
              <p:ext uri="{D42A27DB-BD31-4B8C-83A1-F6EECF244321}">
                <p14:modId xmlns:p14="http://schemas.microsoft.com/office/powerpoint/2010/main" val="977558800"/>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4" name="TextBox 3">
            <a:extLst>
              <a:ext uri="{FF2B5EF4-FFF2-40B4-BE49-F238E27FC236}">
                <a16:creationId xmlns:a16="http://schemas.microsoft.com/office/drawing/2014/main" id="{FCA082FB-3059-64E5-8356-915B6360A17F}"/>
              </a:ext>
            </a:extLst>
          </p:cNvPr>
          <p:cNvSpPr txBox="1"/>
          <p:nvPr/>
        </p:nvSpPr>
        <p:spPr>
          <a:xfrm>
            <a:off x="0" y="6062520"/>
            <a:ext cx="9144000" cy="430887"/>
          </a:xfrm>
          <a:prstGeom prst="rect">
            <a:avLst/>
          </a:prstGeom>
          <a:noFill/>
        </p:spPr>
        <p:txBody>
          <a:bodyPr wrap="square">
            <a:spAutoFit/>
          </a:bodyPr>
          <a:lstStyle/>
          <a:p>
            <a:pPr algn="ctr" fontAlgn="t"/>
            <a:r>
              <a:rPr lang="en-US" sz="1100" dirty="0">
                <a:effectLst/>
                <a:latin typeface="Avenir Next" panose="020B0503020202020204" pitchFamily="34" charset="0"/>
              </a:rPr>
              <a:t>Seshadri, Vivek, et al. "</a:t>
            </a:r>
            <a:r>
              <a:rPr lang="en-US" sz="1100" b="1" dirty="0" err="1">
                <a:solidFill>
                  <a:schemeClr val="accent4"/>
                </a:solidFill>
                <a:effectLst/>
                <a:latin typeface="Avenir Next" panose="020B0503020202020204" pitchFamily="34" charset="0"/>
              </a:rPr>
              <a:t>RowClone</a:t>
            </a:r>
            <a:r>
              <a:rPr lang="en-US" sz="1100" b="1" dirty="0">
                <a:solidFill>
                  <a:schemeClr val="accent4"/>
                </a:solidFill>
                <a:effectLst/>
                <a:latin typeface="Avenir Next" panose="020B0503020202020204" pitchFamily="34" charset="0"/>
              </a:rPr>
              <a:t>: Fast and Energy-Efficient </a:t>
            </a:r>
            <a:br>
              <a:rPr lang="en-US" sz="1100" b="1" dirty="0">
                <a:solidFill>
                  <a:schemeClr val="accent4"/>
                </a:solidFill>
                <a:effectLst/>
                <a:latin typeface="Avenir Next" panose="020B0503020202020204" pitchFamily="34" charset="0"/>
              </a:rPr>
            </a:br>
            <a:r>
              <a:rPr lang="en-US" sz="1100" b="1" dirty="0">
                <a:solidFill>
                  <a:schemeClr val="accent4"/>
                </a:solidFill>
                <a:latin typeface="Avenir Next" panose="020B0503020202020204" pitchFamily="34" charset="0"/>
              </a:rPr>
              <a:t>I</a:t>
            </a:r>
            <a:r>
              <a:rPr lang="en-US" sz="1100" b="1" dirty="0">
                <a:solidFill>
                  <a:schemeClr val="accent4"/>
                </a:solidFill>
                <a:effectLst/>
                <a:latin typeface="Avenir Next" panose="020B0503020202020204" pitchFamily="34" charset="0"/>
              </a:rPr>
              <a:t>n-DRAM Bulk Data Copy and Initialization</a:t>
            </a:r>
            <a:r>
              <a:rPr lang="en-US" sz="1100" dirty="0">
                <a:effectLst/>
                <a:latin typeface="Avenir Next" panose="020B0503020202020204" pitchFamily="34" charset="0"/>
              </a:rPr>
              <a:t>," in MICRO, 2013</a:t>
            </a:r>
            <a:endParaRPr lang="en-US" sz="1100" dirty="0">
              <a:latin typeface="Avenir Next" panose="020B0503020202020204" pitchFamily="34" charset="0"/>
            </a:endParaRPr>
          </a:p>
        </p:txBody>
      </p:sp>
      <p:sp>
        <p:nvSpPr>
          <p:cNvPr id="6" name="Rectangle 5">
            <a:extLst>
              <a:ext uri="{FF2B5EF4-FFF2-40B4-BE49-F238E27FC236}">
                <a16:creationId xmlns:a16="http://schemas.microsoft.com/office/drawing/2014/main" id="{F3193C0B-E8EE-4263-131E-0A3BEAD9D2F3}"/>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In-DRAM row copy is performed by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issuing back-to-back ACTIVATES </a:t>
            </a:r>
            <a:r>
              <a:rPr lang="en-US" sz="2200" b="1" dirty="0">
                <a:solidFill>
                  <a:schemeClr val="tx1"/>
                </a:solidFill>
                <a:latin typeface="Avenir Next" panose="020B0503020202020204" pitchFamily="34" charset="0"/>
              </a:rPr>
              <a:t>to the DRAM</a:t>
            </a:r>
          </a:p>
        </p:txBody>
      </p:sp>
      <p:grpSp>
        <p:nvGrpSpPr>
          <p:cNvPr id="7" name="Group 6">
            <a:extLst>
              <a:ext uri="{FF2B5EF4-FFF2-40B4-BE49-F238E27FC236}">
                <a16:creationId xmlns:a16="http://schemas.microsoft.com/office/drawing/2014/main" id="{86B66CA1-9F14-4A2B-5AB3-CE93E590F001}"/>
              </a:ext>
            </a:extLst>
          </p:cNvPr>
          <p:cNvGrpSpPr/>
          <p:nvPr/>
        </p:nvGrpSpPr>
        <p:grpSpPr>
          <a:xfrm>
            <a:off x="7887087" y="2997894"/>
            <a:ext cx="1081825" cy="637006"/>
            <a:chOff x="7890474" y="2997894"/>
            <a:chExt cx="1081825" cy="637006"/>
          </a:xfrm>
          <a:solidFill>
            <a:schemeClr val="bg1"/>
          </a:solidFill>
        </p:grpSpPr>
        <p:sp>
          <p:nvSpPr>
            <p:cNvPr id="8" name="TextBox 7">
              <a:extLst>
                <a:ext uri="{FF2B5EF4-FFF2-40B4-BE49-F238E27FC236}">
                  <a16:creationId xmlns:a16="http://schemas.microsoft.com/office/drawing/2014/main" id="{FB18C6F8-ABEE-0CE5-E320-0CE5EB56029B}"/>
                </a:ext>
              </a:extLst>
            </p:cNvPr>
            <p:cNvSpPr txBox="1"/>
            <p:nvPr/>
          </p:nvSpPr>
          <p:spPr>
            <a:xfrm>
              <a:off x="7890474" y="2997894"/>
              <a:ext cx="1081825" cy="369332"/>
            </a:xfrm>
            <a:prstGeom prst="rect">
              <a:avLst/>
            </a:prstGeom>
            <a:grpFill/>
          </p:spPr>
          <p:txBody>
            <a:bodyPr wrap="square">
              <a:spAutoFit/>
            </a:bodyPr>
            <a:lstStyle/>
            <a:p>
              <a:r>
                <a:rPr lang="en-US" sz="1800" b="1" i="1" dirty="0">
                  <a:solidFill>
                    <a:schemeClr val="tx1">
                      <a:lumMod val="50000"/>
                      <a:lumOff val="50000"/>
                    </a:schemeClr>
                  </a:solidFill>
                  <a:latin typeface="Avenir Next" panose="020B0503020202020204" pitchFamily="34" charset="0"/>
                </a:rPr>
                <a:t>← </a:t>
              </a:r>
              <a:r>
                <a:rPr lang="en-US" sz="1800" b="1" i="1" dirty="0" err="1">
                  <a:solidFill>
                    <a:schemeClr val="tx1">
                      <a:lumMod val="50000"/>
                      <a:lumOff val="50000"/>
                    </a:schemeClr>
                  </a:solidFill>
                  <a:latin typeface="Avenir Next" panose="020B0503020202020204" pitchFamily="34" charset="0"/>
                </a:rPr>
                <a:t>src</a:t>
              </a:r>
              <a:endParaRPr lang="en-US" i="1" dirty="0">
                <a:solidFill>
                  <a:schemeClr val="tx1">
                    <a:lumMod val="50000"/>
                    <a:lumOff val="50000"/>
                  </a:schemeClr>
                </a:solidFill>
              </a:endParaRPr>
            </a:p>
          </p:txBody>
        </p:sp>
        <p:sp>
          <p:nvSpPr>
            <p:cNvPr id="9" name="TextBox 8">
              <a:extLst>
                <a:ext uri="{FF2B5EF4-FFF2-40B4-BE49-F238E27FC236}">
                  <a16:creationId xmlns:a16="http://schemas.microsoft.com/office/drawing/2014/main" id="{6B4213C5-C7F2-30BC-DCB5-3C8AB3979815}"/>
                </a:ext>
              </a:extLst>
            </p:cNvPr>
            <p:cNvSpPr txBox="1"/>
            <p:nvPr/>
          </p:nvSpPr>
          <p:spPr>
            <a:xfrm>
              <a:off x="7890474" y="3265568"/>
              <a:ext cx="1081825" cy="369332"/>
            </a:xfrm>
            <a:prstGeom prst="rect">
              <a:avLst/>
            </a:prstGeom>
            <a:grpFill/>
          </p:spPr>
          <p:txBody>
            <a:bodyPr wrap="square">
              <a:spAutoFit/>
            </a:bodyPr>
            <a:lstStyle/>
            <a:p>
              <a:r>
                <a:rPr lang="en-US" b="1" i="1" dirty="0">
                  <a:solidFill>
                    <a:srgbClr val="C00000"/>
                  </a:solidFill>
                  <a:latin typeface="Avenir Next" panose="020B0503020202020204" pitchFamily="34" charset="0"/>
                </a:rPr>
                <a:t>← </a:t>
              </a:r>
              <a:r>
                <a:rPr lang="en-US" b="1" i="1" dirty="0" err="1">
                  <a:solidFill>
                    <a:srgbClr val="C00000"/>
                  </a:solidFill>
                  <a:latin typeface="Avenir Next" panose="020B0503020202020204" pitchFamily="34" charset="0"/>
                </a:rPr>
                <a:t>dst</a:t>
              </a:r>
              <a:endParaRPr lang="en-US" i="1" dirty="0">
                <a:solidFill>
                  <a:srgbClr val="C00000"/>
                </a:solidFill>
              </a:endParaRPr>
            </a:p>
          </p:txBody>
        </p:sp>
      </p:grpSp>
    </p:spTree>
    <p:extLst>
      <p:ext uri="{BB962C8B-B14F-4D97-AF65-F5344CB8AC3E}">
        <p14:creationId xmlns:p14="http://schemas.microsoft.com/office/powerpoint/2010/main" val="1067539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89"/>
                                        </p:tgtEl>
                                        <p:attrNameLst>
                                          <p:attrName>style.visibility</p:attrName>
                                        </p:attrNameLst>
                                      </p:cBhvr>
                                      <p:to>
                                        <p:strVal val="visible"/>
                                      </p:to>
                                    </p:set>
                                  </p:childTnLst>
                                </p:cTn>
                              </p:par>
                              <p:par>
                                <p:cTn id="7" presetID="10" presetClass="entr" presetSubtype="0" fill="hold" grpId="0" nodeType="withEffect">
                                  <p:stCondLst>
                                    <p:cond delay="0"/>
                                  </p:stCondLst>
                                  <p:childTnLst>
                                    <p:set>
                                      <p:cBhvr>
                                        <p:cTn id="8" dur="1" fill="hold">
                                          <p:stCondLst>
                                            <p:cond delay="0"/>
                                          </p:stCondLst>
                                        </p:cTn>
                                        <p:tgtEl>
                                          <p:spTgt spid="546"/>
                                        </p:tgtEl>
                                        <p:attrNameLst>
                                          <p:attrName>style.visibility</p:attrName>
                                        </p:attrNameLst>
                                      </p:cBhvr>
                                      <p:to>
                                        <p:strVal val="visible"/>
                                      </p:to>
                                    </p:set>
                                    <p:animEffect transition="in" filter="fade">
                                      <p:cBhvr>
                                        <p:cTn id="9" dur="500"/>
                                        <p:tgtEl>
                                          <p:spTgt spid="546"/>
                                        </p:tgtEl>
                                      </p:cBhvr>
                                    </p:animEffect>
                                  </p:childTnLst>
                                </p:cTn>
                              </p:par>
                              <p:par>
                                <p:cTn id="10" presetID="22" presetClass="entr" presetSubtype="8" fill="hold" nodeType="withEffect">
                                  <p:stCondLst>
                                    <p:cond delay="0"/>
                                  </p:stCondLst>
                                  <p:childTnLst>
                                    <p:set>
                                      <p:cBhvr>
                                        <p:cTn id="11" dur="1" fill="hold">
                                          <p:stCondLst>
                                            <p:cond delay="0"/>
                                          </p:stCondLst>
                                        </p:cTn>
                                        <p:tgtEl>
                                          <p:spTgt spid="553"/>
                                        </p:tgtEl>
                                        <p:attrNameLst>
                                          <p:attrName>style.visibility</p:attrName>
                                        </p:attrNameLst>
                                      </p:cBhvr>
                                      <p:to>
                                        <p:strVal val="visible"/>
                                      </p:to>
                                    </p:set>
                                    <p:animEffect transition="in" filter="wipe(left)">
                                      <p:cBhvr>
                                        <p:cTn id="12" dur="500"/>
                                        <p:tgtEl>
                                          <p:spTgt spid="553"/>
                                        </p:tgtEl>
                                      </p:cBhvr>
                                    </p:animEffect>
                                  </p:childTnLst>
                                </p:cTn>
                              </p:par>
                              <p:par>
                                <p:cTn id="13" presetID="22" presetClass="entr" presetSubtype="1" fill="hold" nodeType="withEffect">
                                  <p:stCondLst>
                                    <p:cond delay="0"/>
                                  </p:stCondLst>
                                  <p:childTnLst>
                                    <p:set>
                                      <p:cBhvr>
                                        <p:cTn id="14" dur="1" fill="hold">
                                          <p:stCondLst>
                                            <p:cond delay="0"/>
                                          </p:stCondLst>
                                        </p:cTn>
                                        <p:tgtEl>
                                          <p:spTgt spid="554"/>
                                        </p:tgtEl>
                                        <p:attrNameLst>
                                          <p:attrName>style.visibility</p:attrName>
                                        </p:attrNameLst>
                                      </p:cBhvr>
                                      <p:to>
                                        <p:strVal val="visible"/>
                                      </p:to>
                                    </p:set>
                                    <p:animEffect transition="in" filter="wipe(up)">
                                      <p:cBhvr>
                                        <p:cTn id="15" dur="500"/>
                                        <p:tgtEl>
                                          <p:spTgt spid="554"/>
                                        </p:tgtEl>
                                      </p:cBhvr>
                                    </p:animEffect>
                                  </p:childTnLst>
                                </p:cTn>
                              </p:par>
                              <p:par>
                                <p:cTn id="16" presetID="22" presetClass="entr" presetSubtype="8" fill="hold" nodeType="withEffect">
                                  <p:stCondLst>
                                    <p:cond delay="0"/>
                                  </p:stCondLst>
                                  <p:childTnLst>
                                    <p:set>
                                      <p:cBhvr>
                                        <p:cTn id="17" dur="1" fill="hold">
                                          <p:stCondLst>
                                            <p:cond delay="0"/>
                                          </p:stCondLst>
                                        </p:cTn>
                                        <p:tgtEl>
                                          <p:spTgt spid="612"/>
                                        </p:tgtEl>
                                        <p:attrNameLst>
                                          <p:attrName>style.visibility</p:attrName>
                                        </p:attrNameLst>
                                      </p:cBhvr>
                                      <p:to>
                                        <p:strVal val="visible"/>
                                      </p:to>
                                    </p:set>
                                    <p:animEffect transition="in" filter="wipe(left)">
                                      <p:cBhvr>
                                        <p:cTn id="18" dur="500"/>
                                        <p:tgtEl>
                                          <p:spTgt spid="612"/>
                                        </p:tgtEl>
                                      </p:cBhvr>
                                    </p:animEffect>
                                  </p:childTnLst>
                                </p:cTn>
                              </p:par>
                              <p:par>
                                <p:cTn id="19" presetID="22" presetClass="entr" presetSubtype="1" fill="hold" nodeType="withEffect">
                                  <p:stCondLst>
                                    <p:cond delay="0"/>
                                  </p:stCondLst>
                                  <p:childTnLst>
                                    <p:set>
                                      <p:cBhvr>
                                        <p:cTn id="20" dur="1" fill="hold">
                                          <p:stCondLst>
                                            <p:cond delay="0"/>
                                          </p:stCondLst>
                                        </p:cTn>
                                        <p:tgtEl>
                                          <p:spTgt spid="555"/>
                                        </p:tgtEl>
                                        <p:attrNameLst>
                                          <p:attrName>style.visibility</p:attrName>
                                        </p:attrNameLst>
                                      </p:cBhvr>
                                      <p:to>
                                        <p:strVal val="visible"/>
                                      </p:to>
                                    </p:set>
                                    <p:animEffect transition="in" filter="wipe(up)">
                                      <p:cBhvr>
                                        <p:cTn id="21" dur="500"/>
                                        <p:tgtEl>
                                          <p:spTgt spid="555"/>
                                        </p:tgtEl>
                                      </p:cBhvr>
                                    </p:animEffect>
                                  </p:childTnLst>
                                </p:cTn>
                              </p:par>
                              <p:par>
                                <p:cTn id="22" presetID="22" presetClass="entr" presetSubtype="8" fill="hold" nodeType="withEffect">
                                  <p:stCondLst>
                                    <p:cond delay="0"/>
                                  </p:stCondLst>
                                  <p:childTnLst>
                                    <p:set>
                                      <p:cBhvr>
                                        <p:cTn id="23" dur="1" fill="hold">
                                          <p:stCondLst>
                                            <p:cond delay="0"/>
                                          </p:stCondLst>
                                        </p:cTn>
                                        <p:tgtEl>
                                          <p:spTgt spid="620"/>
                                        </p:tgtEl>
                                        <p:attrNameLst>
                                          <p:attrName>style.visibility</p:attrName>
                                        </p:attrNameLst>
                                      </p:cBhvr>
                                      <p:to>
                                        <p:strVal val="visible"/>
                                      </p:to>
                                    </p:set>
                                    <p:animEffect transition="in" filter="wipe(left)">
                                      <p:cBhvr>
                                        <p:cTn id="24" dur="500"/>
                                        <p:tgtEl>
                                          <p:spTgt spid="620"/>
                                        </p:tgtEl>
                                      </p:cBhvr>
                                    </p:animEffect>
                                  </p:childTnLst>
                                </p:cTn>
                              </p:par>
                              <p:par>
                                <p:cTn id="25" presetID="22" presetClass="entr" presetSubtype="1" fill="hold" nodeType="withEffect">
                                  <p:stCondLst>
                                    <p:cond delay="0"/>
                                  </p:stCondLst>
                                  <p:childTnLst>
                                    <p:set>
                                      <p:cBhvr>
                                        <p:cTn id="26" dur="1" fill="hold">
                                          <p:stCondLst>
                                            <p:cond delay="0"/>
                                          </p:stCondLst>
                                        </p:cTn>
                                        <p:tgtEl>
                                          <p:spTgt spid="556"/>
                                        </p:tgtEl>
                                        <p:attrNameLst>
                                          <p:attrName>style.visibility</p:attrName>
                                        </p:attrNameLst>
                                      </p:cBhvr>
                                      <p:to>
                                        <p:strVal val="visible"/>
                                      </p:to>
                                    </p:set>
                                    <p:animEffect transition="in" filter="wipe(up)">
                                      <p:cBhvr>
                                        <p:cTn id="27" dur="500"/>
                                        <p:tgtEl>
                                          <p:spTgt spid="556"/>
                                        </p:tgtEl>
                                      </p:cBhvr>
                                    </p:animEffect>
                                  </p:childTnLst>
                                </p:cTn>
                              </p:par>
                              <p:par>
                                <p:cTn id="28" presetID="22" presetClass="entr" presetSubtype="8" fill="hold" nodeType="withEffect">
                                  <p:stCondLst>
                                    <p:cond delay="0"/>
                                  </p:stCondLst>
                                  <p:childTnLst>
                                    <p:set>
                                      <p:cBhvr>
                                        <p:cTn id="29" dur="1" fill="hold">
                                          <p:stCondLst>
                                            <p:cond delay="0"/>
                                          </p:stCondLst>
                                        </p:cTn>
                                        <p:tgtEl>
                                          <p:spTgt spid="628"/>
                                        </p:tgtEl>
                                        <p:attrNameLst>
                                          <p:attrName>style.visibility</p:attrName>
                                        </p:attrNameLst>
                                      </p:cBhvr>
                                      <p:to>
                                        <p:strVal val="visible"/>
                                      </p:to>
                                    </p:set>
                                    <p:animEffect transition="in" filter="wipe(left)">
                                      <p:cBhvr>
                                        <p:cTn id="30" dur="500"/>
                                        <p:tgtEl>
                                          <p:spTgt spid="628"/>
                                        </p:tgtEl>
                                      </p:cBhvr>
                                    </p:animEffect>
                                  </p:childTnLst>
                                </p:cTn>
                              </p:par>
                              <p:par>
                                <p:cTn id="31" presetID="22" presetClass="entr" presetSubtype="1" fill="hold" nodeType="withEffect">
                                  <p:stCondLst>
                                    <p:cond delay="0"/>
                                  </p:stCondLst>
                                  <p:childTnLst>
                                    <p:set>
                                      <p:cBhvr>
                                        <p:cTn id="32" dur="1" fill="hold">
                                          <p:stCondLst>
                                            <p:cond delay="0"/>
                                          </p:stCondLst>
                                        </p:cTn>
                                        <p:tgtEl>
                                          <p:spTgt spid="557"/>
                                        </p:tgtEl>
                                        <p:attrNameLst>
                                          <p:attrName>style.visibility</p:attrName>
                                        </p:attrNameLst>
                                      </p:cBhvr>
                                      <p:to>
                                        <p:strVal val="visible"/>
                                      </p:to>
                                    </p:set>
                                    <p:animEffect transition="in" filter="wipe(up)">
                                      <p:cBhvr>
                                        <p:cTn id="33" dur="500"/>
                                        <p:tgtEl>
                                          <p:spTgt spid="557"/>
                                        </p:tgtEl>
                                      </p:cBhvr>
                                    </p:animEffect>
                                  </p:childTnLst>
                                </p:cTn>
                              </p:par>
                              <p:par>
                                <p:cTn id="34" presetID="22" presetClass="entr" presetSubtype="8" fill="hold" nodeType="withEffect">
                                  <p:stCondLst>
                                    <p:cond delay="0"/>
                                  </p:stCondLst>
                                  <p:childTnLst>
                                    <p:set>
                                      <p:cBhvr>
                                        <p:cTn id="35" dur="1" fill="hold">
                                          <p:stCondLst>
                                            <p:cond delay="0"/>
                                          </p:stCondLst>
                                        </p:cTn>
                                        <p:tgtEl>
                                          <p:spTgt spid="636"/>
                                        </p:tgtEl>
                                        <p:attrNameLst>
                                          <p:attrName>style.visibility</p:attrName>
                                        </p:attrNameLst>
                                      </p:cBhvr>
                                      <p:to>
                                        <p:strVal val="visible"/>
                                      </p:to>
                                    </p:set>
                                    <p:animEffect transition="in" filter="wipe(left)">
                                      <p:cBhvr>
                                        <p:cTn id="36" dur="500"/>
                                        <p:tgtEl>
                                          <p:spTgt spid="636"/>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559"/>
                                        </p:tgtEl>
                                        <p:attrNameLst>
                                          <p:attrName>style.visibility</p:attrName>
                                        </p:attrNameLst>
                                      </p:cBhvr>
                                      <p:to>
                                        <p:strVal val="visible"/>
                                      </p:to>
                                    </p:set>
                                    <p:animEffect transition="in" filter="wipe(up)">
                                      <p:cBhvr>
                                        <p:cTn id="41" dur="500"/>
                                        <p:tgtEl>
                                          <p:spTgt spid="559"/>
                                        </p:tgtEl>
                                      </p:cBhvr>
                                    </p:animEffect>
                                  </p:childTnLst>
                                </p:cTn>
                              </p:par>
                              <p:par>
                                <p:cTn id="42" presetID="22" presetClass="entr" presetSubtype="4" fill="hold" nodeType="withEffect">
                                  <p:stCondLst>
                                    <p:cond delay="0"/>
                                  </p:stCondLst>
                                  <p:childTnLst>
                                    <p:set>
                                      <p:cBhvr>
                                        <p:cTn id="43" dur="1" fill="hold">
                                          <p:stCondLst>
                                            <p:cond delay="0"/>
                                          </p:stCondLst>
                                        </p:cTn>
                                        <p:tgtEl>
                                          <p:spTgt spid="671"/>
                                        </p:tgtEl>
                                        <p:attrNameLst>
                                          <p:attrName>style.visibility</p:attrName>
                                        </p:attrNameLst>
                                      </p:cBhvr>
                                      <p:to>
                                        <p:strVal val="visible"/>
                                      </p:to>
                                    </p:set>
                                    <p:animEffect transition="in" filter="wipe(down)">
                                      <p:cBhvr>
                                        <p:cTn id="44" dur="500"/>
                                        <p:tgtEl>
                                          <p:spTgt spid="671"/>
                                        </p:tgtEl>
                                      </p:cBhvr>
                                    </p:animEffect>
                                  </p:childTnLst>
                                </p:cTn>
                              </p:par>
                              <p:par>
                                <p:cTn id="45" presetID="22" presetClass="entr" presetSubtype="4" fill="hold" nodeType="withEffect">
                                  <p:stCondLst>
                                    <p:cond delay="0"/>
                                  </p:stCondLst>
                                  <p:childTnLst>
                                    <p:set>
                                      <p:cBhvr>
                                        <p:cTn id="46" dur="1" fill="hold">
                                          <p:stCondLst>
                                            <p:cond delay="0"/>
                                          </p:stCondLst>
                                        </p:cTn>
                                        <p:tgtEl>
                                          <p:spTgt spid="695"/>
                                        </p:tgtEl>
                                        <p:attrNameLst>
                                          <p:attrName>style.visibility</p:attrName>
                                        </p:attrNameLst>
                                      </p:cBhvr>
                                      <p:to>
                                        <p:strVal val="visible"/>
                                      </p:to>
                                    </p:set>
                                    <p:animEffect transition="in" filter="wipe(down)">
                                      <p:cBhvr>
                                        <p:cTn id="47" dur="500"/>
                                        <p:tgtEl>
                                          <p:spTgt spid="695"/>
                                        </p:tgtEl>
                                      </p:cBhvr>
                                    </p:animEffect>
                                  </p:childTnLst>
                                </p:cTn>
                              </p:par>
                              <p:par>
                                <p:cTn id="48" presetID="22" presetClass="entr" presetSubtype="4" fill="hold" nodeType="withEffect">
                                  <p:stCondLst>
                                    <p:cond delay="0"/>
                                  </p:stCondLst>
                                  <p:childTnLst>
                                    <p:set>
                                      <p:cBhvr>
                                        <p:cTn id="49" dur="1" fill="hold">
                                          <p:stCondLst>
                                            <p:cond delay="0"/>
                                          </p:stCondLst>
                                        </p:cTn>
                                        <p:tgtEl>
                                          <p:spTgt spid="703"/>
                                        </p:tgtEl>
                                        <p:attrNameLst>
                                          <p:attrName>style.visibility</p:attrName>
                                        </p:attrNameLst>
                                      </p:cBhvr>
                                      <p:to>
                                        <p:strVal val="visible"/>
                                      </p:to>
                                    </p:set>
                                    <p:animEffect transition="in" filter="wipe(down)">
                                      <p:cBhvr>
                                        <p:cTn id="50" dur="500"/>
                                        <p:tgtEl>
                                          <p:spTgt spid="703"/>
                                        </p:tgtEl>
                                      </p:cBhvr>
                                    </p:animEffect>
                                  </p:childTnLst>
                                </p:cTn>
                              </p:par>
                              <p:par>
                                <p:cTn id="51" presetID="22" presetClass="entr" presetSubtype="4" fill="hold" nodeType="withEffect">
                                  <p:stCondLst>
                                    <p:cond delay="0"/>
                                  </p:stCondLst>
                                  <p:childTnLst>
                                    <p:set>
                                      <p:cBhvr>
                                        <p:cTn id="52" dur="1" fill="hold">
                                          <p:stCondLst>
                                            <p:cond delay="0"/>
                                          </p:stCondLst>
                                        </p:cTn>
                                        <p:tgtEl>
                                          <p:spTgt spid="327"/>
                                        </p:tgtEl>
                                        <p:attrNameLst>
                                          <p:attrName>style.visibility</p:attrName>
                                        </p:attrNameLst>
                                      </p:cBhvr>
                                      <p:to>
                                        <p:strVal val="visible"/>
                                      </p:to>
                                    </p:set>
                                    <p:animEffect transition="in" filter="wipe(down)">
                                      <p:cBhvr>
                                        <p:cTn id="53" dur="500"/>
                                        <p:tgtEl>
                                          <p:spTgt spid="3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2" name="Group 701">
            <a:extLst>
              <a:ext uri="{FF2B5EF4-FFF2-40B4-BE49-F238E27FC236}">
                <a16:creationId xmlns:a16="http://schemas.microsoft.com/office/drawing/2014/main" id="{2B6C259C-C63A-5E8F-C279-45B4471A6A0E}"/>
              </a:ext>
            </a:extLst>
          </p:cNvPr>
          <p:cNvGrpSpPr/>
          <p:nvPr/>
        </p:nvGrpSpPr>
        <p:grpSpPr>
          <a:xfrm>
            <a:off x="7887087" y="2545281"/>
            <a:ext cx="1081825" cy="821945"/>
            <a:chOff x="7887087" y="2545281"/>
            <a:chExt cx="1081825" cy="821945"/>
          </a:xfrm>
        </p:grpSpPr>
        <p:sp>
          <p:nvSpPr>
            <p:cNvPr id="703" name="TextBox 702">
              <a:extLst>
                <a:ext uri="{FF2B5EF4-FFF2-40B4-BE49-F238E27FC236}">
                  <a16:creationId xmlns:a16="http://schemas.microsoft.com/office/drawing/2014/main" id="{33137FE4-B408-F6F6-C4FC-0DE6F6216D46}"/>
                </a:ext>
              </a:extLst>
            </p:cNvPr>
            <p:cNvSpPr txBox="1"/>
            <p:nvPr/>
          </p:nvSpPr>
          <p:spPr>
            <a:xfrm>
              <a:off x="7887087" y="2997894"/>
              <a:ext cx="1081825" cy="369332"/>
            </a:xfrm>
            <a:prstGeom prst="rect">
              <a:avLst/>
            </a:prstGeom>
            <a:noFill/>
          </p:spPr>
          <p:txBody>
            <a:bodyPr wrap="square">
              <a:spAutoFit/>
            </a:bodyPr>
            <a:lstStyle/>
            <a:p>
              <a:r>
                <a:rPr lang="en-US" sz="1800" b="1" i="1" dirty="0">
                  <a:latin typeface="Avenir Next" panose="020B0503020202020204" pitchFamily="34" charset="0"/>
                </a:rPr>
                <a:t>← src</a:t>
              </a:r>
              <a:r>
                <a:rPr lang="en-US" sz="1800" b="1" i="1" baseline="-25000" dirty="0">
                  <a:latin typeface="Avenir Next" panose="020B0503020202020204" pitchFamily="34" charset="0"/>
                </a:rPr>
                <a:t>3</a:t>
              </a:r>
              <a:endParaRPr lang="en-US" i="1" baseline="-25000" dirty="0"/>
            </a:p>
          </p:txBody>
        </p:sp>
        <p:sp>
          <p:nvSpPr>
            <p:cNvPr id="320" name="TextBox 319">
              <a:extLst>
                <a:ext uri="{FF2B5EF4-FFF2-40B4-BE49-F238E27FC236}">
                  <a16:creationId xmlns:a16="http://schemas.microsoft.com/office/drawing/2014/main" id="{F69479AD-FA49-1BC5-BDC2-F58781DBFEF0}"/>
                </a:ext>
              </a:extLst>
            </p:cNvPr>
            <p:cNvSpPr txBox="1"/>
            <p:nvPr/>
          </p:nvSpPr>
          <p:spPr>
            <a:xfrm>
              <a:off x="7887087" y="2771588"/>
              <a:ext cx="1081825" cy="369332"/>
            </a:xfrm>
            <a:prstGeom prst="rect">
              <a:avLst/>
            </a:prstGeom>
            <a:noFill/>
          </p:spPr>
          <p:txBody>
            <a:bodyPr wrap="square">
              <a:spAutoFit/>
            </a:bodyPr>
            <a:lstStyle/>
            <a:p>
              <a:r>
                <a:rPr lang="en-US" b="1" i="1" dirty="0">
                  <a:latin typeface="Avenir Next" panose="020B0503020202020204" pitchFamily="34" charset="0"/>
                </a:rPr>
                <a:t>← src</a:t>
              </a:r>
              <a:r>
                <a:rPr lang="en-US" b="1" i="1" baseline="-25000" dirty="0">
                  <a:latin typeface="Avenir Next" panose="020B0503020202020204" pitchFamily="34" charset="0"/>
                </a:rPr>
                <a:t>2</a:t>
              </a:r>
              <a:endParaRPr lang="en-US" i="1" baseline="-25000" dirty="0"/>
            </a:p>
          </p:txBody>
        </p:sp>
        <p:sp>
          <p:nvSpPr>
            <p:cNvPr id="321" name="TextBox 320">
              <a:extLst>
                <a:ext uri="{FF2B5EF4-FFF2-40B4-BE49-F238E27FC236}">
                  <a16:creationId xmlns:a16="http://schemas.microsoft.com/office/drawing/2014/main" id="{FF50B97B-EC1E-B7CB-CD42-C91BFFF4A3CB}"/>
                </a:ext>
              </a:extLst>
            </p:cNvPr>
            <p:cNvSpPr txBox="1"/>
            <p:nvPr/>
          </p:nvSpPr>
          <p:spPr>
            <a:xfrm>
              <a:off x="7887087" y="2545281"/>
              <a:ext cx="1081825" cy="369332"/>
            </a:xfrm>
            <a:prstGeom prst="rect">
              <a:avLst/>
            </a:prstGeom>
            <a:noFill/>
          </p:spPr>
          <p:txBody>
            <a:bodyPr wrap="square">
              <a:spAutoFit/>
            </a:bodyPr>
            <a:lstStyle/>
            <a:p>
              <a:r>
                <a:rPr lang="en-US" b="1" i="1" dirty="0">
                  <a:latin typeface="Avenir Next" panose="020B0503020202020204" pitchFamily="34" charset="0"/>
                </a:rPr>
                <a:t>← src</a:t>
              </a:r>
              <a:r>
                <a:rPr lang="en-US" b="1" i="1" baseline="-25000" dirty="0">
                  <a:latin typeface="Avenir Next" panose="020B0503020202020204" pitchFamily="34" charset="0"/>
                </a:rPr>
                <a:t>1</a:t>
              </a:r>
              <a:endParaRPr lang="en-US" i="1" baseline="-25000" dirty="0"/>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cxnSpLocks/>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In-DRAM Majority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632962"/>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632962"/>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632962"/>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632962"/>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862568"/>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862568"/>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862568"/>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862568"/>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5" name="Group 664">
            <a:extLst>
              <a:ext uri="{FF2B5EF4-FFF2-40B4-BE49-F238E27FC236}">
                <a16:creationId xmlns:a16="http://schemas.microsoft.com/office/drawing/2014/main" id="{9BF94446-C972-A95A-7476-858D828A2E51}"/>
              </a:ext>
            </a:extLst>
          </p:cNvPr>
          <p:cNvGrpSpPr/>
          <p:nvPr/>
        </p:nvGrpSpPr>
        <p:grpSpPr>
          <a:xfrm>
            <a:off x="2040573" y="2860175"/>
            <a:ext cx="1108299" cy="191086"/>
            <a:chOff x="2134538" y="2017072"/>
            <a:chExt cx="1108299" cy="191086"/>
          </a:xfrm>
          <a:solidFill>
            <a:srgbClr val="1A82C4"/>
          </a:solidFill>
        </p:grpSpPr>
        <p:sp>
          <p:nvSpPr>
            <p:cNvPr id="668" name="Oval 667">
              <a:extLst>
                <a:ext uri="{FF2B5EF4-FFF2-40B4-BE49-F238E27FC236}">
                  <a16:creationId xmlns:a16="http://schemas.microsoft.com/office/drawing/2014/main" id="{7D78D162-D72E-BAD0-66AA-DF1BCEAFEE43}"/>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9" name="Oval 668">
              <a:extLst>
                <a:ext uri="{FF2B5EF4-FFF2-40B4-BE49-F238E27FC236}">
                  <a16:creationId xmlns:a16="http://schemas.microsoft.com/office/drawing/2014/main" id="{4D886438-1C5F-4588-1B07-62BED5EAA749}"/>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0" name="Oval 669">
              <a:extLst>
                <a:ext uri="{FF2B5EF4-FFF2-40B4-BE49-F238E27FC236}">
                  <a16:creationId xmlns:a16="http://schemas.microsoft.com/office/drawing/2014/main" id="{982E7BFC-3C11-5174-AD32-E177D79EA4E0}"/>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1" name="Oval 670">
              <a:extLst>
                <a:ext uri="{FF2B5EF4-FFF2-40B4-BE49-F238E27FC236}">
                  <a16:creationId xmlns:a16="http://schemas.microsoft.com/office/drawing/2014/main" id="{EE5103E5-25EF-7D58-3E17-6C5CFAC214AA}"/>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2" name="Oval 671">
              <a:extLst>
                <a:ext uri="{FF2B5EF4-FFF2-40B4-BE49-F238E27FC236}">
                  <a16:creationId xmlns:a16="http://schemas.microsoft.com/office/drawing/2014/main" id="{621A22CB-0BFF-2910-35E7-7AF5FC86D45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73" name="Group 672">
            <a:extLst>
              <a:ext uri="{FF2B5EF4-FFF2-40B4-BE49-F238E27FC236}">
                <a16:creationId xmlns:a16="http://schemas.microsoft.com/office/drawing/2014/main" id="{C673F05D-D447-334C-6651-FC9AC6C0CCCE}"/>
              </a:ext>
            </a:extLst>
          </p:cNvPr>
          <p:cNvGrpSpPr/>
          <p:nvPr/>
        </p:nvGrpSpPr>
        <p:grpSpPr>
          <a:xfrm>
            <a:off x="3598101" y="2860175"/>
            <a:ext cx="1108299" cy="191086"/>
            <a:chOff x="3692066" y="2017072"/>
            <a:chExt cx="1108299" cy="191086"/>
          </a:xfrm>
          <a:solidFill>
            <a:srgbClr val="1A82C4"/>
          </a:solidFill>
        </p:grpSpPr>
        <p:sp>
          <p:nvSpPr>
            <p:cNvPr id="677" name="Oval 676">
              <a:extLst>
                <a:ext uri="{FF2B5EF4-FFF2-40B4-BE49-F238E27FC236}">
                  <a16:creationId xmlns:a16="http://schemas.microsoft.com/office/drawing/2014/main" id="{AEB96A0A-F547-EC94-95C9-B5D71E7DB3D1}"/>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8" name="Oval 677">
              <a:extLst>
                <a:ext uri="{FF2B5EF4-FFF2-40B4-BE49-F238E27FC236}">
                  <a16:creationId xmlns:a16="http://schemas.microsoft.com/office/drawing/2014/main" id="{715BA3AD-51ED-960F-5C78-9EFB05985789}"/>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9" name="Oval 678">
              <a:extLst>
                <a:ext uri="{FF2B5EF4-FFF2-40B4-BE49-F238E27FC236}">
                  <a16:creationId xmlns:a16="http://schemas.microsoft.com/office/drawing/2014/main" id="{BEC6AC32-44EC-D2B5-FE51-7A80070B1C3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0" name="Oval 679">
              <a:extLst>
                <a:ext uri="{FF2B5EF4-FFF2-40B4-BE49-F238E27FC236}">
                  <a16:creationId xmlns:a16="http://schemas.microsoft.com/office/drawing/2014/main" id="{528D6230-7C31-F4B0-83C4-A16590B32521}"/>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1" name="Oval 680">
              <a:extLst>
                <a:ext uri="{FF2B5EF4-FFF2-40B4-BE49-F238E27FC236}">
                  <a16:creationId xmlns:a16="http://schemas.microsoft.com/office/drawing/2014/main" id="{B9DCB362-87ED-632B-D25E-FE04D1D069B5}"/>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82" name="Group 681">
            <a:extLst>
              <a:ext uri="{FF2B5EF4-FFF2-40B4-BE49-F238E27FC236}">
                <a16:creationId xmlns:a16="http://schemas.microsoft.com/office/drawing/2014/main" id="{D0D45E6E-A482-CC59-236E-F5EDB92A99A6}"/>
              </a:ext>
            </a:extLst>
          </p:cNvPr>
          <p:cNvGrpSpPr/>
          <p:nvPr/>
        </p:nvGrpSpPr>
        <p:grpSpPr>
          <a:xfrm>
            <a:off x="5164773" y="2860175"/>
            <a:ext cx="1108299" cy="191086"/>
            <a:chOff x="5258738" y="2017072"/>
            <a:chExt cx="1108299" cy="191086"/>
          </a:xfrm>
          <a:solidFill>
            <a:srgbClr val="1A82C4"/>
          </a:solidFill>
        </p:grpSpPr>
        <p:sp>
          <p:nvSpPr>
            <p:cNvPr id="685" name="Oval 684">
              <a:extLst>
                <a:ext uri="{FF2B5EF4-FFF2-40B4-BE49-F238E27FC236}">
                  <a16:creationId xmlns:a16="http://schemas.microsoft.com/office/drawing/2014/main" id="{C2D6F263-BBC4-CA02-0A85-A6124A052017}"/>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6" name="Oval 685">
              <a:extLst>
                <a:ext uri="{FF2B5EF4-FFF2-40B4-BE49-F238E27FC236}">
                  <a16:creationId xmlns:a16="http://schemas.microsoft.com/office/drawing/2014/main" id="{D3351AD3-B74F-B796-0FC7-3A52504DBA02}"/>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Oval 686">
              <a:extLst>
                <a:ext uri="{FF2B5EF4-FFF2-40B4-BE49-F238E27FC236}">
                  <a16:creationId xmlns:a16="http://schemas.microsoft.com/office/drawing/2014/main" id="{17DC67DF-CDC6-052A-D003-BD71E1217C16}"/>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Oval 687">
              <a:extLst>
                <a:ext uri="{FF2B5EF4-FFF2-40B4-BE49-F238E27FC236}">
                  <a16:creationId xmlns:a16="http://schemas.microsoft.com/office/drawing/2014/main" id="{7BC5DEC4-ACE5-82EA-15FE-A0CBE242B02E}"/>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9" name="Oval 688">
              <a:extLst>
                <a:ext uri="{FF2B5EF4-FFF2-40B4-BE49-F238E27FC236}">
                  <a16:creationId xmlns:a16="http://schemas.microsoft.com/office/drawing/2014/main" id="{58F6F760-3971-4DB7-C44F-B8735B242D2F}"/>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90" name="Group 689">
            <a:extLst>
              <a:ext uri="{FF2B5EF4-FFF2-40B4-BE49-F238E27FC236}">
                <a16:creationId xmlns:a16="http://schemas.microsoft.com/office/drawing/2014/main" id="{D0B29526-41FE-F5A5-7660-DC2BD54B0224}"/>
              </a:ext>
            </a:extLst>
          </p:cNvPr>
          <p:cNvGrpSpPr/>
          <p:nvPr/>
        </p:nvGrpSpPr>
        <p:grpSpPr>
          <a:xfrm>
            <a:off x="6722301" y="2860175"/>
            <a:ext cx="1108299" cy="191086"/>
            <a:chOff x="6816266" y="2017072"/>
            <a:chExt cx="1108299" cy="191086"/>
          </a:xfrm>
          <a:solidFill>
            <a:srgbClr val="1A82C4"/>
          </a:solidFill>
        </p:grpSpPr>
        <p:sp>
          <p:nvSpPr>
            <p:cNvPr id="693" name="Oval 692">
              <a:extLst>
                <a:ext uri="{FF2B5EF4-FFF2-40B4-BE49-F238E27FC236}">
                  <a16:creationId xmlns:a16="http://schemas.microsoft.com/office/drawing/2014/main" id="{4006840C-85A7-E9A4-0807-A677EEB6D8E4}"/>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4" name="Oval 693">
              <a:extLst>
                <a:ext uri="{FF2B5EF4-FFF2-40B4-BE49-F238E27FC236}">
                  <a16:creationId xmlns:a16="http://schemas.microsoft.com/office/drawing/2014/main" id="{A2278E04-2654-A400-63A4-231D3C973790}"/>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5" name="Oval 694">
              <a:extLst>
                <a:ext uri="{FF2B5EF4-FFF2-40B4-BE49-F238E27FC236}">
                  <a16:creationId xmlns:a16="http://schemas.microsoft.com/office/drawing/2014/main" id="{40886D91-EBE9-4EA5-0A3F-22C9FAD8D3D8}"/>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6" name="Oval 695">
              <a:extLst>
                <a:ext uri="{FF2B5EF4-FFF2-40B4-BE49-F238E27FC236}">
                  <a16:creationId xmlns:a16="http://schemas.microsoft.com/office/drawing/2014/main" id="{9A424F40-5137-80C5-F23B-6D6E606D23A7}"/>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7" name="Oval 696">
              <a:extLst>
                <a:ext uri="{FF2B5EF4-FFF2-40B4-BE49-F238E27FC236}">
                  <a16:creationId xmlns:a16="http://schemas.microsoft.com/office/drawing/2014/main" id="{7C995BF4-972A-FF53-2CA5-7797AAEE0653}"/>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aphicFrame>
        <p:nvGraphicFramePr>
          <p:cNvPr id="684" name="Table 4">
            <a:extLst>
              <a:ext uri="{FF2B5EF4-FFF2-40B4-BE49-F238E27FC236}">
                <a16:creationId xmlns:a16="http://schemas.microsoft.com/office/drawing/2014/main" id="{E1FF6F2B-D6C5-CCB8-EE77-88B933676C2C}"/>
              </a:ext>
            </a:extLst>
          </p:cNvPr>
          <p:cNvGraphicFramePr>
            <a:graphicFrameLocks/>
          </p:cNvGraphicFramePr>
          <p:nvPr>
            <p:extLst>
              <p:ext uri="{D42A27DB-BD31-4B8C-83A1-F6EECF244321}">
                <p14:modId xmlns:p14="http://schemas.microsoft.com/office/powerpoint/2010/main" val="975399023"/>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a:t>
                      </a:r>
                      <a:r>
                        <a:rPr lang="en-US" sz="800" kern="1200" dirty="0">
                          <a:solidFill>
                            <a:schemeClr val="accent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chemeClr val="accent4"/>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691" name="TextBox 690">
            <a:extLst>
              <a:ext uri="{FF2B5EF4-FFF2-40B4-BE49-F238E27FC236}">
                <a16:creationId xmlns:a16="http://schemas.microsoft.com/office/drawing/2014/main" id="{36B455A9-BA6E-546E-A8DB-390603F495CA}"/>
              </a:ext>
            </a:extLst>
          </p:cNvPr>
          <p:cNvSpPr txBox="1"/>
          <p:nvPr/>
        </p:nvSpPr>
        <p:spPr>
          <a:xfrm>
            <a:off x="0" y="6062520"/>
            <a:ext cx="9144000" cy="430887"/>
          </a:xfrm>
          <a:prstGeom prst="rect">
            <a:avLst/>
          </a:prstGeom>
          <a:noFill/>
        </p:spPr>
        <p:txBody>
          <a:bodyPr wrap="square">
            <a:spAutoFit/>
          </a:bodyPr>
          <a:lstStyle/>
          <a:p>
            <a:pPr algn="ctr" fontAlgn="t"/>
            <a:r>
              <a:rPr lang="en-US" sz="1100" dirty="0">
                <a:effectLst/>
                <a:latin typeface="Avenir Next" panose="020B0503020202020204" pitchFamily="34" charset="0"/>
              </a:rPr>
              <a:t>Seshadri, Vivek, et al. "</a:t>
            </a:r>
            <a:r>
              <a:rPr lang="en-US" sz="1100" b="1" dirty="0">
                <a:solidFill>
                  <a:schemeClr val="accent4"/>
                </a:solidFill>
                <a:effectLst/>
                <a:latin typeface="Avenir Next" panose="020B0503020202020204" pitchFamily="34" charset="0"/>
              </a:rPr>
              <a:t> Ambit: In-Memory </a:t>
            </a:r>
            <a:r>
              <a:rPr lang="en-US" sz="1100" b="1" dirty="0">
                <a:solidFill>
                  <a:schemeClr val="accent4"/>
                </a:solidFill>
                <a:latin typeface="Avenir Next" panose="020B0503020202020204" pitchFamily="34" charset="0"/>
              </a:rPr>
              <a:t>A</a:t>
            </a:r>
            <a:r>
              <a:rPr lang="en-US" sz="1100" b="1" dirty="0">
                <a:solidFill>
                  <a:schemeClr val="accent4"/>
                </a:solidFill>
                <a:effectLst/>
                <a:latin typeface="Avenir Next" panose="020B0503020202020204" pitchFamily="34" charset="0"/>
              </a:rPr>
              <a:t>ccelerator for Bulk </a:t>
            </a:r>
            <a:r>
              <a:rPr lang="en-US" sz="1100" b="1" dirty="0">
                <a:solidFill>
                  <a:schemeClr val="accent4"/>
                </a:solidFill>
                <a:latin typeface="Avenir Next" panose="020B0503020202020204" pitchFamily="34" charset="0"/>
              </a:rPr>
              <a:t>B</a:t>
            </a:r>
            <a:r>
              <a:rPr lang="en-US" sz="1100" b="1" dirty="0">
                <a:solidFill>
                  <a:schemeClr val="accent4"/>
                </a:solidFill>
                <a:effectLst/>
                <a:latin typeface="Avenir Next" panose="020B0503020202020204" pitchFamily="34" charset="0"/>
              </a:rPr>
              <a:t>itwise Operations </a:t>
            </a:r>
            <a:br>
              <a:rPr lang="en-US" sz="1100" b="1" dirty="0">
                <a:solidFill>
                  <a:schemeClr val="accent4"/>
                </a:solidFill>
                <a:effectLst/>
                <a:latin typeface="Avenir Next" panose="020B0503020202020204" pitchFamily="34" charset="0"/>
              </a:rPr>
            </a:br>
            <a:r>
              <a:rPr lang="en-US" sz="1100" b="1" dirty="0">
                <a:solidFill>
                  <a:schemeClr val="accent4"/>
                </a:solidFill>
                <a:effectLst/>
                <a:latin typeface="Avenir Next" panose="020B0503020202020204" pitchFamily="34" charset="0"/>
              </a:rPr>
              <a:t>Using Commodity DRAM Technology</a:t>
            </a:r>
            <a:r>
              <a:rPr lang="en-US" sz="1100" dirty="0">
                <a:effectLst/>
                <a:latin typeface="Avenir Next" panose="020B0503020202020204" pitchFamily="34" charset="0"/>
              </a:rPr>
              <a:t>," in MICRO, 2017</a:t>
            </a:r>
            <a:endParaRPr lang="en-US" sz="1100" dirty="0">
              <a:latin typeface="Avenir Next" panose="020B0503020202020204" pitchFamily="34" charset="0"/>
            </a:endParaRP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In-DRAM majority is performed by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simultaneously activating three DRAM rows</a:t>
            </a:r>
            <a:endParaRPr lang="en-US" sz="2200" b="1" dirty="0">
              <a:solidFill>
                <a:schemeClr val="tx1"/>
              </a:solidFill>
              <a:latin typeface="Avenir Next" panose="020B0503020202020204" pitchFamily="34" charset="0"/>
            </a:endParaRPr>
          </a:p>
        </p:txBody>
      </p:sp>
      <p:grpSp>
        <p:nvGrpSpPr>
          <p:cNvPr id="701" name="Group 700">
            <a:extLst>
              <a:ext uri="{FF2B5EF4-FFF2-40B4-BE49-F238E27FC236}">
                <a16:creationId xmlns:a16="http://schemas.microsoft.com/office/drawing/2014/main" id="{2A13BFA4-7F50-5E2F-AFA2-EDF4A32475D1}"/>
              </a:ext>
            </a:extLst>
          </p:cNvPr>
          <p:cNvGrpSpPr/>
          <p:nvPr/>
        </p:nvGrpSpPr>
        <p:grpSpPr>
          <a:xfrm>
            <a:off x="7887087" y="2545281"/>
            <a:ext cx="1081825" cy="821945"/>
            <a:chOff x="7887087" y="2545281"/>
            <a:chExt cx="1081825" cy="821945"/>
          </a:xfrm>
        </p:grpSpPr>
        <p:sp>
          <p:nvSpPr>
            <p:cNvPr id="698" name="TextBox 697">
              <a:extLst>
                <a:ext uri="{FF2B5EF4-FFF2-40B4-BE49-F238E27FC236}">
                  <a16:creationId xmlns:a16="http://schemas.microsoft.com/office/drawing/2014/main" id="{A8B59A6C-A709-CBCE-93D7-CC0340BEE5BE}"/>
                </a:ext>
              </a:extLst>
            </p:cNvPr>
            <p:cNvSpPr txBox="1"/>
            <p:nvPr/>
          </p:nvSpPr>
          <p:spPr>
            <a:xfrm>
              <a:off x="7887087" y="2997894"/>
              <a:ext cx="1081825" cy="369332"/>
            </a:xfrm>
            <a:prstGeom prst="rect">
              <a:avLst/>
            </a:prstGeom>
            <a:noFill/>
          </p:spPr>
          <p:txBody>
            <a:bodyPr wrap="square">
              <a:spAutoFit/>
            </a:bodyPr>
            <a:lstStyle/>
            <a:p>
              <a:r>
                <a:rPr lang="en-US" sz="1800" b="1" i="1" dirty="0">
                  <a:solidFill>
                    <a:srgbClr val="C00000"/>
                  </a:solidFill>
                  <a:latin typeface="Avenir Next" panose="020B0503020202020204" pitchFamily="34" charset="0"/>
                </a:rPr>
                <a:t>← src</a:t>
              </a:r>
              <a:r>
                <a:rPr lang="en-US" sz="1800" b="1" i="1" baseline="-25000" dirty="0">
                  <a:solidFill>
                    <a:srgbClr val="C00000"/>
                  </a:solidFill>
                  <a:latin typeface="Avenir Next" panose="020B0503020202020204" pitchFamily="34" charset="0"/>
                </a:rPr>
                <a:t>3</a:t>
              </a:r>
              <a:endParaRPr lang="en-US" i="1" baseline="-25000" dirty="0">
                <a:solidFill>
                  <a:srgbClr val="C00000"/>
                </a:solidFill>
              </a:endParaRPr>
            </a:p>
          </p:txBody>
        </p:sp>
        <p:sp>
          <p:nvSpPr>
            <p:cNvPr id="699" name="TextBox 698">
              <a:extLst>
                <a:ext uri="{FF2B5EF4-FFF2-40B4-BE49-F238E27FC236}">
                  <a16:creationId xmlns:a16="http://schemas.microsoft.com/office/drawing/2014/main" id="{84459065-54F5-3A52-D8FA-A4BB93A15FBA}"/>
                </a:ext>
              </a:extLst>
            </p:cNvPr>
            <p:cNvSpPr txBox="1"/>
            <p:nvPr/>
          </p:nvSpPr>
          <p:spPr>
            <a:xfrm>
              <a:off x="7887087" y="2771588"/>
              <a:ext cx="1081825" cy="369332"/>
            </a:xfrm>
            <a:prstGeom prst="rect">
              <a:avLst/>
            </a:prstGeom>
            <a:noFill/>
          </p:spPr>
          <p:txBody>
            <a:bodyPr wrap="square">
              <a:spAutoFit/>
            </a:bodyPr>
            <a:lstStyle/>
            <a:p>
              <a:r>
                <a:rPr lang="en-US" b="1" i="1" dirty="0">
                  <a:solidFill>
                    <a:srgbClr val="C00000"/>
                  </a:solidFill>
                  <a:latin typeface="Avenir Next" panose="020B0503020202020204" pitchFamily="34" charset="0"/>
                </a:rPr>
                <a:t>← src</a:t>
              </a:r>
              <a:r>
                <a:rPr lang="en-US" b="1" i="1" baseline="-25000" dirty="0">
                  <a:solidFill>
                    <a:srgbClr val="C00000"/>
                  </a:solidFill>
                  <a:latin typeface="Avenir Next" panose="020B0503020202020204" pitchFamily="34" charset="0"/>
                </a:rPr>
                <a:t>2</a:t>
              </a:r>
              <a:endParaRPr lang="en-US" i="1" baseline="-25000" dirty="0">
                <a:solidFill>
                  <a:srgbClr val="C00000"/>
                </a:solidFill>
              </a:endParaRPr>
            </a:p>
          </p:txBody>
        </p:sp>
        <p:sp>
          <p:nvSpPr>
            <p:cNvPr id="700" name="TextBox 699">
              <a:extLst>
                <a:ext uri="{FF2B5EF4-FFF2-40B4-BE49-F238E27FC236}">
                  <a16:creationId xmlns:a16="http://schemas.microsoft.com/office/drawing/2014/main" id="{C798F648-7C04-A4A0-7E1A-357523EA9C2C}"/>
                </a:ext>
              </a:extLst>
            </p:cNvPr>
            <p:cNvSpPr txBox="1"/>
            <p:nvPr/>
          </p:nvSpPr>
          <p:spPr>
            <a:xfrm>
              <a:off x="7887087" y="2545281"/>
              <a:ext cx="1081825" cy="369332"/>
            </a:xfrm>
            <a:prstGeom prst="rect">
              <a:avLst/>
            </a:prstGeom>
            <a:noFill/>
          </p:spPr>
          <p:txBody>
            <a:bodyPr wrap="square">
              <a:spAutoFit/>
            </a:bodyPr>
            <a:lstStyle/>
            <a:p>
              <a:r>
                <a:rPr lang="en-US" b="1" i="1" dirty="0">
                  <a:solidFill>
                    <a:srgbClr val="C00000"/>
                  </a:solidFill>
                  <a:latin typeface="Avenir Next" panose="020B0503020202020204" pitchFamily="34" charset="0"/>
                </a:rPr>
                <a:t>← src</a:t>
              </a:r>
              <a:r>
                <a:rPr lang="en-US" b="1" i="1" baseline="-25000" dirty="0">
                  <a:solidFill>
                    <a:srgbClr val="C00000"/>
                  </a:solidFill>
                  <a:latin typeface="Avenir Next" panose="020B0503020202020204" pitchFamily="34" charset="0"/>
                </a:rPr>
                <a:t>1</a:t>
              </a:r>
              <a:endParaRPr lang="en-US" i="1" baseline="-25000" dirty="0">
                <a:solidFill>
                  <a:srgbClr val="C00000"/>
                </a:solidFill>
              </a:endParaRPr>
            </a:p>
          </p:txBody>
        </p:sp>
      </p:grpSp>
    </p:spTree>
    <p:extLst>
      <p:ext uri="{BB962C8B-B14F-4D97-AF65-F5344CB8AC3E}">
        <p14:creationId xmlns:p14="http://schemas.microsoft.com/office/powerpoint/2010/main" val="985617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10" presetClass="entr" presetSubtype="0" fill="hold" nodeType="withEffect">
                                  <p:stCondLst>
                                    <p:cond delay="0"/>
                                  </p:stCondLst>
                                  <p:childTnLst>
                                    <p:set>
                                      <p:cBhvr>
                                        <p:cTn id="63" dur="1" fill="hold">
                                          <p:stCondLst>
                                            <p:cond delay="0"/>
                                          </p:stCondLst>
                                        </p:cTn>
                                        <p:tgtEl>
                                          <p:spTgt spid="701"/>
                                        </p:tgtEl>
                                        <p:attrNameLst>
                                          <p:attrName>style.visibility</p:attrName>
                                        </p:attrNameLst>
                                      </p:cBhvr>
                                      <p:to>
                                        <p:strVal val="visible"/>
                                      </p:to>
                                    </p:set>
                                    <p:animEffect transition="in" filter="fade">
                                      <p:cBhvr>
                                        <p:cTn id="64" dur="500"/>
                                        <p:tgtEl>
                                          <p:spTgt spid="701"/>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4" fill="hold" nodeType="clickEffect">
                                  <p:stCondLst>
                                    <p:cond delay="0"/>
                                  </p:stCondLst>
                                  <p:childTnLst>
                                    <p:set>
                                      <p:cBhvr>
                                        <p:cTn id="68" dur="1" fill="hold">
                                          <p:stCondLst>
                                            <p:cond delay="0"/>
                                          </p:stCondLst>
                                        </p:cTn>
                                        <p:tgtEl>
                                          <p:spTgt spid="665"/>
                                        </p:tgtEl>
                                        <p:attrNameLst>
                                          <p:attrName>style.visibility</p:attrName>
                                        </p:attrNameLst>
                                      </p:cBhvr>
                                      <p:to>
                                        <p:strVal val="visible"/>
                                      </p:to>
                                    </p:set>
                                    <p:animEffect transition="in" filter="wipe(down)">
                                      <p:cBhvr>
                                        <p:cTn id="69" dur="500"/>
                                        <p:tgtEl>
                                          <p:spTgt spid="665"/>
                                        </p:tgtEl>
                                      </p:cBhvr>
                                    </p:animEffect>
                                  </p:childTnLst>
                                </p:cTn>
                              </p:par>
                              <p:par>
                                <p:cTn id="70" presetID="22" presetClass="entr" presetSubtype="4" fill="hold" nodeType="withEffect">
                                  <p:stCondLst>
                                    <p:cond delay="0"/>
                                  </p:stCondLst>
                                  <p:childTnLst>
                                    <p:set>
                                      <p:cBhvr>
                                        <p:cTn id="71" dur="1" fill="hold">
                                          <p:stCondLst>
                                            <p:cond delay="0"/>
                                          </p:stCondLst>
                                        </p:cTn>
                                        <p:tgtEl>
                                          <p:spTgt spid="673"/>
                                        </p:tgtEl>
                                        <p:attrNameLst>
                                          <p:attrName>style.visibility</p:attrName>
                                        </p:attrNameLst>
                                      </p:cBhvr>
                                      <p:to>
                                        <p:strVal val="visible"/>
                                      </p:to>
                                    </p:set>
                                    <p:animEffect transition="in" filter="wipe(down)">
                                      <p:cBhvr>
                                        <p:cTn id="72" dur="500"/>
                                        <p:tgtEl>
                                          <p:spTgt spid="673"/>
                                        </p:tgtEl>
                                      </p:cBhvr>
                                    </p:animEffect>
                                  </p:childTnLst>
                                </p:cTn>
                              </p:par>
                              <p:par>
                                <p:cTn id="73" presetID="22" presetClass="entr" presetSubtype="4" fill="hold" nodeType="withEffect">
                                  <p:stCondLst>
                                    <p:cond delay="0"/>
                                  </p:stCondLst>
                                  <p:childTnLst>
                                    <p:set>
                                      <p:cBhvr>
                                        <p:cTn id="74" dur="1" fill="hold">
                                          <p:stCondLst>
                                            <p:cond delay="0"/>
                                          </p:stCondLst>
                                        </p:cTn>
                                        <p:tgtEl>
                                          <p:spTgt spid="682"/>
                                        </p:tgtEl>
                                        <p:attrNameLst>
                                          <p:attrName>style.visibility</p:attrName>
                                        </p:attrNameLst>
                                      </p:cBhvr>
                                      <p:to>
                                        <p:strVal val="visible"/>
                                      </p:to>
                                    </p:set>
                                    <p:animEffect transition="in" filter="wipe(down)">
                                      <p:cBhvr>
                                        <p:cTn id="75" dur="500"/>
                                        <p:tgtEl>
                                          <p:spTgt spid="682"/>
                                        </p:tgtEl>
                                      </p:cBhvr>
                                    </p:animEffect>
                                  </p:childTnLst>
                                </p:cTn>
                              </p:par>
                              <p:par>
                                <p:cTn id="76" presetID="22" presetClass="entr" presetSubtype="4" fill="hold" nodeType="withEffect">
                                  <p:stCondLst>
                                    <p:cond delay="0"/>
                                  </p:stCondLst>
                                  <p:childTnLst>
                                    <p:set>
                                      <p:cBhvr>
                                        <p:cTn id="77" dur="1" fill="hold">
                                          <p:stCondLst>
                                            <p:cond delay="0"/>
                                          </p:stCondLst>
                                        </p:cTn>
                                        <p:tgtEl>
                                          <p:spTgt spid="690"/>
                                        </p:tgtEl>
                                        <p:attrNameLst>
                                          <p:attrName>style.visibility</p:attrName>
                                        </p:attrNameLst>
                                      </p:cBhvr>
                                      <p:to>
                                        <p:strVal val="visible"/>
                                      </p:to>
                                    </p:set>
                                    <p:animEffect transition="in" filter="wipe(down)">
                                      <p:cBhvr>
                                        <p:cTn id="78" dur="500"/>
                                        <p:tgtEl>
                                          <p:spTgt spid="6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842034"/>
            <a:chOff x="7868816" y="2300187"/>
            <a:chExt cx="1081825" cy="842034"/>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79928"/>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5844"/>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5717936" y="4279928"/>
            <a:ext cx="2944625" cy="1715944"/>
            <a:chOff x="5508472" y="4130912"/>
            <a:chExt cx="3173612"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08472" y="4130912"/>
              <a:ext cx="3173612"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526635" y="4276509"/>
              <a:ext cx="3141290" cy="1552062"/>
              <a:chOff x="5526635" y="4276509"/>
              <a:chExt cx="3141290"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6" cy="407002"/>
                <a:chOff x="5589001" y="4441271"/>
                <a:chExt cx="1883576"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222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934" name="Flowchart: Connector 11">
            <a:extLst>
              <a:ext uri="{FF2B5EF4-FFF2-40B4-BE49-F238E27FC236}">
                <a16:creationId xmlns:a16="http://schemas.microsoft.com/office/drawing/2014/main" id="{30E2535A-4A5D-C98F-4F28-4BEA51B6A267}"/>
              </a:ext>
            </a:extLst>
          </p:cNvPr>
          <p:cNvSpPr/>
          <p:nvPr/>
        </p:nvSpPr>
        <p:spPr>
          <a:xfrm>
            <a:off x="6683842" y="5768287"/>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aphicFrame>
        <p:nvGraphicFramePr>
          <p:cNvPr id="3" name="Table 4">
            <a:extLst>
              <a:ext uri="{FF2B5EF4-FFF2-40B4-BE49-F238E27FC236}">
                <a16:creationId xmlns:a16="http://schemas.microsoft.com/office/drawing/2014/main" id="{CAA5D09F-8369-F762-0FA0-1463548FC714}"/>
              </a:ext>
            </a:extLst>
          </p:cNvPr>
          <p:cNvGraphicFramePr>
            <a:graphicFrameLocks/>
          </p:cNvGraphicFramePr>
          <p:nvPr>
            <p:extLst>
              <p:ext uri="{D42A27DB-BD31-4B8C-83A1-F6EECF244321}">
                <p14:modId xmlns:p14="http://schemas.microsoft.com/office/powerpoint/2010/main" val="320618813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a:t>
                      </a:r>
                      <a:r>
                        <a:rPr lang="en-US" sz="800" kern="1200" dirty="0">
                          <a:solidFill>
                            <a:srgbClr val="1D82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622896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30"/>
                                        </p:tgtEl>
                                        <p:attrNameLst>
                                          <p:attrName>style.visibility</p:attrName>
                                        </p:attrNameLst>
                                      </p:cBhvr>
                                      <p:to>
                                        <p:strVal val="visible"/>
                                      </p:to>
                                    </p:set>
                                    <p:animEffect transition="in" filter="fade">
                                      <p:cBhvr>
                                        <p:cTn id="7" dur="500"/>
                                        <p:tgtEl>
                                          <p:spTgt spid="93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32"/>
                                        </p:tgtEl>
                                        <p:attrNameLst>
                                          <p:attrName>style.visibility</p:attrName>
                                        </p:attrNameLst>
                                      </p:cBhvr>
                                      <p:to>
                                        <p:strVal val="visible"/>
                                      </p:to>
                                    </p:set>
                                    <p:animEffect transition="in" filter="fade">
                                      <p:cBhvr>
                                        <p:cTn id="12" dur="500"/>
                                        <p:tgtEl>
                                          <p:spTgt spid="93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31"/>
                                        </p:tgtEl>
                                        <p:attrNameLst>
                                          <p:attrName>style.visibility</p:attrName>
                                        </p:attrNameLst>
                                      </p:cBhvr>
                                      <p:to>
                                        <p:strVal val="visible"/>
                                      </p:to>
                                    </p:set>
                                    <p:animEffect transition="in" filter="fade">
                                      <p:cBhvr>
                                        <p:cTn id="17" dur="500"/>
                                        <p:tgtEl>
                                          <p:spTgt spid="9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14737"/>
            <a:chOff x="7868816" y="2300187"/>
            <a:chExt cx="1081825" cy="1314737"/>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45592"/>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chemeClr val="accent6"/>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14995"/>
            <a:ext cx="0" cy="19668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764297" y="4416325"/>
            <a:ext cx="980450" cy="338554"/>
            <a:chOff x="5628542" y="5588905"/>
            <a:chExt cx="1056694" cy="364881"/>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364881"/>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flipV="1">
                <a:off x="6004718" y="5730272"/>
                <a:ext cx="680518" cy="7783"/>
              </a:xfrm>
              <a:prstGeom prst="line">
                <a:avLst/>
              </a:prstGeom>
              <a:solidFill>
                <a:schemeClr val="tx1"/>
              </a:solidFill>
              <a:ln w="31750" cap="flat" cmpd="sng" algn="ctr">
                <a:solidFill>
                  <a:srgbClr val="C00000"/>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rgbClr val="C00000"/>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rgbClr val="C00000"/>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08968"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947" name="Group 946">
            <a:extLst>
              <a:ext uri="{FF2B5EF4-FFF2-40B4-BE49-F238E27FC236}">
                <a16:creationId xmlns:a16="http://schemas.microsoft.com/office/drawing/2014/main" id="{53404456-F63D-0553-C635-0FE125E28395}"/>
              </a:ext>
            </a:extLst>
          </p:cNvPr>
          <p:cNvGrpSpPr/>
          <p:nvPr/>
        </p:nvGrpSpPr>
        <p:grpSpPr>
          <a:xfrm>
            <a:off x="1969462" y="3321630"/>
            <a:ext cx="1184734" cy="191086"/>
            <a:chOff x="2058103" y="2017072"/>
            <a:chExt cx="1184734" cy="191086"/>
          </a:xfrm>
        </p:grpSpPr>
        <p:cxnSp>
          <p:nvCxnSpPr>
            <p:cNvPr id="949" name="Straight Connector 948">
              <a:extLst>
                <a:ext uri="{FF2B5EF4-FFF2-40B4-BE49-F238E27FC236}">
                  <a16:creationId xmlns:a16="http://schemas.microsoft.com/office/drawing/2014/main" id="{34680D0F-C24D-8926-7E4E-30C775A64CA6}"/>
                </a:ext>
              </a:extLst>
            </p:cNvPr>
            <p:cNvCxnSpPr>
              <a:cxnSpLocks/>
              <a:stCxn id="954" idx="6"/>
            </p:cNvCxnSpPr>
            <p:nvPr/>
          </p:nvCxnSpPr>
          <p:spPr>
            <a:xfrm flipH="1">
              <a:off x="2058103" y="2112615"/>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A1143C40-5917-FBB2-7688-241FBE16DE01}"/>
                </a:ext>
              </a:extLst>
            </p:cNvPr>
            <p:cNvSpPr/>
            <p:nvPr/>
          </p:nvSpPr>
          <p:spPr>
            <a:xfrm>
              <a:off x="213453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1" name="Oval 950">
              <a:extLst>
                <a:ext uri="{FF2B5EF4-FFF2-40B4-BE49-F238E27FC236}">
                  <a16:creationId xmlns:a16="http://schemas.microsoft.com/office/drawing/2014/main" id="{38EAC001-3F01-B207-FFBA-F44B5AA14C2D}"/>
                </a:ext>
              </a:extLst>
            </p:cNvPr>
            <p:cNvSpPr/>
            <p:nvPr/>
          </p:nvSpPr>
          <p:spPr>
            <a:xfrm>
              <a:off x="236384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2" name="Oval 951">
              <a:extLst>
                <a:ext uri="{FF2B5EF4-FFF2-40B4-BE49-F238E27FC236}">
                  <a16:creationId xmlns:a16="http://schemas.microsoft.com/office/drawing/2014/main" id="{066D7D92-9E04-BC24-F109-752975FD0AD5}"/>
                </a:ext>
              </a:extLst>
            </p:cNvPr>
            <p:cNvSpPr/>
            <p:nvPr/>
          </p:nvSpPr>
          <p:spPr>
            <a:xfrm>
              <a:off x="2593144"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3" name="Oval 952">
              <a:extLst>
                <a:ext uri="{FF2B5EF4-FFF2-40B4-BE49-F238E27FC236}">
                  <a16:creationId xmlns:a16="http://schemas.microsoft.com/office/drawing/2014/main" id="{EC220EFF-575C-219A-6471-2F6ED5A3DB19}"/>
                </a:ext>
              </a:extLst>
            </p:cNvPr>
            <p:cNvSpPr/>
            <p:nvPr/>
          </p:nvSpPr>
          <p:spPr>
            <a:xfrm>
              <a:off x="282244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E0C6A296-F92E-DF08-7EE5-F6FC4C1AE931}"/>
                </a:ext>
              </a:extLst>
            </p:cNvPr>
            <p:cNvSpPr/>
            <p:nvPr/>
          </p:nvSpPr>
          <p:spPr>
            <a:xfrm>
              <a:off x="305175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5" name="Group 954">
            <a:extLst>
              <a:ext uri="{FF2B5EF4-FFF2-40B4-BE49-F238E27FC236}">
                <a16:creationId xmlns:a16="http://schemas.microsoft.com/office/drawing/2014/main" id="{4E5F2659-2284-E4AB-A93F-87573B8FF20C}"/>
              </a:ext>
            </a:extLst>
          </p:cNvPr>
          <p:cNvGrpSpPr/>
          <p:nvPr/>
        </p:nvGrpSpPr>
        <p:grpSpPr>
          <a:xfrm>
            <a:off x="3526990" y="3321630"/>
            <a:ext cx="1184734" cy="191086"/>
            <a:chOff x="3615631" y="2017072"/>
            <a:chExt cx="1184734" cy="191086"/>
          </a:xfrm>
        </p:grpSpPr>
        <p:cxnSp>
          <p:nvCxnSpPr>
            <p:cNvPr id="957" name="Straight Connector 956">
              <a:extLst>
                <a:ext uri="{FF2B5EF4-FFF2-40B4-BE49-F238E27FC236}">
                  <a16:creationId xmlns:a16="http://schemas.microsoft.com/office/drawing/2014/main" id="{D2B9753A-9A70-5547-550D-3CEC6E88AA8E}"/>
                </a:ext>
              </a:extLst>
            </p:cNvPr>
            <p:cNvCxnSpPr>
              <a:cxnSpLocks/>
            </p:cNvCxnSpPr>
            <p:nvPr/>
          </p:nvCxnSpPr>
          <p:spPr>
            <a:xfrm flipH="1" flipV="1">
              <a:off x="3615631" y="2112616"/>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58" name="Oval 957">
              <a:extLst>
                <a:ext uri="{FF2B5EF4-FFF2-40B4-BE49-F238E27FC236}">
                  <a16:creationId xmlns:a16="http://schemas.microsoft.com/office/drawing/2014/main" id="{3CA216EA-427F-5B0E-6170-ADB27B77C319}"/>
                </a:ext>
              </a:extLst>
            </p:cNvPr>
            <p:cNvSpPr/>
            <p:nvPr/>
          </p:nvSpPr>
          <p:spPr>
            <a:xfrm>
              <a:off x="369206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9" name="Oval 958">
              <a:extLst>
                <a:ext uri="{FF2B5EF4-FFF2-40B4-BE49-F238E27FC236}">
                  <a16:creationId xmlns:a16="http://schemas.microsoft.com/office/drawing/2014/main" id="{4F1BE462-9747-D4C4-038C-C6993D4F084D}"/>
                </a:ext>
              </a:extLst>
            </p:cNvPr>
            <p:cNvSpPr/>
            <p:nvPr/>
          </p:nvSpPr>
          <p:spPr>
            <a:xfrm>
              <a:off x="392136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4DA1DA3B-2793-BC0A-C581-A915C4466F95}"/>
                </a:ext>
              </a:extLst>
            </p:cNvPr>
            <p:cNvSpPr/>
            <p:nvPr/>
          </p:nvSpPr>
          <p:spPr>
            <a:xfrm>
              <a:off x="4150672"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5" name="Oval 644">
              <a:extLst>
                <a:ext uri="{FF2B5EF4-FFF2-40B4-BE49-F238E27FC236}">
                  <a16:creationId xmlns:a16="http://schemas.microsoft.com/office/drawing/2014/main" id="{E3B54952-EB76-3556-CE5B-D24F5CDFEFE3}"/>
                </a:ext>
              </a:extLst>
            </p:cNvPr>
            <p:cNvSpPr/>
            <p:nvPr/>
          </p:nvSpPr>
          <p:spPr>
            <a:xfrm>
              <a:off x="437997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B56232A-1761-D3E8-816A-CB69732AA94C}"/>
                </a:ext>
              </a:extLst>
            </p:cNvPr>
            <p:cNvSpPr/>
            <p:nvPr/>
          </p:nvSpPr>
          <p:spPr>
            <a:xfrm>
              <a:off x="460927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216241BD-D44A-44FF-526E-6A2EC75075C8}"/>
              </a:ext>
            </a:extLst>
          </p:cNvPr>
          <p:cNvGrpSpPr/>
          <p:nvPr/>
        </p:nvGrpSpPr>
        <p:grpSpPr>
          <a:xfrm>
            <a:off x="5093662" y="3321630"/>
            <a:ext cx="1184734" cy="191086"/>
            <a:chOff x="5182303" y="2017072"/>
            <a:chExt cx="1184734" cy="191086"/>
          </a:xfrm>
        </p:grpSpPr>
        <p:cxnSp>
          <p:nvCxnSpPr>
            <p:cNvPr id="649" name="Straight Connector 648">
              <a:extLst>
                <a:ext uri="{FF2B5EF4-FFF2-40B4-BE49-F238E27FC236}">
                  <a16:creationId xmlns:a16="http://schemas.microsoft.com/office/drawing/2014/main" id="{08BBAA2A-6283-E408-09AD-7EC865B1A736}"/>
                </a:ext>
              </a:extLst>
            </p:cNvPr>
            <p:cNvCxnSpPr>
              <a:cxnSpLocks/>
              <a:stCxn id="654" idx="6"/>
            </p:cNvCxnSpPr>
            <p:nvPr/>
          </p:nvCxnSpPr>
          <p:spPr>
            <a:xfrm flipH="1">
              <a:off x="5182303" y="2112615"/>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BE083B6C-95DC-DE5E-7FF2-49D254149BB6}"/>
                </a:ext>
              </a:extLst>
            </p:cNvPr>
            <p:cNvSpPr/>
            <p:nvPr/>
          </p:nvSpPr>
          <p:spPr>
            <a:xfrm>
              <a:off x="525873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3BEBE7A5-16AB-30B4-1DDF-57606C27DEBF}"/>
                </a:ext>
              </a:extLst>
            </p:cNvPr>
            <p:cNvSpPr/>
            <p:nvPr/>
          </p:nvSpPr>
          <p:spPr>
            <a:xfrm>
              <a:off x="548804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2" name="Oval 651">
              <a:extLst>
                <a:ext uri="{FF2B5EF4-FFF2-40B4-BE49-F238E27FC236}">
                  <a16:creationId xmlns:a16="http://schemas.microsoft.com/office/drawing/2014/main" id="{C137ED40-0EE8-A59B-09EF-2CA4262683C3}"/>
                </a:ext>
              </a:extLst>
            </p:cNvPr>
            <p:cNvSpPr/>
            <p:nvPr/>
          </p:nvSpPr>
          <p:spPr>
            <a:xfrm>
              <a:off x="5717344"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3" name="Oval 652">
              <a:extLst>
                <a:ext uri="{FF2B5EF4-FFF2-40B4-BE49-F238E27FC236}">
                  <a16:creationId xmlns:a16="http://schemas.microsoft.com/office/drawing/2014/main" id="{83EBB039-EE17-7D77-8B45-B302BE565F2B}"/>
                </a:ext>
              </a:extLst>
            </p:cNvPr>
            <p:cNvSpPr/>
            <p:nvPr/>
          </p:nvSpPr>
          <p:spPr>
            <a:xfrm>
              <a:off x="594664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F91AA07D-049E-31F6-70B4-B5EE061CB590}"/>
                </a:ext>
              </a:extLst>
            </p:cNvPr>
            <p:cNvSpPr/>
            <p:nvPr/>
          </p:nvSpPr>
          <p:spPr>
            <a:xfrm>
              <a:off x="617595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5" name="Group 654">
            <a:extLst>
              <a:ext uri="{FF2B5EF4-FFF2-40B4-BE49-F238E27FC236}">
                <a16:creationId xmlns:a16="http://schemas.microsoft.com/office/drawing/2014/main" id="{0D7924AC-ABFA-E932-B13C-0FB494BCE30D}"/>
              </a:ext>
            </a:extLst>
          </p:cNvPr>
          <p:cNvGrpSpPr/>
          <p:nvPr/>
        </p:nvGrpSpPr>
        <p:grpSpPr>
          <a:xfrm>
            <a:off x="6651190" y="3321630"/>
            <a:ext cx="1184734" cy="191086"/>
            <a:chOff x="6739831" y="2017072"/>
            <a:chExt cx="1184734" cy="191086"/>
          </a:xfrm>
        </p:grpSpPr>
        <p:cxnSp>
          <p:nvCxnSpPr>
            <p:cNvPr id="657" name="Straight Connector 656">
              <a:extLst>
                <a:ext uri="{FF2B5EF4-FFF2-40B4-BE49-F238E27FC236}">
                  <a16:creationId xmlns:a16="http://schemas.microsoft.com/office/drawing/2014/main" id="{EECA6AB2-6ABB-8020-AEAA-67EC42C472FB}"/>
                </a:ext>
              </a:extLst>
            </p:cNvPr>
            <p:cNvCxnSpPr>
              <a:cxnSpLocks/>
              <a:stCxn id="662" idx="6"/>
            </p:cNvCxnSpPr>
            <p:nvPr/>
          </p:nvCxnSpPr>
          <p:spPr>
            <a:xfrm flipH="1">
              <a:off x="6739831" y="2112615"/>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658" name="Oval 657">
              <a:extLst>
                <a:ext uri="{FF2B5EF4-FFF2-40B4-BE49-F238E27FC236}">
                  <a16:creationId xmlns:a16="http://schemas.microsoft.com/office/drawing/2014/main" id="{096090EE-2BC7-DC9C-A796-D370958D0E02}"/>
                </a:ext>
              </a:extLst>
            </p:cNvPr>
            <p:cNvSpPr/>
            <p:nvPr/>
          </p:nvSpPr>
          <p:spPr>
            <a:xfrm>
              <a:off x="681626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EF73B7BE-8602-FDBE-9D10-0DB6F1B50A69}"/>
                </a:ext>
              </a:extLst>
            </p:cNvPr>
            <p:cNvSpPr/>
            <p:nvPr/>
          </p:nvSpPr>
          <p:spPr>
            <a:xfrm>
              <a:off x="704556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0" name="Oval 659">
              <a:extLst>
                <a:ext uri="{FF2B5EF4-FFF2-40B4-BE49-F238E27FC236}">
                  <a16:creationId xmlns:a16="http://schemas.microsoft.com/office/drawing/2014/main" id="{6C65E983-2E62-11FE-5DFF-592C169C40A1}"/>
                </a:ext>
              </a:extLst>
            </p:cNvPr>
            <p:cNvSpPr/>
            <p:nvPr/>
          </p:nvSpPr>
          <p:spPr>
            <a:xfrm>
              <a:off x="7274872"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1" name="Oval 660">
              <a:extLst>
                <a:ext uri="{FF2B5EF4-FFF2-40B4-BE49-F238E27FC236}">
                  <a16:creationId xmlns:a16="http://schemas.microsoft.com/office/drawing/2014/main" id="{DC3435CF-E690-60B8-9C3B-1627F9BC402D}"/>
                </a:ext>
              </a:extLst>
            </p:cNvPr>
            <p:cNvSpPr/>
            <p:nvPr/>
          </p:nvSpPr>
          <p:spPr>
            <a:xfrm>
              <a:off x="750417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7DA28EEB-63AB-C139-81CF-584C4B987358}"/>
                </a:ext>
              </a:extLst>
            </p:cNvPr>
            <p:cNvSpPr/>
            <p:nvPr/>
          </p:nvSpPr>
          <p:spPr>
            <a:xfrm>
              <a:off x="773347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72D37354-B3D4-EF34-AEEB-89AAF16E7A79}"/>
              </a:ext>
            </a:extLst>
          </p:cNvPr>
          <p:cNvSpPr/>
          <p:nvPr/>
        </p:nvSpPr>
        <p:spPr>
          <a:xfrm>
            <a:off x="6683842" y="5769592"/>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99" name="Straight Connector 698">
            <a:extLst>
              <a:ext uri="{FF2B5EF4-FFF2-40B4-BE49-F238E27FC236}">
                <a16:creationId xmlns:a16="http://schemas.microsoft.com/office/drawing/2014/main" id="{F743A0DB-5327-3158-05FA-F5DF3D808B3D}"/>
              </a:ext>
            </a:extLst>
          </p:cNvPr>
          <p:cNvCxnSpPr>
            <a:cxnSpLocks/>
          </p:cNvCxnSpPr>
          <p:nvPr/>
        </p:nvCxnSpPr>
        <p:spPr>
          <a:xfrm>
            <a:off x="6394279" y="4916704"/>
            <a:ext cx="0" cy="72222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27E0BE55-F3DB-E452-6341-0DD49C421126}"/>
              </a:ext>
            </a:extLst>
          </p:cNvPr>
          <p:cNvCxnSpPr>
            <a:cxnSpLocks/>
            <a:endCxn id="773" idx="2"/>
          </p:cNvCxnSpPr>
          <p:nvPr/>
        </p:nvCxnSpPr>
        <p:spPr>
          <a:xfrm>
            <a:off x="6567896" y="5172271"/>
            <a:ext cx="908503" cy="998"/>
          </a:xfrm>
          <a:prstGeom prst="line">
            <a:avLst/>
          </a:prstGeom>
          <a:ln w="31750"/>
        </p:spPr>
        <p:style>
          <a:lnRef idx="1">
            <a:schemeClr val="dk1"/>
          </a:lnRef>
          <a:fillRef idx="0">
            <a:schemeClr val="dk1"/>
          </a:fillRef>
          <a:effectRef idx="0">
            <a:schemeClr val="dk1"/>
          </a:effectRef>
          <a:fontRef idx="minor">
            <a:schemeClr val="tx1"/>
          </a:fontRef>
        </p:style>
      </p:cxn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803073" cy="338554"/>
            <a:chOff x="5609762" y="4441271"/>
            <a:chExt cx="865523" cy="364881"/>
          </a:xfrm>
        </p:grpSpPr>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465450"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grpSp>
      <p:cxnSp>
        <p:nvCxnSpPr>
          <p:cNvPr id="705" name="Straight Connector 704">
            <a:extLst>
              <a:ext uri="{FF2B5EF4-FFF2-40B4-BE49-F238E27FC236}">
                <a16:creationId xmlns:a16="http://schemas.microsoft.com/office/drawing/2014/main" id="{586D4E62-2827-F7BF-1706-4049B464FE5B}"/>
              </a:ext>
            </a:extLst>
          </p:cNvPr>
          <p:cNvCxnSpPr>
            <a:cxnSpLocks/>
          </p:cNvCxnSpPr>
          <p:nvPr/>
        </p:nvCxnSpPr>
        <p:spPr>
          <a:xfrm>
            <a:off x="6557123" y="5156571"/>
            <a:ext cx="0" cy="657098"/>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4897228"/>
            <a:ext cx="0" cy="29085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898" name="Table 4">
            <a:extLst>
              <a:ext uri="{FF2B5EF4-FFF2-40B4-BE49-F238E27FC236}">
                <a16:creationId xmlns:a16="http://schemas.microsoft.com/office/drawing/2014/main" id="{504E2F35-C45F-08EC-12B6-22122FEEE2FB}"/>
              </a:ext>
            </a:extLst>
          </p:cNvPr>
          <p:cNvGraphicFramePr>
            <a:graphicFrameLocks/>
          </p:cNvGraphicFramePr>
          <p:nvPr>
            <p:extLst>
              <p:ext uri="{D42A27DB-BD31-4B8C-83A1-F6EECF244321}">
                <p14:modId xmlns:p14="http://schemas.microsoft.com/office/powerpoint/2010/main" val="320618813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a:t>
                      </a:r>
                      <a:r>
                        <a:rPr lang="en-US" sz="800" kern="1200" dirty="0">
                          <a:solidFill>
                            <a:srgbClr val="1D82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715056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22" presetClass="entr" presetSubtype="8" fill="hold" nodeType="withEffect">
                                  <p:stCondLst>
                                    <p:cond delay="0"/>
                                  </p:stCondLst>
                                  <p:childTnLst>
                                    <p:set>
                                      <p:cBhvr>
                                        <p:cTn id="63" dur="1" fill="hold">
                                          <p:stCondLst>
                                            <p:cond delay="0"/>
                                          </p:stCondLst>
                                        </p:cTn>
                                        <p:tgtEl>
                                          <p:spTgt spid="947"/>
                                        </p:tgtEl>
                                        <p:attrNameLst>
                                          <p:attrName>style.visibility</p:attrName>
                                        </p:attrNameLst>
                                      </p:cBhvr>
                                      <p:to>
                                        <p:strVal val="visible"/>
                                      </p:to>
                                    </p:set>
                                    <p:animEffect transition="in" filter="wipe(left)">
                                      <p:cBhvr>
                                        <p:cTn id="64" dur="500"/>
                                        <p:tgtEl>
                                          <p:spTgt spid="947"/>
                                        </p:tgtEl>
                                      </p:cBhvr>
                                    </p:animEffect>
                                  </p:childTnLst>
                                </p:cTn>
                              </p:par>
                              <p:par>
                                <p:cTn id="65" presetID="22" presetClass="entr" presetSubtype="8" fill="hold" nodeType="withEffect">
                                  <p:stCondLst>
                                    <p:cond delay="0"/>
                                  </p:stCondLst>
                                  <p:childTnLst>
                                    <p:set>
                                      <p:cBhvr>
                                        <p:cTn id="66" dur="1" fill="hold">
                                          <p:stCondLst>
                                            <p:cond delay="0"/>
                                          </p:stCondLst>
                                        </p:cTn>
                                        <p:tgtEl>
                                          <p:spTgt spid="955"/>
                                        </p:tgtEl>
                                        <p:attrNameLst>
                                          <p:attrName>style.visibility</p:attrName>
                                        </p:attrNameLst>
                                      </p:cBhvr>
                                      <p:to>
                                        <p:strVal val="visible"/>
                                      </p:to>
                                    </p:set>
                                    <p:animEffect transition="in" filter="wipe(left)">
                                      <p:cBhvr>
                                        <p:cTn id="67" dur="500"/>
                                        <p:tgtEl>
                                          <p:spTgt spid="955"/>
                                        </p:tgtEl>
                                      </p:cBhvr>
                                    </p:animEffect>
                                  </p:childTnLst>
                                </p:cTn>
                              </p:par>
                              <p:par>
                                <p:cTn id="68" presetID="22" presetClass="entr" presetSubtype="8" fill="hold" nodeType="withEffect">
                                  <p:stCondLst>
                                    <p:cond delay="0"/>
                                  </p:stCondLst>
                                  <p:childTnLst>
                                    <p:set>
                                      <p:cBhvr>
                                        <p:cTn id="69" dur="1" fill="hold">
                                          <p:stCondLst>
                                            <p:cond delay="0"/>
                                          </p:stCondLst>
                                        </p:cTn>
                                        <p:tgtEl>
                                          <p:spTgt spid="647"/>
                                        </p:tgtEl>
                                        <p:attrNameLst>
                                          <p:attrName>style.visibility</p:attrName>
                                        </p:attrNameLst>
                                      </p:cBhvr>
                                      <p:to>
                                        <p:strVal val="visible"/>
                                      </p:to>
                                    </p:set>
                                    <p:animEffect transition="in" filter="wipe(left)">
                                      <p:cBhvr>
                                        <p:cTn id="70" dur="500"/>
                                        <p:tgtEl>
                                          <p:spTgt spid="647"/>
                                        </p:tgtEl>
                                      </p:cBhvr>
                                    </p:animEffect>
                                  </p:childTnLst>
                                </p:cTn>
                              </p:par>
                              <p:par>
                                <p:cTn id="71" presetID="22" presetClass="entr" presetSubtype="8" fill="hold" nodeType="withEffect">
                                  <p:stCondLst>
                                    <p:cond delay="0"/>
                                  </p:stCondLst>
                                  <p:childTnLst>
                                    <p:set>
                                      <p:cBhvr>
                                        <p:cTn id="72" dur="1" fill="hold">
                                          <p:stCondLst>
                                            <p:cond delay="0"/>
                                          </p:stCondLst>
                                        </p:cTn>
                                        <p:tgtEl>
                                          <p:spTgt spid="655"/>
                                        </p:tgtEl>
                                        <p:attrNameLst>
                                          <p:attrName>style.visibility</p:attrName>
                                        </p:attrNameLst>
                                      </p:cBhvr>
                                      <p:to>
                                        <p:strVal val="visible"/>
                                      </p:to>
                                    </p:set>
                                    <p:animEffect transition="in" filter="wipe(left)">
                                      <p:cBhvr>
                                        <p:cTn id="73" dur="500"/>
                                        <p:tgtEl>
                                          <p:spTgt spid="6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078385"/>
            <a:chOff x="7868816" y="2300187"/>
            <a:chExt cx="1081825" cy="1078385"/>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tmp</a:t>
              </a:r>
              <a:endParaRPr kumimoji="0" lang="en-US" sz="1800" b="0" i="1"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FFCA39"/>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09971"/>
            <a:ext cx="0" cy="19668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3" name="Flowchart: Connector 9">
            <a:extLst>
              <a:ext uri="{FF2B5EF4-FFF2-40B4-BE49-F238E27FC236}">
                <a16:creationId xmlns:a16="http://schemas.microsoft.com/office/drawing/2014/main" id="{639F892F-A277-6996-0701-ABC05E5422FB}"/>
              </a:ext>
            </a:extLst>
          </p:cNvPr>
          <p:cNvSpPr/>
          <p:nvPr/>
        </p:nvSpPr>
        <p:spPr>
          <a:xfrm>
            <a:off x="6093409" y="4525417"/>
            <a:ext cx="59390" cy="62444"/>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764297" y="4416325"/>
            <a:ext cx="980450" cy="338554"/>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a:off x="6180668" y="5747910"/>
              <a:ext cx="504568" cy="0"/>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1728406" cy="338554"/>
            <a:chOff x="5609762" y="4441271"/>
            <a:chExt cx="1862815" cy="364881"/>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475285" y="4606569"/>
              <a:ext cx="99729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rgbClr val="C00000"/>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rgbClr val="C00000"/>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accent6"/>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08968"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cxnSp>
        <p:nvCxnSpPr>
          <p:cNvPr id="898" name="Straight Connector 897">
            <a:extLst>
              <a:ext uri="{FF2B5EF4-FFF2-40B4-BE49-F238E27FC236}">
                <a16:creationId xmlns:a16="http://schemas.microsoft.com/office/drawing/2014/main" id="{4BDDE529-15A3-EAC8-1C9F-790F799507C8}"/>
              </a:ext>
            </a:extLst>
          </p:cNvPr>
          <p:cNvCxnSpPr>
            <a:cxnSpLocks/>
          </p:cNvCxnSpPr>
          <p:nvPr/>
        </p:nvCxnSpPr>
        <p:spPr>
          <a:xfrm>
            <a:off x="8231927" y="2342621"/>
            <a:ext cx="202624"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900" name="Group 899">
            <a:extLst>
              <a:ext uri="{FF2B5EF4-FFF2-40B4-BE49-F238E27FC236}">
                <a16:creationId xmlns:a16="http://schemas.microsoft.com/office/drawing/2014/main" id="{2DD73A79-92C9-5610-FC07-A491CB55C7A7}"/>
              </a:ext>
            </a:extLst>
          </p:cNvPr>
          <p:cNvGrpSpPr/>
          <p:nvPr/>
        </p:nvGrpSpPr>
        <p:grpSpPr>
          <a:xfrm>
            <a:off x="1966761" y="3103261"/>
            <a:ext cx="1184734" cy="191086"/>
            <a:chOff x="2058103" y="2017072"/>
            <a:chExt cx="1184734" cy="191086"/>
          </a:xfrm>
          <a:solidFill>
            <a:srgbClr val="FFCA39"/>
          </a:solidFill>
        </p:grpSpPr>
        <p:cxnSp>
          <p:nvCxnSpPr>
            <p:cNvPr id="905" name="Straight Connector 904">
              <a:extLst>
                <a:ext uri="{FF2B5EF4-FFF2-40B4-BE49-F238E27FC236}">
                  <a16:creationId xmlns:a16="http://schemas.microsoft.com/office/drawing/2014/main" id="{BF7C95D9-AA1B-CC71-3BAF-A97B7333B931}"/>
                </a:ext>
              </a:extLst>
            </p:cNvPr>
            <p:cNvCxnSpPr>
              <a:cxnSpLocks/>
              <a:stCxn id="912" idx="6"/>
            </p:cNvCxnSpPr>
            <p:nvPr/>
          </p:nvCxnSpPr>
          <p:spPr>
            <a:xfrm flipH="1">
              <a:off x="20581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06" name="Oval 905">
              <a:extLst>
                <a:ext uri="{FF2B5EF4-FFF2-40B4-BE49-F238E27FC236}">
                  <a16:creationId xmlns:a16="http://schemas.microsoft.com/office/drawing/2014/main" id="{C5239612-8651-D173-DEE7-44BAD3BA3A73}"/>
                </a:ext>
              </a:extLst>
            </p:cNvPr>
            <p:cNvSpPr/>
            <p:nvPr/>
          </p:nvSpPr>
          <p:spPr>
            <a:xfrm>
              <a:off x="21345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Oval 908">
              <a:extLst>
                <a:ext uri="{FF2B5EF4-FFF2-40B4-BE49-F238E27FC236}">
                  <a16:creationId xmlns:a16="http://schemas.microsoft.com/office/drawing/2014/main" id="{BDB0F936-D53B-278A-C01D-82C986E6B44E}"/>
                </a:ext>
              </a:extLst>
            </p:cNvPr>
            <p:cNvSpPr/>
            <p:nvPr/>
          </p:nvSpPr>
          <p:spPr>
            <a:xfrm>
              <a:off x="23638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Oval 909">
              <a:extLst>
                <a:ext uri="{FF2B5EF4-FFF2-40B4-BE49-F238E27FC236}">
                  <a16:creationId xmlns:a16="http://schemas.microsoft.com/office/drawing/2014/main" id="{40BC04B0-9E17-278F-3EA2-B38573F31271}"/>
                </a:ext>
              </a:extLst>
            </p:cNvPr>
            <p:cNvSpPr/>
            <p:nvPr/>
          </p:nvSpPr>
          <p:spPr>
            <a:xfrm>
              <a:off x="25931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1" name="Oval 910">
              <a:extLst>
                <a:ext uri="{FF2B5EF4-FFF2-40B4-BE49-F238E27FC236}">
                  <a16:creationId xmlns:a16="http://schemas.microsoft.com/office/drawing/2014/main" id="{55527DDD-FD2B-2BC0-577F-BF2A6227B683}"/>
                </a:ext>
              </a:extLst>
            </p:cNvPr>
            <p:cNvSpPr/>
            <p:nvPr/>
          </p:nvSpPr>
          <p:spPr>
            <a:xfrm>
              <a:off x="28224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2" name="Oval 911">
              <a:extLst>
                <a:ext uri="{FF2B5EF4-FFF2-40B4-BE49-F238E27FC236}">
                  <a16:creationId xmlns:a16="http://schemas.microsoft.com/office/drawing/2014/main" id="{86486567-31B0-7EE4-5C18-387E7DD94E92}"/>
                </a:ext>
              </a:extLst>
            </p:cNvPr>
            <p:cNvSpPr/>
            <p:nvPr/>
          </p:nvSpPr>
          <p:spPr>
            <a:xfrm>
              <a:off x="30517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13" name="Group 912">
            <a:extLst>
              <a:ext uri="{FF2B5EF4-FFF2-40B4-BE49-F238E27FC236}">
                <a16:creationId xmlns:a16="http://schemas.microsoft.com/office/drawing/2014/main" id="{54AB254C-0CEC-95CA-AAEB-CEDA51FDBEC0}"/>
              </a:ext>
            </a:extLst>
          </p:cNvPr>
          <p:cNvGrpSpPr/>
          <p:nvPr/>
        </p:nvGrpSpPr>
        <p:grpSpPr>
          <a:xfrm>
            <a:off x="3524289" y="3103261"/>
            <a:ext cx="1184734" cy="191086"/>
            <a:chOff x="3615631" y="2017072"/>
            <a:chExt cx="1184734" cy="191086"/>
          </a:xfrm>
          <a:solidFill>
            <a:srgbClr val="FFCA39"/>
          </a:solidFill>
        </p:grpSpPr>
        <p:cxnSp>
          <p:nvCxnSpPr>
            <p:cNvPr id="915" name="Straight Connector 914">
              <a:extLst>
                <a:ext uri="{FF2B5EF4-FFF2-40B4-BE49-F238E27FC236}">
                  <a16:creationId xmlns:a16="http://schemas.microsoft.com/office/drawing/2014/main" id="{F58E36ED-A550-6FE8-92DC-6F318C91EBD7}"/>
                </a:ext>
              </a:extLst>
            </p:cNvPr>
            <p:cNvCxnSpPr>
              <a:cxnSpLocks/>
            </p:cNvCxnSpPr>
            <p:nvPr/>
          </p:nvCxnSpPr>
          <p:spPr>
            <a:xfrm flipH="1" flipV="1">
              <a:off x="3615631" y="2112616"/>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18" name="Oval 917">
              <a:extLst>
                <a:ext uri="{FF2B5EF4-FFF2-40B4-BE49-F238E27FC236}">
                  <a16:creationId xmlns:a16="http://schemas.microsoft.com/office/drawing/2014/main" id="{7CCD2E5F-1A5F-9586-8D10-37C89E463D7A}"/>
                </a:ext>
              </a:extLst>
            </p:cNvPr>
            <p:cNvSpPr/>
            <p:nvPr/>
          </p:nvSpPr>
          <p:spPr>
            <a:xfrm>
              <a:off x="369206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0" name="Oval 919">
              <a:extLst>
                <a:ext uri="{FF2B5EF4-FFF2-40B4-BE49-F238E27FC236}">
                  <a16:creationId xmlns:a16="http://schemas.microsoft.com/office/drawing/2014/main" id="{2252A7CB-1ADD-FE1B-06A7-C3A2C4DDF444}"/>
                </a:ext>
              </a:extLst>
            </p:cNvPr>
            <p:cNvSpPr/>
            <p:nvPr/>
          </p:nvSpPr>
          <p:spPr>
            <a:xfrm>
              <a:off x="392136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2" name="Oval 921">
              <a:extLst>
                <a:ext uri="{FF2B5EF4-FFF2-40B4-BE49-F238E27FC236}">
                  <a16:creationId xmlns:a16="http://schemas.microsoft.com/office/drawing/2014/main" id="{AA1B0407-A034-3764-80A3-A2E04EEDE2D5}"/>
                </a:ext>
              </a:extLst>
            </p:cNvPr>
            <p:cNvSpPr/>
            <p:nvPr/>
          </p:nvSpPr>
          <p:spPr>
            <a:xfrm>
              <a:off x="4150672"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3" name="Oval 922">
              <a:extLst>
                <a:ext uri="{FF2B5EF4-FFF2-40B4-BE49-F238E27FC236}">
                  <a16:creationId xmlns:a16="http://schemas.microsoft.com/office/drawing/2014/main" id="{D57C053A-BD0C-C026-E298-75548AE7B3BD}"/>
                </a:ext>
              </a:extLst>
            </p:cNvPr>
            <p:cNvSpPr/>
            <p:nvPr/>
          </p:nvSpPr>
          <p:spPr>
            <a:xfrm>
              <a:off x="437997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5" name="Oval 924">
              <a:extLst>
                <a:ext uri="{FF2B5EF4-FFF2-40B4-BE49-F238E27FC236}">
                  <a16:creationId xmlns:a16="http://schemas.microsoft.com/office/drawing/2014/main" id="{A0EDB30C-BDBD-6F76-76E1-94008593F960}"/>
                </a:ext>
              </a:extLst>
            </p:cNvPr>
            <p:cNvSpPr/>
            <p:nvPr/>
          </p:nvSpPr>
          <p:spPr>
            <a:xfrm>
              <a:off x="460927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26" name="Group 925">
            <a:extLst>
              <a:ext uri="{FF2B5EF4-FFF2-40B4-BE49-F238E27FC236}">
                <a16:creationId xmlns:a16="http://schemas.microsoft.com/office/drawing/2014/main" id="{865A1EEF-A7C8-3958-5134-C0F4096DCEB4}"/>
              </a:ext>
            </a:extLst>
          </p:cNvPr>
          <p:cNvGrpSpPr/>
          <p:nvPr/>
        </p:nvGrpSpPr>
        <p:grpSpPr>
          <a:xfrm>
            <a:off x="5090961" y="3103261"/>
            <a:ext cx="1184734" cy="191086"/>
            <a:chOff x="5182303" y="2017072"/>
            <a:chExt cx="1184734" cy="191086"/>
          </a:xfrm>
          <a:solidFill>
            <a:srgbClr val="FFCA39"/>
          </a:solidFill>
        </p:grpSpPr>
        <p:cxnSp>
          <p:nvCxnSpPr>
            <p:cNvPr id="931" name="Straight Connector 930">
              <a:extLst>
                <a:ext uri="{FF2B5EF4-FFF2-40B4-BE49-F238E27FC236}">
                  <a16:creationId xmlns:a16="http://schemas.microsoft.com/office/drawing/2014/main" id="{AA4C11CE-ED1F-81B0-734A-B6CAFBA5B3A6}"/>
                </a:ext>
              </a:extLst>
            </p:cNvPr>
            <p:cNvCxnSpPr>
              <a:cxnSpLocks/>
              <a:stCxn id="937" idx="6"/>
            </p:cNvCxnSpPr>
            <p:nvPr/>
          </p:nvCxnSpPr>
          <p:spPr>
            <a:xfrm flipH="1">
              <a:off x="51823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33" name="Oval 932">
              <a:extLst>
                <a:ext uri="{FF2B5EF4-FFF2-40B4-BE49-F238E27FC236}">
                  <a16:creationId xmlns:a16="http://schemas.microsoft.com/office/drawing/2014/main" id="{7084BEC1-2640-2E71-FC78-C7FAB21AF971}"/>
                </a:ext>
              </a:extLst>
            </p:cNvPr>
            <p:cNvSpPr/>
            <p:nvPr/>
          </p:nvSpPr>
          <p:spPr>
            <a:xfrm>
              <a:off x="52587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4" name="Oval 933">
              <a:extLst>
                <a:ext uri="{FF2B5EF4-FFF2-40B4-BE49-F238E27FC236}">
                  <a16:creationId xmlns:a16="http://schemas.microsoft.com/office/drawing/2014/main" id="{A2016BA5-1127-3F22-2D9B-A5F3809E822F}"/>
                </a:ext>
              </a:extLst>
            </p:cNvPr>
            <p:cNvSpPr/>
            <p:nvPr/>
          </p:nvSpPr>
          <p:spPr>
            <a:xfrm>
              <a:off x="54880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5" name="Oval 934">
              <a:extLst>
                <a:ext uri="{FF2B5EF4-FFF2-40B4-BE49-F238E27FC236}">
                  <a16:creationId xmlns:a16="http://schemas.microsoft.com/office/drawing/2014/main" id="{8EF76399-B5AE-C1B6-55A3-4A3A2A79E29F}"/>
                </a:ext>
              </a:extLst>
            </p:cNvPr>
            <p:cNvSpPr/>
            <p:nvPr/>
          </p:nvSpPr>
          <p:spPr>
            <a:xfrm>
              <a:off x="57173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6" name="Oval 935">
              <a:extLst>
                <a:ext uri="{FF2B5EF4-FFF2-40B4-BE49-F238E27FC236}">
                  <a16:creationId xmlns:a16="http://schemas.microsoft.com/office/drawing/2014/main" id="{29BABC4C-3E59-A0E9-84AC-5C3E605014C5}"/>
                </a:ext>
              </a:extLst>
            </p:cNvPr>
            <p:cNvSpPr/>
            <p:nvPr/>
          </p:nvSpPr>
          <p:spPr>
            <a:xfrm>
              <a:off x="59466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7" name="Oval 936">
              <a:extLst>
                <a:ext uri="{FF2B5EF4-FFF2-40B4-BE49-F238E27FC236}">
                  <a16:creationId xmlns:a16="http://schemas.microsoft.com/office/drawing/2014/main" id="{7908FD59-2D31-F958-04D0-3C0CDA4D7BBE}"/>
                </a:ext>
              </a:extLst>
            </p:cNvPr>
            <p:cNvSpPr/>
            <p:nvPr/>
          </p:nvSpPr>
          <p:spPr>
            <a:xfrm>
              <a:off x="61759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38" name="Group 937">
            <a:extLst>
              <a:ext uri="{FF2B5EF4-FFF2-40B4-BE49-F238E27FC236}">
                <a16:creationId xmlns:a16="http://schemas.microsoft.com/office/drawing/2014/main" id="{A54D732D-010E-B6E5-DD23-15D407E07AE5}"/>
              </a:ext>
            </a:extLst>
          </p:cNvPr>
          <p:cNvGrpSpPr/>
          <p:nvPr/>
        </p:nvGrpSpPr>
        <p:grpSpPr>
          <a:xfrm>
            <a:off x="6648489" y="3103261"/>
            <a:ext cx="1184734" cy="191086"/>
            <a:chOff x="6739831" y="2017072"/>
            <a:chExt cx="1184734" cy="191086"/>
          </a:xfrm>
          <a:solidFill>
            <a:srgbClr val="FFCA39"/>
          </a:solidFill>
        </p:grpSpPr>
        <p:cxnSp>
          <p:nvCxnSpPr>
            <p:cNvPr id="940" name="Straight Connector 939">
              <a:extLst>
                <a:ext uri="{FF2B5EF4-FFF2-40B4-BE49-F238E27FC236}">
                  <a16:creationId xmlns:a16="http://schemas.microsoft.com/office/drawing/2014/main" id="{326E0F01-4E54-AF69-9C97-8B67747F9DDD}"/>
                </a:ext>
              </a:extLst>
            </p:cNvPr>
            <p:cNvCxnSpPr>
              <a:cxnSpLocks/>
              <a:stCxn id="945" idx="6"/>
            </p:cNvCxnSpPr>
            <p:nvPr/>
          </p:nvCxnSpPr>
          <p:spPr>
            <a:xfrm flipH="1">
              <a:off x="6739831"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41" name="Oval 940">
              <a:extLst>
                <a:ext uri="{FF2B5EF4-FFF2-40B4-BE49-F238E27FC236}">
                  <a16:creationId xmlns:a16="http://schemas.microsoft.com/office/drawing/2014/main" id="{6F78CA28-C3C5-0B7D-6B4F-ABEAA9CFC054}"/>
                </a:ext>
              </a:extLst>
            </p:cNvPr>
            <p:cNvSpPr/>
            <p:nvPr/>
          </p:nvSpPr>
          <p:spPr>
            <a:xfrm>
              <a:off x="681626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2" name="Oval 941">
              <a:extLst>
                <a:ext uri="{FF2B5EF4-FFF2-40B4-BE49-F238E27FC236}">
                  <a16:creationId xmlns:a16="http://schemas.microsoft.com/office/drawing/2014/main" id="{330A6558-762D-5967-279E-9D700449A7C4}"/>
                </a:ext>
              </a:extLst>
            </p:cNvPr>
            <p:cNvSpPr/>
            <p:nvPr/>
          </p:nvSpPr>
          <p:spPr>
            <a:xfrm>
              <a:off x="704556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3" name="Oval 942">
              <a:extLst>
                <a:ext uri="{FF2B5EF4-FFF2-40B4-BE49-F238E27FC236}">
                  <a16:creationId xmlns:a16="http://schemas.microsoft.com/office/drawing/2014/main" id="{84D726CA-1C1A-AF7F-4CCB-FA2EF737035B}"/>
                </a:ext>
              </a:extLst>
            </p:cNvPr>
            <p:cNvSpPr/>
            <p:nvPr/>
          </p:nvSpPr>
          <p:spPr>
            <a:xfrm>
              <a:off x="7274872"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4" name="Oval 943">
              <a:extLst>
                <a:ext uri="{FF2B5EF4-FFF2-40B4-BE49-F238E27FC236}">
                  <a16:creationId xmlns:a16="http://schemas.microsoft.com/office/drawing/2014/main" id="{C437FEFA-D2B2-E9B4-8C4E-354BA31CB8CF}"/>
                </a:ext>
              </a:extLst>
            </p:cNvPr>
            <p:cNvSpPr/>
            <p:nvPr/>
          </p:nvSpPr>
          <p:spPr>
            <a:xfrm>
              <a:off x="750417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5" name="Oval 944">
              <a:extLst>
                <a:ext uri="{FF2B5EF4-FFF2-40B4-BE49-F238E27FC236}">
                  <a16:creationId xmlns:a16="http://schemas.microsoft.com/office/drawing/2014/main" id="{FDC3F961-A247-4CF9-89FB-75767E49DC1C}"/>
                </a:ext>
              </a:extLst>
            </p:cNvPr>
            <p:cNvSpPr/>
            <p:nvPr/>
          </p:nvSpPr>
          <p:spPr>
            <a:xfrm>
              <a:off x="773347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1C83763A-8191-8D66-4FEF-CAAAD74A78CE}"/>
              </a:ext>
            </a:extLst>
          </p:cNvPr>
          <p:cNvSpPr/>
          <p:nvPr/>
        </p:nvSpPr>
        <p:spPr>
          <a:xfrm>
            <a:off x="6683842" y="5769592"/>
            <a:ext cx="59390" cy="62444"/>
          </a:xfrm>
          <a:prstGeom prst="flowChartConnector">
            <a:avLst/>
          </a:prstGeom>
          <a:solidFill>
            <a:schemeClr val="bg1"/>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69" name="Straight Connector 668">
            <a:extLst>
              <a:ext uri="{FF2B5EF4-FFF2-40B4-BE49-F238E27FC236}">
                <a16:creationId xmlns:a16="http://schemas.microsoft.com/office/drawing/2014/main" id="{060E3693-C4F0-5734-8BA2-A9BD2A91C064}"/>
              </a:ext>
            </a:extLst>
          </p:cNvPr>
          <p:cNvCxnSpPr>
            <a:cxnSpLocks/>
            <a:stCxn id="775" idx="6"/>
          </p:cNvCxnSpPr>
          <p:nvPr/>
        </p:nvCxnSpPr>
        <p:spPr>
          <a:xfrm>
            <a:off x="6153841" y="5178227"/>
            <a:ext cx="403282"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cxnSp>
        <p:nvCxnSpPr>
          <p:cNvPr id="673" name="Straight Connector 672">
            <a:extLst>
              <a:ext uri="{FF2B5EF4-FFF2-40B4-BE49-F238E27FC236}">
                <a16:creationId xmlns:a16="http://schemas.microsoft.com/office/drawing/2014/main" id="{55A0A579-2434-CBA0-7B8E-35D8BC767B3A}"/>
              </a:ext>
            </a:extLst>
          </p:cNvPr>
          <p:cNvCxnSpPr>
            <a:cxnSpLocks/>
          </p:cNvCxnSpPr>
          <p:nvPr/>
        </p:nvCxnSpPr>
        <p:spPr>
          <a:xfrm>
            <a:off x="6557123" y="4893835"/>
            <a:ext cx="0" cy="29425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5161231"/>
            <a:ext cx="0" cy="652861"/>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CEF4C35D-BD99-7E37-25D4-0F6B94492F11}"/>
              </a:ext>
            </a:extLst>
          </p:cNvPr>
          <p:cNvCxnSpPr>
            <a:cxnSpLocks/>
          </p:cNvCxnSpPr>
          <p:nvPr/>
        </p:nvCxnSpPr>
        <p:spPr>
          <a:xfrm flipH="1">
            <a:off x="6157032" y="4556639"/>
            <a:ext cx="135595" cy="0"/>
          </a:xfrm>
          <a:prstGeom prst="line">
            <a:avLst/>
          </a:prstGeom>
          <a:solidFill>
            <a:schemeClr val="tx1"/>
          </a:solidFill>
          <a:ln w="31750" cap="flat" cmpd="sng" algn="ctr">
            <a:solidFill>
              <a:srgbClr val="C00000"/>
            </a:solidFill>
            <a:prstDash val="solid"/>
          </a:ln>
          <a:effectLst/>
        </p:spPr>
      </p:cxnSp>
      <p:cxnSp>
        <p:nvCxnSpPr>
          <p:cNvPr id="689" name="Straight Connector 688">
            <a:extLst>
              <a:ext uri="{FF2B5EF4-FFF2-40B4-BE49-F238E27FC236}">
                <a16:creationId xmlns:a16="http://schemas.microsoft.com/office/drawing/2014/main" id="{0789512D-A21A-EA6D-EC89-05F7BB3D2F07}"/>
              </a:ext>
            </a:extLst>
          </p:cNvPr>
          <p:cNvCxnSpPr>
            <a:cxnSpLocks/>
          </p:cNvCxnSpPr>
          <p:nvPr/>
        </p:nvCxnSpPr>
        <p:spPr>
          <a:xfrm>
            <a:off x="6395242" y="4895158"/>
            <a:ext cx="0" cy="74229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897" name="Table 4">
            <a:extLst>
              <a:ext uri="{FF2B5EF4-FFF2-40B4-BE49-F238E27FC236}">
                <a16:creationId xmlns:a16="http://schemas.microsoft.com/office/drawing/2014/main" id="{818D125D-348A-E59C-2529-28B953DB08CA}"/>
              </a:ext>
            </a:extLst>
          </p:cNvPr>
          <p:cNvGraphicFramePr>
            <a:graphicFrameLocks/>
          </p:cNvGraphicFramePr>
          <p:nvPr>
            <p:extLst>
              <p:ext uri="{D42A27DB-BD31-4B8C-83A1-F6EECF244321}">
                <p14:modId xmlns:p14="http://schemas.microsoft.com/office/powerpoint/2010/main" val="2754952179"/>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a:t>
                      </a:r>
                      <a:r>
                        <a:rPr lang="en-US" sz="800" kern="1200" dirty="0">
                          <a:solidFill>
                            <a:srgbClr val="1D82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104824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22" presetClass="entr" presetSubtype="8" fill="hold" nodeType="withEffect">
                                  <p:stCondLst>
                                    <p:cond delay="0"/>
                                  </p:stCondLst>
                                  <p:childTnLst>
                                    <p:set>
                                      <p:cBhvr>
                                        <p:cTn id="63" dur="1" fill="hold">
                                          <p:stCondLst>
                                            <p:cond delay="0"/>
                                          </p:stCondLst>
                                        </p:cTn>
                                        <p:tgtEl>
                                          <p:spTgt spid="900"/>
                                        </p:tgtEl>
                                        <p:attrNameLst>
                                          <p:attrName>style.visibility</p:attrName>
                                        </p:attrNameLst>
                                      </p:cBhvr>
                                      <p:to>
                                        <p:strVal val="visible"/>
                                      </p:to>
                                    </p:set>
                                    <p:animEffect transition="in" filter="wipe(left)">
                                      <p:cBhvr>
                                        <p:cTn id="64" dur="500"/>
                                        <p:tgtEl>
                                          <p:spTgt spid="900"/>
                                        </p:tgtEl>
                                      </p:cBhvr>
                                    </p:animEffect>
                                  </p:childTnLst>
                                </p:cTn>
                              </p:par>
                              <p:par>
                                <p:cTn id="65" presetID="22" presetClass="entr" presetSubtype="8" fill="hold" nodeType="withEffect">
                                  <p:stCondLst>
                                    <p:cond delay="0"/>
                                  </p:stCondLst>
                                  <p:childTnLst>
                                    <p:set>
                                      <p:cBhvr>
                                        <p:cTn id="66" dur="1" fill="hold">
                                          <p:stCondLst>
                                            <p:cond delay="0"/>
                                          </p:stCondLst>
                                        </p:cTn>
                                        <p:tgtEl>
                                          <p:spTgt spid="913"/>
                                        </p:tgtEl>
                                        <p:attrNameLst>
                                          <p:attrName>style.visibility</p:attrName>
                                        </p:attrNameLst>
                                      </p:cBhvr>
                                      <p:to>
                                        <p:strVal val="visible"/>
                                      </p:to>
                                    </p:set>
                                    <p:animEffect transition="in" filter="wipe(left)">
                                      <p:cBhvr>
                                        <p:cTn id="67" dur="500"/>
                                        <p:tgtEl>
                                          <p:spTgt spid="913"/>
                                        </p:tgtEl>
                                      </p:cBhvr>
                                    </p:animEffect>
                                  </p:childTnLst>
                                </p:cTn>
                              </p:par>
                              <p:par>
                                <p:cTn id="68" presetID="22" presetClass="entr" presetSubtype="8" fill="hold" nodeType="withEffect">
                                  <p:stCondLst>
                                    <p:cond delay="0"/>
                                  </p:stCondLst>
                                  <p:childTnLst>
                                    <p:set>
                                      <p:cBhvr>
                                        <p:cTn id="69" dur="1" fill="hold">
                                          <p:stCondLst>
                                            <p:cond delay="0"/>
                                          </p:stCondLst>
                                        </p:cTn>
                                        <p:tgtEl>
                                          <p:spTgt spid="926"/>
                                        </p:tgtEl>
                                        <p:attrNameLst>
                                          <p:attrName>style.visibility</p:attrName>
                                        </p:attrNameLst>
                                      </p:cBhvr>
                                      <p:to>
                                        <p:strVal val="visible"/>
                                      </p:to>
                                    </p:set>
                                    <p:animEffect transition="in" filter="wipe(left)">
                                      <p:cBhvr>
                                        <p:cTn id="70" dur="500"/>
                                        <p:tgtEl>
                                          <p:spTgt spid="926"/>
                                        </p:tgtEl>
                                      </p:cBhvr>
                                    </p:animEffect>
                                  </p:childTnLst>
                                </p:cTn>
                              </p:par>
                              <p:par>
                                <p:cTn id="71" presetID="22" presetClass="entr" presetSubtype="8" fill="hold" nodeType="withEffect">
                                  <p:stCondLst>
                                    <p:cond delay="0"/>
                                  </p:stCondLst>
                                  <p:childTnLst>
                                    <p:set>
                                      <p:cBhvr>
                                        <p:cTn id="72" dur="1" fill="hold">
                                          <p:stCondLst>
                                            <p:cond delay="0"/>
                                          </p:stCondLst>
                                        </p:cTn>
                                        <p:tgtEl>
                                          <p:spTgt spid="938"/>
                                        </p:tgtEl>
                                        <p:attrNameLst>
                                          <p:attrName>style.visibility</p:attrName>
                                        </p:attrNameLst>
                                      </p:cBhvr>
                                      <p:to>
                                        <p:strVal val="visible"/>
                                      </p:to>
                                    </p:set>
                                    <p:animEffect transition="in" filter="wipe(left)">
                                      <p:cBhvr>
                                        <p:cTn id="73" dur="500"/>
                                        <p:tgtEl>
                                          <p:spTgt spid="9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30503"/>
            <a:chOff x="7868816" y="2300187"/>
            <a:chExt cx="1081825" cy="1330503"/>
          </a:xfrm>
        </p:grpSpPr>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tmp</a:t>
              </a:r>
              <a:endParaRPr kumimoji="0" lang="en-US" sz="1800" b="0" i="1"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a:cxnSpLocks/>
          </p:cNvCxnSpPr>
          <p:nvPr/>
        </p:nvCxnSpPr>
        <p:spPr>
          <a:xfrm flipV="1">
            <a:off x="1853825" y="2218682"/>
            <a:ext cx="0" cy="1301639"/>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a:cxnSpLocks/>
            <a:stCxn id="621" idx="3"/>
          </p:cNvCxnSpPr>
          <p:nvPr/>
        </p:nvCxnSpPr>
        <p:spPr>
          <a:xfrm flipV="1">
            <a:off x="3407014" y="2218682"/>
            <a:ext cx="910" cy="130164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a:cxnSpLocks/>
            <a:stCxn id="629" idx="3"/>
          </p:cNvCxnSpPr>
          <p:nvPr/>
        </p:nvCxnSpPr>
        <p:spPr>
          <a:xfrm flipV="1">
            <a:off x="4973686" y="2218682"/>
            <a:ext cx="9419" cy="130164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a:cxnSpLocks/>
            <a:stCxn id="637" idx="3"/>
          </p:cNvCxnSpPr>
          <p:nvPr/>
        </p:nvCxnSpPr>
        <p:spPr>
          <a:xfrm flipH="1" flipV="1">
            <a:off x="6524885" y="2218682"/>
            <a:ext cx="6329" cy="130164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329235"/>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329235"/>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329235"/>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329235"/>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90377"/>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76293"/>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90377"/>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54051" y="4425469"/>
            <a:ext cx="2895372" cy="1440076"/>
            <a:chOff x="5547396" y="4276509"/>
            <a:chExt cx="3120529"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7246646" y="4600031"/>
              <a:ext cx="850184" cy="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47396" y="4929746"/>
              <a:ext cx="1862815" cy="364881"/>
              <a:chOff x="5609762" y="4441271"/>
              <a:chExt cx="1862815" cy="364881"/>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rgbClr val="C00000"/>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46646" y="4901518"/>
              <a:ext cx="239739" cy="0"/>
            </a:xfrm>
            <a:prstGeom prst="line">
              <a:avLst/>
            </a:prstGeom>
            <a:solidFill>
              <a:schemeClr val="tx1"/>
            </a:solidFill>
            <a:ln w="31750" cap="flat" cmpd="sng" algn="ctr">
              <a:solidFill>
                <a:srgbClr val="C00000"/>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222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rgbClr val="C00000"/>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cxnSp>
        <p:nvCxnSpPr>
          <p:cNvPr id="898" name="Straight Connector 897">
            <a:extLst>
              <a:ext uri="{FF2B5EF4-FFF2-40B4-BE49-F238E27FC236}">
                <a16:creationId xmlns:a16="http://schemas.microsoft.com/office/drawing/2014/main" id="{4BDDE529-15A3-EAC8-1C9F-790F799507C8}"/>
              </a:ext>
            </a:extLst>
          </p:cNvPr>
          <p:cNvCxnSpPr>
            <a:cxnSpLocks/>
          </p:cNvCxnSpPr>
          <p:nvPr/>
        </p:nvCxnSpPr>
        <p:spPr>
          <a:xfrm>
            <a:off x="8205951" y="3313788"/>
            <a:ext cx="465304"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950" name="Group 949">
            <a:extLst>
              <a:ext uri="{FF2B5EF4-FFF2-40B4-BE49-F238E27FC236}">
                <a16:creationId xmlns:a16="http://schemas.microsoft.com/office/drawing/2014/main" id="{04D8956F-74F3-8CAA-DFBD-580DF5A28E06}"/>
              </a:ext>
            </a:extLst>
          </p:cNvPr>
          <p:cNvGrpSpPr/>
          <p:nvPr/>
        </p:nvGrpSpPr>
        <p:grpSpPr>
          <a:xfrm>
            <a:off x="1729338" y="3087751"/>
            <a:ext cx="1414038" cy="191087"/>
            <a:chOff x="1828799" y="2017072"/>
            <a:chExt cx="1414038" cy="191087"/>
          </a:xfrm>
          <a:solidFill>
            <a:srgbClr val="1A82C4"/>
          </a:solidFill>
        </p:grpSpPr>
        <p:sp>
          <p:nvSpPr>
            <p:cNvPr id="951" name="DRAM">
              <a:extLst>
                <a:ext uri="{FF2B5EF4-FFF2-40B4-BE49-F238E27FC236}">
                  <a16:creationId xmlns:a16="http://schemas.microsoft.com/office/drawing/2014/main" id="{EDF0538A-1908-254A-AAE2-1647E9B937F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52" name="Straight Connector 951">
              <a:extLst>
                <a:ext uri="{FF2B5EF4-FFF2-40B4-BE49-F238E27FC236}">
                  <a16:creationId xmlns:a16="http://schemas.microsoft.com/office/drawing/2014/main" id="{249D6ECE-0572-44D0-4BE0-BF8896FD2CC3}"/>
                </a:ext>
              </a:extLst>
            </p:cNvPr>
            <p:cNvCxnSpPr>
              <a:cxnSpLocks/>
              <a:stCxn id="957" idx="6"/>
              <a:endCxn id="951"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53" name="Oval 952">
              <a:extLst>
                <a:ext uri="{FF2B5EF4-FFF2-40B4-BE49-F238E27FC236}">
                  <a16:creationId xmlns:a16="http://schemas.microsoft.com/office/drawing/2014/main" id="{A03EE905-BE10-1F74-6EED-C8D2858040EF}"/>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684D0E5E-3B4F-0949-5899-BB2BA319C075}"/>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5" name="Oval 954">
              <a:extLst>
                <a:ext uri="{FF2B5EF4-FFF2-40B4-BE49-F238E27FC236}">
                  <a16:creationId xmlns:a16="http://schemas.microsoft.com/office/drawing/2014/main" id="{7D63B5CB-E94E-277F-ECBA-ED464B1FDB4A}"/>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6" name="Oval 955">
              <a:extLst>
                <a:ext uri="{FF2B5EF4-FFF2-40B4-BE49-F238E27FC236}">
                  <a16:creationId xmlns:a16="http://schemas.microsoft.com/office/drawing/2014/main" id="{ADC02487-FA43-A889-9490-29DDAFE63EC4}"/>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7" name="Oval 956">
              <a:extLst>
                <a:ext uri="{FF2B5EF4-FFF2-40B4-BE49-F238E27FC236}">
                  <a16:creationId xmlns:a16="http://schemas.microsoft.com/office/drawing/2014/main" id="{685F1284-2DA0-6B9A-511A-A7ABE2EFA94C}"/>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8" name="Group 957">
            <a:extLst>
              <a:ext uri="{FF2B5EF4-FFF2-40B4-BE49-F238E27FC236}">
                <a16:creationId xmlns:a16="http://schemas.microsoft.com/office/drawing/2014/main" id="{939E3065-160C-6409-75DF-937B40276AD2}"/>
              </a:ext>
            </a:extLst>
          </p:cNvPr>
          <p:cNvGrpSpPr/>
          <p:nvPr/>
        </p:nvGrpSpPr>
        <p:grpSpPr>
          <a:xfrm>
            <a:off x="3286866" y="3087751"/>
            <a:ext cx="1414038" cy="191087"/>
            <a:chOff x="3386327" y="2017072"/>
            <a:chExt cx="1414038" cy="191087"/>
          </a:xfrm>
          <a:solidFill>
            <a:srgbClr val="1A82C4"/>
          </a:solidFill>
        </p:grpSpPr>
        <p:sp>
          <p:nvSpPr>
            <p:cNvPr id="959" name="DRAM">
              <a:extLst>
                <a:ext uri="{FF2B5EF4-FFF2-40B4-BE49-F238E27FC236}">
                  <a16:creationId xmlns:a16="http://schemas.microsoft.com/office/drawing/2014/main" id="{B81BF297-01EB-3CE3-0A5E-2E14BD9C065C}"/>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4" name="Straight Connector 643">
              <a:extLst>
                <a:ext uri="{FF2B5EF4-FFF2-40B4-BE49-F238E27FC236}">
                  <a16:creationId xmlns:a16="http://schemas.microsoft.com/office/drawing/2014/main" id="{EA70908C-58BA-17B9-1D35-D3C7DA77F7D9}"/>
                </a:ext>
              </a:extLst>
            </p:cNvPr>
            <p:cNvCxnSpPr>
              <a:cxnSpLocks/>
              <a:endCxn id="959"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45" name="Oval 644">
              <a:extLst>
                <a:ext uri="{FF2B5EF4-FFF2-40B4-BE49-F238E27FC236}">
                  <a16:creationId xmlns:a16="http://schemas.microsoft.com/office/drawing/2014/main" id="{CE0FB363-4422-B3B7-501D-71716FFCE094}"/>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9135CB71-61BD-9C7C-EAE7-F2251B1A3239}"/>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7" name="Oval 646">
              <a:extLst>
                <a:ext uri="{FF2B5EF4-FFF2-40B4-BE49-F238E27FC236}">
                  <a16:creationId xmlns:a16="http://schemas.microsoft.com/office/drawing/2014/main" id="{A99606D9-6C7D-E59B-5AA7-3EB64C6DAA7A}"/>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8" name="Oval 647">
              <a:extLst>
                <a:ext uri="{FF2B5EF4-FFF2-40B4-BE49-F238E27FC236}">
                  <a16:creationId xmlns:a16="http://schemas.microsoft.com/office/drawing/2014/main" id="{B629272D-5047-175F-0045-A8EC069B6A27}"/>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9" name="Oval 648">
              <a:extLst>
                <a:ext uri="{FF2B5EF4-FFF2-40B4-BE49-F238E27FC236}">
                  <a16:creationId xmlns:a16="http://schemas.microsoft.com/office/drawing/2014/main" id="{05E411BB-2EB7-3E43-4B8A-A0176192392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0" name="Group 649">
            <a:extLst>
              <a:ext uri="{FF2B5EF4-FFF2-40B4-BE49-F238E27FC236}">
                <a16:creationId xmlns:a16="http://schemas.microsoft.com/office/drawing/2014/main" id="{41664A5C-E10A-2687-7538-02D3986A5B16}"/>
              </a:ext>
            </a:extLst>
          </p:cNvPr>
          <p:cNvGrpSpPr/>
          <p:nvPr/>
        </p:nvGrpSpPr>
        <p:grpSpPr>
          <a:xfrm>
            <a:off x="4853538" y="3087751"/>
            <a:ext cx="1414038" cy="191087"/>
            <a:chOff x="4952999" y="2017072"/>
            <a:chExt cx="1414038" cy="191087"/>
          </a:xfrm>
          <a:solidFill>
            <a:srgbClr val="1A82C4"/>
          </a:solidFill>
        </p:grpSpPr>
        <p:sp>
          <p:nvSpPr>
            <p:cNvPr id="651" name="DRAM">
              <a:extLst>
                <a:ext uri="{FF2B5EF4-FFF2-40B4-BE49-F238E27FC236}">
                  <a16:creationId xmlns:a16="http://schemas.microsoft.com/office/drawing/2014/main" id="{3880C4B5-B33B-BE6F-8E16-2C03C4625E62}"/>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52" name="Straight Connector 651">
              <a:extLst>
                <a:ext uri="{FF2B5EF4-FFF2-40B4-BE49-F238E27FC236}">
                  <a16:creationId xmlns:a16="http://schemas.microsoft.com/office/drawing/2014/main" id="{F8E9C70A-287F-1D67-9878-BD4C017EF26D}"/>
                </a:ext>
              </a:extLst>
            </p:cNvPr>
            <p:cNvCxnSpPr>
              <a:cxnSpLocks/>
              <a:stCxn id="657" idx="6"/>
              <a:endCxn id="651"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53" name="Oval 652">
              <a:extLst>
                <a:ext uri="{FF2B5EF4-FFF2-40B4-BE49-F238E27FC236}">
                  <a16:creationId xmlns:a16="http://schemas.microsoft.com/office/drawing/2014/main" id="{6AD19748-49B6-502F-F299-0F1F6799CB44}"/>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8DC7A628-688C-4B48-4838-FFE44C8782D6}"/>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E493C01E-F1AA-6794-3E34-7AC7D3FDD49D}"/>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6" name="Oval 655">
              <a:extLst>
                <a:ext uri="{FF2B5EF4-FFF2-40B4-BE49-F238E27FC236}">
                  <a16:creationId xmlns:a16="http://schemas.microsoft.com/office/drawing/2014/main" id="{6EA346CC-AF34-40DC-3E71-4BB466415EB8}"/>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E2461EE5-61F1-0745-A2E3-74B511153482}"/>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4CC49533-D5F9-BAD2-7178-48046661C56A}"/>
              </a:ext>
            </a:extLst>
          </p:cNvPr>
          <p:cNvGrpSpPr/>
          <p:nvPr/>
        </p:nvGrpSpPr>
        <p:grpSpPr>
          <a:xfrm>
            <a:off x="6418949" y="3087751"/>
            <a:ext cx="1414038" cy="191087"/>
            <a:chOff x="6510527" y="2017072"/>
            <a:chExt cx="1414038" cy="191087"/>
          </a:xfrm>
          <a:solidFill>
            <a:srgbClr val="1A82C4"/>
          </a:solidFill>
        </p:grpSpPr>
        <p:sp>
          <p:nvSpPr>
            <p:cNvPr id="659" name="DRAM">
              <a:extLst>
                <a:ext uri="{FF2B5EF4-FFF2-40B4-BE49-F238E27FC236}">
                  <a16:creationId xmlns:a16="http://schemas.microsoft.com/office/drawing/2014/main" id="{65FDFB1C-F47A-C72A-67B6-2E7BC506203B}"/>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60" name="Straight Connector 659">
              <a:extLst>
                <a:ext uri="{FF2B5EF4-FFF2-40B4-BE49-F238E27FC236}">
                  <a16:creationId xmlns:a16="http://schemas.microsoft.com/office/drawing/2014/main" id="{73D75277-76A2-A999-4392-957E01F76059}"/>
                </a:ext>
              </a:extLst>
            </p:cNvPr>
            <p:cNvCxnSpPr>
              <a:cxnSpLocks/>
              <a:stCxn id="668" idx="6"/>
              <a:endCxn id="659"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61" name="Oval 660">
              <a:extLst>
                <a:ext uri="{FF2B5EF4-FFF2-40B4-BE49-F238E27FC236}">
                  <a16:creationId xmlns:a16="http://schemas.microsoft.com/office/drawing/2014/main" id="{37981439-E3A4-169D-6A77-B8244192F7F6}"/>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F5809AB6-7789-F6FD-1148-3887DA645729}"/>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D07257B6-63CD-5A99-41E5-A9E2932A21E3}"/>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BC996F2D-ADD3-98C4-7DDB-049126587E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5B49B650-60CE-1D5C-427A-C6CF6F5DC9CD}"/>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70" name="Straight Connector 669">
            <a:extLst>
              <a:ext uri="{FF2B5EF4-FFF2-40B4-BE49-F238E27FC236}">
                <a16:creationId xmlns:a16="http://schemas.microsoft.com/office/drawing/2014/main" id="{1AA41C49-77ED-3B38-E7D9-ECE2E54EF58E}"/>
              </a:ext>
            </a:extLst>
          </p:cNvPr>
          <p:cNvCxnSpPr>
            <a:cxnSpLocks/>
          </p:cNvCxnSpPr>
          <p:nvPr/>
        </p:nvCxnSpPr>
        <p:spPr>
          <a:xfrm flipH="1">
            <a:off x="7142690" y="4725648"/>
            <a:ext cx="197360" cy="0"/>
          </a:xfrm>
          <a:prstGeom prst="line">
            <a:avLst/>
          </a:prstGeom>
          <a:solidFill>
            <a:schemeClr val="tx1"/>
          </a:solidFill>
          <a:ln w="31750" cap="flat" cmpd="sng" algn="ctr">
            <a:solidFill>
              <a:srgbClr val="C00000"/>
            </a:solidFill>
            <a:prstDash val="solid"/>
          </a:ln>
          <a:effectLst/>
        </p:spPr>
      </p:cxnSp>
      <p:graphicFrame>
        <p:nvGraphicFramePr>
          <p:cNvPr id="36" name="Table 4">
            <a:extLst>
              <a:ext uri="{FF2B5EF4-FFF2-40B4-BE49-F238E27FC236}">
                <a16:creationId xmlns:a16="http://schemas.microsoft.com/office/drawing/2014/main" id="{F9DBDDC6-9245-656A-23D6-8F997D2DBD1E}"/>
              </a:ext>
            </a:extLst>
          </p:cNvPr>
          <p:cNvGraphicFramePr>
            <a:graphicFrameLocks/>
          </p:cNvGraphicFramePr>
          <p:nvPr>
            <p:extLst>
              <p:ext uri="{D42A27DB-BD31-4B8C-83A1-F6EECF244321}">
                <p14:modId xmlns:p14="http://schemas.microsoft.com/office/powerpoint/2010/main" val="320618813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a:t>
                      </a:r>
                      <a:r>
                        <a:rPr lang="en-US" sz="800" kern="1200" dirty="0">
                          <a:solidFill>
                            <a:srgbClr val="1D82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928704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612"/>
                                        </p:tgtEl>
                                        <p:attrNameLst>
                                          <p:attrName>style.visibility</p:attrName>
                                        </p:attrNameLst>
                                      </p:cBhvr>
                                      <p:to>
                                        <p:strVal val="visible"/>
                                      </p:to>
                                    </p:set>
                                    <p:animEffect transition="in" filter="wipe(left)">
                                      <p:cBhvr>
                                        <p:cTn id="19" dur="500"/>
                                        <p:tgtEl>
                                          <p:spTgt spid="612"/>
                                        </p:tgtEl>
                                      </p:cBhvr>
                                    </p:animEffect>
                                  </p:childTnLst>
                                </p:cTn>
                              </p:par>
                              <p:par>
                                <p:cTn id="20" presetID="22" presetClass="entr" presetSubtype="1" fill="hold" nodeType="withEffect">
                                  <p:stCondLst>
                                    <p:cond delay="0"/>
                                  </p:stCondLst>
                                  <p:childTnLst>
                                    <p:set>
                                      <p:cBhvr>
                                        <p:cTn id="21" dur="1" fill="hold">
                                          <p:stCondLst>
                                            <p:cond delay="0"/>
                                          </p:stCondLst>
                                        </p:cTn>
                                        <p:tgtEl>
                                          <p:spTgt spid="555"/>
                                        </p:tgtEl>
                                        <p:attrNameLst>
                                          <p:attrName>style.visibility</p:attrName>
                                        </p:attrNameLst>
                                      </p:cBhvr>
                                      <p:to>
                                        <p:strVal val="visible"/>
                                      </p:to>
                                    </p:set>
                                    <p:animEffect transition="in" filter="wipe(up)">
                                      <p:cBhvr>
                                        <p:cTn id="22" dur="500"/>
                                        <p:tgtEl>
                                          <p:spTgt spid="555"/>
                                        </p:tgtEl>
                                      </p:cBhvr>
                                    </p:animEffect>
                                  </p:childTnLst>
                                </p:cTn>
                              </p:par>
                              <p:par>
                                <p:cTn id="23" presetID="22" presetClass="entr" presetSubtype="8" fill="hold"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left)">
                                      <p:cBhvr>
                                        <p:cTn id="25" dur="500"/>
                                        <p:tgtEl>
                                          <p:spTgt spid="11"/>
                                        </p:tgtEl>
                                      </p:cBhvr>
                                    </p:animEffect>
                                  </p:childTnLst>
                                </p:cTn>
                              </p:par>
                              <p:par>
                                <p:cTn id="26" presetID="22" presetClass="entr" presetSubtype="8" fill="hold" nodeType="withEffect">
                                  <p:stCondLst>
                                    <p:cond delay="0"/>
                                  </p:stCondLst>
                                  <p:childTnLst>
                                    <p:set>
                                      <p:cBhvr>
                                        <p:cTn id="27" dur="1" fill="hold">
                                          <p:stCondLst>
                                            <p:cond delay="0"/>
                                          </p:stCondLst>
                                        </p:cTn>
                                        <p:tgtEl>
                                          <p:spTgt spid="620"/>
                                        </p:tgtEl>
                                        <p:attrNameLst>
                                          <p:attrName>style.visibility</p:attrName>
                                        </p:attrNameLst>
                                      </p:cBhvr>
                                      <p:to>
                                        <p:strVal val="visible"/>
                                      </p:to>
                                    </p:set>
                                    <p:animEffect transition="in" filter="wipe(left)">
                                      <p:cBhvr>
                                        <p:cTn id="28" dur="500"/>
                                        <p:tgtEl>
                                          <p:spTgt spid="620"/>
                                        </p:tgtEl>
                                      </p:cBhvr>
                                    </p:animEffect>
                                  </p:childTnLst>
                                </p:cTn>
                              </p:par>
                              <p:par>
                                <p:cTn id="29" presetID="22" presetClass="entr" presetSubtype="1" fill="hold" nodeType="withEffect">
                                  <p:stCondLst>
                                    <p:cond delay="0"/>
                                  </p:stCondLst>
                                  <p:childTnLst>
                                    <p:set>
                                      <p:cBhvr>
                                        <p:cTn id="30" dur="1" fill="hold">
                                          <p:stCondLst>
                                            <p:cond delay="0"/>
                                          </p:stCondLst>
                                        </p:cTn>
                                        <p:tgtEl>
                                          <p:spTgt spid="556"/>
                                        </p:tgtEl>
                                        <p:attrNameLst>
                                          <p:attrName>style.visibility</p:attrName>
                                        </p:attrNameLst>
                                      </p:cBhvr>
                                      <p:to>
                                        <p:strVal val="visible"/>
                                      </p:to>
                                    </p:set>
                                    <p:animEffect transition="in" filter="wipe(up)">
                                      <p:cBhvr>
                                        <p:cTn id="31" dur="500"/>
                                        <p:tgtEl>
                                          <p:spTgt spid="556"/>
                                        </p:tgtEl>
                                      </p:cBhvr>
                                    </p:animEffect>
                                  </p:childTnLst>
                                </p:cTn>
                              </p:par>
                              <p:par>
                                <p:cTn id="32" presetID="22" presetClass="entr" presetSubtype="8" fill="hold"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nodeType="withEffect">
                                  <p:stCondLst>
                                    <p:cond delay="0"/>
                                  </p:stCondLst>
                                  <p:childTnLst>
                                    <p:set>
                                      <p:cBhvr>
                                        <p:cTn id="36" dur="1" fill="hold">
                                          <p:stCondLst>
                                            <p:cond delay="0"/>
                                          </p:stCondLst>
                                        </p:cTn>
                                        <p:tgtEl>
                                          <p:spTgt spid="628"/>
                                        </p:tgtEl>
                                        <p:attrNameLst>
                                          <p:attrName>style.visibility</p:attrName>
                                        </p:attrNameLst>
                                      </p:cBhvr>
                                      <p:to>
                                        <p:strVal val="visible"/>
                                      </p:to>
                                    </p:set>
                                    <p:animEffect transition="in" filter="wipe(left)">
                                      <p:cBhvr>
                                        <p:cTn id="37" dur="500"/>
                                        <p:tgtEl>
                                          <p:spTgt spid="628"/>
                                        </p:tgtEl>
                                      </p:cBhvr>
                                    </p:animEffect>
                                  </p:childTnLst>
                                </p:cTn>
                              </p:par>
                              <p:par>
                                <p:cTn id="38" presetID="22" presetClass="entr" presetSubtype="1" fill="hold" nodeType="withEffect">
                                  <p:stCondLst>
                                    <p:cond delay="0"/>
                                  </p:stCondLst>
                                  <p:childTnLst>
                                    <p:set>
                                      <p:cBhvr>
                                        <p:cTn id="39" dur="1" fill="hold">
                                          <p:stCondLst>
                                            <p:cond delay="0"/>
                                          </p:stCondLst>
                                        </p:cTn>
                                        <p:tgtEl>
                                          <p:spTgt spid="557"/>
                                        </p:tgtEl>
                                        <p:attrNameLst>
                                          <p:attrName>style.visibility</p:attrName>
                                        </p:attrNameLst>
                                      </p:cBhvr>
                                      <p:to>
                                        <p:strVal val="visible"/>
                                      </p:to>
                                    </p:set>
                                    <p:animEffect transition="in" filter="wipe(up)">
                                      <p:cBhvr>
                                        <p:cTn id="40" dur="500"/>
                                        <p:tgtEl>
                                          <p:spTgt spid="557"/>
                                        </p:tgtEl>
                                      </p:cBhvr>
                                    </p:animEffect>
                                  </p:childTnLst>
                                </p:cTn>
                              </p:par>
                              <p:par>
                                <p:cTn id="41" presetID="22" presetClass="entr" presetSubtype="8" fill="hold" nodeType="with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par>
                                <p:cTn id="44" presetID="22" presetClass="entr" presetSubtype="8" fill="hold" nodeType="withEffect">
                                  <p:stCondLst>
                                    <p:cond delay="0"/>
                                  </p:stCondLst>
                                  <p:childTnLst>
                                    <p:set>
                                      <p:cBhvr>
                                        <p:cTn id="45" dur="1" fill="hold">
                                          <p:stCondLst>
                                            <p:cond delay="0"/>
                                          </p:stCondLst>
                                        </p:cTn>
                                        <p:tgtEl>
                                          <p:spTgt spid="636"/>
                                        </p:tgtEl>
                                        <p:attrNameLst>
                                          <p:attrName>style.visibility</p:attrName>
                                        </p:attrNameLst>
                                      </p:cBhvr>
                                      <p:to>
                                        <p:strVal val="visible"/>
                                      </p:to>
                                    </p:set>
                                    <p:animEffect transition="in" filter="wipe(left)">
                                      <p:cBhvr>
                                        <p:cTn id="46" dur="500"/>
                                        <p:tgtEl>
                                          <p:spTgt spid="636"/>
                                        </p:tgtEl>
                                      </p:cBhvr>
                                    </p:animEffect>
                                  </p:childTnLst>
                                </p:cTn>
                              </p:par>
                              <p:par>
                                <p:cTn id="47" presetID="22" presetClass="entr" presetSubtype="1" fill="hold" nodeType="withEffect">
                                  <p:stCondLst>
                                    <p:cond delay="0"/>
                                  </p:stCondLst>
                                  <p:childTnLst>
                                    <p:set>
                                      <p:cBhvr>
                                        <p:cTn id="48" dur="1" fill="hold">
                                          <p:stCondLst>
                                            <p:cond delay="0"/>
                                          </p:stCondLst>
                                        </p:cTn>
                                        <p:tgtEl>
                                          <p:spTgt spid="559"/>
                                        </p:tgtEl>
                                        <p:attrNameLst>
                                          <p:attrName>style.visibility</p:attrName>
                                        </p:attrNameLst>
                                      </p:cBhvr>
                                      <p:to>
                                        <p:strVal val="visible"/>
                                      </p:to>
                                    </p:set>
                                    <p:animEffect transition="in" filter="wipe(up)">
                                      <p:cBhvr>
                                        <p:cTn id="49" dur="500"/>
                                        <p:tgtEl>
                                          <p:spTgt spid="559"/>
                                        </p:tgtEl>
                                      </p:cBhvr>
                                    </p:animEffect>
                                  </p:childTnLst>
                                </p:cTn>
                              </p:par>
                              <p:par>
                                <p:cTn id="50" presetID="22" presetClass="entr" presetSubtype="8" fill="hold" nodeType="withEffect">
                                  <p:stCondLst>
                                    <p:cond delay="0"/>
                                  </p:stCondLst>
                                  <p:childTnLst>
                                    <p:set>
                                      <p:cBhvr>
                                        <p:cTn id="51" dur="1" fill="hold">
                                          <p:stCondLst>
                                            <p:cond delay="0"/>
                                          </p:stCondLst>
                                        </p:cTn>
                                        <p:tgtEl>
                                          <p:spTgt spid="950"/>
                                        </p:tgtEl>
                                        <p:attrNameLst>
                                          <p:attrName>style.visibility</p:attrName>
                                        </p:attrNameLst>
                                      </p:cBhvr>
                                      <p:to>
                                        <p:strVal val="visible"/>
                                      </p:to>
                                    </p:set>
                                    <p:animEffect transition="in" filter="wipe(left)">
                                      <p:cBhvr>
                                        <p:cTn id="52" dur="500"/>
                                        <p:tgtEl>
                                          <p:spTgt spid="950"/>
                                        </p:tgtEl>
                                      </p:cBhvr>
                                    </p:animEffect>
                                  </p:childTnLst>
                                </p:cTn>
                              </p:par>
                              <p:par>
                                <p:cTn id="53" presetID="22" presetClass="entr" presetSubtype="8" fill="hold" nodeType="withEffect">
                                  <p:stCondLst>
                                    <p:cond delay="0"/>
                                  </p:stCondLst>
                                  <p:childTnLst>
                                    <p:set>
                                      <p:cBhvr>
                                        <p:cTn id="54" dur="1" fill="hold">
                                          <p:stCondLst>
                                            <p:cond delay="0"/>
                                          </p:stCondLst>
                                        </p:cTn>
                                        <p:tgtEl>
                                          <p:spTgt spid="958"/>
                                        </p:tgtEl>
                                        <p:attrNameLst>
                                          <p:attrName>style.visibility</p:attrName>
                                        </p:attrNameLst>
                                      </p:cBhvr>
                                      <p:to>
                                        <p:strVal val="visible"/>
                                      </p:to>
                                    </p:set>
                                    <p:animEffect transition="in" filter="wipe(left)">
                                      <p:cBhvr>
                                        <p:cTn id="55" dur="500"/>
                                        <p:tgtEl>
                                          <p:spTgt spid="958"/>
                                        </p:tgtEl>
                                      </p:cBhvr>
                                    </p:animEffect>
                                  </p:childTnLst>
                                </p:cTn>
                              </p:par>
                              <p:par>
                                <p:cTn id="56" presetID="22" presetClass="entr" presetSubtype="8" fill="hold" nodeType="withEffect">
                                  <p:stCondLst>
                                    <p:cond delay="0"/>
                                  </p:stCondLst>
                                  <p:childTnLst>
                                    <p:set>
                                      <p:cBhvr>
                                        <p:cTn id="57" dur="1" fill="hold">
                                          <p:stCondLst>
                                            <p:cond delay="0"/>
                                          </p:stCondLst>
                                        </p:cTn>
                                        <p:tgtEl>
                                          <p:spTgt spid="650"/>
                                        </p:tgtEl>
                                        <p:attrNameLst>
                                          <p:attrName>style.visibility</p:attrName>
                                        </p:attrNameLst>
                                      </p:cBhvr>
                                      <p:to>
                                        <p:strVal val="visible"/>
                                      </p:to>
                                    </p:set>
                                    <p:animEffect transition="in" filter="wipe(left)">
                                      <p:cBhvr>
                                        <p:cTn id="58" dur="500"/>
                                        <p:tgtEl>
                                          <p:spTgt spid="650"/>
                                        </p:tgtEl>
                                      </p:cBhvr>
                                    </p:animEffect>
                                  </p:childTnLst>
                                </p:cTn>
                              </p:par>
                              <p:par>
                                <p:cTn id="59" presetID="22" presetClass="entr" presetSubtype="8" fill="hold" nodeType="withEffect">
                                  <p:stCondLst>
                                    <p:cond delay="0"/>
                                  </p:stCondLst>
                                  <p:childTnLst>
                                    <p:set>
                                      <p:cBhvr>
                                        <p:cTn id="60" dur="1" fill="hold">
                                          <p:stCondLst>
                                            <p:cond delay="0"/>
                                          </p:stCondLst>
                                        </p:cTn>
                                        <p:tgtEl>
                                          <p:spTgt spid="658"/>
                                        </p:tgtEl>
                                        <p:attrNameLst>
                                          <p:attrName>style.visibility</p:attrName>
                                        </p:attrNameLst>
                                      </p:cBhvr>
                                      <p:to>
                                        <p:strVal val="visible"/>
                                      </p:to>
                                    </p:set>
                                    <p:animEffect transition="in" filter="wipe(left)">
                                      <p:cBhvr>
                                        <p:cTn id="61" dur="500"/>
                                        <p:tgtEl>
                                          <p:spTgt spid="6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30503"/>
            <a:chOff x="7868816" y="2300187"/>
            <a:chExt cx="1081825" cy="1330503"/>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FFFFFF">
                      <a:lumMod val="65000"/>
                    </a:srgbClr>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FFFFFF">
                      <a:lumMod val="65000"/>
                    </a:srgbClr>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Sum</a:t>
              </a:r>
              <a:endParaRPr kumimoji="0" lang="en-US" sz="1800" b="0" i="1"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72089"/>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58005"/>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72089"/>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34787" y="4407181"/>
            <a:ext cx="2959535" cy="1440076"/>
            <a:chOff x="5526635" y="4276509"/>
            <a:chExt cx="3189682"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accent6"/>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5" cy="407002"/>
              <a:chOff x="5589001" y="4441271"/>
              <a:chExt cx="1883575"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70678"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accent6"/>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9120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aphicFrame>
        <p:nvGraphicFramePr>
          <p:cNvPr id="2" name="Table 4">
            <a:extLst>
              <a:ext uri="{FF2B5EF4-FFF2-40B4-BE49-F238E27FC236}">
                <a16:creationId xmlns:a16="http://schemas.microsoft.com/office/drawing/2014/main" id="{27E94D40-E509-848D-31D9-8EB3EC360296}"/>
              </a:ext>
            </a:extLst>
          </p:cNvPr>
          <p:cNvGraphicFramePr>
            <a:graphicFrameLocks/>
          </p:cNvGraphicFramePr>
          <p:nvPr>
            <p:extLst>
              <p:ext uri="{D42A27DB-BD31-4B8C-83A1-F6EECF244321}">
                <p14:modId xmlns:p14="http://schemas.microsoft.com/office/powerpoint/2010/main" val="320618813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a:t>
                      </a:r>
                      <a:r>
                        <a:rPr lang="en-US" sz="800" kern="1200" dirty="0">
                          <a:solidFill>
                            <a:srgbClr val="1D82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60182560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30503"/>
            <a:chOff x="7868816" y="2300187"/>
            <a:chExt cx="1081825" cy="1330503"/>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Sum</a:t>
              </a:r>
              <a:endParaRPr kumimoji="0" lang="en-US" sz="1800" b="0" i="1"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162361"/>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248277"/>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162361"/>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34787" y="4297453"/>
            <a:ext cx="2959535" cy="1440076"/>
            <a:chOff x="5526635" y="4276509"/>
            <a:chExt cx="3189682"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accent6"/>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5" cy="407002"/>
              <a:chOff x="5589001" y="4441271"/>
              <a:chExt cx="1883575"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70678"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accent6"/>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9120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2" name="Rectangle 1">
            <a:extLst>
              <a:ext uri="{FF2B5EF4-FFF2-40B4-BE49-F238E27FC236}">
                <a16:creationId xmlns:a16="http://schemas.microsoft.com/office/drawing/2014/main" id="{7F5C13C7-2E48-4AB1-FDFF-F86F78666733}"/>
              </a:ext>
            </a:extLst>
          </p:cNvPr>
          <p:cNvSpPr/>
          <p:nvPr/>
        </p:nvSpPr>
        <p:spPr>
          <a:xfrm>
            <a:off x="0" y="1184110"/>
            <a:ext cx="9144000" cy="5206529"/>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845DC0B7-4E2A-C009-81E2-AC9FBBBC42B6}"/>
              </a:ext>
            </a:extLst>
          </p:cNvPr>
          <p:cNvSpPr/>
          <p:nvPr/>
        </p:nvSpPr>
        <p:spPr>
          <a:xfrm>
            <a:off x="0" y="3040380"/>
            <a:ext cx="9144000" cy="777240"/>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Processing-Using-DRAM architectures (e.g., SIMDRAM) are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very-wide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(e.g., 65,536 wide) bit-serial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 engines </a:t>
            </a:r>
          </a:p>
        </p:txBody>
      </p:sp>
      <p:graphicFrame>
        <p:nvGraphicFramePr>
          <p:cNvPr id="4" name="Table 4">
            <a:extLst>
              <a:ext uri="{FF2B5EF4-FFF2-40B4-BE49-F238E27FC236}">
                <a16:creationId xmlns:a16="http://schemas.microsoft.com/office/drawing/2014/main" id="{4C0CACBD-177A-3C3D-8451-38A5EF1E61F2}"/>
              </a:ext>
            </a:extLst>
          </p:cNvPr>
          <p:cNvGraphicFramePr>
            <a:graphicFrameLocks/>
          </p:cNvGraphicFramePr>
          <p:nvPr>
            <p:extLst>
              <p:ext uri="{D42A27DB-BD31-4B8C-83A1-F6EECF244321}">
                <p14:modId xmlns:p14="http://schemas.microsoft.com/office/powerpoint/2010/main" val="749697921"/>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a:t>
                      </a:r>
                      <a:r>
                        <a:rPr lang="en-US" sz="800" kern="1200" dirty="0">
                          <a:solidFill>
                            <a:srgbClr val="1D82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6498882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PUD in Commodity Off-the-Shelf DRAM</a:t>
            </a:r>
          </a:p>
        </p:txBody>
      </p:sp>
      <p:sp>
        <p:nvSpPr>
          <p:cNvPr id="4" name="Rectangle 3">
            <a:extLst>
              <a:ext uri="{FF2B5EF4-FFF2-40B4-BE49-F238E27FC236}">
                <a16:creationId xmlns:a16="http://schemas.microsoft.com/office/drawing/2014/main" id="{2CA46216-5854-EE26-C892-1B06775A3BCB}"/>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Commodity off-the-shelf DRAM chips can</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perform bulk bitwise operations without hardware modifications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pic>
        <p:nvPicPr>
          <p:cNvPr id="7" name="Picture 6">
            <a:extLst>
              <a:ext uri="{FF2B5EF4-FFF2-40B4-BE49-F238E27FC236}">
                <a16:creationId xmlns:a16="http://schemas.microsoft.com/office/drawing/2014/main" id="{509DCA8E-5283-F03D-C4BF-6B468AAB2A70}"/>
              </a:ext>
            </a:extLst>
          </p:cNvPr>
          <p:cNvPicPr>
            <a:picLocks noChangeAspect="1"/>
          </p:cNvPicPr>
          <p:nvPr/>
        </p:nvPicPr>
        <p:blipFill rotWithShape="1">
          <a:blip r:embed="rId3"/>
          <a:srcRect b="14491"/>
          <a:stretch/>
        </p:blipFill>
        <p:spPr>
          <a:xfrm>
            <a:off x="1083364" y="2235782"/>
            <a:ext cx="6977271" cy="3492930"/>
          </a:xfrm>
          <a:prstGeom prst="rect">
            <a:avLst/>
          </a:prstGeom>
          <a:ln w="38100">
            <a:solidFill>
              <a:schemeClr val="accent4"/>
            </a:solidFill>
          </a:ln>
        </p:spPr>
      </p:pic>
      <p:sp>
        <p:nvSpPr>
          <p:cNvPr id="9" name="TextBox 8">
            <a:extLst>
              <a:ext uri="{FF2B5EF4-FFF2-40B4-BE49-F238E27FC236}">
                <a16:creationId xmlns:a16="http://schemas.microsoft.com/office/drawing/2014/main" id="{BD74B801-C862-123B-3956-8A0D5CE6201B}"/>
              </a:ext>
            </a:extLst>
          </p:cNvPr>
          <p:cNvSpPr txBox="1"/>
          <p:nvPr/>
        </p:nvSpPr>
        <p:spPr>
          <a:xfrm>
            <a:off x="-1" y="5928098"/>
            <a:ext cx="9144000" cy="46166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hlinkClick r:id="rId4"/>
              </a:rPr>
              <a:t>https://arxiv.org/pdf/2402.18736.pdf</a:t>
            </a: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p>
        </p:txBody>
      </p:sp>
      <p:graphicFrame>
        <p:nvGraphicFramePr>
          <p:cNvPr id="2" name="Table 4">
            <a:extLst>
              <a:ext uri="{FF2B5EF4-FFF2-40B4-BE49-F238E27FC236}">
                <a16:creationId xmlns:a16="http://schemas.microsoft.com/office/drawing/2014/main" id="{5371C99B-88CF-A662-C2E8-30B76C4EC97C}"/>
              </a:ext>
            </a:extLst>
          </p:cNvPr>
          <p:cNvGraphicFramePr>
            <a:graphicFrameLocks/>
          </p:cNvGraphicFramePr>
          <p:nvPr>
            <p:extLst>
              <p:ext uri="{D42A27DB-BD31-4B8C-83A1-F6EECF244321}">
                <p14:modId xmlns:p14="http://schemas.microsoft.com/office/powerpoint/2010/main" val="4222836067"/>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r>
                        <a:rPr lang="en-US" sz="800" kern="1200" dirty="0">
                          <a:solidFill>
                            <a:srgbClr val="1D82C5"/>
                          </a:solidFill>
                          <a:latin typeface="Avenir Next" panose="020B0503020202020204" pitchFamily="34" charset="0"/>
                          <a:ea typeface="+mn-ea"/>
                          <a:cs typeface="Futura Medium" panose="020B0602020204020303" pitchFamily="34" charset="-79"/>
                        </a:rPr>
                        <a:t>●</a:t>
                      </a:r>
                      <a:endParaRPr lang="en-US" sz="800" dirty="0">
                        <a:solidFill>
                          <a:srgbClr val="1D82C5"/>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25023045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a:extLst>
              <a:ext uri="{FF2B5EF4-FFF2-40B4-BE49-F238E27FC236}">
                <a16:creationId xmlns:a16="http://schemas.microsoft.com/office/drawing/2014/main" id="{55CD9467-2714-E50F-A752-C3C8778E729D}"/>
              </a:ext>
            </a:extLst>
          </p:cNvPr>
          <p:cNvSpPr/>
          <p:nvPr/>
        </p:nvSpPr>
        <p:spPr>
          <a:xfrm>
            <a:off x="175404" y="3296748"/>
            <a:ext cx="8793192" cy="1751114"/>
          </a:xfrm>
          <a:prstGeom prst="roundRect">
            <a:avLst>
              <a:gd name="adj" fmla="val 4466"/>
            </a:avLst>
          </a:prstGeom>
          <a:solidFill>
            <a:schemeClr val="accent4">
              <a:lumMod val="20000"/>
              <a:lumOff val="80000"/>
            </a:schemeClr>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dirty="0">
                <a:solidFill>
                  <a:schemeClr val="accent4"/>
                </a:solidFill>
                <a:latin typeface="Avenir Next" panose="020B0503020202020204" pitchFamily="34" charset="0"/>
              </a:rPr>
              <a:t>Key M</a:t>
            </a:r>
            <a:r>
              <a:rPr lang="en-US" sz="2000" b="1" dirty="0">
                <a:solidFill>
                  <a:srgbClr val="5CA2DC"/>
                </a:solidFill>
                <a:latin typeface="Avenir Next" panose="020B0503020202020204" pitchFamily="34" charset="0"/>
              </a:rPr>
              <a:t>echa</a:t>
            </a:r>
            <a:r>
              <a:rPr lang="en-US" sz="2000" b="1" dirty="0">
                <a:solidFill>
                  <a:schemeClr val="accent4"/>
                </a:solidFill>
                <a:latin typeface="Avenir Next" panose="020B0503020202020204" pitchFamily="34" charset="0"/>
              </a:rPr>
              <a:t>nism: </a:t>
            </a:r>
            <a:r>
              <a:rPr lang="en-US" sz="2000" dirty="0">
                <a:solidFill>
                  <a:schemeClr val="accent4"/>
                </a:solidFill>
                <a:latin typeface="Avenir Next" panose="020B0503020202020204" pitchFamily="34" charset="0"/>
              </a:rPr>
              <a:t>MIMDRAM, a hardware/software co-design PUD system</a:t>
            </a:r>
            <a:endParaRPr lang="en-US" sz="800" dirty="0">
              <a:solidFill>
                <a:schemeClr val="accent4"/>
              </a:solidFill>
              <a:latin typeface="Avenir Next" panose="020B0503020202020204" pitchFamily="34" charset="0"/>
            </a:endParaRPr>
          </a:p>
          <a:p>
            <a:pPr marL="342900" indent="-342900">
              <a:buFont typeface="Arial" panose="020B0604020202020204" pitchFamily="34" charset="0"/>
              <a:buChar char="•"/>
            </a:pPr>
            <a:r>
              <a:rPr lang="en-US" b="1" dirty="0">
                <a:solidFill>
                  <a:schemeClr val="accent4"/>
                </a:solidFill>
                <a:latin typeface="Avenir Next" panose="020B0503020202020204" pitchFamily="34" charset="0"/>
              </a:rPr>
              <a:t>Key idea</a:t>
            </a:r>
            <a:r>
              <a:rPr lang="en-US" dirty="0">
                <a:solidFill>
                  <a:schemeClr val="accent4"/>
                </a:solidFill>
                <a:latin typeface="Avenir Next" panose="020B0503020202020204" pitchFamily="34" charset="0"/>
              </a:rPr>
              <a:t>: leverage fine-grained DRAM for PUD operation</a:t>
            </a:r>
          </a:p>
          <a:p>
            <a:pPr marL="342900" indent="-342900">
              <a:buFont typeface="Arial" panose="020B0604020202020204" pitchFamily="34" charset="0"/>
              <a:buChar char="•"/>
            </a:pPr>
            <a:r>
              <a:rPr lang="en-US" b="1" dirty="0">
                <a:solidFill>
                  <a:schemeClr val="accent4"/>
                </a:solidFill>
                <a:latin typeface="Avenir Next" panose="020B0503020202020204" pitchFamily="34" charset="0"/>
              </a:rPr>
              <a:t>HW</a:t>
            </a:r>
            <a:r>
              <a:rPr lang="en-US" dirty="0">
                <a:solidFill>
                  <a:schemeClr val="accent4"/>
                </a:solidFill>
                <a:latin typeface="Avenir Next" panose="020B0503020202020204" pitchFamily="34" charset="0"/>
              </a:rPr>
              <a:t>:</a:t>
            </a:r>
            <a:r>
              <a:rPr lang="en-US" spc="-150" dirty="0">
                <a:solidFill>
                  <a:schemeClr val="accent4"/>
                </a:solidFill>
                <a:latin typeface="Avenir Next" panose="020B0503020202020204" pitchFamily="34" charset="0"/>
              </a:rPr>
              <a:t> </a:t>
            </a:r>
            <a:r>
              <a:rPr lang="en-US" sz="1600" spc="-150" dirty="0">
                <a:solidFill>
                  <a:schemeClr val="accent4"/>
                </a:solidFill>
                <a:latin typeface="Avenir Next" panose="020B0503020202020204" pitchFamily="34" charset="0"/>
              </a:rPr>
              <a:t> </a:t>
            </a:r>
            <a:r>
              <a:rPr lang="en-US" dirty="0">
                <a:solidFill>
                  <a:schemeClr val="accent4"/>
                </a:solidFill>
                <a:latin typeface="Avenir Next" panose="020B0503020202020204" pitchFamily="34" charset="0"/>
              </a:rPr>
              <a:t>- </a:t>
            </a:r>
            <a:r>
              <a:rPr lang="en-US" u="sng" dirty="0">
                <a:solidFill>
                  <a:schemeClr val="accent4"/>
                </a:solidFill>
                <a:latin typeface="Avenir Next" panose="020B0503020202020204" pitchFamily="34" charset="0"/>
              </a:rPr>
              <a:t>simple changes</a:t>
            </a:r>
            <a:r>
              <a:rPr lang="en-US" dirty="0">
                <a:solidFill>
                  <a:schemeClr val="accent4"/>
                </a:solidFill>
                <a:latin typeface="Avenir Next" panose="020B0503020202020204" pitchFamily="34" charset="0"/>
              </a:rPr>
              <a:t> to the DRAM array, enabling concurrent PUD operations</a:t>
            </a:r>
            <a:br>
              <a:rPr lang="en-US" sz="1600" dirty="0">
                <a:solidFill>
                  <a:schemeClr val="accent4"/>
                </a:solidFill>
                <a:latin typeface="Avenir Next" panose="020B0503020202020204" pitchFamily="34" charset="0"/>
              </a:rPr>
            </a:br>
            <a:r>
              <a:rPr lang="en-US" sz="1600" dirty="0">
                <a:solidFill>
                  <a:schemeClr val="accent4"/>
                </a:solidFill>
                <a:latin typeface="Avenir Next" panose="020B0503020202020204" pitchFamily="34" charset="0"/>
              </a:rPr>
              <a:t>           </a:t>
            </a:r>
            <a:r>
              <a:rPr lang="en-US" dirty="0">
                <a:solidFill>
                  <a:schemeClr val="accent4"/>
                </a:solidFill>
                <a:latin typeface="Avenir Next" panose="020B0503020202020204" pitchFamily="34" charset="0"/>
              </a:rPr>
              <a:t>- </a:t>
            </a:r>
            <a:r>
              <a:rPr lang="en-US" u="sng" dirty="0">
                <a:solidFill>
                  <a:schemeClr val="accent4"/>
                </a:solidFill>
                <a:latin typeface="Avenir Next" panose="020B0503020202020204" pitchFamily="34" charset="0"/>
              </a:rPr>
              <a:t>low-cost interconnects</a:t>
            </a:r>
            <a:r>
              <a:rPr lang="en-US" dirty="0">
                <a:solidFill>
                  <a:schemeClr val="accent4"/>
                </a:solidFill>
                <a:latin typeface="Avenir Next" panose="020B0503020202020204" pitchFamily="34" charset="0"/>
              </a:rPr>
              <a:t> at the DRAM peripherals for data reduction</a:t>
            </a:r>
            <a:endParaRPr lang="en-US" sz="1600" dirty="0">
              <a:solidFill>
                <a:schemeClr val="accent4"/>
              </a:solidFill>
              <a:latin typeface="Avenir Next" panose="020B0503020202020204" pitchFamily="34" charset="0"/>
            </a:endParaRPr>
          </a:p>
          <a:p>
            <a:pPr marL="342900" indent="-342900">
              <a:buFont typeface="Arial" panose="020B0604020202020204" pitchFamily="34" charset="0"/>
              <a:buChar char="•"/>
            </a:pPr>
            <a:r>
              <a:rPr lang="en-US" b="1" dirty="0">
                <a:solidFill>
                  <a:schemeClr val="accent4"/>
                </a:solidFill>
                <a:latin typeface="Avenir Next" panose="020B0503020202020204" pitchFamily="34" charset="0"/>
              </a:rPr>
              <a:t>SW</a:t>
            </a:r>
            <a:r>
              <a:rPr lang="en-US" dirty="0">
                <a:solidFill>
                  <a:schemeClr val="accent4"/>
                </a:solidFill>
                <a:latin typeface="Avenir Next" panose="020B0503020202020204" pitchFamily="34" charset="0"/>
              </a:rPr>
              <a:t>:  - </a:t>
            </a:r>
            <a:r>
              <a:rPr lang="en-US" u="sng" dirty="0">
                <a:solidFill>
                  <a:schemeClr val="accent4"/>
                </a:solidFill>
                <a:latin typeface="Avenir Next" panose="020B0503020202020204" pitchFamily="34" charset="0"/>
              </a:rPr>
              <a:t>compiler</a:t>
            </a:r>
            <a:r>
              <a:rPr lang="en-US" dirty="0">
                <a:solidFill>
                  <a:schemeClr val="accent4"/>
                </a:solidFill>
                <a:latin typeface="Avenir Next" panose="020B0503020202020204" pitchFamily="34" charset="0"/>
              </a:rPr>
              <a:t> and </a:t>
            </a:r>
            <a:r>
              <a:rPr lang="en-US" u="sng" dirty="0">
                <a:solidFill>
                  <a:schemeClr val="accent4"/>
                </a:solidFill>
                <a:latin typeface="Avenir Next" panose="020B0503020202020204" pitchFamily="34" charset="0"/>
              </a:rPr>
              <a:t>OS</a:t>
            </a:r>
            <a:r>
              <a:rPr lang="en-US" dirty="0">
                <a:solidFill>
                  <a:schemeClr val="accent4"/>
                </a:solidFill>
                <a:latin typeface="Avenir Next" panose="020B0503020202020204" pitchFamily="34" charset="0"/>
              </a:rPr>
              <a:t> support to generate and map PUD instructions</a:t>
            </a:r>
          </a:p>
        </p:txBody>
      </p:sp>
      <p:sp>
        <p:nvSpPr>
          <p:cNvPr id="8" name="Rounded Rectangle 7">
            <a:extLst>
              <a:ext uri="{FF2B5EF4-FFF2-40B4-BE49-F238E27FC236}">
                <a16:creationId xmlns:a16="http://schemas.microsoft.com/office/drawing/2014/main" id="{21687AA8-57AB-4584-50D5-F7CDBC03893E}"/>
              </a:ext>
            </a:extLst>
          </p:cNvPr>
          <p:cNvSpPr/>
          <p:nvPr/>
        </p:nvSpPr>
        <p:spPr>
          <a:xfrm>
            <a:off x="175404" y="2368094"/>
            <a:ext cx="8793192" cy="811897"/>
          </a:xfrm>
          <a:prstGeom prst="roundRect">
            <a:avLst>
              <a:gd name="adj" fmla="val 6245"/>
            </a:avLst>
          </a:prstGeom>
          <a:solidFill>
            <a:schemeClr val="accent3">
              <a:lumMod val="20000"/>
              <a:lumOff val="80000"/>
            </a:schemeClr>
          </a:solid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dirty="0">
                <a:solidFill>
                  <a:schemeClr val="accent3"/>
                </a:solidFill>
                <a:latin typeface="Avenir Next" panose="020B0503020202020204" pitchFamily="34" charset="0"/>
              </a:rPr>
              <a:t>Goal: </a:t>
            </a:r>
            <a:r>
              <a:rPr lang="en-US" sz="2000" dirty="0">
                <a:solidFill>
                  <a:schemeClr val="accent3"/>
                </a:solidFill>
                <a:latin typeface="Avenir Next" panose="020B0503020202020204" pitchFamily="34" charset="0"/>
              </a:rPr>
              <a:t>Design a flexible PUD system that overcomes the three limitations caused by DRAM’s large and rigid access granularity</a:t>
            </a:r>
            <a:endParaRPr lang="en-US" sz="2000" b="1" dirty="0">
              <a:solidFill>
                <a:schemeClr val="accent3"/>
              </a:solidFill>
              <a:latin typeface="Avenir Next" panose="020B0503020202020204" pitchFamily="34" charset="0"/>
            </a:endParaRPr>
          </a:p>
        </p:txBody>
      </p:sp>
      <p:sp>
        <p:nvSpPr>
          <p:cNvPr id="10" name="Rounded Rectangle 9">
            <a:extLst>
              <a:ext uri="{FF2B5EF4-FFF2-40B4-BE49-F238E27FC236}">
                <a16:creationId xmlns:a16="http://schemas.microsoft.com/office/drawing/2014/main" id="{F8229EDB-DE72-E042-CB7F-DB650B64BDC7}"/>
              </a:ext>
            </a:extLst>
          </p:cNvPr>
          <p:cNvSpPr/>
          <p:nvPr/>
        </p:nvSpPr>
        <p:spPr>
          <a:xfrm>
            <a:off x="175404" y="5164618"/>
            <a:ext cx="8793192" cy="1217518"/>
          </a:xfrm>
          <a:prstGeom prst="roundRect">
            <a:avLst>
              <a:gd name="adj" fmla="val 6367"/>
            </a:avLst>
          </a:prstGeom>
          <a:solidFill>
            <a:schemeClr val="accent5">
              <a:lumMod val="20000"/>
              <a:lumOff val="80000"/>
            </a:schemeClr>
          </a:solid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dirty="0">
                <a:solidFill>
                  <a:schemeClr val="accent5"/>
                </a:solidFill>
                <a:latin typeface="Avenir Next" panose="020B0503020202020204" pitchFamily="34" charset="0"/>
              </a:rPr>
              <a:t>Key Results:</a:t>
            </a:r>
            <a:r>
              <a:rPr lang="en-US" sz="2000" dirty="0">
                <a:solidFill>
                  <a:schemeClr val="accent5"/>
                </a:solidFill>
                <a:latin typeface="Avenir Next" panose="020B0503020202020204" pitchFamily="34" charset="0"/>
              </a:rPr>
              <a:t> MIMDRAM achieves</a:t>
            </a:r>
          </a:p>
          <a:p>
            <a:pPr marL="285750" indent="-285750">
              <a:buFont typeface="Arial" panose="020B0604020202020204" pitchFamily="34" charset="0"/>
              <a:buChar char="•"/>
            </a:pPr>
            <a:r>
              <a:rPr lang="en-US" b="1" dirty="0">
                <a:solidFill>
                  <a:schemeClr val="accent5"/>
                </a:solidFill>
                <a:latin typeface="Avenir Next" panose="020B0503020202020204" pitchFamily="34" charset="0"/>
              </a:rPr>
              <a:t>14.3x</a:t>
            </a:r>
            <a:r>
              <a:rPr lang="en-US" dirty="0">
                <a:solidFill>
                  <a:schemeClr val="accent5"/>
                </a:solidFill>
                <a:latin typeface="Avenir Next" panose="020B0503020202020204" pitchFamily="34" charset="0"/>
              </a:rPr>
              <a:t>, </a:t>
            </a:r>
            <a:r>
              <a:rPr lang="en-US" b="1" dirty="0">
                <a:solidFill>
                  <a:schemeClr val="accent5"/>
                </a:solidFill>
                <a:latin typeface="Avenir Next" panose="020B0503020202020204" pitchFamily="34" charset="0"/>
              </a:rPr>
              <a:t>30.6x</a:t>
            </a:r>
            <a:r>
              <a:rPr lang="en-US" dirty="0">
                <a:solidFill>
                  <a:schemeClr val="accent5"/>
                </a:solidFill>
                <a:latin typeface="Avenir Next" panose="020B0503020202020204" pitchFamily="34" charset="0"/>
              </a:rPr>
              <a:t>, and </a:t>
            </a:r>
            <a:r>
              <a:rPr lang="en-US" b="1" dirty="0">
                <a:solidFill>
                  <a:schemeClr val="accent5"/>
                </a:solidFill>
                <a:latin typeface="Avenir Next" panose="020B0503020202020204" pitchFamily="34" charset="0"/>
              </a:rPr>
              <a:t>6.8x</a:t>
            </a:r>
            <a:r>
              <a:rPr lang="en-US" dirty="0">
                <a:solidFill>
                  <a:schemeClr val="accent5"/>
                </a:solidFill>
                <a:latin typeface="Avenir Next" panose="020B0503020202020204" pitchFamily="34" charset="0"/>
              </a:rPr>
              <a:t> the energy efficiency of state-of-the-art PUD systems, a high-end CPU and GPU, respectively  </a:t>
            </a:r>
          </a:p>
          <a:p>
            <a:pPr marL="285750" indent="-285750">
              <a:buFont typeface="Arial" panose="020B0604020202020204" pitchFamily="34" charset="0"/>
              <a:buChar char="•"/>
            </a:pPr>
            <a:r>
              <a:rPr lang="en-US" dirty="0">
                <a:solidFill>
                  <a:schemeClr val="accent5"/>
                </a:solidFill>
                <a:latin typeface="Avenir Next" panose="020B0503020202020204" pitchFamily="34" charset="0"/>
              </a:rPr>
              <a:t>Small area cost to a DRAM chip (</a:t>
            </a:r>
            <a:r>
              <a:rPr lang="en-US" b="1" dirty="0">
                <a:solidFill>
                  <a:schemeClr val="accent5"/>
                </a:solidFill>
                <a:latin typeface="Avenir Next" panose="020B0503020202020204" pitchFamily="34" charset="0"/>
              </a:rPr>
              <a:t>1.11%</a:t>
            </a:r>
            <a:r>
              <a:rPr lang="en-US" dirty="0">
                <a:solidFill>
                  <a:schemeClr val="accent5"/>
                </a:solidFill>
                <a:latin typeface="Avenir Next" panose="020B0503020202020204" pitchFamily="34" charset="0"/>
              </a:rPr>
              <a:t>) and CPU die (</a:t>
            </a:r>
            <a:r>
              <a:rPr lang="en-US" b="1" dirty="0">
                <a:solidFill>
                  <a:schemeClr val="accent5"/>
                </a:solidFill>
                <a:latin typeface="Avenir Next" panose="020B0503020202020204" pitchFamily="34" charset="0"/>
              </a:rPr>
              <a:t>0.6%</a:t>
            </a:r>
            <a:r>
              <a:rPr lang="en-US" dirty="0">
                <a:solidFill>
                  <a:schemeClr val="accent5"/>
                </a:solidFill>
                <a:latin typeface="Avenir Next" panose="020B0503020202020204" pitchFamily="34" charset="0"/>
              </a:rPr>
              <a:t>) </a:t>
            </a:r>
          </a:p>
        </p:txBody>
      </p:sp>
      <p:sp>
        <p:nvSpPr>
          <p:cNvPr id="12" name="TextBox 11">
            <a:extLst>
              <a:ext uri="{FF2B5EF4-FFF2-40B4-BE49-F238E27FC236}">
                <a16:creationId xmlns:a16="http://schemas.microsoft.com/office/drawing/2014/main" id="{AE3BEFD9-78BA-D709-AE08-2BCD6C54A6BA}"/>
              </a:ext>
            </a:extLst>
          </p:cNvPr>
          <p:cNvSpPr txBox="1"/>
          <p:nvPr/>
        </p:nvSpPr>
        <p:spPr>
          <a:xfrm>
            <a:off x="0" y="6473577"/>
            <a:ext cx="9143999" cy="584775"/>
          </a:xfrm>
          <a:prstGeom prst="rect">
            <a:avLst/>
          </a:prstGeom>
          <a:noFill/>
        </p:spPr>
        <p:txBody>
          <a:bodyPr wrap="square">
            <a:spAutoFit/>
          </a:bodyPr>
          <a:lstStyle/>
          <a:p>
            <a:pPr algn="ctr"/>
            <a:r>
              <a:rPr kumimoji="0" lang="en-US"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hlinkClick r:id="rId3">
                  <a:extLst>
                    <a:ext uri="{A12FA001-AC4F-418D-AE19-62706E023703}">
                      <ahyp:hlinkClr xmlns:ahyp="http://schemas.microsoft.com/office/drawing/2018/hyperlinkcolor" val="tx"/>
                    </a:ext>
                  </a:extLst>
                </a:hlinkClick>
              </a:rPr>
              <a:t>https://github.com/CMU-SAFARI/MIMDRAM</a:t>
            </a:r>
            <a:r>
              <a:rPr kumimoji="0" lang="en-US"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rPr>
              <a:t> </a:t>
            </a:r>
            <a:br>
              <a:rPr kumimoji="0" lang="en-US" sz="16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rPr>
            </a:br>
            <a:endParaRPr lang="en-US" sz="1400" dirty="0"/>
          </a:p>
        </p:txBody>
      </p:sp>
      <p:sp>
        <p:nvSpPr>
          <p:cNvPr id="13" name="Rectangle 12">
            <a:extLst>
              <a:ext uri="{FF2B5EF4-FFF2-40B4-BE49-F238E27FC236}">
                <a16:creationId xmlns:a16="http://schemas.microsoft.com/office/drawing/2014/main" id="{352899C6-8057-C6B9-2B3C-BA51DCF44B06}"/>
              </a:ext>
            </a:extLst>
          </p:cNvPr>
          <p:cNvSpPr/>
          <p:nvPr/>
        </p:nvSpPr>
        <p:spPr>
          <a:xfrm>
            <a:off x="0" y="0"/>
            <a:ext cx="9143999" cy="118777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3">
            <a:extLst>
              <a:ext uri="{FF2B5EF4-FFF2-40B4-BE49-F238E27FC236}">
                <a16:creationId xmlns:a16="http://schemas.microsoft.com/office/drawing/2014/main" id="{23E200A9-FF93-67FA-E9EF-05A8CE894C0C}"/>
              </a:ext>
            </a:extLst>
          </p:cNvPr>
          <p:cNvSpPr/>
          <p:nvPr/>
        </p:nvSpPr>
        <p:spPr>
          <a:xfrm>
            <a:off x="175404" y="738418"/>
            <a:ext cx="8793192" cy="1512919"/>
          </a:xfrm>
          <a:prstGeom prst="roundRect">
            <a:avLst>
              <a:gd name="adj" fmla="val 5022"/>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dirty="0">
                <a:solidFill>
                  <a:schemeClr val="accent1"/>
                </a:solidFill>
                <a:latin typeface="Avenir Next" panose="020B0503020202020204" pitchFamily="34" charset="0"/>
              </a:rPr>
              <a:t>Problem: </a:t>
            </a:r>
            <a:r>
              <a:rPr lang="en-US" sz="2000" dirty="0">
                <a:solidFill>
                  <a:schemeClr val="accent1"/>
                </a:solidFill>
                <a:latin typeface="Avenir Next" panose="020B0503020202020204" pitchFamily="34" charset="0"/>
              </a:rPr>
              <a:t>Processing-Using-DRAM (PUD) suffers from three issues caused by DRAM’s large and rigid access granularity</a:t>
            </a:r>
          </a:p>
          <a:p>
            <a:pPr marL="342900" indent="-342900">
              <a:buFont typeface="Arial" panose="020B0604020202020204" pitchFamily="34" charset="0"/>
              <a:buChar char="•"/>
            </a:pPr>
            <a:r>
              <a:rPr lang="en-US" u="sng" dirty="0">
                <a:solidFill>
                  <a:schemeClr val="accent1"/>
                </a:solidFill>
                <a:latin typeface="Avenir Next" panose="020B0503020202020204" pitchFamily="34" charset="0"/>
              </a:rPr>
              <a:t>Underutilization</a:t>
            </a:r>
            <a:r>
              <a:rPr lang="en-US" dirty="0">
                <a:solidFill>
                  <a:schemeClr val="accent1"/>
                </a:solidFill>
                <a:latin typeface="Avenir Next" panose="020B0503020202020204" pitchFamily="34" charset="0"/>
              </a:rPr>
              <a:t> due to data parallelism variation in (and across) applications</a:t>
            </a:r>
            <a:endParaRPr lang="en-US" sz="1600" dirty="0">
              <a:solidFill>
                <a:schemeClr val="accent1"/>
              </a:solidFill>
              <a:latin typeface="Avenir Next" panose="020B0503020202020204" pitchFamily="34" charset="0"/>
            </a:endParaRPr>
          </a:p>
          <a:p>
            <a:pPr marL="342900" indent="-342900">
              <a:buFont typeface="Arial" panose="020B0604020202020204" pitchFamily="34" charset="0"/>
              <a:buChar char="•"/>
            </a:pPr>
            <a:r>
              <a:rPr lang="en-US" u="sng" dirty="0">
                <a:solidFill>
                  <a:schemeClr val="accent1"/>
                </a:solidFill>
                <a:latin typeface="Avenir Next" panose="020B0503020202020204" pitchFamily="34" charset="0"/>
              </a:rPr>
              <a:t>Limited computation support</a:t>
            </a:r>
            <a:r>
              <a:rPr lang="en-US" i="1" dirty="0">
                <a:solidFill>
                  <a:schemeClr val="accent1"/>
                </a:solidFill>
                <a:latin typeface="Avenir Next" panose="020B0503020202020204" pitchFamily="34" charset="0"/>
              </a:rPr>
              <a:t> </a:t>
            </a:r>
            <a:r>
              <a:rPr lang="en-US" dirty="0">
                <a:solidFill>
                  <a:schemeClr val="accent1"/>
                </a:solidFill>
                <a:latin typeface="Avenir Next" panose="020B0503020202020204" pitchFamily="34" charset="0"/>
              </a:rPr>
              <a:t>due to a lack of interconnects</a:t>
            </a:r>
          </a:p>
          <a:p>
            <a:pPr marL="342900" indent="-342900">
              <a:buFont typeface="Arial" panose="020B0604020202020204" pitchFamily="34" charset="0"/>
              <a:buChar char="•"/>
            </a:pPr>
            <a:r>
              <a:rPr lang="en-US" u="sng" dirty="0">
                <a:solidFill>
                  <a:schemeClr val="accent1"/>
                </a:solidFill>
                <a:latin typeface="Avenir Next" panose="020B0503020202020204" pitchFamily="34" charset="0"/>
              </a:rPr>
              <a:t>Challenging programming</a:t>
            </a:r>
            <a:r>
              <a:rPr lang="en-US" dirty="0">
                <a:solidFill>
                  <a:schemeClr val="accent1"/>
                </a:solidFill>
                <a:latin typeface="Avenir Next" panose="020B0503020202020204" pitchFamily="34" charset="0"/>
              </a:rPr>
              <a:t> model due to a lack of compilers </a:t>
            </a:r>
          </a:p>
        </p:txBody>
      </p:sp>
      <p:sp>
        <p:nvSpPr>
          <p:cNvPr id="2" name="Title 1">
            <a:extLst>
              <a:ext uri="{FF2B5EF4-FFF2-40B4-BE49-F238E27FC236}">
                <a16:creationId xmlns:a16="http://schemas.microsoft.com/office/drawing/2014/main" id="{E67357E3-8542-6F47-9EDD-EF35BB96A3BE}"/>
              </a:ext>
            </a:extLst>
          </p:cNvPr>
          <p:cNvSpPr>
            <a:spLocks noGrp="1"/>
          </p:cNvSpPr>
          <p:nvPr>
            <p:ph type="title"/>
          </p:nvPr>
        </p:nvSpPr>
        <p:spPr>
          <a:xfrm>
            <a:off x="169011" y="86288"/>
            <a:ext cx="8894602" cy="606084"/>
          </a:xfrm>
        </p:spPr>
        <p:txBody>
          <a:bodyPr>
            <a:normAutofit fontScale="90000"/>
          </a:bodyPr>
          <a:lstStyle/>
          <a:p>
            <a:pPr algn="ctr"/>
            <a:r>
              <a:rPr lang="en-US" dirty="0">
                <a:solidFill>
                  <a:schemeClr val="tx1"/>
                </a:solidFill>
              </a:rPr>
              <a:t>Executive Summary</a:t>
            </a:r>
          </a:p>
        </p:txBody>
      </p:sp>
    </p:spTree>
    <p:extLst>
      <p:ext uri="{BB962C8B-B14F-4D97-AF65-F5344CB8AC3E}">
        <p14:creationId xmlns:p14="http://schemas.microsoft.com/office/powerpoint/2010/main" val="3633634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bg/>
                                          </p:spTgt>
                                        </p:tgtEl>
                                        <p:attrNameLst>
                                          <p:attrName>style.visibility</p:attrName>
                                        </p:attrNameLst>
                                      </p:cBhvr>
                                      <p:to>
                                        <p:strVal val="visible"/>
                                      </p:to>
                                    </p:set>
                                    <p:animEffect transition="in" filter="fade">
                                      <p:cBhvr>
                                        <p:cTn id="7" dur="500"/>
                                        <p:tgtEl>
                                          <p:spTgt spid="4">
                                            <p:bg/>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fade">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fade">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fade">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fade">
                                      <p:cBhvr>
                                        <p:cTn id="25" dur="500"/>
                                        <p:tgtEl>
                                          <p:spTgt spid="4">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7">
                                            <p:bg/>
                                          </p:spTgt>
                                        </p:tgtEl>
                                        <p:attrNameLst>
                                          <p:attrName>style.visibility</p:attrName>
                                        </p:attrNameLst>
                                      </p:cBhvr>
                                      <p:to>
                                        <p:strVal val="visible"/>
                                      </p:to>
                                    </p:set>
                                    <p:animEffect transition="in" filter="fade">
                                      <p:cBhvr>
                                        <p:cTn id="35" dur="500"/>
                                        <p:tgtEl>
                                          <p:spTgt spid="7">
                                            <p:bg/>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7">
                                            <p:txEl>
                                              <p:pRg st="0" end="0"/>
                                            </p:txEl>
                                          </p:spTgt>
                                        </p:tgtEl>
                                        <p:attrNameLst>
                                          <p:attrName>style.visibility</p:attrName>
                                        </p:attrNameLst>
                                      </p:cBhvr>
                                      <p:to>
                                        <p:strVal val="visible"/>
                                      </p:to>
                                    </p:set>
                                    <p:animEffect transition="in" filter="fade">
                                      <p:cBhvr>
                                        <p:cTn id="38" dur="500"/>
                                        <p:tgtEl>
                                          <p:spTgt spid="7">
                                            <p:txEl>
                                              <p:pRg st="0" end="0"/>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7">
                                            <p:txEl>
                                              <p:pRg st="1" end="1"/>
                                            </p:txEl>
                                          </p:spTgt>
                                        </p:tgtEl>
                                        <p:attrNameLst>
                                          <p:attrName>style.visibility</p:attrName>
                                        </p:attrNameLst>
                                      </p:cBhvr>
                                      <p:to>
                                        <p:strVal val="visible"/>
                                      </p:to>
                                    </p:set>
                                    <p:animEffect transition="in" filter="fade">
                                      <p:cBhvr>
                                        <p:cTn id="43" dur="500"/>
                                        <p:tgtEl>
                                          <p:spTgt spid="7">
                                            <p:txEl>
                                              <p:pRg st="1" end="1"/>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7">
                                            <p:txEl>
                                              <p:pRg st="2" end="2"/>
                                            </p:txEl>
                                          </p:spTgt>
                                        </p:tgtEl>
                                        <p:attrNameLst>
                                          <p:attrName>style.visibility</p:attrName>
                                        </p:attrNameLst>
                                      </p:cBhvr>
                                      <p:to>
                                        <p:strVal val="visible"/>
                                      </p:to>
                                    </p:set>
                                    <p:animEffect transition="in" filter="fade">
                                      <p:cBhvr>
                                        <p:cTn id="48" dur="500"/>
                                        <p:tgtEl>
                                          <p:spTgt spid="7">
                                            <p:txEl>
                                              <p:pRg st="2" end="2"/>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7">
                                            <p:txEl>
                                              <p:pRg st="3" end="3"/>
                                            </p:txEl>
                                          </p:spTgt>
                                        </p:tgtEl>
                                        <p:attrNameLst>
                                          <p:attrName>style.visibility</p:attrName>
                                        </p:attrNameLst>
                                      </p:cBhvr>
                                      <p:to>
                                        <p:strVal val="visible"/>
                                      </p:to>
                                    </p:set>
                                    <p:animEffect transition="in" filter="fade">
                                      <p:cBhvr>
                                        <p:cTn id="53" dur="500"/>
                                        <p:tgtEl>
                                          <p:spTgt spid="7">
                                            <p:txEl>
                                              <p:pRg st="3" end="3"/>
                                            </p:txEl>
                                          </p:spTgt>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10">
                                            <p:bg/>
                                          </p:spTgt>
                                        </p:tgtEl>
                                        <p:attrNameLst>
                                          <p:attrName>style.visibility</p:attrName>
                                        </p:attrNameLst>
                                      </p:cBhvr>
                                      <p:to>
                                        <p:strVal val="visible"/>
                                      </p:to>
                                    </p:set>
                                    <p:animEffect transition="in" filter="fade">
                                      <p:cBhvr>
                                        <p:cTn id="58" dur="500"/>
                                        <p:tgtEl>
                                          <p:spTgt spid="10">
                                            <p:bg/>
                                          </p:spTgt>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xEl>
                                              <p:pRg st="0" end="0"/>
                                            </p:txEl>
                                          </p:spTgt>
                                        </p:tgtEl>
                                        <p:attrNameLst>
                                          <p:attrName>style.visibility</p:attrName>
                                        </p:attrNameLst>
                                      </p:cBhvr>
                                      <p:to>
                                        <p:strVal val="visible"/>
                                      </p:to>
                                    </p:set>
                                    <p:animEffect transition="in" filter="fade">
                                      <p:cBhvr>
                                        <p:cTn id="61" dur="500"/>
                                        <p:tgtEl>
                                          <p:spTgt spid="10">
                                            <p:txEl>
                                              <p:pRg st="0" end="0"/>
                                            </p:txEl>
                                          </p:spTgt>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10">
                                            <p:txEl>
                                              <p:pRg st="1" end="1"/>
                                            </p:txEl>
                                          </p:spTgt>
                                        </p:tgtEl>
                                        <p:attrNameLst>
                                          <p:attrName>style.visibility</p:attrName>
                                        </p:attrNameLst>
                                      </p:cBhvr>
                                      <p:to>
                                        <p:strVal val="visible"/>
                                      </p:to>
                                    </p:set>
                                    <p:animEffect transition="in" filter="fade">
                                      <p:cBhvr>
                                        <p:cTn id="66" dur="500"/>
                                        <p:tgtEl>
                                          <p:spTgt spid="10">
                                            <p:txEl>
                                              <p:pRg st="1" end="1"/>
                                            </p:txEl>
                                          </p:spTgt>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10">
                                            <p:txEl>
                                              <p:pRg st="2" end="2"/>
                                            </p:txEl>
                                          </p:spTgt>
                                        </p:tgtEl>
                                        <p:attrNameLst>
                                          <p:attrName>style.visibility</p:attrName>
                                        </p:attrNameLst>
                                      </p:cBhvr>
                                      <p:to>
                                        <p:strVal val="visible"/>
                                      </p:to>
                                    </p:set>
                                    <p:animEffect transition="in" filter="fade">
                                      <p:cBhvr>
                                        <p:cTn id="71" dur="500"/>
                                        <p:tgtEl>
                                          <p:spTgt spid="10">
                                            <p:txEl>
                                              <p:pRg st="2" end="2"/>
                                            </p:tx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2"/>
                                        </p:tgtEl>
                                        <p:attrNameLst>
                                          <p:attrName>style.visibility</p:attrName>
                                        </p:attrNameLst>
                                      </p:cBhvr>
                                      <p:to>
                                        <p:strVal val="visible"/>
                                      </p:to>
                                    </p:set>
                                    <p:animEffect transition="in" filter="fade">
                                      <p:cBhvr>
                                        <p:cTn id="7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animBg="1"/>
      <p:bldP spid="8" grpId="0" animBg="1"/>
      <p:bldP spid="10" grpId="0" uiExpand="1" build="p" animBg="1"/>
      <p:bldP spid="12" grpId="0"/>
      <p:bldP spid="4" grpId="0" uiExpand="1" build="p"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169011" y="68828"/>
            <a:ext cx="8894602" cy="943888"/>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Introduction &amp; Background</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0533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1A82C4"/>
                  </a:solidFill>
                  <a:latin typeface="Avenir Next" panose="020B0503020202020204" pitchFamily="34" charset="0"/>
                </a:rPr>
                <a:t>Limitations of PUD Systems</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1A82C4"/>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27893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MIMDRAM</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3</a:t>
              </a:r>
            </a:p>
          </p:txBody>
        </p:sp>
      </p:grpSp>
      <p:grpSp>
        <p:nvGrpSpPr>
          <p:cNvPr id="37" name="Group 36">
            <a:extLst>
              <a:ext uri="{FF2B5EF4-FFF2-40B4-BE49-F238E27FC236}">
                <a16:creationId xmlns:a16="http://schemas.microsoft.com/office/drawing/2014/main" id="{9AA1098E-4920-8C3F-DA3A-A875EBAF516B}"/>
              </a:ext>
            </a:extLst>
          </p:cNvPr>
          <p:cNvGrpSpPr/>
          <p:nvPr/>
        </p:nvGrpSpPr>
        <p:grpSpPr>
          <a:xfrm>
            <a:off x="174918" y="3525375"/>
            <a:ext cx="8779458" cy="594360"/>
            <a:chOff x="182271" y="1107480"/>
            <a:chExt cx="8779458" cy="758952"/>
          </a:xfrm>
        </p:grpSpPr>
        <p:sp>
          <p:nvSpPr>
            <p:cNvPr id="38" name="Rectangle 37">
              <a:extLst>
                <a:ext uri="{FF2B5EF4-FFF2-40B4-BE49-F238E27FC236}">
                  <a16:creationId xmlns:a16="http://schemas.microsoft.com/office/drawing/2014/main" id="{6E76F356-EB16-F78D-EE4D-2FFC18EDD2F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Hardware Overview</a:t>
              </a:r>
            </a:p>
          </p:txBody>
        </p:sp>
        <p:sp>
          <p:nvSpPr>
            <p:cNvPr id="39" name="Rectangle 38">
              <a:extLst>
                <a:ext uri="{FF2B5EF4-FFF2-40B4-BE49-F238E27FC236}">
                  <a16:creationId xmlns:a16="http://schemas.microsoft.com/office/drawing/2014/main" id="{71BE25DD-BB01-1019-91B4-1BB691BCFE21}"/>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4</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4261376"/>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Software Support</a:t>
              </a: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5</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997377"/>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6</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7</a:t>
              </a:r>
            </a:p>
          </p:txBody>
        </p:sp>
      </p:grpSp>
      <p:graphicFrame>
        <p:nvGraphicFramePr>
          <p:cNvPr id="4" name="Table 4">
            <a:extLst>
              <a:ext uri="{FF2B5EF4-FFF2-40B4-BE49-F238E27FC236}">
                <a16:creationId xmlns:a16="http://schemas.microsoft.com/office/drawing/2014/main" id="{31FE5C3E-9476-890D-330B-62ED88D31DAF}"/>
              </a:ext>
            </a:extLst>
          </p:cNvPr>
          <p:cNvGraphicFramePr>
            <a:graphicFrameLocks/>
          </p:cNvGraphicFramePr>
          <p:nvPr>
            <p:extLst>
              <p:ext uri="{D42A27DB-BD31-4B8C-83A1-F6EECF244321}">
                <p14:modId xmlns:p14="http://schemas.microsoft.com/office/powerpoint/2010/main" val="401101177"/>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A82C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45684509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PUD systems suffer from </a:t>
            </a:r>
            <a:r>
              <a:rPr lang="en-US" sz="2200" b="1" dirty="0">
                <a:solidFill>
                  <a:srgbClr val="E16161"/>
                </a:solidFill>
                <a:latin typeface="Avenir Next" panose="020B0503020202020204" pitchFamily="34" charset="0"/>
              </a:rPr>
              <a:t>three sources of inefficiency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due to the </a:t>
            </a:r>
            <a:r>
              <a:rPr lang="en-US" sz="2200" b="1" dirty="0">
                <a:solidFill>
                  <a:srgbClr val="E16161"/>
                </a:solidFill>
                <a:latin typeface="Avenir Next" panose="020B0503020202020204" pitchFamily="34" charset="0"/>
              </a:rPr>
              <a:t>large</a:t>
            </a:r>
            <a:r>
              <a:rPr lang="en-US" sz="2200" b="1" dirty="0">
                <a:solidFill>
                  <a:schemeClr val="tx1"/>
                </a:solidFill>
                <a:latin typeface="Avenir Next" panose="020B0503020202020204" pitchFamily="34" charset="0"/>
              </a:rPr>
              <a:t> and </a:t>
            </a:r>
            <a:r>
              <a:rPr lang="en-US" sz="2200" b="1" dirty="0">
                <a:solidFill>
                  <a:srgbClr val="E16161"/>
                </a:solidFill>
                <a:latin typeface="Avenir Next" panose="020B0503020202020204" pitchFamily="34" charset="0"/>
              </a:rPr>
              <a:t>rigid</a:t>
            </a:r>
            <a:r>
              <a:rPr lang="en-US" sz="2200" b="1" dirty="0">
                <a:solidFill>
                  <a:schemeClr val="tx1"/>
                </a:solidFill>
                <a:latin typeface="Avenir Next" panose="020B0503020202020204" pitchFamily="34" charset="0"/>
              </a:rPr>
              <a:t> DRAM access granularity</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SIMD Underutilization </a:t>
              </a:r>
            </a:p>
            <a:p>
              <a:pPr marL="342900" lvl="0" indent="-342900" defTabSz="914400">
                <a:buFontTx/>
                <a:buChar char="-"/>
                <a:defRPr/>
              </a:pPr>
              <a:r>
                <a:rPr lang="en-US" sz="1900" dirty="0">
                  <a:latin typeface="Avenir Next" panose="020B0503020202020204" pitchFamily="34" charset="0"/>
                  <a:cs typeface="Gill Sans MT"/>
                </a:rPr>
                <a:t>due to data parallelism variation within and across applications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leads to throughput and energy waste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Limited Computation Support </a:t>
              </a:r>
            </a:p>
            <a:p>
              <a:pPr marL="342900" lvl="0" indent="-342900" defTabSz="914400">
                <a:buFontTx/>
                <a:buChar char="-"/>
                <a:defRPr/>
              </a:pPr>
              <a:r>
                <a:rPr lang="en-US" sz="1900" dirty="0">
                  <a:latin typeface="Avenir Next" panose="020B0503020202020204" pitchFamily="34" charset="0"/>
                  <a:cs typeface="Gill Sans MT"/>
                </a:rPr>
                <a:t>due to a lack of low-cost interconnects across columns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limits PUD operations to only parallel map constructs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Challenging Programming Model </a:t>
              </a:r>
            </a:p>
            <a:p>
              <a:pPr marL="342900" lvl="0" indent="-342900" defTabSz="914400">
                <a:buFontTx/>
                <a:buChar char="-"/>
                <a:defRPr/>
              </a:pPr>
              <a:r>
                <a:rPr lang="en-US" sz="1900" dirty="0">
                  <a:latin typeface="Avenir Next" panose="020B0503020202020204" pitchFamily="34" charset="0"/>
                  <a:cs typeface="Gill Sans MT"/>
                </a:rPr>
                <a:t>due to a lack of compiler support for PUD systems </a:t>
              </a:r>
              <a:endParaRPr lang="en-US" sz="1900" dirty="0">
                <a:solidFill>
                  <a:schemeClr val="accent5"/>
                </a:solidFill>
                <a:latin typeface="Avenir Next" panose="020B0503020202020204" pitchFamily="34" charset="0"/>
                <a:cs typeface="Gill Sans MT"/>
              </a:endParaRPr>
            </a:p>
            <a:p>
              <a:pPr marL="342900" lvl="0" indent="-342900" defTabSz="914400">
                <a:buFontTx/>
                <a:buChar char="-"/>
                <a:defRPr/>
              </a:pPr>
              <a:r>
                <a:rPr lang="en-US" sz="1900" dirty="0">
                  <a:solidFill>
                    <a:srgbClr val="E16161"/>
                  </a:solidFill>
                  <a:latin typeface="Avenir Next" panose="020B0503020202020204" pitchFamily="34" charset="0"/>
                  <a:cs typeface="Gill Sans MT"/>
                </a:rPr>
                <a:t>creates a burden on programmers, limiting PUD adoption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aphicFrame>
        <p:nvGraphicFramePr>
          <p:cNvPr id="4" name="Table 4">
            <a:extLst>
              <a:ext uri="{FF2B5EF4-FFF2-40B4-BE49-F238E27FC236}">
                <a16:creationId xmlns:a16="http://schemas.microsoft.com/office/drawing/2014/main" id="{44E08866-31B5-1ACA-2871-0818F1531E63}"/>
              </a:ext>
            </a:extLst>
          </p:cNvPr>
          <p:cNvGraphicFramePr>
            <a:graphicFrameLocks/>
          </p:cNvGraphicFramePr>
          <p:nvPr>
            <p:extLst>
              <p:ext uri="{D42A27DB-BD31-4B8C-83A1-F6EECF244321}">
                <p14:modId xmlns:p14="http://schemas.microsoft.com/office/powerpoint/2010/main" val="227706750"/>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207311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SIMD Underutilization </a:t>
              </a:r>
            </a:p>
            <a:p>
              <a:pPr marL="342900" lvl="0" indent="-342900" defTabSz="914400">
                <a:buFontTx/>
                <a:buChar char="-"/>
                <a:defRPr/>
              </a:pPr>
              <a:r>
                <a:rPr lang="en-US" sz="1900" dirty="0">
                  <a:latin typeface="Avenir Next" panose="020B0503020202020204" pitchFamily="34" charset="0"/>
                  <a:cs typeface="Gill Sans MT"/>
                </a:rPr>
                <a:t>due to data parallelism variation within and across applications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leads to throughput and energy waste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Limited Computation Support </a:t>
              </a:r>
            </a:p>
            <a:p>
              <a:pPr marL="342900" lvl="0" indent="-342900" defTabSz="914400">
                <a:buFontTx/>
                <a:buChar char="-"/>
                <a:defRPr/>
              </a:pPr>
              <a:r>
                <a:rPr lang="en-US" sz="1900" dirty="0">
                  <a:latin typeface="Avenir Next" panose="020B0503020202020204" pitchFamily="34" charset="0"/>
                  <a:cs typeface="Gill Sans MT"/>
                </a:rPr>
                <a:t>due to a lack of low-cost interconnects across columns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limits PUD operations to only parallel map constructs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Challenging Programming Model </a:t>
              </a:r>
            </a:p>
            <a:p>
              <a:pPr marL="342900" lvl="0" indent="-342900" defTabSz="914400">
                <a:buFontTx/>
                <a:buChar char="-"/>
                <a:defRPr/>
              </a:pPr>
              <a:r>
                <a:rPr lang="en-US" sz="1900" dirty="0">
                  <a:latin typeface="Avenir Next" panose="020B0503020202020204" pitchFamily="34" charset="0"/>
                  <a:cs typeface="Gill Sans MT"/>
                </a:rPr>
                <a:t>due to a lack of compiler support for PUD systems </a:t>
              </a:r>
              <a:endParaRPr lang="en-US" sz="1900" dirty="0">
                <a:solidFill>
                  <a:schemeClr val="accent5"/>
                </a:solidFill>
                <a:latin typeface="Avenir Next" panose="020B0503020202020204" pitchFamily="34" charset="0"/>
                <a:cs typeface="Gill Sans MT"/>
              </a:endParaRPr>
            </a:p>
            <a:p>
              <a:pPr marL="342900" lvl="0" indent="-342900" defTabSz="914400">
                <a:buFontTx/>
                <a:buChar char="-"/>
                <a:defRPr/>
              </a:pPr>
              <a:r>
                <a:rPr lang="en-US" sz="1900" dirty="0">
                  <a:solidFill>
                    <a:srgbClr val="E16161"/>
                  </a:solidFill>
                  <a:latin typeface="Avenir Next" panose="020B0503020202020204" pitchFamily="34" charset="0"/>
                  <a:cs typeface="Gill Sans MT"/>
                </a:rPr>
                <a:t>creates a burden on programmers, limiting PUD adoption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sp>
        <p:nvSpPr>
          <p:cNvPr id="2" name="Rectangle 1">
            <a:extLst>
              <a:ext uri="{FF2B5EF4-FFF2-40B4-BE49-F238E27FC236}">
                <a16:creationId xmlns:a16="http://schemas.microsoft.com/office/drawing/2014/main" id="{0C7A5B4C-D4A1-955C-B631-171AC088BBE6}"/>
              </a:ext>
            </a:extLst>
          </p:cNvPr>
          <p:cNvSpPr/>
          <p:nvPr/>
        </p:nvSpPr>
        <p:spPr>
          <a:xfrm>
            <a:off x="1" y="3429001"/>
            <a:ext cx="9144000" cy="2684416"/>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 name="Table 4">
            <a:extLst>
              <a:ext uri="{FF2B5EF4-FFF2-40B4-BE49-F238E27FC236}">
                <a16:creationId xmlns:a16="http://schemas.microsoft.com/office/drawing/2014/main" id="{0CBF65E9-75D3-ABED-2449-5D2992C4410A}"/>
              </a:ext>
            </a:extLst>
          </p:cNvPr>
          <p:cNvGraphicFramePr>
            <a:graphicFrameLocks/>
          </p:cNvGraphicFramePr>
          <p:nvPr>
            <p:extLst>
              <p:ext uri="{D42A27DB-BD31-4B8C-83A1-F6EECF244321}">
                <p14:modId xmlns:p14="http://schemas.microsoft.com/office/powerpoint/2010/main" val="1198523341"/>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4" name="Rectangle 3">
            <a:extLst>
              <a:ext uri="{FF2B5EF4-FFF2-40B4-BE49-F238E27FC236}">
                <a16:creationId xmlns:a16="http://schemas.microsoft.com/office/drawing/2014/main" id="{D3AC69DA-5489-393B-E431-C26581FCE106}"/>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PUD systems suffer from </a:t>
            </a:r>
            <a:r>
              <a:rPr lang="en-US" sz="2200" b="1" dirty="0">
                <a:solidFill>
                  <a:srgbClr val="E16161"/>
                </a:solidFill>
                <a:latin typeface="Avenir Next" panose="020B0503020202020204" pitchFamily="34" charset="0"/>
              </a:rPr>
              <a:t>three sources of inefficiency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due to the </a:t>
            </a:r>
            <a:r>
              <a:rPr lang="en-US" sz="2200" b="1" dirty="0">
                <a:solidFill>
                  <a:srgbClr val="E16161"/>
                </a:solidFill>
                <a:latin typeface="Avenir Next" panose="020B0503020202020204" pitchFamily="34" charset="0"/>
              </a:rPr>
              <a:t>large</a:t>
            </a:r>
            <a:r>
              <a:rPr lang="en-US" sz="2200" b="1" dirty="0">
                <a:solidFill>
                  <a:schemeClr val="tx1"/>
                </a:solidFill>
                <a:latin typeface="Avenir Next" panose="020B0503020202020204" pitchFamily="34" charset="0"/>
              </a:rPr>
              <a:t> and </a:t>
            </a:r>
            <a:r>
              <a:rPr lang="en-US" sz="2200" b="1" dirty="0">
                <a:solidFill>
                  <a:srgbClr val="E16161"/>
                </a:solidFill>
                <a:latin typeface="Avenir Next" panose="020B0503020202020204" pitchFamily="34" charset="0"/>
              </a:rPr>
              <a:t>rigid</a:t>
            </a:r>
            <a:r>
              <a:rPr lang="en-US" sz="2200" b="1" dirty="0">
                <a:solidFill>
                  <a:schemeClr val="tx1"/>
                </a:solidFill>
                <a:latin typeface="Avenir Next" panose="020B0503020202020204" pitchFamily="34" charset="0"/>
              </a:rPr>
              <a:t> DRAM access granularity</a:t>
            </a:r>
          </a:p>
        </p:txBody>
      </p:sp>
    </p:spTree>
    <p:extLst>
      <p:ext uri="{BB962C8B-B14F-4D97-AF65-F5344CB8AC3E}">
        <p14:creationId xmlns:p14="http://schemas.microsoft.com/office/powerpoint/2010/main" val="132431990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 name="TextBox 346">
            <a:extLst>
              <a:ext uri="{FF2B5EF4-FFF2-40B4-BE49-F238E27FC236}">
                <a16:creationId xmlns:a16="http://schemas.microsoft.com/office/drawing/2014/main" id="{59F3B537-728A-1086-393B-8112155BCBA9}"/>
              </a:ext>
            </a:extLst>
          </p:cNvPr>
          <p:cNvSpPr txBox="1"/>
          <p:nvPr/>
        </p:nvSpPr>
        <p:spPr>
          <a:xfrm>
            <a:off x="21749" y="5937083"/>
            <a:ext cx="9101388" cy="369332"/>
          </a:xfrm>
          <a:prstGeom prst="rect">
            <a:avLst/>
          </a:prstGeom>
          <a:noFill/>
        </p:spPr>
        <p:txBody>
          <a:bodyPr wrap="square">
            <a:spAutoFit/>
          </a:bodyPr>
          <a:lstStyle/>
          <a:p>
            <a:pPr algn="ctr"/>
            <a:r>
              <a:rPr lang="en-US" b="1" dirty="0">
                <a:solidFill>
                  <a:srgbClr val="38A87F"/>
                </a:solidFill>
                <a:latin typeface="Avenir Next" panose="020B0503020202020204" pitchFamily="34" charset="0"/>
              </a:rPr>
              <a:t>Ideal maximum vectorization factor = # DRAM columns (e.g., 65,536)</a:t>
            </a:r>
            <a:endParaRPr lang="en-US" dirty="0">
              <a:solidFill>
                <a:srgbClr val="38A87F"/>
              </a:solidFill>
              <a:latin typeface="Avenir Next" panose="020B0503020202020204" pitchFamily="34" charset="0"/>
            </a:endParaRPr>
          </a:p>
        </p:txBody>
      </p:sp>
      <p:sp>
        <p:nvSpPr>
          <p:cNvPr id="4" name="Title 1">
            <a:extLst>
              <a:ext uri="{FF2B5EF4-FFF2-40B4-BE49-F238E27FC236}">
                <a16:creationId xmlns:a16="http://schemas.microsoft.com/office/drawing/2014/main" id="{DD26DF0B-82B9-1DE8-2B4E-46C606031F75}"/>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Underutilization of SIMD Lanes (I)</a:t>
            </a:r>
          </a:p>
        </p:txBody>
      </p:sp>
      <p:sp>
        <p:nvSpPr>
          <p:cNvPr id="5" name="Rectangle 4">
            <a:extLst>
              <a:ext uri="{FF2B5EF4-FFF2-40B4-BE49-F238E27FC236}">
                <a16:creationId xmlns:a16="http://schemas.microsoft.com/office/drawing/2014/main" id="{C34A3680-560A-295E-99EF-9BC71A5B29C0}"/>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Application Analysis: </a:t>
            </a:r>
            <a:br>
              <a:rPr lang="en-US" sz="2200"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quantify the fraction of </a:t>
            </a:r>
            <a:r>
              <a:rPr lang="en-US" sz="2200" b="1" dirty="0">
                <a:solidFill>
                  <a:schemeClr val="accent4"/>
                </a:solidFill>
                <a:latin typeface="Avenir Next" panose="020B0503020202020204" pitchFamily="34" charset="0"/>
              </a:rPr>
              <a:t>SIMD parallelism </a:t>
            </a:r>
            <a:r>
              <a:rPr lang="en-US" sz="2200" b="1" dirty="0">
                <a:solidFill>
                  <a:schemeClr val="tx1"/>
                </a:solidFill>
                <a:latin typeface="Avenir Next" panose="020B0503020202020204" pitchFamily="34" charset="0"/>
              </a:rPr>
              <a:t>in real applications</a:t>
            </a:r>
          </a:p>
        </p:txBody>
      </p:sp>
      <p:grpSp>
        <p:nvGrpSpPr>
          <p:cNvPr id="8" name="Group 7">
            <a:extLst>
              <a:ext uri="{FF2B5EF4-FFF2-40B4-BE49-F238E27FC236}">
                <a16:creationId xmlns:a16="http://schemas.microsoft.com/office/drawing/2014/main" id="{E7C55CBE-1F68-7CCD-19B4-4E306C8366FE}"/>
              </a:ext>
            </a:extLst>
          </p:cNvPr>
          <p:cNvGrpSpPr/>
          <p:nvPr/>
        </p:nvGrpSpPr>
        <p:grpSpPr>
          <a:xfrm>
            <a:off x="731520" y="2255569"/>
            <a:ext cx="7785463" cy="3499632"/>
            <a:chOff x="731520" y="2255569"/>
            <a:chExt cx="7785463" cy="3499632"/>
          </a:xfrm>
        </p:grpSpPr>
        <p:grpSp>
          <p:nvGrpSpPr>
            <p:cNvPr id="322" name="Group 321">
              <a:extLst>
                <a:ext uri="{FF2B5EF4-FFF2-40B4-BE49-F238E27FC236}">
                  <a16:creationId xmlns:a16="http://schemas.microsoft.com/office/drawing/2014/main" id="{08DDA65E-53C8-9C90-5735-99D2EC0F9297}"/>
                </a:ext>
              </a:extLst>
            </p:cNvPr>
            <p:cNvGrpSpPr/>
            <p:nvPr/>
          </p:nvGrpSpPr>
          <p:grpSpPr>
            <a:xfrm>
              <a:off x="2342395" y="2920860"/>
              <a:ext cx="4453675" cy="384743"/>
              <a:chOff x="2368765" y="2829108"/>
              <a:chExt cx="4453675" cy="384743"/>
            </a:xfrm>
            <a:solidFill>
              <a:schemeClr val="accent2">
                <a:lumMod val="20000"/>
                <a:lumOff val="80000"/>
              </a:schemeClr>
            </a:solidFill>
          </p:grpSpPr>
          <p:grpSp>
            <p:nvGrpSpPr>
              <p:cNvPr id="311" name="Group 310">
                <a:extLst>
                  <a:ext uri="{FF2B5EF4-FFF2-40B4-BE49-F238E27FC236}">
                    <a16:creationId xmlns:a16="http://schemas.microsoft.com/office/drawing/2014/main" id="{6FF62366-DC58-126C-D4E2-5A7D6B5AAA9F}"/>
                  </a:ext>
                </a:extLst>
              </p:cNvPr>
              <p:cNvGrpSpPr/>
              <p:nvPr/>
            </p:nvGrpSpPr>
            <p:grpSpPr>
              <a:xfrm>
                <a:off x="2368765" y="2829108"/>
                <a:ext cx="2179624" cy="375419"/>
                <a:chOff x="1066791" y="1851416"/>
                <a:chExt cx="2179624" cy="375419"/>
              </a:xfrm>
              <a:grpFill/>
            </p:grpSpPr>
            <p:sp>
              <p:nvSpPr>
                <p:cNvPr id="312" name="Rectangle 311">
                  <a:extLst>
                    <a:ext uri="{FF2B5EF4-FFF2-40B4-BE49-F238E27FC236}">
                      <a16:creationId xmlns:a16="http://schemas.microsoft.com/office/drawing/2014/main" id="{C91F9193-D305-6AA2-14B9-7A16DA288A85}"/>
                    </a:ext>
                  </a:extLst>
                </p:cNvPr>
                <p:cNvSpPr/>
                <p:nvPr/>
              </p:nvSpPr>
              <p:spPr>
                <a:xfrm>
                  <a:off x="1066791" y="1851416"/>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13" name="Rectangle 312">
                  <a:extLst>
                    <a:ext uri="{FF2B5EF4-FFF2-40B4-BE49-F238E27FC236}">
                      <a16:creationId xmlns:a16="http://schemas.microsoft.com/office/drawing/2014/main" id="{EFD79A3D-0AFE-459B-760B-6628D519B1CF}"/>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14" name="Rectangle 313">
                  <a:extLst>
                    <a:ext uri="{FF2B5EF4-FFF2-40B4-BE49-F238E27FC236}">
                      <a16:creationId xmlns:a16="http://schemas.microsoft.com/office/drawing/2014/main" id="{C2F7CFA2-4AA1-CC65-8941-9E29A8035432}"/>
                    </a:ext>
                  </a:extLst>
                </p:cNvPr>
                <p:cNvSpPr/>
                <p:nvPr/>
              </p:nvSpPr>
              <p:spPr>
                <a:xfrm>
                  <a:off x="2187681" y="1857503"/>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15" name="Rectangle 314">
                  <a:extLst>
                    <a:ext uri="{FF2B5EF4-FFF2-40B4-BE49-F238E27FC236}">
                      <a16:creationId xmlns:a16="http://schemas.microsoft.com/office/drawing/2014/main" id="{139135E4-4C16-0F58-6F3B-5104DB097656}"/>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grpSp>
          <p:grpSp>
            <p:nvGrpSpPr>
              <p:cNvPr id="316" name="Group 315">
                <a:extLst>
                  <a:ext uri="{FF2B5EF4-FFF2-40B4-BE49-F238E27FC236}">
                    <a16:creationId xmlns:a16="http://schemas.microsoft.com/office/drawing/2014/main" id="{4679DC15-3674-64AD-9D35-480A3AC2019F}"/>
                  </a:ext>
                </a:extLst>
              </p:cNvPr>
              <p:cNvGrpSpPr/>
              <p:nvPr/>
            </p:nvGrpSpPr>
            <p:grpSpPr>
              <a:xfrm>
                <a:off x="4642816" y="2838432"/>
                <a:ext cx="2179624" cy="375419"/>
                <a:chOff x="1066791" y="1851416"/>
                <a:chExt cx="2179624" cy="375419"/>
              </a:xfrm>
              <a:grpFill/>
            </p:grpSpPr>
            <p:sp>
              <p:nvSpPr>
                <p:cNvPr id="317" name="Rectangle 316">
                  <a:extLst>
                    <a:ext uri="{FF2B5EF4-FFF2-40B4-BE49-F238E27FC236}">
                      <a16:creationId xmlns:a16="http://schemas.microsoft.com/office/drawing/2014/main" id="{2C977C11-BA36-895A-EDC3-814D4D2860D5}"/>
                    </a:ext>
                  </a:extLst>
                </p:cNvPr>
                <p:cNvSpPr/>
                <p:nvPr/>
              </p:nvSpPr>
              <p:spPr>
                <a:xfrm>
                  <a:off x="1066791"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18" name="Rectangle 317">
                  <a:extLst>
                    <a:ext uri="{FF2B5EF4-FFF2-40B4-BE49-F238E27FC236}">
                      <a16:creationId xmlns:a16="http://schemas.microsoft.com/office/drawing/2014/main" id="{0B7D645C-A0A4-1FE9-852D-1A63C2C74D19}"/>
                    </a:ext>
                  </a:extLst>
                </p:cNvPr>
                <p:cNvSpPr/>
                <p:nvPr/>
              </p:nvSpPr>
              <p:spPr>
                <a:xfrm>
                  <a:off x="1627236" y="1851416"/>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19" name="Rectangle 318">
                  <a:extLst>
                    <a:ext uri="{FF2B5EF4-FFF2-40B4-BE49-F238E27FC236}">
                      <a16:creationId xmlns:a16="http://schemas.microsoft.com/office/drawing/2014/main" id="{A73C9C32-3BEB-B2A1-58DB-BCC1F1F5F522}"/>
                    </a:ext>
                  </a:extLst>
                </p:cNvPr>
                <p:cNvSpPr/>
                <p:nvPr/>
              </p:nvSpPr>
              <p:spPr>
                <a:xfrm>
                  <a:off x="2187681"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20" name="Rectangle 319">
                  <a:extLst>
                    <a:ext uri="{FF2B5EF4-FFF2-40B4-BE49-F238E27FC236}">
                      <a16:creationId xmlns:a16="http://schemas.microsoft.com/office/drawing/2014/main" id="{1EEC8442-151B-E52F-42F7-02FECEC157D2}"/>
                    </a:ext>
                  </a:extLst>
                </p:cNvPr>
                <p:cNvSpPr/>
                <p:nvPr/>
              </p:nvSpPr>
              <p:spPr>
                <a:xfrm>
                  <a:off x="2763859" y="1857503"/>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grpSp>
        </p:grpSp>
        <p:sp>
          <p:nvSpPr>
            <p:cNvPr id="334" name="TextBox 333">
              <a:extLst>
                <a:ext uri="{FF2B5EF4-FFF2-40B4-BE49-F238E27FC236}">
                  <a16:creationId xmlns:a16="http://schemas.microsoft.com/office/drawing/2014/main" id="{32FECABD-775C-6CF9-BD35-1B42DFD7C24E}"/>
                </a:ext>
              </a:extLst>
            </p:cNvPr>
            <p:cNvSpPr txBox="1"/>
            <p:nvPr/>
          </p:nvSpPr>
          <p:spPr>
            <a:xfrm>
              <a:off x="731520" y="2255569"/>
              <a:ext cx="7785463" cy="707886"/>
            </a:xfrm>
            <a:prstGeom prst="rect">
              <a:avLst/>
            </a:prstGeom>
            <a:noFill/>
          </p:spPr>
          <p:txBody>
            <a:bodyPr wrap="square">
              <a:spAutoFit/>
            </a:bodyPr>
            <a:lstStyle/>
            <a:p>
              <a:pPr algn="ctr"/>
              <a:r>
                <a:rPr lang="en-US" sz="2000" b="1" dirty="0">
                  <a:solidFill>
                    <a:srgbClr val="38A87F"/>
                  </a:solidFill>
                  <a:latin typeface="Avenir Next" panose="020B0503020202020204" pitchFamily="34" charset="0"/>
                </a:rPr>
                <a:t>Maximum Vectorization Factor</a:t>
              </a:r>
              <a:r>
                <a:rPr lang="en-US" sz="2000" dirty="0">
                  <a:solidFill>
                    <a:srgbClr val="38A87F"/>
                  </a:solidFill>
                  <a:latin typeface="Avenir Next" panose="020B0503020202020204" pitchFamily="34" charset="0"/>
                </a:rPr>
                <a:t>: </a:t>
              </a:r>
            </a:p>
            <a:p>
              <a:pPr algn="ctr"/>
              <a:r>
                <a:rPr lang="en-US" sz="2000" dirty="0">
                  <a:latin typeface="Avenir Next" panose="020B0503020202020204" pitchFamily="34" charset="0"/>
                </a:rPr>
                <a:t>maximum number of scalar operands that fit into a SIMD register</a:t>
              </a:r>
              <a:endParaRPr lang="en-US" sz="1600" dirty="0">
                <a:latin typeface="Avenir Next" panose="020B0503020202020204" pitchFamily="34" charset="0"/>
              </a:endParaRPr>
            </a:p>
          </p:txBody>
        </p:sp>
        <p:grpSp>
          <p:nvGrpSpPr>
            <p:cNvPr id="479" name="Group 478">
              <a:extLst>
                <a:ext uri="{FF2B5EF4-FFF2-40B4-BE49-F238E27FC236}">
                  <a16:creationId xmlns:a16="http://schemas.microsoft.com/office/drawing/2014/main" id="{97D3030A-3EE9-B8DF-916B-1951B285CFC0}"/>
                </a:ext>
              </a:extLst>
            </p:cNvPr>
            <p:cNvGrpSpPr/>
            <p:nvPr/>
          </p:nvGrpSpPr>
          <p:grpSpPr>
            <a:xfrm>
              <a:off x="2455334" y="3290192"/>
              <a:ext cx="4313533" cy="205252"/>
              <a:chOff x="2455334" y="3290192"/>
              <a:chExt cx="4313533" cy="205252"/>
            </a:xfrm>
          </p:grpSpPr>
          <p:cxnSp>
            <p:nvCxnSpPr>
              <p:cNvPr id="335" name="Straight Arrow Connector 334">
                <a:extLst>
                  <a:ext uri="{FF2B5EF4-FFF2-40B4-BE49-F238E27FC236}">
                    <a16:creationId xmlns:a16="http://schemas.microsoft.com/office/drawing/2014/main" id="{6B6B3833-CD4F-4371-3627-6B36506855AD}"/>
                  </a:ext>
                </a:extLst>
              </p:cNvPr>
              <p:cNvCxnSpPr>
                <a:cxnSpLocks/>
                <a:stCxn id="312" idx="2"/>
              </p:cNvCxnSpPr>
              <p:nvPr/>
            </p:nvCxnSpPr>
            <p:spPr>
              <a:xfrm flipH="1">
                <a:off x="2455334" y="3290192"/>
                <a:ext cx="128339" cy="148801"/>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37" name="Straight Arrow Connector 336">
                <a:extLst>
                  <a:ext uri="{FF2B5EF4-FFF2-40B4-BE49-F238E27FC236}">
                    <a16:creationId xmlns:a16="http://schemas.microsoft.com/office/drawing/2014/main" id="{70D46EE7-6835-607C-F069-D08C59A81A2B}"/>
                  </a:ext>
                </a:extLst>
              </p:cNvPr>
              <p:cNvCxnSpPr>
                <a:cxnSpLocks/>
                <a:stCxn id="313" idx="2"/>
              </p:cNvCxnSpPr>
              <p:nvPr/>
            </p:nvCxnSpPr>
            <p:spPr>
              <a:xfrm flipH="1">
                <a:off x="2913941" y="3290192"/>
                <a:ext cx="230177" cy="19911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0" name="Straight Arrow Connector 339">
                <a:extLst>
                  <a:ext uri="{FF2B5EF4-FFF2-40B4-BE49-F238E27FC236}">
                    <a16:creationId xmlns:a16="http://schemas.microsoft.com/office/drawing/2014/main" id="{90D87AD2-54D2-F9DB-D2CF-9C715C470524}"/>
                  </a:ext>
                </a:extLst>
              </p:cNvPr>
              <p:cNvCxnSpPr>
                <a:cxnSpLocks/>
                <a:stCxn id="319" idx="2"/>
              </p:cNvCxnSpPr>
              <p:nvPr/>
            </p:nvCxnSpPr>
            <p:spPr>
              <a:xfrm>
                <a:off x="5978614" y="3305603"/>
                <a:ext cx="241053" cy="163721"/>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3" name="Straight Arrow Connector 342">
                <a:extLst>
                  <a:ext uri="{FF2B5EF4-FFF2-40B4-BE49-F238E27FC236}">
                    <a16:creationId xmlns:a16="http://schemas.microsoft.com/office/drawing/2014/main" id="{9B118AC0-D950-BF6A-AEC9-44B7CC669A93}"/>
                  </a:ext>
                </a:extLst>
              </p:cNvPr>
              <p:cNvCxnSpPr>
                <a:cxnSpLocks/>
                <a:stCxn id="320" idx="2"/>
              </p:cNvCxnSpPr>
              <p:nvPr/>
            </p:nvCxnSpPr>
            <p:spPr>
              <a:xfrm>
                <a:off x="6554792" y="3305603"/>
                <a:ext cx="214075" cy="189841"/>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 name="Group 5">
              <a:extLst>
                <a:ext uri="{FF2B5EF4-FFF2-40B4-BE49-F238E27FC236}">
                  <a16:creationId xmlns:a16="http://schemas.microsoft.com/office/drawing/2014/main" id="{D430F52A-18DA-57DA-1FB4-B13E8DEC274D}"/>
                </a:ext>
              </a:extLst>
            </p:cNvPr>
            <p:cNvGrpSpPr/>
            <p:nvPr/>
          </p:nvGrpSpPr>
          <p:grpSpPr>
            <a:xfrm>
              <a:off x="1138948" y="3385004"/>
              <a:ext cx="6860345" cy="2057400"/>
              <a:chOff x="1049035" y="2377432"/>
              <a:chExt cx="6860345" cy="2057400"/>
            </a:xfrm>
          </p:grpSpPr>
          <p:grpSp>
            <p:nvGrpSpPr>
              <p:cNvPr id="7" name="Group 6">
                <a:extLst>
                  <a:ext uri="{FF2B5EF4-FFF2-40B4-BE49-F238E27FC236}">
                    <a16:creationId xmlns:a16="http://schemas.microsoft.com/office/drawing/2014/main" id="{EA3BDDE6-977E-544C-9A7E-CB49E5334563}"/>
                  </a:ext>
                </a:extLst>
              </p:cNvPr>
              <p:cNvGrpSpPr/>
              <p:nvPr/>
            </p:nvGrpSpPr>
            <p:grpSpPr>
              <a:xfrm>
                <a:off x="1734836" y="2792194"/>
                <a:ext cx="1414038" cy="1414038"/>
                <a:chOff x="4876800" y="1600199"/>
                <a:chExt cx="2819401" cy="2819401"/>
              </a:xfrm>
            </p:grpSpPr>
            <p:grpSp>
              <p:nvGrpSpPr>
                <p:cNvPr id="424" name="Group 423">
                  <a:extLst>
                    <a:ext uri="{FF2B5EF4-FFF2-40B4-BE49-F238E27FC236}">
                      <a16:creationId xmlns:a16="http://schemas.microsoft.com/office/drawing/2014/main" id="{615F64A3-EAC6-7613-89E8-3AF2376D1CFC}"/>
                    </a:ext>
                  </a:extLst>
                </p:cNvPr>
                <p:cNvGrpSpPr/>
                <p:nvPr/>
              </p:nvGrpSpPr>
              <p:grpSpPr>
                <a:xfrm>
                  <a:off x="5486400" y="3962400"/>
                  <a:ext cx="2209800" cy="457200"/>
                  <a:chOff x="5486400" y="3962400"/>
                  <a:chExt cx="2209800" cy="457200"/>
                </a:xfrm>
              </p:grpSpPr>
              <p:sp>
                <p:nvSpPr>
                  <p:cNvPr id="469" name="DRAM">
                    <a:extLst>
                      <a:ext uri="{FF2B5EF4-FFF2-40B4-BE49-F238E27FC236}">
                        <a16:creationId xmlns:a16="http://schemas.microsoft.com/office/drawing/2014/main" id="{3A2436D0-2C4D-9BA4-C2E8-981E54360C4A}"/>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DRAM">
                    <a:extLst>
                      <a:ext uri="{FF2B5EF4-FFF2-40B4-BE49-F238E27FC236}">
                        <a16:creationId xmlns:a16="http://schemas.microsoft.com/office/drawing/2014/main" id="{E31570F8-022D-4955-27CE-72F07FC10AE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DRAM">
                    <a:extLst>
                      <a:ext uri="{FF2B5EF4-FFF2-40B4-BE49-F238E27FC236}">
                        <a16:creationId xmlns:a16="http://schemas.microsoft.com/office/drawing/2014/main" id="{8B6E4AA0-33C2-F610-DF81-773BE2E72D15}"/>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DRAM">
                    <a:extLst>
                      <a:ext uri="{FF2B5EF4-FFF2-40B4-BE49-F238E27FC236}">
                        <a16:creationId xmlns:a16="http://schemas.microsoft.com/office/drawing/2014/main" id="{3FEF69B8-F79D-B262-6BD4-CCF1CDA198D7}"/>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3" name="DRAM">
                    <a:extLst>
                      <a:ext uri="{FF2B5EF4-FFF2-40B4-BE49-F238E27FC236}">
                        <a16:creationId xmlns:a16="http://schemas.microsoft.com/office/drawing/2014/main" id="{7D338232-D225-4545-F060-D08813AD1F1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25" name="Group 424">
                  <a:extLst>
                    <a:ext uri="{FF2B5EF4-FFF2-40B4-BE49-F238E27FC236}">
                      <a16:creationId xmlns:a16="http://schemas.microsoft.com/office/drawing/2014/main" id="{96D5AE0B-02D6-AFD0-3DD5-BCF74E91B900}"/>
                    </a:ext>
                  </a:extLst>
                </p:cNvPr>
                <p:cNvGrpSpPr/>
                <p:nvPr/>
              </p:nvGrpSpPr>
              <p:grpSpPr>
                <a:xfrm>
                  <a:off x="4876800" y="1600200"/>
                  <a:ext cx="457200" cy="2209800"/>
                  <a:chOff x="4876800" y="1600200"/>
                  <a:chExt cx="457200" cy="2209800"/>
                </a:xfrm>
              </p:grpSpPr>
              <p:sp>
                <p:nvSpPr>
                  <p:cNvPr id="464" name="DRAM">
                    <a:extLst>
                      <a:ext uri="{FF2B5EF4-FFF2-40B4-BE49-F238E27FC236}">
                        <a16:creationId xmlns:a16="http://schemas.microsoft.com/office/drawing/2014/main" id="{EC80C08A-1E11-BB91-FE91-6D3C8A6BE047}"/>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DRAM">
                    <a:extLst>
                      <a:ext uri="{FF2B5EF4-FFF2-40B4-BE49-F238E27FC236}">
                        <a16:creationId xmlns:a16="http://schemas.microsoft.com/office/drawing/2014/main" id="{D895929A-85FE-24EA-3FC1-3E24980C7F0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DRAM">
                    <a:extLst>
                      <a:ext uri="{FF2B5EF4-FFF2-40B4-BE49-F238E27FC236}">
                        <a16:creationId xmlns:a16="http://schemas.microsoft.com/office/drawing/2014/main" id="{811F96C3-0AF2-3FD5-5300-7C6619F5D929}"/>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DRAM">
                    <a:extLst>
                      <a:ext uri="{FF2B5EF4-FFF2-40B4-BE49-F238E27FC236}">
                        <a16:creationId xmlns:a16="http://schemas.microsoft.com/office/drawing/2014/main" id="{14537E1D-63BA-CBED-F19B-0597A6311E34}"/>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DRAM">
                    <a:extLst>
                      <a:ext uri="{FF2B5EF4-FFF2-40B4-BE49-F238E27FC236}">
                        <a16:creationId xmlns:a16="http://schemas.microsoft.com/office/drawing/2014/main" id="{92328450-F8EB-8154-3069-D7B1C47BF641}"/>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26" name="Group 425">
                  <a:extLst>
                    <a:ext uri="{FF2B5EF4-FFF2-40B4-BE49-F238E27FC236}">
                      <a16:creationId xmlns:a16="http://schemas.microsoft.com/office/drawing/2014/main" id="{D81B5BF1-734B-0233-0D70-9AD461F3F76C}"/>
                    </a:ext>
                  </a:extLst>
                </p:cNvPr>
                <p:cNvGrpSpPr/>
                <p:nvPr/>
              </p:nvGrpSpPr>
              <p:grpSpPr>
                <a:xfrm>
                  <a:off x="5676900" y="1600199"/>
                  <a:ext cx="1828800" cy="2362201"/>
                  <a:chOff x="5676900" y="1170708"/>
                  <a:chExt cx="1828800" cy="2791692"/>
                </a:xfrm>
              </p:grpSpPr>
              <p:cxnSp>
                <p:nvCxnSpPr>
                  <p:cNvPr id="459" name="Straight Connector 458">
                    <a:extLst>
                      <a:ext uri="{FF2B5EF4-FFF2-40B4-BE49-F238E27FC236}">
                        <a16:creationId xmlns:a16="http://schemas.microsoft.com/office/drawing/2014/main" id="{FDCD70B2-7E65-87A3-0747-95F42C51331B}"/>
                      </a:ext>
                    </a:extLst>
                  </p:cNvPr>
                  <p:cNvCxnSpPr>
                    <a:cxnSpLocks/>
                    <a:stCxn id="429" idx="0"/>
                    <a:endCxn id="46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C7AA75AA-56D0-9439-707D-1F872B298F42}"/>
                      </a:ext>
                    </a:extLst>
                  </p:cNvPr>
                  <p:cNvCxnSpPr>
                    <a:cxnSpLocks/>
                    <a:stCxn id="431" idx="0"/>
                    <a:endCxn id="47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153E5720-0E69-8730-DC78-29BA573BE712}"/>
                      </a:ext>
                    </a:extLst>
                  </p:cNvPr>
                  <p:cNvCxnSpPr>
                    <a:cxnSpLocks/>
                    <a:stCxn id="432" idx="0"/>
                    <a:endCxn id="47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C039C005-319B-FA95-5EC1-B426FA51FE50}"/>
                      </a:ext>
                    </a:extLst>
                  </p:cNvPr>
                  <p:cNvCxnSpPr>
                    <a:cxnSpLocks/>
                    <a:stCxn id="433" idx="0"/>
                    <a:endCxn id="47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DE35998A-3E42-EDE7-9AB5-CF8A4710D2B2}"/>
                      </a:ext>
                    </a:extLst>
                  </p:cNvPr>
                  <p:cNvCxnSpPr>
                    <a:cxnSpLocks/>
                    <a:stCxn id="430" idx="0"/>
                    <a:endCxn id="47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27" name="Group 426">
                  <a:extLst>
                    <a:ext uri="{FF2B5EF4-FFF2-40B4-BE49-F238E27FC236}">
                      <a16:creationId xmlns:a16="http://schemas.microsoft.com/office/drawing/2014/main" id="{11B32F8A-8A56-B274-CCDC-A9B528F6BD02}"/>
                    </a:ext>
                  </a:extLst>
                </p:cNvPr>
                <p:cNvGrpSpPr/>
                <p:nvPr/>
              </p:nvGrpSpPr>
              <p:grpSpPr>
                <a:xfrm>
                  <a:off x="5334000" y="1790700"/>
                  <a:ext cx="2362201" cy="1828800"/>
                  <a:chOff x="5333998" y="1790700"/>
                  <a:chExt cx="2791691" cy="1828800"/>
                </a:xfrm>
              </p:grpSpPr>
              <p:cxnSp>
                <p:nvCxnSpPr>
                  <p:cNvPr id="454" name="Straight Connector 453">
                    <a:extLst>
                      <a:ext uri="{FF2B5EF4-FFF2-40B4-BE49-F238E27FC236}">
                        <a16:creationId xmlns:a16="http://schemas.microsoft.com/office/drawing/2014/main" id="{B29779BD-9132-3BA7-A93F-B97C720930AD}"/>
                      </a:ext>
                    </a:extLst>
                  </p:cNvPr>
                  <p:cNvCxnSpPr>
                    <a:cxnSpLocks/>
                    <a:stCxn id="433" idx="6"/>
                    <a:endCxn id="46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E82CAD30-4F86-879C-3DCE-D5138D3F9DFA}"/>
                      </a:ext>
                    </a:extLst>
                  </p:cNvPr>
                  <p:cNvCxnSpPr>
                    <a:cxnSpLocks/>
                    <a:stCxn id="438" idx="6"/>
                    <a:endCxn id="46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6F09F8C3-8BFC-F0E4-3D7C-CD363DDE0E51}"/>
                      </a:ext>
                    </a:extLst>
                  </p:cNvPr>
                  <p:cNvCxnSpPr>
                    <a:cxnSpLocks/>
                    <a:stCxn id="443" idx="6"/>
                    <a:endCxn id="46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C54D9BD4-1617-8EA8-055B-89F6E39CF6CB}"/>
                      </a:ext>
                    </a:extLst>
                  </p:cNvPr>
                  <p:cNvCxnSpPr>
                    <a:cxnSpLocks/>
                    <a:stCxn id="448" idx="6"/>
                    <a:endCxn id="46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02B6E417-FF35-432B-65B1-C9C526F3D6FC}"/>
                      </a:ext>
                    </a:extLst>
                  </p:cNvPr>
                  <p:cNvCxnSpPr>
                    <a:cxnSpLocks/>
                    <a:stCxn id="453" idx="6"/>
                    <a:endCxn id="46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28" name="Group 427">
                  <a:extLst>
                    <a:ext uri="{FF2B5EF4-FFF2-40B4-BE49-F238E27FC236}">
                      <a16:creationId xmlns:a16="http://schemas.microsoft.com/office/drawing/2014/main" id="{13D63666-7EE2-614C-0EFD-D2DA3F939369}"/>
                    </a:ext>
                  </a:extLst>
                </p:cNvPr>
                <p:cNvGrpSpPr/>
                <p:nvPr/>
              </p:nvGrpSpPr>
              <p:grpSpPr>
                <a:xfrm>
                  <a:off x="5486400" y="1600200"/>
                  <a:ext cx="2209800" cy="2209800"/>
                  <a:chOff x="5486400" y="1600200"/>
                  <a:chExt cx="2209800" cy="2209800"/>
                </a:xfrm>
              </p:grpSpPr>
              <p:sp>
                <p:nvSpPr>
                  <p:cNvPr id="429" name="Oval 428">
                    <a:extLst>
                      <a:ext uri="{FF2B5EF4-FFF2-40B4-BE49-F238E27FC236}">
                        <a16:creationId xmlns:a16="http://schemas.microsoft.com/office/drawing/2014/main" id="{B1F8BF60-859B-C0AC-528E-46AA371527B2}"/>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0" name="Oval 429">
                    <a:extLst>
                      <a:ext uri="{FF2B5EF4-FFF2-40B4-BE49-F238E27FC236}">
                        <a16:creationId xmlns:a16="http://schemas.microsoft.com/office/drawing/2014/main" id="{DF8DFC96-14E3-8BC3-237E-D50F74858318}"/>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1" name="Oval 430">
                    <a:extLst>
                      <a:ext uri="{FF2B5EF4-FFF2-40B4-BE49-F238E27FC236}">
                        <a16:creationId xmlns:a16="http://schemas.microsoft.com/office/drawing/2014/main" id="{D4016360-653F-5D6D-6611-C85252F613B5}"/>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2" name="Oval 431">
                    <a:extLst>
                      <a:ext uri="{FF2B5EF4-FFF2-40B4-BE49-F238E27FC236}">
                        <a16:creationId xmlns:a16="http://schemas.microsoft.com/office/drawing/2014/main" id="{C608F4D4-C976-8A98-8B45-3EED2F5A626E}"/>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Oval 432">
                    <a:extLst>
                      <a:ext uri="{FF2B5EF4-FFF2-40B4-BE49-F238E27FC236}">
                        <a16:creationId xmlns:a16="http://schemas.microsoft.com/office/drawing/2014/main" id="{48C42DB7-EDB8-5373-78CA-692EEE0AEC53}"/>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Oval 433">
                    <a:extLst>
                      <a:ext uri="{FF2B5EF4-FFF2-40B4-BE49-F238E27FC236}">
                        <a16:creationId xmlns:a16="http://schemas.microsoft.com/office/drawing/2014/main" id="{FFBD4C9E-09A2-ABE2-50A6-BC018B1E20EC}"/>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Oval 434">
                    <a:extLst>
                      <a:ext uri="{FF2B5EF4-FFF2-40B4-BE49-F238E27FC236}">
                        <a16:creationId xmlns:a16="http://schemas.microsoft.com/office/drawing/2014/main" id="{B4659C54-3793-BAE3-A5C6-CCC6B22759A3}"/>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Oval 435">
                    <a:extLst>
                      <a:ext uri="{FF2B5EF4-FFF2-40B4-BE49-F238E27FC236}">
                        <a16:creationId xmlns:a16="http://schemas.microsoft.com/office/drawing/2014/main" id="{D1DACF93-770C-E6D1-2FE8-25156C7B351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7" name="Oval 436">
                    <a:extLst>
                      <a:ext uri="{FF2B5EF4-FFF2-40B4-BE49-F238E27FC236}">
                        <a16:creationId xmlns:a16="http://schemas.microsoft.com/office/drawing/2014/main" id="{783AB288-9412-0ED0-BCA4-01CD7F14E20D}"/>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Oval 437">
                    <a:extLst>
                      <a:ext uri="{FF2B5EF4-FFF2-40B4-BE49-F238E27FC236}">
                        <a16:creationId xmlns:a16="http://schemas.microsoft.com/office/drawing/2014/main" id="{9FB2C3FA-10CA-F995-0FE5-6C74CA234D57}"/>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Oval 438">
                    <a:extLst>
                      <a:ext uri="{FF2B5EF4-FFF2-40B4-BE49-F238E27FC236}">
                        <a16:creationId xmlns:a16="http://schemas.microsoft.com/office/drawing/2014/main" id="{4C2083BE-0DE2-90C3-CC4A-B9EECCDEFFBB}"/>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Oval 439">
                    <a:extLst>
                      <a:ext uri="{FF2B5EF4-FFF2-40B4-BE49-F238E27FC236}">
                        <a16:creationId xmlns:a16="http://schemas.microsoft.com/office/drawing/2014/main" id="{A12E37F3-EF1E-83AF-CD50-1B192AD43A35}"/>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Oval 440">
                    <a:extLst>
                      <a:ext uri="{FF2B5EF4-FFF2-40B4-BE49-F238E27FC236}">
                        <a16:creationId xmlns:a16="http://schemas.microsoft.com/office/drawing/2014/main" id="{932B54DF-BE9C-2567-7FAF-09DF04BE2473}"/>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2" name="Oval 441">
                    <a:extLst>
                      <a:ext uri="{FF2B5EF4-FFF2-40B4-BE49-F238E27FC236}">
                        <a16:creationId xmlns:a16="http://schemas.microsoft.com/office/drawing/2014/main" id="{BA822C16-15D1-E3CD-F5B4-F8459AC0C9E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3" name="Oval 442">
                    <a:extLst>
                      <a:ext uri="{FF2B5EF4-FFF2-40B4-BE49-F238E27FC236}">
                        <a16:creationId xmlns:a16="http://schemas.microsoft.com/office/drawing/2014/main" id="{4710252C-22B7-FEC9-8621-4A2442917A3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4" name="Oval 443">
                    <a:extLst>
                      <a:ext uri="{FF2B5EF4-FFF2-40B4-BE49-F238E27FC236}">
                        <a16:creationId xmlns:a16="http://schemas.microsoft.com/office/drawing/2014/main" id="{12CB0144-E73C-DE1B-172C-C04F23E3FB33}"/>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5" name="Oval 444">
                    <a:extLst>
                      <a:ext uri="{FF2B5EF4-FFF2-40B4-BE49-F238E27FC236}">
                        <a16:creationId xmlns:a16="http://schemas.microsoft.com/office/drawing/2014/main" id="{4E68ACE3-F904-5E4B-BC84-61AD3E49B7B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6" name="Oval 445">
                    <a:extLst>
                      <a:ext uri="{FF2B5EF4-FFF2-40B4-BE49-F238E27FC236}">
                        <a16:creationId xmlns:a16="http://schemas.microsoft.com/office/drawing/2014/main" id="{702545EE-5CF7-6A75-28AF-BBAB1F0A847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7" name="Oval 446">
                    <a:extLst>
                      <a:ext uri="{FF2B5EF4-FFF2-40B4-BE49-F238E27FC236}">
                        <a16:creationId xmlns:a16="http://schemas.microsoft.com/office/drawing/2014/main" id="{506CCE39-A025-CA6F-A7F1-6116944E624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8" name="Oval 447">
                    <a:extLst>
                      <a:ext uri="{FF2B5EF4-FFF2-40B4-BE49-F238E27FC236}">
                        <a16:creationId xmlns:a16="http://schemas.microsoft.com/office/drawing/2014/main" id="{68F8DC69-DDDC-A156-4666-1D0ADFFE2E55}"/>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DDFDD761-A101-FE97-6C42-BB4DE8469F1C}"/>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CB5E2558-457E-BC5F-C083-F9CDA0653EF3}"/>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DCC63A65-1F95-9B96-2EA3-8BED7CAC5F8F}"/>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A81232F9-04A1-EA0B-C627-68966DBCCDAF}"/>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E5089B67-BBED-24B3-FB05-AF6CD608390C}"/>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0" name="Group 9">
                <a:extLst>
                  <a:ext uri="{FF2B5EF4-FFF2-40B4-BE49-F238E27FC236}">
                    <a16:creationId xmlns:a16="http://schemas.microsoft.com/office/drawing/2014/main" id="{7E198FA0-4980-BE5C-6A25-2BBF3930732C}"/>
                  </a:ext>
                </a:extLst>
              </p:cNvPr>
              <p:cNvGrpSpPr/>
              <p:nvPr/>
            </p:nvGrpSpPr>
            <p:grpSpPr>
              <a:xfrm>
                <a:off x="3292364" y="2792194"/>
                <a:ext cx="1414038" cy="1414038"/>
                <a:chOff x="4876800" y="1600199"/>
                <a:chExt cx="2819401" cy="2819401"/>
              </a:xfrm>
            </p:grpSpPr>
            <p:grpSp>
              <p:nvGrpSpPr>
                <p:cNvPr id="374" name="Group 373">
                  <a:extLst>
                    <a:ext uri="{FF2B5EF4-FFF2-40B4-BE49-F238E27FC236}">
                      <a16:creationId xmlns:a16="http://schemas.microsoft.com/office/drawing/2014/main" id="{8FAA726E-BAC0-4656-410E-121C362355FA}"/>
                    </a:ext>
                  </a:extLst>
                </p:cNvPr>
                <p:cNvGrpSpPr/>
                <p:nvPr/>
              </p:nvGrpSpPr>
              <p:grpSpPr>
                <a:xfrm>
                  <a:off x="5486400" y="3962400"/>
                  <a:ext cx="2209800" cy="457200"/>
                  <a:chOff x="5486400" y="3962400"/>
                  <a:chExt cx="2209800" cy="457200"/>
                </a:xfrm>
              </p:grpSpPr>
              <p:sp>
                <p:nvSpPr>
                  <p:cNvPr id="419" name="DRAM">
                    <a:extLst>
                      <a:ext uri="{FF2B5EF4-FFF2-40B4-BE49-F238E27FC236}">
                        <a16:creationId xmlns:a16="http://schemas.microsoft.com/office/drawing/2014/main" id="{BF3D77A1-C4F5-674C-01B1-FC82CB7A880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DRAM">
                    <a:extLst>
                      <a:ext uri="{FF2B5EF4-FFF2-40B4-BE49-F238E27FC236}">
                        <a16:creationId xmlns:a16="http://schemas.microsoft.com/office/drawing/2014/main" id="{0954B785-4DE0-55AF-0689-856009BEAF5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DRAM">
                    <a:extLst>
                      <a:ext uri="{FF2B5EF4-FFF2-40B4-BE49-F238E27FC236}">
                        <a16:creationId xmlns:a16="http://schemas.microsoft.com/office/drawing/2014/main" id="{B0398986-7FB9-CA3F-AE19-36400BC0609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2" name="DRAM">
                    <a:extLst>
                      <a:ext uri="{FF2B5EF4-FFF2-40B4-BE49-F238E27FC236}">
                        <a16:creationId xmlns:a16="http://schemas.microsoft.com/office/drawing/2014/main" id="{BB0C5E9B-F23E-8DE5-764E-49B97D8401F8}"/>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3" name="DRAM">
                    <a:extLst>
                      <a:ext uri="{FF2B5EF4-FFF2-40B4-BE49-F238E27FC236}">
                        <a16:creationId xmlns:a16="http://schemas.microsoft.com/office/drawing/2014/main" id="{C5347026-D95A-153A-5C60-A9CBDF115C8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5" name="Group 374">
                  <a:extLst>
                    <a:ext uri="{FF2B5EF4-FFF2-40B4-BE49-F238E27FC236}">
                      <a16:creationId xmlns:a16="http://schemas.microsoft.com/office/drawing/2014/main" id="{DF13E0CB-063A-CC5F-5542-A4B960D4F305}"/>
                    </a:ext>
                  </a:extLst>
                </p:cNvPr>
                <p:cNvGrpSpPr/>
                <p:nvPr/>
              </p:nvGrpSpPr>
              <p:grpSpPr>
                <a:xfrm>
                  <a:off x="4876800" y="1600200"/>
                  <a:ext cx="457200" cy="2209800"/>
                  <a:chOff x="4876800" y="1600200"/>
                  <a:chExt cx="457200" cy="2209800"/>
                </a:xfrm>
              </p:grpSpPr>
              <p:sp>
                <p:nvSpPr>
                  <p:cNvPr id="414" name="DRAM">
                    <a:extLst>
                      <a:ext uri="{FF2B5EF4-FFF2-40B4-BE49-F238E27FC236}">
                        <a16:creationId xmlns:a16="http://schemas.microsoft.com/office/drawing/2014/main" id="{0A129DBF-2B35-1B4D-E2F8-F6875F2B08A1}"/>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DRAM">
                    <a:extLst>
                      <a:ext uri="{FF2B5EF4-FFF2-40B4-BE49-F238E27FC236}">
                        <a16:creationId xmlns:a16="http://schemas.microsoft.com/office/drawing/2014/main" id="{E8E191D6-DBE8-B22D-1DF3-28C7AB6624B1}"/>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DRAM">
                    <a:extLst>
                      <a:ext uri="{FF2B5EF4-FFF2-40B4-BE49-F238E27FC236}">
                        <a16:creationId xmlns:a16="http://schemas.microsoft.com/office/drawing/2014/main" id="{8B8DF5FF-77DB-C78B-7BB0-3D7922D1DF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DRAM">
                    <a:extLst>
                      <a:ext uri="{FF2B5EF4-FFF2-40B4-BE49-F238E27FC236}">
                        <a16:creationId xmlns:a16="http://schemas.microsoft.com/office/drawing/2014/main" id="{7792BB3F-5DB2-64D3-D127-37616A08FA3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DRAM">
                    <a:extLst>
                      <a:ext uri="{FF2B5EF4-FFF2-40B4-BE49-F238E27FC236}">
                        <a16:creationId xmlns:a16="http://schemas.microsoft.com/office/drawing/2014/main" id="{091398D1-8C39-DE0C-1030-F13F50AB6681}"/>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6" name="Group 375">
                  <a:extLst>
                    <a:ext uri="{FF2B5EF4-FFF2-40B4-BE49-F238E27FC236}">
                      <a16:creationId xmlns:a16="http://schemas.microsoft.com/office/drawing/2014/main" id="{13C85011-7D8E-28B9-A65D-93C7DF2DF25A}"/>
                    </a:ext>
                  </a:extLst>
                </p:cNvPr>
                <p:cNvGrpSpPr/>
                <p:nvPr/>
              </p:nvGrpSpPr>
              <p:grpSpPr>
                <a:xfrm>
                  <a:off x="5676900" y="1600199"/>
                  <a:ext cx="1828800" cy="2362201"/>
                  <a:chOff x="5676900" y="1170708"/>
                  <a:chExt cx="1828800" cy="2791692"/>
                </a:xfrm>
              </p:grpSpPr>
              <p:cxnSp>
                <p:nvCxnSpPr>
                  <p:cNvPr id="409" name="Straight Connector 408">
                    <a:extLst>
                      <a:ext uri="{FF2B5EF4-FFF2-40B4-BE49-F238E27FC236}">
                        <a16:creationId xmlns:a16="http://schemas.microsoft.com/office/drawing/2014/main" id="{93546424-57EA-945C-3458-A7A678B5EA48}"/>
                      </a:ext>
                    </a:extLst>
                  </p:cNvPr>
                  <p:cNvCxnSpPr>
                    <a:cxnSpLocks/>
                    <a:stCxn id="379" idx="0"/>
                    <a:endCxn id="41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EF4120B0-6BAC-DA56-66FD-4409226C9597}"/>
                      </a:ext>
                    </a:extLst>
                  </p:cNvPr>
                  <p:cNvCxnSpPr>
                    <a:cxnSpLocks/>
                    <a:stCxn id="381" idx="0"/>
                    <a:endCxn id="42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CABE9E16-6235-5EF6-616B-26C264286A1B}"/>
                      </a:ext>
                    </a:extLst>
                  </p:cNvPr>
                  <p:cNvCxnSpPr>
                    <a:cxnSpLocks/>
                    <a:stCxn id="382" idx="0"/>
                    <a:endCxn id="42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F723D0D8-A8CA-FF4E-8786-20BD96E3D1D4}"/>
                      </a:ext>
                    </a:extLst>
                  </p:cNvPr>
                  <p:cNvCxnSpPr>
                    <a:cxnSpLocks/>
                    <a:stCxn id="383" idx="0"/>
                    <a:endCxn id="42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B50FD6C0-2DC5-6D69-4BB0-CB21C4D9C755}"/>
                      </a:ext>
                    </a:extLst>
                  </p:cNvPr>
                  <p:cNvCxnSpPr>
                    <a:cxnSpLocks/>
                    <a:stCxn id="380" idx="0"/>
                    <a:endCxn id="42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77" name="Group 376">
                  <a:extLst>
                    <a:ext uri="{FF2B5EF4-FFF2-40B4-BE49-F238E27FC236}">
                      <a16:creationId xmlns:a16="http://schemas.microsoft.com/office/drawing/2014/main" id="{58CAC638-8331-A100-E860-394C7508410B}"/>
                    </a:ext>
                  </a:extLst>
                </p:cNvPr>
                <p:cNvGrpSpPr/>
                <p:nvPr/>
              </p:nvGrpSpPr>
              <p:grpSpPr>
                <a:xfrm>
                  <a:off x="5334000" y="1790700"/>
                  <a:ext cx="2362201" cy="1828800"/>
                  <a:chOff x="5333998" y="1790700"/>
                  <a:chExt cx="2791691" cy="1828800"/>
                </a:xfrm>
              </p:grpSpPr>
              <p:cxnSp>
                <p:nvCxnSpPr>
                  <p:cNvPr id="404" name="Straight Connector 403">
                    <a:extLst>
                      <a:ext uri="{FF2B5EF4-FFF2-40B4-BE49-F238E27FC236}">
                        <a16:creationId xmlns:a16="http://schemas.microsoft.com/office/drawing/2014/main" id="{E7D2A6DF-6C1C-E1FA-28A1-E695E615782F}"/>
                      </a:ext>
                    </a:extLst>
                  </p:cNvPr>
                  <p:cNvCxnSpPr>
                    <a:cxnSpLocks/>
                    <a:stCxn id="383" idx="6"/>
                    <a:endCxn id="41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BB7D9034-83F0-94E2-BFED-F0C3ECBC505A}"/>
                      </a:ext>
                    </a:extLst>
                  </p:cNvPr>
                  <p:cNvCxnSpPr>
                    <a:cxnSpLocks/>
                    <a:stCxn id="388" idx="6"/>
                    <a:endCxn id="41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B01BEE2B-CF49-6F84-5ABB-5F63A0282539}"/>
                      </a:ext>
                    </a:extLst>
                  </p:cNvPr>
                  <p:cNvCxnSpPr>
                    <a:cxnSpLocks/>
                    <a:endCxn id="416"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15E1F801-8F8F-839D-F843-FDB16DA6D2A4}"/>
                      </a:ext>
                    </a:extLst>
                  </p:cNvPr>
                  <p:cNvCxnSpPr>
                    <a:cxnSpLocks/>
                    <a:stCxn id="398" idx="6"/>
                    <a:endCxn id="41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C7150B21-504E-DAB9-79A7-7EF5DF70D806}"/>
                      </a:ext>
                    </a:extLst>
                  </p:cNvPr>
                  <p:cNvCxnSpPr>
                    <a:cxnSpLocks/>
                    <a:stCxn id="403" idx="6"/>
                    <a:endCxn id="41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78" name="Group 377">
                  <a:extLst>
                    <a:ext uri="{FF2B5EF4-FFF2-40B4-BE49-F238E27FC236}">
                      <a16:creationId xmlns:a16="http://schemas.microsoft.com/office/drawing/2014/main" id="{81E3A31C-43BE-C769-74E9-127006AB7EBE}"/>
                    </a:ext>
                  </a:extLst>
                </p:cNvPr>
                <p:cNvGrpSpPr/>
                <p:nvPr/>
              </p:nvGrpSpPr>
              <p:grpSpPr>
                <a:xfrm>
                  <a:off x="5486400" y="1600200"/>
                  <a:ext cx="2209800" cy="2209800"/>
                  <a:chOff x="5486400" y="1600200"/>
                  <a:chExt cx="2209800" cy="2209800"/>
                </a:xfrm>
              </p:grpSpPr>
              <p:sp>
                <p:nvSpPr>
                  <p:cNvPr id="379" name="Oval 378">
                    <a:extLst>
                      <a:ext uri="{FF2B5EF4-FFF2-40B4-BE49-F238E27FC236}">
                        <a16:creationId xmlns:a16="http://schemas.microsoft.com/office/drawing/2014/main" id="{290C9A5E-E515-C38C-62BA-9D3A8F330105}"/>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0" name="Oval 379">
                    <a:extLst>
                      <a:ext uri="{FF2B5EF4-FFF2-40B4-BE49-F238E27FC236}">
                        <a16:creationId xmlns:a16="http://schemas.microsoft.com/office/drawing/2014/main" id="{BE8D43C1-E536-9C4B-9CB3-39534C6EAD0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1" name="Oval 380">
                    <a:extLst>
                      <a:ext uri="{FF2B5EF4-FFF2-40B4-BE49-F238E27FC236}">
                        <a16:creationId xmlns:a16="http://schemas.microsoft.com/office/drawing/2014/main" id="{E2D95977-3C50-F141-BCDD-B1F549371335}"/>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Oval 381">
                    <a:extLst>
                      <a:ext uri="{FF2B5EF4-FFF2-40B4-BE49-F238E27FC236}">
                        <a16:creationId xmlns:a16="http://schemas.microsoft.com/office/drawing/2014/main" id="{D12948F3-2978-5EE7-B561-0D771E0D6ACC}"/>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Oval 382">
                    <a:extLst>
                      <a:ext uri="{FF2B5EF4-FFF2-40B4-BE49-F238E27FC236}">
                        <a16:creationId xmlns:a16="http://schemas.microsoft.com/office/drawing/2014/main" id="{4D473ED9-8631-EF84-37B9-1674B7A6C8E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Oval 383">
                    <a:extLst>
                      <a:ext uri="{FF2B5EF4-FFF2-40B4-BE49-F238E27FC236}">
                        <a16:creationId xmlns:a16="http://schemas.microsoft.com/office/drawing/2014/main" id="{C3E07172-273F-9B22-BC7C-6FCFD97B3509}"/>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Oval 384">
                    <a:extLst>
                      <a:ext uri="{FF2B5EF4-FFF2-40B4-BE49-F238E27FC236}">
                        <a16:creationId xmlns:a16="http://schemas.microsoft.com/office/drawing/2014/main" id="{FB008F8E-0ABB-F39D-C372-30A13A3D03DD}"/>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6" name="Oval 385">
                    <a:extLst>
                      <a:ext uri="{FF2B5EF4-FFF2-40B4-BE49-F238E27FC236}">
                        <a16:creationId xmlns:a16="http://schemas.microsoft.com/office/drawing/2014/main" id="{EEA5099A-DC1C-4594-45CD-A7FD87B52D3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Oval 386">
                    <a:extLst>
                      <a:ext uri="{FF2B5EF4-FFF2-40B4-BE49-F238E27FC236}">
                        <a16:creationId xmlns:a16="http://schemas.microsoft.com/office/drawing/2014/main" id="{6492AE99-504D-1C85-90B7-7A73C751E608}"/>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Oval 387">
                    <a:extLst>
                      <a:ext uri="{FF2B5EF4-FFF2-40B4-BE49-F238E27FC236}">
                        <a16:creationId xmlns:a16="http://schemas.microsoft.com/office/drawing/2014/main" id="{02BF2EEC-0598-49CE-AAB7-E4DE18D5E4E3}"/>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Oval 388">
                    <a:extLst>
                      <a:ext uri="{FF2B5EF4-FFF2-40B4-BE49-F238E27FC236}">
                        <a16:creationId xmlns:a16="http://schemas.microsoft.com/office/drawing/2014/main" id="{5E7C59FE-B868-6EFA-9CDC-FB2225782149}"/>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Oval 389">
                    <a:extLst>
                      <a:ext uri="{FF2B5EF4-FFF2-40B4-BE49-F238E27FC236}">
                        <a16:creationId xmlns:a16="http://schemas.microsoft.com/office/drawing/2014/main" id="{D076AFF1-C460-FA88-BABD-0FBCE9A225B7}"/>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1" name="Oval 390">
                    <a:extLst>
                      <a:ext uri="{FF2B5EF4-FFF2-40B4-BE49-F238E27FC236}">
                        <a16:creationId xmlns:a16="http://schemas.microsoft.com/office/drawing/2014/main" id="{04898F35-B0B5-1E0E-E313-26EFB9712545}"/>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2" name="Oval 391">
                    <a:extLst>
                      <a:ext uri="{FF2B5EF4-FFF2-40B4-BE49-F238E27FC236}">
                        <a16:creationId xmlns:a16="http://schemas.microsoft.com/office/drawing/2014/main" id="{63EA9621-956A-58DC-A122-DDB65C4238EE}"/>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3" name="Oval 392">
                    <a:extLst>
                      <a:ext uri="{FF2B5EF4-FFF2-40B4-BE49-F238E27FC236}">
                        <a16:creationId xmlns:a16="http://schemas.microsoft.com/office/drawing/2014/main" id="{3E27EF71-8CFF-5EB2-EC2E-36B2D0CEE987}"/>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4" name="Oval 393">
                    <a:extLst>
                      <a:ext uri="{FF2B5EF4-FFF2-40B4-BE49-F238E27FC236}">
                        <a16:creationId xmlns:a16="http://schemas.microsoft.com/office/drawing/2014/main" id="{79039A1D-A51C-EB56-EAF6-8DD8535A73B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5" name="Oval 394">
                    <a:extLst>
                      <a:ext uri="{FF2B5EF4-FFF2-40B4-BE49-F238E27FC236}">
                        <a16:creationId xmlns:a16="http://schemas.microsoft.com/office/drawing/2014/main" id="{B0090A7B-6B22-9060-AA71-E193DE174347}"/>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6" name="Oval 395">
                    <a:extLst>
                      <a:ext uri="{FF2B5EF4-FFF2-40B4-BE49-F238E27FC236}">
                        <a16:creationId xmlns:a16="http://schemas.microsoft.com/office/drawing/2014/main" id="{AE6DF66F-66EF-835A-5597-197E808E4DA5}"/>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7" name="Oval 396">
                    <a:extLst>
                      <a:ext uri="{FF2B5EF4-FFF2-40B4-BE49-F238E27FC236}">
                        <a16:creationId xmlns:a16="http://schemas.microsoft.com/office/drawing/2014/main" id="{51545394-A7F0-30BC-8037-6B1868B7CB92}"/>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4509D4CB-B60C-F3E5-6583-53FA2AB05E89}"/>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D7E62092-5DA3-92B3-5537-3921FCAD910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A92A4C26-33EF-B105-A4D9-0DF107F640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B391536C-5B14-1D2F-E08F-FE6FF7C9A31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2F2429F-C80C-0778-7004-9C6F63972607}"/>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08313C48-0F81-1069-BAD5-23ED551CF20F}"/>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 name="Group 10">
                <a:extLst>
                  <a:ext uri="{FF2B5EF4-FFF2-40B4-BE49-F238E27FC236}">
                    <a16:creationId xmlns:a16="http://schemas.microsoft.com/office/drawing/2014/main" id="{B90407D5-60CA-036B-2FB3-5E1C1540AFBB}"/>
                  </a:ext>
                </a:extLst>
              </p:cNvPr>
              <p:cNvGrpSpPr/>
              <p:nvPr/>
            </p:nvGrpSpPr>
            <p:grpSpPr>
              <a:xfrm>
                <a:off x="4859036" y="2792194"/>
                <a:ext cx="1414038" cy="1414038"/>
                <a:chOff x="4876800" y="1600199"/>
                <a:chExt cx="2819401" cy="2819401"/>
              </a:xfrm>
            </p:grpSpPr>
            <p:grpSp>
              <p:nvGrpSpPr>
                <p:cNvPr id="139" name="Group 138">
                  <a:extLst>
                    <a:ext uri="{FF2B5EF4-FFF2-40B4-BE49-F238E27FC236}">
                      <a16:creationId xmlns:a16="http://schemas.microsoft.com/office/drawing/2014/main" id="{5FE83D2B-23CC-091B-47A8-A79E4E55EC16}"/>
                    </a:ext>
                  </a:extLst>
                </p:cNvPr>
                <p:cNvGrpSpPr/>
                <p:nvPr/>
              </p:nvGrpSpPr>
              <p:grpSpPr>
                <a:xfrm>
                  <a:off x="5486400" y="3962400"/>
                  <a:ext cx="2209800" cy="457200"/>
                  <a:chOff x="5486400" y="3962400"/>
                  <a:chExt cx="2209800" cy="457200"/>
                </a:xfrm>
              </p:grpSpPr>
              <p:sp>
                <p:nvSpPr>
                  <p:cNvPr id="369" name="DRAM">
                    <a:extLst>
                      <a:ext uri="{FF2B5EF4-FFF2-40B4-BE49-F238E27FC236}">
                        <a16:creationId xmlns:a16="http://schemas.microsoft.com/office/drawing/2014/main" id="{A92768BF-64A8-25DD-888D-D3F0EEB944E3}"/>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DRAM">
                    <a:extLst>
                      <a:ext uri="{FF2B5EF4-FFF2-40B4-BE49-F238E27FC236}">
                        <a16:creationId xmlns:a16="http://schemas.microsoft.com/office/drawing/2014/main" id="{E1884804-A64D-2EFB-448A-050F6D36897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1" name="DRAM">
                    <a:extLst>
                      <a:ext uri="{FF2B5EF4-FFF2-40B4-BE49-F238E27FC236}">
                        <a16:creationId xmlns:a16="http://schemas.microsoft.com/office/drawing/2014/main" id="{0D353F2E-2B15-3095-D7E7-14FC02039D3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2" name="DRAM">
                    <a:extLst>
                      <a:ext uri="{FF2B5EF4-FFF2-40B4-BE49-F238E27FC236}">
                        <a16:creationId xmlns:a16="http://schemas.microsoft.com/office/drawing/2014/main" id="{5F00B8D1-23AB-5676-D058-BD605AC14157}"/>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3" name="DRAM">
                    <a:extLst>
                      <a:ext uri="{FF2B5EF4-FFF2-40B4-BE49-F238E27FC236}">
                        <a16:creationId xmlns:a16="http://schemas.microsoft.com/office/drawing/2014/main" id="{F3F50C49-2269-429F-EC20-E6706F3E635C}"/>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40" name="Group 139">
                  <a:extLst>
                    <a:ext uri="{FF2B5EF4-FFF2-40B4-BE49-F238E27FC236}">
                      <a16:creationId xmlns:a16="http://schemas.microsoft.com/office/drawing/2014/main" id="{5B808C89-CA55-00CA-E26F-85ADDC0A4186}"/>
                    </a:ext>
                  </a:extLst>
                </p:cNvPr>
                <p:cNvGrpSpPr/>
                <p:nvPr/>
              </p:nvGrpSpPr>
              <p:grpSpPr>
                <a:xfrm>
                  <a:off x="4876800" y="1600200"/>
                  <a:ext cx="457200" cy="2209800"/>
                  <a:chOff x="4876800" y="1600200"/>
                  <a:chExt cx="457200" cy="2209800"/>
                </a:xfrm>
              </p:grpSpPr>
              <p:sp>
                <p:nvSpPr>
                  <p:cNvPr id="364" name="DRAM">
                    <a:extLst>
                      <a:ext uri="{FF2B5EF4-FFF2-40B4-BE49-F238E27FC236}">
                        <a16:creationId xmlns:a16="http://schemas.microsoft.com/office/drawing/2014/main" id="{90EC93AD-06DA-6DCB-3D62-E7768DA915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DRAM">
                    <a:extLst>
                      <a:ext uri="{FF2B5EF4-FFF2-40B4-BE49-F238E27FC236}">
                        <a16:creationId xmlns:a16="http://schemas.microsoft.com/office/drawing/2014/main" id="{2878956C-7086-C737-F7F7-29D00142662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DRAM">
                    <a:extLst>
                      <a:ext uri="{FF2B5EF4-FFF2-40B4-BE49-F238E27FC236}">
                        <a16:creationId xmlns:a16="http://schemas.microsoft.com/office/drawing/2014/main" id="{ADE366C8-71E1-9515-3685-29C14B4F3513}"/>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DRAM">
                    <a:extLst>
                      <a:ext uri="{FF2B5EF4-FFF2-40B4-BE49-F238E27FC236}">
                        <a16:creationId xmlns:a16="http://schemas.microsoft.com/office/drawing/2014/main" id="{EF8A0E49-5205-2E2A-1DBE-37975DA159B5}"/>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DRAM">
                    <a:extLst>
                      <a:ext uri="{FF2B5EF4-FFF2-40B4-BE49-F238E27FC236}">
                        <a16:creationId xmlns:a16="http://schemas.microsoft.com/office/drawing/2014/main" id="{D8397899-692F-2E66-F632-9F22E4A8600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41" name="Group 140">
                  <a:extLst>
                    <a:ext uri="{FF2B5EF4-FFF2-40B4-BE49-F238E27FC236}">
                      <a16:creationId xmlns:a16="http://schemas.microsoft.com/office/drawing/2014/main" id="{BAFFF04C-84DF-04A8-EC2E-8DE96557DFD7}"/>
                    </a:ext>
                  </a:extLst>
                </p:cNvPr>
                <p:cNvGrpSpPr/>
                <p:nvPr/>
              </p:nvGrpSpPr>
              <p:grpSpPr>
                <a:xfrm>
                  <a:off x="5676900" y="1600199"/>
                  <a:ext cx="1828800" cy="2362201"/>
                  <a:chOff x="5676900" y="1170708"/>
                  <a:chExt cx="1828800" cy="2791692"/>
                </a:xfrm>
              </p:grpSpPr>
              <p:cxnSp>
                <p:nvCxnSpPr>
                  <p:cNvPr id="359" name="Straight Connector 358">
                    <a:extLst>
                      <a:ext uri="{FF2B5EF4-FFF2-40B4-BE49-F238E27FC236}">
                        <a16:creationId xmlns:a16="http://schemas.microsoft.com/office/drawing/2014/main" id="{58B01D77-96FF-84F0-CB89-8ACC957C9676}"/>
                      </a:ext>
                    </a:extLst>
                  </p:cNvPr>
                  <p:cNvCxnSpPr>
                    <a:cxnSpLocks/>
                    <a:stCxn id="144" idx="0"/>
                    <a:endCxn id="36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3B158BBF-BDCC-1850-1B23-D7BE8160B3E8}"/>
                      </a:ext>
                    </a:extLst>
                  </p:cNvPr>
                  <p:cNvCxnSpPr>
                    <a:cxnSpLocks/>
                    <a:stCxn id="146" idx="0"/>
                    <a:endCxn id="37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D31EFE61-5E5E-5649-9C03-00B9D97EF1FC}"/>
                      </a:ext>
                    </a:extLst>
                  </p:cNvPr>
                  <p:cNvCxnSpPr>
                    <a:cxnSpLocks/>
                    <a:stCxn id="147" idx="0"/>
                    <a:endCxn id="37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505E3133-1E62-91AA-AA11-EBFB42F67265}"/>
                      </a:ext>
                    </a:extLst>
                  </p:cNvPr>
                  <p:cNvCxnSpPr>
                    <a:cxnSpLocks/>
                    <a:stCxn id="148" idx="0"/>
                    <a:endCxn id="37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9EAB75E4-4BC2-D657-2BA5-0B66E2428466}"/>
                      </a:ext>
                    </a:extLst>
                  </p:cNvPr>
                  <p:cNvCxnSpPr>
                    <a:cxnSpLocks/>
                    <a:stCxn id="145" idx="0"/>
                    <a:endCxn id="37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898CA0C0-11EF-460F-8A63-2B894901DD8B}"/>
                    </a:ext>
                  </a:extLst>
                </p:cNvPr>
                <p:cNvGrpSpPr/>
                <p:nvPr/>
              </p:nvGrpSpPr>
              <p:grpSpPr>
                <a:xfrm>
                  <a:off x="5334000" y="1790700"/>
                  <a:ext cx="2362201" cy="1828800"/>
                  <a:chOff x="5333998" y="1790700"/>
                  <a:chExt cx="2791691" cy="1828800"/>
                </a:xfrm>
              </p:grpSpPr>
              <p:cxnSp>
                <p:nvCxnSpPr>
                  <p:cNvPr id="354" name="Straight Connector 353">
                    <a:extLst>
                      <a:ext uri="{FF2B5EF4-FFF2-40B4-BE49-F238E27FC236}">
                        <a16:creationId xmlns:a16="http://schemas.microsoft.com/office/drawing/2014/main" id="{4054E9FB-7F1D-A072-71C4-D9DD735F63E7}"/>
                      </a:ext>
                    </a:extLst>
                  </p:cNvPr>
                  <p:cNvCxnSpPr>
                    <a:cxnSpLocks/>
                    <a:stCxn id="148" idx="6"/>
                    <a:endCxn id="36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B1E16B33-99F8-8570-F1E5-2C51A817BF16}"/>
                      </a:ext>
                    </a:extLst>
                  </p:cNvPr>
                  <p:cNvCxnSpPr>
                    <a:cxnSpLocks/>
                    <a:stCxn id="299" idx="6"/>
                    <a:endCxn id="36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299E2525-7C22-3D40-03F9-A77AC414AD82}"/>
                      </a:ext>
                    </a:extLst>
                  </p:cNvPr>
                  <p:cNvCxnSpPr>
                    <a:cxnSpLocks/>
                    <a:stCxn id="339" idx="6"/>
                    <a:endCxn id="36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26157B20-0C71-43EE-2449-0E139B17A054}"/>
                      </a:ext>
                    </a:extLst>
                  </p:cNvPr>
                  <p:cNvCxnSpPr>
                    <a:cxnSpLocks/>
                    <a:stCxn id="348" idx="6"/>
                    <a:endCxn id="36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52D0584D-A959-5A5C-A569-E33A4423FF20}"/>
                      </a:ext>
                    </a:extLst>
                  </p:cNvPr>
                  <p:cNvCxnSpPr>
                    <a:cxnSpLocks/>
                    <a:stCxn id="353" idx="6"/>
                    <a:endCxn id="36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43" name="Group 142">
                  <a:extLst>
                    <a:ext uri="{FF2B5EF4-FFF2-40B4-BE49-F238E27FC236}">
                      <a16:creationId xmlns:a16="http://schemas.microsoft.com/office/drawing/2014/main" id="{D2A5F277-F4B1-6C8C-5694-ACC264D100C7}"/>
                    </a:ext>
                  </a:extLst>
                </p:cNvPr>
                <p:cNvGrpSpPr/>
                <p:nvPr/>
              </p:nvGrpSpPr>
              <p:grpSpPr>
                <a:xfrm>
                  <a:off x="5486400" y="1600200"/>
                  <a:ext cx="2209800" cy="2209800"/>
                  <a:chOff x="5486400" y="1600200"/>
                  <a:chExt cx="2209800" cy="2209800"/>
                </a:xfrm>
              </p:grpSpPr>
              <p:sp>
                <p:nvSpPr>
                  <p:cNvPr id="144" name="Oval 143">
                    <a:extLst>
                      <a:ext uri="{FF2B5EF4-FFF2-40B4-BE49-F238E27FC236}">
                        <a16:creationId xmlns:a16="http://schemas.microsoft.com/office/drawing/2014/main" id="{5E3A7EF7-BECD-E9D9-FF16-4248E2BCA858}"/>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5" name="Oval 144">
                    <a:extLst>
                      <a:ext uri="{FF2B5EF4-FFF2-40B4-BE49-F238E27FC236}">
                        <a16:creationId xmlns:a16="http://schemas.microsoft.com/office/drawing/2014/main" id="{606FFCC7-0A3B-519A-70EA-BE0A90EC31D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6" name="Oval 145">
                    <a:extLst>
                      <a:ext uri="{FF2B5EF4-FFF2-40B4-BE49-F238E27FC236}">
                        <a16:creationId xmlns:a16="http://schemas.microsoft.com/office/drawing/2014/main" id="{62FF15E9-B1D2-DACE-0CD0-EAE36E4B2D9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7" name="Oval 146">
                    <a:extLst>
                      <a:ext uri="{FF2B5EF4-FFF2-40B4-BE49-F238E27FC236}">
                        <a16:creationId xmlns:a16="http://schemas.microsoft.com/office/drawing/2014/main" id="{A8986073-8B37-B0E8-0A86-33B826B3223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8" name="Oval 147">
                    <a:extLst>
                      <a:ext uri="{FF2B5EF4-FFF2-40B4-BE49-F238E27FC236}">
                        <a16:creationId xmlns:a16="http://schemas.microsoft.com/office/drawing/2014/main" id="{7286436B-9BF2-A43E-7863-E18DD048E6C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9" name="Oval 148">
                    <a:extLst>
                      <a:ext uri="{FF2B5EF4-FFF2-40B4-BE49-F238E27FC236}">
                        <a16:creationId xmlns:a16="http://schemas.microsoft.com/office/drawing/2014/main" id="{61D3DC55-4470-4001-E6AB-F2A7404A8C6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0" name="Oval 149">
                    <a:extLst>
                      <a:ext uri="{FF2B5EF4-FFF2-40B4-BE49-F238E27FC236}">
                        <a16:creationId xmlns:a16="http://schemas.microsoft.com/office/drawing/2014/main" id="{8FACE0D9-9918-7A6E-CDFE-BCFE0273CDC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1" name="Oval 150">
                    <a:extLst>
                      <a:ext uri="{FF2B5EF4-FFF2-40B4-BE49-F238E27FC236}">
                        <a16:creationId xmlns:a16="http://schemas.microsoft.com/office/drawing/2014/main" id="{7F975FF1-F3C4-B9D0-E59E-0BCB051B262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8" name="Oval 297">
                    <a:extLst>
                      <a:ext uri="{FF2B5EF4-FFF2-40B4-BE49-F238E27FC236}">
                        <a16:creationId xmlns:a16="http://schemas.microsoft.com/office/drawing/2014/main" id="{F6E2C488-4F5B-DF97-9EFE-E33BFFF89630}"/>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9" name="Oval 298">
                    <a:extLst>
                      <a:ext uri="{FF2B5EF4-FFF2-40B4-BE49-F238E27FC236}">
                        <a16:creationId xmlns:a16="http://schemas.microsoft.com/office/drawing/2014/main" id="{9488CFA1-FECF-04EA-CD91-CCC4C86A7E5E}"/>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F8B9155B-4785-0AD5-EFAD-B1DCE1291B75}"/>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3" name="Oval 332">
                    <a:extLst>
                      <a:ext uri="{FF2B5EF4-FFF2-40B4-BE49-F238E27FC236}">
                        <a16:creationId xmlns:a16="http://schemas.microsoft.com/office/drawing/2014/main" id="{B8FA1034-8D21-1E31-7ADE-E45BE1339EEE}"/>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F27751AC-9FF7-732D-2A01-71985FD009F7}"/>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AB222B35-9A42-9132-76FB-44D2FC1DB66A}"/>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9" name="Oval 338">
                    <a:extLst>
                      <a:ext uri="{FF2B5EF4-FFF2-40B4-BE49-F238E27FC236}">
                        <a16:creationId xmlns:a16="http://schemas.microsoft.com/office/drawing/2014/main" id="{EB2B09A6-75B1-5406-BEBA-51F38732F6CF}"/>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341" name="Oval 340">
                    <a:extLst>
                      <a:ext uri="{FF2B5EF4-FFF2-40B4-BE49-F238E27FC236}">
                        <a16:creationId xmlns:a16="http://schemas.microsoft.com/office/drawing/2014/main" id="{03C57A57-0330-9E95-07E8-F1CACF44636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2" name="Oval 341">
                    <a:extLst>
                      <a:ext uri="{FF2B5EF4-FFF2-40B4-BE49-F238E27FC236}">
                        <a16:creationId xmlns:a16="http://schemas.microsoft.com/office/drawing/2014/main" id="{07E2D79C-C46A-63C0-66AA-99CE04D507EB}"/>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6783EDF3-8F78-D340-5977-7C060B2EA22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EAC4B08A-573B-C055-CF03-A07012BB9ED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FAA06106-5167-5D12-7ACB-4F623855FCD0}"/>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DCF392F6-D7B5-5A89-BBD8-5931DF24999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4E0A72C0-EB06-8672-F504-D0263ED3762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7F75BE67-0900-B697-D534-FCEF7BF8754A}"/>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1337C163-BB1F-82A1-B109-EF51125F2D28}"/>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FEEF1264-B2C6-103E-0035-B7380E4B008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2" name="Group 11">
                <a:extLst>
                  <a:ext uri="{FF2B5EF4-FFF2-40B4-BE49-F238E27FC236}">
                    <a16:creationId xmlns:a16="http://schemas.microsoft.com/office/drawing/2014/main" id="{490A11CC-5C09-0360-F1F7-711E5307A8DE}"/>
                  </a:ext>
                </a:extLst>
              </p:cNvPr>
              <p:cNvGrpSpPr/>
              <p:nvPr/>
            </p:nvGrpSpPr>
            <p:grpSpPr>
              <a:xfrm>
                <a:off x="6416564" y="2792194"/>
                <a:ext cx="1414038" cy="1414038"/>
                <a:chOff x="4876800" y="1600199"/>
                <a:chExt cx="2819401" cy="2819401"/>
              </a:xfrm>
            </p:grpSpPr>
            <p:grpSp>
              <p:nvGrpSpPr>
                <p:cNvPr id="25" name="Group 24">
                  <a:extLst>
                    <a:ext uri="{FF2B5EF4-FFF2-40B4-BE49-F238E27FC236}">
                      <a16:creationId xmlns:a16="http://schemas.microsoft.com/office/drawing/2014/main" id="{94FD4DE8-6A56-63C6-E0C7-CA18001BA921}"/>
                    </a:ext>
                  </a:extLst>
                </p:cNvPr>
                <p:cNvGrpSpPr/>
                <p:nvPr/>
              </p:nvGrpSpPr>
              <p:grpSpPr>
                <a:xfrm>
                  <a:off x="5486400" y="3962400"/>
                  <a:ext cx="2209800" cy="457200"/>
                  <a:chOff x="5486400" y="3962400"/>
                  <a:chExt cx="2209800" cy="457200"/>
                </a:xfrm>
              </p:grpSpPr>
              <p:sp>
                <p:nvSpPr>
                  <p:cNvPr id="134" name="DRAM">
                    <a:extLst>
                      <a:ext uri="{FF2B5EF4-FFF2-40B4-BE49-F238E27FC236}">
                        <a16:creationId xmlns:a16="http://schemas.microsoft.com/office/drawing/2014/main" id="{5D3456B7-D387-9750-3DFE-861D250C416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DRAM">
                    <a:extLst>
                      <a:ext uri="{FF2B5EF4-FFF2-40B4-BE49-F238E27FC236}">
                        <a16:creationId xmlns:a16="http://schemas.microsoft.com/office/drawing/2014/main" id="{D7A51D8D-5555-5B7F-0A24-11173B2AC2F7}"/>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DRAM">
                    <a:extLst>
                      <a:ext uri="{FF2B5EF4-FFF2-40B4-BE49-F238E27FC236}">
                        <a16:creationId xmlns:a16="http://schemas.microsoft.com/office/drawing/2014/main" id="{C3C3FF77-DB88-7F52-D6FF-6F57F0A193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DRAM">
                    <a:extLst>
                      <a:ext uri="{FF2B5EF4-FFF2-40B4-BE49-F238E27FC236}">
                        <a16:creationId xmlns:a16="http://schemas.microsoft.com/office/drawing/2014/main" id="{A809B941-D4C9-D1F2-E0FD-0937E61B518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DRAM">
                    <a:extLst>
                      <a:ext uri="{FF2B5EF4-FFF2-40B4-BE49-F238E27FC236}">
                        <a16:creationId xmlns:a16="http://schemas.microsoft.com/office/drawing/2014/main" id="{06063513-3A5F-318D-F05A-4E7B0146A5E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 name="Group 25">
                  <a:extLst>
                    <a:ext uri="{FF2B5EF4-FFF2-40B4-BE49-F238E27FC236}">
                      <a16:creationId xmlns:a16="http://schemas.microsoft.com/office/drawing/2014/main" id="{04C3E2CD-E008-37C7-5A61-1B5E4F10874B}"/>
                    </a:ext>
                  </a:extLst>
                </p:cNvPr>
                <p:cNvGrpSpPr/>
                <p:nvPr/>
              </p:nvGrpSpPr>
              <p:grpSpPr>
                <a:xfrm>
                  <a:off x="4876800" y="1600200"/>
                  <a:ext cx="457200" cy="2209800"/>
                  <a:chOff x="4876800" y="1600200"/>
                  <a:chExt cx="457200" cy="2209800"/>
                </a:xfrm>
              </p:grpSpPr>
              <p:sp>
                <p:nvSpPr>
                  <p:cNvPr id="129" name="DRAM">
                    <a:extLst>
                      <a:ext uri="{FF2B5EF4-FFF2-40B4-BE49-F238E27FC236}">
                        <a16:creationId xmlns:a16="http://schemas.microsoft.com/office/drawing/2014/main" id="{403BD929-28AF-F5B6-DBB4-83839B07589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DRAM">
                    <a:extLst>
                      <a:ext uri="{FF2B5EF4-FFF2-40B4-BE49-F238E27FC236}">
                        <a16:creationId xmlns:a16="http://schemas.microsoft.com/office/drawing/2014/main" id="{8AE29BC2-EEE6-0F48-C599-54C39C758DB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1" name="DRAM">
                    <a:extLst>
                      <a:ext uri="{FF2B5EF4-FFF2-40B4-BE49-F238E27FC236}">
                        <a16:creationId xmlns:a16="http://schemas.microsoft.com/office/drawing/2014/main" id="{4646422B-F646-171F-1CEA-E982ADBBAB26}"/>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DRAM">
                    <a:extLst>
                      <a:ext uri="{FF2B5EF4-FFF2-40B4-BE49-F238E27FC236}">
                        <a16:creationId xmlns:a16="http://schemas.microsoft.com/office/drawing/2014/main" id="{5249A78D-BEE7-20B6-0A94-955DAB047D54}"/>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DRAM">
                    <a:extLst>
                      <a:ext uri="{FF2B5EF4-FFF2-40B4-BE49-F238E27FC236}">
                        <a16:creationId xmlns:a16="http://schemas.microsoft.com/office/drawing/2014/main" id="{A87DBAF9-4876-EF71-A6C5-E922DC2E3E7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7" name="Group 26">
                  <a:extLst>
                    <a:ext uri="{FF2B5EF4-FFF2-40B4-BE49-F238E27FC236}">
                      <a16:creationId xmlns:a16="http://schemas.microsoft.com/office/drawing/2014/main" id="{C61F406D-9D30-6088-96F0-2D46958C3833}"/>
                    </a:ext>
                  </a:extLst>
                </p:cNvPr>
                <p:cNvGrpSpPr/>
                <p:nvPr/>
              </p:nvGrpSpPr>
              <p:grpSpPr>
                <a:xfrm>
                  <a:off x="5676900" y="1600199"/>
                  <a:ext cx="1828800" cy="2362201"/>
                  <a:chOff x="5676900" y="1170708"/>
                  <a:chExt cx="1828800" cy="2791692"/>
                </a:xfrm>
              </p:grpSpPr>
              <p:cxnSp>
                <p:nvCxnSpPr>
                  <p:cNvPr id="60" name="Straight Connector 59">
                    <a:extLst>
                      <a:ext uri="{FF2B5EF4-FFF2-40B4-BE49-F238E27FC236}">
                        <a16:creationId xmlns:a16="http://schemas.microsoft.com/office/drawing/2014/main" id="{D6EC5ADA-FEF1-0ED7-E320-216D76797C3C}"/>
                      </a:ext>
                    </a:extLst>
                  </p:cNvPr>
                  <p:cNvCxnSpPr>
                    <a:cxnSpLocks/>
                    <a:stCxn id="30" idx="0"/>
                    <a:endCxn id="13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7EC46FD0-5EFD-CCA4-CF8A-3EE51F17D7AE}"/>
                      </a:ext>
                    </a:extLst>
                  </p:cNvPr>
                  <p:cNvCxnSpPr>
                    <a:cxnSpLocks/>
                    <a:stCxn id="32" idx="0"/>
                    <a:endCxn id="13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3A891F1-3273-CAA2-DC40-884838F59800}"/>
                      </a:ext>
                    </a:extLst>
                  </p:cNvPr>
                  <p:cNvCxnSpPr>
                    <a:cxnSpLocks/>
                    <a:stCxn id="33" idx="0"/>
                    <a:endCxn id="13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FAE38D4A-4E20-D8F0-8AAF-01C05864A3DC}"/>
                      </a:ext>
                    </a:extLst>
                  </p:cNvPr>
                  <p:cNvCxnSpPr>
                    <a:cxnSpLocks/>
                    <a:stCxn id="34" idx="0"/>
                    <a:endCxn id="13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E8759B7E-62BF-2089-8890-01AFEA3BDC24}"/>
                      </a:ext>
                    </a:extLst>
                  </p:cNvPr>
                  <p:cNvCxnSpPr>
                    <a:cxnSpLocks/>
                    <a:stCxn id="31" idx="0"/>
                    <a:endCxn id="13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316A0A5C-311F-0C85-DB15-8874629D5FEA}"/>
                    </a:ext>
                  </a:extLst>
                </p:cNvPr>
                <p:cNvGrpSpPr/>
                <p:nvPr/>
              </p:nvGrpSpPr>
              <p:grpSpPr>
                <a:xfrm>
                  <a:off x="5334000" y="1790700"/>
                  <a:ext cx="2362201" cy="1828800"/>
                  <a:chOff x="5333998" y="1790700"/>
                  <a:chExt cx="2791691" cy="1828800"/>
                </a:xfrm>
              </p:grpSpPr>
              <p:cxnSp>
                <p:nvCxnSpPr>
                  <p:cNvPr id="55" name="Straight Connector 54">
                    <a:extLst>
                      <a:ext uri="{FF2B5EF4-FFF2-40B4-BE49-F238E27FC236}">
                        <a16:creationId xmlns:a16="http://schemas.microsoft.com/office/drawing/2014/main" id="{08090A70-E859-59DE-8516-DBEBBCB80867}"/>
                      </a:ext>
                    </a:extLst>
                  </p:cNvPr>
                  <p:cNvCxnSpPr>
                    <a:cxnSpLocks/>
                    <a:stCxn id="34" idx="6"/>
                    <a:endCxn id="12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8789652-E5EB-A20E-93A6-D23B9171CC53}"/>
                      </a:ext>
                    </a:extLst>
                  </p:cNvPr>
                  <p:cNvCxnSpPr>
                    <a:cxnSpLocks/>
                    <a:stCxn id="39" idx="6"/>
                    <a:endCxn id="13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5C354459-0D34-0DB1-E1C5-912D5C86A6D3}"/>
                      </a:ext>
                    </a:extLst>
                  </p:cNvPr>
                  <p:cNvCxnSpPr>
                    <a:cxnSpLocks/>
                    <a:stCxn id="44" idx="6"/>
                    <a:endCxn id="13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33C658C-7101-8E74-A42E-66767EF09AAD}"/>
                      </a:ext>
                    </a:extLst>
                  </p:cNvPr>
                  <p:cNvCxnSpPr>
                    <a:cxnSpLocks/>
                    <a:stCxn id="49" idx="6"/>
                    <a:endCxn id="13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440EF125-B3BC-ADF6-1D9F-1F647CA7C9D5}"/>
                      </a:ext>
                    </a:extLst>
                  </p:cNvPr>
                  <p:cNvCxnSpPr>
                    <a:cxnSpLocks/>
                    <a:stCxn id="54" idx="6"/>
                    <a:endCxn id="13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9" name="Group 28">
                  <a:extLst>
                    <a:ext uri="{FF2B5EF4-FFF2-40B4-BE49-F238E27FC236}">
                      <a16:creationId xmlns:a16="http://schemas.microsoft.com/office/drawing/2014/main" id="{F02108F1-826F-4CB9-2FAC-19543283ED7F}"/>
                    </a:ext>
                  </a:extLst>
                </p:cNvPr>
                <p:cNvGrpSpPr/>
                <p:nvPr/>
              </p:nvGrpSpPr>
              <p:grpSpPr>
                <a:xfrm>
                  <a:off x="5486400" y="1600200"/>
                  <a:ext cx="2209800" cy="2209800"/>
                  <a:chOff x="5486400" y="1600200"/>
                  <a:chExt cx="2209800" cy="2209800"/>
                </a:xfrm>
              </p:grpSpPr>
              <p:sp>
                <p:nvSpPr>
                  <p:cNvPr id="30" name="Oval 29">
                    <a:extLst>
                      <a:ext uri="{FF2B5EF4-FFF2-40B4-BE49-F238E27FC236}">
                        <a16:creationId xmlns:a16="http://schemas.microsoft.com/office/drawing/2014/main" id="{73C478B8-6371-B8F2-206C-D41B6A33478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54DB5384-A1E2-D51D-1A72-0AD78DC1225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1B13D525-373B-263B-935F-DF5E53761D7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3109633C-140F-FC80-71CF-47BE71BBCAA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3EBC2BF3-BAED-0C99-B184-048E2FAB4AF8}"/>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6DFA9523-9D42-2CB7-5064-754055BBE71D}"/>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6429C061-96CB-2FB1-26D7-36644F56F5B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5FA3CF71-DD61-99D4-4688-5A57E934D549}"/>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8ABCA3D6-63D2-4786-85FD-C35DCC44AC11}"/>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0CEF72C0-3728-18F3-1624-EF2C5BEBD435}"/>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5EC31FBD-E729-26A7-2CB2-FFAB58FB760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220F8B85-1411-370F-1664-13FF7F72E467}"/>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F57EA338-66ED-8245-D494-2790A0B0AD2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 name="Oval 42">
                    <a:extLst>
                      <a:ext uri="{FF2B5EF4-FFF2-40B4-BE49-F238E27FC236}">
                        <a16:creationId xmlns:a16="http://schemas.microsoft.com/office/drawing/2014/main" id="{EFDDF6F5-B157-70AD-7215-8E407A930A0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 name="Oval 43">
                    <a:extLst>
                      <a:ext uri="{FF2B5EF4-FFF2-40B4-BE49-F238E27FC236}">
                        <a16:creationId xmlns:a16="http://schemas.microsoft.com/office/drawing/2014/main" id="{F1B78526-A158-BAFF-7DFD-8EB10428060E}"/>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 name="Oval 44">
                    <a:extLst>
                      <a:ext uri="{FF2B5EF4-FFF2-40B4-BE49-F238E27FC236}">
                        <a16:creationId xmlns:a16="http://schemas.microsoft.com/office/drawing/2014/main" id="{59F9A1C2-1FF7-2CE9-F260-A798056081D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 name="Oval 45">
                    <a:extLst>
                      <a:ext uri="{FF2B5EF4-FFF2-40B4-BE49-F238E27FC236}">
                        <a16:creationId xmlns:a16="http://schemas.microsoft.com/office/drawing/2014/main" id="{270A6FBB-04CA-CA75-BB6A-11D68B711C7E}"/>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 name="Oval 46">
                    <a:extLst>
                      <a:ext uri="{FF2B5EF4-FFF2-40B4-BE49-F238E27FC236}">
                        <a16:creationId xmlns:a16="http://schemas.microsoft.com/office/drawing/2014/main" id="{4A646A95-F154-3942-DB92-24EEE7DE6221}"/>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 name="Oval 47">
                    <a:extLst>
                      <a:ext uri="{FF2B5EF4-FFF2-40B4-BE49-F238E27FC236}">
                        <a16:creationId xmlns:a16="http://schemas.microsoft.com/office/drawing/2014/main" id="{3E66F065-6F47-7795-7B24-C9B0010E55C9}"/>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 name="Oval 48">
                    <a:extLst>
                      <a:ext uri="{FF2B5EF4-FFF2-40B4-BE49-F238E27FC236}">
                        <a16:creationId xmlns:a16="http://schemas.microsoft.com/office/drawing/2014/main" id="{8BC856EA-76F5-3584-3C43-ADAEC43D2BCC}"/>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Oval 49">
                    <a:extLst>
                      <a:ext uri="{FF2B5EF4-FFF2-40B4-BE49-F238E27FC236}">
                        <a16:creationId xmlns:a16="http://schemas.microsoft.com/office/drawing/2014/main" id="{8E0EF2A0-19D0-6018-7EF2-4CD58087AD4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Oval 50">
                    <a:extLst>
                      <a:ext uri="{FF2B5EF4-FFF2-40B4-BE49-F238E27FC236}">
                        <a16:creationId xmlns:a16="http://schemas.microsoft.com/office/drawing/2014/main" id="{5775FFD1-E727-4CFE-572A-D08BA51BB2C3}"/>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Oval 51">
                    <a:extLst>
                      <a:ext uri="{FF2B5EF4-FFF2-40B4-BE49-F238E27FC236}">
                        <a16:creationId xmlns:a16="http://schemas.microsoft.com/office/drawing/2014/main" id="{459C1108-08A9-DA24-01FB-F2C2137299AB}"/>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Oval 52">
                    <a:extLst>
                      <a:ext uri="{FF2B5EF4-FFF2-40B4-BE49-F238E27FC236}">
                        <a16:creationId xmlns:a16="http://schemas.microsoft.com/office/drawing/2014/main" id="{7D8AD7D9-08DE-761C-6033-715CE91EC58B}"/>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 name="Oval 53">
                    <a:extLst>
                      <a:ext uri="{FF2B5EF4-FFF2-40B4-BE49-F238E27FC236}">
                        <a16:creationId xmlns:a16="http://schemas.microsoft.com/office/drawing/2014/main" id="{6AC817B8-30C7-2E35-1CCB-DA328AE13F9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cxnSp>
            <p:nvCxnSpPr>
              <p:cNvPr id="13" name="Straight Connector 12">
                <a:extLst>
                  <a:ext uri="{FF2B5EF4-FFF2-40B4-BE49-F238E27FC236}">
                    <a16:creationId xmlns:a16="http://schemas.microsoft.com/office/drawing/2014/main" id="{CAB449F0-9BD7-B4FD-BE48-F3B03A1B5CF3}"/>
                  </a:ext>
                </a:extLst>
              </p:cNvPr>
              <p:cNvCxnSpPr/>
              <p:nvPr/>
            </p:nvCxnSpPr>
            <p:spPr>
              <a:xfrm flipH="1">
                <a:off x="1506235" y="260603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14" name="Group 13">
                <a:extLst>
                  <a:ext uri="{FF2B5EF4-FFF2-40B4-BE49-F238E27FC236}">
                    <a16:creationId xmlns:a16="http://schemas.microsoft.com/office/drawing/2014/main" id="{5323F57B-FE4D-C3C2-A039-90A7B8EA1A7F}"/>
                  </a:ext>
                </a:extLst>
              </p:cNvPr>
              <p:cNvGrpSpPr/>
              <p:nvPr/>
            </p:nvGrpSpPr>
            <p:grpSpPr>
              <a:xfrm>
                <a:off x="1851480" y="2606032"/>
                <a:ext cx="4671060" cy="1219201"/>
                <a:chOff x="2174045" y="1143000"/>
                <a:chExt cx="4671060" cy="1219201"/>
              </a:xfrm>
            </p:grpSpPr>
            <p:cxnSp>
              <p:nvCxnSpPr>
                <p:cNvPr id="21" name="Straight Connector 20">
                  <a:extLst>
                    <a:ext uri="{FF2B5EF4-FFF2-40B4-BE49-F238E27FC236}">
                      <a16:creationId xmlns:a16="http://schemas.microsoft.com/office/drawing/2014/main" id="{23F92CC9-E880-D028-E52E-503EE3D7EE6C}"/>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F506501-449B-9AB3-2FDC-69A86E18E4BE}"/>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8FACF582-B009-D767-8236-51FDE8C986F6}"/>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1C1D942E-E906-38A9-FF78-4EFFE5713790}"/>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15" name="DRAM">
                <a:extLst>
                  <a:ext uri="{FF2B5EF4-FFF2-40B4-BE49-F238E27FC236}">
                    <a16:creationId xmlns:a16="http://schemas.microsoft.com/office/drawing/2014/main" id="{E4E99697-24F5-E743-647E-EEB6D5ACB909}"/>
                  </a:ext>
                </a:extLst>
              </p:cNvPr>
              <p:cNvSpPr/>
              <p:nvPr/>
            </p:nvSpPr>
            <p:spPr>
              <a:xfrm rot="16200000">
                <a:off x="249481" y="317698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grpSp>
          <p:nvGrpSpPr>
            <p:cNvPr id="480" name="Group 479">
              <a:extLst>
                <a:ext uri="{FF2B5EF4-FFF2-40B4-BE49-F238E27FC236}">
                  <a16:creationId xmlns:a16="http://schemas.microsoft.com/office/drawing/2014/main" id="{A524C3B8-F4B6-CBC0-68A6-7F526421DFD6}"/>
                </a:ext>
              </a:extLst>
            </p:cNvPr>
            <p:cNvGrpSpPr/>
            <p:nvPr/>
          </p:nvGrpSpPr>
          <p:grpSpPr>
            <a:xfrm>
              <a:off x="982105" y="5107820"/>
              <a:ext cx="6938410" cy="647381"/>
              <a:chOff x="757719" y="4572696"/>
              <a:chExt cx="6938410" cy="647381"/>
            </a:xfrm>
          </p:grpSpPr>
          <p:grpSp>
            <p:nvGrpSpPr>
              <p:cNvPr id="481" name="Group 480">
                <a:extLst>
                  <a:ext uri="{FF2B5EF4-FFF2-40B4-BE49-F238E27FC236}">
                    <a16:creationId xmlns:a16="http://schemas.microsoft.com/office/drawing/2014/main" id="{799B9F2F-1606-4263-985C-E86BC2FD66AD}"/>
                  </a:ext>
                </a:extLst>
              </p:cNvPr>
              <p:cNvGrpSpPr/>
              <p:nvPr/>
            </p:nvGrpSpPr>
            <p:grpSpPr>
              <a:xfrm>
                <a:off x="1906102" y="4572696"/>
                <a:ext cx="5790027" cy="251465"/>
                <a:chOff x="1906102" y="4572696"/>
                <a:chExt cx="5790027" cy="251465"/>
              </a:xfrm>
            </p:grpSpPr>
            <p:grpSp>
              <p:nvGrpSpPr>
                <p:cNvPr id="483" name="Group 482">
                  <a:extLst>
                    <a:ext uri="{FF2B5EF4-FFF2-40B4-BE49-F238E27FC236}">
                      <a16:creationId xmlns:a16="http://schemas.microsoft.com/office/drawing/2014/main" id="{2236E35D-60CD-79AA-A54C-E0C7AB99864F}"/>
                    </a:ext>
                  </a:extLst>
                </p:cNvPr>
                <p:cNvGrpSpPr/>
                <p:nvPr/>
              </p:nvGrpSpPr>
              <p:grpSpPr>
                <a:xfrm>
                  <a:off x="1906102" y="4572696"/>
                  <a:ext cx="5790027" cy="251465"/>
                  <a:chOff x="1906102" y="4605667"/>
                  <a:chExt cx="5790027" cy="251465"/>
                </a:xfrm>
              </p:grpSpPr>
              <p:cxnSp>
                <p:nvCxnSpPr>
                  <p:cNvPr id="485" name="Straight Connector 484">
                    <a:extLst>
                      <a:ext uri="{FF2B5EF4-FFF2-40B4-BE49-F238E27FC236}">
                        <a16:creationId xmlns:a16="http://schemas.microsoft.com/office/drawing/2014/main" id="{4F25C4D4-F877-D372-EDE9-E2427E52D26F}"/>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8BD3A59F-E013-5882-468B-01281989EB3D}"/>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1D0418E9-D5C8-0FEC-8B72-2F05EA305FEB}"/>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44EFB2F2-1F6F-9C92-26EA-E941D2DFF8D0}"/>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89" name="Straight Connector 488">
                    <a:extLst>
                      <a:ext uri="{FF2B5EF4-FFF2-40B4-BE49-F238E27FC236}">
                        <a16:creationId xmlns:a16="http://schemas.microsoft.com/office/drawing/2014/main" id="{7F8238F8-23A2-1B93-A15E-A2CAA567462C}"/>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0" name="Straight Connector 489">
                    <a:extLst>
                      <a:ext uri="{FF2B5EF4-FFF2-40B4-BE49-F238E27FC236}">
                        <a16:creationId xmlns:a16="http://schemas.microsoft.com/office/drawing/2014/main" id="{9E1C5F54-9354-62D4-F3EC-CB146D787059}"/>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1" name="Straight Connector 490">
                    <a:extLst>
                      <a:ext uri="{FF2B5EF4-FFF2-40B4-BE49-F238E27FC236}">
                        <a16:creationId xmlns:a16="http://schemas.microsoft.com/office/drawing/2014/main" id="{A7A9B060-31AB-FB4A-D2C3-ADE6B34B1DC4}"/>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2" name="Straight Connector 491">
                    <a:extLst>
                      <a:ext uri="{FF2B5EF4-FFF2-40B4-BE49-F238E27FC236}">
                        <a16:creationId xmlns:a16="http://schemas.microsoft.com/office/drawing/2014/main" id="{893D3B12-1461-C483-58F5-BEB42786A341}"/>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84" name="Straight Connector 483">
                  <a:extLst>
                    <a:ext uri="{FF2B5EF4-FFF2-40B4-BE49-F238E27FC236}">
                      <a16:creationId xmlns:a16="http://schemas.microsoft.com/office/drawing/2014/main" id="{FD1F6B4C-6F8C-1588-2B70-8EC13274B49E}"/>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482" name="TextBox 481">
                <a:extLst>
                  <a:ext uri="{FF2B5EF4-FFF2-40B4-BE49-F238E27FC236}">
                    <a16:creationId xmlns:a16="http://schemas.microsoft.com/office/drawing/2014/main" id="{7FE74F51-6127-944B-554D-54B2D9368A49}"/>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grpSp>
      <p:graphicFrame>
        <p:nvGraphicFramePr>
          <p:cNvPr id="9" name="Table 4">
            <a:extLst>
              <a:ext uri="{FF2B5EF4-FFF2-40B4-BE49-F238E27FC236}">
                <a16:creationId xmlns:a16="http://schemas.microsoft.com/office/drawing/2014/main" id="{17B8B483-A624-D29A-69D6-1CC1A12E2369}"/>
              </a:ext>
            </a:extLst>
          </p:cNvPr>
          <p:cNvGraphicFramePr>
            <a:graphicFrameLocks/>
          </p:cNvGraphicFramePr>
          <p:nvPr>
            <p:extLst>
              <p:ext uri="{D42A27DB-BD31-4B8C-83A1-F6EECF244321}">
                <p14:modId xmlns:p14="http://schemas.microsoft.com/office/powerpoint/2010/main" val="2261628079"/>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785175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47"/>
                                        </p:tgtEl>
                                        <p:attrNameLst>
                                          <p:attrName>style.visibility</p:attrName>
                                        </p:attrNameLst>
                                      </p:cBhvr>
                                      <p:to>
                                        <p:strVal val="visible"/>
                                      </p:to>
                                    </p:set>
                                    <p:animEffect transition="in" filter="fade">
                                      <p:cBhvr>
                                        <p:cTn id="12" dur="500"/>
                                        <p:tgtEl>
                                          <p:spTgt spid="3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235C071D-4393-73B4-68B5-1DA97A64B44F}"/>
              </a:ext>
            </a:extLst>
          </p:cNvPr>
          <p:cNvPicPr>
            <a:picLocks noChangeAspect="1"/>
          </p:cNvPicPr>
          <p:nvPr/>
        </p:nvPicPr>
        <p:blipFill rotWithShape="1">
          <a:blip r:embed="rId3"/>
          <a:srcRect t="11883" b="9764"/>
          <a:stretch/>
        </p:blipFill>
        <p:spPr>
          <a:xfrm>
            <a:off x="0" y="2266726"/>
            <a:ext cx="9003973" cy="2565401"/>
          </a:xfrm>
          <a:prstGeom prst="rect">
            <a:avLst/>
          </a:prstGeom>
        </p:spPr>
      </p:pic>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Underutilization of SIMD Lanes (II)</a:t>
            </a:r>
          </a:p>
        </p:txBody>
      </p:sp>
      <p:graphicFrame>
        <p:nvGraphicFramePr>
          <p:cNvPr id="16" name="Table 4">
            <a:extLst>
              <a:ext uri="{FF2B5EF4-FFF2-40B4-BE49-F238E27FC236}">
                <a16:creationId xmlns:a16="http://schemas.microsoft.com/office/drawing/2014/main" id="{DBC8A140-A6D6-6932-C4DB-1270FDED4BB5}"/>
              </a:ext>
            </a:extLst>
          </p:cNvPr>
          <p:cNvGraphicFramePr>
            <a:graphicFrameLocks/>
          </p:cNvGraphicFramePr>
          <p:nvPr>
            <p:extLst>
              <p:ext uri="{D42A27DB-BD31-4B8C-83A1-F6EECF244321}">
                <p14:modId xmlns:p14="http://schemas.microsoft.com/office/powerpoint/2010/main" val="4077185514"/>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7" name="Rectangle 16">
            <a:extLst>
              <a:ext uri="{FF2B5EF4-FFF2-40B4-BE49-F238E27FC236}">
                <a16:creationId xmlns:a16="http://schemas.microsoft.com/office/drawing/2014/main" id="{C3811067-C122-C2F4-3ECE-E4BEC23903CF}"/>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Application Analysis: </a:t>
            </a:r>
            <a:br>
              <a:rPr lang="en-US" sz="2200"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quantify the fraction of </a:t>
            </a:r>
            <a:r>
              <a:rPr lang="en-US" sz="2200" b="1" dirty="0">
                <a:solidFill>
                  <a:schemeClr val="accent4"/>
                </a:solidFill>
                <a:latin typeface="Avenir Next" panose="020B0503020202020204" pitchFamily="34" charset="0"/>
              </a:rPr>
              <a:t>SIMD parallelism </a:t>
            </a:r>
            <a:r>
              <a:rPr lang="en-US" sz="2200" b="1" dirty="0">
                <a:solidFill>
                  <a:schemeClr val="tx1"/>
                </a:solidFill>
                <a:latin typeface="Avenir Next" panose="020B0503020202020204" pitchFamily="34" charset="0"/>
              </a:rPr>
              <a:t>in real applications</a:t>
            </a:r>
          </a:p>
        </p:txBody>
      </p:sp>
      <p:grpSp>
        <p:nvGrpSpPr>
          <p:cNvPr id="28" name="Group 27">
            <a:extLst>
              <a:ext uri="{FF2B5EF4-FFF2-40B4-BE49-F238E27FC236}">
                <a16:creationId xmlns:a16="http://schemas.microsoft.com/office/drawing/2014/main" id="{1A7007A3-1E3D-68E8-BC87-B69C00A3EC69}"/>
              </a:ext>
            </a:extLst>
          </p:cNvPr>
          <p:cNvGrpSpPr/>
          <p:nvPr/>
        </p:nvGrpSpPr>
        <p:grpSpPr>
          <a:xfrm>
            <a:off x="1163727" y="2383969"/>
            <a:ext cx="7705953" cy="1946239"/>
            <a:chOff x="1163727" y="2475410"/>
            <a:chExt cx="7705953" cy="1946239"/>
          </a:xfrm>
        </p:grpSpPr>
        <p:sp>
          <p:nvSpPr>
            <p:cNvPr id="22" name="Rectangle 21">
              <a:extLst>
                <a:ext uri="{FF2B5EF4-FFF2-40B4-BE49-F238E27FC236}">
                  <a16:creationId xmlns:a16="http://schemas.microsoft.com/office/drawing/2014/main" id="{A78702BA-12F2-89F8-DA5C-8AE0102B9C54}"/>
                </a:ext>
              </a:extLst>
            </p:cNvPr>
            <p:cNvSpPr/>
            <p:nvPr/>
          </p:nvSpPr>
          <p:spPr>
            <a:xfrm>
              <a:off x="1189853" y="2475410"/>
              <a:ext cx="7666764" cy="1946239"/>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4" name="Straight Connector 23">
              <a:extLst>
                <a:ext uri="{FF2B5EF4-FFF2-40B4-BE49-F238E27FC236}">
                  <a16:creationId xmlns:a16="http://schemas.microsoft.com/office/drawing/2014/main" id="{E1FAE3E3-4BD3-6586-F32B-C4BC3A265037}"/>
                </a:ext>
              </a:extLst>
            </p:cNvPr>
            <p:cNvCxnSpPr>
              <a:cxnSpLocks/>
            </p:cNvCxnSpPr>
            <p:nvPr/>
          </p:nvCxnSpPr>
          <p:spPr>
            <a:xfrm>
              <a:off x="1176790" y="3283979"/>
              <a:ext cx="7692890" cy="0"/>
            </a:xfrm>
            <a:prstGeom prst="line">
              <a:avLst/>
            </a:prstGeom>
            <a:ln w="38100">
              <a:solidFill>
                <a:schemeClr val="accent6"/>
              </a:solidFill>
              <a:prstDash val="sysDash"/>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EFF856F3-B47D-002B-F56D-1B92F386F991}"/>
                </a:ext>
              </a:extLst>
            </p:cNvPr>
            <p:cNvSpPr txBox="1"/>
            <p:nvPr/>
          </p:nvSpPr>
          <p:spPr>
            <a:xfrm>
              <a:off x="1163727" y="2534889"/>
              <a:ext cx="7692890" cy="369332"/>
            </a:xfrm>
            <a:prstGeom prst="rect">
              <a:avLst/>
            </a:prstGeom>
            <a:noFill/>
          </p:spPr>
          <p:txBody>
            <a:bodyPr wrap="square">
              <a:spAutoFit/>
            </a:bodyPr>
            <a:lstStyle/>
            <a:p>
              <a:pPr algn="ctr"/>
              <a:r>
                <a:rPr lang="en-US" sz="1800" b="1" dirty="0">
                  <a:solidFill>
                    <a:schemeClr val="accent6"/>
                  </a:solidFill>
                  <a:latin typeface="Avenir Next" panose="020B0503020202020204" pitchFamily="34" charset="0"/>
                </a:rPr>
                <a:t>High Utilization</a:t>
              </a:r>
              <a:endParaRPr lang="en-US" dirty="0">
                <a:solidFill>
                  <a:schemeClr val="accent6"/>
                </a:solidFill>
              </a:endParaRPr>
            </a:p>
          </p:txBody>
        </p:sp>
        <p:sp>
          <p:nvSpPr>
            <p:cNvPr id="26" name="TextBox 25">
              <a:extLst>
                <a:ext uri="{FF2B5EF4-FFF2-40B4-BE49-F238E27FC236}">
                  <a16:creationId xmlns:a16="http://schemas.microsoft.com/office/drawing/2014/main" id="{B0EF6C7A-BC6E-4189-5C18-407C19F6E198}"/>
                </a:ext>
              </a:extLst>
            </p:cNvPr>
            <p:cNvSpPr txBox="1"/>
            <p:nvPr/>
          </p:nvSpPr>
          <p:spPr>
            <a:xfrm>
              <a:off x="1176789" y="4025126"/>
              <a:ext cx="7692890" cy="369332"/>
            </a:xfrm>
            <a:prstGeom prst="rect">
              <a:avLst/>
            </a:prstGeom>
            <a:noFill/>
          </p:spPr>
          <p:txBody>
            <a:bodyPr wrap="square">
              <a:spAutoFit/>
            </a:bodyPr>
            <a:lstStyle/>
            <a:p>
              <a:pPr algn="ctr"/>
              <a:r>
                <a:rPr lang="en-US" sz="1800" b="1" dirty="0">
                  <a:solidFill>
                    <a:schemeClr val="accent1"/>
                  </a:solidFill>
                  <a:latin typeface="Avenir Next" panose="020B0503020202020204" pitchFamily="34" charset="0"/>
                </a:rPr>
                <a:t>Low Utilization</a:t>
              </a:r>
              <a:endParaRPr lang="en-US" dirty="0">
                <a:solidFill>
                  <a:schemeClr val="accent1"/>
                </a:solidFill>
              </a:endParaRPr>
            </a:p>
          </p:txBody>
        </p:sp>
      </p:grpSp>
    </p:spTree>
    <p:extLst>
      <p:ext uri="{BB962C8B-B14F-4D97-AF65-F5344CB8AC3E}">
        <p14:creationId xmlns:p14="http://schemas.microsoft.com/office/powerpoint/2010/main" val="2282783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Underutilization of SIMD Lanes (II)</a:t>
            </a:r>
          </a:p>
        </p:txBody>
      </p:sp>
      <p:grpSp>
        <p:nvGrpSpPr>
          <p:cNvPr id="4" name="Group 3">
            <a:extLst>
              <a:ext uri="{FF2B5EF4-FFF2-40B4-BE49-F238E27FC236}">
                <a16:creationId xmlns:a16="http://schemas.microsoft.com/office/drawing/2014/main" id="{934D80AB-D86D-EB7B-269B-D8324A4751AC}"/>
              </a:ext>
            </a:extLst>
          </p:cNvPr>
          <p:cNvGrpSpPr/>
          <p:nvPr/>
        </p:nvGrpSpPr>
        <p:grpSpPr>
          <a:xfrm>
            <a:off x="324834" y="4985684"/>
            <a:ext cx="8400681" cy="1321456"/>
            <a:chOff x="371659" y="2796294"/>
            <a:chExt cx="8400681" cy="1321456"/>
          </a:xfrm>
        </p:grpSpPr>
        <p:sp>
          <p:nvSpPr>
            <p:cNvPr id="5" name="Rounded Rectangle 4">
              <a:extLst>
                <a:ext uri="{FF2B5EF4-FFF2-40B4-BE49-F238E27FC236}">
                  <a16:creationId xmlns:a16="http://schemas.microsoft.com/office/drawing/2014/main" id="{C6EEE48F-59FD-7830-8ADD-AAB125A1AD9C}"/>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SIMD parallelism </a:t>
              </a:r>
              <a:r>
                <a:rPr kumimoji="0" lang="en-US" sz="22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significantly varies</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within</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a single application and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across</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different applications</a:t>
              </a:r>
            </a:p>
          </p:txBody>
        </p:sp>
        <p:sp>
          <p:nvSpPr>
            <p:cNvPr id="7" name="TextBox 6">
              <a:extLst>
                <a:ext uri="{FF2B5EF4-FFF2-40B4-BE49-F238E27FC236}">
                  <a16:creationId xmlns:a16="http://schemas.microsoft.com/office/drawing/2014/main" id="{31B79230-6AED-AC60-5017-98FEE7BF42BA}"/>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graphicFrame>
        <p:nvGraphicFramePr>
          <p:cNvPr id="12" name="Table 4">
            <a:extLst>
              <a:ext uri="{FF2B5EF4-FFF2-40B4-BE49-F238E27FC236}">
                <a16:creationId xmlns:a16="http://schemas.microsoft.com/office/drawing/2014/main" id="{0E43C5ED-3099-A013-B14F-E1840E7D6BC5}"/>
              </a:ext>
            </a:extLst>
          </p:cNvPr>
          <p:cNvGraphicFramePr>
            <a:graphicFrameLocks/>
          </p:cNvGraphicFramePr>
          <p:nvPr>
            <p:extLst>
              <p:ext uri="{D42A27DB-BD31-4B8C-83A1-F6EECF244321}">
                <p14:modId xmlns:p14="http://schemas.microsoft.com/office/powerpoint/2010/main" val="1488809923"/>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3" name="Rectangle 12">
            <a:extLst>
              <a:ext uri="{FF2B5EF4-FFF2-40B4-BE49-F238E27FC236}">
                <a16:creationId xmlns:a16="http://schemas.microsoft.com/office/drawing/2014/main" id="{F6A2E1FB-454E-D8EF-AFDA-F6E24A74831E}"/>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Application Analysis: </a:t>
            </a:r>
            <a:br>
              <a:rPr lang="en-US" sz="2200"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quantify the fraction of </a:t>
            </a:r>
            <a:r>
              <a:rPr lang="en-US" sz="2200" b="1" dirty="0">
                <a:solidFill>
                  <a:schemeClr val="accent4"/>
                </a:solidFill>
                <a:latin typeface="Avenir Next" panose="020B0503020202020204" pitchFamily="34" charset="0"/>
              </a:rPr>
              <a:t>SIMD parallelism </a:t>
            </a:r>
            <a:r>
              <a:rPr lang="en-US" sz="2200" b="1" dirty="0">
                <a:solidFill>
                  <a:schemeClr val="tx1"/>
                </a:solidFill>
                <a:latin typeface="Avenir Next" panose="020B0503020202020204" pitchFamily="34" charset="0"/>
              </a:rPr>
              <a:t>in real applications</a:t>
            </a:r>
          </a:p>
        </p:txBody>
      </p:sp>
      <p:pic>
        <p:nvPicPr>
          <p:cNvPr id="14" name="Picture 13">
            <a:extLst>
              <a:ext uri="{FF2B5EF4-FFF2-40B4-BE49-F238E27FC236}">
                <a16:creationId xmlns:a16="http://schemas.microsoft.com/office/drawing/2014/main" id="{254ED96D-CAC1-BA73-1385-8E3D60FFC478}"/>
              </a:ext>
            </a:extLst>
          </p:cNvPr>
          <p:cNvPicPr>
            <a:picLocks noChangeAspect="1"/>
          </p:cNvPicPr>
          <p:nvPr/>
        </p:nvPicPr>
        <p:blipFill rotWithShape="1">
          <a:blip r:embed="rId3"/>
          <a:srcRect t="11883" b="9764"/>
          <a:stretch/>
        </p:blipFill>
        <p:spPr>
          <a:xfrm>
            <a:off x="0" y="2266726"/>
            <a:ext cx="9003973" cy="2565401"/>
          </a:xfrm>
          <a:prstGeom prst="rect">
            <a:avLst/>
          </a:prstGeom>
        </p:spPr>
      </p:pic>
      <p:grpSp>
        <p:nvGrpSpPr>
          <p:cNvPr id="15" name="Group 14">
            <a:extLst>
              <a:ext uri="{FF2B5EF4-FFF2-40B4-BE49-F238E27FC236}">
                <a16:creationId xmlns:a16="http://schemas.microsoft.com/office/drawing/2014/main" id="{24C126EF-EBC9-6DAC-0CD0-CD42AA748014}"/>
              </a:ext>
            </a:extLst>
          </p:cNvPr>
          <p:cNvGrpSpPr/>
          <p:nvPr/>
        </p:nvGrpSpPr>
        <p:grpSpPr>
          <a:xfrm>
            <a:off x="1163727" y="2443448"/>
            <a:ext cx="7705953" cy="1859569"/>
            <a:chOff x="1163727" y="2534889"/>
            <a:chExt cx="7705953" cy="1859569"/>
          </a:xfrm>
        </p:grpSpPr>
        <p:cxnSp>
          <p:nvCxnSpPr>
            <p:cNvPr id="17" name="Straight Connector 16">
              <a:extLst>
                <a:ext uri="{FF2B5EF4-FFF2-40B4-BE49-F238E27FC236}">
                  <a16:creationId xmlns:a16="http://schemas.microsoft.com/office/drawing/2014/main" id="{B1D4FB6A-FB13-4302-99A2-9E146AD1CEDE}"/>
                </a:ext>
              </a:extLst>
            </p:cNvPr>
            <p:cNvCxnSpPr>
              <a:cxnSpLocks/>
            </p:cNvCxnSpPr>
            <p:nvPr/>
          </p:nvCxnSpPr>
          <p:spPr>
            <a:xfrm>
              <a:off x="1176790" y="3283979"/>
              <a:ext cx="7692890" cy="0"/>
            </a:xfrm>
            <a:prstGeom prst="line">
              <a:avLst/>
            </a:prstGeom>
            <a:ln w="38100">
              <a:solidFill>
                <a:schemeClr val="accent6"/>
              </a:solidFill>
              <a:prstDash val="sysDash"/>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B413685C-63A7-7BBA-1A4C-31CEDD556A7A}"/>
                </a:ext>
              </a:extLst>
            </p:cNvPr>
            <p:cNvSpPr txBox="1"/>
            <p:nvPr/>
          </p:nvSpPr>
          <p:spPr>
            <a:xfrm>
              <a:off x="1163727" y="2534889"/>
              <a:ext cx="7692890" cy="369332"/>
            </a:xfrm>
            <a:prstGeom prst="rect">
              <a:avLst/>
            </a:prstGeom>
            <a:noFill/>
          </p:spPr>
          <p:txBody>
            <a:bodyPr wrap="square">
              <a:spAutoFit/>
            </a:bodyPr>
            <a:lstStyle/>
            <a:p>
              <a:pPr algn="ctr"/>
              <a:r>
                <a:rPr lang="en-US" sz="1800" b="1" dirty="0">
                  <a:solidFill>
                    <a:schemeClr val="accent6"/>
                  </a:solidFill>
                  <a:latin typeface="Avenir Next" panose="020B0503020202020204" pitchFamily="34" charset="0"/>
                </a:rPr>
                <a:t>High Utilization</a:t>
              </a:r>
              <a:endParaRPr lang="en-US" dirty="0">
                <a:solidFill>
                  <a:schemeClr val="accent6"/>
                </a:solidFill>
              </a:endParaRPr>
            </a:p>
          </p:txBody>
        </p:sp>
        <p:sp>
          <p:nvSpPr>
            <p:cNvPr id="20" name="TextBox 19">
              <a:extLst>
                <a:ext uri="{FF2B5EF4-FFF2-40B4-BE49-F238E27FC236}">
                  <a16:creationId xmlns:a16="http://schemas.microsoft.com/office/drawing/2014/main" id="{A43CAC81-A21B-4CFE-B7B5-041D003ECF0E}"/>
                </a:ext>
              </a:extLst>
            </p:cNvPr>
            <p:cNvSpPr txBox="1"/>
            <p:nvPr/>
          </p:nvSpPr>
          <p:spPr>
            <a:xfrm>
              <a:off x="1176789" y="4025126"/>
              <a:ext cx="7692890" cy="369332"/>
            </a:xfrm>
            <a:prstGeom prst="rect">
              <a:avLst/>
            </a:prstGeom>
            <a:noFill/>
          </p:spPr>
          <p:txBody>
            <a:bodyPr wrap="square">
              <a:spAutoFit/>
            </a:bodyPr>
            <a:lstStyle/>
            <a:p>
              <a:pPr algn="ctr"/>
              <a:r>
                <a:rPr lang="en-US" sz="1800" b="1" dirty="0">
                  <a:solidFill>
                    <a:schemeClr val="accent1"/>
                  </a:solidFill>
                  <a:latin typeface="Avenir Next" panose="020B0503020202020204" pitchFamily="34" charset="0"/>
                </a:rPr>
                <a:t>Low Utilization</a:t>
              </a:r>
              <a:endParaRPr lang="en-US" dirty="0">
                <a:solidFill>
                  <a:schemeClr val="accent1"/>
                </a:solidFill>
              </a:endParaRPr>
            </a:p>
          </p:txBody>
        </p:sp>
      </p:grpSp>
    </p:spTree>
    <p:extLst>
      <p:ext uri="{BB962C8B-B14F-4D97-AF65-F5344CB8AC3E}">
        <p14:creationId xmlns:p14="http://schemas.microsoft.com/office/powerpoint/2010/main" val="1005705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Underutilization of SIMD Lanes (III)</a:t>
            </a:r>
          </a:p>
        </p:txBody>
      </p:sp>
      <p:grpSp>
        <p:nvGrpSpPr>
          <p:cNvPr id="2" name="Group 1">
            <a:extLst>
              <a:ext uri="{FF2B5EF4-FFF2-40B4-BE49-F238E27FC236}">
                <a16:creationId xmlns:a16="http://schemas.microsoft.com/office/drawing/2014/main" id="{3D26807D-1CF4-8297-234B-B5FEE7A52E1E}"/>
              </a:ext>
            </a:extLst>
          </p:cNvPr>
          <p:cNvGrpSpPr/>
          <p:nvPr/>
        </p:nvGrpSpPr>
        <p:grpSpPr>
          <a:xfrm>
            <a:off x="495573" y="4985684"/>
            <a:ext cx="8148104" cy="1321456"/>
            <a:chOff x="371659" y="2796294"/>
            <a:chExt cx="8400681" cy="1321456"/>
          </a:xfrm>
        </p:grpSpPr>
        <p:sp>
          <p:nvSpPr>
            <p:cNvPr id="9" name="Rounded Rectangle 8">
              <a:extLst>
                <a:ext uri="{FF2B5EF4-FFF2-40B4-BE49-F238E27FC236}">
                  <a16:creationId xmlns:a16="http://schemas.microsoft.com/office/drawing/2014/main" id="{01F7F7C5-4604-5715-A0F7-629E7A91DBDC}"/>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A </a:t>
              </a:r>
              <a:r>
                <a:rPr lang="en-US" sz="2200" b="1" u="sng" kern="0" dirty="0">
                  <a:solidFill>
                    <a:srgbClr val="E08961"/>
                  </a:solidFill>
                  <a:latin typeface="Avenir Next" panose="020B0503020202020204" pitchFamily="34" charset="0"/>
                </a:rPr>
                <a:t>small fraction </a:t>
              </a:r>
              <a:r>
                <a:rPr lang="en-US" sz="2200" b="1" kern="0" dirty="0">
                  <a:solidFill>
                    <a:srgbClr val="E08961"/>
                  </a:solidFill>
                  <a:latin typeface="Avenir Next" panose="020B0503020202020204" pitchFamily="34" charset="0"/>
                </a:rPr>
                <a:t>of vectorized loops have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a large enough maximum vectorization factor to </a:t>
              </a:r>
              <a:br>
                <a:rPr lang="en-US" sz="2200" b="1" kern="0" dirty="0">
                  <a:solidFill>
                    <a:srgbClr val="E08961"/>
                  </a:solidFill>
                  <a:latin typeface="Avenir Next" panose="020B0503020202020204" pitchFamily="34" charset="0"/>
                </a:rPr>
              </a:br>
              <a:r>
                <a:rPr lang="en-US" sz="2200" b="1" u="sng" kern="0" dirty="0">
                  <a:solidFill>
                    <a:srgbClr val="E08961"/>
                  </a:solidFill>
                  <a:latin typeface="Avenir Next" panose="020B0503020202020204" pitchFamily="34" charset="0"/>
                </a:rPr>
                <a:t>fully exploit</a:t>
              </a:r>
              <a:r>
                <a:rPr lang="en-US" sz="2200" b="1" kern="0" dirty="0">
                  <a:solidFill>
                    <a:srgbClr val="E08961"/>
                  </a:solidFill>
                  <a:latin typeface="Avenir Next" panose="020B0503020202020204" pitchFamily="34" charset="0"/>
                </a:rPr>
                <a:t> the SIMD parallelism of PUD systems</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10" name="TextBox 9">
              <a:extLst>
                <a:ext uri="{FF2B5EF4-FFF2-40B4-BE49-F238E27FC236}">
                  <a16:creationId xmlns:a16="http://schemas.microsoft.com/office/drawing/2014/main" id="{34559967-4126-15D8-03E7-2B1EC4E9ACBC}"/>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graphicFrame>
        <p:nvGraphicFramePr>
          <p:cNvPr id="12" name="Table 4">
            <a:extLst>
              <a:ext uri="{FF2B5EF4-FFF2-40B4-BE49-F238E27FC236}">
                <a16:creationId xmlns:a16="http://schemas.microsoft.com/office/drawing/2014/main" id="{415FE700-38D4-9FA0-781E-BEFF0E1E1BC3}"/>
              </a:ext>
            </a:extLst>
          </p:cNvPr>
          <p:cNvGraphicFramePr>
            <a:graphicFrameLocks/>
          </p:cNvGraphicFramePr>
          <p:nvPr>
            <p:extLst>
              <p:ext uri="{D42A27DB-BD31-4B8C-83A1-F6EECF244321}">
                <p14:modId xmlns:p14="http://schemas.microsoft.com/office/powerpoint/2010/main" val="2172569849"/>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4" name="Rectangle 13">
            <a:extLst>
              <a:ext uri="{FF2B5EF4-FFF2-40B4-BE49-F238E27FC236}">
                <a16:creationId xmlns:a16="http://schemas.microsoft.com/office/drawing/2014/main" id="{C75AC9D9-618C-F5FC-1A72-92C87DA88AC6}"/>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Application Analysis: </a:t>
            </a:r>
            <a:br>
              <a:rPr lang="en-US" sz="2200"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quantify the fraction of </a:t>
            </a:r>
            <a:r>
              <a:rPr lang="en-US" sz="2200" b="1" dirty="0">
                <a:solidFill>
                  <a:schemeClr val="accent4"/>
                </a:solidFill>
                <a:latin typeface="Avenir Next" panose="020B0503020202020204" pitchFamily="34" charset="0"/>
              </a:rPr>
              <a:t>SIMD parallelism </a:t>
            </a:r>
            <a:r>
              <a:rPr lang="en-US" sz="2200" b="1" dirty="0">
                <a:solidFill>
                  <a:schemeClr val="tx1"/>
                </a:solidFill>
                <a:latin typeface="Avenir Next" panose="020B0503020202020204" pitchFamily="34" charset="0"/>
              </a:rPr>
              <a:t>in real applications</a:t>
            </a:r>
          </a:p>
        </p:txBody>
      </p:sp>
      <p:pic>
        <p:nvPicPr>
          <p:cNvPr id="16" name="Picture 15">
            <a:extLst>
              <a:ext uri="{FF2B5EF4-FFF2-40B4-BE49-F238E27FC236}">
                <a16:creationId xmlns:a16="http://schemas.microsoft.com/office/drawing/2014/main" id="{71696B84-BF03-9F52-2D81-6A7D8350B073}"/>
              </a:ext>
            </a:extLst>
          </p:cNvPr>
          <p:cNvPicPr>
            <a:picLocks noChangeAspect="1"/>
          </p:cNvPicPr>
          <p:nvPr/>
        </p:nvPicPr>
        <p:blipFill rotWithShape="1">
          <a:blip r:embed="rId3"/>
          <a:srcRect t="11883" b="9764"/>
          <a:stretch/>
        </p:blipFill>
        <p:spPr>
          <a:xfrm>
            <a:off x="0" y="2266726"/>
            <a:ext cx="9003973" cy="2565401"/>
          </a:xfrm>
          <a:prstGeom prst="rect">
            <a:avLst/>
          </a:prstGeom>
        </p:spPr>
      </p:pic>
      <p:grpSp>
        <p:nvGrpSpPr>
          <p:cNvPr id="17" name="Group 16">
            <a:extLst>
              <a:ext uri="{FF2B5EF4-FFF2-40B4-BE49-F238E27FC236}">
                <a16:creationId xmlns:a16="http://schemas.microsoft.com/office/drawing/2014/main" id="{07B17333-13BB-E1F1-B608-163FBAC0EBE4}"/>
              </a:ext>
            </a:extLst>
          </p:cNvPr>
          <p:cNvGrpSpPr/>
          <p:nvPr/>
        </p:nvGrpSpPr>
        <p:grpSpPr>
          <a:xfrm>
            <a:off x="1163727" y="2443448"/>
            <a:ext cx="7705953" cy="1859569"/>
            <a:chOff x="1163727" y="2534889"/>
            <a:chExt cx="7705953" cy="1859569"/>
          </a:xfrm>
        </p:grpSpPr>
        <p:cxnSp>
          <p:nvCxnSpPr>
            <p:cNvPr id="18" name="Straight Connector 17">
              <a:extLst>
                <a:ext uri="{FF2B5EF4-FFF2-40B4-BE49-F238E27FC236}">
                  <a16:creationId xmlns:a16="http://schemas.microsoft.com/office/drawing/2014/main" id="{F88CC40E-CD84-751C-5C98-1565D093ADD5}"/>
                </a:ext>
              </a:extLst>
            </p:cNvPr>
            <p:cNvCxnSpPr>
              <a:cxnSpLocks/>
            </p:cNvCxnSpPr>
            <p:nvPr/>
          </p:nvCxnSpPr>
          <p:spPr>
            <a:xfrm>
              <a:off x="1176790" y="3283979"/>
              <a:ext cx="7692890" cy="0"/>
            </a:xfrm>
            <a:prstGeom prst="line">
              <a:avLst/>
            </a:prstGeom>
            <a:ln w="38100">
              <a:solidFill>
                <a:schemeClr val="accent6"/>
              </a:solidFill>
              <a:prstDash val="sysDash"/>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ED9C9B0-2449-B900-3E13-937425D3F6D3}"/>
                </a:ext>
              </a:extLst>
            </p:cNvPr>
            <p:cNvSpPr txBox="1"/>
            <p:nvPr/>
          </p:nvSpPr>
          <p:spPr>
            <a:xfrm>
              <a:off x="1163727" y="2534889"/>
              <a:ext cx="7692890" cy="369332"/>
            </a:xfrm>
            <a:prstGeom prst="rect">
              <a:avLst/>
            </a:prstGeom>
            <a:noFill/>
          </p:spPr>
          <p:txBody>
            <a:bodyPr wrap="square">
              <a:spAutoFit/>
            </a:bodyPr>
            <a:lstStyle/>
            <a:p>
              <a:pPr algn="ctr"/>
              <a:r>
                <a:rPr lang="en-US" sz="1800" b="1" dirty="0">
                  <a:solidFill>
                    <a:schemeClr val="accent6"/>
                  </a:solidFill>
                  <a:latin typeface="Avenir Next" panose="020B0503020202020204" pitchFamily="34" charset="0"/>
                </a:rPr>
                <a:t>High Utilization</a:t>
              </a:r>
              <a:endParaRPr lang="en-US" dirty="0">
                <a:solidFill>
                  <a:schemeClr val="accent6"/>
                </a:solidFill>
              </a:endParaRPr>
            </a:p>
          </p:txBody>
        </p:sp>
        <p:sp>
          <p:nvSpPr>
            <p:cNvPr id="20" name="TextBox 19">
              <a:extLst>
                <a:ext uri="{FF2B5EF4-FFF2-40B4-BE49-F238E27FC236}">
                  <a16:creationId xmlns:a16="http://schemas.microsoft.com/office/drawing/2014/main" id="{A8E4FF3D-3F7F-301F-18EA-BD47F42D994F}"/>
                </a:ext>
              </a:extLst>
            </p:cNvPr>
            <p:cNvSpPr txBox="1"/>
            <p:nvPr/>
          </p:nvSpPr>
          <p:spPr>
            <a:xfrm>
              <a:off x="1176789" y="4025126"/>
              <a:ext cx="7692890" cy="369332"/>
            </a:xfrm>
            <a:prstGeom prst="rect">
              <a:avLst/>
            </a:prstGeom>
            <a:noFill/>
          </p:spPr>
          <p:txBody>
            <a:bodyPr wrap="square">
              <a:spAutoFit/>
            </a:bodyPr>
            <a:lstStyle/>
            <a:p>
              <a:pPr algn="ctr"/>
              <a:r>
                <a:rPr lang="en-US" sz="1800" b="1" dirty="0">
                  <a:solidFill>
                    <a:schemeClr val="accent1"/>
                  </a:solidFill>
                  <a:latin typeface="Avenir Next" panose="020B0503020202020204" pitchFamily="34" charset="0"/>
                </a:rPr>
                <a:t>Low Utilization</a:t>
              </a:r>
              <a:endParaRPr lang="en-US" dirty="0">
                <a:solidFill>
                  <a:schemeClr val="accent1"/>
                </a:solidFill>
              </a:endParaRPr>
            </a:p>
          </p:txBody>
        </p:sp>
      </p:grpSp>
      <p:sp>
        <p:nvSpPr>
          <p:cNvPr id="11" name="Rectangle 10">
            <a:extLst>
              <a:ext uri="{FF2B5EF4-FFF2-40B4-BE49-F238E27FC236}">
                <a16:creationId xmlns:a16="http://schemas.microsoft.com/office/drawing/2014/main" id="{B61898E9-858E-9659-2B40-8A1981A72382}"/>
              </a:ext>
            </a:extLst>
          </p:cNvPr>
          <p:cNvSpPr/>
          <p:nvPr/>
        </p:nvSpPr>
        <p:spPr>
          <a:xfrm>
            <a:off x="1150663" y="2332042"/>
            <a:ext cx="7719016" cy="858770"/>
          </a:xfrm>
          <a:prstGeom prst="rect">
            <a:avLst/>
          </a:prstGeom>
          <a:solidFill>
            <a:schemeClr val="accent6">
              <a:lumMod val="20000"/>
              <a:lumOff val="80000"/>
              <a:alpha val="22215"/>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37558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SIMD Underutilization </a:t>
              </a:r>
            </a:p>
            <a:p>
              <a:pPr marL="342900" lvl="0" indent="-342900" defTabSz="914400">
                <a:buFontTx/>
                <a:buChar char="-"/>
                <a:defRPr/>
              </a:pPr>
              <a:r>
                <a:rPr lang="en-US" sz="1900" dirty="0">
                  <a:latin typeface="Avenir Next" panose="020B0503020202020204" pitchFamily="34" charset="0"/>
                  <a:cs typeface="Gill Sans MT"/>
                </a:rPr>
                <a:t>due to data parallelism variation within and across applications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leads to throughput and energy waste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Limited Computation Support </a:t>
              </a:r>
            </a:p>
            <a:p>
              <a:pPr marL="342900" lvl="0" indent="-342900" defTabSz="914400">
                <a:buFontTx/>
                <a:buChar char="-"/>
                <a:defRPr/>
              </a:pPr>
              <a:r>
                <a:rPr lang="en-US" sz="1900" dirty="0">
                  <a:latin typeface="Avenir Next" panose="020B0503020202020204" pitchFamily="34" charset="0"/>
                  <a:cs typeface="Gill Sans MT"/>
                </a:rPr>
                <a:t>due to a lack of low-cost interconnects across columns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limits PUD operations to only parallel map constructs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Challenging Programming Model </a:t>
              </a:r>
            </a:p>
            <a:p>
              <a:pPr marL="342900" lvl="0" indent="-342900" defTabSz="914400">
                <a:buFontTx/>
                <a:buChar char="-"/>
                <a:defRPr/>
              </a:pPr>
              <a:r>
                <a:rPr lang="en-US" sz="1900" dirty="0">
                  <a:latin typeface="Avenir Next" panose="020B0503020202020204" pitchFamily="34" charset="0"/>
                  <a:cs typeface="Gill Sans MT"/>
                </a:rPr>
                <a:t>due to a lack of compiler support for PUD systems </a:t>
              </a:r>
              <a:endParaRPr lang="en-US" sz="1900" dirty="0">
                <a:solidFill>
                  <a:schemeClr val="accent5"/>
                </a:solidFill>
                <a:latin typeface="Avenir Next" panose="020B0503020202020204" pitchFamily="34" charset="0"/>
                <a:cs typeface="Gill Sans MT"/>
              </a:endParaRPr>
            </a:p>
            <a:p>
              <a:pPr marL="342900" lvl="0" indent="-342900" defTabSz="914400">
                <a:buFontTx/>
                <a:buChar char="-"/>
                <a:defRPr/>
              </a:pPr>
              <a:r>
                <a:rPr lang="en-US" sz="1900" dirty="0">
                  <a:solidFill>
                    <a:srgbClr val="E16161"/>
                  </a:solidFill>
                  <a:latin typeface="Avenir Next" panose="020B0503020202020204" pitchFamily="34" charset="0"/>
                  <a:cs typeface="Gill Sans MT"/>
                </a:rPr>
                <a:t>creates a burden on programmers, limiting PUD adoption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sp>
        <p:nvSpPr>
          <p:cNvPr id="2" name="Rectangle 1">
            <a:extLst>
              <a:ext uri="{FF2B5EF4-FFF2-40B4-BE49-F238E27FC236}">
                <a16:creationId xmlns:a16="http://schemas.microsoft.com/office/drawing/2014/main" id="{C79CA00F-B980-9EC4-DE0E-3CD71EF367BC}"/>
              </a:ext>
            </a:extLst>
          </p:cNvPr>
          <p:cNvSpPr/>
          <p:nvPr/>
        </p:nvSpPr>
        <p:spPr>
          <a:xfrm>
            <a:off x="1" y="2203157"/>
            <a:ext cx="9144000" cy="1105059"/>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3A958AA-D467-FF2F-589A-B95C6275B2FB}"/>
              </a:ext>
            </a:extLst>
          </p:cNvPr>
          <p:cNvSpPr/>
          <p:nvPr/>
        </p:nvSpPr>
        <p:spPr>
          <a:xfrm>
            <a:off x="0" y="4685346"/>
            <a:ext cx="9144000" cy="1184225"/>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4" name="Table 4">
            <a:extLst>
              <a:ext uri="{FF2B5EF4-FFF2-40B4-BE49-F238E27FC236}">
                <a16:creationId xmlns:a16="http://schemas.microsoft.com/office/drawing/2014/main" id="{73EAFB8F-D4FE-4B6E-08C0-727635B502B0}"/>
              </a:ext>
            </a:extLst>
          </p:cNvPr>
          <p:cNvGraphicFramePr>
            <a:graphicFrameLocks/>
          </p:cNvGraphicFramePr>
          <p:nvPr>
            <p:extLst>
              <p:ext uri="{D42A27DB-BD31-4B8C-83A1-F6EECF244321}">
                <p14:modId xmlns:p14="http://schemas.microsoft.com/office/powerpoint/2010/main" val="3288846165"/>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rgbClr val="1A82C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5" name="Rectangle 4">
            <a:extLst>
              <a:ext uri="{FF2B5EF4-FFF2-40B4-BE49-F238E27FC236}">
                <a16:creationId xmlns:a16="http://schemas.microsoft.com/office/drawing/2014/main" id="{80644957-8964-AF46-CFFE-C038B528DBFC}"/>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PUD systems suffer from </a:t>
            </a:r>
            <a:r>
              <a:rPr lang="en-US" sz="2200" b="1" dirty="0">
                <a:solidFill>
                  <a:srgbClr val="E16161"/>
                </a:solidFill>
                <a:latin typeface="Avenir Next" panose="020B0503020202020204" pitchFamily="34" charset="0"/>
              </a:rPr>
              <a:t>three sources of inefficiency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due to the </a:t>
            </a:r>
            <a:r>
              <a:rPr lang="en-US" sz="2200" b="1" dirty="0">
                <a:solidFill>
                  <a:srgbClr val="E16161"/>
                </a:solidFill>
                <a:latin typeface="Avenir Next" panose="020B0503020202020204" pitchFamily="34" charset="0"/>
              </a:rPr>
              <a:t>large</a:t>
            </a:r>
            <a:r>
              <a:rPr lang="en-US" sz="2200" b="1" dirty="0">
                <a:solidFill>
                  <a:schemeClr val="tx1"/>
                </a:solidFill>
                <a:latin typeface="Avenir Next" panose="020B0503020202020204" pitchFamily="34" charset="0"/>
              </a:rPr>
              <a:t> and </a:t>
            </a:r>
            <a:r>
              <a:rPr lang="en-US" sz="2200" b="1" dirty="0">
                <a:solidFill>
                  <a:srgbClr val="E16161"/>
                </a:solidFill>
                <a:latin typeface="Avenir Next" panose="020B0503020202020204" pitchFamily="34" charset="0"/>
              </a:rPr>
              <a:t>rigid</a:t>
            </a:r>
            <a:r>
              <a:rPr lang="en-US" sz="2200" b="1" dirty="0">
                <a:solidFill>
                  <a:schemeClr val="tx1"/>
                </a:solidFill>
                <a:latin typeface="Avenir Next" panose="020B0503020202020204" pitchFamily="34" charset="0"/>
              </a:rPr>
              <a:t> DRAM access granularity</a:t>
            </a:r>
          </a:p>
        </p:txBody>
      </p:sp>
    </p:spTree>
    <p:extLst>
      <p:ext uri="{BB962C8B-B14F-4D97-AF65-F5344CB8AC3E}">
        <p14:creationId xmlns:p14="http://schemas.microsoft.com/office/powerpoint/2010/main" val="211949829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Limited Computation Support</a:t>
            </a:r>
          </a:p>
        </p:txBody>
      </p:sp>
      <p:grpSp>
        <p:nvGrpSpPr>
          <p:cNvPr id="2" name="Group 1">
            <a:extLst>
              <a:ext uri="{FF2B5EF4-FFF2-40B4-BE49-F238E27FC236}">
                <a16:creationId xmlns:a16="http://schemas.microsoft.com/office/drawing/2014/main" id="{5AC5ACE2-56D7-4617-F9EB-FF3711BCD375}"/>
              </a:ext>
            </a:extLst>
          </p:cNvPr>
          <p:cNvGrpSpPr/>
          <p:nvPr/>
        </p:nvGrpSpPr>
        <p:grpSpPr>
          <a:xfrm>
            <a:off x="1141827" y="2231035"/>
            <a:ext cx="6860345" cy="2057400"/>
            <a:chOff x="1049035" y="2377432"/>
            <a:chExt cx="6860345" cy="2057400"/>
          </a:xfrm>
        </p:grpSpPr>
        <p:grpSp>
          <p:nvGrpSpPr>
            <p:cNvPr id="3" name="Group 2">
              <a:extLst>
                <a:ext uri="{FF2B5EF4-FFF2-40B4-BE49-F238E27FC236}">
                  <a16:creationId xmlns:a16="http://schemas.microsoft.com/office/drawing/2014/main" id="{5C253C30-DF70-D9F9-D7A1-2F5714A22560}"/>
                </a:ext>
              </a:extLst>
            </p:cNvPr>
            <p:cNvGrpSpPr/>
            <p:nvPr/>
          </p:nvGrpSpPr>
          <p:grpSpPr>
            <a:xfrm>
              <a:off x="1734836" y="2792194"/>
              <a:ext cx="1414038" cy="1414038"/>
              <a:chOff x="4876800" y="1600199"/>
              <a:chExt cx="2819401" cy="2819401"/>
            </a:xfrm>
          </p:grpSpPr>
          <p:grpSp>
            <p:nvGrpSpPr>
              <p:cNvPr id="170" name="Group 169">
                <a:extLst>
                  <a:ext uri="{FF2B5EF4-FFF2-40B4-BE49-F238E27FC236}">
                    <a16:creationId xmlns:a16="http://schemas.microsoft.com/office/drawing/2014/main" id="{D9770EC6-B696-5D1C-FA97-DC074063E8BE}"/>
                  </a:ext>
                </a:extLst>
              </p:cNvPr>
              <p:cNvGrpSpPr/>
              <p:nvPr/>
            </p:nvGrpSpPr>
            <p:grpSpPr>
              <a:xfrm>
                <a:off x="5486400" y="3962400"/>
                <a:ext cx="2209800" cy="457200"/>
                <a:chOff x="5486400" y="3962400"/>
                <a:chExt cx="2209800" cy="457200"/>
              </a:xfrm>
            </p:grpSpPr>
            <p:sp>
              <p:nvSpPr>
                <p:cNvPr id="215" name="DRAM">
                  <a:extLst>
                    <a:ext uri="{FF2B5EF4-FFF2-40B4-BE49-F238E27FC236}">
                      <a16:creationId xmlns:a16="http://schemas.microsoft.com/office/drawing/2014/main" id="{6B589311-7554-9BAB-FE1E-A4071AC71CF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6" name="DRAM">
                  <a:extLst>
                    <a:ext uri="{FF2B5EF4-FFF2-40B4-BE49-F238E27FC236}">
                      <a16:creationId xmlns:a16="http://schemas.microsoft.com/office/drawing/2014/main" id="{B4188A2A-6728-0E1A-28AF-31786E002DCB}"/>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7" name="DRAM">
                  <a:extLst>
                    <a:ext uri="{FF2B5EF4-FFF2-40B4-BE49-F238E27FC236}">
                      <a16:creationId xmlns:a16="http://schemas.microsoft.com/office/drawing/2014/main" id="{00D66252-2492-4913-3407-7AFCCA14CAC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8" name="DRAM">
                  <a:extLst>
                    <a:ext uri="{FF2B5EF4-FFF2-40B4-BE49-F238E27FC236}">
                      <a16:creationId xmlns:a16="http://schemas.microsoft.com/office/drawing/2014/main" id="{D01F2A3B-6269-5CDE-B0C9-7777CE7E89C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9" name="DRAM">
                  <a:extLst>
                    <a:ext uri="{FF2B5EF4-FFF2-40B4-BE49-F238E27FC236}">
                      <a16:creationId xmlns:a16="http://schemas.microsoft.com/office/drawing/2014/main" id="{8ED8FCE4-C5DB-974B-AF50-5B32C31EE03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71" name="Group 170">
                <a:extLst>
                  <a:ext uri="{FF2B5EF4-FFF2-40B4-BE49-F238E27FC236}">
                    <a16:creationId xmlns:a16="http://schemas.microsoft.com/office/drawing/2014/main" id="{749193C6-F6B6-2731-D37E-41CCFFD2F379}"/>
                  </a:ext>
                </a:extLst>
              </p:cNvPr>
              <p:cNvGrpSpPr/>
              <p:nvPr/>
            </p:nvGrpSpPr>
            <p:grpSpPr>
              <a:xfrm>
                <a:off x="4876800" y="1600200"/>
                <a:ext cx="457200" cy="2209800"/>
                <a:chOff x="4876800" y="1600200"/>
                <a:chExt cx="457200" cy="2209800"/>
              </a:xfrm>
            </p:grpSpPr>
            <p:sp>
              <p:nvSpPr>
                <p:cNvPr id="210" name="DRAM">
                  <a:extLst>
                    <a:ext uri="{FF2B5EF4-FFF2-40B4-BE49-F238E27FC236}">
                      <a16:creationId xmlns:a16="http://schemas.microsoft.com/office/drawing/2014/main" id="{C1AE6D4A-87D7-23A2-0D90-97A52BF9EC2A}"/>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2E3A47F7-DDF3-770A-774D-A2D56EC02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2" name="DRAM">
                  <a:extLst>
                    <a:ext uri="{FF2B5EF4-FFF2-40B4-BE49-F238E27FC236}">
                      <a16:creationId xmlns:a16="http://schemas.microsoft.com/office/drawing/2014/main" id="{54CE608F-A5AB-D6CC-EB36-3CBBE82CDAAB}"/>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3" name="DRAM">
                  <a:extLst>
                    <a:ext uri="{FF2B5EF4-FFF2-40B4-BE49-F238E27FC236}">
                      <a16:creationId xmlns:a16="http://schemas.microsoft.com/office/drawing/2014/main" id="{BBB4DE95-8974-209A-4F79-D5F6DF0A8C1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4" name="DRAM">
                  <a:extLst>
                    <a:ext uri="{FF2B5EF4-FFF2-40B4-BE49-F238E27FC236}">
                      <a16:creationId xmlns:a16="http://schemas.microsoft.com/office/drawing/2014/main" id="{F9833286-0CEF-BEBD-E880-8B10497ABE91}"/>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72" name="Group 171">
                <a:extLst>
                  <a:ext uri="{FF2B5EF4-FFF2-40B4-BE49-F238E27FC236}">
                    <a16:creationId xmlns:a16="http://schemas.microsoft.com/office/drawing/2014/main" id="{4FB4C206-D929-7198-06BB-E786AB72FFB1}"/>
                  </a:ext>
                </a:extLst>
              </p:cNvPr>
              <p:cNvGrpSpPr/>
              <p:nvPr/>
            </p:nvGrpSpPr>
            <p:grpSpPr>
              <a:xfrm>
                <a:off x="5676900" y="1600199"/>
                <a:ext cx="1828800" cy="2362201"/>
                <a:chOff x="5676900" y="1170708"/>
                <a:chExt cx="1828800" cy="2791692"/>
              </a:xfrm>
            </p:grpSpPr>
            <p:cxnSp>
              <p:nvCxnSpPr>
                <p:cNvPr id="205" name="Straight Connector 204">
                  <a:extLst>
                    <a:ext uri="{FF2B5EF4-FFF2-40B4-BE49-F238E27FC236}">
                      <a16:creationId xmlns:a16="http://schemas.microsoft.com/office/drawing/2014/main" id="{35F2C2E7-543A-14AE-70A9-DD473C1A160A}"/>
                    </a:ext>
                  </a:extLst>
                </p:cNvPr>
                <p:cNvCxnSpPr>
                  <a:cxnSpLocks/>
                  <a:stCxn id="175" idx="0"/>
                  <a:endCxn id="21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626A9D02-2DD9-7B69-DB0A-D1F1E0A1EEE5}"/>
                    </a:ext>
                  </a:extLst>
                </p:cNvPr>
                <p:cNvCxnSpPr>
                  <a:cxnSpLocks/>
                  <a:stCxn id="177" idx="0"/>
                  <a:endCxn id="21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E399CBA5-3235-FC65-D054-DDD010B8564E}"/>
                    </a:ext>
                  </a:extLst>
                </p:cNvPr>
                <p:cNvCxnSpPr>
                  <a:cxnSpLocks/>
                  <a:stCxn id="178" idx="0"/>
                  <a:endCxn id="21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E5712923-E1B3-952C-9EDE-6564D1267F3E}"/>
                    </a:ext>
                  </a:extLst>
                </p:cNvPr>
                <p:cNvCxnSpPr>
                  <a:cxnSpLocks/>
                  <a:stCxn id="179" idx="0"/>
                  <a:endCxn id="21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A38EC954-4423-FB2C-001F-0B82408C870B}"/>
                    </a:ext>
                  </a:extLst>
                </p:cNvPr>
                <p:cNvCxnSpPr>
                  <a:cxnSpLocks/>
                  <a:stCxn id="176" idx="0"/>
                  <a:endCxn id="21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127B3A9D-D118-AE66-3F43-13FC2E1FC9DD}"/>
                  </a:ext>
                </a:extLst>
              </p:cNvPr>
              <p:cNvGrpSpPr/>
              <p:nvPr/>
            </p:nvGrpSpPr>
            <p:grpSpPr>
              <a:xfrm>
                <a:off x="5334000" y="1790700"/>
                <a:ext cx="2362201" cy="1828800"/>
                <a:chOff x="5333998" y="1790700"/>
                <a:chExt cx="2791691" cy="1828800"/>
              </a:xfrm>
            </p:grpSpPr>
            <p:cxnSp>
              <p:nvCxnSpPr>
                <p:cNvPr id="200" name="Straight Connector 199">
                  <a:extLst>
                    <a:ext uri="{FF2B5EF4-FFF2-40B4-BE49-F238E27FC236}">
                      <a16:creationId xmlns:a16="http://schemas.microsoft.com/office/drawing/2014/main" id="{E918F620-1C6B-F424-5BB3-C52EADFE7D04}"/>
                    </a:ext>
                  </a:extLst>
                </p:cNvPr>
                <p:cNvCxnSpPr>
                  <a:cxnSpLocks/>
                  <a:stCxn id="179" idx="6"/>
                  <a:endCxn id="21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65D95E1D-4769-0EF7-DE56-6C495F274893}"/>
                    </a:ext>
                  </a:extLst>
                </p:cNvPr>
                <p:cNvCxnSpPr>
                  <a:cxnSpLocks/>
                  <a:stCxn id="184" idx="6"/>
                  <a:endCxn id="21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F3354481-08A6-7AFB-5913-D05DBF103E3F}"/>
                    </a:ext>
                  </a:extLst>
                </p:cNvPr>
                <p:cNvCxnSpPr>
                  <a:cxnSpLocks/>
                  <a:stCxn id="189" idx="6"/>
                  <a:endCxn id="21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3D45F13B-7E29-C331-6E93-4BD7866A65D8}"/>
                    </a:ext>
                  </a:extLst>
                </p:cNvPr>
                <p:cNvCxnSpPr>
                  <a:cxnSpLocks/>
                  <a:stCxn id="194" idx="6"/>
                  <a:endCxn id="21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391D9EBF-E5A4-F64C-0AB1-A2CAAB0C97B1}"/>
                    </a:ext>
                  </a:extLst>
                </p:cNvPr>
                <p:cNvCxnSpPr>
                  <a:cxnSpLocks/>
                  <a:stCxn id="199" idx="6"/>
                  <a:endCxn id="21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8EAA500E-EE2B-4AAF-857B-3F674FF535FC}"/>
                  </a:ext>
                </a:extLst>
              </p:cNvPr>
              <p:cNvGrpSpPr/>
              <p:nvPr/>
            </p:nvGrpSpPr>
            <p:grpSpPr>
              <a:xfrm>
                <a:off x="5486400" y="1600200"/>
                <a:ext cx="2209800" cy="2209800"/>
                <a:chOff x="5486400" y="1600200"/>
                <a:chExt cx="2209800" cy="2209800"/>
              </a:xfrm>
            </p:grpSpPr>
            <p:sp>
              <p:nvSpPr>
                <p:cNvPr id="175" name="Oval 174">
                  <a:extLst>
                    <a:ext uri="{FF2B5EF4-FFF2-40B4-BE49-F238E27FC236}">
                      <a16:creationId xmlns:a16="http://schemas.microsoft.com/office/drawing/2014/main" id="{EBC30B53-FA1E-4033-B121-B940026A1FA8}"/>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A0089711-8225-7258-9500-016E99329FB5}"/>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1AADB1D9-2B8F-2C23-CD22-0F882648798A}"/>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3156182D-9DC0-61E2-976F-7ED9B79BF602}"/>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DD9C0757-34DB-40D8-0BA9-046994C1F036}"/>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61B81990-1D63-CDC1-A9C8-B70A141448CE}"/>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AAF86B34-303D-8D8F-6A02-4EFB802AAE57}"/>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59267FA8-F63A-A40F-44BC-9085ABD9E599}"/>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8F1D2DF0-585B-7E4A-5A4D-553B7604D52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BA48F49B-C51D-1F59-8434-E83AF591A330}"/>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C7AC00BA-CA78-F15D-3341-40D575FD9E00}"/>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CFBD9A9E-25B6-4E9E-1185-4754E3B86F3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6914329F-7E31-5CE0-3A93-872A9C44801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93B47809-CF25-0D6B-60F6-55242AE430C3}"/>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420DB2F2-2839-E54B-8C52-9966A90F9DE4}"/>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7194790E-EDBE-3CA1-FB9A-EE720E0DC32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F54FD7D2-6FF5-F03F-636D-FFE169D23088}"/>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2" name="Oval 191">
                  <a:extLst>
                    <a:ext uri="{FF2B5EF4-FFF2-40B4-BE49-F238E27FC236}">
                      <a16:creationId xmlns:a16="http://schemas.microsoft.com/office/drawing/2014/main" id="{B4A47F15-63EB-EA68-3376-9EC5E0D001E9}"/>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3" name="Oval 192">
                  <a:extLst>
                    <a:ext uri="{FF2B5EF4-FFF2-40B4-BE49-F238E27FC236}">
                      <a16:creationId xmlns:a16="http://schemas.microsoft.com/office/drawing/2014/main" id="{FE3C1C54-AD9E-8CB7-51CF-91EA27BC051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4" name="Oval 193">
                  <a:extLst>
                    <a:ext uri="{FF2B5EF4-FFF2-40B4-BE49-F238E27FC236}">
                      <a16:creationId xmlns:a16="http://schemas.microsoft.com/office/drawing/2014/main" id="{E871E7B3-65C3-3845-B270-7162E1D1AA89}"/>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5" name="Oval 194">
                  <a:extLst>
                    <a:ext uri="{FF2B5EF4-FFF2-40B4-BE49-F238E27FC236}">
                      <a16:creationId xmlns:a16="http://schemas.microsoft.com/office/drawing/2014/main" id="{5431C3CC-142A-A082-9293-C0725D2D9E9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6" name="Oval 195">
                  <a:extLst>
                    <a:ext uri="{FF2B5EF4-FFF2-40B4-BE49-F238E27FC236}">
                      <a16:creationId xmlns:a16="http://schemas.microsoft.com/office/drawing/2014/main" id="{3E45C69E-137A-77B4-D445-88F6624E84AD}"/>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7" name="Oval 196">
                  <a:extLst>
                    <a:ext uri="{FF2B5EF4-FFF2-40B4-BE49-F238E27FC236}">
                      <a16:creationId xmlns:a16="http://schemas.microsoft.com/office/drawing/2014/main" id="{767EB094-702D-C01E-0864-EE4609544A5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8" name="Oval 197">
                  <a:extLst>
                    <a:ext uri="{FF2B5EF4-FFF2-40B4-BE49-F238E27FC236}">
                      <a16:creationId xmlns:a16="http://schemas.microsoft.com/office/drawing/2014/main" id="{65C6154E-B452-4FC2-51BA-AFB77D0CB2FB}"/>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9" name="Oval 198">
                  <a:extLst>
                    <a:ext uri="{FF2B5EF4-FFF2-40B4-BE49-F238E27FC236}">
                      <a16:creationId xmlns:a16="http://schemas.microsoft.com/office/drawing/2014/main" id="{82066ED0-5598-2008-AA94-8F7739D10CC2}"/>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 name="Group 3">
              <a:extLst>
                <a:ext uri="{FF2B5EF4-FFF2-40B4-BE49-F238E27FC236}">
                  <a16:creationId xmlns:a16="http://schemas.microsoft.com/office/drawing/2014/main" id="{F58F330D-84E1-644F-30CF-65309C2A8941}"/>
                </a:ext>
              </a:extLst>
            </p:cNvPr>
            <p:cNvGrpSpPr/>
            <p:nvPr/>
          </p:nvGrpSpPr>
          <p:grpSpPr>
            <a:xfrm>
              <a:off x="3292364" y="2792194"/>
              <a:ext cx="1414038" cy="1414038"/>
              <a:chOff x="4876800" y="1600199"/>
              <a:chExt cx="2819401" cy="2819401"/>
            </a:xfrm>
          </p:grpSpPr>
          <p:grpSp>
            <p:nvGrpSpPr>
              <p:cNvPr id="120" name="Group 119">
                <a:extLst>
                  <a:ext uri="{FF2B5EF4-FFF2-40B4-BE49-F238E27FC236}">
                    <a16:creationId xmlns:a16="http://schemas.microsoft.com/office/drawing/2014/main" id="{08E682DC-2BC2-0D06-2C7E-1EC858A30AEB}"/>
                  </a:ext>
                </a:extLst>
              </p:cNvPr>
              <p:cNvGrpSpPr/>
              <p:nvPr/>
            </p:nvGrpSpPr>
            <p:grpSpPr>
              <a:xfrm>
                <a:off x="5486400" y="3962400"/>
                <a:ext cx="2209800" cy="457200"/>
                <a:chOff x="5486400" y="3962400"/>
                <a:chExt cx="2209800" cy="457200"/>
              </a:xfrm>
            </p:grpSpPr>
            <p:sp>
              <p:nvSpPr>
                <p:cNvPr id="165" name="DRAM">
                  <a:extLst>
                    <a:ext uri="{FF2B5EF4-FFF2-40B4-BE49-F238E27FC236}">
                      <a16:creationId xmlns:a16="http://schemas.microsoft.com/office/drawing/2014/main" id="{6A196911-3252-F259-215E-8A68F36D9D0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6" name="DRAM">
                  <a:extLst>
                    <a:ext uri="{FF2B5EF4-FFF2-40B4-BE49-F238E27FC236}">
                      <a16:creationId xmlns:a16="http://schemas.microsoft.com/office/drawing/2014/main" id="{A11ECA6C-1B3E-2450-3CDA-4C78C753F78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7" name="DRAM">
                  <a:extLst>
                    <a:ext uri="{FF2B5EF4-FFF2-40B4-BE49-F238E27FC236}">
                      <a16:creationId xmlns:a16="http://schemas.microsoft.com/office/drawing/2014/main" id="{CE3974B2-6592-A7E7-7D93-211DFE3E7B16}"/>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DRAM">
                  <a:extLst>
                    <a:ext uri="{FF2B5EF4-FFF2-40B4-BE49-F238E27FC236}">
                      <a16:creationId xmlns:a16="http://schemas.microsoft.com/office/drawing/2014/main" id="{E93D8113-D9E1-9CF0-47E8-574E404133C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DRAM">
                  <a:extLst>
                    <a:ext uri="{FF2B5EF4-FFF2-40B4-BE49-F238E27FC236}">
                      <a16:creationId xmlns:a16="http://schemas.microsoft.com/office/drawing/2014/main" id="{85530494-E540-A783-45F4-B0FD202868CC}"/>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21" name="Group 120">
                <a:extLst>
                  <a:ext uri="{FF2B5EF4-FFF2-40B4-BE49-F238E27FC236}">
                    <a16:creationId xmlns:a16="http://schemas.microsoft.com/office/drawing/2014/main" id="{4014989A-C762-5E2E-C4B9-F94E8F5E4788}"/>
                  </a:ext>
                </a:extLst>
              </p:cNvPr>
              <p:cNvGrpSpPr/>
              <p:nvPr/>
            </p:nvGrpSpPr>
            <p:grpSpPr>
              <a:xfrm>
                <a:off x="4876800" y="1600200"/>
                <a:ext cx="457200" cy="2209800"/>
                <a:chOff x="4876800" y="1600200"/>
                <a:chExt cx="457200" cy="2209800"/>
              </a:xfrm>
            </p:grpSpPr>
            <p:sp>
              <p:nvSpPr>
                <p:cNvPr id="160" name="DRAM">
                  <a:extLst>
                    <a:ext uri="{FF2B5EF4-FFF2-40B4-BE49-F238E27FC236}">
                      <a16:creationId xmlns:a16="http://schemas.microsoft.com/office/drawing/2014/main" id="{FCC9AB83-9CEC-86C1-D5F1-80E3F0213BE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1" name="DRAM">
                  <a:extLst>
                    <a:ext uri="{FF2B5EF4-FFF2-40B4-BE49-F238E27FC236}">
                      <a16:creationId xmlns:a16="http://schemas.microsoft.com/office/drawing/2014/main" id="{13208850-87F9-107F-6342-D10D962C131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2" name="DRAM">
                  <a:extLst>
                    <a:ext uri="{FF2B5EF4-FFF2-40B4-BE49-F238E27FC236}">
                      <a16:creationId xmlns:a16="http://schemas.microsoft.com/office/drawing/2014/main" id="{048BBB4C-015B-C2C5-C467-B4F42A556DC7}"/>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3" name="DRAM">
                  <a:extLst>
                    <a:ext uri="{FF2B5EF4-FFF2-40B4-BE49-F238E27FC236}">
                      <a16:creationId xmlns:a16="http://schemas.microsoft.com/office/drawing/2014/main" id="{0C0766E3-E9C1-4985-71D7-A8676154453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4" name="DRAM">
                  <a:extLst>
                    <a:ext uri="{FF2B5EF4-FFF2-40B4-BE49-F238E27FC236}">
                      <a16:creationId xmlns:a16="http://schemas.microsoft.com/office/drawing/2014/main" id="{1FC95E18-5BD7-5EBD-54DF-B35284360FF9}"/>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22" name="Group 121">
                <a:extLst>
                  <a:ext uri="{FF2B5EF4-FFF2-40B4-BE49-F238E27FC236}">
                    <a16:creationId xmlns:a16="http://schemas.microsoft.com/office/drawing/2014/main" id="{AE2E4B0E-1DA3-0D01-3EA7-013456C5E4EA}"/>
                  </a:ext>
                </a:extLst>
              </p:cNvPr>
              <p:cNvGrpSpPr/>
              <p:nvPr/>
            </p:nvGrpSpPr>
            <p:grpSpPr>
              <a:xfrm>
                <a:off x="5676900" y="1600199"/>
                <a:ext cx="1828800" cy="2362201"/>
                <a:chOff x="5676900" y="1170708"/>
                <a:chExt cx="1828800" cy="2791692"/>
              </a:xfrm>
            </p:grpSpPr>
            <p:cxnSp>
              <p:nvCxnSpPr>
                <p:cNvPr id="155" name="Straight Connector 154">
                  <a:extLst>
                    <a:ext uri="{FF2B5EF4-FFF2-40B4-BE49-F238E27FC236}">
                      <a16:creationId xmlns:a16="http://schemas.microsoft.com/office/drawing/2014/main" id="{DF918E86-EEF7-05AF-47F6-23AA5D8BE499}"/>
                    </a:ext>
                  </a:extLst>
                </p:cNvPr>
                <p:cNvCxnSpPr>
                  <a:cxnSpLocks/>
                  <a:stCxn id="125" idx="0"/>
                  <a:endCxn id="16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479E920C-2336-CEDD-259F-D1298E3DC455}"/>
                    </a:ext>
                  </a:extLst>
                </p:cNvPr>
                <p:cNvCxnSpPr>
                  <a:cxnSpLocks/>
                  <a:stCxn id="127" idx="0"/>
                  <a:endCxn id="16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61E43299-8DD0-A06F-0574-F283B5FCB422}"/>
                    </a:ext>
                  </a:extLst>
                </p:cNvPr>
                <p:cNvCxnSpPr>
                  <a:cxnSpLocks/>
                  <a:stCxn id="128" idx="0"/>
                  <a:endCxn id="16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6843EF92-6813-BAB3-EE4A-B76E2A20573B}"/>
                    </a:ext>
                  </a:extLst>
                </p:cNvPr>
                <p:cNvCxnSpPr>
                  <a:cxnSpLocks/>
                  <a:stCxn id="129" idx="0"/>
                  <a:endCxn id="16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73CD3C65-E81D-ED05-90FB-FCF3F7DF75EC}"/>
                    </a:ext>
                  </a:extLst>
                </p:cNvPr>
                <p:cNvCxnSpPr>
                  <a:cxnSpLocks/>
                  <a:stCxn id="126" idx="0"/>
                  <a:endCxn id="16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3" name="Group 122">
                <a:extLst>
                  <a:ext uri="{FF2B5EF4-FFF2-40B4-BE49-F238E27FC236}">
                    <a16:creationId xmlns:a16="http://schemas.microsoft.com/office/drawing/2014/main" id="{CEC5BF82-E295-DC65-C9FD-37B3B44BEC8F}"/>
                  </a:ext>
                </a:extLst>
              </p:cNvPr>
              <p:cNvGrpSpPr/>
              <p:nvPr/>
            </p:nvGrpSpPr>
            <p:grpSpPr>
              <a:xfrm>
                <a:off x="5334000" y="1790700"/>
                <a:ext cx="2362201" cy="1828800"/>
                <a:chOff x="5333998" y="1790700"/>
                <a:chExt cx="2791691" cy="1828800"/>
              </a:xfrm>
            </p:grpSpPr>
            <p:cxnSp>
              <p:nvCxnSpPr>
                <p:cNvPr id="150" name="Straight Connector 149">
                  <a:extLst>
                    <a:ext uri="{FF2B5EF4-FFF2-40B4-BE49-F238E27FC236}">
                      <a16:creationId xmlns:a16="http://schemas.microsoft.com/office/drawing/2014/main" id="{65894965-D06C-06E6-3B0E-E401E9700E8D}"/>
                    </a:ext>
                  </a:extLst>
                </p:cNvPr>
                <p:cNvCxnSpPr>
                  <a:cxnSpLocks/>
                  <a:stCxn id="129" idx="6"/>
                  <a:endCxn id="16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4FE902F2-9EF9-5C84-BB43-94D465E3C11F}"/>
                    </a:ext>
                  </a:extLst>
                </p:cNvPr>
                <p:cNvCxnSpPr>
                  <a:cxnSpLocks/>
                  <a:stCxn id="134" idx="6"/>
                  <a:endCxn id="16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70901C74-0CD1-1E2C-CD09-63C243E13F14}"/>
                    </a:ext>
                  </a:extLst>
                </p:cNvPr>
                <p:cNvCxnSpPr>
                  <a:cxnSpLocks/>
                  <a:endCxn id="16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D558975-226B-A25B-9563-1B81D68150D6}"/>
                    </a:ext>
                  </a:extLst>
                </p:cNvPr>
                <p:cNvCxnSpPr>
                  <a:cxnSpLocks/>
                  <a:stCxn id="144" idx="6"/>
                  <a:endCxn id="16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290D1787-CF04-E103-ECC6-F7509AC37297}"/>
                    </a:ext>
                  </a:extLst>
                </p:cNvPr>
                <p:cNvCxnSpPr>
                  <a:cxnSpLocks/>
                  <a:stCxn id="149" idx="6"/>
                  <a:endCxn id="16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4" name="Group 123">
                <a:extLst>
                  <a:ext uri="{FF2B5EF4-FFF2-40B4-BE49-F238E27FC236}">
                    <a16:creationId xmlns:a16="http://schemas.microsoft.com/office/drawing/2014/main" id="{234DC779-6DC6-7D58-B081-9D6E83FF24F4}"/>
                  </a:ext>
                </a:extLst>
              </p:cNvPr>
              <p:cNvGrpSpPr/>
              <p:nvPr/>
            </p:nvGrpSpPr>
            <p:grpSpPr>
              <a:xfrm>
                <a:off x="5486400" y="1600200"/>
                <a:ext cx="2209800" cy="2209800"/>
                <a:chOff x="5486400" y="1600200"/>
                <a:chExt cx="2209800" cy="2209800"/>
              </a:xfrm>
            </p:grpSpPr>
            <p:sp>
              <p:nvSpPr>
                <p:cNvPr id="125" name="Oval 124">
                  <a:extLst>
                    <a:ext uri="{FF2B5EF4-FFF2-40B4-BE49-F238E27FC236}">
                      <a16:creationId xmlns:a16="http://schemas.microsoft.com/office/drawing/2014/main" id="{E60FDCB7-226C-D858-9DA8-CC4BEFBA1FE6}"/>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4262FB3D-CB4E-1081-C800-E6F0BD8DDAF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6CC15BCA-408D-FE07-89A8-2F659E8C388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3B2723F5-BB4E-CC77-29C0-712B0AA1D39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A82A14C8-4A42-8F23-A72C-B80B11B90A7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317C8E12-9900-BEB7-E5CC-DDF80D310322}"/>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0BFD1B93-DAAF-575A-43A8-ACBC9EFC0BC4}"/>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D2674EA7-D4B5-C3B4-8737-149752CB5A04}"/>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0D752947-7C26-9F88-5576-83465A6EB645}"/>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CFE07599-DD75-F541-7643-513BE9B33E5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7E753B22-54CF-3CC8-BA14-D68BF567416C}"/>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E0DE3F38-CB85-7F0F-1A9B-23F021AF23E0}"/>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CD45F53-CE9F-742C-6012-45AE53D4D79A}"/>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1DE18EFC-0C5A-9CB5-0F7C-84414BB2A3F4}"/>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C6F40B93-5C78-D309-5592-A2463A32B9CF}"/>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D0DA6B95-0821-7573-8122-E3CF7BBEDBFD}"/>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1" name="Oval 140">
                  <a:extLst>
                    <a:ext uri="{FF2B5EF4-FFF2-40B4-BE49-F238E27FC236}">
                      <a16:creationId xmlns:a16="http://schemas.microsoft.com/office/drawing/2014/main" id="{2B707DD8-0F17-8571-9D82-5E391D2BCF54}"/>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2" name="Oval 141">
                  <a:extLst>
                    <a:ext uri="{FF2B5EF4-FFF2-40B4-BE49-F238E27FC236}">
                      <a16:creationId xmlns:a16="http://schemas.microsoft.com/office/drawing/2014/main" id="{F88A62E6-7144-780D-F3EB-E9CD0F8FE218}"/>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3" name="Oval 142">
                  <a:extLst>
                    <a:ext uri="{FF2B5EF4-FFF2-40B4-BE49-F238E27FC236}">
                      <a16:creationId xmlns:a16="http://schemas.microsoft.com/office/drawing/2014/main" id="{A23F7559-356B-995D-E32F-0D32D4C88BB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4" name="Oval 143">
                  <a:extLst>
                    <a:ext uri="{FF2B5EF4-FFF2-40B4-BE49-F238E27FC236}">
                      <a16:creationId xmlns:a16="http://schemas.microsoft.com/office/drawing/2014/main" id="{C6A5E884-320A-F3B9-2323-631B69A8E350}"/>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5" name="Oval 144">
                  <a:extLst>
                    <a:ext uri="{FF2B5EF4-FFF2-40B4-BE49-F238E27FC236}">
                      <a16:creationId xmlns:a16="http://schemas.microsoft.com/office/drawing/2014/main" id="{CAA49C68-CA0B-0607-C5BC-6B84FF9649E7}"/>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6" name="Oval 145">
                  <a:extLst>
                    <a:ext uri="{FF2B5EF4-FFF2-40B4-BE49-F238E27FC236}">
                      <a16:creationId xmlns:a16="http://schemas.microsoft.com/office/drawing/2014/main" id="{E7A71165-DACC-ED10-B9A2-BA17643547B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7" name="Oval 146">
                  <a:extLst>
                    <a:ext uri="{FF2B5EF4-FFF2-40B4-BE49-F238E27FC236}">
                      <a16:creationId xmlns:a16="http://schemas.microsoft.com/office/drawing/2014/main" id="{1A4F9DA7-9647-AF98-B895-544A0957B05B}"/>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8" name="Oval 147">
                  <a:extLst>
                    <a:ext uri="{FF2B5EF4-FFF2-40B4-BE49-F238E27FC236}">
                      <a16:creationId xmlns:a16="http://schemas.microsoft.com/office/drawing/2014/main" id="{F83DF531-537A-3D50-790A-EC38BBBE2B7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9" name="Oval 148">
                  <a:extLst>
                    <a:ext uri="{FF2B5EF4-FFF2-40B4-BE49-F238E27FC236}">
                      <a16:creationId xmlns:a16="http://schemas.microsoft.com/office/drawing/2014/main" id="{76C27710-A75C-0286-7E32-C4F5541FBA7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 name="Group 4">
              <a:extLst>
                <a:ext uri="{FF2B5EF4-FFF2-40B4-BE49-F238E27FC236}">
                  <a16:creationId xmlns:a16="http://schemas.microsoft.com/office/drawing/2014/main" id="{1D018A60-D232-91BF-5B3C-F9D81AA3E305}"/>
                </a:ext>
              </a:extLst>
            </p:cNvPr>
            <p:cNvGrpSpPr/>
            <p:nvPr/>
          </p:nvGrpSpPr>
          <p:grpSpPr>
            <a:xfrm>
              <a:off x="4859036" y="2792194"/>
              <a:ext cx="1414038" cy="1414038"/>
              <a:chOff x="4876800" y="1600199"/>
              <a:chExt cx="2819401" cy="2819401"/>
            </a:xfrm>
          </p:grpSpPr>
          <p:grpSp>
            <p:nvGrpSpPr>
              <p:cNvPr id="70" name="Group 69">
                <a:extLst>
                  <a:ext uri="{FF2B5EF4-FFF2-40B4-BE49-F238E27FC236}">
                    <a16:creationId xmlns:a16="http://schemas.microsoft.com/office/drawing/2014/main" id="{819AC0B2-782F-98F6-EC3C-34EFC1FA183C}"/>
                  </a:ext>
                </a:extLst>
              </p:cNvPr>
              <p:cNvGrpSpPr/>
              <p:nvPr/>
            </p:nvGrpSpPr>
            <p:grpSpPr>
              <a:xfrm>
                <a:off x="5486400" y="3962400"/>
                <a:ext cx="2209800" cy="457200"/>
                <a:chOff x="5486400" y="3962400"/>
                <a:chExt cx="2209800" cy="457200"/>
              </a:xfrm>
            </p:grpSpPr>
            <p:sp>
              <p:nvSpPr>
                <p:cNvPr id="115" name="DRAM">
                  <a:extLst>
                    <a:ext uri="{FF2B5EF4-FFF2-40B4-BE49-F238E27FC236}">
                      <a16:creationId xmlns:a16="http://schemas.microsoft.com/office/drawing/2014/main" id="{2C330C31-ECC2-C909-28D5-2ED138BF266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6" name="DRAM">
                  <a:extLst>
                    <a:ext uri="{FF2B5EF4-FFF2-40B4-BE49-F238E27FC236}">
                      <a16:creationId xmlns:a16="http://schemas.microsoft.com/office/drawing/2014/main" id="{BB5FBD22-5218-1B20-BAC4-6A4CC47B00F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DRAM">
                  <a:extLst>
                    <a:ext uri="{FF2B5EF4-FFF2-40B4-BE49-F238E27FC236}">
                      <a16:creationId xmlns:a16="http://schemas.microsoft.com/office/drawing/2014/main" id="{A4CE30AD-D4FF-841C-58A3-9C53CF21B9D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DRAM">
                  <a:extLst>
                    <a:ext uri="{FF2B5EF4-FFF2-40B4-BE49-F238E27FC236}">
                      <a16:creationId xmlns:a16="http://schemas.microsoft.com/office/drawing/2014/main" id="{E0B30E25-2933-A70F-3F92-D126004374E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DRAM">
                  <a:extLst>
                    <a:ext uri="{FF2B5EF4-FFF2-40B4-BE49-F238E27FC236}">
                      <a16:creationId xmlns:a16="http://schemas.microsoft.com/office/drawing/2014/main" id="{7030308C-150D-7882-C4E5-FE4BD16FF3F0}"/>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1" name="Group 70">
                <a:extLst>
                  <a:ext uri="{FF2B5EF4-FFF2-40B4-BE49-F238E27FC236}">
                    <a16:creationId xmlns:a16="http://schemas.microsoft.com/office/drawing/2014/main" id="{2257CE93-9BFB-06D3-1344-F4960220DB1F}"/>
                  </a:ext>
                </a:extLst>
              </p:cNvPr>
              <p:cNvGrpSpPr/>
              <p:nvPr/>
            </p:nvGrpSpPr>
            <p:grpSpPr>
              <a:xfrm>
                <a:off x="4876800" y="1600200"/>
                <a:ext cx="457200" cy="2209800"/>
                <a:chOff x="4876800" y="1600200"/>
                <a:chExt cx="457200" cy="2209800"/>
              </a:xfrm>
            </p:grpSpPr>
            <p:sp>
              <p:nvSpPr>
                <p:cNvPr id="110" name="DRAM">
                  <a:extLst>
                    <a:ext uri="{FF2B5EF4-FFF2-40B4-BE49-F238E27FC236}">
                      <a16:creationId xmlns:a16="http://schemas.microsoft.com/office/drawing/2014/main" id="{F1F9972E-7D83-17C9-72B8-D130B80D4DF0}"/>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1" name="DRAM">
                  <a:extLst>
                    <a:ext uri="{FF2B5EF4-FFF2-40B4-BE49-F238E27FC236}">
                      <a16:creationId xmlns:a16="http://schemas.microsoft.com/office/drawing/2014/main" id="{A26EAABE-9ED0-9C93-A22F-62049EF01BAF}"/>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2" name="DRAM">
                  <a:extLst>
                    <a:ext uri="{FF2B5EF4-FFF2-40B4-BE49-F238E27FC236}">
                      <a16:creationId xmlns:a16="http://schemas.microsoft.com/office/drawing/2014/main" id="{B913B1AB-8B85-1010-263A-C298E912C9B5}"/>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3" name="DRAM">
                  <a:extLst>
                    <a:ext uri="{FF2B5EF4-FFF2-40B4-BE49-F238E27FC236}">
                      <a16:creationId xmlns:a16="http://schemas.microsoft.com/office/drawing/2014/main" id="{5211EF25-B14F-158E-B023-B5AFDBA020C0}"/>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4" name="DRAM">
                  <a:extLst>
                    <a:ext uri="{FF2B5EF4-FFF2-40B4-BE49-F238E27FC236}">
                      <a16:creationId xmlns:a16="http://schemas.microsoft.com/office/drawing/2014/main" id="{DB994DBC-659A-772E-D5D1-344903D28C5C}"/>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2" name="Group 71">
                <a:extLst>
                  <a:ext uri="{FF2B5EF4-FFF2-40B4-BE49-F238E27FC236}">
                    <a16:creationId xmlns:a16="http://schemas.microsoft.com/office/drawing/2014/main" id="{A8EB16FF-DA79-12CF-368F-BB4211B5C388}"/>
                  </a:ext>
                </a:extLst>
              </p:cNvPr>
              <p:cNvGrpSpPr/>
              <p:nvPr/>
            </p:nvGrpSpPr>
            <p:grpSpPr>
              <a:xfrm>
                <a:off x="5676900" y="1600199"/>
                <a:ext cx="1828800" cy="2362201"/>
                <a:chOff x="5676900" y="1170708"/>
                <a:chExt cx="1828800" cy="2791692"/>
              </a:xfrm>
            </p:grpSpPr>
            <p:cxnSp>
              <p:nvCxnSpPr>
                <p:cNvPr id="105" name="Straight Connector 104">
                  <a:extLst>
                    <a:ext uri="{FF2B5EF4-FFF2-40B4-BE49-F238E27FC236}">
                      <a16:creationId xmlns:a16="http://schemas.microsoft.com/office/drawing/2014/main" id="{21FDC014-DBCA-73B2-EA29-D7FB8F0998A7}"/>
                    </a:ext>
                  </a:extLst>
                </p:cNvPr>
                <p:cNvCxnSpPr>
                  <a:cxnSpLocks/>
                  <a:stCxn id="75" idx="0"/>
                  <a:endCxn id="11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6024F1D8-9AF7-1EE0-105A-A3863F938F7D}"/>
                    </a:ext>
                  </a:extLst>
                </p:cNvPr>
                <p:cNvCxnSpPr>
                  <a:cxnSpLocks/>
                  <a:stCxn id="77" idx="0"/>
                  <a:endCxn id="11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4107220A-96B1-610C-0ACD-0CCF9A3633DD}"/>
                    </a:ext>
                  </a:extLst>
                </p:cNvPr>
                <p:cNvCxnSpPr>
                  <a:cxnSpLocks/>
                  <a:stCxn id="78" idx="0"/>
                  <a:endCxn id="11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05D84F00-14C3-9833-0929-EA76B33D7592}"/>
                    </a:ext>
                  </a:extLst>
                </p:cNvPr>
                <p:cNvCxnSpPr>
                  <a:cxnSpLocks/>
                  <a:stCxn id="79" idx="0"/>
                  <a:endCxn id="11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C93B4C75-29E7-989A-6FCA-4F7AC236312B}"/>
                    </a:ext>
                  </a:extLst>
                </p:cNvPr>
                <p:cNvCxnSpPr>
                  <a:cxnSpLocks/>
                  <a:stCxn id="76" idx="0"/>
                  <a:endCxn id="11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3" name="Group 72">
                <a:extLst>
                  <a:ext uri="{FF2B5EF4-FFF2-40B4-BE49-F238E27FC236}">
                    <a16:creationId xmlns:a16="http://schemas.microsoft.com/office/drawing/2014/main" id="{7D79AF03-75EC-F439-9C10-D7B53546BA52}"/>
                  </a:ext>
                </a:extLst>
              </p:cNvPr>
              <p:cNvGrpSpPr/>
              <p:nvPr/>
            </p:nvGrpSpPr>
            <p:grpSpPr>
              <a:xfrm>
                <a:off x="5334000" y="1790700"/>
                <a:ext cx="2362201" cy="1828800"/>
                <a:chOff x="5333998" y="1790700"/>
                <a:chExt cx="2791691" cy="1828800"/>
              </a:xfrm>
            </p:grpSpPr>
            <p:cxnSp>
              <p:nvCxnSpPr>
                <p:cNvPr id="100" name="Straight Connector 99">
                  <a:extLst>
                    <a:ext uri="{FF2B5EF4-FFF2-40B4-BE49-F238E27FC236}">
                      <a16:creationId xmlns:a16="http://schemas.microsoft.com/office/drawing/2014/main" id="{FF070FE7-59BD-BDC6-569B-5E58BCA56D00}"/>
                    </a:ext>
                  </a:extLst>
                </p:cNvPr>
                <p:cNvCxnSpPr>
                  <a:cxnSpLocks/>
                  <a:stCxn id="79" idx="6"/>
                  <a:endCxn id="11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1A79A858-A93E-E7EB-0D9A-3B1AE7D631F4}"/>
                    </a:ext>
                  </a:extLst>
                </p:cNvPr>
                <p:cNvCxnSpPr>
                  <a:cxnSpLocks/>
                  <a:stCxn id="84" idx="6"/>
                  <a:endCxn id="11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85628D0B-1384-2B21-21FB-22FC9621DE21}"/>
                    </a:ext>
                  </a:extLst>
                </p:cNvPr>
                <p:cNvCxnSpPr>
                  <a:cxnSpLocks/>
                  <a:stCxn id="89" idx="6"/>
                  <a:endCxn id="11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79EEF75-C6F4-9F9D-2EB8-1BD4EB8907F6}"/>
                    </a:ext>
                  </a:extLst>
                </p:cNvPr>
                <p:cNvCxnSpPr>
                  <a:cxnSpLocks/>
                  <a:stCxn id="94" idx="6"/>
                  <a:endCxn id="11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EEA2F81-E1BF-9EDB-4ADA-1F40A811B09F}"/>
                    </a:ext>
                  </a:extLst>
                </p:cNvPr>
                <p:cNvCxnSpPr>
                  <a:cxnSpLocks/>
                  <a:stCxn id="99" idx="6"/>
                  <a:endCxn id="11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4" name="Group 73">
                <a:extLst>
                  <a:ext uri="{FF2B5EF4-FFF2-40B4-BE49-F238E27FC236}">
                    <a16:creationId xmlns:a16="http://schemas.microsoft.com/office/drawing/2014/main" id="{AEE4CC4E-F664-1E04-86DA-D87FF1BE0CB4}"/>
                  </a:ext>
                </a:extLst>
              </p:cNvPr>
              <p:cNvGrpSpPr/>
              <p:nvPr/>
            </p:nvGrpSpPr>
            <p:grpSpPr>
              <a:xfrm>
                <a:off x="5486400" y="1600200"/>
                <a:ext cx="2209800" cy="2209800"/>
                <a:chOff x="5486400" y="1600200"/>
                <a:chExt cx="2209800" cy="2209800"/>
              </a:xfrm>
            </p:grpSpPr>
            <p:sp>
              <p:nvSpPr>
                <p:cNvPr id="75" name="Oval 74">
                  <a:extLst>
                    <a:ext uri="{FF2B5EF4-FFF2-40B4-BE49-F238E27FC236}">
                      <a16:creationId xmlns:a16="http://schemas.microsoft.com/office/drawing/2014/main" id="{AE7FB89E-BF58-B0AA-9B36-8F28DF05C4E6}"/>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9B965E9E-3F80-DA5D-A5DA-D3AD82863281}"/>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56591F27-3A87-C663-7806-D9578FCB828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F46E6AD0-286E-3776-CE93-7B3A526686A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A17D9E4E-B88D-BFED-13A8-4081EA48331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6F9B2B7B-78D9-F79C-26DF-F438B338653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64C1BEDE-1659-5D9B-2C83-6F8120DAD960}"/>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ACA92490-D0C0-D67A-092E-E8DC05362CA4}"/>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4F581BAB-F0A8-A399-D87F-DD7454A26A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37CC6412-4AAC-A4E6-BFC5-7C9E8BFD9ADA}"/>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0FFF9B38-9338-E698-66DD-7BA95E5A783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93AAFC64-5702-2117-0931-95BE79BD404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C9CC75CA-3B28-6440-96F5-E9748A58FC3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4AA4F2F2-8220-D64D-D54E-D6453F61594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37D156EB-4191-8A6E-07F4-F68F2D22022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90" name="Oval 89">
                  <a:extLst>
                    <a:ext uri="{FF2B5EF4-FFF2-40B4-BE49-F238E27FC236}">
                      <a16:creationId xmlns:a16="http://schemas.microsoft.com/office/drawing/2014/main" id="{1409EFBD-284C-058D-5D6C-AB9C12E50EFC}"/>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1" name="Oval 90">
                  <a:extLst>
                    <a:ext uri="{FF2B5EF4-FFF2-40B4-BE49-F238E27FC236}">
                      <a16:creationId xmlns:a16="http://schemas.microsoft.com/office/drawing/2014/main" id="{2716B2B9-3B37-ACEF-8414-7615980B4878}"/>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2" name="Oval 91">
                  <a:extLst>
                    <a:ext uri="{FF2B5EF4-FFF2-40B4-BE49-F238E27FC236}">
                      <a16:creationId xmlns:a16="http://schemas.microsoft.com/office/drawing/2014/main" id="{8440E421-960E-CE2E-AAA4-560809F830E3}"/>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3" name="Oval 92">
                  <a:extLst>
                    <a:ext uri="{FF2B5EF4-FFF2-40B4-BE49-F238E27FC236}">
                      <a16:creationId xmlns:a16="http://schemas.microsoft.com/office/drawing/2014/main" id="{3899A449-C626-C319-0038-67FF1172A5F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4" name="Oval 93">
                  <a:extLst>
                    <a:ext uri="{FF2B5EF4-FFF2-40B4-BE49-F238E27FC236}">
                      <a16:creationId xmlns:a16="http://schemas.microsoft.com/office/drawing/2014/main" id="{F7E1E82D-4223-906A-10BE-F794598C579C}"/>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5" name="Oval 94">
                  <a:extLst>
                    <a:ext uri="{FF2B5EF4-FFF2-40B4-BE49-F238E27FC236}">
                      <a16:creationId xmlns:a16="http://schemas.microsoft.com/office/drawing/2014/main" id="{5738C683-C87E-E6BA-D25E-070FB395B21F}"/>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6" name="Oval 95">
                  <a:extLst>
                    <a:ext uri="{FF2B5EF4-FFF2-40B4-BE49-F238E27FC236}">
                      <a16:creationId xmlns:a16="http://schemas.microsoft.com/office/drawing/2014/main" id="{3126089D-D37D-99A3-8755-3059CA918FEC}"/>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7" name="Oval 96">
                  <a:extLst>
                    <a:ext uri="{FF2B5EF4-FFF2-40B4-BE49-F238E27FC236}">
                      <a16:creationId xmlns:a16="http://schemas.microsoft.com/office/drawing/2014/main" id="{1FB7593A-6A0C-E44A-B4CB-096930F0F743}"/>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8" name="Oval 97">
                  <a:extLst>
                    <a:ext uri="{FF2B5EF4-FFF2-40B4-BE49-F238E27FC236}">
                      <a16:creationId xmlns:a16="http://schemas.microsoft.com/office/drawing/2014/main" id="{87B81AA6-E0AE-87E2-E9C5-5582F905640C}"/>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9" name="Oval 98">
                  <a:extLst>
                    <a:ext uri="{FF2B5EF4-FFF2-40B4-BE49-F238E27FC236}">
                      <a16:creationId xmlns:a16="http://schemas.microsoft.com/office/drawing/2014/main" id="{1F3EB3C5-F246-6876-A0DE-BCF0A1F4E2EB}"/>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7" name="Group 6">
              <a:extLst>
                <a:ext uri="{FF2B5EF4-FFF2-40B4-BE49-F238E27FC236}">
                  <a16:creationId xmlns:a16="http://schemas.microsoft.com/office/drawing/2014/main" id="{1F507D29-6CD4-AF8A-797A-7EF7ACFCB1BF}"/>
                </a:ext>
              </a:extLst>
            </p:cNvPr>
            <p:cNvGrpSpPr/>
            <p:nvPr/>
          </p:nvGrpSpPr>
          <p:grpSpPr>
            <a:xfrm>
              <a:off x="6416564" y="2792194"/>
              <a:ext cx="1414038" cy="1414038"/>
              <a:chOff x="4876800" y="1600199"/>
              <a:chExt cx="2819401" cy="2819401"/>
            </a:xfrm>
          </p:grpSpPr>
          <p:grpSp>
            <p:nvGrpSpPr>
              <p:cNvPr id="20" name="Group 19">
                <a:extLst>
                  <a:ext uri="{FF2B5EF4-FFF2-40B4-BE49-F238E27FC236}">
                    <a16:creationId xmlns:a16="http://schemas.microsoft.com/office/drawing/2014/main" id="{369BA54B-94A0-C386-C415-9185B9B2C875}"/>
                  </a:ext>
                </a:extLst>
              </p:cNvPr>
              <p:cNvGrpSpPr/>
              <p:nvPr/>
            </p:nvGrpSpPr>
            <p:grpSpPr>
              <a:xfrm>
                <a:off x="5486400" y="3962400"/>
                <a:ext cx="2209800" cy="457200"/>
                <a:chOff x="5486400" y="3962400"/>
                <a:chExt cx="2209800" cy="457200"/>
              </a:xfrm>
            </p:grpSpPr>
            <p:sp>
              <p:nvSpPr>
                <p:cNvPr id="65" name="DRAM">
                  <a:extLst>
                    <a:ext uri="{FF2B5EF4-FFF2-40B4-BE49-F238E27FC236}">
                      <a16:creationId xmlns:a16="http://schemas.microsoft.com/office/drawing/2014/main" id="{4CEAC20E-A043-79AE-4A4A-B9AEA5BF7AC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DRAM">
                  <a:extLst>
                    <a:ext uri="{FF2B5EF4-FFF2-40B4-BE49-F238E27FC236}">
                      <a16:creationId xmlns:a16="http://schemas.microsoft.com/office/drawing/2014/main" id="{9B9E21EE-AFF8-739F-80F3-B9A67E1DCF6C}"/>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DRAM">
                  <a:extLst>
                    <a:ext uri="{FF2B5EF4-FFF2-40B4-BE49-F238E27FC236}">
                      <a16:creationId xmlns:a16="http://schemas.microsoft.com/office/drawing/2014/main" id="{C774EE32-30E2-2872-B029-DF815AE89789}"/>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DRAM">
                  <a:extLst>
                    <a:ext uri="{FF2B5EF4-FFF2-40B4-BE49-F238E27FC236}">
                      <a16:creationId xmlns:a16="http://schemas.microsoft.com/office/drawing/2014/main" id="{17F6FD55-4BF6-9BF4-39F3-986C891E46A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DRAM">
                  <a:extLst>
                    <a:ext uri="{FF2B5EF4-FFF2-40B4-BE49-F238E27FC236}">
                      <a16:creationId xmlns:a16="http://schemas.microsoft.com/office/drawing/2014/main" id="{CD655979-55DF-2AC4-DFB2-E3FEB6AB944C}"/>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1" name="Group 20">
                <a:extLst>
                  <a:ext uri="{FF2B5EF4-FFF2-40B4-BE49-F238E27FC236}">
                    <a16:creationId xmlns:a16="http://schemas.microsoft.com/office/drawing/2014/main" id="{4BE3052A-BDBC-6BF9-0408-DFBD1CA80FAC}"/>
                  </a:ext>
                </a:extLst>
              </p:cNvPr>
              <p:cNvGrpSpPr/>
              <p:nvPr/>
            </p:nvGrpSpPr>
            <p:grpSpPr>
              <a:xfrm>
                <a:off x="4876800" y="1600200"/>
                <a:ext cx="457200" cy="2209800"/>
                <a:chOff x="4876800" y="1600200"/>
                <a:chExt cx="457200" cy="2209800"/>
              </a:xfrm>
            </p:grpSpPr>
            <p:sp>
              <p:nvSpPr>
                <p:cNvPr id="60" name="DRAM">
                  <a:extLst>
                    <a:ext uri="{FF2B5EF4-FFF2-40B4-BE49-F238E27FC236}">
                      <a16:creationId xmlns:a16="http://schemas.microsoft.com/office/drawing/2014/main" id="{A6A35834-549B-A0CE-A257-E325BB009FE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730AD49E-52DD-432C-CB03-2D6B056F1E54}"/>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99A889E9-E8FB-2113-05EE-A56F6EEA0C97}"/>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B63AAE2B-2338-4F89-10D9-B9C28D9D042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 name="DRAM">
                  <a:extLst>
                    <a:ext uri="{FF2B5EF4-FFF2-40B4-BE49-F238E27FC236}">
                      <a16:creationId xmlns:a16="http://schemas.microsoft.com/office/drawing/2014/main" id="{3ED58C5B-CDA5-6FF3-631C-01703EACC69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2" name="Group 21">
                <a:extLst>
                  <a:ext uri="{FF2B5EF4-FFF2-40B4-BE49-F238E27FC236}">
                    <a16:creationId xmlns:a16="http://schemas.microsoft.com/office/drawing/2014/main" id="{20623A0B-263C-0410-1946-0AD9DD4F3514}"/>
                  </a:ext>
                </a:extLst>
              </p:cNvPr>
              <p:cNvGrpSpPr/>
              <p:nvPr/>
            </p:nvGrpSpPr>
            <p:grpSpPr>
              <a:xfrm>
                <a:off x="5676900" y="1600199"/>
                <a:ext cx="1828800" cy="2362201"/>
                <a:chOff x="5676900" y="1170708"/>
                <a:chExt cx="1828800" cy="2791692"/>
              </a:xfrm>
            </p:grpSpPr>
            <p:cxnSp>
              <p:nvCxnSpPr>
                <p:cNvPr id="55" name="Straight Connector 54">
                  <a:extLst>
                    <a:ext uri="{FF2B5EF4-FFF2-40B4-BE49-F238E27FC236}">
                      <a16:creationId xmlns:a16="http://schemas.microsoft.com/office/drawing/2014/main" id="{146FA8D2-3A8E-16DA-5B9B-3149BBC09828}"/>
                    </a:ext>
                  </a:extLst>
                </p:cNvPr>
                <p:cNvCxnSpPr>
                  <a:cxnSpLocks/>
                  <a:stCxn id="25" idx="0"/>
                  <a:endCxn id="6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FFDB13E7-5970-1DB9-27D7-2100D32BB8BC}"/>
                    </a:ext>
                  </a:extLst>
                </p:cNvPr>
                <p:cNvCxnSpPr>
                  <a:cxnSpLocks/>
                  <a:stCxn id="27" idx="0"/>
                  <a:endCxn id="6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12A46E3E-8A8C-4FDF-8045-18F818632FA4}"/>
                    </a:ext>
                  </a:extLst>
                </p:cNvPr>
                <p:cNvCxnSpPr>
                  <a:cxnSpLocks/>
                  <a:stCxn id="28" idx="0"/>
                  <a:endCxn id="6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2D5E1AC-90B6-4B5A-816E-03A62BD68CF0}"/>
                    </a:ext>
                  </a:extLst>
                </p:cNvPr>
                <p:cNvCxnSpPr>
                  <a:cxnSpLocks/>
                  <a:stCxn id="29" idx="0"/>
                  <a:endCxn id="6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A9C67CED-0B4D-7CE5-FBF1-962070FA729A}"/>
                    </a:ext>
                  </a:extLst>
                </p:cNvPr>
                <p:cNvCxnSpPr>
                  <a:cxnSpLocks/>
                  <a:stCxn id="26" idx="0"/>
                  <a:endCxn id="6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E6F99922-4F1C-C9B1-2D72-F6EC6DB169C8}"/>
                  </a:ext>
                </a:extLst>
              </p:cNvPr>
              <p:cNvGrpSpPr/>
              <p:nvPr/>
            </p:nvGrpSpPr>
            <p:grpSpPr>
              <a:xfrm>
                <a:off x="5334000" y="1790700"/>
                <a:ext cx="2362201" cy="1828800"/>
                <a:chOff x="5333998" y="1790700"/>
                <a:chExt cx="2791691" cy="1828800"/>
              </a:xfrm>
            </p:grpSpPr>
            <p:cxnSp>
              <p:nvCxnSpPr>
                <p:cNvPr id="50" name="Straight Connector 49">
                  <a:extLst>
                    <a:ext uri="{FF2B5EF4-FFF2-40B4-BE49-F238E27FC236}">
                      <a16:creationId xmlns:a16="http://schemas.microsoft.com/office/drawing/2014/main" id="{8138599D-E036-8A01-149D-00D56C87177E}"/>
                    </a:ext>
                  </a:extLst>
                </p:cNvPr>
                <p:cNvCxnSpPr>
                  <a:cxnSpLocks/>
                  <a:stCxn id="29" idx="6"/>
                  <a:endCxn id="6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F6D173C6-DCED-5815-C4FF-7ABA10B4CA1B}"/>
                    </a:ext>
                  </a:extLst>
                </p:cNvPr>
                <p:cNvCxnSpPr>
                  <a:cxnSpLocks/>
                  <a:stCxn id="34" idx="6"/>
                  <a:endCxn id="6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6CE8F86A-5895-4C35-CB6E-10DC92AEB04D}"/>
                    </a:ext>
                  </a:extLst>
                </p:cNvPr>
                <p:cNvCxnSpPr>
                  <a:cxnSpLocks/>
                  <a:stCxn id="39" idx="6"/>
                  <a:endCxn id="6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CAFB6BAA-86D1-0FCD-F2EC-1F2B1347F2F6}"/>
                    </a:ext>
                  </a:extLst>
                </p:cNvPr>
                <p:cNvCxnSpPr>
                  <a:cxnSpLocks/>
                  <a:stCxn id="44" idx="6"/>
                  <a:endCxn id="6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11BCC844-3921-619B-EB71-9237F13EA60C}"/>
                    </a:ext>
                  </a:extLst>
                </p:cNvPr>
                <p:cNvCxnSpPr>
                  <a:cxnSpLocks/>
                  <a:stCxn id="49" idx="6"/>
                  <a:endCxn id="6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12FB67AA-6FD5-9A88-9C50-E9B6FEE06BA0}"/>
                  </a:ext>
                </a:extLst>
              </p:cNvPr>
              <p:cNvGrpSpPr/>
              <p:nvPr/>
            </p:nvGrpSpPr>
            <p:grpSpPr>
              <a:xfrm>
                <a:off x="5486400" y="1600200"/>
                <a:ext cx="2209800" cy="2209800"/>
                <a:chOff x="5486400" y="1600200"/>
                <a:chExt cx="2209800" cy="2209800"/>
              </a:xfrm>
            </p:grpSpPr>
            <p:sp>
              <p:nvSpPr>
                <p:cNvPr id="25" name="Oval 24">
                  <a:extLst>
                    <a:ext uri="{FF2B5EF4-FFF2-40B4-BE49-F238E27FC236}">
                      <a16:creationId xmlns:a16="http://schemas.microsoft.com/office/drawing/2014/main" id="{8E812627-1609-36CB-0A9F-2791F31047B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3B0BB67B-920E-5C5C-9B9B-91A5810D6977}"/>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140613C1-ECE0-DA48-9DED-A4B83CB665BD}"/>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0F0198FF-ED4E-ACE8-8646-2B301362BB8A}"/>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4BEB1E25-9369-C8E5-68D1-003D4DA80A19}"/>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F3431A66-EDCA-5B6C-99EF-7EC7801E0699}"/>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2190DDDC-BEF1-6C0D-E13C-29766D03A407}"/>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86EE9FAC-361F-53BB-4E00-70B933A89764}"/>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D41EA59F-DBDD-1DCE-B89B-4DE78BBD8F1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8CA8D-547C-EF55-1394-FE239E67C60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1102DB54-202D-A6B4-4B19-7BD13EAD2394}"/>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E0100665-CBEB-8D01-1E15-433B5AE19EA6}"/>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8E41212-57E0-6E97-48E2-440E6F40A16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4E6928FD-7C71-A746-6882-5049AA62DE37}"/>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EC899B99-E36B-5662-10FC-CAABD4BC249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9CD2FF85-0244-4AC0-8613-04C1D3B0EC04}"/>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71182A66-6374-72E7-0198-400916CFAE9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BB26816A-B203-BC5E-D86F-10B24C95AA51}"/>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 name="Oval 42">
                  <a:extLst>
                    <a:ext uri="{FF2B5EF4-FFF2-40B4-BE49-F238E27FC236}">
                      <a16:creationId xmlns:a16="http://schemas.microsoft.com/office/drawing/2014/main" id="{0FFEB55D-3900-CA8F-910F-16765A5E9509}"/>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 name="Oval 43">
                  <a:extLst>
                    <a:ext uri="{FF2B5EF4-FFF2-40B4-BE49-F238E27FC236}">
                      <a16:creationId xmlns:a16="http://schemas.microsoft.com/office/drawing/2014/main" id="{5D1604E2-4295-CD2B-8791-E7106AF6B475}"/>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 name="Oval 44">
                  <a:extLst>
                    <a:ext uri="{FF2B5EF4-FFF2-40B4-BE49-F238E27FC236}">
                      <a16:creationId xmlns:a16="http://schemas.microsoft.com/office/drawing/2014/main" id="{13C0B420-E197-D276-FFAC-5F0C3DE0F96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 name="Oval 45">
                  <a:extLst>
                    <a:ext uri="{FF2B5EF4-FFF2-40B4-BE49-F238E27FC236}">
                      <a16:creationId xmlns:a16="http://schemas.microsoft.com/office/drawing/2014/main" id="{CD01F2E5-4467-E03B-AC9F-B2F4C22AFBA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 name="Oval 46">
                  <a:extLst>
                    <a:ext uri="{FF2B5EF4-FFF2-40B4-BE49-F238E27FC236}">
                      <a16:creationId xmlns:a16="http://schemas.microsoft.com/office/drawing/2014/main" id="{20525F9C-79CC-EFB7-26E6-DA17CC8F4DE5}"/>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 name="Oval 47">
                  <a:extLst>
                    <a:ext uri="{FF2B5EF4-FFF2-40B4-BE49-F238E27FC236}">
                      <a16:creationId xmlns:a16="http://schemas.microsoft.com/office/drawing/2014/main" id="{72D3F180-9DDA-998E-2750-6AA137B6C06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 name="Oval 48">
                  <a:extLst>
                    <a:ext uri="{FF2B5EF4-FFF2-40B4-BE49-F238E27FC236}">
                      <a16:creationId xmlns:a16="http://schemas.microsoft.com/office/drawing/2014/main" id="{3C5C068F-5A5B-428B-0622-84AE2E627A0F}"/>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cxnSp>
          <p:nvCxnSpPr>
            <p:cNvPr id="8" name="Straight Connector 7">
              <a:extLst>
                <a:ext uri="{FF2B5EF4-FFF2-40B4-BE49-F238E27FC236}">
                  <a16:creationId xmlns:a16="http://schemas.microsoft.com/office/drawing/2014/main" id="{83F39086-EE37-9E1C-9C4D-8781C63638E3}"/>
                </a:ext>
              </a:extLst>
            </p:cNvPr>
            <p:cNvCxnSpPr/>
            <p:nvPr/>
          </p:nvCxnSpPr>
          <p:spPr>
            <a:xfrm flipH="1">
              <a:off x="1506235" y="260603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B12C2E76-CE4A-BB42-0489-DFC474113E31}"/>
                </a:ext>
              </a:extLst>
            </p:cNvPr>
            <p:cNvGrpSpPr/>
            <p:nvPr/>
          </p:nvGrpSpPr>
          <p:grpSpPr>
            <a:xfrm>
              <a:off x="1851480" y="2606032"/>
              <a:ext cx="4671060" cy="1219201"/>
              <a:chOff x="2174045" y="1143000"/>
              <a:chExt cx="4671060" cy="1219201"/>
            </a:xfrm>
          </p:grpSpPr>
          <p:cxnSp>
            <p:nvCxnSpPr>
              <p:cNvPr id="16" name="Straight Connector 15">
                <a:extLst>
                  <a:ext uri="{FF2B5EF4-FFF2-40B4-BE49-F238E27FC236}">
                    <a16:creationId xmlns:a16="http://schemas.microsoft.com/office/drawing/2014/main" id="{50D0F8EC-E05B-9D35-A1AC-66C0E6C2D7D7}"/>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6996AB3-9D94-866E-CECB-02273AB53034}"/>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B6871E37-530E-14E8-2A44-32E22E5972A6}"/>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F3A775B2-7F09-A1DE-9B69-B5E148B47B51}"/>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10" name="DRAM">
              <a:extLst>
                <a:ext uri="{FF2B5EF4-FFF2-40B4-BE49-F238E27FC236}">
                  <a16:creationId xmlns:a16="http://schemas.microsoft.com/office/drawing/2014/main" id="{56FEB6E3-905B-4B5B-4355-7F31FA8AD9ED}"/>
                </a:ext>
              </a:extLst>
            </p:cNvPr>
            <p:cNvSpPr/>
            <p:nvPr/>
          </p:nvSpPr>
          <p:spPr>
            <a:xfrm rot="16200000">
              <a:off x="249481" y="317698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sp>
        <p:nvSpPr>
          <p:cNvPr id="228" name="Rectangle 227">
            <a:extLst>
              <a:ext uri="{FF2B5EF4-FFF2-40B4-BE49-F238E27FC236}">
                <a16:creationId xmlns:a16="http://schemas.microsoft.com/office/drawing/2014/main" id="{D4CE7ADE-8BD2-DCB2-ABE5-998D27BBDC40}"/>
              </a:ext>
            </a:extLst>
          </p:cNvPr>
          <p:cNvSpPr/>
          <p:nvPr/>
        </p:nvSpPr>
        <p:spPr>
          <a:xfrm>
            <a:off x="-2375" y="1313925"/>
            <a:ext cx="9144000" cy="7772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PUD systems do not support vector reduction at low area cost since </a:t>
            </a:r>
            <a:r>
              <a:rPr lang="en-US" sz="2200" b="1" dirty="0">
                <a:solidFill>
                  <a:srgbClr val="E16161"/>
                </a:solidFill>
                <a:latin typeface="Avenir Next" panose="020B0503020202020204" pitchFamily="34" charset="0"/>
              </a:rPr>
              <a:t>data movement is bounded to within a DRAM column</a:t>
            </a:r>
          </a:p>
        </p:txBody>
      </p:sp>
      <p:grpSp>
        <p:nvGrpSpPr>
          <p:cNvPr id="257" name="Group 256">
            <a:extLst>
              <a:ext uri="{FF2B5EF4-FFF2-40B4-BE49-F238E27FC236}">
                <a16:creationId xmlns:a16="http://schemas.microsoft.com/office/drawing/2014/main" id="{38724746-E417-326A-F4A2-0051CF825E21}"/>
              </a:ext>
            </a:extLst>
          </p:cNvPr>
          <p:cNvGrpSpPr/>
          <p:nvPr/>
        </p:nvGrpSpPr>
        <p:grpSpPr>
          <a:xfrm rot="10800000">
            <a:off x="2225187" y="2512740"/>
            <a:ext cx="5392470" cy="228600"/>
            <a:chOff x="2433006" y="4637550"/>
            <a:chExt cx="5392470" cy="228600"/>
          </a:xfrm>
          <a:solidFill>
            <a:srgbClr val="E16161"/>
          </a:solidFill>
        </p:grpSpPr>
        <p:sp>
          <p:nvSpPr>
            <p:cNvPr id="248" name="Curved Up Arrow 247">
              <a:extLst>
                <a:ext uri="{FF2B5EF4-FFF2-40B4-BE49-F238E27FC236}">
                  <a16:creationId xmlns:a16="http://schemas.microsoft.com/office/drawing/2014/main" id="{48EB2F09-B207-E6E4-B473-D6BDA0F457F3}"/>
                </a:ext>
              </a:extLst>
            </p:cNvPr>
            <p:cNvSpPr/>
            <p:nvPr/>
          </p:nvSpPr>
          <p:spPr>
            <a:xfrm flipH="1">
              <a:off x="7575623"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9" name="Curved Up Arrow 248">
              <a:extLst>
                <a:ext uri="{FF2B5EF4-FFF2-40B4-BE49-F238E27FC236}">
                  <a16:creationId xmlns:a16="http://schemas.microsoft.com/office/drawing/2014/main" id="{6FC766A1-6911-AB9D-D080-3BA1ACC590B4}"/>
                </a:ext>
              </a:extLst>
            </p:cNvPr>
            <p:cNvSpPr/>
            <p:nvPr/>
          </p:nvSpPr>
          <p:spPr>
            <a:xfrm flipH="1">
              <a:off x="7106741"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0" name="Curved Up Arrow 249">
              <a:extLst>
                <a:ext uri="{FF2B5EF4-FFF2-40B4-BE49-F238E27FC236}">
                  <a16:creationId xmlns:a16="http://schemas.microsoft.com/office/drawing/2014/main" id="{3948B473-A36B-AB2D-ED74-C86609F6ABD3}"/>
                </a:ext>
              </a:extLst>
            </p:cNvPr>
            <p:cNvSpPr/>
            <p:nvPr/>
          </p:nvSpPr>
          <p:spPr>
            <a:xfrm flipH="1">
              <a:off x="6013833"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1" name="Curved Up Arrow 250">
              <a:extLst>
                <a:ext uri="{FF2B5EF4-FFF2-40B4-BE49-F238E27FC236}">
                  <a16:creationId xmlns:a16="http://schemas.microsoft.com/office/drawing/2014/main" id="{35C3D68F-4E85-65E7-592D-8735EC62D699}"/>
                </a:ext>
              </a:extLst>
            </p:cNvPr>
            <p:cNvSpPr/>
            <p:nvPr/>
          </p:nvSpPr>
          <p:spPr>
            <a:xfrm flipH="1">
              <a:off x="5544951"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2" name="Curved Up Arrow 251">
              <a:extLst>
                <a:ext uri="{FF2B5EF4-FFF2-40B4-BE49-F238E27FC236}">
                  <a16:creationId xmlns:a16="http://schemas.microsoft.com/office/drawing/2014/main" id="{F08816B2-B2A4-098B-8106-651B75C29B1B}"/>
                </a:ext>
              </a:extLst>
            </p:cNvPr>
            <p:cNvSpPr/>
            <p:nvPr/>
          </p:nvSpPr>
          <p:spPr>
            <a:xfrm flipH="1">
              <a:off x="4457287"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3" name="Curved Up Arrow 252">
              <a:extLst>
                <a:ext uri="{FF2B5EF4-FFF2-40B4-BE49-F238E27FC236}">
                  <a16:creationId xmlns:a16="http://schemas.microsoft.com/office/drawing/2014/main" id="{3A10F522-7A96-09B7-5A4F-AAC47131ED03}"/>
                </a:ext>
              </a:extLst>
            </p:cNvPr>
            <p:cNvSpPr/>
            <p:nvPr/>
          </p:nvSpPr>
          <p:spPr>
            <a:xfrm flipH="1">
              <a:off x="3988405"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4" name="Curved Up Arrow 253">
              <a:extLst>
                <a:ext uri="{FF2B5EF4-FFF2-40B4-BE49-F238E27FC236}">
                  <a16:creationId xmlns:a16="http://schemas.microsoft.com/office/drawing/2014/main" id="{A57D799B-FC24-1EF8-5347-CB4FDDA3FBC3}"/>
                </a:ext>
              </a:extLst>
            </p:cNvPr>
            <p:cNvSpPr/>
            <p:nvPr/>
          </p:nvSpPr>
          <p:spPr>
            <a:xfrm flipH="1">
              <a:off x="2901888"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5" name="Curved Up Arrow 254">
              <a:extLst>
                <a:ext uri="{FF2B5EF4-FFF2-40B4-BE49-F238E27FC236}">
                  <a16:creationId xmlns:a16="http://schemas.microsoft.com/office/drawing/2014/main" id="{B919446D-B754-43F9-19CF-E76E4AC12176}"/>
                </a:ext>
              </a:extLst>
            </p:cNvPr>
            <p:cNvSpPr/>
            <p:nvPr/>
          </p:nvSpPr>
          <p:spPr>
            <a:xfrm flipH="1">
              <a:off x="2433006"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58" name="Group 257">
            <a:extLst>
              <a:ext uri="{FF2B5EF4-FFF2-40B4-BE49-F238E27FC236}">
                <a16:creationId xmlns:a16="http://schemas.microsoft.com/office/drawing/2014/main" id="{11545C3E-1CB2-E540-0260-0F720F7FF443}"/>
              </a:ext>
            </a:extLst>
          </p:cNvPr>
          <p:cNvGrpSpPr/>
          <p:nvPr/>
        </p:nvGrpSpPr>
        <p:grpSpPr>
          <a:xfrm>
            <a:off x="493463" y="4985549"/>
            <a:ext cx="8148104" cy="1321456"/>
            <a:chOff x="371659" y="2796294"/>
            <a:chExt cx="8400681" cy="1321456"/>
          </a:xfrm>
        </p:grpSpPr>
        <p:sp>
          <p:nvSpPr>
            <p:cNvPr id="259" name="Rounded Rectangle 258">
              <a:extLst>
                <a:ext uri="{FF2B5EF4-FFF2-40B4-BE49-F238E27FC236}">
                  <a16:creationId xmlns:a16="http://schemas.microsoft.com/office/drawing/2014/main" id="{762C6D09-A8A6-10B5-7BA6-B3A59866507A}"/>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Directly </a:t>
              </a:r>
              <a:r>
                <a:rPr lang="en-US" sz="2200" b="1" kern="0" dirty="0">
                  <a:solidFill>
                    <a:srgbClr val="E08961"/>
                  </a:solidFill>
                  <a:latin typeface="Avenir Next" panose="020B0503020202020204" pitchFamily="34" charset="0"/>
                </a:rPr>
                <a:t>connecting all DRAM columns</a:t>
              </a:r>
            </a:p>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using a custom all-to-all interconnect </a:t>
              </a:r>
            </a:p>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leads to large (i.e., 21%) area cost</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260" name="TextBox 259">
              <a:extLst>
                <a:ext uri="{FF2B5EF4-FFF2-40B4-BE49-F238E27FC236}">
                  <a16:creationId xmlns:a16="http://schemas.microsoft.com/office/drawing/2014/main" id="{C5EDE85A-923E-7F0B-DD06-7150C8A35D09}"/>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sp>
        <p:nvSpPr>
          <p:cNvPr id="262" name="TextBox 261">
            <a:extLst>
              <a:ext uri="{FF2B5EF4-FFF2-40B4-BE49-F238E27FC236}">
                <a16:creationId xmlns:a16="http://schemas.microsoft.com/office/drawing/2014/main" id="{4644D6EC-3360-D904-1586-6B81079CB052}"/>
              </a:ext>
            </a:extLst>
          </p:cNvPr>
          <p:cNvSpPr txBox="1"/>
          <p:nvPr/>
        </p:nvSpPr>
        <p:spPr>
          <a:xfrm>
            <a:off x="2133366" y="4483141"/>
            <a:ext cx="5790027" cy="369332"/>
          </a:xfrm>
          <a:prstGeom prst="rect">
            <a:avLst/>
          </a:prstGeom>
          <a:noFill/>
        </p:spPr>
        <p:txBody>
          <a:bodyPr wrap="square">
            <a:spAutoFit/>
          </a:bodyPr>
          <a:lstStyle/>
          <a:p>
            <a:r>
              <a:rPr lang="en-US" b="1" dirty="0">
                <a:solidFill>
                  <a:srgbClr val="E16161"/>
                </a:solidFill>
                <a:latin typeface="Avenir Next" panose="020B0503020202020204" pitchFamily="34" charset="0"/>
              </a:rPr>
              <a:t>no direct communication path across columns</a:t>
            </a:r>
            <a:endParaRPr lang="en-US" dirty="0">
              <a:solidFill>
                <a:srgbClr val="E16161"/>
              </a:solidFill>
            </a:endParaRPr>
          </a:p>
        </p:txBody>
      </p:sp>
      <p:grpSp>
        <p:nvGrpSpPr>
          <p:cNvPr id="263" name="Group 262">
            <a:extLst>
              <a:ext uri="{FF2B5EF4-FFF2-40B4-BE49-F238E27FC236}">
                <a16:creationId xmlns:a16="http://schemas.microsoft.com/office/drawing/2014/main" id="{B41A5287-3DED-3B45-9548-676CFA48360D}"/>
              </a:ext>
            </a:extLst>
          </p:cNvPr>
          <p:cNvGrpSpPr/>
          <p:nvPr/>
        </p:nvGrpSpPr>
        <p:grpSpPr>
          <a:xfrm>
            <a:off x="984983" y="3946311"/>
            <a:ext cx="6938410" cy="647381"/>
            <a:chOff x="757719" y="4572696"/>
            <a:chExt cx="6938410" cy="647381"/>
          </a:xfrm>
        </p:grpSpPr>
        <p:grpSp>
          <p:nvGrpSpPr>
            <p:cNvPr id="264" name="Group 263">
              <a:extLst>
                <a:ext uri="{FF2B5EF4-FFF2-40B4-BE49-F238E27FC236}">
                  <a16:creationId xmlns:a16="http://schemas.microsoft.com/office/drawing/2014/main" id="{46EDF1C0-78DE-4ECC-BF8A-228C00388B16}"/>
                </a:ext>
              </a:extLst>
            </p:cNvPr>
            <p:cNvGrpSpPr/>
            <p:nvPr/>
          </p:nvGrpSpPr>
          <p:grpSpPr>
            <a:xfrm>
              <a:off x="1906102" y="4572696"/>
              <a:ext cx="5790027" cy="251465"/>
              <a:chOff x="1906102" y="4572696"/>
              <a:chExt cx="5790027" cy="251465"/>
            </a:xfrm>
          </p:grpSpPr>
          <p:grpSp>
            <p:nvGrpSpPr>
              <p:cNvPr id="266" name="Group 265">
                <a:extLst>
                  <a:ext uri="{FF2B5EF4-FFF2-40B4-BE49-F238E27FC236}">
                    <a16:creationId xmlns:a16="http://schemas.microsoft.com/office/drawing/2014/main" id="{0A4B4A8E-30D1-319A-0301-E50760709416}"/>
                  </a:ext>
                </a:extLst>
              </p:cNvPr>
              <p:cNvGrpSpPr/>
              <p:nvPr/>
            </p:nvGrpSpPr>
            <p:grpSpPr>
              <a:xfrm>
                <a:off x="1906102" y="4572696"/>
                <a:ext cx="5790027" cy="251465"/>
                <a:chOff x="1906102" y="4605667"/>
                <a:chExt cx="5790027" cy="251465"/>
              </a:xfrm>
            </p:grpSpPr>
            <p:cxnSp>
              <p:nvCxnSpPr>
                <p:cNvPr id="268" name="Straight Connector 267">
                  <a:extLst>
                    <a:ext uri="{FF2B5EF4-FFF2-40B4-BE49-F238E27FC236}">
                      <a16:creationId xmlns:a16="http://schemas.microsoft.com/office/drawing/2014/main" id="{5CCC5642-24FE-638C-4EF2-7541558C1BB4}"/>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DC7EC2A-ED3D-B0C9-F3F3-244A24A35D46}"/>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DA667EDB-4ECE-A7D5-8CA6-AC219FDFC941}"/>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60DDF4F2-6D16-69F1-A5F5-E945F3933E9F}"/>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33CBABC7-9F61-9E3D-4E37-F477186321CB}"/>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3" name="Straight Connector 272">
                  <a:extLst>
                    <a:ext uri="{FF2B5EF4-FFF2-40B4-BE49-F238E27FC236}">
                      <a16:creationId xmlns:a16="http://schemas.microsoft.com/office/drawing/2014/main" id="{2AF3D9DD-F7A8-2B23-918F-4C1FE8F185A6}"/>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66FCB04F-263F-959C-EDB3-9678E97F4FA2}"/>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id="{E43EEB85-A241-AF9A-3C76-CB5C7A4D58A6}"/>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267" name="Straight Connector 266">
                <a:extLst>
                  <a:ext uri="{FF2B5EF4-FFF2-40B4-BE49-F238E27FC236}">
                    <a16:creationId xmlns:a16="http://schemas.microsoft.com/office/drawing/2014/main" id="{FD215871-F557-008C-76F2-3CEE9EED73CC}"/>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265" name="TextBox 264">
              <a:extLst>
                <a:ext uri="{FF2B5EF4-FFF2-40B4-BE49-F238E27FC236}">
                  <a16:creationId xmlns:a16="http://schemas.microsoft.com/office/drawing/2014/main" id="{26BDDE3C-72C4-D789-30AF-F9713D76C84D}"/>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graphicFrame>
        <p:nvGraphicFramePr>
          <p:cNvPr id="11" name="Table 4">
            <a:extLst>
              <a:ext uri="{FF2B5EF4-FFF2-40B4-BE49-F238E27FC236}">
                <a16:creationId xmlns:a16="http://schemas.microsoft.com/office/drawing/2014/main" id="{1619B871-3981-6986-7553-858D84C071C6}"/>
              </a:ext>
            </a:extLst>
          </p:cNvPr>
          <p:cNvGraphicFramePr>
            <a:graphicFrameLocks/>
          </p:cNvGraphicFramePr>
          <p:nvPr>
            <p:extLst>
              <p:ext uri="{D42A27DB-BD31-4B8C-83A1-F6EECF244321}">
                <p14:modId xmlns:p14="http://schemas.microsoft.com/office/powerpoint/2010/main" val="1404297213"/>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rgbClr val="1A82C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563173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fade">
                                      <p:cBhvr>
                                        <p:cTn id="7" dur="500"/>
                                        <p:tgtEl>
                                          <p:spTgt spid="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SIMD Underutilization </a:t>
              </a:r>
            </a:p>
            <a:p>
              <a:pPr marL="342900" indent="-342900" defTabSz="914400">
                <a:buFontTx/>
                <a:buChar char="-"/>
                <a:defRPr/>
              </a:pPr>
              <a:r>
                <a:rPr lang="en-US" sz="1900" dirty="0">
                  <a:latin typeface="Avenir Next" panose="020B0503020202020204" pitchFamily="34" charset="0"/>
                  <a:cs typeface="Gill Sans MT"/>
                </a:rPr>
                <a:t>due to data parallelism variation within and across applications</a:t>
              </a:r>
              <a:endParaRPr lang="en-US" sz="1900" dirty="0">
                <a:solidFill>
                  <a:schemeClr val="accent5"/>
                </a:solidFill>
                <a:latin typeface="Avenir Next" panose="020B0503020202020204" pitchFamily="34" charset="0"/>
                <a:cs typeface="Gill Sans MT"/>
              </a:endParaRPr>
            </a:p>
            <a:p>
              <a:pPr marL="342900" lvl="0" indent="-342900" defTabSz="914400">
                <a:buFontTx/>
                <a:buChar char="-"/>
                <a:defRPr/>
              </a:pPr>
              <a:r>
                <a:rPr lang="en-US" sz="1900" dirty="0">
                  <a:solidFill>
                    <a:srgbClr val="E26161"/>
                  </a:solidFill>
                  <a:latin typeface="Avenir Next" panose="020B0503020202020204" pitchFamily="34" charset="0"/>
                  <a:cs typeface="Gill Sans MT"/>
                </a:rPr>
                <a:t>leads to throughput and energy waste </a:t>
              </a:r>
              <a:endParaRPr kumimoji="0" lang="en-US" sz="1900" i="0" u="none" strike="noStrike" kern="1200" cap="none" spc="0" normalizeH="0" baseline="0" noProof="0" dirty="0">
                <a:ln>
                  <a:noFill/>
                </a:ln>
                <a:solidFill>
                  <a:srgbClr val="E26161"/>
                </a:solidFill>
                <a:effectLst/>
                <a:uLnTx/>
                <a:uFillTx/>
                <a:latin typeface="Avenir Next" panose="020B0503020202020204" pitchFamily="34" charset="0"/>
                <a:cs typeface="Gill Sans MT"/>
              </a:endParaRP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Limited Computation Support </a:t>
              </a:r>
            </a:p>
            <a:p>
              <a:pPr marL="342900" lvl="0" indent="-342900" defTabSz="914400">
                <a:buFontTx/>
                <a:buChar char="-"/>
                <a:defRPr/>
              </a:pPr>
              <a:r>
                <a:rPr lang="en-US" sz="1900" dirty="0">
                  <a:latin typeface="Avenir Next" panose="020B0503020202020204" pitchFamily="34" charset="0"/>
                  <a:cs typeface="Gill Sans MT"/>
                </a:rPr>
                <a:t>due to a lack of low-cost interconnects across columns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limits PUD operations to only parallel map constructs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Challenging Programming Model </a:t>
              </a:r>
            </a:p>
            <a:p>
              <a:pPr marL="342900" lvl="0" indent="-342900" defTabSz="914400">
                <a:buFontTx/>
                <a:buChar char="-"/>
                <a:defRPr/>
              </a:pPr>
              <a:r>
                <a:rPr lang="en-US" sz="1900" dirty="0">
                  <a:latin typeface="Avenir Next" panose="020B0503020202020204" pitchFamily="34" charset="0"/>
                  <a:cs typeface="Gill Sans MT"/>
                </a:rPr>
                <a:t>due to a lack of compiler support for PUD systems </a:t>
              </a:r>
              <a:endParaRPr lang="en-US" sz="1900" dirty="0">
                <a:solidFill>
                  <a:schemeClr val="accent5"/>
                </a:solidFill>
                <a:latin typeface="Avenir Next" panose="020B0503020202020204" pitchFamily="34" charset="0"/>
                <a:cs typeface="Gill Sans MT"/>
              </a:endParaRPr>
            </a:p>
            <a:p>
              <a:pPr marL="342900" lvl="0" indent="-342900" defTabSz="914400">
                <a:buFontTx/>
                <a:buChar char="-"/>
                <a:defRPr/>
              </a:pPr>
              <a:r>
                <a:rPr lang="en-US" sz="1900" dirty="0">
                  <a:solidFill>
                    <a:srgbClr val="E16161"/>
                  </a:solidFill>
                  <a:latin typeface="Avenir Next" panose="020B0503020202020204" pitchFamily="34" charset="0"/>
                  <a:cs typeface="Gill Sans MT"/>
                </a:rPr>
                <a:t>creates a burden on programmers, limiting PUD adoption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sp>
        <p:nvSpPr>
          <p:cNvPr id="2" name="Rectangle 1">
            <a:extLst>
              <a:ext uri="{FF2B5EF4-FFF2-40B4-BE49-F238E27FC236}">
                <a16:creationId xmlns:a16="http://schemas.microsoft.com/office/drawing/2014/main" id="{E344F666-8B89-E608-7C86-8228E37ED5EE}"/>
              </a:ext>
            </a:extLst>
          </p:cNvPr>
          <p:cNvSpPr/>
          <p:nvPr/>
        </p:nvSpPr>
        <p:spPr>
          <a:xfrm>
            <a:off x="0" y="2282323"/>
            <a:ext cx="9144000" cy="2261873"/>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 name="Table 4">
            <a:extLst>
              <a:ext uri="{FF2B5EF4-FFF2-40B4-BE49-F238E27FC236}">
                <a16:creationId xmlns:a16="http://schemas.microsoft.com/office/drawing/2014/main" id="{6D82D7AC-94C0-9B75-438A-A19366E7A561}"/>
              </a:ext>
            </a:extLst>
          </p:cNvPr>
          <p:cNvGraphicFramePr>
            <a:graphicFrameLocks/>
          </p:cNvGraphicFramePr>
          <p:nvPr>
            <p:extLst>
              <p:ext uri="{D42A27DB-BD31-4B8C-83A1-F6EECF244321}">
                <p14:modId xmlns:p14="http://schemas.microsoft.com/office/powerpoint/2010/main" val="3473660001"/>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5" name="Rectangle 4">
            <a:extLst>
              <a:ext uri="{FF2B5EF4-FFF2-40B4-BE49-F238E27FC236}">
                <a16:creationId xmlns:a16="http://schemas.microsoft.com/office/drawing/2014/main" id="{CDE7055D-CB03-1DC6-C6E0-E06CF326CB41}"/>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PUD systems suffer from </a:t>
            </a:r>
            <a:r>
              <a:rPr lang="en-US" sz="2200" b="1" dirty="0">
                <a:solidFill>
                  <a:srgbClr val="E16161"/>
                </a:solidFill>
                <a:latin typeface="Avenir Next" panose="020B0503020202020204" pitchFamily="34" charset="0"/>
              </a:rPr>
              <a:t>three sources of inefficiency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due to the </a:t>
            </a:r>
            <a:r>
              <a:rPr lang="en-US" sz="2200" b="1" dirty="0">
                <a:solidFill>
                  <a:srgbClr val="E16161"/>
                </a:solidFill>
                <a:latin typeface="Avenir Next" panose="020B0503020202020204" pitchFamily="34" charset="0"/>
              </a:rPr>
              <a:t>large</a:t>
            </a:r>
            <a:r>
              <a:rPr lang="en-US" sz="2200" b="1" dirty="0">
                <a:solidFill>
                  <a:schemeClr val="tx1"/>
                </a:solidFill>
                <a:latin typeface="Avenir Next" panose="020B0503020202020204" pitchFamily="34" charset="0"/>
              </a:rPr>
              <a:t> and </a:t>
            </a:r>
            <a:r>
              <a:rPr lang="en-US" sz="2200" b="1" dirty="0">
                <a:solidFill>
                  <a:srgbClr val="E16161"/>
                </a:solidFill>
                <a:latin typeface="Avenir Next" panose="020B0503020202020204" pitchFamily="34" charset="0"/>
              </a:rPr>
              <a:t>rigid</a:t>
            </a:r>
            <a:r>
              <a:rPr lang="en-US" sz="2200" b="1" dirty="0">
                <a:solidFill>
                  <a:schemeClr val="tx1"/>
                </a:solidFill>
                <a:latin typeface="Avenir Next" panose="020B0503020202020204" pitchFamily="34" charset="0"/>
              </a:rPr>
              <a:t> DRAM access granularity</a:t>
            </a:r>
          </a:p>
        </p:txBody>
      </p:sp>
    </p:spTree>
    <p:extLst>
      <p:ext uri="{BB962C8B-B14F-4D97-AF65-F5344CB8AC3E}">
        <p14:creationId xmlns:p14="http://schemas.microsoft.com/office/powerpoint/2010/main" val="256874689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169011" y="68828"/>
            <a:ext cx="8894602" cy="943888"/>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accent4"/>
                  </a:solidFill>
                  <a:latin typeface="Avenir Next" panose="020B0503020202020204" pitchFamily="34" charset="0"/>
                </a:rPr>
                <a:t>Introduction &amp; Background</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chemeClr val="accent4"/>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0533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Limitations of PUD Systems</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BABABA"/>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27893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MIMDRAM</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3</a:t>
              </a:r>
            </a:p>
          </p:txBody>
        </p:sp>
      </p:grpSp>
      <p:grpSp>
        <p:nvGrpSpPr>
          <p:cNvPr id="37" name="Group 36">
            <a:extLst>
              <a:ext uri="{FF2B5EF4-FFF2-40B4-BE49-F238E27FC236}">
                <a16:creationId xmlns:a16="http://schemas.microsoft.com/office/drawing/2014/main" id="{9AA1098E-4920-8C3F-DA3A-A875EBAF516B}"/>
              </a:ext>
            </a:extLst>
          </p:cNvPr>
          <p:cNvGrpSpPr/>
          <p:nvPr/>
        </p:nvGrpSpPr>
        <p:grpSpPr>
          <a:xfrm>
            <a:off x="174918" y="3525375"/>
            <a:ext cx="8779458" cy="594360"/>
            <a:chOff x="182271" y="1107480"/>
            <a:chExt cx="8779458" cy="758952"/>
          </a:xfrm>
        </p:grpSpPr>
        <p:sp>
          <p:nvSpPr>
            <p:cNvPr id="38" name="Rectangle 37">
              <a:extLst>
                <a:ext uri="{FF2B5EF4-FFF2-40B4-BE49-F238E27FC236}">
                  <a16:creationId xmlns:a16="http://schemas.microsoft.com/office/drawing/2014/main" id="{6E76F356-EB16-F78D-EE4D-2FFC18EDD2F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Hardware Overview</a:t>
              </a:r>
            </a:p>
          </p:txBody>
        </p:sp>
        <p:sp>
          <p:nvSpPr>
            <p:cNvPr id="39" name="Rectangle 38">
              <a:extLst>
                <a:ext uri="{FF2B5EF4-FFF2-40B4-BE49-F238E27FC236}">
                  <a16:creationId xmlns:a16="http://schemas.microsoft.com/office/drawing/2014/main" id="{71BE25DD-BB01-1019-91B4-1BB691BCFE21}"/>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4</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4261376"/>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Software Support</a:t>
              </a: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5</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997377"/>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6</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7</a:t>
              </a:r>
            </a:p>
          </p:txBody>
        </p:sp>
      </p:grpSp>
      <p:graphicFrame>
        <p:nvGraphicFramePr>
          <p:cNvPr id="4" name="Table 4">
            <a:extLst>
              <a:ext uri="{FF2B5EF4-FFF2-40B4-BE49-F238E27FC236}">
                <a16:creationId xmlns:a16="http://schemas.microsoft.com/office/drawing/2014/main" id="{31FE5C3E-9476-890D-330B-62ED88D31DAF}"/>
              </a:ext>
            </a:extLst>
          </p:cNvPr>
          <p:cNvGraphicFramePr>
            <a:graphicFrameLocks/>
          </p:cNvGraphicFramePr>
          <p:nvPr>
            <p:extLst>
              <p:ext uri="{D42A27DB-BD31-4B8C-83A1-F6EECF244321}">
                <p14:modId xmlns:p14="http://schemas.microsoft.com/office/powerpoint/2010/main" val="1858076687"/>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3554139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3" name="Table 4">
            <a:extLst>
              <a:ext uri="{FF2B5EF4-FFF2-40B4-BE49-F238E27FC236}">
                <a16:creationId xmlns:a16="http://schemas.microsoft.com/office/drawing/2014/main" id="{D545F3B3-0ACB-0460-549F-EA585416DB98}"/>
              </a:ext>
            </a:extLst>
          </p:cNvPr>
          <p:cNvGraphicFramePr>
            <a:graphicFrameLocks noGrp="1"/>
          </p:cNvGraphicFramePr>
          <p:nvPr>
            <p:extLst>
              <p:ext uri="{D42A27DB-BD31-4B8C-83A1-F6EECF244321}">
                <p14:modId xmlns:p14="http://schemas.microsoft.com/office/powerpoint/2010/main" val="4142356686"/>
              </p:ext>
            </p:extLst>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dirty="0">
                          <a:solidFill>
                            <a:srgbClr val="0432FF"/>
                          </a:solidFill>
                          <a:latin typeface="Consolas" panose="020B0609020204030204" pitchFamily="49" charset="0"/>
                          <a:cs typeface="Consolas" panose="020B0609020204030204" pitchFamily="49" charset="0"/>
                        </a:rPr>
                        <a:t> for</a:t>
                      </a:r>
                      <a:r>
                        <a:rPr lang="en-US" sz="1800" dirty="0">
                          <a:latin typeface="Consolas" panose="020B0609020204030204" pitchFamily="49" charset="0"/>
                          <a:cs typeface="Consolas" panose="020B0609020204030204" pitchFamily="49" charset="0"/>
                        </a:rPr>
                        <a:t> (</a:t>
                      </a:r>
                      <a:r>
                        <a:rPr lang="en-US" sz="1800" dirty="0">
                          <a:solidFill>
                            <a:srgbClr val="0432FF"/>
                          </a:solidFill>
                          <a:latin typeface="Consolas" panose="020B0609020204030204" pitchFamily="49" charset="0"/>
                          <a:cs typeface="Consolas" panose="020B0609020204030204" pitchFamily="49" charset="0"/>
                        </a:rPr>
                        <a:t>int</a:t>
                      </a:r>
                      <a:r>
                        <a:rPr lang="en-US" sz="1800" dirty="0">
                          <a:latin typeface="Consolas" panose="020B0609020204030204" pitchFamily="49" charset="0"/>
                          <a:cs typeface="Consolas" panose="020B0609020204030204" pitchFamily="49" charset="0"/>
                        </a:rPr>
                        <a:t> </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0; </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&lt; size ; ++ </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dirty="0">
                          <a:latin typeface="Consolas" panose="020B0609020204030204" pitchFamily="49" charset="0"/>
                          <a:cs typeface="Consolas" panose="020B0609020204030204" pitchFamily="49" charset="0"/>
                        </a:rPr>
                        <a:t>    </a:t>
                      </a:r>
                      <a:r>
                        <a:rPr lang="en-US" sz="1800" dirty="0">
                          <a:solidFill>
                            <a:srgbClr val="0432FF"/>
                          </a:solidFill>
                          <a:latin typeface="Consolas" panose="020B0609020204030204" pitchFamily="49" charset="0"/>
                          <a:cs typeface="Consolas" panose="020B0609020204030204" pitchFamily="49" charset="0"/>
                        </a:rPr>
                        <a:t>bool</a:t>
                      </a:r>
                      <a:r>
                        <a:rPr lang="en-US" sz="1800" dirty="0">
                          <a:latin typeface="Consolas" panose="020B0609020204030204" pitchFamily="49" charset="0"/>
                          <a:cs typeface="Consolas" panose="020B0609020204030204" pitchFamily="49" charset="0"/>
                        </a:rPr>
                        <a:t> </a:t>
                      </a:r>
                      <a:r>
                        <a:rPr lang="en-US" sz="1800" dirty="0" err="1">
                          <a:latin typeface="Consolas" panose="020B0609020204030204" pitchFamily="49" charset="0"/>
                          <a:cs typeface="Consolas" panose="020B0609020204030204" pitchFamily="49" charset="0"/>
                        </a:rPr>
                        <a:t>cond</a:t>
                      </a:r>
                      <a:r>
                        <a:rPr lang="en-US" sz="1800" dirty="0">
                          <a:latin typeface="Consolas" panose="020B0609020204030204" pitchFamily="49" charset="0"/>
                          <a:cs typeface="Consolas" panose="020B0609020204030204" pitchFamily="49" charset="0"/>
                        </a:rPr>
                        <a:t> = A[</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&gt; </a:t>
                      </a:r>
                      <a:r>
                        <a:rPr lang="en-US" sz="1800" dirty="0" err="1">
                          <a:latin typeface="Consolas" panose="020B0609020204030204" pitchFamily="49" charset="0"/>
                          <a:cs typeface="Consolas" panose="020B0609020204030204" pitchFamily="49" charset="0"/>
                        </a:rPr>
                        <a:t>pred</a:t>
                      </a:r>
                      <a:r>
                        <a:rPr lang="en-US" sz="1800" dirty="0">
                          <a:latin typeface="Consolas" panose="020B0609020204030204" pitchFamily="49" charset="0"/>
                          <a:cs typeface="Consolas" panose="020B0609020204030204" pitchFamily="49" charset="0"/>
                        </a:rPr>
                        <a:t>[</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dirty="0">
                          <a:latin typeface="Consolas" panose="020B0609020204030204" pitchFamily="49" charset="0"/>
                          <a:cs typeface="Consolas" panose="020B0609020204030204" pitchFamily="49" charset="0"/>
                        </a:rPr>
                        <a:t>    </a:t>
                      </a:r>
                      <a:r>
                        <a:rPr lang="en-US" sz="1800" dirty="0">
                          <a:solidFill>
                            <a:srgbClr val="1C33FE"/>
                          </a:solidFill>
                          <a:latin typeface="Consolas" panose="020B0609020204030204" pitchFamily="49" charset="0"/>
                          <a:cs typeface="Consolas" panose="020B0609020204030204" pitchFamily="49" charset="0"/>
                        </a:rPr>
                        <a:t>if</a:t>
                      </a:r>
                      <a:r>
                        <a:rPr lang="en-US" sz="1800" dirty="0">
                          <a:latin typeface="Consolas" panose="020B0609020204030204" pitchFamily="49" charset="0"/>
                          <a:cs typeface="Consolas" panose="020B0609020204030204" pitchFamily="49" charset="0"/>
                        </a:rPr>
                        <a:t> (</a:t>
                      </a:r>
                      <a:r>
                        <a:rPr lang="en-US" sz="1800" dirty="0" err="1">
                          <a:latin typeface="Consolas" panose="020B0609020204030204" pitchFamily="49" charset="0"/>
                          <a:cs typeface="Consolas" panose="020B0609020204030204" pitchFamily="49" charset="0"/>
                        </a:rPr>
                        <a:t>cond</a:t>
                      </a:r>
                      <a:r>
                        <a:rPr lang="en-US" sz="1800" dirty="0">
                          <a:latin typeface="Consolas" panose="020B0609020204030204" pitchFamily="49" charset="0"/>
                          <a:cs typeface="Consolas" panose="020B0609020204030204" pitchFamily="49" charset="0"/>
                        </a:rPr>
                        <a:t>) C[</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A[</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B[</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dirty="0">
                          <a:latin typeface="Consolas" panose="020B0609020204030204" pitchFamily="49" charset="0"/>
                          <a:cs typeface="Consolas" panose="020B0609020204030204" pitchFamily="49" charset="0"/>
                        </a:rPr>
                        <a:t>    </a:t>
                      </a:r>
                      <a:r>
                        <a:rPr lang="en-US" sz="1800" dirty="0">
                          <a:solidFill>
                            <a:srgbClr val="0432FF"/>
                          </a:solidFill>
                          <a:latin typeface="Consolas" panose="020B0609020204030204" pitchFamily="49" charset="0"/>
                          <a:cs typeface="Consolas" panose="020B0609020204030204" pitchFamily="49" charset="0"/>
                        </a:rPr>
                        <a:t>else </a:t>
                      </a:r>
                      <a:r>
                        <a:rPr lang="en-US" sz="1800" dirty="0">
                          <a:latin typeface="Consolas" panose="020B0609020204030204" pitchFamily="49" charset="0"/>
                          <a:cs typeface="Consolas" panose="020B0609020204030204" pitchFamily="49" charset="0"/>
                        </a:rPr>
                        <a:t> C[</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A[</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B[</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a:t>
                      </a:r>
                      <a:endParaRPr lang="en-US" sz="1800" dirty="0">
                        <a:solidFill>
                          <a:srgbClr val="0432FF"/>
                        </a:solidFill>
                        <a:latin typeface="Consolas" panose="020B0609020204030204" pitchFamily="49" charset="0"/>
                        <a:cs typeface="Consolas" panose="020B06090202040302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dirty="0">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extLst>
              <p:ext uri="{D42A27DB-BD31-4B8C-83A1-F6EECF244321}">
                <p14:modId xmlns:p14="http://schemas.microsoft.com/office/powerpoint/2010/main" val="1284359080"/>
              </p:ext>
            </p:extLst>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2" name="Table 4">
            <a:extLst>
              <a:ext uri="{FF2B5EF4-FFF2-40B4-BE49-F238E27FC236}">
                <a16:creationId xmlns:a16="http://schemas.microsoft.com/office/drawing/2014/main" id="{4E692141-8DD2-18C0-42DF-C3742956B168}"/>
              </a:ext>
            </a:extLst>
          </p:cNvPr>
          <p:cNvGraphicFramePr>
            <a:graphicFrameLocks/>
          </p:cNvGraphicFramePr>
          <p:nvPr>
            <p:extLst>
              <p:ext uri="{D42A27DB-BD31-4B8C-83A1-F6EECF244321}">
                <p14:modId xmlns:p14="http://schemas.microsoft.com/office/powerpoint/2010/main" val="1277113689"/>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3" name="TextBox 12">
            <a:extLst>
              <a:ext uri="{FF2B5EF4-FFF2-40B4-BE49-F238E27FC236}">
                <a16:creationId xmlns:a16="http://schemas.microsoft.com/office/drawing/2014/main" id="{F328D2D3-A388-6648-4A95-E96F7E77B9C0}"/>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chemeClr val="accent5"/>
                </a:solidFill>
                <a:latin typeface="Avenir Next" panose="020B0503020202020204" pitchFamily="34" charset="0"/>
              </a:rPr>
              <a:t>High</a:t>
            </a:r>
            <a:r>
              <a:rPr kumimoji="0" lang="en-US" sz="20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-level code for </a:t>
            </a:r>
            <a:b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t>
            </a:r>
            <a:endParaRPr lang="en-US" dirty="0"/>
          </a:p>
        </p:txBody>
      </p:sp>
    </p:spTree>
    <p:extLst>
      <p:ext uri="{BB962C8B-B14F-4D97-AF65-F5344CB8AC3E}">
        <p14:creationId xmlns:p14="http://schemas.microsoft.com/office/powerpoint/2010/main" val="55876726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extLst>
              <p:ext uri="{D42A27DB-BD31-4B8C-83A1-F6EECF244321}">
                <p14:modId xmlns:p14="http://schemas.microsoft.com/office/powerpoint/2010/main" val="4206672292"/>
              </p:ext>
            </p:extLst>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2" name="Table 4">
            <a:extLst>
              <a:ext uri="{FF2B5EF4-FFF2-40B4-BE49-F238E27FC236}">
                <a16:creationId xmlns:a16="http://schemas.microsoft.com/office/drawing/2014/main" id="{645DB49D-DCC6-E952-7F40-2292FB995A60}"/>
              </a:ext>
            </a:extLst>
          </p:cNvPr>
          <p:cNvGraphicFramePr>
            <a:graphicFrameLocks/>
          </p:cNvGraphicFramePr>
          <p:nvPr>
            <p:extLst>
              <p:ext uri="{D42A27DB-BD31-4B8C-83A1-F6EECF244321}">
                <p14:modId xmlns:p14="http://schemas.microsoft.com/office/powerpoint/2010/main" val="1429830337"/>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graphicFrame>
        <p:nvGraphicFramePr>
          <p:cNvPr id="5" name="Table 4">
            <a:extLst>
              <a:ext uri="{FF2B5EF4-FFF2-40B4-BE49-F238E27FC236}">
                <a16:creationId xmlns:a16="http://schemas.microsoft.com/office/drawing/2014/main" id="{B0706849-A1D1-60B0-EE87-16D9740D0D09}"/>
              </a:ext>
            </a:extLst>
          </p:cNvPr>
          <p:cNvGraphicFramePr>
            <a:graphicFrameLocks noGrp="1"/>
          </p:cNvGraphicFramePr>
          <p:nvPr>
            <p:extLst>
              <p:ext uri="{D42A27DB-BD31-4B8C-83A1-F6EECF244321}">
                <p14:modId xmlns:p14="http://schemas.microsoft.com/office/powerpoint/2010/main" val="3745547464"/>
              </p:ext>
            </p:extLst>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for (int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0;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&lt; size ; ++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bool </a:t>
                      </a:r>
                      <a:r>
                        <a:rPr lang="en-US" sz="1800" dirty="0" err="1">
                          <a:solidFill>
                            <a:schemeClr val="bg2">
                              <a:lumMod val="75000"/>
                            </a:schemeClr>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A</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&gt; </a:t>
                      </a:r>
                      <a:r>
                        <a:rPr lang="en-US" sz="1800" b="1" dirty="0" err="1">
                          <a:solidFill>
                            <a:schemeClr val="accent1"/>
                          </a:solidFill>
                          <a:latin typeface="Consolas" panose="020B0609020204030204" pitchFamily="49" charset="0"/>
                          <a:cs typeface="Consolas" panose="020B0609020204030204" pitchFamily="49" charset="0"/>
                        </a:rPr>
                        <a:t>pred</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if (</a:t>
                      </a:r>
                      <a:r>
                        <a:rPr lang="en-US" sz="1800" dirty="0" err="1">
                          <a:solidFill>
                            <a:schemeClr val="bg2">
                              <a:lumMod val="75000"/>
                            </a:schemeClr>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a:t>
                      </a:r>
                      <a:r>
                        <a:rPr lang="en-US" sz="1800" b="1" dirty="0">
                          <a:solidFill>
                            <a:schemeClr val="accent1"/>
                          </a:solidFill>
                          <a:latin typeface="Consolas" panose="020B0609020204030204" pitchFamily="49" charset="0"/>
                          <a:cs typeface="Consolas" panose="020B0609020204030204" pitchFamily="49" charset="0"/>
                        </a:rPr>
                        <a:t>C</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A</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B</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else  </a:t>
                      </a:r>
                      <a:r>
                        <a:rPr lang="en-US" sz="1800" b="1" dirty="0">
                          <a:solidFill>
                            <a:schemeClr val="accent1"/>
                          </a:solidFill>
                          <a:latin typeface="Consolas" panose="020B0609020204030204" pitchFamily="49" charset="0"/>
                          <a:cs typeface="Consolas" panose="020B0609020204030204" pitchFamily="49" charset="0"/>
                        </a:rPr>
                        <a:t>C</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A</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B</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sp>
        <p:nvSpPr>
          <p:cNvPr id="7" name="TextBox 6">
            <a:extLst>
              <a:ext uri="{FF2B5EF4-FFF2-40B4-BE49-F238E27FC236}">
                <a16:creationId xmlns:a16="http://schemas.microsoft.com/office/drawing/2014/main" id="{F58B1E82-9194-1DA4-A877-EC11A224EF98}"/>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chemeClr val="accent5"/>
                </a:solidFill>
                <a:latin typeface="Avenir Next" panose="020B0503020202020204" pitchFamily="34" charset="0"/>
              </a:rPr>
              <a:t>High</a:t>
            </a:r>
            <a:r>
              <a:rPr kumimoji="0" lang="en-US" sz="20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-level code for </a:t>
            </a:r>
            <a:b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t>
            </a:r>
            <a:endParaRPr lang="en-US" dirty="0"/>
          </a:p>
        </p:txBody>
      </p:sp>
    </p:spTree>
    <p:extLst>
      <p:ext uri="{BB962C8B-B14F-4D97-AF65-F5344CB8AC3E}">
        <p14:creationId xmlns:p14="http://schemas.microsoft.com/office/powerpoint/2010/main" val="386605505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extLst>
              <p:ext uri="{D42A27DB-BD31-4B8C-83A1-F6EECF244321}">
                <p14:modId xmlns:p14="http://schemas.microsoft.com/office/powerpoint/2010/main" val="1378415127"/>
              </p:ext>
            </p:extLst>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Identify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array boundaries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2" name="Table 4">
            <a:extLst>
              <a:ext uri="{FF2B5EF4-FFF2-40B4-BE49-F238E27FC236}">
                <a16:creationId xmlns:a16="http://schemas.microsoft.com/office/drawing/2014/main" id="{A28700EF-AE28-CCA3-4023-3E5839C5BEE0}"/>
              </a:ext>
            </a:extLst>
          </p:cNvPr>
          <p:cNvGraphicFramePr>
            <a:graphicFrameLocks/>
          </p:cNvGraphicFramePr>
          <p:nvPr>
            <p:extLst>
              <p:ext uri="{D42A27DB-BD31-4B8C-83A1-F6EECF244321}">
                <p14:modId xmlns:p14="http://schemas.microsoft.com/office/powerpoint/2010/main" val="2445648353"/>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graphicFrame>
        <p:nvGraphicFramePr>
          <p:cNvPr id="5" name="Table 4">
            <a:extLst>
              <a:ext uri="{FF2B5EF4-FFF2-40B4-BE49-F238E27FC236}">
                <a16:creationId xmlns:a16="http://schemas.microsoft.com/office/drawing/2014/main" id="{00C3948E-DD9A-AEBC-93B9-B41CFBB09086}"/>
              </a:ext>
            </a:extLst>
          </p:cNvPr>
          <p:cNvGraphicFramePr>
            <a:graphicFrameLocks noGrp="1"/>
          </p:cNvGraphicFramePr>
          <p:nvPr>
            <p:extLst>
              <p:ext uri="{D42A27DB-BD31-4B8C-83A1-F6EECF244321}">
                <p14:modId xmlns:p14="http://schemas.microsoft.com/office/powerpoint/2010/main" val="2804199948"/>
              </p:ext>
            </p:extLst>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for (int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0;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&lt; </a:t>
                      </a:r>
                      <a:r>
                        <a:rPr lang="en-US" sz="1800" b="1" dirty="0">
                          <a:solidFill>
                            <a:schemeClr val="accent1"/>
                          </a:solidFill>
                          <a:latin typeface="Consolas" panose="020B0609020204030204" pitchFamily="49" charset="0"/>
                          <a:cs typeface="Consolas" panose="020B0609020204030204" pitchFamily="49" charset="0"/>
                        </a:rPr>
                        <a:t>size</a:t>
                      </a:r>
                      <a:r>
                        <a:rPr lang="en-US" sz="1800" dirty="0">
                          <a:solidFill>
                            <a:schemeClr val="bg2">
                              <a:lumMod val="75000"/>
                            </a:schemeClr>
                          </a:solidFill>
                          <a:latin typeface="Consolas" panose="020B0609020204030204" pitchFamily="49" charset="0"/>
                          <a:cs typeface="Consolas" panose="020B0609020204030204" pitchFamily="49" charset="0"/>
                        </a:rPr>
                        <a:t> ; ++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bool </a:t>
                      </a:r>
                      <a:r>
                        <a:rPr lang="en-US" sz="1800" dirty="0" err="1">
                          <a:solidFill>
                            <a:schemeClr val="bg2">
                              <a:lumMod val="75000"/>
                            </a:schemeClr>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&gt; </a:t>
                      </a:r>
                      <a:r>
                        <a:rPr lang="en-US" sz="1800" dirty="0" err="1">
                          <a:solidFill>
                            <a:schemeClr val="bg2">
                              <a:lumMod val="75000"/>
                            </a:schemeClr>
                          </a:solidFill>
                          <a:latin typeface="Consolas" panose="020B0609020204030204" pitchFamily="49" charset="0"/>
                          <a:cs typeface="Consolas" panose="020B0609020204030204" pitchFamily="49" charset="0"/>
                        </a:rPr>
                        <a:t>pred</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if (</a:t>
                      </a:r>
                      <a:r>
                        <a:rPr lang="en-US" sz="1800" dirty="0" err="1">
                          <a:solidFill>
                            <a:schemeClr val="bg2">
                              <a:lumMod val="75000"/>
                            </a:schemeClr>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C[</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B[</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else  C[</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B[</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sp>
        <p:nvSpPr>
          <p:cNvPr id="7" name="TextBox 6">
            <a:extLst>
              <a:ext uri="{FF2B5EF4-FFF2-40B4-BE49-F238E27FC236}">
                <a16:creationId xmlns:a16="http://schemas.microsoft.com/office/drawing/2014/main" id="{28FD2B77-CC2C-26A4-6E5B-3487BE7DA2A7}"/>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chemeClr val="accent5"/>
                </a:solidFill>
                <a:latin typeface="Avenir Next" panose="020B0503020202020204" pitchFamily="34" charset="0"/>
              </a:rPr>
              <a:t>High</a:t>
            </a:r>
            <a:r>
              <a:rPr kumimoji="0" lang="en-US" sz="20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-level code for </a:t>
            </a:r>
            <a:b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t>
            </a:r>
            <a:endParaRPr lang="en-US" dirty="0"/>
          </a:p>
        </p:txBody>
      </p:sp>
    </p:spTree>
    <p:extLst>
      <p:ext uri="{BB962C8B-B14F-4D97-AF65-F5344CB8AC3E}">
        <p14:creationId xmlns:p14="http://schemas.microsoft.com/office/powerpoint/2010/main" val="327906579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extLst>
              <p:ext uri="{D42A27DB-BD31-4B8C-83A1-F6EECF244321}">
                <p14:modId xmlns:p14="http://schemas.microsoft.com/office/powerpoint/2010/main" val="2701271433"/>
              </p:ext>
            </p:extLst>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Identify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array boundaries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Manually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unroll loop</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C to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PUD instructions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2" name="Table 4">
            <a:extLst>
              <a:ext uri="{FF2B5EF4-FFF2-40B4-BE49-F238E27FC236}">
                <a16:creationId xmlns:a16="http://schemas.microsoft.com/office/drawing/2014/main" id="{C96A3AB7-6BEB-2DA9-E68F-5D41C705B566}"/>
              </a:ext>
            </a:extLst>
          </p:cNvPr>
          <p:cNvGraphicFramePr>
            <a:graphicFrameLocks/>
          </p:cNvGraphicFramePr>
          <p:nvPr>
            <p:extLst>
              <p:ext uri="{D42A27DB-BD31-4B8C-83A1-F6EECF244321}">
                <p14:modId xmlns:p14="http://schemas.microsoft.com/office/powerpoint/2010/main" val="3099695383"/>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graphicFrame>
        <p:nvGraphicFramePr>
          <p:cNvPr id="5" name="Table 4">
            <a:extLst>
              <a:ext uri="{FF2B5EF4-FFF2-40B4-BE49-F238E27FC236}">
                <a16:creationId xmlns:a16="http://schemas.microsoft.com/office/drawing/2014/main" id="{D0EA6730-87B0-027D-B161-8713017582DF}"/>
              </a:ext>
            </a:extLst>
          </p:cNvPr>
          <p:cNvGraphicFramePr>
            <a:graphicFrameLocks noGrp="1"/>
          </p:cNvGraphicFramePr>
          <p:nvPr>
            <p:extLst>
              <p:ext uri="{D42A27DB-BD31-4B8C-83A1-F6EECF244321}">
                <p14:modId xmlns:p14="http://schemas.microsoft.com/office/powerpoint/2010/main" val="1493046279"/>
              </p:ext>
            </p:extLst>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a:t>
                      </a:r>
                      <a:r>
                        <a:rPr lang="en-US" sz="1800" b="1" dirty="0">
                          <a:solidFill>
                            <a:schemeClr val="accent1"/>
                          </a:solidFill>
                          <a:latin typeface="Consolas" panose="020B0609020204030204" pitchFamily="49" charset="0"/>
                          <a:cs typeface="Consolas" panose="020B0609020204030204" pitchFamily="49" charset="0"/>
                        </a:rPr>
                        <a:t>for (int </a:t>
                      </a:r>
                      <a:r>
                        <a:rPr lang="en-US" sz="1800" b="1" dirty="0" err="1">
                          <a:solidFill>
                            <a:schemeClr val="accent1"/>
                          </a:solidFill>
                          <a:latin typeface="Consolas" panose="020B0609020204030204" pitchFamily="49" charset="0"/>
                          <a:cs typeface="Consolas" panose="020B0609020204030204" pitchFamily="49" charset="0"/>
                        </a:rPr>
                        <a:t>i</a:t>
                      </a:r>
                      <a:r>
                        <a:rPr lang="en-US" sz="1800" b="1" dirty="0">
                          <a:solidFill>
                            <a:schemeClr val="accent1"/>
                          </a:solidFill>
                          <a:latin typeface="Consolas" panose="020B0609020204030204" pitchFamily="49" charset="0"/>
                          <a:cs typeface="Consolas" panose="020B0609020204030204" pitchFamily="49" charset="0"/>
                        </a:rPr>
                        <a:t> = 0; </a:t>
                      </a:r>
                      <a:r>
                        <a:rPr lang="en-US" sz="1800" b="1" dirty="0" err="1">
                          <a:solidFill>
                            <a:schemeClr val="accent1"/>
                          </a:solidFill>
                          <a:latin typeface="Consolas" panose="020B0609020204030204" pitchFamily="49" charset="0"/>
                          <a:cs typeface="Consolas" panose="020B0609020204030204" pitchFamily="49" charset="0"/>
                        </a:rPr>
                        <a:t>i</a:t>
                      </a:r>
                      <a:r>
                        <a:rPr lang="en-US" sz="1800" b="1" dirty="0">
                          <a:solidFill>
                            <a:schemeClr val="accent1"/>
                          </a:solidFill>
                          <a:latin typeface="Consolas" panose="020B0609020204030204" pitchFamily="49" charset="0"/>
                          <a:cs typeface="Consolas" panose="020B0609020204030204" pitchFamily="49" charset="0"/>
                        </a:rPr>
                        <a:t> &lt; size ; ++ </a:t>
                      </a:r>
                      <a:r>
                        <a:rPr lang="en-US" sz="1800" b="1" dirty="0" err="1">
                          <a:solidFill>
                            <a:schemeClr val="accent1"/>
                          </a:solidFill>
                          <a:latin typeface="Consolas" panose="020B0609020204030204" pitchFamily="49" charset="0"/>
                          <a:cs typeface="Consolas" panose="020B0609020204030204" pitchFamily="49" charset="0"/>
                        </a:rPr>
                        <a:t>i</a:t>
                      </a:r>
                      <a:r>
                        <a:rPr lang="en-US" sz="1800" b="1" dirty="0">
                          <a:solidFill>
                            <a:schemeClr val="accent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bool </a:t>
                      </a:r>
                      <a:r>
                        <a:rPr lang="en-US" sz="1800" b="0" dirty="0" err="1">
                          <a:solidFill>
                            <a:schemeClr val="bg2">
                              <a:lumMod val="75000"/>
                            </a:schemeClr>
                          </a:solidFill>
                          <a:latin typeface="Consolas" panose="020B0609020204030204" pitchFamily="49" charset="0"/>
                          <a:cs typeface="Consolas" panose="020B0609020204030204" pitchFamily="49" charset="0"/>
                        </a:rPr>
                        <a:t>cond</a:t>
                      </a:r>
                      <a:r>
                        <a:rPr lang="en-US" sz="1800" b="0" dirty="0">
                          <a:solidFill>
                            <a:schemeClr val="bg2">
                              <a:lumMod val="75000"/>
                            </a:schemeClr>
                          </a:solidFill>
                          <a:latin typeface="Consolas" panose="020B0609020204030204" pitchFamily="49" charset="0"/>
                          <a:cs typeface="Consolas" panose="020B0609020204030204" pitchFamily="49" charset="0"/>
                        </a:rPr>
                        <a:t> = A[</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&gt; </a:t>
                      </a:r>
                      <a:r>
                        <a:rPr lang="en-US" sz="1800" b="0" dirty="0" err="1">
                          <a:solidFill>
                            <a:schemeClr val="bg2">
                              <a:lumMod val="75000"/>
                            </a:schemeClr>
                          </a:solidFill>
                          <a:latin typeface="Consolas" panose="020B0609020204030204" pitchFamily="49" charset="0"/>
                          <a:cs typeface="Consolas" panose="020B0609020204030204" pitchFamily="49" charset="0"/>
                        </a:rPr>
                        <a:t>pred</a:t>
                      </a:r>
                      <a:r>
                        <a:rPr lang="en-US" sz="1800" b="0" dirty="0">
                          <a:solidFill>
                            <a:schemeClr val="bg2">
                              <a:lumMod val="75000"/>
                            </a:schemeClr>
                          </a:solidFill>
                          <a:latin typeface="Consolas" panose="020B0609020204030204" pitchFamily="49" charset="0"/>
                          <a:cs typeface="Consolas" panose="020B0609020204030204" pitchFamily="49" charset="0"/>
                        </a:rPr>
                        <a:t>[</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if (</a:t>
                      </a:r>
                      <a:r>
                        <a:rPr lang="en-US" sz="1800" b="0" dirty="0" err="1">
                          <a:solidFill>
                            <a:schemeClr val="bg2">
                              <a:lumMod val="75000"/>
                            </a:schemeClr>
                          </a:solidFill>
                          <a:latin typeface="Consolas" panose="020B0609020204030204" pitchFamily="49" charset="0"/>
                          <a:cs typeface="Consolas" panose="020B0609020204030204" pitchFamily="49" charset="0"/>
                        </a:rPr>
                        <a:t>cond</a:t>
                      </a:r>
                      <a:r>
                        <a:rPr lang="en-US" sz="1800" b="0" dirty="0">
                          <a:solidFill>
                            <a:schemeClr val="bg2">
                              <a:lumMod val="75000"/>
                            </a:schemeClr>
                          </a:solidFill>
                          <a:latin typeface="Consolas" panose="020B0609020204030204" pitchFamily="49" charset="0"/>
                          <a:cs typeface="Consolas" panose="020B0609020204030204" pitchFamily="49" charset="0"/>
                        </a:rPr>
                        <a:t>) C[</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 A[</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 B[</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else  C[</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 A[</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 B[</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a:t>
                      </a:r>
                      <a:r>
                        <a:rPr lang="en-US" sz="1800" b="1" dirty="0">
                          <a:solidFill>
                            <a:schemeClr val="accent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sp>
        <p:nvSpPr>
          <p:cNvPr id="7" name="TextBox 6">
            <a:extLst>
              <a:ext uri="{FF2B5EF4-FFF2-40B4-BE49-F238E27FC236}">
                <a16:creationId xmlns:a16="http://schemas.microsoft.com/office/drawing/2014/main" id="{605BD12C-5E2A-67CA-AF8F-A9B29C14C290}"/>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chemeClr val="accent5"/>
                </a:solidFill>
                <a:latin typeface="Avenir Next" panose="020B0503020202020204" pitchFamily="34" charset="0"/>
              </a:rPr>
              <a:t>High</a:t>
            </a:r>
            <a:r>
              <a:rPr kumimoji="0" lang="en-US" sz="20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-level code for </a:t>
            </a:r>
            <a:b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t>
            </a:r>
            <a:endParaRPr lang="en-US" dirty="0"/>
          </a:p>
        </p:txBody>
      </p:sp>
    </p:spTree>
    <p:extLst>
      <p:ext uri="{BB962C8B-B14F-4D97-AF65-F5344CB8AC3E}">
        <p14:creationId xmlns:p14="http://schemas.microsoft.com/office/powerpoint/2010/main" val="58486955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extLst>
              <p:ext uri="{D42A27DB-BD31-4B8C-83A1-F6EECF244321}">
                <p14:modId xmlns:p14="http://schemas.microsoft.com/office/powerpoint/2010/main" val="2617730348"/>
              </p:ext>
            </p:extLst>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Identify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array boundaries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Manually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unroll loop</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C to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PUD instructions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Orchestrate</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movement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2" name="Table 4">
            <a:extLst>
              <a:ext uri="{FF2B5EF4-FFF2-40B4-BE49-F238E27FC236}">
                <a16:creationId xmlns:a16="http://schemas.microsoft.com/office/drawing/2014/main" id="{34DE2DDA-FE15-AA5A-4CD8-DFE6797466CB}"/>
              </a:ext>
            </a:extLst>
          </p:cNvPr>
          <p:cNvGraphicFramePr>
            <a:graphicFrameLocks/>
          </p:cNvGraphicFramePr>
          <p:nvPr>
            <p:extLst>
              <p:ext uri="{D42A27DB-BD31-4B8C-83A1-F6EECF244321}">
                <p14:modId xmlns:p14="http://schemas.microsoft.com/office/powerpoint/2010/main" val="1595935216"/>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graphicFrame>
        <p:nvGraphicFramePr>
          <p:cNvPr id="5" name="Table 4">
            <a:extLst>
              <a:ext uri="{FF2B5EF4-FFF2-40B4-BE49-F238E27FC236}">
                <a16:creationId xmlns:a16="http://schemas.microsoft.com/office/drawing/2014/main" id="{2BD41C51-5DA9-F9E9-D375-3727500298A1}"/>
              </a:ext>
            </a:extLst>
          </p:cNvPr>
          <p:cNvGraphicFramePr>
            <a:graphicFrameLocks noGrp="1"/>
          </p:cNvGraphicFramePr>
          <p:nvPr>
            <p:extLst>
              <p:ext uri="{D42A27DB-BD31-4B8C-83A1-F6EECF244321}">
                <p14:modId xmlns:p14="http://schemas.microsoft.com/office/powerpoint/2010/main" val="2401015753"/>
              </p:ext>
            </p:extLst>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for (int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0;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&lt; size ; ++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bool </a:t>
                      </a:r>
                      <a:r>
                        <a:rPr lang="en-US" sz="1800" b="1" dirty="0" err="1">
                          <a:solidFill>
                            <a:schemeClr val="accent1"/>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&gt; </a:t>
                      </a:r>
                      <a:r>
                        <a:rPr lang="en-US" sz="1800" dirty="0" err="1">
                          <a:solidFill>
                            <a:schemeClr val="bg2">
                              <a:lumMod val="75000"/>
                            </a:schemeClr>
                          </a:solidFill>
                          <a:latin typeface="Consolas" panose="020B0609020204030204" pitchFamily="49" charset="0"/>
                          <a:cs typeface="Consolas" panose="020B0609020204030204" pitchFamily="49" charset="0"/>
                        </a:rPr>
                        <a:t>pred</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if (</a:t>
                      </a:r>
                      <a:r>
                        <a:rPr lang="en-US" sz="1800" b="1" dirty="0" err="1">
                          <a:solidFill>
                            <a:schemeClr val="accent1"/>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C[</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B[</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else  C[</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B[</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sp>
        <p:nvSpPr>
          <p:cNvPr id="7" name="TextBox 6">
            <a:extLst>
              <a:ext uri="{FF2B5EF4-FFF2-40B4-BE49-F238E27FC236}">
                <a16:creationId xmlns:a16="http://schemas.microsoft.com/office/drawing/2014/main" id="{C42FF8E6-DFFE-69CC-9F74-5E34BA46C1FB}"/>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chemeClr val="accent5"/>
                </a:solidFill>
                <a:latin typeface="Avenir Next" panose="020B0503020202020204" pitchFamily="34" charset="0"/>
              </a:rPr>
              <a:t>High</a:t>
            </a:r>
            <a:r>
              <a:rPr kumimoji="0" lang="en-US" sz="20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-level code for </a:t>
            </a:r>
            <a:b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t>
            </a:r>
            <a:endParaRPr lang="en-US" dirty="0"/>
          </a:p>
        </p:txBody>
      </p:sp>
    </p:spTree>
    <p:extLst>
      <p:ext uri="{BB962C8B-B14F-4D97-AF65-F5344CB8AC3E}">
        <p14:creationId xmlns:p14="http://schemas.microsoft.com/office/powerpoint/2010/main" val="359524889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4" name="Table 5">
            <a:extLst>
              <a:ext uri="{FF2B5EF4-FFF2-40B4-BE49-F238E27FC236}">
                <a16:creationId xmlns:a16="http://schemas.microsoft.com/office/drawing/2014/main" id="{8DA188E7-41DE-DC90-B17F-8046166E1314}"/>
              </a:ext>
            </a:extLst>
          </p:cNvPr>
          <p:cNvGraphicFramePr>
            <a:graphicFrameLocks noGrp="1"/>
          </p:cNvGraphicFramePr>
          <p:nvPr>
            <p:extLst>
              <p:ext uri="{D42A27DB-BD31-4B8C-83A1-F6EECF244321}">
                <p14:modId xmlns:p14="http://schemas.microsoft.com/office/powerpoint/2010/main" val="2938289534"/>
              </p:ext>
            </p:extLst>
          </p:nvPr>
        </p:nvGraphicFramePr>
        <p:xfrm>
          <a:off x="1320928" y="3755175"/>
          <a:ext cx="6590767" cy="2455125"/>
        </p:xfrm>
        <a:graphic>
          <a:graphicData uri="http://schemas.openxmlformats.org/drawingml/2006/table">
            <a:tbl>
              <a:tblPr firstRow="1" bandRow="1">
                <a:tableStyleId>{2D5ABB26-0587-4C30-8999-92F81FD0307C}</a:tableStyleId>
              </a:tblPr>
              <a:tblGrid>
                <a:gridCol w="6590767">
                  <a:extLst>
                    <a:ext uri="{9D8B030D-6E8A-4147-A177-3AD203B41FA5}">
                      <a16:colId xmlns:a16="http://schemas.microsoft.com/office/drawing/2014/main" val="540741591"/>
                    </a:ext>
                  </a:extLst>
                </a:gridCol>
              </a:tblGrid>
              <a:tr h="321525">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bbop_trsp_init</a:t>
                      </a:r>
                      <a:r>
                        <a:rPr lang="en-US" sz="2000" dirty="0">
                          <a:solidFill>
                            <a:schemeClr val="tx1"/>
                          </a:solidFill>
                          <a:latin typeface="Consolas" panose="020B0609020204030204" pitchFamily="49" charset="0"/>
                          <a:cs typeface="Consolas" panose="020B0609020204030204" pitchFamily="49" charset="0"/>
                        </a:rPr>
                        <a:t>(A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1147427723"/>
                  </a:ext>
                </a:extLst>
              </a:tr>
              <a:tr h="202847">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bbop_trsp_init</a:t>
                      </a:r>
                      <a:r>
                        <a:rPr lang="en-US" sz="2000" dirty="0">
                          <a:solidFill>
                            <a:schemeClr val="tx1"/>
                          </a:solidFill>
                          <a:latin typeface="Consolas" panose="020B0609020204030204" pitchFamily="49" charset="0"/>
                          <a:cs typeface="Consolas" panose="020B0609020204030204" pitchFamily="49" charset="0"/>
                        </a:rPr>
                        <a:t>(B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3401903085"/>
                  </a:ext>
                </a:extLst>
              </a:tr>
              <a:tr h="202847">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bbop_trsp_init</a:t>
                      </a:r>
                      <a:r>
                        <a:rPr lang="en-US" sz="2000" dirty="0">
                          <a:solidFill>
                            <a:schemeClr val="tx1"/>
                          </a:solidFill>
                          <a:latin typeface="Consolas" panose="020B0609020204030204" pitchFamily="49" charset="0"/>
                          <a:cs typeface="Consolas" panose="020B0609020204030204" pitchFamily="49" charset="0"/>
                        </a:rPr>
                        <a:t>(C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2071606590"/>
                  </a:ext>
                </a:extLst>
              </a:tr>
              <a:tr h="202847">
                <a:tc>
                  <a:txBody>
                    <a:bodyPr/>
                    <a:lstStyle/>
                    <a:p>
                      <a:endParaRPr lang="en-US" sz="2000" dirty="0">
                        <a:solidFill>
                          <a:schemeClr val="tx1"/>
                        </a:solidFill>
                        <a:latin typeface="Consolas" panose="020B0609020204030204" pitchFamily="49" charset="0"/>
                        <a:cs typeface="Consolas" panose="020B06090202040302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2206515105"/>
                  </a:ext>
                </a:extLst>
              </a:tr>
              <a:tr h="202847">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bbop_add</a:t>
                      </a:r>
                      <a:r>
                        <a:rPr lang="en-US" sz="2000" dirty="0">
                          <a:solidFill>
                            <a:schemeClr val="tx1"/>
                          </a:solidFill>
                          <a:latin typeface="Consolas" panose="020B0609020204030204" pitchFamily="49" charset="0"/>
                          <a:cs typeface="Consolas" panose="020B0609020204030204" pitchFamily="49" charset="0"/>
                        </a:rPr>
                        <a:t>(D , A , B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567864907"/>
                  </a:ext>
                </a:extLst>
              </a:tr>
              <a:tr h="202847">
                <a:tc>
                  <a:txBody>
                    <a:bodyPr/>
                    <a:lstStyle/>
                    <a:p>
                      <a:r>
                        <a:rPr lang="en-US" sz="2000" dirty="0">
                          <a:solidFill>
                            <a:schemeClr val="tx1"/>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bbop_sub</a:t>
                      </a:r>
                      <a:r>
                        <a:rPr lang="en-US" sz="2000" dirty="0">
                          <a:solidFill>
                            <a:schemeClr val="tx1"/>
                          </a:solidFill>
                          <a:latin typeface="Consolas" panose="020B0609020204030204" pitchFamily="49" charset="0"/>
                          <a:cs typeface="Consolas" panose="020B0609020204030204" pitchFamily="49" charset="0"/>
                        </a:rPr>
                        <a:t>(E , A , B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3641571525"/>
                  </a:ext>
                </a:extLst>
              </a:tr>
              <a:tr h="202847">
                <a:tc>
                  <a:txBody>
                    <a:bodyPr/>
                    <a:lstStyle/>
                    <a:p>
                      <a:r>
                        <a:rPr lang="en-US" sz="2000" dirty="0">
                          <a:solidFill>
                            <a:schemeClr val="tx1"/>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bbop_greater</a:t>
                      </a:r>
                      <a:r>
                        <a:rPr lang="en-US" sz="2000" dirty="0">
                          <a:solidFill>
                            <a:schemeClr val="tx1"/>
                          </a:solidFill>
                          <a:latin typeface="Consolas" panose="020B0609020204030204" pitchFamily="49" charset="0"/>
                          <a:cs typeface="Consolas" panose="020B0609020204030204" pitchFamily="49" charset="0"/>
                        </a:rPr>
                        <a:t>(F , A , pred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775079464"/>
                  </a:ext>
                </a:extLst>
              </a:tr>
              <a:tr h="202847">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bbop_if_else</a:t>
                      </a:r>
                      <a:r>
                        <a:rPr lang="en-US" sz="2000" dirty="0">
                          <a:solidFill>
                            <a:schemeClr val="tx1"/>
                          </a:solidFill>
                          <a:latin typeface="Consolas" panose="020B0609020204030204" pitchFamily="49" charset="0"/>
                          <a:cs typeface="Consolas" panose="020B0609020204030204" pitchFamily="49" charset="0"/>
                        </a:rPr>
                        <a:t>(C , D , E , F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2840022354"/>
                  </a:ext>
                </a:extLst>
              </a:tr>
            </a:tbl>
          </a:graphicData>
        </a:graphic>
      </p:graphicFrame>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extLst>
              <p:ext uri="{D42A27DB-BD31-4B8C-83A1-F6EECF244321}">
                <p14:modId xmlns:p14="http://schemas.microsoft.com/office/powerpoint/2010/main" val="1676508090"/>
              </p:ext>
            </p:extLst>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Identify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array boundaries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Manually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unroll loop</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C to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PUD instructions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Orchestrate</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movement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2" name="Table 4">
            <a:extLst>
              <a:ext uri="{FF2B5EF4-FFF2-40B4-BE49-F238E27FC236}">
                <a16:creationId xmlns:a16="http://schemas.microsoft.com/office/drawing/2014/main" id="{5ACE45D9-F1D3-ECD9-526C-C3AC53372A81}"/>
              </a:ext>
            </a:extLst>
          </p:cNvPr>
          <p:cNvGraphicFramePr>
            <a:graphicFrameLocks/>
          </p:cNvGraphicFramePr>
          <p:nvPr>
            <p:extLst>
              <p:ext uri="{D42A27DB-BD31-4B8C-83A1-F6EECF244321}">
                <p14:modId xmlns:p14="http://schemas.microsoft.com/office/powerpoint/2010/main" val="3187341910"/>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rgbClr val="1A82C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7" name="TextBox 6">
            <a:extLst>
              <a:ext uri="{FF2B5EF4-FFF2-40B4-BE49-F238E27FC236}">
                <a16:creationId xmlns:a16="http://schemas.microsoft.com/office/drawing/2014/main" id="{7EA28B52-EC18-3EE7-0359-F7883AE8164A}"/>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rgbClr val="E16161"/>
                </a:solidFill>
                <a:latin typeface="Avenir Next" panose="020B0503020202020204" pitchFamily="34" charset="0"/>
              </a:rPr>
              <a:t>PUD’s assembly-like</a:t>
            </a:r>
            <a:r>
              <a:rPr kumimoji="0" lang="en-US" sz="20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code for </a:t>
            </a:r>
            <a:br>
              <a:rPr kumimoji="0" lang="en-US" sz="18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a:t>
            </a:r>
            <a:endParaRPr lang="en-US" dirty="0">
              <a:solidFill>
                <a:srgbClr val="E16161"/>
              </a:solidFill>
            </a:endParaRPr>
          </a:p>
        </p:txBody>
      </p:sp>
    </p:spTree>
    <p:extLst>
      <p:ext uri="{BB962C8B-B14F-4D97-AF65-F5344CB8AC3E}">
        <p14:creationId xmlns:p14="http://schemas.microsoft.com/office/powerpoint/2010/main" val="318446007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9DA27BDA-16DC-B5B1-AEFB-E4E280A73B47}"/>
              </a:ext>
            </a:extLst>
          </p:cNvPr>
          <p:cNvSpPr>
            <a:spLocks noGrp="1"/>
          </p:cNvSpPr>
          <p:nvPr>
            <p:ph type="title"/>
          </p:nvPr>
        </p:nvSpPr>
        <p:spPr>
          <a:xfrm>
            <a:off x="169011" y="132334"/>
            <a:ext cx="8894602" cy="925840"/>
          </a:xfrm>
        </p:spPr>
        <p:txBody>
          <a:bodyPr>
            <a:noAutofit/>
          </a:bodyPr>
          <a:lstStyle/>
          <a:p>
            <a:r>
              <a:rPr lang="en-US" sz="3600" dirty="0"/>
              <a:t>Problem &amp; Goal</a:t>
            </a:r>
            <a:endParaRPr lang="en-US" sz="2800" dirty="0"/>
          </a:p>
        </p:txBody>
      </p:sp>
      <p:grpSp>
        <p:nvGrpSpPr>
          <p:cNvPr id="15" name="Group 14">
            <a:extLst>
              <a:ext uri="{FF2B5EF4-FFF2-40B4-BE49-F238E27FC236}">
                <a16:creationId xmlns:a16="http://schemas.microsoft.com/office/drawing/2014/main" id="{A9F2B501-992B-8A9F-D469-C8DA84A854DD}"/>
              </a:ext>
            </a:extLst>
          </p:cNvPr>
          <p:cNvGrpSpPr/>
          <p:nvPr/>
        </p:nvGrpSpPr>
        <p:grpSpPr>
          <a:xfrm>
            <a:off x="371659" y="1483413"/>
            <a:ext cx="8400681" cy="2135963"/>
            <a:chOff x="371659" y="2793488"/>
            <a:chExt cx="8400681" cy="1324262"/>
          </a:xfrm>
        </p:grpSpPr>
        <p:sp>
          <p:nvSpPr>
            <p:cNvPr id="16" name="Rounded Rectangle 15">
              <a:extLst>
                <a:ext uri="{FF2B5EF4-FFF2-40B4-BE49-F238E27FC236}">
                  <a16:creationId xmlns:a16="http://schemas.microsoft.com/office/drawing/2014/main" id="{B0F002B2-5169-2FC8-1997-8D709CDC0314}"/>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6161"/>
              </a:solidFill>
              <a:prstDash val="solid"/>
              <a:miter lim="800000"/>
            </a:ln>
            <a:effectLst/>
          </p:spPr>
          <p:txBody>
            <a:bodyPr rtlCol="0" anchor="ctr"/>
            <a:lstStyle/>
            <a:p>
              <a:pPr algn="ctr" defTabSz="914400"/>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t>Processing-Using-DRAM’s </a:t>
              </a:r>
              <a:r>
                <a:rPr kumimoji="0" lang="en-US" sz="2300" b="1" i="0" u="sng" strike="noStrike" kern="0" cap="none" spc="0" normalizeH="0" baseline="0" noProof="0" dirty="0">
                  <a:ln>
                    <a:noFill/>
                  </a:ln>
                  <a:solidFill>
                    <a:srgbClr val="E16161"/>
                  </a:solidFill>
                  <a:effectLst/>
                  <a:uLnTx/>
                  <a:uFillTx/>
                  <a:latin typeface="Avenir Next" panose="020B0503020202020204" pitchFamily="34" charset="0"/>
                </a:rPr>
                <a:t>large and rigid granularity</a:t>
              </a:r>
              <a:b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b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t>limits its applicability and </a:t>
              </a:r>
              <a:b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b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t>efficiency for different applications</a:t>
              </a:r>
            </a:p>
          </p:txBody>
        </p:sp>
        <p:sp>
          <p:nvSpPr>
            <p:cNvPr id="17" name="TextBox 16">
              <a:extLst>
                <a:ext uri="{FF2B5EF4-FFF2-40B4-BE49-F238E27FC236}">
                  <a16:creationId xmlns:a16="http://schemas.microsoft.com/office/drawing/2014/main" id="{27E8D1D5-EACE-7588-047F-96B87F1F845A}"/>
                </a:ext>
              </a:extLst>
            </p:cNvPr>
            <p:cNvSpPr txBox="1"/>
            <p:nvPr/>
          </p:nvSpPr>
          <p:spPr>
            <a:xfrm rot="16200000">
              <a:off x="2949" y="3238578"/>
              <a:ext cx="1259512" cy="369332"/>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75000"/>
                    </a:schemeClr>
                  </a:solidFill>
                  <a:effectLst/>
                  <a:uLnTx/>
                  <a:uFillTx/>
                  <a:latin typeface="Avenir Next" panose="020B0503020202020204" pitchFamily="34" charset="0"/>
                </a:rPr>
                <a:t>Problem</a:t>
              </a:r>
            </a:p>
          </p:txBody>
        </p:sp>
      </p:grpSp>
      <p:grpSp>
        <p:nvGrpSpPr>
          <p:cNvPr id="18" name="Group 17">
            <a:extLst>
              <a:ext uri="{FF2B5EF4-FFF2-40B4-BE49-F238E27FC236}">
                <a16:creationId xmlns:a16="http://schemas.microsoft.com/office/drawing/2014/main" id="{5AFC4614-77B7-CF4A-E6A0-3E3A9B713755}"/>
              </a:ext>
            </a:extLst>
          </p:cNvPr>
          <p:cNvGrpSpPr/>
          <p:nvPr/>
        </p:nvGrpSpPr>
        <p:grpSpPr>
          <a:xfrm>
            <a:off x="371659" y="3874060"/>
            <a:ext cx="8400681" cy="2240632"/>
            <a:chOff x="371659" y="2793619"/>
            <a:chExt cx="8400681" cy="1324131"/>
          </a:xfrm>
        </p:grpSpPr>
        <p:sp>
          <p:nvSpPr>
            <p:cNvPr id="19" name="Rounded Rectangle 18">
              <a:extLst>
                <a:ext uri="{FF2B5EF4-FFF2-40B4-BE49-F238E27FC236}">
                  <a16:creationId xmlns:a16="http://schemas.microsoft.com/office/drawing/2014/main" id="{FF68929E-3C26-B5C7-F271-20BAD6EDA40F}"/>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5CA2DB"/>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300" b="1" dirty="0">
                  <a:solidFill>
                    <a:schemeClr val="accent4"/>
                  </a:solidFill>
                  <a:latin typeface="Avenir Next" panose="020B0503020202020204" pitchFamily="34" charset="0"/>
                </a:rPr>
                <a:t>Design a </a:t>
              </a:r>
              <a:r>
                <a:rPr lang="en-US" sz="2300" b="1" u="sng" dirty="0">
                  <a:solidFill>
                    <a:schemeClr val="accent4"/>
                  </a:solidFill>
                  <a:latin typeface="Avenir Next" panose="020B0503020202020204" pitchFamily="34" charset="0"/>
                </a:rPr>
                <a:t>flexible PUD system</a:t>
              </a:r>
              <a:r>
                <a:rPr lang="en-US" sz="2300" b="1" dirty="0">
                  <a:solidFill>
                    <a:schemeClr val="accent4"/>
                  </a:solidFill>
                  <a:latin typeface="Avenir Next" panose="020B0503020202020204" pitchFamily="34" charset="0"/>
                </a:rPr>
                <a:t> that </a:t>
              </a:r>
              <a:br>
                <a:rPr lang="en-US" sz="2300" b="1" dirty="0">
                  <a:solidFill>
                    <a:schemeClr val="accent4"/>
                  </a:solidFill>
                  <a:latin typeface="Avenir Next" panose="020B0503020202020204" pitchFamily="34" charset="0"/>
                </a:rPr>
              </a:br>
              <a:r>
                <a:rPr lang="en-US" sz="2300" b="1" dirty="0">
                  <a:solidFill>
                    <a:schemeClr val="accent4"/>
                  </a:solidFill>
                  <a:latin typeface="Avenir Next" panose="020B0503020202020204" pitchFamily="34" charset="0"/>
                </a:rPr>
                <a:t>overcomes the three limitations caused by </a:t>
              </a:r>
              <a:br>
                <a:rPr lang="en-US" sz="2300" b="1" dirty="0">
                  <a:solidFill>
                    <a:schemeClr val="accent4"/>
                  </a:solidFill>
                  <a:latin typeface="Avenir Next" panose="020B0503020202020204" pitchFamily="34" charset="0"/>
                </a:rPr>
              </a:br>
              <a:r>
                <a:rPr lang="en-US" sz="2300" b="1" dirty="0">
                  <a:solidFill>
                    <a:schemeClr val="accent4"/>
                  </a:solidFill>
                  <a:latin typeface="Avenir Next" panose="020B0503020202020204" pitchFamily="34" charset="0"/>
                </a:rPr>
                <a:t>large and rigid DRAM access granularity</a:t>
              </a:r>
              <a:endParaRPr kumimoji="0" lang="en-US" sz="2300" b="1" i="0" u="none" strike="noStrike" kern="0" cap="none" spc="0" normalizeH="0" baseline="0" noProof="0" dirty="0">
                <a:ln>
                  <a:noFill/>
                </a:ln>
                <a:solidFill>
                  <a:schemeClr val="accent4"/>
                </a:solidFill>
                <a:effectLst/>
                <a:uLnTx/>
                <a:uFillTx/>
                <a:latin typeface="Avenir Next" panose="020B0503020202020204" pitchFamily="34" charset="0"/>
                <a:ea typeface="+mn-ea"/>
                <a:cs typeface="+mn-cs"/>
              </a:endParaRPr>
            </a:p>
          </p:txBody>
        </p:sp>
        <p:sp>
          <p:nvSpPr>
            <p:cNvPr id="20" name="TextBox 19">
              <a:extLst>
                <a:ext uri="{FF2B5EF4-FFF2-40B4-BE49-F238E27FC236}">
                  <a16:creationId xmlns:a16="http://schemas.microsoft.com/office/drawing/2014/main" id="{B2D99820-803A-F703-82D5-ABC4A7FF63F0}"/>
                </a:ext>
              </a:extLst>
            </p:cNvPr>
            <p:cNvSpPr txBox="1"/>
            <p:nvPr/>
          </p:nvSpPr>
          <p:spPr>
            <a:xfrm rot="16200000">
              <a:off x="-28022" y="3269681"/>
              <a:ext cx="1321456" cy="369332"/>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75000"/>
                    </a:schemeClr>
                  </a:solidFill>
                  <a:effectLst/>
                  <a:uLnTx/>
                  <a:uFillTx/>
                  <a:latin typeface="Avenir Next" panose="020B0503020202020204" pitchFamily="34" charset="0"/>
                </a:rPr>
                <a:t>Goal</a:t>
              </a:r>
            </a:p>
          </p:txBody>
        </p:sp>
      </p:grpSp>
      <p:graphicFrame>
        <p:nvGraphicFramePr>
          <p:cNvPr id="2" name="Table 4">
            <a:extLst>
              <a:ext uri="{FF2B5EF4-FFF2-40B4-BE49-F238E27FC236}">
                <a16:creationId xmlns:a16="http://schemas.microsoft.com/office/drawing/2014/main" id="{8965C5D5-20D9-CDC8-40D4-E88B0E548F41}"/>
              </a:ext>
            </a:extLst>
          </p:cNvPr>
          <p:cNvGraphicFramePr>
            <a:graphicFrameLocks/>
          </p:cNvGraphicFramePr>
          <p:nvPr>
            <p:extLst>
              <p:ext uri="{D42A27DB-BD31-4B8C-83A1-F6EECF244321}">
                <p14:modId xmlns:p14="http://schemas.microsoft.com/office/powerpoint/2010/main" val="3068159400"/>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r>
                        <a:rPr lang="en-US" sz="800" kern="1200" dirty="0">
                          <a:solidFill>
                            <a:srgbClr val="1A82C4"/>
                          </a:solidFill>
                          <a:latin typeface="Avenir Next" panose="020B0503020202020204" pitchFamily="34" charset="0"/>
                          <a:ea typeface="+mn-ea"/>
                          <a:cs typeface="Futura Medium" panose="020B0602020204020303" pitchFamily="34" charset="-79"/>
                        </a:rPr>
                        <a:t>●</a:t>
                      </a:r>
                      <a:endParaRPr lang="en-US" sz="800" dirty="0">
                        <a:solidFill>
                          <a:srgbClr val="1A82C4"/>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618335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169011" y="68828"/>
            <a:ext cx="8894602" cy="943888"/>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Introduction &amp; Background</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0533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Limitations of PUD Systems</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BABABA"/>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27893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1A82C4"/>
                  </a:solidFill>
                  <a:latin typeface="Avenir Next" panose="020B0503020202020204" pitchFamily="34" charset="0"/>
                </a:rPr>
                <a:t>MIMDRAM</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1A82C4"/>
                  </a:solidFill>
                  <a:latin typeface="Avenir Next" panose="020B0503020202020204" pitchFamily="34" charset="0"/>
                </a:rPr>
                <a:t>3</a:t>
              </a:r>
            </a:p>
          </p:txBody>
        </p:sp>
      </p:grpSp>
      <p:grpSp>
        <p:nvGrpSpPr>
          <p:cNvPr id="37" name="Group 36">
            <a:extLst>
              <a:ext uri="{FF2B5EF4-FFF2-40B4-BE49-F238E27FC236}">
                <a16:creationId xmlns:a16="http://schemas.microsoft.com/office/drawing/2014/main" id="{9AA1098E-4920-8C3F-DA3A-A875EBAF516B}"/>
              </a:ext>
            </a:extLst>
          </p:cNvPr>
          <p:cNvGrpSpPr/>
          <p:nvPr/>
        </p:nvGrpSpPr>
        <p:grpSpPr>
          <a:xfrm>
            <a:off x="174918" y="3525375"/>
            <a:ext cx="8779458" cy="594360"/>
            <a:chOff x="182271" y="1107480"/>
            <a:chExt cx="8779458" cy="758952"/>
          </a:xfrm>
        </p:grpSpPr>
        <p:sp>
          <p:nvSpPr>
            <p:cNvPr id="38" name="Rectangle 37">
              <a:extLst>
                <a:ext uri="{FF2B5EF4-FFF2-40B4-BE49-F238E27FC236}">
                  <a16:creationId xmlns:a16="http://schemas.microsoft.com/office/drawing/2014/main" id="{6E76F356-EB16-F78D-EE4D-2FFC18EDD2F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Hardware Overview</a:t>
              </a:r>
            </a:p>
          </p:txBody>
        </p:sp>
        <p:sp>
          <p:nvSpPr>
            <p:cNvPr id="39" name="Rectangle 38">
              <a:extLst>
                <a:ext uri="{FF2B5EF4-FFF2-40B4-BE49-F238E27FC236}">
                  <a16:creationId xmlns:a16="http://schemas.microsoft.com/office/drawing/2014/main" id="{71BE25DD-BB01-1019-91B4-1BB691BCFE21}"/>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4</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4261376"/>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Software Support</a:t>
              </a: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5</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997377"/>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6</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7</a:t>
              </a:r>
            </a:p>
          </p:txBody>
        </p:sp>
      </p:grpSp>
      <p:graphicFrame>
        <p:nvGraphicFramePr>
          <p:cNvPr id="4" name="Table 4">
            <a:extLst>
              <a:ext uri="{FF2B5EF4-FFF2-40B4-BE49-F238E27FC236}">
                <a16:creationId xmlns:a16="http://schemas.microsoft.com/office/drawing/2014/main" id="{31FE5C3E-9476-890D-330B-62ED88D31DAF}"/>
              </a:ext>
            </a:extLst>
          </p:cNvPr>
          <p:cNvGraphicFramePr>
            <a:graphicFrameLocks/>
          </p:cNvGraphicFramePr>
          <p:nvPr>
            <p:extLst>
              <p:ext uri="{D42A27DB-BD31-4B8C-83A1-F6EECF244321}">
                <p14:modId xmlns:p14="http://schemas.microsoft.com/office/powerpoint/2010/main" val="974752485"/>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A82C4"/>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70834625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32334"/>
            <a:ext cx="9144000" cy="925840"/>
          </a:xfrm>
        </p:spPr>
        <p:txBody>
          <a:bodyPr>
            <a:noAutofit/>
          </a:bodyPr>
          <a:lstStyle/>
          <a:p>
            <a:r>
              <a:rPr lang="en-US" sz="3600" dirty="0"/>
              <a:t>MIMDRAM: </a:t>
            </a:r>
            <a:br>
              <a:rPr lang="en-US" sz="3600" dirty="0"/>
            </a:br>
            <a:r>
              <a:rPr lang="en-US" sz="2800" dirty="0"/>
              <a:t>Key Idea (I)</a:t>
            </a:r>
          </a:p>
        </p:txBody>
      </p:sp>
      <p:sp>
        <p:nvSpPr>
          <p:cNvPr id="6" name="Rounded Rectangle 5">
            <a:extLst>
              <a:ext uri="{FF2B5EF4-FFF2-40B4-BE49-F238E27FC236}">
                <a16:creationId xmlns:a16="http://schemas.microsoft.com/office/drawing/2014/main" id="{B4C51049-9585-2E46-A946-E7EC62EBA1E1}"/>
              </a:ext>
            </a:extLst>
          </p:cNvPr>
          <p:cNvSpPr/>
          <p:nvPr/>
        </p:nvSpPr>
        <p:spPr>
          <a:xfrm>
            <a:off x="0" y="1211374"/>
            <a:ext cx="9144000" cy="780739"/>
          </a:xfrm>
          <a:prstGeom prst="roundRect">
            <a:avLst>
              <a:gd name="adj" fmla="val 9020"/>
            </a:avLst>
          </a:prstGeom>
          <a:no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latin typeface="Avenir Next" panose="020B0503020202020204" pitchFamily="34" charset="0"/>
              </a:rPr>
              <a:t>DRAM’s hierarchical organization can enable</a:t>
            </a:r>
            <a:br>
              <a:rPr lang="en-US" sz="2200" b="1" kern="0" dirty="0">
                <a:latin typeface="Avenir Next" panose="020B0503020202020204" pitchFamily="34" charset="0"/>
              </a:rPr>
            </a:br>
            <a:r>
              <a:rPr lang="en-US" sz="2200" b="1" u="sng" kern="0" dirty="0">
                <a:latin typeface="Avenir Next" panose="020B0503020202020204" pitchFamily="34" charset="0"/>
              </a:rPr>
              <a:t>fine-grained access</a:t>
            </a:r>
            <a:endParaRPr kumimoji="0" lang="en-US" sz="2200" b="1" i="0" u="sng" strike="noStrike" kern="0" cap="none" spc="0" normalizeH="0" baseline="0" noProof="0" dirty="0">
              <a:ln>
                <a:noFill/>
              </a:ln>
              <a:effectLst/>
              <a:uLnTx/>
              <a:uFillTx/>
              <a:latin typeface="Avenir Next" panose="020B0503020202020204" pitchFamily="34" charset="0"/>
              <a:ea typeface="+mn-ea"/>
              <a:cs typeface="+mn-cs"/>
            </a:endParaRP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9241" y="2751056"/>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6769" y="2751056"/>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3441" y="2751056"/>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10969" y="2751056"/>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6840" y="2412494"/>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400640" y="2564894"/>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5885" y="2564894"/>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2985" y="2564894"/>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4823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2329"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11F4708B-AC51-BD7D-82BC-C3872A929AE8}"/>
              </a:ext>
            </a:extLst>
          </p:cNvPr>
          <p:cNvCxnSpPr>
            <a:cxnSpLocks/>
          </p:cNvCxnSpPr>
          <p:nvPr/>
        </p:nvCxnSpPr>
        <p:spPr>
          <a:xfrm flipV="1">
            <a:off x="487751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963C4B1D-F5CF-A223-C6CC-B01DF5CDD6E7}"/>
              </a:ext>
            </a:extLst>
          </p:cNvPr>
          <p:cNvCxnSpPr>
            <a:cxnSpLocks/>
          </p:cNvCxnSpPr>
          <p:nvPr/>
        </p:nvCxnSpPr>
        <p:spPr>
          <a:xfrm flipV="1">
            <a:off x="641929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3886" y="313584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4978" y="2761209"/>
            <a:ext cx="5790027" cy="1402792"/>
            <a:chOff x="2134538" y="2243328"/>
            <a:chExt cx="5790027" cy="1490472"/>
          </a:xfrm>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p:grpSpPr>
            <p:cxnSp>
              <p:nvCxnSpPr>
                <p:cNvPr id="256" name="Straight Connector 255">
                  <a:extLst>
                    <a:ext uri="{FF2B5EF4-FFF2-40B4-BE49-F238E27FC236}">
                      <a16:creationId xmlns:a16="http://schemas.microsoft.com/office/drawing/2014/main" id="{BD3D8CDE-9D2C-76ED-5983-5F09BD871F90}"/>
                    </a:ext>
                  </a:extLst>
                </p:cNvPr>
                <p:cNvCxnSpPr>
                  <a:endCxn id="26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endCxn id="26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endCxn id="26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endCxn id="26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endCxn id="26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8" name="Group 227">
              <a:extLst>
                <a:ext uri="{FF2B5EF4-FFF2-40B4-BE49-F238E27FC236}">
                  <a16:creationId xmlns:a16="http://schemas.microsoft.com/office/drawing/2014/main" id="{FF97BF8E-55FF-2911-59F0-8724B5C0C7CE}"/>
                </a:ext>
              </a:extLst>
            </p:cNvPr>
            <p:cNvGrpSpPr/>
            <p:nvPr/>
          </p:nvGrpSpPr>
          <p:grpSpPr>
            <a:xfrm>
              <a:off x="5258738" y="2243328"/>
              <a:ext cx="1108299" cy="1490472"/>
              <a:chOff x="5258738" y="2243328"/>
              <a:chExt cx="1108299" cy="1490472"/>
            </a:xfrm>
          </p:grpSpPr>
          <p:grpSp>
            <p:nvGrpSpPr>
              <p:cNvPr id="242" name="Group 241">
                <a:extLst>
                  <a:ext uri="{FF2B5EF4-FFF2-40B4-BE49-F238E27FC236}">
                    <a16:creationId xmlns:a16="http://schemas.microsoft.com/office/drawing/2014/main" id="{262DAB03-507F-4E7F-8B1C-5D31F249993F}"/>
                  </a:ext>
                </a:extLst>
              </p:cNvPr>
              <p:cNvGrpSpPr/>
              <p:nvPr/>
            </p:nvGrpSpPr>
            <p:grpSpPr>
              <a:xfrm>
                <a:off x="5258738" y="3504497"/>
                <a:ext cx="1108299" cy="229303"/>
                <a:chOff x="5486400" y="3962400"/>
                <a:chExt cx="2209800" cy="457200"/>
              </a:xfrm>
            </p:grpSpPr>
            <p:sp>
              <p:nvSpPr>
                <p:cNvPr id="249" name="DRAM">
                  <a:extLst>
                    <a:ext uri="{FF2B5EF4-FFF2-40B4-BE49-F238E27FC236}">
                      <a16:creationId xmlns:a16="http://schemas.microsoft.com/office/drawing/2014/main" id="{0DA8D64E-DA02-2A95-8E23-7361CAA5A779}"/>
                    </a:ext>
                  </a:extLst>
                </p:cNvPr>
                <p:cNvSpPr/>
                <p:nvPr/>
              </p:nvSpPr>
              <p:spPr>
                <a:xfrm>
                  <a:off x="54864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0" name="DRAM">
                  <a:extLst>
                    <a:ext uri="{FF2B5EF4-FFF2-40B4-BE49-F238E27FC236}">
                      <a16:creationId xmlns:a16="http://schemas.microsoft.com/office/drawing/2014/main" id="{62EE97B7-0559-823B-BE1B-EAC437C819C9}"/>
                    </a:ext>
                  </a:extLst>
                </p:cNvPr>
                <p:cNvSpPr/>
                <p:nvPr/>
              </p:nvSpPr>
              <p:spPr>
                <a:xfrm>
                  <a:off x="59436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1" name="DRAM">
                  <a:extLst>
                    <a:ext uri="{FF2B5EF4-FFF2-40B4-BE49-F238E27FC236}">
                      <a16:creationId xmlns:a16="http://schemas.microsoft.com/office/drawing/2014/main" id="{F373AD3F-6B46-2DD8-72AB-97521E485EDA}"/>
                    </a:ext>
                  </a:extLst>
                </p:cNvPr>
                <p:cNvSpPr/>
                <p:nvPr/>
              </p:nvSpPr>
              <p:spPr>
                <a:xfrm>
                  <a:off x="64008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2" name="DRAM">
                  <a:extLst>
                    <a:ext uri="{FF2B5EF4-FFF2-40B4-BE49-F238E27FC236}">
                      <a16:creationId xmlns:a16="http://schemas.microsoft.com/office/drawing/2014/main" id="{D9BC8614-1F6A-6B15-241B-4624FD4C4D17}"/>
                    </a:ext>
                  </a:extLst>
                </p:cNvPr>
                <p:cNvSpPr/>
                <p:nvPr/>
              </p:nvSpPr>
              <p:spPr>
                <a:xfrm>
                  <a:off x="68580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3" name="DRAM">
                  <a:extLst>
                    <a:ext uri="{FF2B5EF4-FFF2-40B4-BE49-F238E27FC236}">
                      <a16:creationId xmlns:a16="http://schemas.microsoft.com/office/drawing/2014/main" id="{B8DD34E4-3DA8-76F3-6132-F3E0619678D2}"/>
                    </a:ext>
                  </a:extLst>
                </p:cNvPr>
                <p:cNvSpPr/>
                <p:nvPr/>
              </p:nvSpPr>
              <p:spPr>
                <a:xfrm>
                  <a:off x="73152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43" name="Group 242">
                <a:extLst>
                  <a:ext uri="{FF2B5EF4-FFF2-40B4-BE49-F238E27FC236}">
                    <a16:creationId xmlns:a16="http://schemas.microsoft.com/office/drawing/2014/main" id="{8D72FDB8-EF6D-DCBF-4989-AFBD5087B795}"/>
                  </a:ext>
                </a:extLst>
              </p:cNvPr>
              <p:cNvGrpSpPr/>
              <p:nvPr/>
            </p:nvGrpSpPr>
            <p:grpSpPr>
              <a:xfrm>
                <a:off x="5354281" y="2243328"/>
                <a:ext cx="917213" cy="1261169"/>
                <a:chOff x="5676900" y="990600"/>
                <a:chExt cx="1828800" cy="2971800"/>
              </a:xfrm>
            </p:grpSpPr>
            <p:cxnSp>
              <p:nvCxnSpPr>
                <p:cNvPr id="244" name="Straight Connector 243">
                  <a:extLst>
                    <a:ext uri="{FF2B5EF4-FFF2-40B4-BE49-F238E27FC236}">
                      <a16:creationId xmlns:a16="http://schemas.microsoft.com/office/drawing/2014/main" id="{A268F7DB-A70A-FCB0-D84A-365F49D0F920}"/>
                    </a:ext>
                  </a:extLst>
                </p:cNvPr>
                <p:cNvCxnSpPr>
                  <a:endCxn id="249"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1A0B5D32-0F2B-91D8-2B90-C74AD074BFA7}"/>
                    </a:ext>
                  </a:extLst>
                </p:cNvPr>
                <p:cNvCxnSpPr>
                  <a:endCxn id="251"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6CC2A6C1-740D-56FD-15BC-79F9F9C568F5}"/>
                    </a:ext>
                  </a:extLst>
                </p:cNvPr>
                <p:cNvCxnSpPr>
                  <a:endCxn id="252"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950946F3-46A4-D331-1C7B-2799016BBD36}"/>
                    </a:ext>
                  </a:extLst>
                </p:cNvPr>
                <p:cNvCxnSpPr>
                  <a:endCxn id="253"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8A87300C-D2A4-7F97-6944-20BF6F24F3B9}"/>
                    </a:ext>
                  </a:extLst>
                </p:cNvPr>
                <p:cNvCxnSpPr>
                  <a:endCxn id="250"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9" name="Group 228">
              <a:extLst>
                <a:ext uri="{FF2B5EF4-FFF2-40B4-BE49-F238E27FC236}">
                  <a16:creationId xmlns:a16="http://schemas.microsoft.com/office/drawing/2014/main" id="{E634D07A-4DB3-7D2A-0949-2639BE667640}"/>
                </a:ext>
              </a:extLst>
            </p:cNvPr>
            <p:cNvGrpSpPr/>
            <p:nvPr/>
          </p:nvGrpSpPr>
          <p:grpSpPr>
            <a:xfrm>
              <a:off x="6816266" y="2243328"/>
              <a:ext cx="1108299" cy="1490472"/>
              <a:chOff x="6816266" y="2243328"/>
              <a:chExt cx="1108299" cy="1490472"/>
            </a:xfrm>
          </p:grpSpPr>
          <p:grpSp>
            <p:nvGrpSpPr>
              <p:cNvPr id="230" name="Group 229">
                <a:extLst>
                  <a:ext uri="{FF2B5EF4-FFF2-40B4-BE49-F238E27FC236}">
                    <a16:creationId xmlns:a16="http://schemas.microsoft.com/office/drawing/2014/main" id="{C81C3260-3881-C234-B441-6F47599092A2}"/>
                  </a:ext>
                </a:extLst>
              </p:cNvPr>
              <p:cNvGrpSpPr/>
              <p:nvPr/>
            </p:nvGrpSpPr>
            <p:grpSpPr>
              <a:xfrm>
                <a:off x="6816266" y="3504497"/>
                <a:ext cx="1108299" cy="229303"/>
                <a:chOff x="5486400" y="3962400"/>
                <a:chExt cx="2209800" cy="457200"/>
              </a:xfrm>
            </p:grpSpPr>
            <p:sp>
              <p:nvSpPr>
                <p:cNvPr id="237" name="DRAM">
                  <a:extLst>
                    <a:ext uri="{FF2B5EF4-FFF2-40B4-BE49-F238E27FC236}">
                      <a16:creationId xmlns:a16="http://schemas.microsoft.com/office/drawing/2014/main" id="{1EBE208B-E1EB-1C36-B88C-6259EB0B7EE7}"/>
                    </a:ext>
                  </a:extLst>
                </p:cNvPr>
                <p:cNvSpPr/>
                <p:nvPr/>
              </p:nvSpPr>
              <p:spPr>
                <a:xfrm>
                  <a:off x="54864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8" name="DRAM">
                  <a:extLst>
                    <a:ext uri="{FF2B5EF4-FFF2-40B4-BE49-F238E27FC236}">
                      <a16:creationId xmlns:a16="http://schemas.microsoft.com/office/drawing/2014/main" id="{5A46B2E6-5F4F-B3DD-CA93-2A2A81C0FA12}"/>
                    </a:ext>
                  </a:extLst>
                </p:cNvPr>
                <p:cNvSpPr/>
                <p:nvPr/>
              </p:nvSpPr>
              <p:spPr>
                <a:xfrm>
                  <a:off x="59436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9" name="DRAM">
                  <a:extLst>
                    <a:ext uri="{FF2B5EF4-FFF2-40B4-BE49-F238E27FC236}">
                      <a16:creationId xmlns:a16="http://schemas.microsoft.com/office/drawing/2014/main" id="{257EC04E-BDC2-D9C1-057D-D2CB9CB08ED3}"/>
                    </a:ext>
                  </a:extLst>
                </p:cNvPr>
                <p:cNvSpPr/>
                <p:nvPr/>
              </p:nvSpPr>
              <p:spPr>
                <a:xfrm>
                  <a:off x="64008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0" name="DRAM">
                  <a:extLst>
                    <a:ext uri="{FF2B5EF4-FFF2-40B4-BE49-F238E27FC236}">
                      <a16:creationId xmlns:a16="http://schemas.microsoft.com/office/drawing/2014/main" id="{9F6ABAB8-F9F2-516D-1ACB-5054CE8ADFEA}"/>
                    </a:ext>
                  </a:extLst>
                </p:cNvPr>
                <p:cNvSpPr/>
                <p:nvPr/>
              </p:nvSpPr>
              <p:spPr>
                <a:xfrm>
                  <a:off x="68580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1" name="DRAM">
                  <a:extLst>
                    <a:ext uri="{FF2B5EF4-FFF2-40B4-BE49-F238E27FC236}">
                      <a16:creationId xmlns:a16="http://schemas.microsoft.com/office/drawing/2014/main" id="{504B41EC-4607-5BC8-72FC-9325A53CC579}"/>
                    </a:ext>
                  </a:extLst>
                </p:cNvPr>
                <p:cNvSpPr/>
                <p:nvPr/>
              </p:nvSpPr>
              <p:spPr>
                <a:xfrm>
                  <a:off x="73152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31" name="Group 230">
                <a:extLst>
                  <a:ext uri="{FF2B5EF4-FFF2-40B4-BE49-F238E27FC236}">
                    <a16:creationId xmlns:a16="http://schemas.microsoft.com/office/drawing/2014/main" id="{A1B34F0B-5F3A-5C90-7F14-FC4961989315}"/>
                  </a:ext>
                </a:extLst>
              </p:cNvPr>
              <p:cNvGrpSpPr/>
              <p:nvPr/>
            </p:nvGrpSpPr>
            <p:grpSpPr>
              <a:xfrm>
                <a:off x="6911809" y="2243328"/>
                <a:ext cx="917213" cy="1261169"/>
                <a:chOff x="5676900" y="990600"/>
                <a:chExt cx="1828800" cy="2971800"/>
              </a:xfrm>
            </p:grpSpPr>
            <p:cxnSp>
              <p:nvCxnSpPr>
                <p:cNvPr id="232" name="Straight Connector 231">
                  <a:extLst>
                    <a:ext uri="{FF2B5EF4-FFF2-40B4-BE49-F238E27FC236}">
                      <a16:creationId xmlns:a16="http://schemas.microsoft.com/office/drawing/2014/main" id="{AD1D91C9-82D7-09EF-88C6-0428899EB354}"/>
                    </a:ext>
                  </a:extLst>
                </p:cNvPr>
                <p:cNvCxnSpPr>
                  <a:endCxn id="23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774F19A8-68DB-00E3-C213-22C074ADB97F}"/>
                    </a:ext>
                  </a:extLst>
                </p:cNvPr>
                <p:cNvCxnSpPr>
                  <a:endCxn id="239"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A5DA0285-B085-EC48-91FF-9F0CC92EB738}"/>
                    </a:ext>
                  </a:extLst>
                </p:cNvPr>
                <p:cNvCxnSpPr>
                  <a:endCxn id="24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549C1749-69C5-EAAB-4D35-27600BEF8586}"/>
                    </a:ext>
                  </a:extLst>
                </p:cNvPr>
                <p:cNvCxnSpPr>
                  <a:endCxn id="24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242A0A46-2A2B-96EF-CC8F-D6F01DC498A9}"/>
                    </a:ext>
                  </a:extLst>
                </p:cNvPr>
                <p:cNvCxnSpPr>
                  <a:endCxn id="23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9239" y="3438966"/>
            <a:ext cx="1414038" cy="191087"/>
            <a:chOff x="1828799" y="2017072"/>
            <a:chExt cx="1414038" cy="191087"/>
          </a:xfrm>
          <a:solidFill>
            <a:srgbClr val="1A82C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6767" y="3438966"/>
            <a:ext cx="1414038" cy="191087"/>
            <a:chOff x="3386327" y="2017072"/>
            <a:chExt cx="1414038" cy="191087"/>
          </a:xfrm>
          <a:solidFill>
            <a:srgbClr val="1A82C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94" name="Group 293">
            <a:extLst>
              <a:ext uri="{FF2B5EF4-FFF2-40B4-BE49-F238E27FC236}">
                <a16:creationId xmlns:a16="http://schemas.microsoft.com/office/drawing/2014/main" id="{434CD3E1-58A4-180E-5760-DE05E3033317}"/>
              </a:ext>
            </a:extLst>
          </p:cNvPr>
          <p:cNvGrpSpPr/>
          <p:nvPr/>
        </p:nvGrpSpPr>
        <p:grpSpPr>
          <a:xfrm>
            <a:off x="4753439" y="3438966"/>
            <a:ext cx="1414038" cy="191087"/>
            <a:chOff x="4952999" y="2017072"/>
            <a:chExt cx="1414038" cy="191087"/>
          </a:xfrm>
        </p:grpSpPr>
        <p:sp>
          <p:nvSpPr>
            <p:cNvPr id="295" name="DRAM">
              <a:extLst>
                <a:ext uri="{FF2B5EF4-FFF2-40B4-BE49-F238E27FC236}">
                  <a16:creationId xmlns:a16="http://schemas.microsoft.com/office/drawing/2014/main" id="{A8F56BE3-A232-C79E-7EB6-4CA3AD81E997}"/>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96" name="Straight Connector 295">
              <a:extLst>
                <a:ext uri="{FF2B5EF4-FFF2-40B4-BE49-F238E27FC236}">
                  <a16:creationId xmlns:a16="http://schemas.microsoft.com/office/drawing/2014/main" id="{B2B09B09-3185-2AD0-8000-E94429BF2DC7}"/>
                </a:ext>
              </a:extLst>
            </p:cNvPr>
            <p:cNvCxnSpPr>
              <a:cxnSpLocks/>
              <a:stCxn id="301" idx="6"/>
              <a:endCxn id="295"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97" name="Oval 296">
              <a:extLst>
                <a:ext uri="{FF2B5EF4-FFF2-40B4-BE49-F238E27FC236}">
                  <a16:creationId xmlns:a16="http://schemas.microsoft.com/office/drawing/2014/main" id="{6D3191D0-56F7-A3F9-4B2A-0C1A649A47F5}"/>
                </a:ext>
              </a:extLst>
            </p:cNvPr>
            <p:cNvSpPr/>
            <p:nvPr/>
          </p:nvSpPr>
          <p:spPr>
            <a:xfrm>
              <a:off x="52587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8" name="Oval 297">
              <a:extLst>
                <a:ext uri="{FF2B5EF4-FFF2-40B4-BE49-F238E27FC236}">
                  <a16:creationId xmlns:a16="http://schemas.microsoft.com/office/drawing/2014/main" id="{F243E6E8-9DD5-9426-4070-EBD66245807D}"/>
                </a:ext>
              </a:extLst>
            </p:cNvPr>
            <p:cNvSpPr/>
            <p:nvPr/>
          </p:nvSpPr>
          <p:spPr>
            <a:xfrm>
              <a:off x="54880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9" name="Oval 298">
              <a:extLst>
                <a:ext uri="{FF2B5EF4-FFF2-40B4-BE49-F238E27FC236}">
                  <a16:creationId xmlns:a16="http://schemas.microsoft.com/office/drawing/2014/main" id="{35E99F43-0613-95BC-AC9A-A0A3D49C744D}"/>
                </a:ext>
              </a:extLst>
            </p:cNvPr>
            <p:cNvSpPr/>
            <p:nvPr/>
          </p:nvSpPr>
          <p:spPr>
            <a:xfrm>
              <a:off x="57173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0" name="Oval 299">
              <a:extLst>
                <a:ext uri="{FF2B5EF4-FFF2-40B4-BE49-F238E27FC236}">
                  <a16:creationId xmlns:a16="http://schemas.microsoft.com/office/drawing/2014/main" id="{1DDB4055-1E2A-A102-CD59-95BFF6E3DA3B}"/>
                </a:ext>
              </a:extLst>
            </p:cNvPr>
            <p:cNvSpPr/>
            <p:nvPr/>
          </p:nvSpPr>
          <p:spPr>
            <a:xfrm>
              <a:off x="59466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1" name="Oval 300">
              <a:extLst>
                <a:ext uri="{FF2B5EF4-FFF2-40B4-BE49-F238E27FC236}">
                  <a16:creationId xmlns:a16="http://schemas.microsoft.com/office/drawing/2014/main" id="{7CB0AC50-7A9E-F089-F5EC-738687005F99}"/>
                </a:ext>
              </a:extLst>
            </p:cNvPr>
            <p:cNvSpPr/>
            <p:nvPr/>
          </p:nvSpPr>
          <p:spPr>
            <a:xfrm>
              <a:off x="61759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02" name="Group 301">
            <a:extLst>
              <a:ext uri="{FF2B5EF4-FFF2-40B4-BE49-F238E27FC236}">
                <a16:creationId xmlns:a16="http://schemas.microsoft.com/office/drawing/2014/main" id="{94B66537-AAF8-2B5B-6EDA-375EAA216F66}"/>
              </a:ext>
            </a:extLst>
          </p:cNvPr>
          <p:cNvGrpSpPr/>
          <p:nvPr/>
        </p:nvGrpSpPr>
        <p:grpSpPr>
          <a:xfrm>
            <a:off x="6310967" y="3438966"/>
            <a:ext cx="1414038" cy="191087"/>
            <a:chOff x="6510527" y="2017072"/>
            <a:chExt cx="1414038" cy="191087"/>
          </a:xfrm>
        </p:grpSpPr>
        <p:sp>
          <p:nvSpPr>
            <p:cNvPr id="303" name="DRAM">
              <a:extLst>
                <a:ext uri="{FF2B5EF4-FFF2-40B4-BE49-F238E27FC236}">
                  <a16:creationId xmlns:a16="http://schemas.microsoft.com/office/drawing/2014/main" id="{3DA73174-AD3F-43A2-3BB5-2BFA347B9DE1}"/>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4" name="Straight Connector 303">
              <a:extLst>
                <a:ext uri="{FF2B5EF4-FFF2-40B4-BE49-F238E27FC236}">
                  <a16:creationId xmlns:a16="http://schemas.microsoft.com/office/drawing/2014/main" id="{49BC8CA9-D5ED-218D-85A1-2B1450ACA3B5}"/>
                </a:ext>
              </a:extLst>
            </p:cNvPr>
            <p:cNvCxnSpPr>
              <a:cxnSpLocks/>
              <a:stCxn id="309" idx="6"/>
              <a:endCxn id="303"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5" name="Oval 304">
              <a:extLst>
                <a:ext uri="{FF2B5EF4-FFF2-40B4-BE49-F238E27FC236}">
                  <a16:creationId xmlns:a16="http://schemas.microsoft.com/office/drawing/2014/main" id="{5B28602A-D34C-B079-018B-E063FBADB582}"/>
                </a:ext>
              </a:extLst>
            </p:cNvPr>
            <p:cNvSpPr/>
            <p:nvPr/>
          </p:nvSpPr>
          <p:spPr>
            <a:xfrm>
              <a:off x="68162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Oval 305">
              <a:extLst>
                <a:ext uri="{FF2B5EF4-FFF2-40B4-BE49-F238E27FC236}">
                  <a16:creationId xmlns:a16="http://schemas.microsoft.com/office/drawing/2014/main" id="{61C81FF0-839E-BE43-1D30-B698656F6680}"/>
                </a:ext>
              </a:extLst>
            </p:cNvPr>
            <p:cNvSpPr/>
            <p:nvPr/>
          </p:nvSpPr>
          <p:spPr>
            <a:xfrm>
              <a:off x="70455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7" name="Oval 306">
              <a:extLst>
                <a:ext uri="{FF2B5EF4-FFF2-40B4-BE49-F238E27FC236}">
                  <a16:creationId xmlns:a16="http://schemas.microsoft.com/office/drawing/2014/main" id="{626FB3D7-7289-5F33-8C02-83DAD4384547}"/>
                </a:ext>
              </a:extLst>
            </p:cNvPr>
            <p:cNvSpPr/>
            <p:nvPr/>
          </p:nvSpPr>
          <p:spPr>
            <a:xfrm>
              <a:off x="72748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8" name="Oval 307">
              <a:extLst>
                <a:ext uri="{FF2B5EF4-FFF2-40B4-BE49-F238E27FC236}">
                  <a16:creationId xmlns:a16="http://schemas.microsoft.com/office/drawing/2014/main" id="{83AC72C1-4687-1906-BFD2-688C5891089D}"/>
                </a:ext>
              </a:extLst>
            </p:cNvPr>
            <p:cNvSpPr/>
            <p:nvPr/>
          </p:nvSpPr>
          <p:spPr>
            <a:xfrm>
              <a:off x="75041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9" name="Oval 308">
              <a:extLst>
                <a:ext uri="{FF2B5EF4-FFF2-40B4-BE49-F238E27FC236}">
                  <a16:creationId xmlns:a16="http://schemas.microsoft.com/office/drawing/2014/main" id="{22984117-D059-3881-2F09-FC8812879DDB}"/>
                </a:ext>
              </a:extLst>
            </p:cNvPr>
            <p:cNvSpPr/>
            <p:nvPr/>
          </p:nvSpPr>
          <p:spPr>
            <a:xfrm>
              <a:off x="77334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5363040" y="210769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b="0" i="0" u="none" strike="noStrike" kern="1200" cap="none" spc="0" normalizeH="0" baseline="0" noProof="0" dirty="0">
              <a:ln>
                <a:noFill/>
              </a:ln>
              <a:solidFill>
                <a:srgbClr val="000000"/>
              </a:solidFill>
              <a:effectLst/>
              <a:uLnTx/>
              <a:uFillTx/>
              <a:latin typeface="Avenir Next" panose="020B0503020202020204" pitchFamily="34" charset="0"/>
            </a:endParaRPr>
          </a:p>
        </p:txBody>
      </p:sp>
      <p:sp>
        <p:nvSpPr>
          <p:cNvPr id="421" name="Rounded Rectangle 420">
            <a:extLst>
              <a:ext uri="{FF2B5EF4-FFF2-40B4-BE49-F238E27FC236}">
                <a16:creationId xmlns:a16="http://schemas.microsoft.com/office/drawing/2014/main" id="{28AB7A7F-81FF-E266-F4A2-105F190C073E}"/>
              </a:ext>
            </a:extLst>
          </p:cNvPr>
          <p:cNvSpPr/>
          <p:nvPr/>
        </p:nvSpPr>
        <p:spPr>
          <a:xfrm>
            <a:off x="1492047" y="2412494"/>
            <a:ext cx="1618285" cy="1480681"/>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422" name="TextBox 421">
            <a:extLst>
              <a:ext uri="{FF2B5EF4-FFF2-40B4-BE49-F238E27FC236}">
                <a16:creationId xmlns:a16="http://schemas.microsoft.com/office/drawing/2014/main" id="{8189EF48-97B5-ABC4-C69B-FCAD6BF7A53B}"/>
              </a:ext>
            </a:extLst>
          </p:cNvPr>
          <p:cNvSpPr txBox="1"/>
          <p:nvPr/>
        </p:nvSpPr>
        <p:spPr>
          <a:xfrm>
            <a:off x="1475587" y="2066068"/>
            <a:ext cx="1634745"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1200" cap="none" spc="0" normalizeH="0" baseline="0" noProof="0" dirty="0">
                <a:ln>
                  <a:noFill/>
                </a:ln>
                <a:solidFill>
                  <a:schemeClr val="accent4"/>
                </a:solidFill>
                <a:effectLst/>
                <a:uLnTx/>
                <a:uFillTx/>
                <a:latin typeface="Avenir Next" panose="020B0503020202020204" pitchFamily="34" charset="0"/>
              </a:rPr>
              <a:t>DRAM mat</a:t>
            </a:r>
          </a:p>
        </p:txBody>
      </p:sp>
      <p:sp>
        <p:nvSpPr>
          <p:cNvPr id="423" name="TextBox 422">
            <a:extLst>
              <a:ext uri="{FF2B5EF4-FFF2-40B4-BE49-F238E27FC236}">
                <a16:creationId xmlns:a16="http://schemas.microsoft.com/office/drawing/2014/main" id="{54DFF5B2-CBBD-B63D-9F7E-EE07071C0BA5}"/>
              </a:ext>
            </a:extLst>
          </p:cNvPr>
          <p:cNvSpPr txBox="1"/>
          <p:nvPr/>
        </p:nvSpPr>
        <p:spPr>
          <a:xfrm>
            <a:off x="3813" y="4673515"/>
            <a:ext cx="9136372" cy="646331"/>
          </a:xfrm>
          <a:prstGeom prst="rect">
            <a:avLst/>
          </a:prstGeom>
          <a:noFill/>
        </p:spPr>
        <p:txBody>
          <a:bodyPr wrap="square">
            <a:spAutoFit/>
          </a:bodyPr>
          <a:lstStyle/>
          <a:p>
            <a:pPr algn="ctr"/>
            <a:r>
              <a:rPr lang="en-US" b="1" dirty="0">
                <a:solidFill>
                  <a:srgbClr val="E16161"/>
                </a:solidFill>
                <a:latin typeface="Avenir Next" panose="020B0503020202020204" pitchFamily="34" charset="0"/>
              </a:rPr>
              <a:t>Key Issue:</a:t>
            </a:r>
          </a:p>
          <a:p>
            <a:pPr algn="ctr"/>
            <a:r>
              <a:rPr lang="en-US" dirty="0">
                <a:solidFill>
                  <a:srgbClr val="E16161"/>
                </a:solidFill>
                <a:latin typeface="Avenir Next" panose="020B0503020202020204" pitchFamily="34" charset="0"/>
              </a:rPr>
              <a:t>on a DRAM access, the global wordline propagates across all DRAM mats</a:t>
            </a:r>
          </a:p>
        </p:txBody>
      </p:sp>
      <p:sp>
        <p:nvSpPr>
          <p:cNvPr id="424" name="TextBox 423">
            <a:extLst>
              <a:ext uri="{FF2B5EF4-FFF2-40B4-BE49-F238E27FC236}">
                <a16:creationId xmlns:a16="http://schemas.microsoft.com/office/drawing/2014/main" id="{07E5F1AA-BB4D-7410-5A47-B04E746A3311}"/>
              </a:ext>
            </a:extLst>
          </p:cNvPr>
          <p:cNvSpPr txBox="1"/>
          <p:nvPr/>
        </p:nvSpPr>
        <p:spPr>
          <a:xfrm>
            <a:off x="0" y="5642329"/>
            <a:ext cx="9144000" cy="777240"/>
          </a:xfrm>
          <a:prstGeom prst="rect">
            <a:avLst/>
          </a:prstGeom>
          <a:solidFill>
            <a:schemeClr val="bg1">
              <a:lumMod val="95000"/>
            </a:schemeClr>
          </a:solidFill>
        </p:spPr>
        <p:txBody>
          <a:bodyPr wrap="square">
            <a:spAutoFit/>
          </a:bodyPr>
          <a:lstStyle/>
          <a:p>
            <a:pPr algn="ctr"/>
            <a:r>
              <a:rPr lang="en-US" sz="2200" b="1" dirty="0">
                <a:solidFill>
                  <a:schemeClr val="accent4"/>
                </a:solidFill>
                <a:latin typeface="Avenir Next" panose="020B0503020202020204" pitchFamily="34" charset="0"/>
              </a:rPr>
              <a:t>Fine-Grained DRAM: </a:t>
            </a:r>
            <a:br>
              <a:rPr lang="en-US" sz="2200" b="1" dirty="0">
                <a:solidFill>
                  <a:schemeClr val="accent4"/>
                </a:solidFill>
                <a:latin typeface="Avenir Next" panose="020B0503020202020204" pitchFamily="34" charset="0"/>
              </a:rPr>
            </a:br>
            <a:r>
              <a:rPr lang="en-US" sz="2200" b="1" dirty="0">
                <a:solidFill>
                  <a:schemeClr val="accent4"/>
                </a:solidFill>
                <a:latin typeface="Avenir Next" panose="020B0503020202020204" pitchFamily="34" charset="0"/>
              </a:rPr>
              <a:t>segments</a:t>
            </a:r>
            <a:r>
              <a:rPr lang="en-US" sz="2200" b="1" dirty="0">
                <a:latin typeface="Avenir Next" panose="020B0503020202020204" pitchFamily="34" charset="0"/>
              </a:rPr>
              <a:t> the global wordline to access </a:t>
            </a:r>
            <a:r>
              <a:rPr lang="en-US" sz="2200" b="1" dirty="0">
                <a:solidFill>
                  <a:schemeClr val="accent4"/>
                </a:solidFill>
                <a:latin typeface="Avenir Next" panose="020B0503020202020204" pitchFamily="34" charset="0"/>
              </a:rPr>
              <a:t>individual</a:t>
            </a:r>
            <a:r>
              <a:rPr lang="en-US" sz="2200" b="1" dirty="0">
                <a:latin typeface="Avenir Next" panose="020B0503020202020204" pitchFamily="34" charset="0"/>
              </a:rPr>
              <a:t> DRAM mats</a:t>
            </a:r>
          </a:p>
        </p:txBody>
      </p:sp>
      <p:grpSp>
        <p:nvGrpSpPr>
          <p:cNvPr id="446" name="Group 445">
            <a:extLst>
              <a:ext uri="{FF2B5EF4-FFF2-40B4-BE49-F238E27FC236}">
                <a16:creationId xmlns:a16="http://schemas.microsoft.com/office/drawing/2014/main" id="{7C621D1A-6C7D-D1DB-D7D7-8CC078DA18EC}"/>
              </a:ext>
            </a:extLst>
          </p:cNvPr>
          <p:cNvGrpSpPr/>
          <p:nvPr/>
        </p:nvGrpSpPr>
        <p:grpSpPr>
          <a:xfrm>
            <a:off x="786595" y="4051113"/>
            <a:ext cx="6938410" cy="647381"/>
            <a:chOff x="757719" y="4572696"/>
            <a:chExt cx="6938410" cy="647381"/>
          </a:xfrm>
        </p:grpSpPr>
        <p:grpSp>
          <p:nvGrpSpPr>
            <p:cNvPr id="444" name="Group 443">
              <a:extLst>
                <a:ext uri="{FF2B5EF4-FFF2-40B4-BE49-F238E27FC236}">
                  <a16:creationId xmlns:a16="http://schemas.microsoft.com/office/drawing/2014/main" id="{001C9EF5-FFA4-7986-AF44-B66A506E66DD}"/>
                </a:ext>
              </a:extLst>
            </p:cNvPr>
            <p:cNvGrpSpPr/>
            <p:nvPr/>
          </p:nvGrpSpPr>
          <p:grpSpPr>
            <a:xfrm>
              <a:off x="1906102" y="4572696"/>
              <a:ext cx="5790027" cy="251465"/>
              <a:chOff x="1906102" y="4572696"/>
              <a:chExt cx="5790027" cy="251465"/>
            </a:xfrm>
          </p:grpSpPr>
          <p:grpSp>
            <p:nvGrpSpPr>
              <p:cNvPr id="434" name="Group 433">
                <a:extLst>
                  <a:ext uri="{FF2B5EF4-FFF2-40B4-BE49-F238E27FC236}">
                    <a16:creationId xmlns:a16="http://schemas.microsoft.com/office/drawing/2014/main" id="{2D7C9FF4-BFB9-3385-5E5D-CF6FF37484A0}"/>
                  </a:ext>
                </a:extLst>
              </p:cNvPr>
              <p:cNvGrpSpPr/>
              <p:nvPr/>
            </p:nvGrpSpPr>
            <p:grpSpPr>
              <a:xfrm>
                <a:off x="1906102" y="4572696"/>
                <a:ext cx="5790027" cy="251465"/>
                <a:chOff x="1906102" y="4605667"/>
                <a:chExt cx="5790027" cy="251465"/>
              </a:xfrm>
            </p:grpSpPr>
            <p:cxnSp>
              <p:nvCxnSpPr>
                <p:cNvPr id="426" name="Straight Connector 425">
                  <a:extLst>
                    <a:ext uri="{FF2B5EF4-FFF2-40B4-BE49-F238E27FC236}">
                      <a16:creationId xmlns:a16="http://schemas.microsoft.com/office/drawing/2014/main" id="{5B375868-B02D-4784-686E-FC1926E647D2}"/>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7" name="Straight Connector 426">
                  <a:extLst>
                    <a:ext uri="{FF2B5EF4-FFF2-40B4-BE49-F238E27FC236}">
                      <a16:creationId xmlns:a16="http://schemas.microsoft.com/office/drawing/2014/main" id="{0E763279-F41C-BF3E-B0EF-B374A54FB361}"/>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DE306FA7-AAB0-384E-027F-5A88B8AE6AB4}"/>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6A6E6B83-5062-940D-9AF1-E843C5AEC0BF}"/>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C2FD01AC-B20A-B2FC-B9A3-80EED0BDD6BD}"/>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7A3CFFE4-8286-DF63-43CC-7FC78A3C8CBA}"/>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EF463F03-614B-EAE1-FF88-9D8F24BBB05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ABD7054C-49EB-D248-FC75-5FBD11E035D8}"/>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36" name="Straight Connector 435">
                <a:extLst>
                  <a:ext uri="{FF2B5EF4-FFF2-40B4-BE49-F238E27FC236}">
                    <a16:creationId xmlns:a16="http://schemas.microsoft.com/office/drawing/2014/main" id="{62E565DE-C853-7FD6-ACCE-50572376A0A6}"/>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445" name="TextBox 444">
              <a:extLst>
                <a:ext uri="{FF2B5EF4-FFF2-40B4-BE49-F238E27FC236}">
                  <a16:creationId xmlns:a16="http://schemas.microsoft.com/office/drawing/2014/main" id="{382C8B35-E844-9CFD-7E65-65D933CC057A}"/>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sp>
        <p:nvSpPr>
          <p:cNvPr id="447" name="Down Arrow 446">
            <a:extLst>
              <a:ext uri="{FF2B5EF4-FFF2-40B4-BE49-F238E27FC236}">
                <a16:creationId xmlns:a16="http://schemas.microsoft.com/office/drawing/2014/main" id="{9ED10959-7AB5-D44E-0DA7-A407A37174ED}"/>
              </a:ext>
            </a:extLst>
          </p:cNvPr>
          <p:cNvSpPr/>
          <p:nvPr/>
        </p:nvSpPr>
        <p:spPr>
          <a:xfrm>
            <a:off x="4425459" y="5311588"/>
            <a:ext cx="293083" cy="248845"/>
          </a:xfrm>
          <a:prstGeom prst="downArrow">
            <a:avLst/>
          </a:prstGeom>
          <a:solidFill>
            <a:schemeClr val="bg1">
              <a:lumMod val="8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 name="Table 4">
            <a:extLst>
              <a:ext uri="{FF2B5EF4-FFF2-40B4-BE49-F238E27FC236}">
                <a16:creationId xmlns:a16="http://schemas.microsoft.com/office/drawing/2014/main" id="{C22B594D-7E13-7EA5-22CA-DDF6B396C63B}"/>
              </a:ext>
            </a:extLst>
          </p:cNvPr>
          <p:cNvGraphicFramePr>
            <a:graphicFrameLocks/>
          </p:cNvGraphicFramePr>
          <p:nvPr>
            <p:extLst>
              <p:ext uri="{D42A27DB-BD31-4B8C-83A1-F6EECF244321}">
                <p14:modId xmlns:p14="http://schemas.microsoft.com/office/powerpoint/2010/main" val="4027314718"/>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623133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0"/>
                                  </p:stCondLst>
                                  <p:childTnLst>
                                    <p:set>
                                      <p:cBhvr>
                                        <p:cTn id="12" dur="1" fill="hold">
                                          <p:stCondLst>
                                            <p:cond delay="0"/>
                                          </p:stCondLst>
                                        </p:cTn>
                                        <p:tgtEl>
                                          <p:spTgt spid="220"/>
                                        </p:tgtEl>
                                        <p:attrNameLst>
                                          <p:attrName>style.visibility</p:attrName>
                                        </p:attrNameLst>
                                      </p:cBhvr>
                                      <p:to>
                                        <p:strVal val="visible"/>
                                      </p:to>
                                    </p:set>
                                    <p:animEffect transition="in" filter="wipe(up)">
                                      <p:cBhvr>
                                        <p:cTn id="13" dur="500"/>
                                        <p:tgtEl>
                                          <p:spTgt spid="220"/>
                                        </p:tgtEl>
                                      </p:cBhvr>
                                    </p:animEffect>
                                  </p:childTnLst>
                                </p:cTn>
                              </p:par>
                              <p:par>
                                <p:cTn id="14" presetID="22" presetClass="entr" presetSubtype="8" fill="hold" nodeType="withEffect">
                                  <p:stCondLst>
                                    <p:cond delay="0"/>
                                  </p:stCondLst>
                                  <p:childTnLst>
                                    <p:set>
                                      <p:cBhvr>
                                        <p:cTn id="15" dur="1" fill="hold">
                                          <p:stCondLst>
                                            <p:cond delay="0"/>
                                          </p:stCondLst>
                                        </p:cTn>
                                        <p:tgtEl>
                                          <p:spTgt spid="278"/>
                                        </p:tgtEl>
                                        <p:attrNameLst>
                                          <p:attrName>style.visibility</p:attrName>
                                        </p:attrNameLst>
                                      </p:cBhvr>
                                      <p:to>
                                        <p:strVal val="visible"/>
                                      </p:to>
                                    </p:set>
                                    <p:animEffect transition="in" filter="wipe(left)">
                                      <p:cBhvr>
                                        <p:cTn id="16" dur="500"/>
                                        <p:tgtEl>
                                          <p:spTgt spid="278"/>
                                        </p:tgtEl>
                                      </p:cBhvr>
                                    </p:animEffect>
                                  </p:childTnLst>
                                </p:cTn>
                              </p:par>
                              <p:par>
                                <p:cTn id="17" presetID="22" presetClass="entr" presetSubtype="1" fill="hold" nodeType="with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up)">
                                      <p:cBhvr>
                                        <p:cTn id="19" dur="500"/>
                                        <p:tgtEl>
                                          <p:spTgt spid="221"/>
                                        </p:tgtEl>
                                      </p:cBhvr>
                                    </p:animEffect>
                                  </p:childTnLst>
                                </p:cTn>
                              </p:par>
                              <p:par>
                                <p:cTn id="20" presetID="22" presetClass="entr" presetSubtype="8" fill="hold" nodeType="withEffect">
                                  <p:stCondLst>
                                    <p:cond delay="0"/>
                                  </p:stCondLst>
                                  <p:childTnLst>
                                    <p:set>
                                      <p:cBhvr>
                                        <p:cTn id="21" dur="1" fill="hold">
                                          <p:stCondLst>
                                            <p:cond delay="0"/>
                                          </p:stCondLst>
                                        </p:cTn>
                                        <p:tgtEl>
                                          <p:spTgt spid="286"/>
                                        </p:tgtEl>
                                        <p:attrNameLst>
                                          <p:attrName>style.visibility</p:attrName>
                                        </p:attrNameLst>
                                      </p:cBhvr>
                                      <p:to>
                                        <p:strVal val="visible"/>
                                      </p:to>
                                    </p:set>
                                    <p:animEffect transition="in" filter="wipe(left)">
                                      <p:cBhvr>
                                        <p:cTn id="22" dur="500"/>
                                        <p:tgtEl>
                                          <p:spTgt spid="286"/>
                                        </p:tgtEl>
                                      </p:cBhvr>
                                    </p:animEffect>
                                  </p:childTnLst>
                                </p:cTn>
                              </p:par>
                              <p:par>
                                <p:cTn id="23" presetID="22" presetClass="entr" presetSubtype="1" fill="hold" nodeType="withEffect">
                                  <p:stCondLst>
                                    <p:cond delay="0"/>
                                  </p:stCondLst>
                                  <p:childTnLst>
                                    <p:set>
                                      <p:cBhvr>
                                        <p:cTn id="24" dur="1" fill="hold">
                                          <p:stCondLst>
                                            <p:cond delay="0"/>
                                          </p:stCondLst>
                                        </p:cTn>
                                        <p:tgtEl>
                                          <p:spTgt spid="222"/>
                                        </p:tgtEl>
                                        <p:attrNameLst>
                                          <p:attrName>style.visibility</p:attrName>
                                        </p:attrNameLst>
                                      </p:cBhvr>
                                      <p:to>
                                        <p:strVal val="visible"/>
                                      </p:to>
                                    </p:set>
                                    <p:animEffect transition="in" filter="wipe(up)">
                                      <p:cBhvr>
                                        <p:cTn id="25" dur="500"/>
                                        <p:tgtEl>
                                          <p:spTgt spid="222"/>
                                        </p:tgtEl>
                                      </p:cBhvr>
                                    </p:animEffect>
                                  </p:childTnLst>
                                </p:cTn>
                              </p:par>
                              <p:par>
                                <p:cTn id="26" presetID="22" presetClass="entr" presetSubtype="8" fill="hold" nodeType="withEffect">
                                  <p:stCondLst>
                                    <p:cond delay="0"/>
                                  </p:stCondLst>
                                  <p:childTnLst>
                                    <p:set>
                                      <p:cBhvr>
                                        <p:cTn id="27" dur="1" fill="hold">
                                          <p:stCondLst>
                                            <p:cond delay="0"/>
                                          </p:stCondLst>
                                        </p:cTn>
                                        <p:tgtEl>
                                          <p:spTgt spid="294"/>
                                        </p:tgtEl>
                                        <p:attrNameLst>
                                          <p:attrName>style.visibility</p:attrName>
                                        </p:attrNameLst>
                                      </p:cBhvr>
                                      <p:to>
                                        <p:strVal val="visible"/>
                                      </p:to>
                                    </p:set>
                                    <p:animEffect transition="in" filter="wipe(left)">
                                      <p:cBhvr>
                                        <p:cTn id="28" dur="500"/>
                                        <p:tgtEl>
                                          <p:spTgt spid="294"/>
                                        </p:tgtEl>
                                      </p:cBhvr>
                                    </p:animEffect>
                                  </p:childTnLst>
                                </p:cTn>
                              </p:par>
                              <p:par>
                                <p:cTn id="29" presetID="22" presetClass="entr" presetSubtype="1" fill="hold" nodeType="withEffect">
                                  <p:stCondLst>
                                    <p:cond delay="0"/>
                                  </p:stCondLst>
                                  <p:childTnLst>
                                    <p:set>
                                      <p:cBhvr>
                                        <p:cTn id="30" dur="1" fill="hold">
                                          <p:stCondLst>
                                            <p:cond delay="0"/>
                                          </p:stCondLst>
                                        </p:cTn>
                                        <p:tgtEl>
                                          <p:spTgt spid="223"/>
                                        </p:tgtEl>
                                        <p:attrNameLst>
                                          <p:attrName>style.visibility</p:attrName>
                                        </p:attrNameLst>
                                      </p:cBhvr>
                                      <p:to>
                                        <p:strVal val="visible"/>
                                      </p:to>
                                    </p:set>
                                    <p:animEffect transition="in" filter="wipe(up)">
                                      <p:cBhvr>
                                        <p:cTn id="31" dur="500"/>
                                        <p:tgtEl>
                                          <p:spTgt spid="223"/>
                                        </p:tgtEl>
                                      </p:cBhvr>
                                    </p:animEffect>
                                  </p:childTnLst>
                                </p:cTn>
                              </p:par>
                              <p:par>
                                <p:cTn id="32" presetID="22" presetClass="entr" presetSubtype="8" fill="hold" nodeType="withEffect">
                                  <p:stCondLst>
                                    <p:cond delay="0"/>
                                  </p:stCondLst>
                                  <p:childTnLst>
                                    <p:set>
                                      <p:cBhvr>
                                        <p:cTn id="33" dur="1" fill="hold">
                                          <p:stCondLst>
                                            <p:cond delay="0"/>
                                          </p:stCondLst>
                                        </p:cTn>
                                        <p:tgtEl>
                                          <p:spTgt spid="302"/>
                                        </p:tgtEl>
                                        <p:attrNameLst>
                                          <p:attrName>style.visibility</p:attrName>
                                        </p:attrNameLst>
                                      </p:cBhvr>
                                      <p:to>
                                        <p:strVal val="visible"/>
                                      </p:to>
                                    </p:set>
                                    <p:animEffect transition="in" filter="wipe(left)">
                                      <p:cBhvr>
                                        <p:cTn id="34" dur="500"/>
                                        <p:tgtEl>
                                          <p:spTgt spid="302"/>
                                        </p:tgtEl>
                                      </p:cBhvr>
                                    </p:animEffect>
                                  </p:childTnLst>
                                </p:cTn>
                              </p:par>
                              <p:par>
                                <p:cTn id="35" presetID="22" presetClass="entr" presetSubtype="1" fill="hold" nodeType="withEffect">
                                  <p:stCondLst>
                                    <p:cond delay="0"/>
                                  </p:stCondLst>
                                  <p:childTnLst>
                                    <p:set>
                                      <p:cBhvr>
                                        <p:cTn id="36" dur="1" fill="hold">
                                          <p:stCondLst>
                                            <p:cond delay="0"/>
                                          </p:stCondLst>
                                        </p:cTn>
                                        <p:tgtEl>
                                          <p:spTgt spid="225"/>
                                        </p:tgtEl>
                                        <p:attrNameLst>
                                          <p:attrName>style.visibility</p:attrName>
                                        </p:attrNameLst>
                                      </p:cBhvr>
                                      <p:to>
                                        <p:strVal val="visible"/>
                                      </p:to>
                                    </p:set>
                                    <p:animEffect transition="in" filter="wipe(up)">
                                      <p:cBhvr>
                                        <p:cTn id="37" dur="500"/>
                                        <p:tgtEl>
                                          <p:spTgt spid="22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23"/>
                                        </p:tgtEl>
                                        <p:attrNameLst>
                                          <p:attrName>style.visibility</p:attrName>
                                        </p:attrNameLst>
                                      </p:cBhvr>
                                      <p:to>
                                        <p:strVal val="visible"/>
                                      </p:to>
                                    </p:set>
                                    <p:animEffect transition="in" filter="fade">
                                      <p:cBhvr>
                                        <p:cTn id="40" dur="500"/>
                                        <p:tgtEl>
                                          <p:spTgt spid="423"/>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424"/>
                                        </p:tgtEl>
                                        <p:attrNameLst>
                                          <p:attrName>style.visibility</p:attrName>
                                        </p:attrNameLst>
                                      </p:cBhvr>
                                      <p:to>
                                        <p:strVal val="visible"/>
                                      </p:to>
                                    </p:set>
                                    <p:animEffect transition="in" filter="fade">
                                      <p:cBhvr>
                                        <p:cTn id="45" dur="500"/>
                                        <p:tgtEl>
                                          <p:spTgt spid="42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47"/>
                                        </p:tgtEl>
                                        <p:attrNameLst>
                                          <p:attrName>style.visibility</p:attrName>
                                        </p:attrNameLst>
                                      </p:cBhvr>
                                      <p:to>
                                        <p:strVal val="visible"/>
                                      </p:to>
                                    </p:set>
                                    <p:animEffect transition="in" filter="fade">
                                      <p:cBhvr>
                                        <p:cTn id="48" dur="500"/>
                                        <p:tgtEl>
                                          <p:spTgt spid="447"/>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22"/>
                                        </p:tgtEl>
                                        <p:attrNameLst>
                                          <p:attrName>style.visibility</p:attrName>
                                        </p:attrNameLst>
                                      </p:cBhvr>
                                      <p:to>
                                        <p:strVal val="visible"/>
                                      </p:to>
                                    </p:set>
                                    <p:animEffect transition="in" filter="fade">
                                      <p:cBhvr>
                                        <p:cTn id="51" dur="500"/>
                                        <p:tgtEl>
                                          <p:spTgt spid="422"/>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421"/>
                                        </p:tgtEl>
                                        <p:attrNameLst>
                                          <p:attrName>style.visibility</p:attrName>
                                        </p:attrNameLst>
                                      </p:cBhvr>
                                      <p:to>
                                        <p:strVal val="visible"/>
                                      </p:to>
                                    </p:set>
                                    <p:animEffect transition="in" filter="fade">
                                      <p:cBhvr>
                                        <p:cTn id="54" dur="500"/>
                                        <p:tgtEl>
                                          <p:spTgt spid="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P spid="421" grpId="0" animBg="1"/>
      <p:bldP spid="422" grpId="0"/>
      <p:bldP spid="423" grpId="0"/>
      <p:bldP spid="424" grpId="0" animBg="1"/>
      <p:bldP spid="447"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32334"/>
            <a:ext cx="9143999" cy="925840"/>
          </a:xfrm>
        </p:spPr>
        <p:txBody>
          <a:bodyPr>
            <a:noAutofit/>
          </a:bodyPr>
          <a:lstStyle/>
          <a:p>
            <a:r>
              <a:rPr lang="en-US" sz="3600" dirty="0"/>
              <a:t>MIMDRAM: </a:t>
            </a:r>
            <a:br>
              <a:rPr lang="en-US" sz="3600" dirty="0"/>
            </a:br>
            <a:r>
              <a:rPr lang="en-US" sz="2800" dirty="0"/>
              <a:t>Key Idea (II)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261" y="2826701"/>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4789" y="2826701"/>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461" y="2826701"/>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8989" y="2826701"/>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4860" y="2488139"/>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8660" y="2640539"/>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3905" y="2640539"/>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1005" y="2640539"/>
            <a:ext cx="6226479"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46250" y="2640539"/>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0349" y="2640539"/>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1906" y="3211493"/>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2998" y="2836854"/>
            <a:ext cx="2665827" cy="1402792"/>
            <a:chOff x="2134538" y="2243328"/>
            <a:chExt cx="2665827" cy="1490472"/>
          </a:xfrm>
          <a:solidFill>
            <a:srgbClr val="1A82C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259" y="3514611"/>
            <a:ext cx="1414038" cy="191087"/>
            <a:chOff x="1828799" y="2017072"/>
            <a:chExt cx="1414038" cy="191087"/>
          </a:xfrm>
          <a:solidFill>
            <a:srgbClr val="1A82C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4787" y="3514611"/>
            <a:ext cx="1414038" cy="191087"/>
            <a:chOff x="3386327" y="2017072"/>
            <a:chExt cx="1414038" cy="191087"/>
          </a:xfrm>
          <a:solidFill>
            <a:srgbClr val="1A82C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424" name="TextBox 423">
            <a:extLst>
              <a:ext uri="{FF2B5EF4-FFF2-40B4-BE49-F238E27FC236}">
                <a16:creationId xmlns:a16="http://schemas.microsoft.com/office/drawing/2014/main" id="{07E5F1AA-BB4D-7410-5A47-B04E746A3311}"/>
              </a:ext>
            </a:extLst>
          </p:cNvPr>
          <p:cNvSpPr txBox="1"/>
          <p:nvPr/>
        </p:nvSpPr>
        <p:spPr>
          <a:xfrm>
            <a:off x="0" y="1323368"/>
            <a:ext cx="9144000" cy="777240"/>
          </a:xfrm>
          <a:prstGeom prst="rect">
            <a:avLst/>
          </a:prstGeom>
          <a:solidFill>
            <a:schemeClr val="bg1">
              <a:lumMod val="95000"/>
            </a:schemeClr>
          </a:solidFill>
        </p:spPr>
        <p:txBody>
          <a:bodyPr wrap="square">
            <a:spAutoFit/>
          </a:bodyPr>
          <a:lstStyle/>
          <a:p>
            <a:pPr algn="ctr"/>
            <a:r>
              <a:rPr lang="en-US" sz="2200" b="1" dirty="0">
                <a:solidFill>
                  <a:schemeClr val="accent4"/>
                </a:solidFill>
                <a:latin typeface="Avenir Next" panose="020B0503020202020204" pitchFamily="34" charset="0"/>
              </a:rPr>
              <a:t>Fine-Grained DRAM: </a:t>
            </a:r>
            <a:br>
              <a:rPr lang="en-US" sz="2200" b="1" dirty="0">
                <a:solidFill>
                  <a:schemeClr val="accent4"/>
                </a:solidFill>
                <a:latin typeface="Avenir Next" panose="020B0503020202020204" pitchFamily="34" charset="0"/>
              </a:rPr>
            </a:br>
            <a:r>
              <a:rPr lang="en-US" sz="2200" b="1" dirty="0">
                <a:solidFill>
                  <a:schemeClr val="accent4"/>
                </a:solidFill>
                <a:latin typeface="Avenir Next" panose="020B0503020202020204" pitchFamily="34" charset="0"/>
              </a:rPr>
              <a:t>segments</a:t>
            </a:r>
            <a:r>
              <a:rPr lang="en-US" sz="2200" b="1" dirty="0">
                <a:latin typeface="Avenir Next" panose="020B0503020202020204" pitchFamily="34" charset="0"/>
              </a:rPr>
              <a:t> the global wordline to access </a:t>
            </a:r>
            <a:r>
              <a:rPr lang="en-US" sz="2200" b="1" dirty="0">
                <a:solidFill>
                  <a:schemeClr val="accent4"/>
                </a:solidFill>
                <a:latin typeface="Avenir Next" panose="020B0503020202020204" pitchFamily="34" charset="0"/>
              </a:rPr>
              <a:t>individual</a:t>
            </a:r>
            <a:r>
              <a:rPr lang="en-US" sz="2200" b="1" dirty="0">
                <a:latin typeface="Avenir Next" panose="020B0503020202020204" pitchFamily="34" charset="0"/>
              </a:rPr>
              <a:t> DRAM mats</a:t>
            </a:r>
          </a:p>
        </p:txBody>
      </p:sp>
      <p:grpSp>
        <p:nvGrpSpPr>
          <p:cNvPr id="319" name="Group 318">
            <a:extLst>
              <a:ext uri="{FF2B5EF4-FFF2-40B4-BE49-F238E27FC236}">
                <a16:creationId xmlns:a16="http://schemas.microsoft.com/office/drawing/2014/main" id="{5CB0FDEC-5895-DCA8-211E-FA7597764EDD}"/>
              </a:ext>
            </a:extLst>
          </p:cNvPr>
          <p:cNvGrpSpPr/>
          <p:nvPr/>
        </p:nvGrpSpPr>
        <p:grpSpPr>
          <a:xfrm>
            <a:off x="4310251" y="2216008"/>
            <a:ext cx="4305183" cy="764735"/>
            <a:chOff x="4283355" y="2661946"/>
            <a:chExt cx="4305183" cy="764735"/>
          </a:xfrm>
        </p:grpSpPr>
        <p:sp>
          <p:nvSpPr>
            <p:cNvPr id="330" name="TextBox 329">
              <a:extLst>
                <a:ext uri="{FF2B5EF4-FFF2-40B4-BE49-F238E27FC236}">
                  <a16:creationId xmlns:a16="http://schemas.microsoft.com/office/drawing/2014/main" id="{170B0079-999B-634A-50ED-EC07C4B48580}"/>
                </a:ext>
              </a:extLst>
            </p:cNvPr>
            <p:cNvSpPr txBox="1"/>
            <p:nvPr/>
          </p:nvSpPr>
          <p:spPr>
            <a:xfrm>
              <a:off x="4283355" y="2661946"/>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rPr>
                <a:t>segmented global wordline</a:t>
              </a:r>
            </a:p>
          </p:txBody>
        </p:sp>
        <p:sp>
          <p:nvSpPr>
            <p:cNvPr id="317" name="Rounded Rectangle 316">
              <a:extLst>
                <a:ext uri="{FF2B5EF4-FFF2-40B4-BE49-F238E27FC236}">
                  <a16:creationId xmlns:a16="http://schemas.microsoft.com/office/drawing/2014/main" id="{EC1E66E7-E25C-9EE1-ECB3-D5EC14BEF419}"/>
                </a:ext>
              </a:extLst>
            </p:cNvPr>
            <p:cNvSpPr/>
            <p:nvPr/>
          </p:nvSpPr>
          <p:spPr>
            <a:xfrm>
              <a:off x="4645785" y="3154544"/>
              <a:ext cx="1942043" cy="272137"/>
            </a:xfrm>
            <a:prstGeom prst="roundRect">
              <a:avLst/>
            </a:prstGeom>
            <a:noFill/>
            <a:ln w="38100">
              <a:solidFill>
                <a:srgbClr val="E1616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0" name="Rectangle 319">
            <a:extLst>
              <a:ext uri="{FF2B5EF4-FFF2-40B4-BE49-F238E27FC236}">
                <a16:creationId xmlns:a16="http://schemas.microsoft.com/office/drawing/2014/main" id="{44C2EA2F-00A4-DCDF-747B-A44DEA526E5E}"/>
              </a:ext>
            </a:extLst>
          </p:cNvPr>
          <p:cNvSpPr/>
          <p:nvPr/>
        </p:nvSpPr>
        <p:spPr>
          <a:xfrm>
            <a:off x="-71" y="4713155"/>
            <a:ext cx="9188383" cy="430887"/>
          </a:xfrm>
          <a:prstGeom prst="rect">
            <a:avLst/>
          </a:prstGeom>
          <a:noFill/>
        </p:spPr>
        <p:txBody>
          <a:bodyPr wrap="square">
            <a:spAutoFit/>
          </a:bodyPr>
          <a:lstStyle/>
          <a:p>
            <a:pPr marL="0" lvl="1" defTabSz="914400">
              <a:defRPr/>
            </a:pPr>
            <a:r>
              <a:rPr lang="en-US" sz="2200" b="1" dirty="0">
                <a:solidFill>
                  <a:prstClr val="black"/>
                </a:solidFill>
                <a:latin typeface="Avenir Next" panose="020B0503020202020204" pitchFamily="34" charset="0"/>
                <a:cs typeface="Gill Sans MT"/>
              </a:rPr>
              <a:t>Fine-grained DRAM for energy-efficient DRAM access: </a:t>
            </a:r>
            <a:endParaRPr kumimoji="0" lang="en-US" sz="22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sp>
        <p:nvSpPr>
          <p:cNvPr id="321" name="Rectangle 320">
            <a:extLst>
              <a:ext uri="{FF2B5EF4-FFF2-40B4-BE49-F238E27FC236}">
                <a16:creationId xmlns:a16="http://schemas.microsoft.com/office/drawing/2014/main" id="{A9C6A0F9-AA90-5B3A-4264-407E3DD047AA}"/>
              </a:ext>
            </a:extLst>
          </p:cNvPr>
          <p:cNvSpPr/>
          <p:nvPr/>
        </p:nvSpPr>
        <p:spPr>
          <a:xfrm>
            <a:off x="-3491" y="5089476"/>
            <a:ext cx="9144000" cy="1384995"/>
          </a:xfrm>
          <a:prstGeom prst="rect">
            <a:avLst/>
          </a:prstGeom>
          <a:noFill/>
        </p:spPr>
        <p:txBody>
          <a:bodyPr wrap="square">
            <a:spAutoFit/>
          </a:bodyPr>
          <a:lstStyle/>
          <a:p>
            <a:r>
              <a:rPr lang="en-US" sz="1400" b="1" dirty="0">
                <a:solidFill>
                  <a:schemeClr val="accent4"/>
                </a:solidFill>
                <a:latin typeface="Avenir Next" panose="020B0503020202020204" pitchFamily="34" charset="0"/>
              </a:rPr>
              <a:t>[Cooper-</a:t>
            </a:r>
            <a:r>
              <a:rPr lang="en-US" sz="1400" b="1" dirty="0" err="1">
                <a:solidFill>
                  <a:schemeClr val="accent4"/>
                </a:solidFill>
                <a:latin typeface="Avenir Next" panose="020B0503020202020204" pitchFamily="34" charset="0"/>
              </a:rPr>
              <a:t>Balis</a:t>
            </a:r>
            <a:r>
              <a:rPr lang="en-US" sz="1400" b="1" dirty="0">
                <a:solidFill>
                  <a:schemeClr val="accent4"/>
                </a:solidFill>
                <a:latin typeface="Avenir Next" panose="020B0503020202020204" pitchFamily="34" charset="0"/>
              </a:rPr>
              <a:t>+, 2010]: </a:t>
            </a:r>
            <a:r>
              <a:rPr lang="en-US" sz="1200" dirty="0">
                <a:latin typeface="Avenir Next" panose="020B0503020202020204" pitchFamily="34" charset="0"/>
              </a:rPr>
              <a:t>Fine-Grained Activation for Power Reduction in DRAM</a:t>
            </a:r>
            <a:br>
              <a:rPr lang="en-US" sz="1200" dirty="0">
                <a:latin typeface="Avenir Next" panose="020B0503020202020204" pitchFamily="34" charset="0"/>
              </a:rPr>
            </a:br>
            <a:r>
              <a:rPr lang="en-US" sz="1400" b="1" dirty="0">
                <a:solidFill>
                  <a:srgbClr val="1A82C4"/>
                </a:solidFill>
                <a:latin typeface="Avenir Next" panose="020B0503020202020204" pitchFamily="34" charset="0"/>
              </a:rPr>
              <a:t>[</a:t>
            </a:r>
            <a:r>
              <a:rPr lang="en-US" sz="1400" b="1" dirty="0" err="1">
                <a:solidFill>
                  <a:srgbClr val="1A82C4"/>
                </a:solidFill>
                <a:latin typeface="Avenir Next" panose="020B0503020202020204" pitchFamily="34" charset="0"/>
              </a:rPr>
              <a:t>Udipi</a:t>
            </a:r>
            <a:r>
              <a:rPr lang="en-US" sz="1400" b="1" dirty="0">
                <a:solidFill>
                  <a:srgbClr val="1A82C4"/>
                </a:solidFill>
                <a:latin typeface="Avenir Next" panose="020B0503020202020204" pitchFamily="34" charset="0"/>
              </a:rPr>
              <a:t>+, 2010]: </a:t>
            </a:r>
            <a:r>
              <a:rPr lang="en-US" sz="1200" dirty="0">
                <a:latin typeface="Avenir Next" panose="020B0503020202020204" pitchFamily="34" charset="0"/>
              </a:rPr>
              <a:t>Rethinking DRAM Design and Organization for Energy-Constrained Multi-Cores</a:t>
            </a:r>
            <a:endParaRPr lang="en-US" sz="1400" dirty="0">
              <a:latin typeface="Avenir Next" panose="020B0503020202020204" pitchFamily="34" charset="0"/>
            </a:endParaRPr>
          </a:p>
          <a:p>
            <a:r>
              <a:rPr lang="en-US" sz="1400" b="1" dirty="0">
                <a:solidFill>
                  <a:schemeClr val="accent4"/>
                </a:solidFill>
                <a:latin typeface="Avenir Next" panose="020B0503020202020204" pitchFamily="34" charset="0"/>
              </a:rPr>
              <a:t>[Zhang+, 2014]: </a:t>
            </a:r>
            <a:r>
              <a:rPr lang="en-US" sz="1200" dirty="0">
                <a:latin typeface="Avenir Next" panose="020B0503020202020204" pitchFamily="34" charset="0"/>
              </a:rPr>
              <a:t>Half-DRAM</a:t>
            </a:r>
            <a:br>
              <a:rPr lang="en-US" sz="1200" dirty="0">
                <a:latin typeface="Avenir Next" panose="020B0503020202020204" pitchFamily="34" charset="0"/>
              </a:rPr>
            </a:br>
            <a:r>
              <a:rPr lang="en-US" sz="1400" b="1" dirty="0">
                <a:solidFill>
                  <a:srgbClr val="1A82C4"/>
                </a:solidFill>
                <a:latin typeface="Avenir Next" panose="020B0503020202020204" pitchFamily="34" charset="0"/>
              </a:rPr>
              <a:t>[Ha+, 2016]: </a:t>
            </a:r>
            <a:r>
              <a:rPr lang="en-US" sz="1200" dirty="0">
                <a:latin typeface="Avenir Next" panose="020B0503020202020204" pitchFamily="34" charset="0"/>
              </a:rPr>
              <a:t>Improving Energy Efficiency of DRAM by Exploiting Half Page Row Access</a:t>
            </a:r>
            <a:endParaRPr lang="en-US" sz="1400" dirty="0">
              <a:latin typeface="Avenir Next" panose="020B0503020202020204" pitchFamily="34" charset="0"/>
            </a:endParaRPr>
          </a:p>
          <a:p>
            <a:r>
              <a:rPr lang="en-US" sz="1400" b="1" dirty="0">
                <a:solidFill>
                  <a:schemeClr val="accent4"/>
                </a:solidFill>
                <a:latin typeface="Avenir Next" panose="020B0503020202020204" pitchFamily="34" charset="0"/>
              </a:rPr>
              <a:t>[O’Connor+, 2017]: </a:t>
            </a:r>
            <a:r>
              <a:rPr lang="en-US" sz="1200" dirty="0">
                <a:latin typeface="Avenir Next" panose="020B0503020202020204" pitchFamily="34" charset="0"/>
              </a:rPr>
              <a:t>Fine-Grained DRAM</a:t>
            </a:r>
            <a:endParaRPr lang="en-US" sz="1400" dirty="0">
              <a:latin typeface="Avenir Next" panose="020B0503020202020204" pitchFamily="34" charset="0"/>
            </a:endParaRPr>
          </a:p>
          <a:p>
            <a:r>
              <a:rPr lang="en-US" sz="1400" b="1" dirty="0">
                <a:solidFill>
                  <a:schemeClr val="accent4"/>
                </a:solidFill>
                <a:latin typeface="Avenir Next" panose="020B0503020202020204" pitchFamily="34" charset="0"/>
              </a:rPr>
              <a:t>[</a:t>
            </a:r>
            <a:r>
              <a:rPr lang="en-US" sz="1400" b="1" dirty="0" err="1">
                <a:solidFill>
                  <a:schemeClr val="accent4"/>
                </a:solidFill>
                <a:latin typeface="Avenir Next" panose="020B0503020202020204" pitchFamily="34" charset="0"/>
              </a:rPr>
              <a:t>Olgun</a:t>
            </a:r>
            <a:r>
              <a:rPr lang="en-US" sz="1400" b="1" dirty="0">
                <a:solidFill>
                  <a:schemeClr val="accent4"/>
                </a:solidFill>
                <a:latin typeface="Avenir Next" panose="020B0503020202020204" pitchFamily="34" charset="0"/>
              </a:rPr>
              <a:t>+, 2024]: </a:t>
            </a:r>
            <a:r>
              <a:rPr lang="en-US" sz="1200" dirty="0">
                <a:latin typeface="Avenir Next" panose="020B0503020202020204" pitchFamily="34" charset="0"/>
              </a:rPr>
              <a:t>Sectored DRAM</a:t>
            </a:r>
            <a:endParaRPr lang="en-US" sz="2000" dirty="0">
              <a:latin typeface="Avenir Next" panose="020B0503020202020204" pitchFamily="34" charset="0"/>
            </a:endParaRPr>
          </a:p>
        </p:txBody>
      </p:sp>
      <p:grpSp>
        <p:nvGrpSpPr>
          <p:cNvPr id="327" name="Group 326">
            <a:extLst>
              <a:ext uri="{FF2B5EF4-FFF2-40B4-BE49-F238E27FC236}">
                <a16:creationId xmlns:a16="http://schemas.microsoft.com/office/drawing/2014/main" id="{10603881-2B8F-7855-9742-05280D97116C}"/>
              </a:ext>
            </a:extLst>
          </p:cNvPr>
          <p:cNvGrpSpPr/>
          <p:nvPr/>
        </p:nvGrpSpPr>
        <p:grpSpPr>
          <a:xfrm>
            <a:off x="784522" y="4147800"/>
            <a:ext cx="6938410" cy="647381"/>
            <a:chOff x="757719" y="4572696"/>
            <a:chExt cx="6938410" cy="647381"/>
          </a:xfrm>
        </p:grpSpPr>
        <p:grpSp>
          <p:nvGrpSpPr>
            <p:cNvPr id="328" name="Group 327">
              <a:extLst>
                <a:ext uri="{FF2B5EF4-FFF2-40B4-BE49-F238E27FC236}">
                  <a16:creationId xmlns:a16="http://schemas.microsoft.com/office/drawing/2014/main" id="{AD3F0976-DB54-75D5-DCEA-A24B5FE1FC69}"/>
                </a:ext>
              </a:extLst>
            </p:cNvPr>
            <p:cNvGrpSpPr/>
            <p:nvPr/>
          </p:nvGrpSpPr>
          <p:grpSpPr>
            <a:xfrm>
              <a:off x="1906102" y="4572696"/>
              <a:ext cx="5790027" cy="251465"/>
              <a:chOff x="1906102" y="4572696"/>
              <a:chExt cx="5790027" cy="251465"/>
            </a:xfrm>
          </p:grpSpPr>
          <p:grpSp>
            <p:nvGrpSpPr>
              <p:cNvPr id="395" name="Group 394">
                <a:extLst>
                  <a:ext uri="{FF2B5EF4-FFF2-40B4-BE49-F238E27FC236}">
                    <a16:creationId xmlns:a16="http://schemas.microsoft.com/office/drawing/2014/main" id="{D0EF728D-8DBE-7CEC-CDB5-F12AF623E57E}"/>
                  </a:ext>
                </a:extLst>
              </p:cNvPr>
              <p:cNvGrpSpPr/>
              <p:nvPr/>
            </p:nvGrpSpPr>
            <p:grpSpPr>
              <a:xfrm>
                <a:off x="1906102" y="4572696"/>
                <a:ext cx="5790027" cy="251465"/>
                <a:chOff x="1906102" y="4605667"/>
                <a:chExt cx="5790027" cy="251465"/>
              </a:xfrm>
            </p:grpSpPr>
            <p:cxnSp>
              <p:nvCxnSpPr>
                <p:cNvPr id="397" name="Straight Connector 396">
                  <a:extLst>
                    <a:ext uri="{FF2B5EF4-FFF2-40B4-BE49-F238E27FC236}">
                      <a16:creationId xmlns:a16="http://schemas.microsoft.com/office/drawing/2014/main" id="{668537B8-112C-444A-1AC5-C6AD56117F02}"/>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73106B26-6E34-AC80-E0E7-B3822C4CCBB1}"/>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EC0ED497-8846-DF8A-930C-C31C6CB0AB28}"/>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E12467CD-5172-D6A3-0584-56B093666CC2}"/>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5E715781-E3B3-740D-FCF2-564F3012E64D}"/>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2" name="Straight Connector 401">
                  <a:extLst>
                    <a:ext uri="{FF2B5EF4-FFF2-40B4-BE49-F238E27FC236}">
                      <a16:creationId xmlns:a16="http://schemas.microsoft.com/office/drawing/2014/main" id="{AD77F024-2A68-F2E1-56BA-C89C4AC25F64}"/>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D726812C-B2C6-7D06-CE8B-4649230DA85E}"/>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B77A6D42-A7F2-E8A4-6F78-2D1D2F02E91F}"/>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396" name="Straight Connector 395">
                <a:extLst>
                  <a:ext uri="{FF2B5EF4-FFF2-40B4-BE49-F238E27FC236}">
                    <a16:creationId xmlns:a16="http://schemas.microsoft.com/office/drawing/2014/main" id="{E6892669-618B-521F-2431-F3FB390C98B4}"/>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29" name="TextBox 328">
              <a:extLst>
                <a:ext uri="{FF2B5EF4-FFF2-40B4-BE49-F238E27FC236}">
                  <a16:creationId xmlns:a16="http://schemas.microsoft.com/office/drawing/2014/main" id="{66228A6C-AABB-CCEE-2EF2-8130F9FB0374}"/>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graphicFrame>
        <p:nvGraphicFramePr>
          <p:cNvPr id="2" name="Table 4">
            <a:extLst>
              <a:ext uri="{FF2B5EF4-FFF2-40B4-BE49-F238E27FC236}">
                <a16:creationId xmlns:a16="http://schemas.microsoft.com/office/drawing/2014/main" id="{EF752F96-6D55-00FA-B76F-07A23C9C72FD}"/>
              </a:ext>
            </a:extLst>
          </p:cNvPr>
          <p:cNvGraphicFramePr>
            <a:graphicFrameLocks/>
          </p:cNvGraphicFramePr>
          <p:nvPr>
            <p:extLst>
              <p:ext uri="{D42A27DB-BD31-4B8C-83A1-F6EECF244321}">
                <p14:modId xmlns:p14="http://schemas.microsoft.com/office/powerpoint/2010/main" val="2444702645"/>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170186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100"/>
                                  </p:stCondLst>
                                  <p:childTnLst>
                                    <p:set>
                                      <p:cBhvr>
                                        <p:cTn id="12" dur="1" fill="hold">
                                          <p:stCondLst>
                                            <p:cond delay="0"/>
                                          </p:stCondLst>
                                        </p:cTn>
                                        <p:tgtEl>
                                          <p:spTgt spid="220"/>
                                        </p:tgtEl>
                                        <p:attrNameLst>
                                          <p:attrName>style.visibility</p:attrName>
                                        </p:attrNameLst>
                                      </p:cBhvr>
                                      <p:to>
                                        <p:strVal val="visible"/>
                                      </p:to>
                                    </p:set>
                                    <p:animEffect transition="in" filter="wipe(up)">
                                      <p:cBhvr>
                                        <p:cTn id="13" dur="500"/>
                                        <p:tgtEl>
                                          <p:spTgt spid="220"/>
                                        </p:tgtEl>
                                      </p:cBhvr>
                                    </p:animEffect>
                                  </p:childTnLst>
                                </p:cTn>
                              </p:par>
                              <p:par>
                                <p:cTn id="14" presetID="22" presetClass="entr" presetSubtype="8" fill="hold" nodeType="withEffect">
                                  <p:stCondLst>
                                    <p:cond delay="0"/>
                                  </p:stCondLst>
                                  <p:childTnLst>
                                    <p:set>
                                      <p:cBhvr>
                                        <p:cTn id="15" dur="1" fill="hold">
                                          <p:stCondLst>
                                            <p:cond delay="0"/>
                                          </p:stCondLst>
                                        </p:cTn>
                                        <p:tgtEl>
                                          <p:spTgt spid="278"/>
                                        </p:tgtEl>
                                        <p:attrNameLst>
                                          <p:attrName>style.visibility</p:attrName>
                                        </p:attrNameLst>
                                      </p:cBhvr>
                                      <p:to>
                                        <p:strVal val="visible"/>
                                      </p:to>
                                    </p:set>
                                    <p:animEffect transition="in" filter="wipe(left)">
                                      <p:cBhvr>
                                        <p:cTn id="16" dur="500"/>
                                        <p:tgtEl>
                                          <p:spTgt spid="278"/>
                                        </p:tgtEl>
                                      </p:cBhvr>
                                    </p:animEffect>
                                  </p:childTnLst>
                                </p:cTn>
                              </p:par>
                              <p:par>
                                <p:cTn id="17" presetID="22" presetClass="entr" presetSubtype="1" fill="hold" nodeType="with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up)">
                                      <p:cBhvr>
                                        <p:cTn id="19" dur="500"/>
                                        <p:tgtEl>
                                          <p:spTgt spid="221"/>
                                        </p:tgtEl>
                                      </p:cBhvr>
                                    </p:animEffect>
                                  </p:childTnLst>
                                </p:cTn>
                              </p:par>
                              <p:par>
                                <p:cTn id="20" presetID="22" presetClass="entr" presetSubtype="8" fill="hold" nodeType="withEffect">
                                  <p:stCondLst>
                                    <p:cond delay="0"/>
                                  </p:stCondLst>
                                  <p:childTnLst>
                                    <p:set>
                                      <p:cBhvr>
                                        <p:cTn id="21" dur="1" fill="hold">
                                          <p:stCondLst>
                                            <p:cond delay="0"/>
                                          </p:stCondLst>
                                        </p:cTn>
                                        <p:tgtEl>
                                          <p:spTgt spid="286"/>
                                        </p:tgtEl>
                                        <p:attrNameLst>
                                          <p:attrName>style.visibility</p:attrName>
                                        </p:attrNameLst>
                                      </p:cBhvr>
                                      <p:to>
                                        <p:strVal val="visible"/>
                                      </p:to>
                                    </p:set>
                                    <p:animEffect transition="in" filter="wipe(left)">
                                      <p:cBhvr>
                                        <p:cTn id="22" dur="500"/>
                                        <p:tgtEl>
                                          <p:spTgt spid="286"/>
                                        </p:tgtEl>
                                      </p:cBhvr>
                                    </p:animEffect>
                                  </p:childTnLst>
                                </p:cTn>
                              </p:par>
                              <p:par>
                                <p:cTn id="23" presetID="22" presetClass="entr" presetSubtype="1" fill="hold" nodeType="withEffect">
                                  <p:stCondLst>
                                    <p:cond delay="0"/>
                                  </p:stCondLst>
                                  <p:childTnLst>
                                    <p:set>
                                      <p:cBhvr>
                                        <p:cTn id="24" dur="1" fill="hold">
                                          <p:stCondLst>
                                            <p:cond delay="0"/>
                                          </p:stCondLst>
                                        </p:cTn>
                                        <p:tgtEl>
                                          <p:spTgt spid="225"/>
                                        </p:tgtEl>
                                        <p:attrNameLst>
                                          <p:attrName>style.visibility</p:attrName>
                                        </p:attrNameLst>
                                      </p:cBhvr>
                                      <p:to>
                                        <p:strVal val="visible"/>
                                      </p:to>
                                    </p:set>
                                    <p:animEffect transition="in" filter="wipe(up)">
                                      <p:cBhvr>
                                        <p:cTn id="25" dur="500"/>
                                        <p:tgtEl>
                                          <p:spTgt spid="22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20"/>
                                        </p:tgtEl>
                                        <p:attrNameLst>
                                          <p:attrName>style.visibility</p:attrName>
                                        </p:attrNameLst>
                                      </p:cBhvr>
                                      <p:to>
                                        <p:strVal val="visible"/>
                                      </p:to>
                                    </p:set>
                                    <p:animEffect transition="in" filter="fade">
                                      <p:cBhvr>
                                        <p:cTn id="28" dur="500"/>
                                        <p:tgtEl>
                                          <p:spTgt spid="32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21"/>
                                        </p:tgtEl>
                                        <p:attrNameLst>
                                          <p:attrName>style.visibility</p:attrName>
                                        </p:attrNameLst>
                                      </p:cBhvr>
                                      <p:to>
                                        <p:strVal val="visible"/>
                                      </p:to>
                                    </p:set>
                                    <p:animEffect transition="in" filter="fade">
                                      <p:cBhvr>
                                        <p:cTn id="31" dur="500"/>
                                        <p:tgtEl>
                                          <p:spTgt spid="3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P spid="320" grpId="0"/>
      <p:bldP spid="321"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671CB1-FFDA-03E2-F66D-FD85DFF222DB}"/>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Processing-in-Memory:</a:t>
            </a:r>
            <a:br>
              <a:rPr lang="en-US" sz="3600" dirty="0">
                <a:solidFill>
                  <a:srgbClr val="1A82C4"/>
                </a:solidFill>
              </a:rPr>
            </a:br>
            <a:r>
              <a:rPr lang="en-US" sz="2800" dirty="0">
                <a:solidFill>
                  <a:srgbClr val="1A82C4"/>
                </a:solidFill>
              </a:rPr>
              <a:t>Overview</a:t>
            </a:r>
          </a:p>
        </p:txBody>
      </p:sp>
      <p:grpSp>
        <p:nvGrpSpPr>
          <p:cNvPr id="4" name="Group 3">
            <a:extLst>
              <a:ext uri="{FF2B5EF4-FFF2-40B4-BE49-F238E27FC236}">
                <a16:creationId xmlns:a16="http://schemas.microsoft.com/office/drawing/2014/main" id="{E3906072-A2EB-CF4E-B3FA-28F4F772FBEF}"/>
              </a:ext>
            </a:extLst>
          </p:cNvPr>
          <p:cNvGrpSpPr/>
          <p:nvPr/>
        </p:nvGrpSpPr>
        <p:grpSpPr>
          <a:xfrm>
            <a:off x="385649" y="3544620"/>
            <a:ext cx="8269510" cy="2917121"/>
            <a:chOff x="416994" y="3429000"/>
            <a:chExt cx="8269510" cy="2917121"/>
          </a:xfrm>
        </p:grpSpPr>
        <p:sp>
          <p:nvSpPr>
            <p:cNvPr id="5" name="Rectangle 4">
              <a:extLst>
                <a:ext uri="{FF2B5EF4-FFF2-40B4-BE49-F238E27FC236}">
                  <a16:creationId xmlns:a16="http://schemas.microsoft.com/office/drawing/2014/main" id="{3D478B4F-A463-3645-CE4D-8A6A1AEE5053}"/>
                </a:ext>
              </a:extLst>
            </p:cNvPr>
            <p:cNvSpPr/>
            <p:nvPr/>
          </p:nvSpPr>
          <p:spPr>
            <a:xfrm>
              <a:off x="6343592" y="3837207"/>
              <a:ext cx="2334238" cy="2281204"/>
            </a:xfrm>
            <a:prstGeom prst="rect">
              <a:avLst/>
            </a:prstGeom>
            <a:solidFill>
              <a:srgbClr val="E3F0D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6" name="Rectangle 5">
              <a:extLst>
                <a:ext uri="{FF2B5EF4-FFF2-40B4-BE49-F238E27FC236}">
                  <a16:creationId xmlns:a16="http://schemas.microsoft.com/office/drawing/2014/main" id="{1C0DF4A2-D756-04F2-ED82-DB5B6FEB1BB9}"/>
                </a:ext>
              </a:extLst>
            </p:cNvPr>
            <p:cNvSpPr/>
            <p:nvPr/>
          </p:nvSpPr>
          <p:spPr>
            <a:xfrm>
              <a:off x="6343592" y="6112628"/>
              <a:ext cx="2342912" cy="233493"/>
            </a:xfrm>
            <a:prstGeom prst="rect">
              <a:avLst/>
            </a:prstGeom>
            <a:solidFill>
              <a:schemeClr val="accent2">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i="1" dirty="0">
                  <a:solidFill>
                    <a:srgbClr val="E16161"/>
                  </a:solidFill>
                  <a:latin typeface="Avenir Next" panose="020B0503020202020204" pitchFamily="34" charset="0"/>
                  <a:cs typeface="Arial" panose="020B0604020202020204" pitchFamily="34" charset="0"/>
                </a:rPr>
                <a:t>Processing-Near-Bank</a:t>
              </a:r>
            </a:p>
          </p:txBody>
        </p:sp>
        <p:sp>
          <p:nvSpPr>
            <p:cNvPr id="7" name="Rectangle 6">
              <a:extLst>
                <a:ext uri="{FF2B5EF4-FFF2-40B4-BE49-F238E27FC236}">
                  <a16:creationId xmlns:a16="http://schemas.microsoft.com/office/drawing/2014/main" id="{64B78A6D-D02D-71C8-0F90-AAFAA3A3F14C}"/>
                </a:ext>
              </a:extLst>
            </p:cNvPr>
            <p:cNvSpPr/>
            <p:nvPr/>
          </p:nvSpPr>
          <p:spPr>
            <a:xfrm>
              <a:off x="6358845" y="3537542"/>
              <a:ext cx="2326611" cy="293010"/>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DRAM Bank</a:t>
              </a:r>
            </a:p>
          </p:txBody>
        </p:sp>
        <p:grpSp>
          <p:nvGrpSpPr>
            <p:cNvPr id="8" name="Group 7">
              <a:extLst>
                <a:ext uri="{FF2B5EF4-FFF2-40B4-BE49-F238E27FC236}">
                  <a16:creationId xmlns:a16="http://schemas.microsoft.com/office/drawing/2014/main" id="{46E1E609-5B77-53FB-3605-69C668E09E8F}"/>
                </a:ext>
              </a:extLst>
            </p:cNvPr>
            <p:cNvGrpSpPr/>
            <p:nvPr/>
          </p:nvGrpSpPr>
          <p:grpSpPr>
            <a:xfrm>
              <a:off x="416994" y="3429000"/>
              <a:ext cx="5954407" cy="2888405"/>
              <a:chOff x="416994" y="3429000"/>
              <a:chExt cx="5954407" cy="2888405"/>
            </a:xfrm>
          </p:grpSpPr>
          <p:cxnSp>
            <p:nvCxnSpPr>
              <p:cNvPr id="9" name="Straight Connector 8">
                <a:extLst>
                  <a:ext uri="{FF2B5EF4-FFF2-40B4-BE49-F238E27FC236}">
                    <a16:creationId xmlns:a16="http://schemas.microsoft.com/office/drawing/2014/main" id="{65ECA9E8-4B99-7DCF-EBB3-CFF89117EE10}"/>
                  </a:ext>
                </a:extLst>
              </p:cNvPr>
              <p:cNvCxnSpPr>
                <a:cxnSpLocks/>
                <a:stCxn id="42" idx="0"/>
              </p:cNvCxnSpPr>
              <p:nvPr/>
            </p:nvCxnSpPr>
            <p:spPr>
              <a:xfrm flipH="1" flipV="1">
                <a:off x="2417391" y="5605357"/>
                <a:ext cx="771000" cy="283721"/>
              </a:xfrm>
              <a:prstGeom prst="line">
                <a:avLst/>
              </a:prstGeom>
              <a:noFill/>
              <a:ln w="9525" cap="flat" cmpd="sng" algn="ctr">
                <a:solidFill>
                  <a:sysClr val="windowText" lastClr="000000"/>
                </a:solidFill>
                <a:prstDash val="dash"/>
                <a:miter lim="800000"/>
              </a:ln>
              <a:effectLst/>
            </p:spPr>
          </p:cxnSp>
          <p:cxnSp>
            <p:nvCxnSpPr>
              <p:cNvPr id="10" name="Straight Connector 9">
                <a:extLst>
                  <a:ext uri="{FF2B5EF4-FFF2-40B4-BE49-F238E27FC236}">
                    <a16:creationId xmlns:a16="http://schemas.microsoft.com/office/drawing/2014/main" id="{F91AE01F-022B-B37F-75AC-10DC21F823BE}"/>
                  </a:ext>
                </a:extLst>
              </p:cNvPr>
              <p:cNvCxnSpPr>
                <a:cxnSpLocks/>
              </p:cNvCxnSpPr>
              <p:nvPr/>
            </p:nvCxnSpPr>
            <p:spPr>
              <a:xfrm flipH="1" flipV="1">
                <a:off x="2433261" y="4308595"/>
                <a:ext cx="1143796" cy="1471779"/>
              </a:xfrm>
              <a:prstGeom prst="line">
                <a:avLst/>
              </a:prstGeom>
              <a:noFill/>
              <a:ln w="9525" cap="flat" cmpd="sng" algn="ctr">
                <a:solidFill>
                  <a:sysClr val="windowText" lastClr="000000"/>
                </a:solidFill>
                <a:prstDash val="dash"/>
                <a:miter lim="800000"/>
              </a:ln>
              <a:effectLst/>
            </p:spPr>
          </p:cxnSp>
          <p:grpSp>
            <p:nvGrpSpPr>
              <p:cNvPr id="11" name="Group 10">
                <a:extLst>
                  <a:ext uri="{FF2B5EF4-FFF2-40B4-BE49-F238E27FC236}">
                    <a16:creationId xmlns:a16="http://schemas.microsoft.com/office/drawing/2014/main" id="{8BF31969-137B-573C-539D-7DF3ADC1C359}"/>
                  </a:ext>
                </a:extLst>
              </p:cNvPr>
              <p:cNvGrpSpPr/>
              <p:nvPr/>
            </p:nvGrpSpPr>
            <p:grpSpPr>
              <a:xfrm>
                <a:off x="3034303" y="3429000"/>
                <a:ext cx="3180072" cy="2575996"/>
                <a:chOff x="3104761" y="2702044"/>
                <a:chExt cx="2503107" cy="2027625"/>
              </a:xfrm>
            </p:grpSpPr>
            <p:grpSp>
              <p:nvGrpSpPr>
                <p:cNvPr id="41" name="Group 40">
                  <a:extLst>
                    <a:ext uri="{FF2B5EF4-FFF2-40B4-BE49-F238E27FC236}">
                      <a16:creationId xmlns:a16="http://schemas.microsoft.com/office/drawing/2014/main" id="{27722869-5B7E-5D56-FD34-DC0C2EF5E75A}"/>
                    </a:ext>
                  </a:extLst>
                </p:cNvPr>
                <p:cNvGrpSpPr/>
                <p:nvPr/>
              </p:nvGrpSpPr>
              <p:grpSpPr>
                <a:xfrm>
                  <a:off x="3105186" y="3753062"/>
                  <a:ext cx="2163886" cy="976607"/>
                  <a:chOff x="1659954" y="548768"/>
                  <a:chExt cx="1668502" cy="753030"/>
                </a:xfrm>
              </p:grpSpPr>
              <p:sp>
                <p:nvSpPr>
                  <p:cNvPr id="133" name="Cube 132">
                    <a:extLst>
                      <a:ext uri="{FF2B5EF4-FFF2-40B4-BE49-F238E27FC236}">
                        <a16:creationId xmlns:a16="http://schemas.microsoft.com/office/drawing/2014/main" id="{87BF7633-46A9-2710-8264-B0C49679654B}"/>
                      </a:ext>
                    </a:extLst>
                  </p:cNvPr>
                  <p:cNvSpPr/>
                  <p:nvPr/>
                </p:nvSpPr>
                <p:spPr>
                  <a:xfrm>
                    <a:off x="1659954" y="554219"/>
                    <a:ext cx="1668502" cy="747579"/>
                  </a:xfrm>
                  <a:prstGeom prst="cube">
                    <a:avLst>
                      <a:gd name="adj" fmla="val 95887"/>
                    </a:avLst>
                  </a:prstGeom>
                  <a:solidFill>
                    <a:sysClr val="window" lastClr="FFFFFF">
                      <a:lumMod val="50000"/>
                    </a:sys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grpSp>
                <p:nvGrpSpPr>
                  <p:cNvPr id="134" name="Group 133">
                    <a:extLst>
                      <a:ext uri="{FF2B5EF4-FFF2-40B4-BE49-F238E27FC236}">
                        <a16:creationId xmlns:a16="http://schemas.microsoft.com/office/drawing/2014/main" id="{93C0C863-00D0-12D7-6448-6151626D6CA3}"/>
                      </a:ext>
                    </a:extLst>
                  </p:cNvPr>
                  <p:cNvGrpSpPr/>
                  <p:nvPr/>
                </p:nvGrpSpPr>
                <p:grpSpPr>
                  <a:xfrm>
                    <a:off x="1849990" y="548768"/>
                    <a:ext cx="1316493" cy="723135"/>
                    <a:chOff x="1849990" y="548768"/>
                    <a:chExt cx="1316493" cy="723135"/>
                  </a:xfrm>
                </p:grpSpPr>
                <p:cxnSp>
                  <p:nvCxnSpPr>
                    <p:cNvPr id="135" name="Straight Connector 134">
                      <a:extLst>
                        <a:ext uri="{FF2B5EF4-FFF2-40B4-BE49-F238E27FC236}">
                          <a16:creationId xmlns:a16="http://schemas.microsoft.com/office/drawing/2014/main" id="{C2C3D016-78C0-0AC3-7BF7-82534548DEA6}"/>
                        </a:ext>
                      </a:extLst>
                    </p:cNvPr>
                    <p:cNvCxnSpPr>
                      <a:cxnSpLocks/>
                    </p:cNvCxnSpPr>
                    <p:nvPr/>
                  </p:nvCxnSpPr>
                  <p:spPr>
                    <a:xfrm flipV="1">
                      <a:off x="2132614" y="548768"/>
                      <a:ext cx="716832" cy="716831"/>
                    </a:xfrm>
                    <a:prstGeom prst="line">
                      <a:avLst/>
                    </a:prstGeom>
                    <a:noFill/>
                    <a:ln w="9525" cap="flat" cmpd="sng" algn="ctr">
                      <a:solidFill>
                        <a:sysClr val="windowText" lastClr="000000"/>
                      </a:solidFill>
                      <a:prstDash val="solid"/>
                      <a:miter lim="800000"/>
                    </a:ln>
                    <a:effectLst/>
                  </p:spPr>
                </p:cxnSp>
                <p:cxnSp>
                  <p:nvCxnSpPr>
                    <p:cNvPr id="136" name="Straight Connector 135">
                      <a:extLst>
                        <a:ext uri="{FF2B5EF4-FFF2-40B4-BE49-F238E27FC236}">
                          <a16:creationId xmlns:a16="http://schemas.microsoft.com/office/drawing/2014/main" id="{61C88949-762E-9832-4168-2F609D94A214}"/>
                        </a:ext>
                      </a:extLst>
                    </p:cNvPr>
                    <p:cNvCxnSpPr>
                      <a:cxnSpLocks noChangeAspect="1"/>
                    </p:cNvCxnSpPr>
                    <p:nvPr/>
                  </p:nvCxnSpPr>
                  <p:spPr>
                    <a:xfrm flipV="1">
                      <a:off x="1901824" y="551559"/>
                      <a:ext cx="713232" cy="720344"/>
                    </a:xfrm>
                    <a:prstGeom prst="line">
                      <a:avLst/>
                    </a:prstGeom>
                    <a:noFill/>
                    <a:ln w="9525" cap="flat" cmpd="sng" algn="ctr">
                      <a:solidFill>
                        <a:sysClr val="windowText" lastClr="000000"/>
                      </a:solidFill>
                      <a:prstDash val="solid"/>
                      <a:miter lim="800000"/>
                    </a:ln>
                    <a:effectLst/>
                  </p:spPr>
                </p:cxnSp>
                <p:cxnSp>
                  <p:nvCxnSpPr>
                    <p:cNvPr id="137" name="Straight Connector 136">
                      <a:extLst>
                        <a:ext uri="{FF2B5EF4-FFF2-40B4-BE49-F238E27FC236}">
                          <a16:creationId xmlns:a16="http://schemas.microsoft.com/office/drawing/2014/main" id="{8DF48F77-2738-01D4-B288-D35C1158C212}"/>
                        </a:ext>
                      </a:extLst>
                    </p:cNvPr>
                    <p:cNvCxnSpPr>
                      <a:cxnSpLocks/>
                    </p:cNvCxnSpPr>
                    <p:nvPr/>
                  </p:nvCxnSpPr>
                  <p:spPr>
                    <a:xfrm flipV="1">
                      <a:off x="2382270" y="550407"/>
                      <a:ext cx="708109" cy="719060"/>
                    </a:xfrm>
                    <a:prstGeom prst="line">
                      <a:avLst/>
                    </a:prstGeom>
                    <a:noFill/>
                    <a:ln w="9525" cap="flat" cmpd="sng" algn="ctr">
                      <a:solidFill>
                        <a:sysClr val="windowText" lastClr="000000"/>
                      </a:solidFill>
                      <a:prstDash val="solid"/>
                      <a:miter lim="800000"/>
                    </a:ln>
                    <a:effectLst/>
                  </p:spPr>
                </p:cxnSp>
                <p:cxnSp>
                  <p:nvCxnSpPr>
                    <p:cNvPr id="138" name="Straight Connector 137">
                      <a:extLst>
                        <a:ext uri="{FF2B5EF4-FFF2-40B4-BE49-F238E27FC236}">
                          <a16:creationId xmlns:a16="http://schemas.microsoft.com/office/drawing/2014/main" id="{5CE2DC34-63D5-0C16-5C71-FA14146E2685}"/>
                        </a:ext>
                      </a:extLst>
                    </p:cNvPr>
                    <p:cNvCxnSpPr>
                      <a:cxnSpLocks/>
                    </p:cNvCxnSpPr>
                    <p:nvPr/>
                  </p:nvCxnSpPr>
                  <p:spPr>
                    <a:xfrm>
                      <a:off x="2044699" y="889000"/>
                      <a:ext cx="941832" cy="0"/>
                    </a:xfrm>
                    <a:prstGeom prst="line">
                      <a:avLst/>
                    </a:prstGeom>
                    <a:noFill/>
                    <a:ln w="9525" cap="flat" cmpd="sng" algn="ctr">
                      <a:solidFill>
                        <a:sysClr val="windowText" lastClr="000000"/>
                      </a:solidFill>
                      <a:prstDash val="solid"/>
                      <a:miter lim="800000"/>
                    </a:ln>
                    <a:effectLst/>
                  </p:spPr>
                </p:cxnSp>
                <p:cxnSp>
                  <p:nvCxnSpPr>
                    <p:cNvPr id="139" name="Straight Connector 138">
                      <a:extLst>
                        <a:ext uri="{FF2B5EF4-FFF2-40B4-BE49-F238E27FC236}">
                          <a16:creationId xmlns:a16="http://schemas.microsoft.com/office/drawing/2014/main" id="{166F4447-5DDB-CED6-9AEE-409D8D78CDF9}"/>
                        </a:ext>
                      </a:extLst>
                    </p:cNvPr>
                    <p:cNvCxnSpPr>
                      <a:cxnSpLocks/>
                    </p:cNvCxnSpPr>
                    <p:nvPr/>
                  </p:nvCxnSpPr>
                  <p:spPr>
                    <a:xfrm>
                      <a:off x="1849990" y="1086348"/>
                      <a:ext cx="941832" cy="0"/>
                    </a:xfrm>
                    <a:prstGeom prst="line">
                      <a:avLst/>
                    </a:prstGeom>
                    <a:noFill/>
                    <a:ln w="9525" cap="flat" cmpd="sng" algn="ctr">
                      <a:solidFill>
                        <a:sysClr val="windowText" lastClr="000000"/>
                      </a:solidFill>
                      <a:prstDash val="solid"/>
                      <a:miter lim="800000"/>
                    </a:ln>
                    <a:effectLst/>
                  </p:spPr>
                </p:cxnSp>
                <p:cxnSp>
                  <p:nvCxnSpPr>
                    <p:cNvPr id="140" name="Straight Connector 139">
                      <a:extLst>
                        <a:ext uri="{FF2B5EF4-FFF2-40B4-BE49-F238E27FC236}">
                          <a16:creationId xmlns:a16="http://schemas.microsoft.com/office/drawing/2014/main" id="{9F1639CF-1717-3A87-CF81-ADFFA2114066}"/>
                        </a:ext>
                      </a:extLst>
                    </p:cNvPr>
                    <p:cNvCxnSpPr>
                      <a:cxnSpLocks/>
                    </p:cNvCxnSpPr>
                    <p:nvPr/>
                  </p:nvCxnSpPr>
                  <p:spPr>
                    <a:xfrm>
                      <a:off x="2224651" y="711698"/>
                      <a:ext cx="941832" cy="0"/>
                    </a:xfrm>
                    <a:prstGeom prst="line">
                      <a:avLst/>
                    </a:prstGeom>
                    <a:noFill/>
                    <a:ln w="9525" cap="flat" cmpd="sng" algn="ctr">
                      <a:solidFill>
                        <a:sysClr val="windowText" lastClr="000000"/>
                      </a:solidFill>
                      <a:prstDash val="solid"/>
                      <a:miter lim="800000"/>
                    </a:ln>
                    <a:effectLst/>
                  </p:spPr>
                </p:cxnSp>
              </p:grpSp>
            </p:grpSp>
            <p:sp>
              <p:nvSpPr>
                <p:cNvPr id="42" name="Parallelogram 123">
                  <a:extLst>
                    <a:ext uri="{FF2B5EF4-FFF2-40B4-BE49-F238E27FC236}">
                      <a16:creationId xmlns:a16="http://schemas.microsoft.com/office/drawing/2014/main" id="{6A2C84CF-C24C-3D69-B32F-AA5A257A2D1A}"/>
                    </a:ext>
                  </a:extLst>
                </p:cNvPr>
                <p:cNvSpPr/>
                <p:nvPr/>
              </p:nvSpPr>
              <p:spPr>
                <a:xfrm rot="608511">
                  <a:off x="3240568" y="4474784"/>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3" name="Parallelogram 123">
                  <a:extLst>
                    <a:ext uri="{FF2B5EF4-FFF2-40B4-BE49-F238E27FC236}">
                      <a16:creationId xmlns:a16="http://schemas.microsoft.com/office/drawing/2014/main" id="{791FB689-E138-8E89-9A9B-ED630F9FD58A}"/>
                    </a:ext>
                  </a:extLst>
                </p:cNvPr>
                <p:cNvSpPr/>
                <p:nvPr/>
              </p:nvSpPr>
              <p:spPr>
                <a:xfrm rot="608511">
                  <a:off x="3488468" y="4220991"/>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4" name="Parallelogram 123">
                  <a:extLst>
                    <a:ext uri="{FF2B5EF4-FFF2-40B4-BE49-F238E27FC236}">
                      <a16:creationId xmlns:a16="http://schemas.microsoft.com/office/drawing/2014/main" id="{B037094F-9A54-D32D-8D7D-029EE552E04B}"/>
                    </a:ext>
                  </a:extLst>
                </p:cNvPr>
                <p:cNvSpPr/>
                <p:nvPr/>
              </p:nvSpPr>
              <p:spPr>
                <a:xfrm rot="608511">
                  <a:off x="3731774" y="3984286"/>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5" name="Parallelogram 123">
                  <a:extLst>
                    <a:ext uri="{FF2B5EF4-FFF2-40B4-BE49-F238E27FC236}">
                      <a16:creationId xmlns:a16="http://schemas.microsoft.com/office/drawing/2014/main" id="{4918EF66-474D-0470-7719-FEB94B285B80}"/>
                    </a:ext>
                  </a:extLst>
                </p:cNvPr>
                <p:cNvSpPr/>
                <p:nvPr/>
              </p:nvSpPr>
              <p:spPr>
                <a:xfrm rot="608511">
                  <a:off x="3942615" y="3763435"/>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46" name="Group 45">
                  <a:extLst>
                    <a:ext uri="{FF2B5EF4-FFF2-40B4-BE49-F238E27FC236}">
                      <a16:creationId xmlns:a16="http://schemas.microsoft.com/office/drawing/2014/main" id="{52A8D25A-678E-6AA6-93D2-757E8117F22E}"/>
                    </a:ext>
                  </a:extLst>
                </p:cNvPr>
                <p:cNvGrpSpPr/>
                <p:nvPr/>
              </p:nvGrpSpPr>
              <p:grpSpPr>
                <a:xfrm>
                  <a:off x="3546692" y="3763436"/>
                  <a:ext cx="991424" cy="901958"/>
                  <a:chOff x="3077365" y="1725423"/>
                  <a:chExt cx="764455" cy="695471"/>
                </a:xfrm>
              </p:grpSpPr>
              <p:sp>
                <p:nvSpPr>
                  <p:cNvPr id="129" name="Parallelogram 123">
                    <a:extLst>
                      <a:ext uri="{FF2B5EF4-FFF2-40B4-BE49-F238E27FC236}">
                        <a16:creationId xmlns:a16="http://schemas.microsoft.com/office/drawing/2014/main" id="{3AA75E80-8E1E-6EBE-5CBD-D0A604436282}"/>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0" name="Parallelogram 123">
                    <a:extLst>
                      <a:ext uri="{FF2B5EF4-FFF2-40B4-BE49-F238E27FC236}">
                        <a16:creationId xmlns:a16="http://schemas.microsoft.com/office/drawing/2014/main" id="{5522C7F8-902A-3452-2FBD-34F918D4FE8C}"/>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1" name="Parallelogram 123">
                    <a:extLst>
                      <a:ext uri="{FF2B5EF4-FFF2-40B4-BE49-F238E27FC236}">
                        <a16:creationId xmlns:a16="http://schemas.microsoft.com/office/drawing/2014/main" id="{AA486BD4-BCCD-32C4-77B8-E68A6B25A33E}"/>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2" name="Parallelogram 123">
                    <a:extLst>
                      <a:ext uri="{FF2B5EF4-FFF2-40B4-BE49-F238E27FC236}">
                        <a16:creationId xmlns:a16="http://schemas.microsoft.com/office/drawing/2014/main" id="{72CDAACD-2011-959C-9419-905008A49BA3}"/>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47" name="Group 46">
                  <a:extLst>
                    <a:ext uri="{FF2B5EF4-FFF2-40B4-BE49-F238E27FC236}">
                      <a16:creationId xmlns:a16="http://schemas.microsoft.com/office/drawing/2014/main" id="{8577D1B3-781C-7161-265B-ED05805007C6}"/>
                    </a:ext>
                  </a:extLst>
                </p:cNvPr>
                <p:cNvGrpSpPr/>
                <p:nvPr/>
              </p:nvGrpSpPr>
              <p:grpSpPr>
                <a:xfrm>
                  <a:off x="3859547" y="3760684"/>
                  <a:ext cx="991424" cy="901958"/>
                  <a:chOff x="3077365" y="1725423"/>
                  <a:chExt cx="764455" cy="695471"/>
                </a:xfrm>
              </p:grpSpPr>
              <p:sp>
                <p:nvSpPr>
                  <p:cNvPr id="125" name="Parallelogram 123">
                    <a:extLst>
                      <a:ext uri="{FF2B5EF4-FFF2-40B4-BE49-F238E27FC236}">
                        <a16:creationId xmlns:a16="http://schemas.microsoft.com/office/drawing/2014/main" id="{60144F42-BFF4-9F60-F5A3-25FECD3860B0}"/>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6" name="Parallelogram 123">
                    <a:extLst>
                      <a:ext uri="{FF2B5EF4-FFF2-40B4-BE49-F238E27FC236}">
                        <a16:creationId xmlns:a16="http://schemas.microsoft.com/office/drawing/2014/main" id="{67D3D742-6F75-B866-0BB9-8D944507DC15}"/>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7" name="Parallelogram 123">
                    <a:extLst>
                      <a:ext uri="{FF2B5EF4-FFF2-40B4-BE49-F238E27FC236}">
                        <a16:creationId xmlns:a16="http://schemas.microsoft.com/office/drawing/2014/main" id="{3939A4DD-54E5-9986-ACFD-29061FC318C8}"/>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8" name="Parallelogram 123">
                    <a:extLst>
                      <a:ext uri="{FF2B5EF4-FFF2-40B4-BE49-F238E27FC236}">
                        <a16:creationId xmlns:a16="http://schemas.microsoft.com/office/drawing/2014/main" id="{48CA9589-E2D1-34DE-66E4-28545A487A75}"/>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48" name="Group 47">
                  <a:extLst>
                    <a:ext uri="{FF2B5EF4-FFF2-40B4-BE49-F238E27FC236}">
                      <a16:creationId xmlns:a16="http://schemas.microsoft.com/office/drawing/2014/main" id="{78E1919D-AC5B-EE63-6743-9F0612B183F4}"/>
                    </a:ext>
                  </a:extLst>
                </p:cNvPr>
                <p:cNvGrpSpPr/>
                <p:nvPr/>
              </p:nvGrpSpPr>
              <p:grpSpPr>
                <a:xfrm>
                  <a:off x="4161030" y="3767909"/>
                  <a:ext cx="991424" cy="901958"/>
                  <a:chOff x="3077365" y="1725423"/>
                  <a:chExt cx="764455" cy="695471"/>
                </a:xfrm>
              </p:grpSpPr>
              <p:sp>
                <p:nvSpPr>
                  <p:cNvPr id="121" name="Parallelogram 123">
                    <a:extLst>
                      <a:ext uri="{FF2B5EF4-FFF2-40B4-BE49-F238E27FC236}">
                        <a16:creationId xmlns:a16="http://schemas.microsoft.com/office/drawing/2014/main" id="{53A1A16B-2C4E-539E-26DA-F4F078B1069F}"/>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2" name="Parallelogram 123">
                    <a:extLst>
                      <a:ext uri="{FF2B5EF4-FFF2-40B4-BE49-F238E27FC236}">
                        <a16:creationId xmlns:a16="http://schemas.microsoft.com/office/drawing/2014/main" id="{2B91E7BD-A55D-5C11-D936-C6D15BECB993}"/>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3" name="Parallelogram 123">
                    <a:extLst>
                      <a:ext uri="{FF2B5EF4-FFF2-40B4-BE49-F238E27FC236}">
                        <a16:creationId xmlns:a16="http://schemas.microsoft.com/office/drawing/2014/main" id="{3F67DAF1-4B33-6F3A-D564-3E2546F2E88F}"/>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4" name="Parallelogram 123">
                    <a:extLst>
                      <a:ext uri="{FF2B5EF4-FFF2-40B4-BE49-F238E27FC236}">
                        <a16:creationId xmlns:a16="http://schemas.microsoft.com/office/drawing/2014/main" id="{43119840-DAAC-9FCE-ADA0-20E47A62207D}"/>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49" name="Can 48">
                  <a:extLst>
                    <a:ext uri="{FF2B5EF4-FFF2-40B4-BE49-F238E27FC236}">
                      <a16:creationId xmlns:a16="http://schemas.microsoft.com/office/drawing/2014/main" id="{59B30949-F5C4-EC22-6A51-A190B8F8E14F}"/>
                    </a:ext>
                  </a:extLst>
                </p:cNvPr>
                <p:cNvSpPr/>
                <p:nvPr/>
              </p:nvSpPr>
              <p:spPr>
                <a:xfrm>
                  <a:off x="3352096" y="4307966"/>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0" name="Can 49">
                  <a:extLst>
                    <a:ext uri="{FF2B5EF4-FFF2-40B4-BE49-F238E27FC236}">
                      <a16:creationId xmlns:a16="http://schemas.microsoft.com/office/drawing/2014/main" id="{5DB57BAE-D27B-5D4D-31E6-CCACF13924CB}"/>
                    </a:ext>
                  </a:extLst>
                </p:cNvPr>
                <p:cNvSpPr/>
                <p:nvPr/>
              </p:nvSpPr>
              <p:spPr>
                <a:xfrm>
                  <a:off x="3636617" y="4316296"/>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1" name="Can 50">
                  <a:extLst>
                    <a:ext uri="{FF2B5EF4-FFF2-40B4-BE49-F238E27FC236}">
                      <a16:creationId xmlns:a16="http://schemas.microsoft.com/office/drawing/2014/main" id="{0B502808-7302-3D8E-C3A1-61EF9BF7296B}"/>
                    </a:ext>
                  </a:extLst>
                </p:cNvPr>
                <p:cNvSpPr/>
                <p:nvPr/>
              </p:nvSpPr>
              <p:spPr>
                <a:xfrm>
                  <a:off x="3602969" y="4032304"/>
                  <a:ext cx="64604" cy="280156"/>
                </a:xfrm>
                <a:prstGeom prst="can">
                  <a:avLst/>
                </a:prstGeom>
                <a:gradFill flip="none" rotWithShape="1">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tileRect r="-100000" b="-100000"/>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2" name="Can 51">
                  <a:extLst>
                    <a:ext uri="{FF2B5EF4-FFF2-40B4-BE49-F238E27FC236}">
                      <a16:creationId xmlns:a16="http://schemas.microsoft.com/office/drawing/2014/main" id="{E27022D1-B8AB-CF6E-5569-2166B9A2E278}"/>
                    </a:ext>
                  </a:extLst>
                </p:cNvPr>
                <p:cNvSpPr/>
                <p:nvPr/>
              </p:nvSpPr>
              <p:spPr>
                <a:xfrm>
                  <a:off x="3899306" y="4037081"/>
                  <a:ext cx="64604" cy="280156"/>
                </a:xfrm>
                <a:prstGeom prst="can">
                  <a:avLst/>
                </a:prstGeom>
                <a:gradFill flip="none" rotWithShape="1">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tileRect r="-100000" b="-100000"/>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3" name="Can 52">
                  <a:extLst>
                    <a:ext uri="{FF2B5EF4-FFF2-40B4-BE49-F238E27FC236}">
                      <a16:creationId xmlns:a16="http://schemas.microsoft.com/office/drawing/2014/main" id="{1AEC25FA-7B2A-0E18-9434-7A4EB0ABEEBA}"/>
                    </a:ext>
                  </a:extLst>
                </p:cNvPr>
                <p:cNvSpPr/>
                <p:nvPr/>
              </p:nvSpPr>
              <p:spPr>
                <a:xfrm>
                  <a:off x="4974605" y="3585377"/>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4" name="Can 53">
                  <a:extLst>
                    <a:ext uri="{FF2B5EF4-FFF2-40B4-BE49-F238E27FC236}">
                      <a16:creationId xmlns:a16="http://schemas.microsoft.com/office/drawing/2014/main" id="{E95700CC-0A48-C7E1-B743-B04B577C4E13}"/>
                    </a:ext>
                  </a:extLst>
                </p:cNvPr>
                <p:cNvSpPr/>
                <p:nvPr/>
              </p:nvSpPr>
              <p:spPr>
                <a:xfrm>
                  <a:off x="4759284" y="3818204"/>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5" name="Can 54">
                  <a:extLst>
                    <a:ext uri="{FF2B5EF4-FFF2-40B4-BE49-F238E27FC236}">
                      <a16:creationId xmlns:a16="http://schemas.microsoft.com/office/drawing/2014/main" id="{B96D1848-0B2D-6338-CCD3-2EAF239EC986}"/>
                    </a:ext>
                  </a:extLst>
                </p:cNvPr>
                <p:cNvSpPr/>
                <p:nvPr/>
              </p:nvSpPr>
              <p:spPr>
                <a:xfrm>
                  <a:off x="4520498" y="4048475"/>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6" name="Can 55">
                  <a:extLst>
                    <a:ext uri="{FF2B5EF4-FFF2-40B4-BE49-F238E27FC236}">
                      <a16:creationId xmlns:a16="http://schemas.microsoft.com/office/drawing/2014/main" id="{DB809037-4759-13AA-EBDA-CEC1209BCF40}"/>
                    </a:ext>
                  </a:extLst>
                </p:cNvPr>
                <p:cNvSpPr/>
                <p:nvPr/>
              </p:nvSpPr>
              <p:spPr>
                <a:xfrm>
                  <a:off x="3953091" y="4315468"/>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7" name="TextBox 56">
                  <a:extLst>
                    <a:ext uri="{FF2B5EF4-FFF2-40B4-BE49-F238E27FC236}">
                      <a16:creationId xmlns:a16="http://schemas.microsoft.com/office/drawing/2014/main" id="{F51DF085-CC74-9205-DE87-71C86284D9C0}"/>
                    </a:ext>
                  </a:extLst>
                </p:cNvPr>
                <p:cNvSpPr txBox="1"/>
                <p:nvPr/>
              </p:nvSpPr>
              <p:spPr>
                <a:xfrm>
                  <a:off x="3225189" y="2702044"/>
                  <a:ext cx="2382679" cy="387613"/>
                </a:xfrm>
                <a:prstGeom prst="rect">
                  <a:avLst/>
                </a:prstGeom>
                <a:noFill/>
              </p:spPr>
              <p:txBody>
                <a:bodyPr wrap="square" lIns="0" tIns="0" rIns="0" bIns="0">
                  <a:spAutoFit/>
                </a:bodyPr>
                <a:lstStyle/>
                <a:p>
                  <a:pPr algn="ctr"/>
                  <a:r>
                    <a:rPr lang="en-US" sz="1600" b="1" dirty="0">
                      <a:solidFill>
                        <a:prstClr val="black"/>
                      </a:solidFill>
                      <a:latin typeface="Avenir Next" panose="020B0503020202020204" pitchFamily="34" charset="0"/>
                      <a:cs typeface="Arial" panose="020B0604020202020204" pitchFamily="34" charset="0"/>
                    </a:rPr>
                    <a:t>DRAM</a:t>
                  </a:r>
                  <a:br>
                    <a:rPr lang="en-US" sz="1600" b="1" dirty="0">
                      <a:solidFill>
                        <a:prstClr val="black"/>
                      </a:solidFill>
                      <a:latin typeface="Avenir Next" panose="020B0503020202020204" pitchFamily="34" charset="0"/>
                      <a:cs typeface="Arial" panose="020B0604020202020204" pitchFamily="34" charset="0"/>
                    </a:rPr>
                  </a:br>
                  <a:r>
                    <a:rPr lang="en-US" sz="1600" b="1" dirty="0">
                      <a:solidFill>
                        <a:prstClr val="black"/>
                      </a:solidFill>
                      <a:latin typeface="Avenir Next" panose="020B0503020202020204" pitchFamily="34" charset="0"/>
                      <a:cs typeface="Arial" panose="020B0604020202020204" pitchFamily="34" charset="0"/>
                    </a:rPr>
                    <a:t>(e.g., 3D-Stacked Memory)</a:t>
                  </a:r>
                </a:p>
              </p:txBody>
            </p:sp>
            <p:sp>
              <p:nvSpPr>
                <p:cNvPr id="58" name="Can 57">
                  <a:extLst>
                    <a:ext uri="{FF2B5EF4-FFF2-40B4-BE49-F238E27FC236}">
                      <a16:creationId xmlns:a16="http://schemas.microsoft.com/office/drawing/2014/main" id="{E7DEBDC5-7385-A5C0-626D-657879F67017}"/>
                    </a:ext>
                  </a:extLst>
                </p:cNvPr>
                <p:cNvSpPr/>
                <p:nvPr/>
              </p:nvSpPr>
              <p:spPr>
                <a:xfrm>
                  <a:off x="4272028" y="4415103"/>
                  <a:ext cx="73820" cy="169177"/>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59" name="Group 58">
                  <a:extLst>
                    <a:ext uri="{FF2B5EF4-FFF2-40B4-BE49-F238E27FC236}">
                      <a16:creationId xmlns:a16="http://schemas.microsoft.com/office/drawing/2014/main" id="{F5ED925E-5327-2AF3-0397-A6834DCC6481}"/>
                    </a:ext>
                  </a:extLst>
                </p:cNvPr>
                <p:cNvGrpSpPr/>
                <p:nvPr/>
              </p:nvGrpSpPr>
              <p:grpSpPr>
                <a:xfrm>
                  <a:off x="3104761" y="3364172"/>
                  <a:ext cx="2163886" cy="1073780"/>
                  <a:chOff x="3552923" y="4813095"/>
                  <a:chExt cx="1668502" cy="827957"/>
                </a:xfrm>
              </p:grpSpPr>
              <p:grpSp>
                <p:nvGrpSpPr>
                  <p:cNvPr id="91" name="Group 90">
                    <a:extLst>
                      <a:ext uri="{FF2B5EF4-FFF2-40B4-BE49-F238E27FC236}">
                        <a16:creationId xmlns:a16="http://schemas.microsoft.com/office/drawing/2014/main" id="{2302BF2F-AA89-F5B3-7DCC-1771918970BE}"/>
                      </a:ext>
                    </a:extLst>
                  </p:cNvPr>
                  <p:cNvGrpSpPr/>
                  <p:nvPr/>
                </p:nvGrpSpPr>
                <p:grpSpPr>
                  <a:xfrm>
                    <a:off x="3552923" y="4892971"/>
                    <a:ext cx="1668502" cy="748081"/>
                    <a:chOff x="3552923" y="4677071"/>
                    <a:chExt cx="1668502" cy="748081"/>
                  </a:xfrm>
                </p:grpSpPr>
                <p:sp>
                  <p:nvSpPr>
                    <p:cNvPr id="107" name="Cube 106">
                      <a:extLst>
                        <a:ext uri="{FF2B5EF4-FFF2-40B4-BE49-F238E27FC236}">
                          <a16:creationId xmlns:a16="http://schemas.microsoft.com/office/drawing/2014/main" id="{DBE15A98-8284-B7A4-3D7C-5C7776742AF7}"/>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108" name="Straight Connector 107">
                      <a:extLst>
                        <a:ext uri="{FF2B5EF4-FFF2-40B4-BE49-F238E27FC236}">
                          <a16:creationId xmlns:a16="http://schemas.microsoft.com/office/drawing/2014/main" id="{D2AC49FB-C42F-D5EB-4C67-A0BB36D3D722}"/>
                        </a:ext>
                      </a:extLst>
                    </p:cNvPr>
                    <p:cNvCxnSpPr>
                      <a:cxnSpLocks/>
                      <a:stCxn id="107" idx="1"/>
                      <a:endCxn id="107"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109" name="Straight Connector 108">
                      <a:extLst>
                        <a:ext uri="{FF2B5EF4-FFF2-40B4-BE49-F238E27FC236}">
                          <a16:creationId xmlns:a16="http://schemas.microsoft.com/office/drawing/2014/main" id="{BD55B7C1-9ADF-5662-AC66-A579E7C3C5C5}"/>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110" name="Straight Connector 109">
                      <a:extLst>
                        <a:ext uri="{FF2B5EF4-FFF2-40B4-BE49-F238E27FC236}">
                          <a16:creationId xmlns:a16="http://schemas.microsoft.com/office/drawing/2014/main" id="{31F1FBA5-EDD2-FBA6-F9CF-AD554DDB5D0F}"/>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111" name="Straight Connector 110">
                      <a:extLst>
                        <a:ext uri="{FF2B5EF4-FFF2-40B4-BE49-F238E27FC236}">
                          <a16:creationId xmlns:a16="http://schemas.microsoft.com/office/drawing/2014/main" id="{FB8FA59E-050E-9E05-2618-64100DC75C28}"/>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112" name="Straight Connector 111">
                      <a:extLst>
                        <a:ext uri="{FF2B5EF4-FFF2-40B4-BE49-F238E27FC236}">
                          <a16:creationId xmlns:a16="http://schemas.microsoft.com/office/drawing/2014/main" id="{937880F0-CE11-D9F8-CD8B-4B1F29D93EA7}"/>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113" name="Straight Connector 112">
                      <a:extLst>
                        <a:ext uri="{FF2B5EF4-FFF2-40B4-BE49-F238E27FC236}">
                          <a16:creationId xmlns:a16="http://schemas.microsoft.com/office/drawing/2014/main" id="{72AFC254-BCAC-C1D5-EDC0-FBE85103B82A}"/>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114" name="Group 113">
                      <a:extLst>
                        <a:ext uri="{FF2B5EF4-FFF2-40B4-BE49-F238E27FC236}">
                          <a16:creationId xmlns:a16="http://schemas.microsoft.com/office/drawing/2014/main" id="{727EEFFD-4A44-E24D-F104-49FA228862C6}"/>
                        </a:ext>
                      </a:extLst>
                    </p:cNvPr>
                    <p:cNvGrpSpPr/>
                    <p:nvPr/>
                  </p:nvGrpSpPr>
                  <p:grpSpPr>
                    <a:xfrm>
                      <a:off x="3799799" y="4834553"/>
                      <a:ext cx="1269167" cy="587223"/>
                      <a:chOff x="3799799" y="4834553"/>
                      <a:chExt cx="1269167" cy="587223"/>
                    </a:xfrm>
                  </p:grpSpPr>
                  <p:cxnSp>
                    <p:nvCxnSpPr>
                      <p:cNvPr id="115" name="Straight Connector 114">
                        <a:extLst>
                          <a:ext uri="{FF2B5EF4-FFF2-40B4-BE49-F238E27FC236}">
                            <a16:creationId xmlns:a16="http://schemas.microsoft.com/office/drawing/2014/main" id="{468A5026-C504-E150-E788-7B0A1A3CB196}"/>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116" name="Straight Connector 115">
                        <a:extLst>
                          <a:ext uri="{FF2B5EF4-FFF2-40B4-BE49-F238E27FC236}">
                            <a16:creationId xmlns:a16="http://schemas.microsoft.com/office/drawing/2014/main" id="{95D1A367-2B4C-EDF3-14E1-A89593D4F5C6}"/>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117" name="Straight Connector 116">
                        <a:extLst>
                          <a:ext uri="{FF2B5EF4-FFF2-40B4-BE49-F238E27FC236}">
                            <a16:creationId xmlns:a16="http://schemas.microsoft.com/office/drawing/2014/main" id="{2A392AAB-AA3F-3FA6-1E08-D6D74E1CD5FA}"/>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118" name="Straight Connector 117">
                        <a:extLst>
                          <a:ext uri="{FF2B5EF4-FFF2-40B4-BE49-F238E27FC236}">
                            <a16:creationId xmlns:a16="http://schemas.microsoft.com/office/drawing/2014/main" id="{76AF407D-9160-8F7A-9D56-3D167D1BCA4B}"/>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119" name="Straight Connector 118">
                        <a:extLst>
                          <a:ext uri="{FF2B5EF4-FFF2-40B4-BE49-F238E27FC236}">
                            <a16:creationId xmlns:a16="http://schemas.microsoft.com/office/drawing/2014/main" id="{AFF104F9-A1B6-D712-21F8-144D49814C92}"/>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120" name="Straight Connector 119">
                        <a:extLst>
                          <a:ext uri="{FF2B5EF4-FFF2-40B4-BE49-F238E27FC236}">
                            <a16:creationId xmlns:a16="http://schemas.microsoft.com/office/drawing/2014/main" id="{D1F11C77-17FB-D919-BDB6-64A8BD6E0E38}"/>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nvGrpSpPr>
                  <p:cNvPr id="92" name="Group 91">
                    <a:extLst>
                      <a:ext uri="{FF2B5EF4-FFF2-40B4-BE49-F238E27FC236}">
                        <a16:creationId xmlns:a16="http://schemas.microsoft.com/office/drawing/2014/main" id="{B91A6559-6B4A-7634-0247-5C138AF41637}"/>
                      </a:ext>
                    </a:extLst>
                  </p:cNvPr>
                  <p:cNvGrpSpPr/>
                  <p:nvPr/>
                </p:nvGrpSpPr>
                <p:grpSpPr>
                  <a:xfrm>
                    <a:off x="3552923" y="4813095"/>
                    <a:ext cx="1668502" cy="748081"/>
                    <a:chOff x="3552923" y="4677071"/>
                    <a:chExt cx="1668502" cy="748081"/>
                  </a:xfrm>
                </p:grpSpPr>
                <p:sp>
                  <p:nvSpPr>
                    <p:cNvPr id="93" name="Cube 92">
                      <a:extLst>
                        <a:ext uri="{FF2B5EF4-FFF2-40B4-BE49-F238E27FC236}">
                          <a16:creationId xmlns:a16="http://schemas.microsoft.com/office/drawing/2014/main" id="{FC4A8365-B53F-75C7-4FA5-8763CF0C8975}"/>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94" name="Straight Connector 93">
                      <a:extLst>
                        <a:ext uri="{FF2B5EF4-FFF2-40B4-BE49-F238E27FC236}">
                          <a16:creationId xmlns:a16="http://schemas.microsoft.com/office/drawing/2014/main" id="{70E7CCA9-37B9-9C10-1224-ED95F774607C}"/>
                        </a:ext>
                      </a:extLst>
                    </p:cNvPr>
                    <p:cNvCxnSpPr>
                      <a:cxnSpLocks/>
                      <a:stCxn id="93" idx="1"/>
                      <a:endCxn id="93"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95" name="Straight Connector 94">
                      <a:extLst>
                        <a:ext uri="{FF2B5EF4-FFF2-40B4-BE49-F238E27FC236}">
                          <a16:creationId xmlns:a16="http://schemas.microsoft.com/office/drawing/2014/main" id="{50121C2E-5C04-E02B-D1C3-434C4FBE7DD1}"/>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96" name="Straight Connector 95">
                      <a:extLst>
                        <a:ext uri="{FF2B5EF4-FFF2-40B4-BE49-F238E27FC236}">
                          <a16:creationId xmlns:a16="http://schemas.microsoft.com/office/drawing/2014/main" id="{24CAC7DD-BFAE-086A-E124-33D1C9EB2467}"/>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97" name="Straight Connector 96">
                      <a:extLst>
                        <a:ext uri="{FF2B5EF4-FFF2-40B4-BE49-F238E27FC236}">
                          <a16:creationId xmlns:a16="http://schemas.microsoft.com/office/drawing/2014/main" id="{39FDB5A5-31D9-3C8B-B1E6-F52580ED5395}"/>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98" name="Straight Connector 97">
                      <a:extLst>
                        <a:ext uri="{FF2B5EF4-FFF2-40B4-BE49-F238E27FC236}">
                          <a16:creationId xmlns:a16="http://schemas.microsoft.com/office/drawing/2014/main" id="{F8F84A55-61F3-3FB5-848E-47522633FCF0}"/>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99" name="Straight Connector 98">
                      <a:extLst>
                        <a:ext uri="{FF2B5EF4-FFF2-40B4-BE49-F238E27FC236}">
                          <a16:creationId xmlns:a16="http://schemas.microsoft.com/office/drawing/2014/main" id="{8A6CF4CA-B8ED-E267-0345-D354DE3FA236}"/>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100" name="Group 99">
                      <a:extLst>
                        <a:ext uri="{FF2B5EF4-FFF2-40B4-BE49-F238E27FC236}">
                          <a16:creationId xmlns:a16="http://schemas.microsoft.com/office/drawing/2014/main" id="{4FCD59D1-2156-A249-96DE-25FD1189CB78}"/>
                        </a:ext>
                      </a:extLst>
                    </p:cNvPr>
                    <p:cNvGrpSpPr/>
                    <p:nvPr/>
                  </p:nvGrpSpPr>
                  <p:grpSpPr>
                    <a:xfrm>
                      <a:off x="3799799" y="4834553"/>
                      <a:ext cx="1269167" cy="587223"/>
                      <a:chOff x="3799799" y="4834553"/>
                      <a:chExt cx="1269167" cy="587223"/>
                    </a:xfrm>
                  </p:grpSpPr>
                  <p:cxnSp>
                    <p:nvCxnSpPr>
                      <p:cNvPr id="101" name="Straight Connector 100">
                        <a:extLst>
                          <a:ext uri="{FF2B5EF4-FFF2-40B4-BE49-F238E27FC236}">
                            <a16:creationId xmlns:a16="http://schemas.microsoft.com/office/drawing/2014/main" id="{88E58BAD-B317-C23F-256E-E1FB43D76F4A}"/>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102" name="Straight Connector 101">
                        <a:extLst>
                          <a:ext uri="{FF2B5EF4-FFF2-40B4-BE49-F238E27FC236}">
                            <a16:creationId xmlns:a16="http://schemas.microsoft.com/office/drawing/2014/main" id="{FA3AEEC4-ABEF-8B61-3875-0043E5970D87}"/>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103" name="Straight Connector 102">
                        <a:extLst>
                          <a:ext uri="{FF2B5EF4-FFF2-40B4-BE49-F238E27FC236}">
                            <a16:creationId xmlns:a16="http://schemas.microsoft.com/office/drawing/2014/main" id="{CAC987BF-5540-1BE6-1F9D-7C29E5335B82}"/>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104" name="Straight Connector 103">
                        <a:extLst>
                          <a:ext uri="{FF2B5EF4-FFF2-40B4-BE49-F238E27FC236}">
                            <a16:creationId xmlns:a16="http://schemas.microsoft.com/office/drawing/2014/main" id="{A0A0C824-45F2-D280-A407-06DC0C2C23A4}"/>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105" name="Straight Connector 104">
                        <a:extLst>
                          <a:ext uri="{FF2B5EF4-FFF2-40B4-BE49-F238E27FC236}">
                            <a16:creationId xmlns:a16="http://schemas.microsoft.com/office/drawing/2014/main" id="{2F1F796D-8633-AD0B-9E3F-E8DE5618CDA5}"/>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106" name="Straight Connector 105">
                        <a:extLst>
                          <a:ext uri="{FF2B5EF4-FFF2-40B4-BE49-F238E27FC236}">
                            <a16:creationId xmlns:a16="http://schemas.microsoft.com/office/drawing/2014/main" id="{7D6EC20E-F77B-4765-04CE-B3D87299B135}"/>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grpSp>
              <p:nvGrpSpPr>
                <p:cNvPr id="60" name="Group 59">
                  <a:extLst>
                    <a:ext uri="{FF2B5EF4-FFF2-40B4-BE49-F238E27FC236}">
                      <a16:creationId xmlns:a16="http://schemas.microsoft.com/office/drawing/2014/main" id="{4DFE84CE-2EE0-B2A1-8C79-6A307006BF74}"/>
                    </a:ext>
                  </a:extLst>
                </p:cNvPr>
                <p:cNvGrpSpPr/>
                <p:nvPr/>
              </p:nvGrpSpPr>
              <p:grpSpPr>
                <a:xfrm>
                  <a:off x="3104761" y="3156448"/>
                  <a:ext cx="2163886" cy="1073780"/>
                  <a:chOff x="3552923" y="4813095"/>
                  <a:chExt cx="1668502" cy="827957"/>
                </a:xfrm>
              </p:grpSpPr>
              <p:grpSp>
                <p:nvGrpSpPr>
                  <p:cNvPr id="61" name="Group 60">
                    <a:extLst>
                      <a:ext uri="{FF2B5EF4-FFF2-40B4-BE49-F238E27FC236}">
                        <a16:creationId xmlns:a16="http://schemas.microsoft.com/office/drawing/2014/main" id="{53FB32FF-9130-8100-561F-1DB71DD25A12}"/>
                      </a:ext>
                    </a:extLst>
                  </p:cNvPr>
                  <p:cNvGrpSpPr/>
                  <p:nvPr/>
                </p:nvGrpSpPr>
                <p:grpSpPr>
                  <a:xfrm>
                    <a:off x="3552923" y="4892971"/>
                    <a:ext cx="1668502" cy="748081"/>
                    <a:chOff x="3552923" y="4677071"/>
                    <a:chExt cx="1668502" cy="748081"/>
                  </a:xfrm>
                </p:grpSpPr>
                <p:sp>
                  <p:nvSpPr>
                    <p:cNvPr id="77" name="Cube 76">
                      <a:extLst>
                        <a:ext uri="{FF2B5EF4-FFF2-40B4-BE49-F238E27FC236}">
                          <a16:creationId xmlns:a16="http://schemas.microsoft.com/office/drawing/2014/main" id="{E8A0A9E9-8C2A-E458-4BFF-E917FC282B65}"/>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78" name="Straight Connector 77">
                      <a:extLst>
                        <a:ext uri="{FF2B5EF4-FFF2-40B4-BE49-F238E27FC236}">
                          <a16:creationId xmlns:a16="http://schemas.microsoft.com/office/drawing/2014/main" id="{238D447A-724C-62A4-4429-989E88EB929C}"/>
                        </a:ext>
                      </a:extLst>
                    </p:cNvPr>
                    <p:cNvCxnSpPr>
                      <a:cxnSpLocks/>
                      <a:stCxn id="77" idx="1"/>
                      <a:endCxn id="77"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79" name="Straight Connector 78">
                      <a:extLst>
                        <a:ext uri="{FF2B5EF4-FFF2-40B4-BE49-F238E27FC236}">
                          <a16:creationId xmlns:a16="http://schemas.microsoft.com/office/drawing/2014/main" id="{A1F577D6-80EE-D5EF-F811-4A4B4A309822}"/>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80" name="Straight Connector 79">
                      <a:extLst>
                        <a:ext uri="{FF2B5EF4-FFF2-40B4-BE49-F238E27FC236}">
                          <a16:creationId xmlns:a16="http://schemas.microsoft.com/office/drawing/2014/main" id="{F1B716AE-78A2-DEC7-2158-CF07CCCA01C7}"/>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81" name="Straight Connector 80">
                      <a:extLst>
                        <a:ext uri="{FF2B5EF4-FFF2-40B4-BE49-F238E27FC236}">
                          <a16:creationId xmlns:a16="http://schemas.microsoft.com/office/drawing/2014/main" id="{C8B914D6-FA64-22A1-EF4A-AAB8B4A28D96}"/>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82" name="Straight Connector 81">
                      <a:extLst>
                        <a:ext uri="{FF2B5EF4-FFF2-40B4-BE49-F238E27FC236}">
                          <a16:creationId xmlns:a16="http://schemas.microsoft.com/office/drawing/2014/main" id="{7BBBA2BE-6F6A-D8B0-C220-8591C9D4F4C0}"/>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83" name="Straight Connector 82">
                      <a:extLst>
                        <a:ext uri="{FF2B5EF4-FFF2-40B4-BE49-F238E27FC236}">
                          <a16:creationId xmlns:a16="http://schemas.microsoft.com/office/drawing/2014/main" id="{F5F469A5-521B-B158-70C5-5FB4E7020250}"/>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84" name="Group 83">
                      <a:extLst>
                        <a:ext uri="{FF2B5EF4-FFF2-40B4-BE49-F238E27FC236}">
                          <a16:creationId xmlns:a16="http://schemas.microsoft.com/office/drawing/2014/main" id="{F577D688-D8C0-A143-3FB1-3D90152A34AE}"/>
                        </a:ext>
                      </a:extLst>
                    </p:cNvPr>
                    <p:cNvGrpSpPr/>
                    <p:nvPr/>
                  </p:nvGrpSpPr>
                  <p:grpSpPr>
                    <a:xfrm>
                      <a:off x="3799799" y="4834553"/>
                      <a:ext cx="1269167" cy="587223"/>
                      <a:chOff x="3799799" y="4834553"/>
                      <a:chExt cx="1269167" cy="587223"/>
                    </a:xfrm>
                  </p:grpSpPr>
                  <p:cxnSp>
                    <p:nvCxnSpPr>
                      <p:cNvPr id="85" name="Straight Connector 84">
                        <a:extLst>
                          <a:ext uri="{FF2B5EF4-FFF2-40B4-BE49-F238E27FC236}">
                            <a16:creationId xmlns:a16="http://schemas.microsoft.com/office/drawing/2014/main" id="{D6BB3A67-6FBA-C313-01FF-90D79045BACA}"/>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86" name="Straight Connector 85">
                        <a:extLst>
                          <a:ext uri="{FF2B5EF4-FFF2-40B4-BE49-F238E27FC236}">
                            <a16:creationId xmlns:a16="http://schemas.microsoft.com/office/drawing/2014/main" id="{1251BA62-F234-A4D7-A699-274A8489FA58}"/>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87" name="Straight Connector 86">
                        <a:extLst>
                          <a:ext uri="{FF2B5EF4-FFF2-40B4-BE49-F238E27FC236}">
                            <a16:creationId xmlns:a16="http://schemas.microsoft.com/office/drawing/2014/main" id="{00D93E1B-ABB4-5296-78D3-9E5BD9B3F94D}"/>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88" name="Straight Connector 87">
                        <a:extLst>
                          <a:ext uri="{FF2B5EF4-FFF2-40B4-BE49-F238E27FC236}">
                            <a16:creationId xmlns:a16="http://schemas.microsoft.com/office/drawing/2014/main" id="{5043B216-3D70-003B-CB65-2FF297BADB5B}"/>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89" name="Straight Connector 88">
                        <a:extLst>
                          <a:ext uri="{FF2B5EF4-FFF2-40B4-BE49-F238E27FC236}">
                            <a16:creationId xmlns:a16="http://schemas.microsoft.com/office/drawing/2014/main" id="{3D2CE95D-C3E1-3D5D-B5C7-FA380D723CFE}"/>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90" name="Straight Connector 89">
                        <a:extLst>
                          <a:ext uri="{FF2B5EF4-FFF2-40B4-BE49-F238E27FC236}">
                            <a16:creationId xmlns:a16="http://schemas.microsoft.com/office/drawing/2014/main" id="{BD821D06-B5FD-1097-E4C1-FD053E50184A}"/>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nvGrpSpPr>
                  <p:cNvPr id="62" name="Group 61">
                    <a:extLst>
                      <a:ext uri="{FF2B5EF4-FFF2-40B4-BE49-F238E27FC236}">
                        <a16:creationId xmlns:a16="http://schemas.microsoft.com/office/drawing/2014/main" id="{3EE6C9B7-98BB-7A05-2EF7-55CD8ED4BF4A}"/>
                      </a:ext>
                    </a:extLst>
                  </p:cNvPr>
                  <p:cNvGrpSpPr/>
                  <p:nvPr/>
                </p:nvGrpSpPr>
                <p:grpSpPr>
                  <a:xfrm>
                    <a:off x="3552923" y="4813095"/>
                    <a:ext cx="1668502" cy="748081"/>
                    <a:chOff x="3552923" y="4677071"/>
                    <a:chExt cx="1668502" cy="748081"/>
                  </a:xfrm>
                </p:grpSpPr>
                <p:sp>
                  <p:nvSpPr>
                    <p:cNvPr id="63" name="Cube 62">
                      <a:extLst>
                        <a:ext uri="{FF2B5EF4-FFF2-40B4-BE49-F238E27FC236}">
                          <a16:creationId xmlns:a16="http://schemas.microsoft.com/office/drawing/2014/main" id="{1443D44A-194B-BDD7-E351-DBCF31E3FA20}"/>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64" name="Straight Connector 63">
                      <a:extLst>
                        <a:ext uri="{FF2B5EF4-FFF2-40B4-BE49-F238E27FC236}">
                          <a16:creationId xmlns:a16="http://schemas.microsoft.com/office/drawing/2014/main" id="{DC663A18-A570-F884-9F94-3D2206ACCBE5}"/>
                        </a:ext>
                      </a:extLst>
                    </p:cNvPr>
                    <p:cNvCxnSpPr>
                      <a:cxnSpLocks/>
                      <a:stCxn id="63" idx="1"/>
                      <a:endCxn id="63"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65" name="Straight Connector 64">
                      <a:extLst>
                        <a:ext uri="{FF2B5EF4-FFF2-40B4-BE49-F238E27FC236}">
                          <a16:creationId xmlns:a16="http://schemas.microsoft.com/office/drawing/2014/main" id="{EF37C5F4-C94F-149F-D98A-AF73FF6099D8}"/>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66" name="Straight Connector 65">
                      <a:extLst>
                        <a:ext uri="{FF2B5EF4-FFF2-40B4-BE49-F238E27FC236}">
                          <a16:creationId xmlns:a16="http://schemas.microsoft.com/office/drawing/2014/main" id="{761F8772-251C-C53A-5323-750CEA6A2645}"/>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67" name="Straight Connector 66">
                      <a:extLst>
                        <a:ext uri="{FF2B5EF4-FFF2-40B4-BE49-F238E27FC236}">
                          <a16:creationId xmlns:a16="http://schemas.microsoft.com/office/drawing/2014/main" id="{7823FED7-F7FC-14AC-F1EF-F427121DC892}"/>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68" name="Straight Connector 67">
                      <a:extLst>
                        <a:ext uri="{FF2B5EF4-FFF2-40B4-BE49-F238E27FC236}">
                          <a16:creationId xmlns:a16="http://schemas.microsoft.com/office/drawing/2014/main" id="{988A714D-37C4-429C-7ACE-FC9FCDC51357}"/>
                        </a:ext>
                      </a:extLst>
                    </p:cNvPr>
                    <p:cNvCxnSpPr>
                      <a:cxnSpLocks/>
                    </p:cNvCxnSpPr>
                    <p:nvPr/>
                  </p:nvCxnSpPr>
                  <p:spPr>
                    <a:xfrm>
                      <a:off x="3742959" y="5204386"/>
                      <a:ext cx="960120" cy="0"/>
                    </a:xfrm>
                    <a:prstGeom prst="line">
                      <a:avLst/>
                    </a:prstGeom>
                    <a:noFill/>
                    <a:ln w="9525" cap="flat" cmpd="sng" algn="ctr">
                      <a:solidFill>
                        <a:sysClr val="windowText" lastClr="000000"/>
                      </a:solidFill>
                      <a:prstDash val="solid"/>
                      <a:miter lim="800000"/>
                    </a:ln>
                    <a:effectLst/>
                  </p:spPr>
                </p:cxnSp>
                <p:cxnSp>
                  <p:nvCxnSpPr>
                    <p:cNvPr id="69" name="Straight Connector 68">
                      <a:extLst>
                        <a:ext uri="{FF2B5EF4-FFF2-40B4-BE49-F238E27FC236}">
                          <a16:creationId xmlns:a16="http://schemas.microsoft.com/office/drawing/2014/main" id="{7B1BB776-B2EC-4044-DD1F-BADDEF1875F5}"/>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70" name="Group 69">
                      <a:extLst>
                        <a:ext uri="{FF2B5EF4-FFF2-40B4-BE49-F238E27FC236}">
                          <a16:creationId xmlns:a16="http://schemas.microsoft.com/office/drawing/2014/main" id="{FAECCF4B-72E3-3161-6AC6-B12D1A63D49F}"/>
                        </a:ext>
                      </a:extLst>
                    </p:cNvPr>
                    <p:cNvGrpSpPr/>
                    <p:nvPr/>
                  </p:nvGrpSpPr>
                  <p:grpSpPr>
                    <a:xfrm>
                      <a:off x="3799799" y="4834553"/>
                      <a:ext cx="1269167" cy="587223"/>
                      <a:chOff x="3799799" y="4834553"/>
                      <a:chExt cx="1269167" cy="587223"/>
                    </a:xfrm>
                  </p:grpSpPr>
                  <p:cxnSp>
                    <p:nvCxnSpPr>
                      <p:cNvPr id="71" name="Straight Connector 70">
                        <a:extLst>
                          <a:ext uri="{FF2B5EF4-FFF2-40B4-BE49-F238E27FC236}">
                            <a16:creationId xmlns:a16="http://schemas.microsoft.com/office/drawing/2014/main" id="{DFF9B1C0-2BC0-D8C4-776B-96B4A690BD9D}"/>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72" name="Straight Connector 71">
                        <a:extLst>
                          <a:ext uri="{FF2B5EF4-FFF2-40B4-BE49-F238E27FC236}">
                            <a16:creationId xmlns:a16="http://schemas.microsoft.com/office/drawing/2014/main" id="{296F4014-5AFC-7929-0C40-19B9CE69F734}"/>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73" name="Straight Connector 72">
                        <a:extLst>
                          <a:ext uri="{FF2B5EF4-FFF2-40B4-BE49-F238E27FC236}">
                            <a16:creationId xmlns:a16="http://schemas.microsoft.com/office/drawing/2014/main" id="{C02B81AB-8078-89EA-6AE5-04E065EF2760}"/>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74" name="Straight Connector 73">
                        <a:extLst>
                          <a:ext uri="{FF2B5EF4-FFF2-40B4-BE49-F238E27FC236}">
                            <a16:creationId xmlns:a16="http://schemas.microsoft.com/office/drawing/2014/main" id="{6A159694-2E29-107E-98D1-27FE6850FEAF}"/>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75" name="Straight Connector 74">
                        <a:extLst>
                          <a:ext uri="{FF2B5EF4-FFF2-40B4-BE49-F238E27FC236}">
                            <a16:creationId xmlns:a16="http://schemas.microsoft.com/office/drawing/2014/main" id="{6AF882B5-67AA-402B-94B1-28E2D0DA915F}"/>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76" name="Straight Connector 75">
                        <a:extLst>
                          <a:ext uri="{FF2B5EF4-FFF2-40B4-BE49-F238E27FC236}">
                            <a16:creationId xmlns:a16="http://schemas.microsoft.com/office/drawing/2014/main" id="{156671F9-7C49-796A-E283-BE4F03A7340F}"/>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grpSp>
          <p:grpSp>
            <p:nvGrpSpPr>
              <p:cNvPr id="12" name="Group 11">
                <a:extLst>
                  <a:ext uri="{FF2B5EF4-FFF2-40B4-BE49-F238E27FC236}">
                    <a16:creationId xmlns:a16="http://schemas.microsoft.com/office/drawing/2014/main" id="{68BD21D2-8C4E-4D7A-F862-9F2C581A65EA}"/>
                  </a:ext>
                </a:extLst>
              </p:cNvPr>
              <p:cNvGrpSpPr/>
              <p:nvPr/>
            </p:nvGrpSpPr>
            <p:grpSpPr>
              <a:xfrm>
                <a:off x="3205749" y="4008926"/>
                <a:ext cx="2462966" cy="1144749"/>
                <a:chOff x="3524315" y="2835244"/>
                <a:chExt cx="1938656" cy="901058"/>
              </a:xfrm>
            </p:grpSpPr>
            <p:grpSp>
              <p:nvGrpSpPr>
                <p:cNvPr id="21" name="Group 20">
                  <a:extLst>
                    <a:ext uri="{FF2B5EF4-FFF2-40B4-BE49-F238E27FC236}">
                      <a16:creationId xmlns:a16="http://schemas.microsoft.com/office/drawing/2014/main" id="{67F55EDB-A1AA-CE57-CA1A-1B31D87BF1EE}"/>
                    </a:ext>
                  </a:extLst>
                </p:cNvPr>
                <p:cNvGrpSpPr/>
                <p:nvPr/>
              </p:nvGrpSpPr>
              <p:grpSpPr>
                <a:xfrm>
                  <a:off x="3524315" y="2838779"/>
                  <a:ext cx="1008032" cy="896834"/>
                  <a:chOff x="2444527" y="6391190"/>
                  <a:chExt cx="777261" cy="691520"/>
                </a:xfrm>
              </p:grpSpPr>
              <p:sp>
                <p:nvSpPr>
                  <p:cNvPr id="37" name="Parallelogram 123">
                    <a:extLst>
                      <a:ext uri="{FF2B5EF4-FFF2-40B4-BE49-F238E27FC236}">
                        <a16:creationId xmlns:a16="http://schemas.microsoft.com/office/drawing/2014/main" id="{64148A78-2698-26F3-AB5C-DF273CA81745}"/>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8" name="Parallelogram 123">
                    <a:extLst>
                      <a:ext uri="{FF2B5EF4-FFF2-40B4-BE49-F238E27FC236}">
                        <a16:creationId xmlns:a16="http://schemas.microsoft.com/office/drawing/2014/main" id="{D6702C2D-F4E4-F328-7A52-4A7CB314DEBF}"/>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9" name="Parallelogram 123">
                    <a:extLst>
                      <a:ext uri="{FF2B5EF4-FFF2-40B4-BE49-F238E27FC236}">
                        <a16:creationId xmlns:a16="http://schemas.microsoft.com/office/drawing/2014/main" id="{94F7FA42-9B52-DE1C-082C-2F39835D9A6F}"/>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0" name="Parallelogram 123">
                    <a:extLst>
                      <a:ext uri="{FF2B5EF4-FFF2-40B4-BE49-F238E27FC236}">
                        <a16:creationId xmlns:a16="http://schemas.microsoft.com/office/drawing/2014/main" id="{3601A900-CF39-70BD-36D1-8D552C042F28}"/>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2" name="Group 21">
                  <a:extLst>
                    <a:ext uri="{FF2B5EF4-FFF2-40B4-BE49-F238E27FC236}">
                      <a16:creationId xmlns:a16="http://schemas.microsoft.com/office/drawing/2014/main" id="{13FDEEC8-7033-F930-D978-B72333860952}"/>
                    </a:ext>
                  </a:extLst>
                </p:cNvPr>
                <p:cNvGrpSpPr/>
                <p:nvPr/>
              </p:nvGrpSpPr>
              <p:grpSpPr>
                <a:xfrm>
                  <a:off x="3819577" y="2839468"/>
                  <a:ext cx="1008032" cy="896834"/>
                  <a:chOff x="2444527" y="6391190"/>
                  <a:chExt cx="777261" cy="691520"/>
                </a:xfrm>
              </p:grpSpPr>
              <p:sp>
                <p:nvSpPr>
                  <p:cNvPr id="33" name="Parallelogram 123">
                    <a:extLst>
                      <a:ext uri="{FF2B5EF4-FFF2-40B4-BE49-F238E27FC236}">
                        <a16:creationId xmlns:a16="http://schemas.microsoft.com/office/drawing/2014/main" id="{8CECCFF0-D3F0-AB1D-B605-599FC8ABD0E8}"/>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4" name="Parallelogram 123">
                    <a:extLst>
                      <a:ext uri="{FF2B5EF4-FFF2-40B4-BE49-F238E27FC236}">
                        <a16:creationId xmlns:a16="http://schemas.microsoft.com/office/drawing/2014/main" id="{EC6A7D7B-AB33-4163-1297-C7958C5FB5AF}"/>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5" name="Parallelogram 123">
                    <a:extLst>
                      <a:ext uri="{FF2B5EF4-FFF2-40B4-BE49-F238E27FC236}">
                        <a16:creationId xmlns:a16="http://schemas.microsoft.com/office/drawing/2014/main" id="{91C6F280-A98D-A0A1-E0BF-BB3A676AE58E}"/>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6" name="Parallelogram 123">
                    <a:extLst>
                      <a:ext uri="{FF2B5EF4-FFF2-40B4-BE49-F238E27FC236}">
                        <a16:creationId xmlns:a16="http://schemas.microsoft.com/office/drawing/2014/main" id="{0EA8D47D-258E-76A2-F144-8015DBD04EF4}"/>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3" name="Group 22">
                  <a:extLst>
                    <a:ext uri="{FF2B5EF4-FFF2-40B4-BE49-F238E27FC236}">
                      <a16:creationId xmlns:a16="http://schemas.microsoft.com/office/drawing/2014/main" id="{19D1D0F4-EF8C-ED76-22F4-81AEB78E457F}"/>
                    </a:ext>
                  </a:extLst>
                </p:cNvPr>
                <p:cNvGrpSpPr/>
                <p:nvPr/>
              </p:nvGrpSpPr>
              <p:grpSpPr>
                <a:xfrm>
                  <a:off x="4145460" y="2835244"/>
                  <a:ext cx="1008032" cy="896834"/>
                  <a:chOff x="2444527" y="6391190"/>
                  <a:chExt cx="777261" cy="691520"/>
                </a:xfrm>
              </p:grpSpPr>
              <p:sp>
                <p:nvSpPr>
                  <p:cNvPr id="29" name="Parallelogram 123">
                    <a:extLst>
                      <a:ext uri="{FF2B5EF4-FFF2-40B4-BE49-F238E27FC236}">
                        <a16:creationId xmlns:a16="http://schemas.microsoft.com/office/drawing/2014/main" id="{FBE15BC3-F060-35A1-F439-E9C5B4ACB930}"/>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0" name="Parallelogram 123">
                    <a:extLst>
                      <a:ext uri="{FF2B5EF4-FFF2-40B4-BE49-F238E27FC236}">
                        <a16:creationId xmlns:a16="http://schemas.microsoft.com/office/drawing/2014/main" id="{42F253A0-274D-F630-4AE7-C688A94F08F4}"/>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1" name="Parallelogram 123">
                    <a:extLst>
                      <a:ext uri="{FF2B5EF4-FFF2-40B4-BE49-F238E27FC236}">
                        <a16:creationId xmlns:a16="http://schemas.microsoft.com/office/drawing/2014/main" id="{CEB379A5-5B4C-3B0E-861E-DE651D24CD97}"/>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2" name="Parallelogram 123">
                    <a:extLst>
                      <a:ext uri="{FF2B5EF4-FFF2-40B4-BE49-F238E27FC236}">
                        <a16:creationId xmlns:a16="http://schemas.microsoft.com/office/drawing/2014/main" id="{44ACC763-6549-5549-2F5C-9A481CCD67FB}"/>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4" name="Group 23">
                  <a:extLst>
                    <a:ext uri="{FF2B5EF4-FFF2-40B4-BE49-F238E27FC236}">
                      <a16:creationId xmlns:a16="http://schemas.microsoft.com/office/drawing/2014/main" id="{28321F72-B324-BC85-0319-B71EFF61CF83}"/>
                    </a:ext>
                  </a:extLst>
                </p:cNvPr>
                <p:cNvGrpSpPr/>
                <p:nvPr/>
              </p:nvGrpSpPr>
              <p:grpSpPr>
                <a:xfrm>
                  <a:off x="4454939" y="2835408"/>
                  <a:ext cx="1008032" cy="896834"/>
                  <a:chOff x="2444527" y="6391190"/>
                  <a:chExt cx="777261" cy="691520"/>
                </a:xfrm>
              </p:grpSpPr>
              <p:sp>
                <p:nvSpPr>
                  <p:cNvPr id="25" name="Parallelogram 123">
                    <a:extLst>
                      <a:ext uri="{FF2B5EF4-FFF2-40B4-BE49-F238E27FC236}">
                        <a16:creationId xmlns:a16="http://schemas.microsoft.com/office/drawing/2014/main" id="{5EBEE730-91C7-DF95-791B-EDA128766A50}"/>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6" name="Parallelogram 123">
                    <a:extLst>
                      <a:ext uri="{FF2B5EF4-FFF2-40B4-BE49-F238E27FC236}">
                        <a16:creationId xmlns:a16="http://schemas.microsoft.com/office/drawing/2014/main" id="{16E24EF8-3E67-E563-82D5-673BD8D6ABBA}"/>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7" name="Parallelogram 123">
                    <a:extLst>
                      <a:ext uri="{FF2B5EF4-FFF2-40B4-BE49-F238E27FC236}">
                        <a16:creationId xmlns:a16="http://schemas.microsoft.com/office/drawing/2014/main" id="{6A5EFD57-E253-232F-C15F-3600AA907750}"/>
                      </a:ext>
                    </a:extLst>
                  </p:cNvPr>
                  <p:cNvSpPr/>
                  <p:nvPr/>
                </p:nvSpPr>
                <p:spPr>
                  <a:xfrm rot="608511">
                    <a:off x="2655174"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8" name="Parallelogram 123">
                    <a:extLst>
                      <a:ext uri="{FF2B5EF4-FFF2-40B4-BE49-F238E27FC236}">
                        <a16:creationId xmlns:a16="http://schemas.microsoft.com/office/drawing/2014/main" id="{2BBB8AF1-970E-C2EF-7A71-648DC0236D19}"/>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sp>
            <p:nvSpPr>
              <p:cNvPr id="13" name="Rectangle 12">
                <a:extLst>
                  <a:ext uri="{FF2B5EF4-FFF2-40B4-BE49-F238E27FC236}">
                    <a16:creationId xmlns:a16="http://schemas.microsoft.com/office/drawing/2014/main" id="{36D85E3C-2292-9CA1-871B-720FBADC7C3A}"/>
                  </a:ext>
                </a:extLst>
              </p:cNvPr>
              <p:cNvSpPr/>
              <p:nvPr/>
            </p:nvSpPr>
            <p:spPr>
              <a:xfrm>
                <a:off x="416994" y="4313357"/>
                <a:ext cx="2289191" cy="1317205"/>
              </a:xfrm>
              <a:prstGeom prst="rect">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venir Next" panose="020B0503020202020204" pitchFamily="34" charset="0"/>
                </a:endParaRPr>
              </a:p>
            </p:txBody>
          </p:sp>
          <p:grpSp>
            <p:nvGrpSpPr>
              <p:cNvPr id="14" name="Group 13">
                <a:extLst>
                  <a:ext uri="{FF2B5EF4-FFF2-40B4-BE49-F238E27FC236}">
                    <a16:creationId xmlns:a16="http://schemas.microsoft.com/office/drawing/2014/main" id="{B7A8FDE9-0F48-2DBF-981B-737416B5CBC5}"/>
                  </a:ext>
                </a:extLst>
              </p:cNvPr>
              <p:cNvGrpSpPr/>
              <p:nvPr/>
            </p:nvGrpSpPr>
            <p:grpSpPr>
              <a:xfrm>
                <a:off x="416994" y="4019775"/>
                <a:ext cx="2289191" cy="1508415"/>
                <a:chOff x="1053260" y="2822902"/>
                <a:chExt cx="1988169" cy="1508415"/>
              </a:xfrm>
            </p:grpSpPr>
            <p:sp>
              <p:nvSpPr>
                <p:cNvPr id="17" name="Rectangle 16">
                  <a:extLst>
                    <a:ext uri="{FF2B5EF4-FFF2-40B4-BE49-F238E27FC236}">
                      <a16:creationId xmlns:a16="http://schemas.microsoft.com/office/drawing/2014/main" id="{EFE6FCE9-25B3-B259-BC19-8BD60F9F37D6}"/>
                    </a:ext>
                  </a:extLst>
                </p:cNvPr>
                <p:cNvSpPr/>
                <p:nvPr/>
              </p:nvSpPr>
              <p:spPr>
                <a:xfrm rot="5400000">
                  <a:off x="1763347" y="2589824"/>
                  <a:ext cx="560100" cy="1801314"/>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chemeClr val="tx1"/>
                      </a:solidFill>
                      <a:latin typeface="Avenir Next" panose="020B0503020202020204" pitchFamily="34" charset="0"/>
                      <a:cs typeface="Arial" panose="020B0604020202020204" pitchFamily="34" charset="0"/>
                    </a:rPr>
                    <a:t>Vault</a:t>
                  </a:r>
                </a:p>
                <a:p>
                  <a:pPr algn="ctr"/>
                  <a:r>
                    <a:rPr lang="en-US" sz="1400" b="1" dirty="0">
                      <a:solidFill>
                        <a:schemeClr val="tx1"/>
                      </a:solidFill>
                      <a:latin typeface="Avenir Next" panose="020B0503020202020204" pitchFamily="34" charset="0"/>
                      <a:cs typeface="Arial" panose="020B0604020202020204" pitchFamily="34" charset="0"/>
                    </a:rPr>
                    <a:t>Controller</a:t>
                  </a:r>
                </a:p>
              </p:txBody>
            </p:sp>
            <p:sp>
              <p:nvSpPr>
                <p:cNvPr id="18" name="Rectangle 17">
                  <a:extLst>
                    <a:ext uri="{FF2B5EF4-FFF2-40B4-BE49-F238E27FC236}">
                      <a16:creationId xmlns:a16="http://schemas.microsoft.com/office/drawing/2014/main" id="{3DE2221D-E619-B39B-CC81-4B915A060594}"/>
                    </a:ext>
                  </a:extLst>
                </p:cNvPr>
                <p:cNvSpPr/>
                <p:nvPr/>
              </p:nvSpPr>
              <p:spPr>
                <a:xfrm rot="5400000">
                  <a:off x="1248188" y="3766797"/>
                  <a:ext cx="462580" cy="666459"/>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chemeClr val="tx1"/>
                      </a:solidFill>
                      <a:latin typeface="Avenir Next" panose="020B0503020202020204" pitchFamily="34" charset="0"/>
                      <a:cs typeface="Arial" panose="020B0604020202020204" pitchFamily="34" charset="0"/>
                    </a:rPr>
                    <a:t>PHY</a:t>
                  </a:r>
                </a:p>
              </p:txBody>
            </p:sp>
            <p:sp>
              <p:nvSpPr>
                <p:cNvPr id="19" name="Rectangle 18">
                  <a:extLst>
                    <a:ext uri="{FF2B5EF4-FFF2-40B4-BE49-F238E27FC236}">
                      <a16:creationId xmlns:a16="http://schemas.microsoft.com/office/drawing/2014/main" id="{4E4B8DA4-73F6-23AC-7D37-B58D440C3035}"/>
                    </a:ext>
                  </a:extLst>
                </p:cNvPr>
                <p:cNvSpPr/>
                <p:nvPr/>
              </p:nvSpPr>
              <p:spPr>
                <a:xfrm>
                  <a:off x="1947963" y="3868225"/>
                  <a:ext cx="988989" cy="462581"/>
                </a:xfrm>
                <a:prstGeom prst="rect">
                  <a:avLst/>
                </a:prstGeom>
                <a:solidFill>
                  <a:schemeClr val="accent2">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i="1" dirty="0">
                      <a:solidFill>
                        <a:srgbClr val="E16161"/>
                      </a:solidFill>
                      <a:latin typeface="Avenir Next" panose="020B0503020202020204" pitchFamily="34" charset="0"/>
                      <a:cs typeface="Arial" panose="020B0604020202020204" pitchFamily="34" charset="0"/>
                    </a:rPr>
                    <a:t>Processing-Near-Vault</a:t>
                  </a:r>
                </a:p>
              </p:txBody>
            </p:sp>
            <p:sp>
              <p:nvSpPr>
                <p:cNvPr id="20" name="Rectangle 19">
                  <a:extLst>
                    <a:ext uri="{FF2B5EF4-FFF2-40B4-BE49-F238E27FC236}">
                      <a16:creationId xmlns:a16="http://schemas.microsoft.com/office/drawing/2014/main" id="{325CA127-B522-9490-D11E-55ECDC18FD34}"/>
                    </a:ext>
                  </a:extLst>
                </p:cNvPr>
                <p:cNvSpPr/>
                <p:nvPr/>
              </p:nvSpPr>
              <p:spPr>
                <a:xfrm>
                  <a:off x="1053260" y="2822902"/>
                  <a:ext cx="1988169" cy="253792"/>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DRAM Vault</a:t>
                  </a:r>
                </a:p>
              </p:txBody>
            </p:sp>
          </p:grpSp>
          <p:cxnSp>
            <p:nvCxnSpPr>
              <p:cNvPr id="15" name="Straight Connector 14">
                <a:extLst>
                  <a:ext uri="{FF2B5EF4-FFF2-40B4-BE49-F238E27FC236}">
                    <a16:creationId xmlns:a16="http://schemas.microsoft.com/office/drawing/2014/main" id="{AC0D6C40-DFFD-B113-ED53-03458D28C230}"/>
                  </a:ext>
                </a:extLst>
              </p:cNvPr>
              <p:cNvCxnSpPr>
                <a:cxnSpLocks/>
              </p:cNvCxnSpPr>
              <p:nvPr/>
            </p:nvCxnSpPr>
            <p:spPr>
              <a:xfrm flipH="1" flipV="1">
                <a:off x="5510825" y="4228779"/>
                <a:ext cx="860576" cy="2088626"/>
              </a:xfrm>
              <a:prstGeom prst="line">
                <a:avLst/>
              </a:prstGeom>
              <a:noFill/>
              <a:ln w="9525" cap="flat" cmpd="sng" algn="ctr">
                <a:solidFill>
                  <a:sysClr val="windowText" lastClr="000000"/>
                </a:solidFill>
                <a:prstDash val="dash"/>
                <a:miter lim="800000"/>
              </a:ln>
              <a:effectLst/>
            </p:spPr>
          </p:cxnSp>
          <p:cxnSp>
            <p:nvCxnSpPr>
              <p:cNvPr id="16" name="Straight Connector 15">
                <a:extLst>
                  <a:ext uri="{FF2B5EF4-FFF2-40B4-BE49-F238E27FC236}">
                    <a16:creationId xmlns:a16="http://schemas.microsoft.com/office/drawing/2014/main" id="{470CF9C2-B37E-0934-0487-BAA32C8693A0}"/>
                  </a:ext>
                </a:extLst>
              </p:cNvPr>
              <p:cNvCxnSpPr>
                <a:cxnSpLocks/>
              </p:cNvCxnSpPr>
              <p:nvPr/>
            </p:nvCxnSpPr>
            <p:spPr>
              <a:xfrm flipH="1">
                <a:off x="5650745" y="3837207"/>
                <a:ext cx="682204" cy="198946"/>
              </a:xfrm>
              <a:prstGeom prst="line">
                <a:avLst/>
              </a:prstGeom>
              <a:noFill/>
              <a:ln w="9525" cap="flat" cmpd="sng" algn="ctr">
                <a:solidFill>
                  <a:sysClr val="windowText" lastClr="000000"/>
                </a:solidFill>
                <a:prstDash val="dash"/>
                <a:miter lim="800000"/>
              </a:ln>
              <a:effectLst/>
            </p:spPr>
          </p:cxnSp>
        </p:grpSp>
      </p:grpSp>
      <p:sp>
        <p:nvSpPr>
          <p:cNvPr id="141" name="Rectangle 140">
            <a:extLst>
              <a:ext uri="{FF2B5EF4-FFF2-40B4-BE49-F238E27FC236}">
                <a16:creationId xmlns:a16="http://schemas.microsoft.com/office/drawing/2014/main" id="{2246A472-210E-CEAC-295A-C13F92DC8622}"/>
              </a:ext>
            </a:extLst>
          </p:cNvPr>
          <p:cNvSpPr/>
          <p:nvPr/>
        </p:nvSpPr>
        <p:spPr>
          <a:xfrm>
            <a:off x="92148" y="1271437"/>
            <a:ext cx="8987622" cy="461665"/>
          </a:xfrm>
          <a:prstGeom prst="rect">
            <a:avLst/>
          </a:prstGeom>
          <a:noFill/>
        </p:spPr>
        <p:txBody>
          <a:bodyPr wrap="square">
            <a:spAutoFit/>
          </a:bodyPr>
          <a:lstStyle/>
          <a:p>
            <a:pPr marL="0" marR="0" lvl="1" indent="0"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rPr>
              <a:t>Two</a:t>
            </a:r>
            <a:r>
              <a:rPr kumimoji="0" lang="en-US" sz="2400" b="1" i="0" u="none" strike="noStrike" kern="1200" cap="none" spc="0" normalizeH="0" noProof="0" dirty="0">
                <a:ln>
                  <a:noFill/>
                </a:ln>
                <a:solidFill>
                  <a:prstClr val="black"/>
                </a:solidFill>
                <a:effectLst/>
                <a:uLnTx/>
                <a:uFillTx/>
                <a:latin typeface="Avenir Next" panose="020B0503020202020204" pitchFamily="34" charset="0"/>
                <a:cs typeface="Gill Sans MT"/>
              </a:rPr>
              <a:t> main approaches for Processing-in-Memory:</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142" name="Group 141">
            <a:extLst>
              <a:ext uri="{FF2B5EF4-FFF2-40B4-BE49-F238E27FC236}">
                <a16:creationId xmlns:a16="http://schemas.microsoft.com/office/drawing/2014/main" id="{CA861C42-B756-6464-B41B-453233FC275B}"/>
              </a:ext>
            </a:extLst>
          </p:cNvPr>
          <p:cNvGrpSpPr/>
          <p:nvPr/>
        </p:nvGrpSpPr>
        <p:grpSpPr>
          <a:xfrm>
            <a:off x="169011" y="1667303"/>
            <a:ext cx="9448800" cy="874934"/>
            <a:chOff x="568179" y="3421559"/>
            <a:chExt cx="8407213" cy="883480"/>
          </a:xfrm>
        </p:grpSpPr>
        <p:sp>
          <p:nvSpPr>
            <p:cNvPr id="143" name="TextBox 142">
              <a:extLst>
                <a:ext uri="{FF2B5EF4-FFF2-40B4-BE49-F238E27FC236}">
                  <a16:creationId xmlns:a16="http://schemas.microsoft.com/office/drawing/2014/main" id="{1691201B-09D1-ACFB-AE9A-44C6E956EC16}"/>
                </a:ext>
              </a:extLst>
            </p:cNvPr>
            <p:cNvSpPr txBox="1"/>
            <p:nvPr/>
          </p:nvSpPr>
          <p:spPr>
            <a:xfrm>
              <a:off x="568179" y="3421559"/>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144" name="TextBox 143">
              <a:extLst>
                <a:ext uri="{FF2B5EF4-FFF2-40B4-BE49-F238E27FC236}">
                  <a16:creationId xmlns:a16="http://schemas.microsoft.com/office/drawing/2014/main" id="{B120920D-6FD2-C5BC-6413-DBE726B90E98}"/>
                </a:ext>
              </a:extLst>
            </p:cNvPr>
            <p:cNvSpPr txBox="1"/>
            <p:nvPr/>
          </p:nvSpPr>
          <p:spPr>
            <a:xfrm>
              <a:off x="974390" y="3528082"/>
              <a:ext cx="8001002" cy="776957"/>
            </a:xfrm>
            <a:prstGeom prst="rect">
              <a:avLst/>
            </a:prstGeom>
            <a:noFill/>
          </p:spPr>
          <p:txBody>
            <a:bodyPr wrap="square" rtlCol="0">
              <a:spAutoFit/>
            </a:bodyPr>
            <a:lstStyle/>
            <a:p>
              <a:pPr lvl="0" defTabSz="914400">
                <a:defRPr/>
              </a:pPr>
              <a:r>
                <a:rPr lang="en-US" sz="2200" b="1" dirty="0">
                  <a:solidFill>
                    <a:srgbClr val="E16161"/>
                  </a:solidFill>
                  <a:latin typeface="Avenir Next" panose="020B0503020202020204" pitchFamily="34" charset="0"/>
                  <a:cs typeface="Gill Sans MT"/>
                </a:rPr>
                <a:t>Processing-</a:t>
              </a:r>
              <a:r>
                <a:rPr lang="en-US" sz="2200" b="1" u="sng" dirty="0">
                  <a:solidFill>
                    <a:srgbClr val="E16161"/>
                  </a:solidFill>
                  <a:latin typeface="Avenir Next" panose="020B0503020202020204" pitchFamily="34" charset="0"/>
                  <a:cs typeface="Gill Sans MT"/>
                </a:rPr>
                <a:t>Near</a:t>
              </a:r>
              <a:r>
                <a:rPr lang="en-US" sz="2200" b="1" dirty="0">
                  <a:solidFill>
                    <a:srgbClr val="E16161"/>
                  </a:solidFill>
                  <a:latin typeface="Avenir Next" panose="020B0503020202020204" pitchFamily="34" charset="0"/>
                  <a:cs typeface="Gill Sans MT"/>
                </a:rPr>
                <a:t>-Memory</a:t>
              </a:r>
              <a:r>
                <a:rPr kumimoji="0" lang="en-US" sz="2200" i="0" u="none" strike="noStrike" kern="1200" cap="none" spc="0" normalizeH="0" baseline="0" noProof="0" dirty="0">
                  <a:ln>
                    <a:noFill/>
                  </a:ln>
                  <a:solidFill>
                    <a:srgbClr val="1F497D"/>
                  </a:solidFill>
                  <a:effectLst/>
                  <a:uLnTx/>
                  <a:uFillTx/>
                  <a:latin typeface="Avenir Next" panose="020B0503020202020204" pitchFamily="34" charset="0"/>
                  <a:cs typeface="Gill Sans MT"/>
                </a:rPr>
                <a:t>: </a:t>
              </a:r>
              <a:r>
                <a:rPr lang="en-US" sz="2200" dirty="0">
                  <a:latin typeface="Avenir Next" panose="020B0503020202020204" pitchFamily="34" charset="0"/>
                  <a:cs typeface="Gill Sans MT"/>
                </a:rPr>
                <a:t>PIM</a:t>
              </a:r>
              <a:r>
                <a:rPr lang="en-US" sz="2200" dirty="0">
                  <a:solidFill>
                    <a:srgbClr val="C00000"/>
                  </a:solidFill>
                  <a:latin typeface="Avenir Next" panose="020B0503020202020204" pitchFamily="34" charset="0"/>
                  <a:cs typeface="Gill Sans MT"/>
                </a:rPr>
                <a:t> </a:t>
              </a:r>
              <a:r>
                <a:rPr lang="en-US" sz="2200" dirty="0">
                  <a:solidFill>
                    <a:srgbClr val="E16161"/>
                  </a:solidFill>
                  <a:latin typeface="Avenir Next" panose="020B0503020202020204" pitchFamily="34" charset="0"/>
                  <a:cs typeface="Gill Sans MT"/>
                </a:rPr>
                <a:t>logic is added</a:t>
              </a:r>
              <a:r>
                <a:rPr lang="en-US" sz="2200" dirty="0">
                  <a:solidFill>
                    <a:schemeClr val="accent1"/>
                  </a:solidFill>
                  <a:latin typeface="Avenir Next" panose="020B0503020202020204" pitchFamily="34" charset="0"/>
                  <a:cs typeface="Gill Sans MT"/>
                </a:rPr>
                <a:t> </a:t>
              </a:r>
              <a:r>
                <a:rPr lang="en-US" sz="2200" dirty="0">
                  <a:latin typeface="Avenir Next" panose="020B0503020202020204" pitchFamily="34" charset="0"/>
                  <a:cs typeface="Gill Sans MT"/>
                </a:rPr>
                <a:t>to the </a:t>
              </a:r>
              <a:r>
                <a:rPr lang="en-US" sz="2200" dirty="0">
                  <a:solidFill>
                    <a:srgbClr val="E16161"/>
                  </a:solidFill>
                  <a:latin typeface="Avenir Next" panose="020B0503020202020204" pitchFamily="34" charset="0"/>
                  <a:cs typeface="Gill Sans MT"/>
                </a:rPr>
                <a:t>same die as memory</a:t>
              </a:r>
              <a:r>
                <a:rPr lang="en-US" sz="2200" dirty="0">
                  <a:solidFill>
                    <a:srgbClr val="C00000"/>
                  </a:solidFill>
                  <a:latin typeface="Avenir Next" panose="020B0503020202020204" pitchFamily="34" charset="0"/>
                  <a:cs typeface="Gill Sans MT"/>
                </a:rPr>
                <a:t> </a:t>
              </a:r>
              <a:r>
                <a:rPr lang="en-US" sz="2200" dirty="0">
                  <a:latin typeface="Avenir Next" panose="020B0503020202020204" pitchFamily="34" charset="0"/>
                  <a:cs typeface="Gill Sans MT"/>
                </a:rPr>
                <a:t>or to the </a:t>
              </a:r>
              <a:r>
                <a:rPr lang="en-US" sz="2200" dirty="0">
                  <a:solidFill>
                    <a:srgbClr val="E16161"/>
                  </a:solidFill>
                  <a:latin typeface="Avenir Next" panose="020B0503020202020204" pitchFamily="34" charset="0"/>
                  <a:cs typeface="Gill Sans MT"/>
                </a:rPr>
                <a:t>logic layer </a:t>
              </a:r>
              <a:r>
                <a:rPr lang="en-US" sz="2200" dirty="0">
                  <a:latin typeface="Avenir Next" panose="020B0503020202020204" pitchFamily="34" charset="0"/>
                  <a:cs typeface="Gill Sans MT"/>
                </a:rPr>
                <a:t>of 3D-stacked memory</a:t>
              </a:r>
              <a:endParaRPr kumimoji="0" lang="en-US" sz="2200" i="0" u="none" strike="noStrike" kern="1200" cap="none" spc="0" normalizeH="0" baseline="0" noProof="0" dirty="0">
                <a:ln>
                  <a:noFill/>
                </a:ln>
                <a:effectLst/>
                <a:uLnTx/>
                <a:uFillTx/>
                <a:latin typeface="Avenir Next" panose="020B0503020202020204" pitchFamily="34" charset="0"/>
                <a:cs typeface="Gill Sans MT"/>
              </a:endParaRPr>
            </a:p>
          </p:txBody>
        </p:sp>
      </p:grpSp>
      <p:grpSp>
        <p:nvGrpSpPr>
          <p:cNvPr id="145" name="Group 144">
            <a:extLst>
              <a:ext uri="{FF2B5EF4-FFF2-40B4-BE49-F238E27FC236}">
                <a16:creationId xmlns:a16="http://schemas.microsoft.com/office/drawing/2014/main" id="{D3F8991A-89D3-1EAE-A333-DB22CA481894}"/>
              </a:ext>
            </a:extLst>
          </p:cNvPr>
          <p:cNvGrpSpPr/>
          <p:nvPr/>
        </p:nvGrpSpPr>
        <p:grpSpPr>
          <a:xfrm>
            <a:off x="169011" y="2529949"/>
            <a:ext cx="9144000" cy="848609"/>
            <a:chOff x="406767" y="3421560"/>
            <a:chExt cx="8475011" cy="856896"/>
          </a:xfrm>
        </p:grpSpPr>
        <p:sp>
          <p:nvSpPr>
            <p:cNvPr id="146" name="TextBox 145">
              <a:extLst>
                <a:ext uri="{FF2B5EF4-FFF2-40B4-BE49-F238E27FC236}">
                  <a16:creationId xmlns:a16="http://schemas.microsoft.com/office/drawing/2014/main" id="{E6D8A42F-A19F-FC2C-2748-55631161CD2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47" name="TextBox 146">
              <a:extLst>
                <a:ext uri="{FF2B5EF4-FFF2-40B4-BE49-F238E27FC236}">
                  <a16:creationId xmlns:a16="http://schemas.microsoft.com/office/drawing/2014/main" id="{6E987BB1-B568-485D-558D-86BC9451A2BF}"/>
                </a:ext>
              </a:extLst>
            </p:cNvPr>
            <p:cNvSpPr txBox="1"/>
            <p:nvPr/>
          </p:nvSpPr>
          <p:spPr>
            <a:xfrm>
              <a:off x="880776" y="3501501"/>
              <a:ext cx="8001002" cy="776955"/>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Processing-</a:t>
              </a:r>
              <a:r>
                <a:rPr lang="en-US" sz="2200" b="1" u="sng" dirty="0">
                  <a:solidFill>
                    <a:schemeClr val="accent5"/>
                  </a:solidFill>
                  <a:latin typeface="Avenir Next" panose="020B0503020202020204" pitchFamily="34" charset="0"/>
                  <a:cs typeface="Gill Sans MT"/>
                </a:rPr>
                <a:t>U</a:t>
              </a:r>
              <a:r>
                <a:rPr kumimoji="0" lang="en-US" sz="2200" b="1" i="0" u="sng" strike="noStrike" kern="1200" cap="none" spc="0" normalizeH="0" baseline="0" noProof="0" dirty="0">
                  <a:ln>
                    <a:noFill/>
                  </a:ln>
                  <a:solidFill>
                    <a:schemeClr val="accent5"/>
                  </a:solidFill>
                  <a:effectLst/>
                  <a:uLnTx/>
                  <a:uFillTx/>
                  <a:latin typeface="Avenir Next" panose="020B0503020202020204" pitchFamily="34" charset="0"/>
                  <a:cs typeface="Gill Sans MT"/>
                </a:rPr>
                <a:t>sing</a:t>
              </a: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-Memory</a:t>
              </a:r>
              <a:r>
                <a:rPr kumimoji="0" lang="en-US" sz="2200" i="0" u="none" strike="noStrike" kern="1200" cap="none" spc="0" normalizeH="0" baseline="0" noProof="0" dirty="0">
                  <a:ln>
                    <a:noFill/>
                  </a:ln>
                  <a:effectLst/>
                  <a:uLnTx/>
                  <a:uFillTx/>
                  <a:latin typeface="Avenir Next" panose="020B0503020202020204" pitchFamily="34" charset="0"/>
                  <a:cs typeface="Gill Sans MT"/>
                </a:rPr>
                <a:t>: </a:t>
              </a:r>
              <a:r>
                <a:rPr lang="en-US" sz="2200" dirty="0">
                  <a:latin typeface="Avenir Next" panose="020B0503020202020204" pitchFamily="34" charset="0"/>
                  <a:cs typeface="Gill Sans MT"/>
                </a:rPr>
                <a:t>uses the </a:t>
              </a:r>
              <a:r>
                <a:rPr lang="en-US" sz="2200" dirty="0">
                  <a:solidFill>
                    <a:schemeClr val="accent5"/>
                  </a:solidFill>
                  <a:latin typeface="Avenir Next" panose="020B0503020202020204" pitchFamily="34" charset="0"/>
                  <a:cs typeface="Gill Sans MT"/>
                </a:rPr>
                <a:t>operational principles of </a:t>
              </a:r>
              <a:br>
                <a:rPr lang="en-US" sz="2200" dirty="0">
                  <a:solidFill>
                    <a:schemeClr val="accent5"/>
                  </a:solidFill>
                  <a:latin typeface="Avenir Next" panose="020B0503020202020204" pitchFamily="34" charset="0"/>
                  <a:cs typeface="Gill Sans MT"/>
                </a:rPr>
              </a:br>
              <a:r>
                <a:rPr lang="en-US" sz="2200" dirty="0">
                  <a:solidFill>
                    <a:schemeClr val="accent5"/>
                  </a:solidFill>
                  <a:latin typeface="Avenir Next" panose="020B0503020202020204" pitchFamily="34" charset="0"/>
                  <a:cs typeface="Gill Sans MT"/>
                </a:rPr>
                <a:t>memory cells</a:t>
              </a:r>
              <a:r>
                <a:rPr lang="en-US" sz="2200" dirty="0">
                  <a:latin typeface="Avenir Next" panose="020B0503020202020204" pitchFamily="34" charset="0"/>
                  <a:cs typeface="Gill Sans MT"/>
                </a:rPr>
                <a:t> to perform computation</a:t>
              </a:r>
              <a:endParaRPr kumimoji="0" lang="en-US" sz="2200" i="0" u="none" strike="noStrike" kern="1200" cap="none" spc="0" normalizeH="0" baseline="0" noProof="0" dirty="0">
                <a:ln>
                  <a:noFill/>
                </a:ln>
                <a:effectLst/>
                <a:uLnTx/>
                <a:uFillTx/>
                <a:latin typeface="Avenir Next" panose="020B0503020202020204" pitchFamily="34" charset="0"/>
                <a:cs typeface="Gill Sans MT"/>
              </a:endParaRPr>
            </a:p>
          </p:txBody>
        </p:sp>
      </p:grpSp>
      <p:grpSp>
        <p:nvGrpSpPr>
          <p:cNvPr id="148" name="Group 147">
            <a:extLst>
              <a:ext uri="{FF2B5EF4-FFF2-40B4-BE49-F238E27FC236}">
                <a16:creationId xmlns:a16="http://schemas.microsoft.com/office/drawing/2014/main" id="{448AD135-6F6C-B89D-25B0-F05E0413A8CB}"/>
              </a:ext>
            </a:extLst>
          </p:cNvPr>
          <p:cNvGrpSpPr/>
          <p:nvPr/>
        </p:nvGrpSpPr>
        <p:grpSpPr>
          <a:xfrm>
            <a:off x="6474270" y="3990552"/>
            <a:ext cx="2310105" cy="2244814"/>
            <a:chOff x="6505615" y="3874932"/>
            <a:chExt cx="2310105" cy="2244814"/>
          </a:xfrm>
        </p:grpSpPr>
        <p:sp>
          <p:nvSpPr>
            <p:cNvPr id="149" name="TextBox 148">
              <a:extLst>
                <a:ext uri="{FF2B5EF4-FFF2-40B4-BE49-F238E27FC236}">
                  <a16:creationId xmlns:a16="http://schemas.microsoft.com/office/drawing/2014/main" id="{CA545588-4C02-7CBA-AD69-83B70DC72DFA}"/>
                </a:ext>
              </a:extLst>
            </p:cNvPr>
            <p:cNvSpPr txBox="1"/>
            <p:nvPr/>
          </p:nvSpPr>
          <p:spPr>
            <a:xfrm>
              <a:off x="7136275" y="3874932"/>
              <a:ext cx="1679445" cy="430887"/>
            </a:xfrm>
            <a:prstGeom prst="rect">
              <a:avLst/>
            </a:prstGeom>
            <a:noFill/>
            <a:ln>
              <a:noFill/>
              <a:prstDash val="dash"/>
            </a:ln>
          </p:spPr>
          <p:txBody>
            <a:bodyPr wrap="square" lIns="0" tIns="0" rIns="0" bIns="0">
              <a:spAutoFit/>
            </a:bodyPr>
            <a:lstStyle/>
            <a:p>
              <a:pPr algn="ctr"/>
              <a:r>
                <a:rPr lang="en-US" sz="1400" b="1" i="1" dirty="0">
                  <a:solidFill>
                    <a:schemeClr val="accent5"/>
                  </a:solidFill>
                  <a:latin typeface="Avenir Next" panose="020B0503020202020204" pitchFamily="34" charset="0"/>
                  <a:cs typeface="Arial" panose="020B0604020202020204" pitchFamily="34" charset="0"/>
                </a:rPr>
                <a:t>Processing-</a:t>
              </a:r>
            </a:p>
            <a:p>
              <a:pPr algn="ctr"/>
              <a:r>
                <a:rPr lang="en-US" sz="1400" b="1" i="1" dirty="0">
                  <a:solidFill>
                    <a:schemeClr val="accent5"/>
                  </a:solidFill>
                  <a:latin typeface="Avenir Next" panose="020B0503020202020204" pitchFamily="34" charset="0"/>
                  <a:cs typeface="Arial" panose="020B0604020202020204" pitchFamily="34" charset="0"/>
                </a:rPr>
                <a:t>Using-DRAM</a:t>
              </a:r>
            </a:p>
          </p:txBody>
        </p:sp>
        <p:grpSp>
          <p:nvGrpSpPr>
            <p:cNvPr id="152" name="Group 151">
              <a:extLst>
                <a:ext uri="{FF2B5EF4-FFF2-40B4-BE49-F238E27FC236}">
                  <a16:creationId xmlns:a16="http://schemas.microsoft.com/office/drawing/2014/main" id="{9FF44942-01EF-027A-084E-4AE7906FD9C1}"/>
                </a:ext>
              </a:extLst>
            </p:cNvPr>
            <p:cNvGrpSpPr/>
            <p:nvPr/>
          </p:nvGrpSpPr>
          <p:grpSpPr>
            <a:xfrm>
              <a:off x="6505615" y="4269171"/>
              <a:ext cx="2072910" cy="1850575"/>
              <a:chOff x="6505615" y="4269171"/>
              <a:chExt cx="2072910" cy="1850575"/>
            </a:xfrm>
          </p:grpSpPr>
          <p:sp>
            <p:nvSpPr>
              <p:cNvPr id="153" name="Trapezoid 152">
                <a:extLst>
                  <a:ext uri="{FF2B5EF4-FFF2-40B4-BE49-F238E27FC236}">
                    <a16:creationId xmlns:a16="http://schemas.microsoft.com/office/drawing/2014/main" id="{33DF1A2A-722C-9A7D-E444-E776E9E2AC7B}"/>
                  </a:ext>
                </a:extLst>
              </p:cNvPr>
              <p:cNvSpPr/>
              <p:nvPr/>
            </p:nvSpPr>
            <p:spPr>
              <a:xfrm rot="16200000">
                <a:off x="5839693" y="4935093"/>
                <a:ext cx="1581693" cy="249849"/>
              </a:xfrm>
              <a:prstGeom prst="trapezoid">
                <a:avLst>
                  <a:gd name="adj" fmla="val 8257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cxnSp>
            <p:nvCxnSpPr>
              <p:cNvPr id="154" name="Straight Connector 153">
                <a:extLst>
                  <a:ext uri="{FF2B5EF4-FFF2-40B4-BE49-F238E27FC236}">
                    <a16:creationId xmlns:a16="http://schemas.microsoft.com/office/drawing/2014/main" id="{57EA2218-B401-C869-13CE-99CEB1CF53BC}"/>
                  </a:ext>
                </a:extLst>
              </p:cNvPr>
              <p:cNvCxnSpPr>
                <a:cxnSpLocks/>
                <a:endCxn id="167" idx="0"/>
              </p:cNvCxnSpPr>
              <p:nvPr/>
            </p:nvCxnSpPr>
            <p:spPr>
              <a:xfrm>
                <a:off x="6936106" y="4634507"/>
                <a:ext cx="13338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A3B5543-34C8-1456-07F0-EA99DEC4990D}"/>
                  </a:ext>
                </a:extLst>
              </p:cNvPr>
              <p:cNvCxnSpPr>
                <a:cxnSpLocks/>
                <a:endCxn id="200" idx="0"/>
              </p:cNvCxnSpPr>
              <p:nvPr/>
            </p:nvCxnSpPr>
            <p:spPr>
              <a:xfrm>
                <a:off x="6936106" y="5514107"/>
                <a:ext cx="13338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AF487461-57BE-B43D-2768-BA31AB15AAA9}"/>
                  </a:ext>
                </a:extLst>
              </p:cNvPr>
              <p:cNvCxnSpPr>
                <a:cxnSpLocks/>
              </p:cNvCxnSpPr>
              <p:nvPr/>
            </p:nvCxnSpPr>
            <p:spPr>
              <a:xfrm>
                <a:off x="6936106" y="4516136"/>
                <a:ext cx="0" cy="11153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25FBF352-A54E-F034-993F-362B41AAABC1}"/>
                  </a:ext>
                </a:extLst>
              </p:cNvPr>
              <p:cNvCxnSpPr>
                <a:cxnSpLocks/>
                <a:stCxn id="153" idx="2"/>
              </p:cNvCxnSpPr>
              <p:nvPr/>
            </p:nvCxnSpPr>
            <p:spPr>
              <a:xfrm>
                <a:off x="6755464" y="5060017"/>
                <a:ext cx="1653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8" name="Group 157">
                <a:extLst>
                  <a:ext uri="{FF2B5EF4-FFF2-40B4-BE49-F238E27FC236}">
                    <a16:creationId xmlns:a16="http://schemas.microsoft.com/office/drawing/2014/main" id="{0231C7BD-7972-6953-937C-8B49A2B39B21}"/>
                  </a:ext>
                </a:extLst>
              </p:cNvPr>
              <p:cNvGrpSpPr/>
              <p:nvPr/>
            </p:nvGrpSpPr>
            <p:grpSpPr>
              <a:xfrm>
                <a:off x="7069492" y="4319864"/>
                <a:ext cx="1509033" cy="1799882"/>
                <a:chOff x="7069492" y="4319864"/>
                <a:chExt cx="1509033" cy="1799882"/>
              </a:xfrm>
            </p:grpSpPr>
            <p:grpSp>
              <p:nvGrpSpPr>
                <p:cNvPr id="159" name="Group 158">
                  <a:extLst>
                    <a:ext uri="{FF2B5EF4-FFF2-40B4-BE49-F238E27FC236}">
                      <a16:creationId xmlns:a16="http://schemas.microsoft.com/office/drawing/2014/main" id="{EAAC9EE5-1E0D-17C7-B721-1C364D2EC821}"/>
                    </a:ext>
                  </a:extLst>
                </p:cNvPr>
                <p:cNvGrpSpPr/>
                <p:nvPr/>
              </p:nvGrpSpPr>
              <p:grpSpPr>
                <a:xfrm>
                  <a:off x="7069492" y="5200300"/>
                  <a:ext cx="1509033" cy="919446"/>
                  <a:chOff x="4697310" y="1380763"/>
                  <a:chExt cx="1347890" cy="796381"/>
                </a:xfrm>
              </p:grpSpPr>
              <p:grpSp>
                <p:nvGrpSpPr>
                  <p:cNvPr id="199" name="Group 198">
                    <a:extLst>
                      <a:ext uri="{FF2B5EF4-FFF2-40B4-BE49-F238E27FC236}">
                        <a16:creationId xmlns:a16="http://schemas.microsoft.com/office/drawing/2014/main" id="{391BBB7C-B515-323E-6632-96F43ADB5DF8}"/>
                      </a:ext>
                    </a:extLst>
                  </p:cNvPr>
                  <p:cNvGrpSpPr/>
                  <p:nvPr/>
                </p:nvGrpSpPr>
                <p:grpSpPr>
                  <a:xfrm>
                    <a:off x="4961468" y="1380763"/>
                    <a:ext cx="1083732" cy="796381"/>
                    <a:chOff x="4961468" y="1380763"/>
                    <a:chExt cx="1083732" cy="796381"/>
                  </a:xfrm>
                </p:grpSpPr>
                <p:sp>
                  <p:nvSpPr>
                    <p:cNvPr id="204" name="Rectangle 203">
                      <a:extLst>
                        <a:ext uri="{FF2B5EF4-FFF2-40B4-BE49-F238E27FC236}">
                          <a16:creationId xmlns:a16="http://schemas.microsoft.com/office/drawing/2014/main" id="{FDF51636-E86B-63C9-D94B-0090FB49B011}"/>
                        </a:ext>
                      </a:extLst>
                    </p:cNvPr>
                    <p:cNvSpPr/>
                    <p:nvPr/>
                  </p:nvSpPr>
                  <p:spPr>
                    <a:xfrm>
                      <a:off x="4961468" y="1380763"/>
                      <a:ext cx="1083732" cy="59308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nvGrpSpPr>
                    <p:cNvPr id="205" name="Group 204">
                      <a:extLst>
                        <a:ext uri="{FF2B5EF4-FFF2-40B4-BE49-F238E27FC236}">
                          <a16:creationId xmlns:a16="http://schemas.microsoft.com/office/drawing/2014/main" id="{04DA0B64-7A3A-9D42-D65B-E67F444E9D9E}"/>
                        </a:ext>
                      </a:extLst>
                    </p:cNvPr>
                    <p:cNvGrpSpPr/>
                    <p:nvPr/>
                  </p:nvGrpSpPr>
                  <p:grpSpPr>
                    <a:xfrm>
                      <a:off x="4994689" y="1414865"/>
                      <a:ext cx="996193" cy="762279"/>
                      <a:chOff x="4994689" y="1414865"/>
                      <a:chExt cx="996193" cy="762279"/>
                    </a:xfrm>
                  </p:grpSpPr>
                  <p:cxnSp>
                    <p:nvCxnSpPr>
                      <p:cNvPr id="206" name="Straight Connector 205">
                        <a:extLst>
                          <a:ext uri="{FF2B5EF4-FFF2-40B4-BE49-F238E27FC236}">
                            <a16:creationId xmlns:a16="http://schemas.microsoft.com/office/drawing/2014/main" id="{88D21BA5-C538-F9DB-C920-42AA337CA408}"/>
                          </a:ext>
                        </a:extLst>
                      </p:cNvPr>
                      <p:cNvCxnSpPr>
                        <a:cxnSpLocks/>
                        <a:stCxn id="217" idx="2"/>
                        <a:endCxn id="221" idx="6"/>
                      </p:cNvCxnSpPr>
                      <p:nvPr/>
                    </p:nvCxnSpPr>
                    <p:spPr>
                      <a:xfrm flipV="1">
                        <a:off x="4995336" y="1676639"/>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C84734EF-EA9B-81B9-466F-E77E17701993}"/>
                          </a:ext>
                        </a:extLst>
                      </p:cNvPr>
                      <p:cNvCxnSpPr>
                        <a:cxnSpLocks/>
                        <a:stCxn id="218" idx="2"/>
                        <a:endCxn id="222" idx="6"/>
                      </p:cNvCxnSpPr>
                      <p:nvPr/>
                    </p:nvCxnSpPr>
                    <p:spPr>
                      <a:xfrm flipV="1">
                        <a:off x="4995335" y="1856558"/>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2B6B5A4C-E452-2DB6-7D01-CE5495E427E3}"/>
                          </a:ext>
                        </a:extLst>
                      </p:cNvPr>
                      <p:cNvCxnSpPr>
                        <a:cxnSpLocks/>
                        <a:stCxn id="219" idx="2"/>
                        <a:endCxn id="223" idx="6"/>
                      </p:cNvCxnSpPr>
                      <p:nvPr/>
                    </p:nvCxnSpPr>
                    <p:spPr>
                      <a:xfrm flipV="1">
                        <a:off x="4994689" y="1496974"/>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9" name="Group 208">
                        <a:extLst>
                          <a:ext uri="{FF2B5EF4-FFF2-40B4-BE49-F238E27FC236}">
                            <a16:creationId xmlns:a16="http://schemas.microsoft.com/office/drawing/2014/main" id="{969EFD6A-4718-A89C-64E9-93CD22238F0E}"/>
                          </a:ext>
                        </a:extLst>
                      </p:cNvPr>
                      <p:cNvGrpSpPr/>
                      <p:nvPr/>
                    </p:nvGrpSpPr>
                    <p:grpSpPr>
                      <a:xfrm>
                        <a:off x="5204995" y="1424282"/>
                        <a:ext cx="146030" cy="752862"/>
                        <a:chOff x="5204995" y="1424282"/>
                        <a:chExt cx="146030" cy="752862"/>
                      </a:xfrm>
                    </p:grpSpPr>
                    <p:cxnSp>
                      <p:nvCxnSpPr>
                        <p:cNvPr id="228" name="Straight Connector 227">
                          <a:extLst>
                            <a:ext uri="{FF2B5EF4-FFF2-40B4-BE49-F238E27FC236}">
                              <a16:creationId xmlns:a16="http://schemas.microsoft.com/office/drawing/2014/main" id="{31838316-2D43-945B-3A20-93A9C4CD132A}"/>
                            </a:ext>
                          </a:extLst>
                        </p:cNvPr>
                        <p:cNvCxnSpPr>
                          <a:cxnSpLocks/>
                          <a:stCxn id="231" idx="0"/>
                        </p:cNvCxnSpPr>
                        <p:nvPr/>
                      </p:nvCxnSpPr>
                      <p:spPr>
                        <a:xfrm>
                          <a:off x="5277687" y="1424282"/>
                          <a:ext cx="0" cy="7528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9" name="Oval 228">
                          <a:extLst>
                            <a:ext uri="{FF2B5EF4-FFF2-40B4-BE49-F238E27FC236}">
                              <a16:creationId xmlns:a16="http://schemas.microsoft.com/office/drawing/2014/main" id="{CED4FA0A-9D9C-83B4-8F81-F2E7FB6FD6CE}"/>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30" name="Oval 229">
                          <a:extLst>
                            <a:ext uri="{FF2B5EF4-FFF2-40B4-BE49-F238E27FC236}">
                              <a16:creationId xmlns:a16="http://schemas.microsoft.com/office/drawing/2014/main" id="{D4C45ABF-DC25-A4C0-4D76-33380F79A5E8}"/>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31" name="Oval 230">
                          <a:extLst>
                            <a:ext uri="{FF2B5EF4-FFF2-40B4-BE49-F238E27FC236}">
                              <a16:creationId xmlns:a16="http://schemas.microsoft.com/office/drawing/2014/main" id="{8D5A55F7-926F-F40E-FC2D-AA0790808A35}"/>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210" name="Group 209">
                        <a:extLst>
                          <a:ext uri="{FF2B5EF4-FFF2-40B4-BE49-F238E27FC236}">
                            <a16:creationId xmlns:a16="http://schemas.microsoft.com/office/drawing/2014/main" id="{2240EB8B-5B86-1D61-0A70-7FBFD77A07F0}"/>
                          </a:ext>
                        </a:extLst>
                      </p:cNvPr>
                      <p:cNvGrpSpPr/>
                      <p:nvPr/>
                    </p:nvGrpSpPr>
                    <p:grpSpPr>
                      <a:xfrm>
                        <a:off x="5419036" y="1419988"/>
                        <a:ext cx="146030" cy="757156"/>
                        <a:chOff x="5204995" y="1424282"/>
                        <a:chExt cx="146030" cy="757156"/>
                      </a:xfrm>
                    </p:grpSpPr>
                    <p:cxnSp>
                      <p:nvCxnSpPr>
                        <p:cNvPr id="224" name="Straight Connector 223">
                          <a:extLst>
                            <a:ext uri="{FF2B5EF4-FFF2-40B4-BE49-F238E27FC236}">
                              <a16:creationId xmlns:a16="http://schemas.microsoft.com/office/drawing/2014/main" id="{66C4C24C-9A57-262C-0016-04952F52AD66}"/>
                            </a:ext>
                          </a:extLst>
                        </p:cNvPr>
                        <p:cNvCxnSpPr>
                          <a:cxnSpLocks/>
                          <a:stCxn id="227" idx="0"/>
                        </p:cNvCxnSpPr>
                        <p:nvPr/>
                      </p:nvCxnSpPr>
                      <p:spPr>
                        <a:xfrm>
                          <a:off x="5277687" y="1424282"/>
                          <a:ext cx="0" cy="75715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5" name="Oval 224">
                          <a:extLst>
                            <a:ext uri="{FF2B5EF4-FFF2-40B4-BE49-F238E27FC236}">
                              <a16:creationId xmlns:a16="http://schemas.microsoft.com/office/drawing/2014/main" id="{38DE10E1-DD0A-26A8-932D-6C8603ABE3BA}"/>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6" name="Oval 225">
                          <a:extLst>
                            <a:ext uri="{FF2B5EF4-FFF2-40B4-BE49-F238E27FC236}">
                              <a16:creationId xmlns:a16="http://schemas.microsoft.com/office/drawing/2014/main" id="{8BBA384A-FD4C-4165-2130-5ABFF158755A}"/>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7" name="Oval 226">
                          <a:extLst>
                            <a:ext uri="{FF2B5EF4-FFF2-40B4-BE49-F238E27FC236}">
                              <a16:creationId xmlns:a16="http://schemas.microsoft.com/office/drawing/2014/main" id="{59C42B11-9842-E329-11E3-96DA5F8289EF}"/>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211" name="Oval 210">
                        <a:extLst>
                          <a:ext uri="{FF2B5EF4-FFF2-40B4-BE49-F238E27FC236}">
                            <a16:creationId xmlns:a16="http://schemas.microsoft.com/office/drawing/2014/main" id="{92EDE11A-28DD-F3B4-4C7D-A61ACC247FAB}"/>
                          </a:ext>
                        </a:extLst>
                      </p:cNvPr>
                      <p:cNvSpPr/>
                      <p:nvPr/>
                    </p:nvSpPr>
                    <p:spPr>
                      <a:xfrm>
                        <a:off x="5633076" y="1599653"/>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latin typeface="Avenir Next" panose="020B0503020202020204" pitchFamily="34" charset="0"/>
                            <a:cs typeface="Arial" panose="020B0604020202020204" pitchFamily="34" charset="0"/>
                          </a:rPr>
                          <a:t>…</a:t>
                        </a:r>
                      </a:p>
                    </p:txBody>
                  </p:sp>
                  <p:grpSp>
                    <p:nvGrpSpPr>
                      <p:cNvPr id="212" name="Group 211">
                        <a:extLst>
                          <a:ext uri="{FF2B5EF4-FFF2-40B4-BE49-F238E27FC236}">
                            <a16:creationId xmlns:a16="http://schemas.microsoft.com/office/drawing/2014/main" id="{E831BA7D-97A9-48F1-40DC-9477D6B01EB0}"/>
                          </a:ext>
                        </a:extLst>
                      </p:cNvPr>
                      <p:cNvGrpSpPr/>
                      <p:nvPr/>
                    </p:nvGrpSpPr>
                    <p:grpSpPr>
                      <a:xfrm>
                        <a:off x="5844852" y="1424282"/>
                        <a:ext cx="146030" cy="752862"/>
                        <a:chOff x="5204995" y="1424282"/>
                        <a:chExt cx="146030" cy="752862"/>
                      </a:xfrm>
                    </p:grpSpPr>
                    <p:cxnSp>
                      <p:nvCxnSpPr>
                        <p:cNvPr id="220" name="Straight Connector 219">
                          <a:extLst>
                            <a:ext uri="{FF2B5EF4-FFF2-40B4-BE49-F238E27FC236}">
                              <a16:creationId xmlns:a16="http://schemas.microsoft.com/office/drawing/2014/main" id="{A26064B1-CE0C-A884-304A-FEBA8CC87173}"/>
                            </a:ext>
                          </a:extLst>
                        </p:cNvPr>
                        <p:cNvCxnSpPr>
                          <a:cxnSpLocks/>
                          <a:stCxn id="223" idx="0"/>
                        </p:cNvCxnSpPr>
                        <p:nvPr/>
                      </p:nvCxnSpPr>
                      <p:spPr>
                        <a:xfrm>
                          <a:off x="5277687" y="1424282"/>
                          <a:ext cx="0" cy="7528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1" name="Oval 220">
                          <a:extLst>
                            <a:ext uri="{FF2B5EF4-FFF2-40B4-BE49-F238E27FC236}">
                              <a16:creationId xmlns:a16="http://schemas.microsoft.com/office/drawing/2014/main" id="{DA27A7F8-A7A3-94B6-CB12-6B086E5A7FD2}"/>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2" name="Oval 221">
                          <a:extLst>
                            <a:ext uri="{FF2B5EF4-FFF2-40B4-BE49-F238E27FC236}">
                              <a16:creationId xmlns:a16="http://schemas.microsoft.com/office/drawing/2014/main" id="{FB447ED3-29DE-FD26-DB3A-49BB85A8C404}"/>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3" name="Oval 222">
                          <a:extLst>
                            <a:ext uri="{FF2B5EF4-FFF2-40B4-BE49-F238E27FC236}">
                              <a16:creationId xmlns:a16="http://schemas.microsoft.com/office/drawing/2014/main" id="{8F459794-632D-5DAF-6F00-23BC2C1BB799}"/>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213" name="Group 212">
                        <a:extLst>
                          <a:ext uri="{FF2B5EF4-FFF2-40B4-BE49-F238E27FC236}">
                            <a16:creationId xmlns:a16="http://schemas.microsoft.com/office/drawing/2014/main" id="{7FB7E9E9-607E-65BE-9948-9AF84AF83341}"/>
                          </a:ext>
                        </a:extLst>
                      </p:cNvPr>
                      <p:cNvGrpSpPr/>
                      <p:nvPr/>
                    </p:nvGrpSpPr>
                    <p:grpSpPr>
                      <a:xfrm>
                        <a:off x="4994689" y="1429152"/>
                        <a:ext cx="146030" cy="747992"/>
                        <a:chOff x="5204995" y="1424282"/>
                        <a:chExt cx="146030" cy="747992"/>
                      </a:xfrm>
                    </p:grpSpPr>
                    <p:cxnSp>
                      <p:nvCxnSpPr>
                        <p:cNvPr id="216" name="Straight Connector 215">
                          <a:extLst>
                            <a:ext uri="{FF2B5EF4-FFF2-40B4-BE49-F238E27FC236}">
                              <a16:creationId xmlns:a16="http://schemas.microsoft.com/office/drawing/2014/main" id="{C0362FED-F863-B353-DD65-C08218F67039}"/>
                            </a:ext>
                          </a:extLst>
                        </p:cNvPr>
                        <p:cNvCxnSpPr>
                          <a:cxnSpLocks/>
                          <a:stCxn id="219" idx="0"/>
                        </p:cNvCxnSpPr>
                        <p:nvPr/>
                      </p:nvCxnSpPr>
                      <p:spPr>
                        <a:xfrm>
                          <a:off x="5277687" y="1424282"/>
                          <a:ext cx="0" cy="74799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17" name="Oval 216">
                          <a:extLst>
                            <a:ext uri="{FF2B5EF4-FFF2-40B4-BE49-F238E27FC236}">
                              <a16:creationId xmlns:a16="http://schemas.microsoft.com/office/drawing/2014/main" id="{79BE26BA-E630-9303-331D-2A373A828574}"/>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18" name="Oval 217">
                          <a:extLst>
                            <a:ext uri="{FF2B5EF4-FFF2-40B4-BE49-F238E27FC236}">
                              <a16:creationId xmlns:a16="http://schemas.microsoft.com/office/drawing/2014/main" id="{0E1A1183-BC46-50BE-F976-7CBDF5D1A0BB}"/>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19" name="Oval 218">
                          <a:extLst>
                            <a:ext uri="{FF2B5EF4-FFF2-40B4-BE49-F238E27FC236}">
                              <a16:creationId xmlns:a16="http://schemas.microsoft.com/office/drawing/2014/main" id="{6D197176-A524-E762-6297-9ADD6F28450B}"/>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214" name="Oval 213">
                        <a:extLst>
                          <a:ext uri="{FF2B5EF4-FFF2-40B4-BE49-F238E27FC236}">
                            <a16:creationId xmlns:a16="http://schemas.microsoft.com/office/drawing/2014/main" id="{CCD4E9E0-0759-7A57-5155-F0C60E0FC5AC}"/>
                          </a:ext>
                        </a:extLst>
                      </p:cNvPr>
                      <p:cNvSpPr/>
                      <p:nvPr/>
                    </p:nvSpPr>
                    <p:spPr>
                      <a:xfrm>
                        <a:off x="5636464" y="1414865"/>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sp>
                    <p:nvSpPr>
                      <p:cNvPr id="215" name="Oval 214">
                        <a:extLst>
                          <a:ext uri="{FF2B5EF4-FFF2-40B4-BE49-F238E27FC236}">
                            <a16:creationId xmlns:a16="http://schemas.microsoft.com/office/drawing/2014/main" id="{E4CCC99E-F9E8-01D1-D52B-5A44F09EB648}"/>
                          </a:ext>
                        </a:extLst>
                      </p:cNvPr>
                      <p:cNvSpPr/>
                      <p:nvPr/>
                    </p:nvSpPr>
                    <p:spPr>
                      <a:xfrm>
                        <a:off x="5630166" y="1787487"/>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grpSp>
              </p:grpSp>
              <p:sp>
                <p:nvSpPr>
                  <p:cNvPr id="200" name="Trapezoid 199">
                    <a:extLst>
                      <a:ext uri="{FF2B5EF4-FFF2-40B4-BE49-F238E27FC236}">
                        <a16:creationId xmlns:a16="http://schemas.microsoft.com/office/drawing/2014/main" id="{C3269B1D-665A-B842-355A-91A6C313D350}"/>
                      </a:ext>
                    </a:extLst>
                  </p:cNvPr>
                  <p:cNvSpPr/>
                  <p:nvPr/>
                </p:nvSpPr>
                <p:spPr>
                  <a:xfrm rot="16200000">
                    <a:off x="4534878" y="1580684"/>
                    <a:ext cx="487028" cy="162163"/>
                  </a:xfrm>
                  <a:prstGeom prst="trapezoid">
                    <a:avLst>
                      <a:gd name="adj" fmla="val 3412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01" name="Rectangle 200">
                    <a:extLst>
                      <a:ext uri="{FF2B5EF4-FFF2-40B4-BE49-F238E27FC236}">
                        <a16:creationId xmlns:a16="http://schemas.microsoft.com/office/drawing/2014/main" id="{86AF9430-0567-6A8F-8492-68B10A1B6039}"/>
                      </a:ext>
                    </a:extLst>
                  </p:cNvPr>
                  <p:cNvSpPr/>
                  <p:nvPr/>
                </p:nvSpPr>
                <p:spPr>
                  <a:xfrm>
                    <a:off x="4961468" y="1974809"/>
                    <a:ext cx="1083732" cy="111866"/>
                  </a:xfrm>
                  <a:prstGeom prst="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cxnSp>
                <p:nvCxnSpPr>
                  <p:cNvPr id="202" name="Straight Connector 201">
                    <a:extLst>
                      <a:ext uri="{FF2B5EF4-FFF2-40B4-BE49-F238E27FC236}">
                        <a16:creationId xmlns:a16="http://schemas.microsoft.com/office/drawing/2014/main" id="{8B46416B-2148-BED3-4AE2-10AD47CA4417}"/>
                      </a:ext>
                    </a:extLst>
                  </p:cNvPr>
                  <p:cNvCxnSpPr>
                    <a:cxnSpLocks/>
                  </p:cNvCxnSpPr>
                  <p:nvPr/>
                </p:nvCxnSpPr>
                <p:spPr>
                  <a:xfrm flipV="1">
                    <a:off x="4852605" y="1560248"/>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304589A4-11B1-FD4F-B3EF-BFDB60A67E3D}"/>
                      </a:ext>
                    </a:extLst>
                  </p:cNvPr>
                  <p:cNvCxnSpPr>
                    <a:cxnSpLocks/>
                  </p:cNvCxnSpPr>
                  <p:nvPr/>
                </p:nvCxnSpPr>
                <p:spPr>
                  <a:xfrm flipV="1">
                    <a:off x="4852605" y="1763683"/>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60" name="Straight Connector 159">
                  <a:extLst>
                    <a:ext uri="{FF2B5EF4-FFF2-40B4-BE49-F238E27FC236}">
                      <a16:creationId xmlns:a16="http://schemas.microsoft.com/office/drawing/2014/main" id="{A20A4F1A-CA51-73D8-0445-0C5E5C507824}"/>
                    </a:ext>
                  </a:extLst>
                </p:cNvPr>
                <p:cNvCxnSpPr>
                  <a:cxnSpLocks/>
                </p:cNvCxnSpPr>
                <p:nvPr/>
              </p:nvCxnSpPr>
              <p:spPr>
                <a:xfrm>
                  <a:off x="8197996" y="6017421"/>
                  <a:ext cx="0" cy="1023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1" name="Group 160">
                  <a:extLst>
                    <a:ext uri="{FF2B5EF4-FFF2-40B4-BE49-F238E27FC236}">
                      <a16:creationId xmlns:a16="http://schemas.microsoft.com/office/drawing/2014/main" id="{855096CD-27BA-D817-D7C7-BDFB9506589E}"/>
                    </a:ext>
                  </a:extLst>
                </p:cNvPr>
                <p:cNvGrpSpPr/>
                <p:nvPr/>
              </p:nvGrpSpPr>
              <p:grpSpPr>
                <a:xfrm>
                  <a:off x="7069492" y="4319864"/>
                  <a:ext cx="1509033" cy="880436"/>
                  <a:chOff x="7069492" y="4319864"/>
                  <a:chExt cx="1509033" cy="880436"/>
                </a:xfrm>
              </p:grpSpPr>
              <p:cxnSp>
                <p:nvCxnSpPr>
                  <p:cNvPr id="162" name="Straight Connector 161">
                    <a:extLst>
                      <a:ext uri="{FF2B5EF4-FFF2-40B4-BE49-F238E27FC236}">
                        <a16:creationId xmlns:a16="http://schemas.microsoft.com/office/drawing/2014/main" id="{8A44072D-085B-74B7-F667-955F6A79FF1E}"/>
                      </a:ext>
                    </a:extLst>
                  </p:cNvPr>
                  <p:cNvCxnSpPr>
                    <a:cxnSpLocks/>
                  </p:cNvCxnSpPr>
                  <p:nvPr/>
                </p:nvCxnSpPr>
                <p:spPr>
                  <a:xfrm>
                    <a:off x="8195254" y="5134860"/>
                    <a:ext cx="0" cy="65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3" name="Group 162">
                    <a:extLst>
                      <a:ext uri="{FF2B5EF4-FFF2-40B4-BE49-F238E27FC236}">
                        <a16:creationId xmlns:a16="http://schemas.microsoft.com/office/drawing/2014/main" id="{E18F74EB-D3EB-D0ED-1D0D-81DBAC8EE43E}"/>
                      </a:ext>
                    </a:extLst>
                  </p:cNvPr>
                  <p:cNvGrpSpPr/>
                  <p:nvPr/>
                </p:nvGrpSpPr>
                <p:grpSpPr>
                  <a:xfrm>
                    <a:off x="7069492" y="4319864"/>
                    <a:ext cx="1509033" cy="880436"/>
                    <a:chOff x="7069492" y="4319864"/>
                    <a:chExt cx="1509033" cy="880436"/>
                  </a:xfrm>
                </p:grpSpPr>
                <p:grpSp>
                  <p:nvGrpSpPr>
                    <p:cNvPr id="164" name="Group 163">
                      <a:extLst>
                        <a:ext uri="{FF2B5EF4-FFF2-40B4-BE49-F238E27FC236}">
                          <a16:creationId xmlns:a16="http://schemas.microsoft.com/office/drawing/2014/main" id="{77C9E622-3511-E27C-FB81-A0AD36F51F3E}"/>
                        </a:ext>
                      </a:extLst>
                    </p:cNvPr>
                    <p:cNvGrpSpPr/>
                    <p:nvPr/>
                  </p:nvGrpSpPr>
                  <p:grpSpPr>
                    <a:xfrm>
                      <a:off x="7069492" y="4319864"/>
                      <a:ext cx="1509033" cy="880436"/>
                      <a:chOff x="4697310" y="1380763"/>
                      <a:chExt cx="1347890" cy="762593"/>
                    </a:xfrm>
                  </p:grpSpPr>
                  <p:grpSp>
                    <p:nvGrpSpPr>
                      <p:cNvPr id="166" name="Group 165">
                        <a:extLst>
                          <a:ext uri="{FF2B5EF4-FFF2-40B4-BE49-F238E27FC236}">
                            <a16:creationId xmlns:a16="http://schemas.microsoft.com/office/drawing/2014/main" id="{EF8DF4BF-81AD-D8DC-A317-686DBE54361C}"/>
                          </a:ext>
                        </a:extLst>
                      </p:cNvPr>
                      <p:cNvGrpSpPr/>
                      <p:nvPr/>
                    </p:nvGrpSpPr>
                    <p:grpSpPr>
                      <a:xfrm>
                        <a:off x="4961468" y="1380763"/>
                        <a:ext cx="1083732" cy="762593"/>
                        <a:chOff x="4961468" y="1380763"/>
                        <a:chExt cx="1083732" cy="762593"/>
                      </a:xfrm>
                    </p:grpSpPr>
                    <p:sp>
                      <p:nvSpPr>
                        <p:cNvPr id="171" name="Rectangle 170">
                          <a:extLst>
                            <a:ext uri="{FF2B5EF4-FFF2-40B4-BE49-F238E27FC236}">
                              <a16:creationId xmlns:a16="http://schemas.microsoft.com/office/drawing/2014/main" id="{573C131C-D1CC-4A1A-2272-EEB48D69EB4D}"/>
                            </a:ext>
                          </a:extLst>
                        </p:cNvPr>
                        <p:cNvSpPr/>
                        <p:nvPr/>
                      </p:nvSpPr>
                      <p:spPr>
                        <a:xfrm>
                          <a:off x="4961468" y="1380763"/>
                          <a:ext cx="1083732" cy="593087"/>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nvGrpSpPr>
                        <p:cNvPr id="172" name="Group 171">
                          <a:extLst>
                            <a:ext uri="{FF2B5EF4-FFF2-40B4-BE49-F238E27FC236}">
                              <a16:creationId xmlns:a16="http://schemas.microsoft.com/office/drawing/2014/main" id="{41B6E082-21CE-1ADE-276E-9951D041E248}"/>
                            </a:ext>
                          </a:extLst>
                        </p:cNvPr>
                        <p:cNvGrpSpPr/>
                        <p:nvPr/>
                      </p:nvGrpSpPr>
                      <p:grpSpPr>
                        <a:xfrm>
                          <a:off x="4994689" y="1414865"/>
                          <a:ext cx="996193" cy="728491"/>
                          <a:chOff x="4994689" y="1414865"/>
                          <a:chExt cx="996193" cy="728491"/>
                        </a:xfrm>
                      </p:grpSpPr>
                      <p:cxnSp>
                        <p:nvCxnSpPr>
                          <p:cNvPr id="173" name="Straight Connector 172">
                            <a:extLst>
                              <a:ext uri="{FF2B5EF4-FFF2-40B4-BE49-F238E27FC236}">
                                <a16:creationId xmlns:a16="http://schemas.microsoft.com/office/drawing/2014/main" id="{EEBC9874-96BA-2329-8D38-342B5405A4DB}"/>
                              </a:ext>
                            </a:extLst>
                          </p:cNvPr>
                          <p:cNvCxnSpPr>
                            <a:cxnSpLocks/>
                            <a:stCxn id="184" idx="2"/>
                            <a:endCxn id="188" idx="6"/>
                          </p:cNvCxnSpPr>
                          <p:nvPr/>
                        </p:nvCxnSpPr>
                        <p:spPr>
                          <a:xfrm flipV="1">
                            <a:off x="4995336" y="1676639"/>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BB623F7D-3796-E2E5-4CDA-4FF442D280F4}"/>
                              </a:ext>
                            </a:extLst>
                          </p:cNvPr>
                          <p:cNvCxnSpPr>
                            <a:cxnSpLocks/>
                            <a:stCxn id="185" idx="2"/>
                            <a:endCxn id="189" idx="6"/>
                          </p:cNvCxnSpPr>
                          <p:nvPr/>
                        </p:nvCxnSpPr>
                        <p:spPr>
                          <a:xfrm flipV="1">
                            <a:off x="4995335" y="1856558"/>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C27549A3-A0CE-F0B7-A5C7-29BA8DD03DA7}"/>
                              </a:ext>
                            </a:extLst>
                          </p:cNvPr>
                          <p:cNvCxnSpPr>
                            <a:cxnSpLocks/>
                            <a:stCxn id="186" idx="2"/>
                            <a:endCxn id="190" idx="6"/>
                          </p:cNvCxnSpPr>
                          <p:nvPr/>
                        </p:nvCxnSpPr>
                        <p:spPr>
                          <a:xfrm flipV="1">
                            <a:off x="4994689" y="1496974"/>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 name="Group 175">
                            <a:extLst>
                              <a:ext uri="{FF2B5EF4-FFF2-40B4-BE49-F238E27FC236}">
                                <a16:creationId xmlns:a16="http://schemas.microsoft.com/office/drawing/2014/main" id="{E929ED2B-AE9C-757B-ED6E-6B0F1084FE34}"/>
                              </a:ext>
                            </a:extLst>
                          </p:cNvPr>
                          <p:cNvGrpSpPr/>
                          <p:nvPr/>
                        </p:nvGrpSpPr>
                        <p:grpSpPr>
                          <a:xfrm>
                            <a:off x="5204995" y="1424282"/>
                            <a:ext cx="146030" cy="719074"/>
                            <a:chOff x="5204995" y="1424282"/>
                            <a:chExt cx="146030" cy="719074"/>
                          </a:xfrm>
                        </p:grpSpPr>
                        <p:cxnSp>
                          <p:nvCxnSpPr>
                            <p:cNvPr id="195" name="Straight Connector 194">
                              <a:extLst>
                                <a:ext uri="{FF2B5EF4-FFF2-40B4-BE49-F238E27FC236}">
                                  <a16:creationId xmlns:a16="http://schemas.microsoft.com/office/drawing/2014/main" id="{2E2758CD-09E0-4990-A7FC-053C13C2D738}"/>
                                </a:ext>
                              </a:extLst>
                            </p:cNvPr>
                            <p:cNvCxnSpPr>
                              <a:cxnSpLocks/>
                              <a:stCxn id="198" idx="0"/>
                            </p:cNvCxnSpPr>
                            <p:nvPr/>
                          </p:nvCxnSpPr>
                          <p:spPr>
                            <a:xfrm>
                              <a:off x="5277687" y="1424282"/>
                              <a:ext cx="0" cy="7190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6" name="Oval 195">
                              <a:extLst>
                                <a:ext uri="{FF2B5EF4-FFF2-40B4-BE49-F238E27FC236}">
                                  <a16:creationId xmlns:a16="http://schemas.microsoft.com/office/drawing/2014/main" id="{F36A98A0-52C1-C696-D87D-55BE2B1F4996}"/>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7" name="Oval 196">
                              <a:extLst>
                                <a:ext uri="{FF2B5EF4-FFF2-40B4-BE49-F238E27FC236}">
                                  <a16:creationId xmlns:a16="http://schemas.microsoft.com/office/drawing/2014/main" id="{D59026F8-577C-0C6A-D6D5-0D11B6E64393}"/>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8" name="Oval 197">
                              <a:extLst>
                                <a:ext uri="{FF2B5EF4-FFF2-40B4-BE49-F238E27FC236}">
                                  <a16:creationId xmlns:a16="http://schemas.microsoft.com/office/drawing/2014/main" id="{967A8A82-4FE3-5455-C91D-B3AB3686B6F4}"/>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177" name="Group 176">
                            <a:extLst>
                              <a:ext uri="{FF2B5EF4-FFF2-40B4-BE49-F238E27FC236}">
                                <a16:creationId xmlns:a16="http://schemas.microsoft.com/office/drawing/2014/main" id="{F569E83D-2140-FC9C-C1EA-50C8C94E1622}"/>
                              </a:ext>
                            </a:extLst>
                          </p:cNvPr>
                          <p:cNvGrpSpPr/>
                          <p:nvPr/>
                        </p:nvGrpSpPr>
                        <p:grpSpPr>
                          <a:xfrm>
                            <a:off x="5419036" y="1419988"/>
                            <a:ext cx="146030" cy="723368"/>
                            <a:chOff x="5204995" y="1424282"/>
                            <a:chExt cx="146030" cy="723368"/>
                          </a:xfrm>
                        </p:grpSpPr>
                        <p:cxnSp>
                          <p:nvCxnSpPr>
                            <p:cNvPr id="191" name="Straight Connector 190">
                              <a:extLst>
                                <a:ext uri="{FF2B5EF4-FFF2-40B4-BE49-F238E27FC236}">
                                  <a16:creationId xmlns:a16="http://schemas.microsoft.com/office/drawing/2014/main" id="{336B1E6A-4429-75C0-0AF0-D802C40D245A}"/>
                                </a:ext>
                              </a:extLst>
                            </p:cNvPr>
                            <p:cNvCxnSpPr>
                              <a:cxnSpLocks/>
                              <a:stCxn id="194" idx="0"/>
                              <a:endCxn id="204" idx="0"/>
                            </p:cNvCxnSpPr>
                            <p:nvPr/>
                          </p:nvCxnSpPr>
                          <p:spPr>
                            <a:xfrm>
                              <a:off x="5277687" y="1424282"/>
                              <a:ext cx="0" cy="72336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2" name="Oval 191">
                              <a:extLst>
                                <a:ext uri="{FF2B5EF4-FFF2-40B4-BE49-F238E27FC236}">
                                  <a16:creationId xmlns:a16="http://schemas.microsoft.com/office/drawing/2014/main" id="{C18B25D3-8BC7-8AEE-394C-F900ABEF877E}"/>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3" name="Oval 192">
                              <a:extLst>
                                <a:ext uri="{FF2B5EF4-FFF2-40B4-BE49-F238E27FC236}">
                                  <a16:creationId xmlns:a16="http://schemas.microsoft.com/office/drawing/2014/main" id="{D5818DDC-4F97-D8D8-3C57-38B06E44CD50}"/>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4" name="Oval 193">
                              <a:extLst>
                                <a:ext uri="{FF2B5EF4-FFF2-40B4-BE49-F238E27FC236}">
                                  <a16:creationId xmlns:a16="http://schemas.microsoft.com/office/drawing/2014/main" id="{C59C739D-D67B-1BF1-1C8F-8F2B944A1FB6}"/>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178" name="Oval 177">
                            <a:extLst>
                              <a:ext uri="{FF2B5EF4-FFF2-40B4-BE49-F238E27FC236}">
                                <a16:creationId xmlns:a16="http://schemas.microsoft.com/office/drawing/2014/main" id="{FF2870C9-C744-7314-2A21-2084682AE8AC}"/>
                              </a:ext>
                            </a:extLst>
                          </p:cNvPr>
                          <p:cNvSpPr/>
                          <p:nvPr/>
                        </p:nvSpPr>
                        <p:spPr>
                          <a:xfrm>
                            <a:off x="5633076" y="1599653"/>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latin typeface="Avenir Next" panose="020B0503020202020204" pitchFamily="34" charset="0"/>
                                <a:cs typeface="Arial" panose="020B0604020202020204" pitchFamily="34" charset="0"/>
                              </a:rPr>
                              <a:t>…</a:t>
                            </a:r>
                          </a:p>
                        </p:txBody>
                      </p:sp>
                      <p:grpSp>
                        <p:nvGrpSpPr>
                          <p:cNvPr id="179" name="Group 178">
                            <a:extLst>
                              <a:ext uri="{FF2B5EF4-FFF2-40B4-BE49-F238E27FC236}">
                                <a16:creationId xmlns:a16="http://schemas.microsoft.com/office/drawing/2014/main" id="{A9C060B1-03A0-EB93-483B-10183B5499F5}"/>
                              </a:ext>
                            </a:extLst>
                          </p:cNvPr>
                          <p:cNvGrpSpPr/>
                          <p:nvPr/>
                        </p:nvGrpSpPr>
                        <p:grpSpPr>
                          <a:xfrm>
                            <a:off x="5844852" y="1424282"/>
                            <a:ext cx="146030" cy="719074"/>
                            <a:chOff x="5204995" y="1424282"/>
                            <a:chExt cx="146030" cy="719074"/>
                          </a:xfrm>
                        </p:grpSpPr>
                        <p:cxnSp>
                          <p:nvCxnSpPr>
                            <p:cNvPr id="187" name="Straight Connector 186">
                              <a:extLst>
                                <a:ext uri="{FF2B5EF4-FFF2-40B4-BE49-F238E27FC236}">
                                  <a16:creationId xmlns:a16="http://schemas.microsoft.com/office/drawing/2014/main" id="{BD2923EF-B26D-A423-63EA-329244DEEF3F}"/>
                                </a:ext>
                              </a:extLst>
                            </p:cNvPr>
                            <p:cNvCxnSpPr>
                              <a:cxnSpLocks/>
                              <a:stCxn id="190" idx="0"/>
                            </p:cNvCxnSpPr>
                            <p:nvPr/>
                          </p:nvCxnSpPr>
                          <p:spPr>
                            <a:xfrm>
                              <a:off x="5277687" y="1424282"/>
                              <a:ext cx="0" cy="7190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Oval 187">
                              <a:extLst>
                                <a:ext uri="{FF2B5EF4-FFF2-40B4-BE49-F238E27FC236}">
                                  <a16:creationId xmlns:a16="http://schemas.microsoft.com/office/drawing/2014/main" id="{6E1F3310-6A3A-3C21-D904-C478F15946AF}"/>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9" name="Oval 188">
                              <a:extLst>
                                <a:ext uri="{FF2B5EF4-FFF2-40B4-BE49-F238E27FC236}">
                                  <a16:creationId xmlns:a16="http://schemas.microsoft.com/office/drawing/2014/main" id="{069C747E-E527-36A1-F205-305D2ED161A5}"/>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0" name="Oval 189">
                              <a:extLst>
                                <a:ext uri="{FF2B5EF4-FFF2-40B4-BE49-F238E27FC236}">
                                  <a16:creationId xmlns:a16="http://schemas.microsoft.com/office/drawing/2014/main" id="{97B5DE9F-A0EB-DFDA-5F05-4185E50761FB}"/>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180" name="Group 179">
                            <a:extLst>
                              <a:ext uri="{FF2B5EF4-FFF2-40B4-BE49-F238E27FC236}">
                                <a16:creationId xmlns:a16="http://schemas.microsoft.com/office/drawing/2014/main" id="{FF5CE1DC-DEC2-A7A7-D914-C2826502DA74}"/>
                              </a:ext>
                            </a:extLst>
                          </p:cNvPr>
                          <p:cNvGrpSpPr/>
                          <p:nvPr/>
                        </p:nvGrpSpPr>
                        <p:grpSpPr>
                          <a:xfrm>
                            <a:off x="4994689" y="1429152"/>
                            <a:ext cx="146030" cy="706836"/>
                            <a:chOff x="5204995" y="1424282"/>
                            <a:chExt cx="146030" cy="706836"/>
                          </a:xfrm>
                        </p:grpSpPr>
                        <p:cxnSp>
                          <p:nvCxnSpPr>
                            <p:cNvPr id="183" name="Straight Connector 182">
                              <a:extLst>
                                <a:ext uri="{FF2B5EF4-FFF2-40B4-BE49-F238E27FC236}">
                                  <a16:creationId xmlns:a16="http://schemas.microsoft.com/office/drawing/2014/main" id="{124CF17B-B9D1-903B-2C8D-F6927F6AE193}"/>
                                </a:ext>
                              </a:extLst>
                            </p:cNvPr>
                            <p:cNvCxnSpPr>
                              <a:cxnSpLocks/>
                              <a:stCxn id="186" idx="0"/>
                            </p:cNvCxnSpPr>
                            <p:nvPr/>
                          </p:nvCxnSpPr>
                          <p:spPr>
                            <a:xfrm>
                              <a:off x="5277687" y="1424282"/>
                              <a:ext cx="0" cy="70683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4" name="Oval 183">
                              <a:extLst>
                                <a:ext uri="{FF2B5EF4-FFF2-40B4-BE49-F238E27FC236}">
                                  <a16:creationId xmlns:a16="http://schemas.microsoft.com/office/drawing/2014/main" id="{95108AAE-AA4C-F4AA-8327-F3D0C274F712}"/>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5" name="Oval 184">
                              <a:extLst>
                                <a:ext uri="{FF2B5EF4-FFF2-40B4-BE49-F238E27FC236}">
                                  <a16:creationId xmlns:a16="http://schemas.microsoft.com/office/drawing/2014/main" id="{E9BDE862-B95C-BAD8-E917-8DE531665692}"/>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6" name="Oval 185">
                              <a:extLst>
                                <a:ext uri="{FF2B5EF4-FFF2-40B4-BE49-F238E27FC236}">
                                  <a16:creationId xmlns:a16="http://schemas.microsoft.com/office/drawing/2014/main" id="{0739E9FD-F508-456C-B50F-0E1ADCC55B39}"/>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181" name="Oval 180">
                            <a:extLst>
                              <a:ext uri="{FF2B5EF4-FFF2-40B4-BE49-F238E27FC236}">
                                <a16:creationId xmlns:a16="http://schemas.microsoft.com/office/drawing/2014/main" id="{A8755C7E-8F61-C76C-2F27-CDC172E38F61}"/>
                              </a:ext>
                            </a:extLst>
                          </p:cNvPr>
                          <p:cNvSpPr/>
                          <p:nvPr/>
                        </p:nvSpPr>
                        <p:spPr>
                          <a:xfrm>
                            <a:off x="5636464" y="1414865"/>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sp>
                        <p:nvSpPr>
                          <p:cNvPr id="182" name="Oval 181">
                            <a:extLst>
                              <a:ext uri="{FF2B5EF4-FFF2-40B4-BE49-F238E27FC236}">
                                <a16:creationId xmlns:a16="http://schemas.microsoft.com/office/drawing/2014/main" id="{72FEBFC8-F2EB-361C-B5B9-03C72A195851}"/>
                              </a:ext>
                            </a:extLst>
                          </p:cNvPr>
                          <p:cNvSpPr/>
                          <p:nvPr/>
                        </p:nvSpPr>
                        <p:spPr>
                          <a:xfrm>
                            <a:off x="5630166" y="1787487"/>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grpSp>
                  </p:grpSp>
                  <p:sp>
                    <p:nvSpPr>
                      <p:cNvPr id="167" name="Trapezoid 166">
                        <a:extLst>
                          <a:ext uri="{FF2B5EF4-FFF2-40B4-BE49-F238E27FC236}">
                            <a16:creationId xmlns:a16="http://schemas.microsoft.com/office/drawing/2014/main" id="{2628D0AD-3A44-4042-CD86-3C31A7A838E4}"/>
                          </a:ext>
                        </a:extLst>
                      </p:cNvPr>
                      <p:cNvSpPr/>
                      <p:nvPr/>
                    </p:nvSpPr>
                    <p:spPr>
                      <a:xfrm rot="16200000">
                        <a:off x="4534878" y="1580684"/>
                        <a:ext cx="487028" cy="162163"/>
                      </a:xfrm>
                      <a:prstGeom prst="trapezoid">
                        <a:avLst>
                          <a:gd name="adj" fmla="val 3412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68" name="Rectangle 167">
                        <a:extLst>
                          <a:ext uri="{FF2B5EF4-FFF2-40B4-BE49-F238E27FC236}">
                            <a16:creationId xmlns:a16="http://schemas.microsoft.com/office/drawing/2014/main" id="{04EB38B2-A70A-7B26-434D-A57DCE8D8D7B}"/>
                          </a:ext>
                        </a:extLst>
                      </p:cNvPr>
                      <p:cNvSpPr/>
                      <p:nvPr/>
                    </p:nvSpPr>
                    <p:spPr>
                      <a:xfrm>
                        <a:off x="4961468" y="1969094"/>
                        <a:ext cx="1083732" cy="111866"/>
                      </a:xfrm>
                      <a:prstGeom prst="rect">
                        <a:avLst/>
                      </a:prstGeom>
                      <a:solidFill>
                        <a:schemeClr val="accent3">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venir Next" panose="020B0503020202020204" pitchFamily="34" charset="0"/>
                        </a:endParaRPr>
                      </a:p>
                    </p:txBody>
                  </p:sp>
                  <p:cxnSp>
                    <p:nvCxnSpPr>
                      <p:cNvPr id="169" name="Straight Connector 168">
                        <a:extLst>
                          <a:ext uri="{FF2B5EF4-FFF2-40B4-BE49-F238E27FC236}">
                            <a16:creationId xmlns:a16="http://schemas.microsoft.com/office/drawing/2014/main" id="{7D47312D-8307-709E-58E0-B286F1976DAD}"/>
                          </a:ext>
                        </a:extLst>
                      </p:cNvPr>
                      <p:cNvCxnSpPr>
                        <a:cxnSpLocks/>
                      </p:cNvCxnSpPr>
                      <p:nvPr/>
                    </p:nvCxnSpPr>
                    <p:spPr>
                      <a:xfrm flipV="1">
                        <a:off x="4852605" y="1560248"/>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83947BF2-0ADF-D9B2-0585-51221B774EC8}"/>
                          </a:ext>
                        </a:extLst>
                      </p:cNvPr>
                      <p:cNvCxnSpPr>
                        <a:cxnSpLocks/>
                      </p:cNvCxnSpPr>
                      <p:nvPr/>
                    </p:nvCxnSpPr>
                    <p:spPr>
                      <a:xfrm flipV="1">
                        <a:off x="4852605" y="1763683"/>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Rectangle 164">
                      <a:extLst>
                        <a:ext uri="{FF2B5EF4-FFF2-40B4-BE49-F238E27FC236}">
                          <a16:creationId xmlns:a16="http://schemas.microsoft.com/office/drawing/2014/main" id="{D2837DC6-D6BB-243C-7183-F89AB1078AC4}"/>
                        </a:ext>
                      </a:extLst>
                    </p:cNvPr>
                    <p:cNvSpPr/>
                    <p:nvPr/>
                  </p:nvSpPr>
                  <p:spPr>
                    <a:xfrm>
                      <a:off x="7356464" y="4319864"/>
                      <a:ext cx="1222060" cy="679246"/>
                    </a:xfrm>
                    <a:prstGeom prst="rect">
                      <a:avLst/>
                    </a:prstGeom>
                    <a:noFill/>
                    <a:ln w="158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grpSp>
        </p:grpSp>
      </p:grpSp>
      <p:graphicFrame>
        <p:nvGraphicFramePr>
          <p:cNvPr id="3" name="Table 4">
            <a:extLst>
              <a:ext uri="{FF2B5EF4-FFF2-40B4-BE49-F238E27FC236}">
                <a16:creationId xmlns:a16="http://schemas.microsoft.com/office/drawing/2014/main" id="{4FF7348E-EA2C-F1C1-733F-A2F20EA3686F}"/>
              </a:ext>
            </a:extLst>
          </p:cNvPr>
          <p:cNvGraphicFramePr>
            <a:graphicFrameLocks/>
          </p:cNvGraphicFramePr>
          <p:nvPr>
            <p:extLst>
              <p:ext uri="{D42A27DB-BD31-4B8C-83A1-F6EECF244321}">
                <p14:modId xmlns:p14="http://schemas.microsoft.com/office/powerpoint/2010/main" val="373671050"/>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4218496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par>
                                <p:cTn id="8" presetID="10" presetClass="entr" presetSubtype="0" fill="hold" nodeType="withEffect">
                                  <p:stCondLst>
                                    <p:cond delay="0"/>
                                  </p:stCondLst>
                                  <p:childTnLst>
                                    <p:set>
                                      <p:cBhvr>
                                        <p:cTn id="9" dur="1" fill="hold">
                                          <p:stCondLst>
                                            <p:cond delay="0"/>
                                          </p:stCondLst>
                                        </p:cTn>
                                        <p:tgtEl>
                                          <p:spTgt spid="142"/>
                                        </p:tgtEl>
                                        <p:attrNameLst>
                                          <p:attrName>style.visibility</p:attrName>
                                        </p:attrNameLst>
                                      </p:cBhvr>
                                      <p:to>
                                        <p:strVal val="visible"/>
                                      </p:to>
                                    </p:set>
                                    <p:animEffect transition="in" filter="fade">
                                      <p:cBhvr>
                                        <p:cTn id="10" dur="500"/>
                                        <p:tgtEl>
                                          <p:spTgt spid="142"/>
                                        </p:tgtEl>
                                      </p:cBhvr>
                                    </p:animEffect>
                                  </p:childTnLst>
                                </p:cTn>
                              </p:par>
                              <p:par>
                                <p:cTn id="11" presetID="10"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45"/>
                                        </p:tgtEl>
                                        <p:attrNameLst>
                                          <p:attrName>style.visibility</p:attrName>
                                        </p:attrNameLst>
                                      </p:cBhvr>
                                      <p:to>
                                        <p:strVal val="visible"/>
                                      </p:to>
                                    </p:set>
                                    <p:animEffect transition="in" filter="fade">
                                      <p:cBhvr>
                                        <p:cTn id="18" dur="500"/>
                                        <p:tgtEl>
                                          <p:spTgt spid="145"/>
                                        </p:tgtEl>
                                      </p:cBhvr>
                                    </p:animEffect>
                                  </p:childTnLst>
                                </p:cTn>
                              </p:par>
                              <p:par>
                                <p:cTn id="19" presetID="10" presetClass="entr" presetSubtype="0" fill="hold" nodeType="withEffect">
                                  <p:stCondLst>
                                    <p:cond delay="0"/>
                                  </p:stCondLst>
                                  <p:childTnLst>
                                    <p:set>
                                      <p:cBhvr>
                                        <p:cTn id="20" dur="1" fill="hold">
                                          <p:stCondLst>
                                            <p:cond delay="0"/>
                                          </p:stCondLst>
                                        </p:cTn>
                                        <p:tgtEl>
                                          <p:spTgt spid="148"/>
                                        </p:tgtEl>
                                        <p:attrNameLst>
                                          <p:attrName>style.visibility</p:attrName>
                                        </p:attrNameLst>
                                      </p:cBhvr>
                                      <p:to>
                                        <p:strVal val="visible"/>
                                      </p:to>
                                    </p:set>
                                    <p:animEffect transition="in" filter="fade">
                                      <p:cBhvr>
                                        <p:cTn id="21"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34508" y="1669727"/>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92036" y="1669727"/>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8708" y="1669727"/>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16236" y="1669727"/>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82107" y="1331165"/>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405907" y="1483565"/>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51152" y="1483565"/>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8252" y="1483565"/>
            <a:ext cx="6226479"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53497" y="1483565"/>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7596" y="1483565"/>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9153" y="2054519"/>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40245" y="1679880"/>
            <a:ext cx="2665827" cy="1402792"/>
            <a:chOff x="2134538" y="2243328"/>
            <a:chExt cx="2665827" cy="1490472"/>
          </a:xfrm>
          <a:solidFill>
            <a:schemeClr val="accent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34506" y="2357637"/>
            <a:ext cx="1414038" cy="191087"/>
            <a:chOff x="1828799" y="2017072"/>
            <a:chExt cx="1414038" cy="191087"/>
          </a:xfrm>
          <a:solidFill>
            <a:schemeClr val="accent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92034" y="2357637"/>
            <a:ext cx="1414038" cy="191087"/>
            <a:chOff x="3386327" y="2017072"/>
            <a:chExt cx="1414038" cy="191087"/>
          </a:xfrm>
          <a:solidFill>
            <a:schemeClr val="accent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34506" y="1897845"/>
            <a:ext cx="1414038" cy="191087"/>
            <a:chOff x="1828799" y="2017072"/>
            <a:chExt cx="1414038" cy="191087"/>
          </a:xfrm>
          <a:solidFill>
            <a:schemeClr val="accent4"/>
          </a:solidFill>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92034" y="1897845"/>
            <a:ext cx="1414038" cy="191087"/>
            <a:chOff x="3386327" y="2017072"/>
            <a:chExt cx="1414038" cy="191087"/>
          </a:xfrm>
          <a:solidFill>
            <a:schemeClr val="accent4"/>
          </a:solidFill>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34506" y="2127451"/>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92034" y="2127451"/>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7498" y="1059034"/>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3791" y="3567676"/>
            <a:ext cx="9143999"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Fine-grained DRAM for processing-using-DRAM: </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2" name="Group 1">
            <a:extLst>
              <a:ext uri="{FF2B5EF4-FFF2-40B4-BE49-F238E27FC236}">
                <a16:creationId xmlns:a16="http://schemas.microsoft.com/office/drawing/2014/main" id="{CA353D25-7C61-28E5-1100-1CC7B4D8880D}"/>
              </a:ext>
            </a:extLst>
          </p:cNvPr>
          <p:cNvGrpSpPr/>
          <p:nvPr/>
        </p:nvGrpSpPr>
        <p:grpSpPr>
          <a:xfrm>
            <a:off x="5778" y="3927400"/>
            <a:ext cx="9470110" cy="1335036"/>
            <a:chOff x="549218" y="3454216"/>
            <a:chExt cx="8426174" cy="1348074"/>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1</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Improves SIMD utilization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f</a:t>
              </a:r>
              <a:r>
                <a:rPr kumimoji="0" lang="en-US" i="0" u="none" strike="noStrike" kern="1200" cap="none" spc="0" normalizeH="0" baseline="0" noProof="0" dirty="0">
                  <a:ln>
                    <a:noFill/>
                  </a:ln>
                  <a:effectLst/>
                  <a:uLnTx/>
                  <a:uFillTx/>
                  <a:latin typeface="Avenir Next" panose="020B0503020202020204" pitchFamily="34" charset="0"/>
                  <a:cs typeface="Gill Sans MT"/>
                </a:rPr>
                <a:t>or a single PUD operation, only access the DRAM mats with target data</a:t>
              </a:r>
            </a:p>
            <a:p>
              <a:pPr marL="342900" indent="-342900" defTabSz="914400">
                <a:buFontTx/>
                <a:buChar char="-"/>
                <a:defRPr/>
              </a:pPr>
              <a:r>
                <a:rPr lang="en-US" dirty="0">
                  <a:latin typeface="Avenir Next" panose="020B0503020202020204" pitchFamily="34" charset="0"/>
                  <a:cs typeface="Gill Sans MT"/>
                </a:rPr>
                <a:t>for multiple PUD operations, execute independent operations concurrently</a:t>
              </a: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a:p>
              <a:pPr marL="342900" lvl="0" indent="-342900" defTabSz="914400">
                <a:buFontTx/>
                <a:buChar char="-"/>
                <a:defRPr/>
              </a:pP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sp>
        <p:nvSpPr>
          <p:cNvPr id="233" name="Rectangle 232">
            <a:extLst>
              <a:ext uri="{FF2B5EF4-FFF2-40B4-BE49-F238E27FC236}">
                <a16:creationId xmlns:a16="http://schemas.microsoft.com/office/drawing/2014/main" id="{AFF2EE9C-8313-E806-7048-F1780CFE7EC2}"/>
              </a:ext>
            </a:extLst>
          </p:cNvPr>
          <p:cNvSpPr/>
          <p:nvPr/>
        </p:nvSpPr>
        <p:spPr>
          <a:xfrm>
            <a:off x="463125" y="4673162"/>
            <a:ext cx="8265239" cy="38232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4" name="Group 233">
            <a:extLst>
              <a:ext uri="{FF2B5EF4-FFF2-40B4-BE49-F238E27FC236}">
                <a16:creationId xmlns:a16="http://schemas.microsoft.com/office/drawing/2014/main" id="{7ADED821-6D77-AAA9-3BB6-5E04FD30627E}"/>
              </a:ext>
            </a:extLst>
          </p:cNvPr>
          <p:cNvGrpSpPr/>
          <p:nvPr/>
        </p:nvGrpSpPr>
        <p:grpSpPr>
          <a:xfrm>
            <a:off x="794664" y="2977618"/>
            <a:ext cx="6938410" cy="647381"/>
            <a:chOff x="757719" y="4572696"/>
            <a:chExt cx="6938410" cy="647381"/>
          </a:xfrm>
        </p:grpSpPr>
        <p:grpSp>
          <p:nvGrpSpPr>
            <p:cNvPr id="235" name="Group 234">
              <a:extLst>
                <a:ext uri="{FF2B5EF4-FFF2-40B4-BE49-F238E27FC236}">
                  <a16:creationId xmlns:a16="http://schemas.microsoft.com/office/drawing/2014/main" id="{D8B75B55-1C61-6FF4-C5D5-B6C677ECFE7A}"/>
                </a:ext>
              </a:extLst>
            </p:cNvPr>
            <p:cNvGrpSpPr/>
            <p:nvPr/>
          </p:nvGrpSpPr>
          <p:grpSpPr>
            <a:xfrm>
              <a:off x="1906102" y="4572696"/>
              <a:ext cx="5790027" cy="251465"/>
              <a:chOff x="1906102" y="4572696"/>
              <a:chExt cx="5790027" cy="251465"/>
            </a:xfrm>
          </p:grpSpPr>
          <p:grpSp>
            <p:nvGrpSpPr>
              <p:cNvPr id="237" name="Group 236">
                <a:extLst>
                  <a:ext uri="{FF2B5EF4-FFF2-40B4-BE49-F238E27FC236}">
                    <a16:creationId xmlns:a16="http://schemas.microsoft.com/office/drawing/2014/main" id="{BA33DA29-3E19-D781-7F0A-C07F6BFC0A48}"/>
                  </a:ext>
                </a:extLst>
              </p:cNvPr>
              <p:cNvGrpSpPr/>
              <p:nvPr/>
            </p:nvGrpSpPr>
            <p:grpSpPr>
              <a:xfrm>
                <a:off x="1906102" y="4572696"/>
                <a:ext cx="5790027" cy="251465"/>
                <a:chOff x="1906102" y="4605667"/>
                <a:chExt cx="5790027" cy="251465"/>
              </a:xfrm>
            </p:grpSpPr>
            <p:cxnSp>
              <p:nvCxnSpPr>
                <p:cNvPr id="239" name="Straight Connector 238">
                  <a:extLst>
                    <a:ext uri="{FF2B5EF4-FFF2-40B4-BE49-F238E27FC236}">
                      <a16:creationId xmlns:a16="http://schemas.microsoft.com/office/drawing/2014/main" id="{763B86A0-33BD-6CE6-44BC-CDF5E86FD96E}"/>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AC99DC44-F5B6-EC36-386A-2CEE5102C773}"/>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22632E88-7D9F-82BA-BDCA-9E9CC4F99217}"/>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D4DE54B6-C80C-03AD-C774-D7958489E9DB}"/>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E7A7281-D829-7341-B959-88B336AD7950}"/>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FB4DE163-287B-91F4-50DD-5B9B17A3410E}"/>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C25D3DB-BA3E-FC76-B940-D9793A3852A1}"/>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F5DC6BAB-C55C-E964-88C3-303AFDE37FEB}"/>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238" name="Straight Connector 237">
                <a:extLst>
                  <a:ext uri="{FF2B5EF4-FFF2-40B4-BE49-F238E27FC236}">
                    <a16:creationId xmlns:a16="http://schemas.microsoft.com/office/drawing/2014/main" id="{7A9AF2E4-9057-0E5E-997D-E9A88DAE95E6}"/>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236" name="TextBox 235">
              <a:extLst>
                <a:ext uri="{FF2B5EF4-FFF2-40B4-BE49-F238E27FC236}">
                  <a16:creationId xmlns:a16="http://schemas.microsoft.com/office/drawing/2014/main" id="{5ABA3AE9-9011-4981-7B0B-CA4610C5DFA4}"/>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graphicFrame>
        <p:nvGraphicFramePr>
          <p:cNvPr id="6" name="Table 4">
            <a:extLst>
              <a:ext uri="{FF2B5EF4-FFF2-40B4-BE49-F238E27FC236}">
                <a16:creationId xmlns:a16="http://schemas.microsoft.com/office/drawing/2014/main" id="{32C7EC94-01A1-5F2B-46AE-45633D87C29F}"/>
              </a:ext>
            </a:extLst>
          </p:cNvPr>
          <p:cNvGraphicFramePr>
            <a:graphicFrameLocks/>
          </p:cNvGraphicFramePr>
          <p:nvPr>
            <p:extLst>
              <p:ext uri="{D42A27DB-BD31-4B8C-83A1-F6EECF244321}">
                <p14:modId xmlns:p14="http://schemas.microsoft.com/office/powerpoint/2010/main" val="3970381447"/>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891724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2"/>
                                        </p:tgtEl>
                                        <p:attrNameLst>
                                          <p:attrName>style.visibility</p:attrName>
                                        </p:attrNameLst>
                                      </p:cBhvr>
                                      <p:to>
                                        <p:strVal val="visible"/>
                                      </p:to>
                                    </p:set>
                                    <p:animEffect transition="in" filter="fade">
                                      <p:cBhvr>
                                        <p:cTn id="10" dur="500"/>
                                        <p:tgtEl>
                                          <p:spTgt spid="212"/>
                                        </p:tgtEl>
                                      </p:cBhvr>
                                    </p:animEffect>
                                  </p:childTnLst>
                                </p:cTn>
                              </p:par>
                              <p:par>
                                <p:cTn id="11" presetID="22" presetClass="entr" presetSubtype="8" fill="hold" nodeType="withEffect">
                                  <p:stCondLst>
                                    <p:cond delay="0"/>
                                  </p:stCondLst>
                                  <p:childTnLst>
                                    <p:set>
                                      <p:cBhvr>
                                        <p:cTn id="12" dur="1" fill="hold">
                                          <p:stCondLst>
                                            <p:cond delay="0"/>
                                          </p:stCondLst>
                                        </p:cTn>
                                        <p:tgtEl>
                                          <p:spTgt spid="219"/>
                                        </p:tgtEl>
                                        <p:attrNameLst>
                                          <p:attrName>style.visibility</p:attrName>
                                        </p:attrNameLst>
                                      </p:cBhvr>
                                      <p:to>
                                        <p:strVal val="visible"/>
                                      </p:to>
                                    </p:set>
                                    <p:animEffect transition="in" filter="wipe(left)">
                                      <p:cBhvr>
                                        <p:cTn id="13" dur="500"/>
                                        <p:tgtEl>
                                          <p:spTgt spid="219"/>
                                        </p:tgtEl>
                                      </p:cBhvr>
                                    </p:animEffect>
                                  </p:childTnLst>
                                </p:cTn>
                              </p:par>
                              <p:par>
                                <p:cTn id="14" presetID="22" presetClass="entr" presetSubtype="1" fill="hold" nodeType="withEffect">
                                  <p:stCondLst>
                                    <p:cond delay="100"/>
                                  </p:stCondLst>
                                  <p:childTnLst>
                                    <p:set>
                                      <p:cBhvr>
                                        <p:cTn id="15" dur="1" fill="hold">
                                          <p:stCondLst>
                                            <p:cond delay="0"/>
                                          </p:stCondLst>
                                        </p:cTn>
                                        <p:tgtEl>
                                          <p:spTgt spid="220"/>
                                        </p:tgtEl>
                                        <p:attrNameLst>
                                          <p:attrName>style.visibility</p:attrName>
                                        </p:attrNameLst>
                                      </p:cBhvr>
                                      <p:to>
                                        <p:strVal val="visible"/>
                                      </p:to>
                                    </p:set>
                                    <p:animEffect transition="in" filter="wipe(up)">
                                      <p:cBhvr>
                                        <p:cTn id="16" dur="500"/>
                                        <p:tgtEl>
                                          <p:spTgt spid="220"/>
                                        </p:tgtEl>
                                      </p:cBhvr>
                                    </p:animEffect>
                                  </p:childTnLst>
                                </p:cTn>
                              </p:par>
                              <p:par>
                                <p:cTn id="17" presetID="22" presetClass="entr" presetSubtype="8" fill="hold" nodeType="withEffect">
                                  <p:stCondLst>
                                    <p:cond delay="0"/>
                                  </p:stCondLst>
                                  <p:childTnLst>
                                    <p:set>
                                      <p:cBhvr>
                                        <p:cTn id="18" dur="1" fill="hold">
                                          <p:stCondLst>
                                            <p:cond delay="0"/>
                                          </p:stCondLst>
                                        </p:cTn>
                                        <p:tgtEl>
                                          <p:spTgt spid="331"/>
                                        </p:tgtEl>
                                        <p:attrNameLst>
                                          <p:attrName>style.visibility</p:attrName>
                                        </p:attrNameLst>
                                      </p:cBhvr>
                                      <p:to>
                                        <p:strVal val="visible"/>
                                      </p:to>
                                    </p:set>
                                    <p:animEffect transition="in" filter="wipe(left)">
                                      <p:cBhvr>
                                        <p:cTn id="19" dur="500"/>
                                        <p:tgtEl>
                                          <p:spTgt spid="331"/>
                                        </p:tgtEl>
                                      </p:cBhvr>
                                    </p:animEffect>
                                  </p:childTnLst>
                                </p:cTn>
                              </p:par>
                              <p:par>
                                <p:cTn id="20" presetID="22" presetClass="entr" presetSubtype="8" fill="hold" nodeType="withEffect">
                                  <p:stCondLst>
                                    <p:cond delay="0"/>
                                  </p:stCondLst>
                                  <p:childTnLst>
                                    <p:set>
                                      <p:cBhvr>
                                        <p:cTn id="21" dur="1" fill="hold">
                                          <p:stCondLst>
                                            <p:cond delay="0"/>
                                          </p:stCondLst>
                                        </p:cTn>
                                        <p:tgtEl>
                                          <p:spTgt spid="363"/>
                                        </p:tgtEl>
                                        <p:attrNameLst>
                                          <p:attrName>style.visibility</p:attrName>
                                        </p:attrNameLst>
                                      </p:cBhvr>
                                      <p:to>
                                        <p:strVal val="visible"/>
                                      </p:to>
                                    </p:set>
                                    <p:animEffect transition="in" filter="wipe(left)">
                                      <p:cBhvr>
                                        <p:cTn id="22" dur="500"/>
                                        <p:tgtEl>
                                          <p:spTgt spid="363"/>
                                        </p:tgtEl>
                                      </p:cBhvr>
                                    </p:animEffect>
                                  </p:childTnLst>
                                </p:cTn>
                              </p:par>
                              <p:par>
                                <p:cTn id="23" presetID="22" presetClass="entr" presetSubtype="8" fill="hold" nodeType="withEffect">
                                  <p:stCondLst>
                                    <p:cond delay="0"/>
                                  </p:stCondLst>
                                  <p:childTnLst>
                                    <p:set>
                                      <p:cBhvr>
                                        <p:cTn id="24" dur="1" fill="hold">
                                          <p:stCondLst>
                                            <p:cond delay="0"/>
                                          </p:stCondLst>
                                        </p:cTn>
                                        <p:tgtEl>
                                          <p:spTgt spid="278"/>
                                        </p:tgtEl>
                                        <p:attrNameLst>
                                          <p:attrName>style.visibility</p:attrName>
                                        </p:attrNameLst>
                                      </p:cBhvr>
                                      <p:to>
                                        <p:strVal val="visible"/>
                                      </p:to>
                                    </p:set>
                                    <p:animEffect transition="in" filter="wipe(left)">
                                      <p:cBhvr>
                                        <p:cTn id="25" dur="500"/>
                                        <p:tgtEl>
                                          <p:spTgt spid="278"/>
                                        </p:tgtEl>
                                      </p:cBhvr>
                                    </p:animEffect>
                                  </p:childTnLst>
                                </p:cTn>
                              </p:par>
                              <p:par>
                                <p:cTn id="26" presetID="22" presetClass="entr" presetSubtype="1" fill="hold" nodeType="withEffect">
                                  <p:stCondLst>
                                    <p:cond delay="0"/>
                                  </p:stCondLst>
                                  <p:childTnLst>
                                    <p:set>
                                      <p:cBhvr>
                                        <p:cTn id="27" dur="1" fill="hold">
                                          <p:stCondLst>
                                            <p:cond delay="0"/>
                                          </p:stCondLst>
                                        </p:cTn>
                                        <p:tgtEl>
                                          <p:spTgt spid="221"/>
                                        </p:tgtEl>
                                        <p:attrNameLst>
                                          <p:attrName>style.visibility</p:attrName>
                                        </p:attrNameLst>
                                      </p:cBhvr>
                                      <p:to>
                                        <p:strVal val="visible"/>
                                      </p:to>
                                    </p:set>
                                    <p:animEffect transition="in" filter="wipe(up)">
                                      <p:cBhvr>
                                        <p:cTn id="28" dur="500"/>
                                        <p:tgtEl>
                                          <p:spTgt spid="221"/>
                                        </p:tgtEl>
                                      </p:cBhvr>
                                    </p:animEffect>
                                  </p:childTnLst>
                                </p:cTn>
                              </p:par>
                              <p:par>
                                <p:cTn id="29" presetID="22" presetClass="entr" presetSubtype="8" fill="hold" nodeType="withEffect">
                                  <p:stCondLst>
                                    <p:cond delay="0"/>
                                  </p:stCondLst>
                                  <p:childTnLst>
                                    <p:set>
                                      <p:cBhvr>
                                        <p:cTn id="30" dur="1" fill="hold">
                                          <p:stCondLst>
                                            <p:cond delay="0"/>
                                          </p:stCondLst>
                                        </p:cTn>
                                        <p:tgtEl>
                                          <p:spTgt spid="339"/>
                                        </p:tgtEl>
                                        <p:attrNameLst>
                                          <p:attrName>style.visibility</p:attrName>
                                        </p:attrNameLst>
                                      </p:cBhvr>
                                      <p:to>
                                        <p:strVal val="visible"/>
                                      </p:to>
                                    </p:set>
                                    <p:animEffect transition="in" filter="wipe(left)">
                                      <p:cBhvr>
                                        <p:cTn id="31" dur="500"/>
                                        <p:tgtEl>
                                          <p:spTgt spid="339"/>
                                        </p:tgtEl>
                                      </p:cBhvr>
                                    </p:animEffect>
                                  </p:childTnLst>
                                </p:cTn>
                              </p:par>
                              <p:par>
                                <p:cTn id="32" presetID="22" presetClass="entr" presetSubtype="8" fill="hold" nodeType="withEffect">
                                  <p:stCondLst>
                                    <p:cond delay="0"/>
                                  </p:stCondLst>
                                  <p:childTnLst>
                                    <p:set>
                                      <p:cBhvr>
                                        <p:cTn id="33" dur="1" fill="hold">
                                          <p:stCondLst>
                                            <p:cond delay="0"/>
                                          </p:stCondLst>
                                        </p:cTn>
                                        <p:tgtEl>
                                          <p:spTgt spid="371"/>
                                        </p:tgtEl>
                                        <p:attrNameLst>
                                          <p:attrName>style.visibility</p:attrName>
                                        </p:attrNameLst>
                                      </p:cBhvr>
                                      <p:to>
                                        <p:strVal val="visible"/>
                                      </p:to>
                                    </p:set>
                                    <p:animEffect transition="in" filter="wipe(left)">
                                      <p:cBhvr>
                                        <p:cTn id="34" dur="500"/>
                                        <p:tgtEl>
                                          <p:spTgt spid="371"/>
                                        </p:tgtEl>
                                      </p:cBhvr>
                                    </p:animEffect>
                                  </p:childTnLst>
                                </p:cTn>
                              </p:par>
                              <p:par>
                                <p:cTn id="35" presetID="22" presetClass="entr" presetSubtype="8" fill="hold" nodeType="withEffect">
                                  <p:stCondLst>
                                    <p:cond delay="0"/>
                                  </p:stCondLst>
                                  <p:childTnLst>
                                    <p:set>
                                      <p:cBhvr>
                                        <p:cTn id="36" dur="1" fill="hold">
                                          <p:stCondLst>
                                            <p:cond delay="0"/>
                                          </p:stCondLst>
                                        </p:cTn>
                                        <p:tgtEl>
                                          <p:spTgt spid="286"/>
                                        </p:tgtEl>
                                        <p:attrNameLst>
                                          <p:attrName>style.visibility</p:attrName>
                                        </p:attrNameLst>
                                      </p:cBhvr>
                                      <p:to>
                                        <p:strVal val="visible"/>
                                      </p:to>
                                    </p:set>
                                    <p:animEffect transition="in" filter="wipe(left)">
                                      <p:cBhvr>
                                        <p:cTn id="37" dur="500"/>
                                        <p:tgtEl>
                                          <p:spTgt spid="286"/>
                                        </p:tgtEl>
                                      </p:cBhvr>
                                    </p:animEffect>
                                  </p:childTnLst>
                                </p:cTn>
                              </p:par>
                              <p:par>
                                <p:cTn id="38" presetID="22" presetClass="entr" presetSubtype="1" fill="hold" nodeType="withEffect">
                                  <p:stCondLst>
                                    <p:cond delay="0"/>
                                  </p:stCondLst>
                                  <p:childTnLst>
                                    <p:set>
                                      <p:cBhvr>
                                        <p:cTn id="39" dur="1" fill="hold">
                                          <p:stCondLst>
                                            <p:cond delay="0"/>
                                          </p:stCondLst>
                                        </p:cTn>
                                        <p:tgtEl>
                                          <p:spTgt spid="225"/>
                                        </p:tgtEl>
                                        <p:attrNameLst>
                                          <p:attrName>style.visibility</p:attrName>
                                        </p:attrNameLst>
                                      </p:cBhvr>
                                      <p:to>
                                        <p:strVal val="visible"/>
                                      </p:to>
                                    </p:set>
                                    <p:animEffect transition="in" filter="wipe(up)">
                                      <p:cBhvr>
                                        <p:cTn id="40" dur="500"/>
                                        <p:tgtEl>
                                          <p:spTgt spid="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1530" y="1476848"/>
            <a:ext cx="6226479" cy="0"/>
          </a:xfrm>
          <a:prstGeom prst="line">
            <a:avLst/>
          </a:prstGeom>
          <a:solidFill>
            <a:schemeClr val="tx1">
              <a:lumMod val="65000"/>
              <a:lumOff val="35000"/>
            </a:schemeClr>
          </a:solidFill>
          <a:ln w="50800" cap="rnd">
            <a:solidFill>
              <a:srgbClr val="FF7100"/>
            </a:solidFill>
            <a:round/>
            <a:headEnd type="none"/>
            <a:tailEnd w="lg" len="sm"/>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a:solidFill>
            <a:schemeClr val="accent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3791" y="3567676"/>
            <a:ext cx="9143999"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Fine-grained DRAM for processing-using-DRAM: </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2" name="Group 1">
            <a:extLst>
              <a:ext uri="{FF2B5EF4-FFF2-40B4-BE49-F238E27FC236}">
                <a16:creationId xmlns:a16="http://schemas.microsoft.com/office/drawing/2014/main" id="{CA353D25-7C61-28E5-1100-1CC7B4D8880D}"/>
              </a:ext>
            </a:extLst>
          </p:cNvPr>
          <p:cNvGrpSpPr/>
          <p:nvPr/>
        </p:nvGrpSpPr>
        <p:grpSpPr>
          <a:xfrm>
            <a:off x="5778" y="3927400"/>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1</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Improves SIMD utilization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f</a:t>
              </a:r>
              <a:r>
                <a:rPr kumimoji="0" lang="en-US" i="0" u="none" strike="noStrike" kern="1200" cap="none" spc="0" normalizeH="0" baseline="0" noProof="0" dirty="0">
                  <a:ln>
                    <a:noFill/>
                  </a:ln>
                  <a:effectLst/>
                  <a:uLnTx/>
                  <a:uFillTx/>
                  <a:latin typeface="Avenir Next" panose="020B0503020202020204" pitchFamily="34" charset="0"/>
                  <a:cs typeface="Gill Sans MT"/>
                </a:rPr>
                <a:t>or a single PUD operation, only access the DRAM mats with target data</a:t>
              </a:r>
            </a:p>
            <a:p>
              <a:pPr marL="342900" indent="-342900" defTabSz="914400">
                <a:buFontTx/>
                <a:buChar char="-"/>
                <a:defRPr/>
              </a:pPr>
              <a:r>
                <a:rPr lang="en-US" dirty="0">
                  <a:latin typeface="Avenir Next" panose="020B0503020202020204" pitchFamily="34" charset="0"/>
                  <a:cs typeface="Gill Sans MT"/>
                </a:rPr>
                <a:t>for multiple PUD operations, execute independent operations concurrently</a:t>
              </a:r>
              <a:br>
                <a:rPr lang="en-US" dirty="0">
                  <a:latin typeface="Avenir Next" panose="020B0503020202020204" pitchFamily="34" charset="0"/>
                  <a:cs typeface="Gill Sans MT"/>
                </a:rPr>
              </a:br>
              <a:r>
                <a:rPr lang="en-US" dirty="0">
                  <a:latin typeface="Avenir Next" panose="020B0503020202020204" pitchFamily="34" charset="0"/>
                  <a:cs typeface="Gill Sans MT"/>
                </a:rPr>
                <a:t>→ </a:t>
              </a:r>
              <a:r>
                <a:rPr lang="en-US" b="1" dirty="0">
                  <a:solidFill>
                    <a:schemeClr val="accent4"/>
                  </a:solidFill>
                  <a:latin typeface="Avenir Next" panose="020B0503020202020204" pitchFamily="34" charset="0"/>
                  <a:cs typeface="Gill Sans MT"/>
                </a:rPr>
                <a:t>multiple instruction, multiple data (MIMD) execution model </a:t>
              </a:r>
              <a:endParaRPr kumimoji="0" lang="en-US"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cxnSp>
        <p:nvCxnSpPr>
          <p:cNvPr id="6" name="Straight Connector 5">
            <a:extLst>
              <a:ext uri="{FF2B5EF4-FFF2-40B4-BE49-F238E27FC236}">
                <a16:creationId xmlns:a16="http://schemas.microsoft.com/office/drawing/2014/main" id="{AA6BEAA5-ABC6-1938-1A46-0CE39D123517}"/>
              </a:ext>
            </a:extLst>
          </p:cNvPr>
          <p:cNvCxnSpPr>
            <a:cxnSpLocks/>
          </p:cNvCxnSpPr>
          <p:nvPr/>
        </p:nvCxnSpPr>
        <p:spPr>
          <a:xfrm flipV="1">
            <a:off x="4865485" y="1474707"/>
            <a:ext cx="0" cy="911587"/>
          </a:xfrm>
          <a:prstGeom prst="line">
            <a:avLst/>
          </a:prstGeom>
          <a:solidFill>
            <a:schemeClr val="tx1">
              <a:lumMod val="65000"/>
              <a:lumOff val="35000"/>
            </a:schemeClr>
          </a:solidFill>
          <a:ln w="50800" cap="rnd">
            <a:solidFill>
              <a:srgbClr val="FF71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3EB96CB9-E26D-A9C3-2838-F3D89733847C}"/>
              </a:ext>
            </a:extLst>
          </p:cNvPr>
          <p:cNvCxnSpPr>
            <a:cxnSpLocks/>
          </p:cNvCxnSpPr>
          <p:nvPr/>
        </p:nvCxnSpPr>
        <p:spPr>
          <a:xfrm flipV="1">
            <a:off x="6419584" y="1474707"/>
            <a:ext cx="0" cy="911587"/>
          </a:xfrm>
          <a:prstGeom prst="line">
            <a:avLst/>
          </a:prstGeom>
          <a:solidFill>
            <a:schemeClr val="tx1">
              <a:lumMod val="65000"/>
              <a:lumOff val="35000"/>
            </a:schemeClr>
          </a:solidFill>
          <a:ln w="50800" cap="rnd">
            <a:solidFill>
              <a:srgbClr val="FF71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graphicFrame>
        <p:nvGraphicFramePr>
          <p:cNvPr id="220" name="Table 4">
            <a:extLst>
              <a:ext uri="{FF2B5EF4-FFF2-40B4-BE49-F238E27FC236}">
                <a16:creationId xmlns:a16="http://schemas.microsoft.com/office/drawing/2014/main" id="{C3B69E53-E682-396D-0900-D4FA392C2FF1}"/>
              </a:ext>
            </a:extLst>
          </p:cNvPr>
          <p:cNvGraphicFramePr>
            <a:graphicFrameLocks/>
          </p:cNvGraphicFramePr>
          <p:nvPr>
            <p:extLst>
              <p:ext uri="{D42A27DB-BD31-4B8C-83A1-F6EECF244321}">
                <p14:modId xmlns:p14="http://schemas.microsoft.com/office/powerpoint/2010/main" val="980125288"/>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612125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up)">
                                      <p:cBhvr>
                                        <p:cTn id="13" dur="500"/>
                                        <p:tgtEl>
                                          <p:spTgt spid="6"/>
                                        </p:tgtEl>
                                      </p:cBhvr>
                                    </p:animEffect>
                                  </p:childTnLst>
                                </p:cTn>
                              </p:par>
                              <p:par>
                                <p:cTn id="14" presetID="22" presetClass="entr" presetSubtype="8" fill="hold" nodeType="withEffect">
                                  <p:stCondLst>
                                    <p:cond delay="0"/>
                                  </p:stCondLst>
                                  <p:childTnLst>
                                    <p:set>
                                      <p:cBhvr>
                                        <p:cTn id="15" dur="1" fill="hold">
                                          <p:stCondLst>
                                            <p:cond delay="0"/>
                                          </p:stCondLst>
                                        </p:cTn>
                                        <p:tgtEl>
                                          <p:spTgt spid="315"/>
                                        </p:tgtEl>
                                        <p:attrNameLst>
                                          <p:attrName>style.visibility</p:attrName>
                                        </p:attrNameLst>
                                      </p:cBhvr>
                                      <p:to>
                                        <p:strVal val="visible"/>
                                      </p:to>
                                    </p:set>
                                    <p:animEffect transition="in" filter="wipe(left)">
                                      <p:cBhvr>
                                        <p:cTn id="16" dur="500"/>
                                        <p:tgtEl>
                                          <p:spTgt spid="315"/>
                                        </p:tgtEl>
                                      </p:cBhvr>
                                    </p:animEffect>
                                  </p:childTnLst>
                                </p:cTn>
                              </p:par>
                              <p:par>
                                <p:cTn id="17" presetID="22" presetClass="entr" presetSubtype="8" fill="hold" nodeType="withEffect">
                                  <p:stCondLst>
                                    <p:cond delay="0"/>
                                  </p:stCondLst>
                                  <p:childTnLst>
                                    <p:set>
                                      <p:cBhvr>
                                        <p:cTn id="18" dur="1" fill="hold">
                                          <p:stCondLst>
                                            <p:cond delay="0"/>
                                          </p:stCondLst>
                                        </p:cTn>
                                        <p:tgtEl>
                                          <p:spTgt spid="349"/>
                                        </p:tgtEl>
                                        <p:attrNameLst>
                                          <p:attrName>style.visibility</p:attrName>
                                        </p:attrNameLst>
                                      </p:cBhvr>
                                      <p:to>
                                        <p:strVal val="visible"/>
                                      </p:to>
                                    </p:set>
                                    <p:animEffect transition="in" filter="wipe(left)">
                                      <p:cBhvr>
                                        <p:cTn id="19" dur="500"/>
                                        <p:tgtEl>
                                          <p:spTgt spid="349"/>
                                        </p:tgtEl>
                                      </p:cBhvr>
                                    </p:animEffect>
                                  </p:childTnLst>
                                </p:cTn>
                              </p:par>
                              <p:par>
                                <p:cTn id="20" presetID="22" presetClass="entr" presetSubtype="8" fill="hold" nodeType="withEffect">
                                  <p:stCondLst>
                                    <p:cond delay="0"/>
                                  </p:stCondLst>
                                  <p:childTnLst>
                                    <p:set>
                                      <p:cBhvr>
                                        <p:cTn id="21" dur="1" fill="hold">
                                          <p:stCondLst>
                                            <p:cond delay="0"/>
                                          </p:stCondLst>
                                        </p:cTn>
                                        <p:tgtEl>
                                          <p:spTgt spid="299"/>
                                        </p:tgtEl>
                                        <p:attrNameLst>
                                          <p:attrName>style.visibility</p:attrName>
                                        </p:attrNameLst>
                                      </p:cBhvr>
                                      <p:to>
                                        <p:strVal val="visible"/>
                                      </p:to>
                                    </p:set>
                                    <p:animEffect transition="in" filter="wipe(left)">
                                      <p:cBhvr>
                                        <p:cTn id="22" dur="500"/>
                                        <p:tgtEl>
                                          <p:spTgt spid="299"/>
                                        </p:tgtEl>
                                      </p:cBhvr>
                                    </p:animEffect>
                                  </p:childTnLst>
                                </p:cTn>
                              </p:par>
                              <p:par>
                                <p:cTn id="23" presetID="22" presetClass="entr" presetSubtype="1"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up)">
                                      <p:cBhvr>
                                        <p:cTn id="25" dur="500"/>
                                        <p:tgtEl>
                                          <p:spTgt spid="7"/>
                                        </p:tgtEl>
                                      </p:cBhvr>
                                    </p:animEffect>
                                  </p:childTnLst>
                                </p:cTn>
                              </p:par>
                              <p:par>
                                <p:cTn id="26" presetID="22" presetClass="entr" presetSubtype="8" fill="hold" nodeType="withEffect">
                                  <p:stCondLst>
                                    <p:cond delay="0"/>
                                  </p:stCondLst>
                                  <p:childTnLst>
                                    <p:set>
                                      <p:cBhvr>
                                        <p:cTn id="27" dur="1" fill="hold">
                                          <p:stCondLst>
                                            <p:cond delay="0"/>
                                          </p:stCondLst>
                                        </p:cTn>
                                        <p:tgtEl>
                                          <p:spTgt spid="324"/>
                                        </p:tgtEl>
                                        <p:attrNameLst>
                                          <p:attrName>style.visibility</p:attrName>
                                        </p:attrNameLst>
                                      </p:cBhvr>
                                      <p:to>
                                        <p:strVal val="visible"/>
                                      </p:to>
                                    </p:set>
                                    <p:animEffect transition="in" filter="wipe(left)">
                                      <p:cBhvr>
                                        <p:cTn id="28" dur="500"/>
                                        <p:tgtEl>
                                          <p:spTgt spid="324"/>
                                        </p:tgtEl>
                                      </p:cBhvr>
                                    </p:animEffect>
                                  </p:childTnLst>
                                </p:cTn>
                              </p:par>
                              <p:par>
                                <p:cTn id="29" presetID="22" presetClass="entr" presetSubtype="8" fill="hold" nodeType="withEffect">
                                  <p:stCondLst>
                                    <p:cond delay="0"/>
                                  </p:stCondLst>
                                  <p:childTnLst>
                                    <p:set>
                                      <p:cBhvr>
                                        <p:cTn id="30" dur="1" fill="hold">
                                          <p:stCondLst>
                                            <p:cond delay="0"/>
                                          </p:stCondLst>
                                        </p:cTn>
                                        <p:tgtEl>
                                          <p:spTgt spid="357"/>
                                        </p:tgtEl>
                                        <p:attrNameLst>
                                          <p:attrName>style.visibility</p:attrName>
                                        </p:attrNameLst>
                                      </p:cBhvr>
                                      <p:to>
                                        <p:strVal val="visible"/>
                                      </p:to>
                                    </p:set>
                                    <p:animEffect transition="in" filter="wipe(left)">
                                      <p:cBhvr>
                                        <p:cTn id="31" dur="500"/>
                                        <p:tgtEl>
                                          <p:spTgt spid="357"/>
                                        </p:tgtEl>
                                      </p:cBhvr>
                                    </p:animEffect>
                                  </p:childTnLst>
                                </p:cTn>
                              </p:par>
                              <p:par>
                                <p:cTn id="32" presetID="22" presetClass="entr" presetSubtype="8" fill="hold" nodeType="withEffect">
                                  <p:stCondLst>
                                    <p:cond delay="0"/>
                                  </p:stCondLst>
                                  <p:childTnLst>
                                    <p:set>
                                      <p:cBhvr>
                                        <p:cTn id="33" dur="1" fill="hold">
                                          <p:stCondLst>
                                            <p:cond delay="0"/>
                                          </p:stCondLst>
                                        </p:cTn>
                                        <p:tgtEl>
                                          <p:spTgt spid="307"/>
                                        </p:tgtEl>
                                        <p:attrNameLst>
                                          <p:attrName>style.visibility</p:attrName>
                                        </p:attrNameLst>
                                      </p:cBhvr>
                                      <p:to>
                                        <p:strVal val="visible"/>
                                      </p:to>
                                    </p:set>
                                    <p:animEffect transition="in" filter="wipe(left)">
                                      <p:cBhvr>
                                        <p:cTn id="34" dur="500"/>
                                        <p:tgtEl>
                                          <p:spTgt spid="307"/>
                                        </p:tgtEl>
                                      </p:cBhvr>
                                    </p:animEffect>
                                  </p:childTnLst>
                                </p:cTn>
                              </p:par>
                              <p:par>
                                <p:cTn id="35" presetID="22" presetClass="entr" presetSubtype="1" fill="hold" nodeType="withEffect">
                                  <p:stCondLst>
                                    <p:cond delay="0"/>
                                  </p:stCondLst>
                                  <p:childTnLst>
                                    <p:set>
                                      <p:cBhvr>
                                        <p:cTn id="36" dur="1" fill="hold">
                                          <p:stCondLst>
                                            <p:cond delay="0"/>
                                          </p:stCondLst>
                                        </p:cTn>
                                        <p:tgtEl>
                                          <p:spTgt spid="222"/>
                                        </p:tgtEl>
                                        <p:attrNameLst>
                                          <p:attrName>style.visibility</p:attrName>
                                        </p:attrNameLst>
                                      </p:cBhvr>
                                      <p:to>
                                        <p:strVal val="visible"/>
                                      </p:to>
                                    </p:set>
                                    <p:animEffect transition="in" filter="wipe(up)">
                                      <p:cBhvr>
                                        <p:cTn id="37" dur="500"/>
                                        <p:tgtEl>
                                          <p:spTgt spid="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a:solidFill>
            <a:srgbClr val="1A82C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effectLst/>
                <a:uLnTx/>
                <a:uFillTx/>
                <a:latin typeface="Avenir Next" panose="020B0503020202020204" pitchFamily="34" charset="0"/>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4722" y="3568396"/>
            <a:ext cx="9143999"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Fine-grained DRAM for processing-using-DRAM: </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2" name="Group 1">
            <a:extLst>
              <a:ext uri="{FF2B5EF4-FFF2-40B4-BE49-F238E27FC236}">
                <a16:creationId xmlns:a16="http://schemas.microsoft.com/office/drawing/2014/main" id="{CA353D25-7C61-28E5-1100-1CC7B4D8880D}"/>
              </a:ext>
            </a:extLst>
          </p:cNvPr>
          <p:cNvGrpSpPr/>
          <p:nvPr/>
        </p:nvGrpSpPr>
        <p:grpSpPr>
          <a:xfrm>
            <a:off x="7530" y="3929127"/>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1</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Improves SIMD utilization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f</a:t>
              </a:r>
              <a:r>
                <a:rPr kumimoji="0" lang="en-US" i="0" u="none" strike="noStrike" kern="1200" cap="none" spc="0" normalizeH="0" baseline="0" noProof="0" dirty="0">
                  <a:ln>
                    <a:noFill/>
                  </a:ln>
                  <a:effectLst/>
                  <a:uLnTx/>
                  <a:uFillTx/>
                  <a:latin typeface="Avenir Next" panose="020B0503020202020204" pitchFamily="34" charset="0"/>
                  <a:cs typeface="Gill Sans MT"/>
                </a:rPr>
                <a:t>or a single PUD operation, only access the DRAM mats with target data</a:t>
              </a:r>
            </a:p>
            <a:p>
              <a:pPr marL="342900" indent="-342900" defTabSz="914400">
                <a:buFontTx/>
                <a:buChar char="-"/>
                <a:defRPr/>
              </a:pPr>
              <a:r>
                <a:rPr lang="en-US" dirty="0">
                  <a:latin typeface="Avenir Next" panose="020B0503020202020204" pitchFamily="34" charset="0"/>
                  <a:cs typeface="Gill Sans MT"/>
                </a:rPr>
                <a:t>for multiple PUD operations, execute independent operations concurrently</a:t>
              </a:r>
              <a:br>
                <a:rPr lang="en-US" dirty="0">
                  <a:latin typeface="Avenir Next" panose="020B0503020202020204" pitchFamily="34" charset="0"/>
                  <a:cs typeface="Gill Sans MT"/>
                </a:rPr>
              </a:br>
              <a:r>
                <a:rPr lang="en-US" dirty="0">
                  <a:latin typeface="Avenir Next" panose="020B0503020202020204" pitchFamily="34" charset="0"/>
                  <a:cs typeface="Gill Sans MT"/>
                </a:rPr>
                <a:t>→ </a:t>
              </a:r>
              <a:r>
                <a:rPr lang="en-US" b="1" dirty="0">
                  <a:solidFill>
                    <a:schemeClr val="accent4"/>
                  </a:solidFill>
                  <a:latin typeface="Avenir Next" panose="020B0503020202020204" pitchFamily="34" charset="0"/>
                  <a:cs typeface="Gill Sans MT"/>
                </a:rPr>
                <a:t>multiple instruction, multiple data (MIMD) execution model </a:t>
              </a:r>
              <a:endParaRPr kumimoji="0" lang="en-US"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grpSp>
        <p:nvGrpSpPr>
          <p:cNvPr id="220" name="Group 219">
            <a:extLst>
              <a:ext uri="{FF2B5EF4-FFF2-40B4-BE49-F238E27FC236}">
                <a16:creationId xmlns:a16="http://schemas.microsoft.com/office/drawing/2014/main" id="{A6C02B7B-3574-9113-4CDC-B4122C166732}"/>
              </a:ext>
            </a:extLst>
          </p:cNvPr>
          <p:cNvGrpSpPr/>
          <p:nvPr/>
        </p:nvGrpSpPr>
        <p:grpSpPr>
          <a:xfrm>
            <a:off x="3239" y="5150643"/>
            <a:ext cx="9470110" cy="781038"/>
            <a:chOff x="549218" y="3454216"/>
            <a:chExt cx="8426174" cy="788666"/>
          </a:xfrm>
        </p:grpSpPr>
        <p:sp>
          <p:nvSpPr>
            <p:cNvPr id="221" name="TextBox 220">
              <a:extLst>
                <a:ext uri="{FF2B5EF4-FFF2-40B4-BE49-F238E27FC236}">
                  <a16:creationId xmlns:a16="http://schemas.microsoft.com/office/drawing/2014/main" id="{7E095E66-B7A3-3BC8-A6E1-DB69A134CA51}"/>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2</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223" name="TextBox 222">
              <a:extLst>
                <a:ext uri="{FF2B5EF4-FFF2-40B4-BE49-F238E27FC236}">
                  <a16:creationId xmlns:a16="http://schemas.microsoft.com/office/drawing/2014/main" id="{0B9BBA30-6AAB-BE80-7885-94A7F9C043CA}"/>
                </a:ext>
              </a:extLst>
            </p:cNvPr>
            <p:cNvSpPr txBox="1"/>
            <p:nvPr/>
          </p:nvSpPr>
          <p:spPr>
            <a:xfrm>
              <a:off x="974390" y="3528082"/>
              <a:ext cx="8001002" cy="714800"/>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Enables low-cost interconnects for vector reduction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global and local data buses can be used for inter-/intra-mat communication    </a:t>
              </a: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sp>
        <p:nvSpPr>
          <p:cNvPr id="429" name="Rectangle 428">
            <a:extLst>
              <a:ext uri="{FF2B5EF4-FFF2-40B4-BE49-F238E27FC236}">
                <a16:creationId xmlns:a16="http://schemas.microsoft.com/office/drawing/2014/main" id="{085632C7-4C22-06B2-18E9-FAF198B94922}"/>
              </a:ext>
            </a:extLst>
          </p:cNvPr>
          <p:cNvSpPr/>
          <p:nvPr/>
        </p:nvSpPr>
        <p:spPr>
          <a:xfrm>
            <a:off x="1549850" y="1523362"/>
            <a:ext cx="6228824" cy="1630639"/>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427" name="Rounded Rectangle 426">
            <a:extLst>
              <a:ext uri="{FF2B5EF4-FFF2-40B4-BE49-F238E27FC236}">
                <a16:creationId xmlns:a16="http://schemas.microsoft.com/office/drawing/2014/main" id="{23687877-EAC5-598F-F9B6-4E9FC3CEE0A0}"/>
              </a:ext>
            </a:extLst>
          </p:cNvPr>
          <p:cNvSpPr/>
          <p:nvPr/>
        </p:nvSpPr>
        <p:spPr>
          <a:xfrm flipH="1">
            <a:off x="3954680" y="2848727"/>
            <a:ext cx="190619" cy="234224"/>
          </a:xfrm>
          <a:prstGeom prst="roundRect">
            <a:avLst>
              <a:gd name="adj" fmla="val 23959"/>
            </a:avLst>
          </a:prstGeom>
          <a:solidFill>
            <a:srgbClr val="1A82C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grpSp>
        <p:nvGrpSpPr>
          <p:cNvPr id="391" name="Group 390">
            <a:extLst>
              <a:ext uri="{FF2B5EF4-FFF2-40B4-BE49-F238E27FC236}">
                <a16:creationId xmlns:a16="http://schemas.microsoft.com/office/drawing/2014/main" id="{1FA12B7F-BDE0-A6D0-D72A-7F31260A5624}"/>
              </a:ext>
            </a:extLst>
          </p:cNvPr>
          <p:cNvGrpSpPr/>
          <p:nvPr/>
        </p:nvGrpSpPr>
        <p:grpSpPr>
          <a:xfrm>
            <a:off x="1463607" y="2972793"/>
            <a:ext cx="6266338" cy="551305"/>
            <a:chOff x="1437348" y="4580253"/>
            <a:chExt cx="6266338" cy="551305"/>
          </a:xfrm>
        </p:grpSpPr>
        <p:grpSp>
          <p:nvGrpSpPr>
            <p:cNvPr id="392" name="Group 391">
              <a:extLst>
                <a:ext uri="{FF2B5EF4-FFF2-40B4-BE49-F238E27FC236}">
                  <a16:creationId xmlns:a16="http://schemas.microsoft.com/office/drawing/2014/main" id="{F9B737B6-9C0A-D16D-BDF5-5E374FC8C69A}"/>
                </a:ext>
              </a:extLst>
            </p:cNvPr>
            <p:cNvGrpSpPr/>
            <p:nvPr/>
          </p:nvGrpSpPr>
          <p:grpSpPr>
            <a:xfrm>
              <a:off x="1913659" y="4580253"/>
              <a:ext cx="5790027" cy="243908"/>
              <a:chOff x="1913659" y="4580253"/>
              <a:chExt cx="5790027" cy="243908"/>
            </a:xfrm>
          </p:grpSpPr>
          <p:grpSp>
            <p:nvGrpSpPr>
              <p:cNvPr id="394" name="Group 393">
                <a:extLst>
                  <a:ext uri="{FF2B5EF4-FFF2-40B4-BE49-F238E27FC236}">
                    <a16:creationId xmlns:a16="http://schemas.microsoft.com/office/drawing/2014/main" id="{1CE30848-7B3A-695A-2B2E-87BE9F4F17CA}"/>
                  </a:ext>
                </a:extLst>
              </p:cNvPr>
              <p:cNvGrpSpPr/>
              <p:nvPr/>
            </p:nvGrpSpPr>
            <p:grpSpPr>
              <a:xfrm>
                <a:off x="1913659" y="4580253"/>
                <a:ext cx="5790027" cy="243908"/>
                <a:chOff x="1913659" y="4613224"/>
                <a:chExt cx="5790027" cy="243908"/>
              </a:xfrm>
            </p:grpSpPr>
            <p:cxnSp>
              <p:nvCxnSpPr>
                <p:cNvPr id="396" name="Straight Connector 395">
                  <a:extLst>
                    <a:ext uri="{FF2B5EF4-FFF2-40B4-BE49-F238E27FC236}">
                      <a16:creationId xmlns:a16="http://schemas.microsoft.com/office/drawing/2014/main" id="{B2A8C27A-5CDA-CA9D-0305-04166F44A667}"/>
                    </a:ext>
                  </a:extLst>
                </p:cNvPr>
                <p:cNvCxnSpPr/>
                <p:nvPr/>
              </p:nvCxnSpPr>
              <p:spPr>
                <a:xfrm flipH="1">
                  <a:off x="1913659"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54F766DF-4030-D369-FA55-B42671CC1337}"/>
                    </a:ext>
                  </a:extLst>
                </p:cNvPr>
                <p:cNvCxnSpPr/>
                <p:nvPr/>
              </p:nvCxnSpPr>
              <p:spPr>
                <a:xfrm flipH="1">
                  <a:off x="3471187"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a16="http://schemas.microsoft.com/office/drawing/2014/main" id="{67DB4A52-0D10-1B2E-4C58-D76F6DAE030E}"/>
                    </a:ext>
                  </a:extLst>
                </p:cNvPr>
                <p:cNvCxnSpPr/>
                <p:nvPr/>
              </p:nvCxnSpPr>
              <p:spPr>
                <a:xfrm flipH="1">
                  <a:off x="5037859" y="4620493"/>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1" name="Straight Connector 420">
                  <a:extLst>
                    <a:ext uri="{FF2B5EF4-FFF2-40B4-BE49-F238E27FC236}">
                      <a16:creationId xmlns:a16="http://schemas.microsoft.com/office/drawing/2014/main" id="{07222473-0962-CE12-A071-0B5F96E3D0F7}"/>
                    </a:ext>
                  </a:extLst>
                </p:cNvPr>
                <p:cNvCxnSpPr/>
                <p:nvPr/>
              </p:nvCxnSpPr>
              <p:spPr>
                <a:xfrm flipH="1">
                  <a:off x="6595387"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2" name="Straight Connector 421">
                  <a:extLst>
                    <a:ext uri="{FF2B5EF4-FFF2-40B4-BE49-F238E27FC236}">
                      <a16:creationId xmlns:a16="http://schemas.microsoft.com/office/drawing/2014/main" id="{4BFBB4E2-AFF8-81D7-EA7A-8F9DCE5B8747}"/>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DF2F1E09-3F1D-77F0-0507-E4CB02B93762}"/>
                    </a:ext>
                  </a:extLst>
                </p:cNvPr>
                <p:cNvCxnSpPr>
                  <a:cxnSpLocks/>
                </p:cNvCxnSpPr>
                <p:nvPr/>
              </p:nvCxnSpPr>
              <p:spPr>
                <a:xfrm flipV="1">
                  <a:off x="4025336"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B2122419-6FD6-9208-F033-4A7B1816F77C}"/>
                    </a:ext>
                  </a:extLst>
                </p:cNvPr>
                <p:cNvCxnSpPr>
                  <a:cxnSpLocks/>
                </p:cNvCxnSpPr>
                <p:nvPr/>
              </p:nvCxnSpPr>
              <p:spPr>
                <a:xfrm flipV="1">
                  <a:off x="5592008"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34E4561-3808-2B31-3148-DDD44F9A9620}"/>
                    </a:ext>
                  </a:extLst>
                </p:cNvPr>
                <p:cNvCxnSpPr>
                  <a:cxnSpLocks/>
                </p:cNvCxnSpPr>
                <p:nvPr/>
              </p:nvCxnSpPr>
              <p:spPr>
                <a:xfrm flipV="1">
                  <a:off x="7149536"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395" name="Straight Connector 394">
                <a:extLst>
                  <a:ext uri="{FF2B5EF4-FFF2-40B4-BE49-F238E27FC236}">
                    <a16:creationId xmlns:a16="http://schemas.microsoft.com/office/drawing/2014/main" id="{9C67273B-538E-DF93-D24E-DC60F1284B3A}"/>
                  </a:ext>
                </a:extLst>
              </p:cNvPr>
              <p:cNvCxnSpPr>
                <a:cxnSpLocks/>
              </p:cNvCxnSpPr>
              <p:nvPr/>
            </p:nvCxnSpPr>
            <p:spPr>
              <a:xfrm>
                <a:off x="2143252" y="4824161"/>
                <a:ext cx="5397405"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grpSp>
        <p:sp>
          <p:nvSpPr>
            <p:cNvPr id="393" name="TextBox 392">
              <a:extLst>
                <a:ext uri="{FF2B5EF4-FFF2-40B4-BE49-F238E27FC236}">
                  <a16:creationId xmlns:a16="http://schemas.microsoft.com/office/drawing/2014/main" id="{7EDAF3D7-309C-1971-DFFD-9B8527AA0B0E}"/>
                </a:ext>
              </a:extLst>
            </p:cNvPr>
            <p:cNvSpPr txBox="1"/>
            <p:nvPr/>
          </p:nvSpPr>
          <p:spPr>
            <a:xfrm>
              <a:off x="1437348" y="4863600"/>
              <a:ext cx="2320914" cy="267958"/>
            </a:xfrm>
            <a:prstGeom prst="rect">
              <a:avLst/>
            </a:prstGeom>
            <a:solidFill>
              <a:schemeClr val="bg1"/>
            </a:solidFill>
            <a:ln>
              <a:noFill/>
            </a:ln>
          </p:spPr>
          <p:txBody>
            <a:bodyPr wrap="square" lIns="0" tIns="0" rIns="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i="0" u="none" strike="noStrike" kern="1200" cap="none" spc="0" normalizeH="0" baseline="0" noProof="0" dirty="0">
                  <a:ln>
                    <a:noFill/>
                  </a:ln>
                  <a:solidFill>
                    <a:schemeClr val="accent1"/>
                  </a:solidFill>
                  <a:effectLst/>
                  <a:uLnTx/>
                  <a:uFillTx/>
                  <a:latin typeface="Avenir Next" panose="020B0503020202020204" pitchFamily="34" charset="0"/>
                </a:rPr>
                <a:t>global sense amplifier </a:t>
              </a:r>
            </a:p>
          </p:txBody>
        </p:sp>
      </p:grp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sp>
        <p:nvSpPr>
          <p:cNvPr id="431" name="Rectangle 430">
            <a:extLst>
              <a:ext uri="{FF2B5EF4-FFF2-40B4-BE49-F238E27FC236}">
                <a16:creationId xmlns:a16="http://schemas.microsoft.com/office/drawing/2014/main" id="{2ED09BDB-0D30-1E15-42A7-604E5FED88EF}"/>
              </a:ext>
            </a:extLst>
          </p:cNvPr>
          <p:cNvSpPr/>
          <p:nvPr/>
        </p:nvSpPr>
        <p:spPr>
          <a:xfrm>
            <a:off x="7530" y="4002279"/>
            <a:ext cx="9121747" cy="1182558"/>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6" name="Table 4">
            <a:extLst>
              <a:ext uri="{FF2B5EF4-FFF2-40B4-BE49-F238E27FC236}">
                <a16:creationId xmlns:a16="http://schemas.microsoft.com/office/drawing/2014/main" id="{F464AFB5-89B4-B251-397D-6002A5793C33}"/>
              </a:ext>
            </a:extLst>
          </p:cNvPr>
          <p:cNvGraphicFramePr>
            <a:graphicFrameLocks/>
          </p:cNvGraphicFramePr>
          <p:nvPr>
            <p:extLst>
              <p:ext uri="{D42A27DB-BD31-4B8C-83A1-F6EECF244321}">
                <p14:modId xmlns:p14="http://schemas.microsoft.com/office/powerpoint/2010/main" val="2491313090"/>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165170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0"/>
                                        </p:tgtEl>
                                        <p:attrNameLst>
                                          <p:attrName>style.visibility</p:attrName>
                                        </p:attrNameLst>
                                      </p:cBhvr>
                                      <p:to>
                                        <p:strVal val="visible"/>
                                      </p:to>
                                    </p:set>
                                    <p:animEffect transition="in" filter="fade">
                                      <p:cBhvr>
                                        <p:cTn id="7" dur="500"/>
                                        <p:tgtEl>
                                          <p:spTgt spid="220"/>
                                        </p:tgtEl>
                                      </p:cBhvr>
                                    </p:animEffect>
                                  </p:childTnLst>
                                </p:cTn>
                              </p:par>
                              <p:par>
                                <p:cTn id="8" presetID="10" presetClass="entr" presetSubtype="0" fill="hold" nodeType="withEffect">
                                  <p:stCondLst>
                                    <p:cond delay="0"/>
                                  </p:stCondLst>
                                  <p:childTnLst>
                                    <p:set>
                                      <p:cBhvr>
                                        <p:cTn id="9" dur="1" fill="hold">
                                          <p:stCondLst>
                                            <p:cond delay="0"/>
                                          </p:stCondLst>
                                        </p:cTn>
                                        <p:tgtEl>
                                          <p:spTgt spid="391"/>
                                        </p:tgtEl>
                                        <p:attrNameLst>
                                          <p:attrName>style.visibility</p:attrName>
                                        </p:attrNameLst>
                                      </p:cBhvr>
                                      <p:to>
                                        <p:strVal val="visible"/>
                                      </p:to>
                                    </p:set>
                                    <p:animEffect transition="in" filter="fade">
                                      <p:cBhvr>
                                        <p:cTn id="10" dur="500"/>
                                        <p:tgtEl>
                                          <p:spTgt spid="39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29"/>
                                        </p:tgtEl>
                                        <p:attrNameLst>
                                          <p:attrName>style.visibility</p:attrName>
                                        </p:attrNameLst>
                                      </p:cBhvr>
                                      <p:to>
                                        <p:strVal val="visible"/>
                                      </p:to>
                                    </p:set>
                                    <p:animEffect transition="in" filter="fade">
                                      <p:cBhvr>
                                        <p:cTn id="13" dur="500"/>
                                        <p:tgtEl>
                                          <p:spTgt spid="429"/>
                                        </p:tgtEl>
                                      </p:cBhvr>
                                    </p:animEffect>
                                  </p:childTnLst>
                                </p:cTn>
                              </p:par>
                              <p:par>
                                <p:cTn id="14" presetID="0" presetClass="path" presetSubtype="0" accel="50000" decel="50000" fill="hold" grpId="0" nodeType="withEffect">
                                  <p:stCondLst>
                                    <p:cond delay="0"/>
                                  </p:stCondLst>
                                  <p:childTnLst>
                                    <p:animMotion origin="layout" path="M 0 0 L 0 0.03912 L 0.17205 0.03912 L 0.17205 0.00116 " pathEditMode="relative" ptsTypes="AAAA">
                                      <p:cBhvr>
                                        <p:cTn id="15" dur="2000" fill="hold"/>
                                        <p:tgtEl>
                                          <p:spTgt spid="427"/>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 grpId="0" animBg="1"/>
      <p:bldP spid="427"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effectLst/>
                <a:uLnTx/>
                <a:uFillTx/>
                <a:latin typeface="Avenir Next" panose="020B0503020202020204" pitchFamily="34" charset="0"/>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4722" y="3568396"/>
            <a:ext cx="9143999"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Fine-grained DRAM for processing-using-DRAM: </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2" name="Group 1">
            <a:extLst>
              <a:ext uri="{FF2B5EF4-FFF2-40B4-BE49-F238E27FC236}">
                <a16:creationId xmlns:a16="http://schemas.microsoft.com/office/drawing/2014/main" id="{CA353D25-7C61-28E5-1100-1CC7B4D8880D}"/>
              </a:ext>
            </a:extLst>
          </p:cNvPr>
          <p:cNvGrpSpPr/>
          <p:nvPr/>
        </p:nvGrpSpPr>
        <p:grpSpPr>
          <a:xfrm>
            <a:off x="7530" y="3929127"/>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1</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Improves SIMD utilization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f</a:t>
              </a:r>
              <a:r>
                <a:rPr kumimoji="0" lang="en-US" i="0" u="none" strike="noStrike" kern="1200" cap="none" spc="0" normalizeH="0" baseline="0" noProof="0" dirty="0">
                  <a:ln>
                    <a:noFill/>
                  </a:ln>
                  <a:effectLst/>
                  <a:uLnTx/>
                  <a:uFillTx/>
                  <a:latin typeface="Avenir Next" panose="020B0503020202020204" pitchFamily="34" charset="0"/>
                  <a:cs typeface="Gill Sans MT"/>
                </a:rPr>
                <a:t>or a single PUD operation, only access the DRAM mats with target data</a:t>
              </a:r>
            </a:p>
            <a:p>
              <a:pPr marL="342900" indent="-342900" defTabSz="914400">
                <a:buFontTx/>
                <a:buChar char="-"/>
                <a:defRPr/>
              </a:pPr>
              <a:r>
                <a:rPr lang="en-US" dirty="0">
                  <a:latin typeface="Avenir Next" panose="020B0503020202020204" pitchFamily="34" charset="0"/>
                  <a:cs typeface="Gill Sans MT"/>
                </a:rPr>
                <a:t>for multiple PUD operations, execute independent operations concurrently</a:t>
              </a:r>
              <a:br>
                <a:rPr lang="en-US" dirty="0">
                  <a:latin typeface="Avenir Next" panose="020B0503020202020204" pitchFamily="34" charset="0"/>
                  <a:cs typeface="Gill Sans MT"/>
                </a:rPr>
              </a:br>
              <a:r>
                <a:rPr lang="en-US" dirty="0">
                  <a:latin typeface="Avenir Next" panose="020B0503020202020204" pitchFamily="34" charset="0"/>
                  <a:cs typeface="Gill Sans MT"/>
                </a:rPr>
                <a:t>→ </a:t>
              </a:r>
              <a:r>
                <a:rPr lang="en-US" b="1" dirty="0">
                  <a:solidFill>
                    <a:schemeClr val="accent4"/>
                  </a:solidFill>
                  <a:latin typeface="Avenir Next" panose="020B0503020202020204" pitchFamily="34" charset="0"/>
                  <a:cs typeface="Gill Sans MT"/>
                </a:rPr>
                <a:t>multiple instruction, multiple data (MIMD) execution model </a:t>
              </a:r>
              <a:endParaRPr kumimoji="0" lang="en-US"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grpSp>
        <p:nvGrpSpPr>
          <p:cNvPr id="220" name="Group 219">
            <a:extLst>
              <a:ext uri="{FF2B5EF4-FFF2-40B4-BE49-F238E27FC236}">
                <a16:creationId xmlns:a16="http://schemas.microsoft.com/office/drawing/2014/main" id="{A6C02B7B-3574-9113-4CDC-B4122C166732}"/>
              </a:ext>
            </a:extLst>
          </p:cNvPr>
          <p:cNvGrpSpPr/>
          <p:nvPr/>
        </p:nvGrpSpPr>
        <p:grpSpPr>
          <a:xfrm>
            <a:off x="3239" y="5150643"/>
            <a:ext cx="9470110" cy="781038"/>
            <a:chOff x="549218" y="3454216"/>
            <a:chExt cx="8426174" cy="788666"/>
          </a:xfrm>
        </p:grpSpPr>
        <p:sp>
          <p:nvSpPr>
            <p:cNvPr id="221" name="TextBox 220">
              <a:extLst>
                <a:ext uri="{FF2B5EF4-FFF2-40B4-BE49-F238E27FC236}">
                  <a16:creationId xmlns:a16="http://schemas.microsoft.com/office/drawing/2014/main" id="{7E095E66-B7A3-3BC8-A6E1-DB69A134CA51}"/>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2</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223" name="TextBox 222">
              <a:extLst>
                <a:ext uri="{FF2B5EF4-FFF2-40B4-BE49-F238E27FC236}">
                  <a16:creationId xmlns:a16="http://schemas.microsoft.com/office/drawing/2014/main" id="{0B9BBA30-6AAB-BE80-7885-94A7F9C043CA}"/>
                </a:ext>
              </a:extLst>
            </p:cNvPr>
            <p:cNvSpPr txBox="1"/>
            <p:nvPr/>
          </p:nvSpPr>
          <p:spPr>
            <a:xfrm>
              <a:off x="974390" y="3528082"/>
              <a:ext cx="8001002" cy="714800"/>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Enables low-cost interconnects for vector reduction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global and local data buses can be used for inter-/intra-mat communication    </a:t>
              </a: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grpSp>
        <p:nvGrpSpPr>
          <p:cNvPr id="228" name="Group 227">
            <a:extLst>
              <a:ext uri="{FF2B5EF4-FFF2-40B4-BE49-F238E27FC236}">
                <a16:creationId xmlns:a16="http://schemas.microsoft.com/office/drawing/2014/main" id="{E46F4404-BC62-B4F3-ACCD-5494AB90A171}"/>
              </a:ext>
            </a:extLst>
          </p:cNvPr>
          <p:cNvGrpSpPr/>
          <p:nvPr/>
        </p:nvGrpSpPr>
        <p:grpSpPr>
          <a:xfrm>
            <a:off x="7336" y="5831862"/>
            <a:ext cx="9470110" cy="781038"/>
            <a:chOff x="549218" y="3454216"/>
            <a:chExt cx="8426174" cy="788666"/>
          </a:xfrm>
        </p:grpSpPr>
        <p:sp>
          <p:nvSpPr>
            <p:cNvPr id="229" name="TextBox 228">
              <a:extLst>
                <a:ext uri="{FF2B5EF4-FFF2-40B4-BE49-F238E27FC236}">
                  <a16:creationId xmlns:a16="http://schemas.microsoft.com/office/drawing/2014/main" id="{85E81FB7-5BF8-CD34-1CFE-01872A17B084}"/>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3</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230" name="TextBox 229">
              <a:extLst>
                <a:ext uri="{FF2B5EF4-FFF2-40B4-BE49-F238E27FC236}">
                  <a16:creationId xmlns:a16="http://schemas.microsoft.com/office/drawing/2014/main" id="{2B3D6435-FF6F-8C93-2A2C-8A7668C5FA86}"/>
                </a:ext>
              </a:extLst>
            </p:cNvPr>
            <p:cNvSpPr txBox="1"/>
            <p:nvPr/>
          </p:nvSpPr>
          <p:spPr>
            <a:xfrm>
              <a:off x="974390" y="3528082"/>
              <a:ext cx="8001002" cy="714800"/>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Eases programmability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SIMD parallelism in a DRAM mat is on par with vector ISAs’ SIMD width </a:t>
              </a: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sp>
        <p:nvSpPr>
          <p:cNvPr id="231" name="Rectangle 230">
            <a:extLst>
              <a:ext uri="{FF2B5EF4-FFF2-40B4-BE49-F238E27FC236}">
                <a16:creationId xmlns:a16="http://schemas.microsoft.com/office/drawing/2014/main" id="{984434A9-11B4-6C56-B5A1-632FFFC7478C}"/>
              </a:ext>
            </a:extLst>
          </p:cNvPr>
          <p:cNvSpPr/>
          <p:nvPr/>
        </p:nvSpPr>
        <p:spPr>
          <a:xfrm>
            <a:off x="7530" y="4052166"/>
            <a:ext cx="9121747" cy="1852848"/>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Rounded Rectangle 231">
            <a:extLst>
              <a:ext uri="{FF2B5EF4-FFF2-40B4-BE49-F238E27FC236}">
                <a16:creationId xmlns:a16="http://schemas.microsoft.com/office/drawing/2014/main" id="{439A8839-CF62-F175-9023-1DA19C8B03B6}"/>
              </a:ext>
            </a:extLst>
          </p:cNvPr>
          <p:cNvSpPr/>
          <p:nvPr/>
        </p:nvSpPr>
        <p:spPr>
          <a:xfrm>
            <a:off x="1501955" y="1600005"/>
            <a:ext cx="1650846" cy="1219405"/>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381" name="TextBox 380">
            <a:extLst>
              <a:ext uri="{FF2B5EF4-FFF2-40B4-BE49-F238E27FC236}">
                <a16:creationId xmlns:a16="http://schemas.microsoft.com/office/drawing/2014/main" id="{65261135-95BE-743B-898C-780B3D4139F1}"/>
              </a:ext>
            </a:extLst>
          </p:cNvPr>
          <p:cNvSpPr txBox="1"/>
          <p:nvPr/>
        </p:nvSpPr>
        <p:spPr>
          <a:xfrm>
            <a:off x="727625" y="1155402"/>
            <a:ext cx="3535782"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rPr>
              <a:t>512 columns</a:t>
            </a:r>
          </a:p>
        </p:txBody>
      </p:sp>
      <p:graphicFrame>
        <p:nvGraphicFramePr>
          <p:cNvPr id="219" name="Table 4">
            <a:extLst>
              <a:ext uri="{FF2B5EF4-FFF2-40B4-BE49-F238E27FC236}">
                <a16:creationId xmlns:a16="http://schemas.microsoft.com/office/drawing/2014/main" id="{6DC621EF-0AB1-142E-A612-F39EB5B9DA3A}"/>
              </a:ext>
            </a:extLst>
          </p:cNvPr>
          <p:cNvGraphicFramePr>
            <a:graphicFrameLocks/>
          </p:cNvGraphicFramePr>
          <p:nvPr>
            <p:extLst>
              <p:ext uri="{D42A27DB-BD31-4B8C-83A1-F6EECF244321}">
                <p14:modId xmlns:p14="http://schemas.microsoft.com/office/powerpoint/2010/main" val="4114819305"/>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804859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8"/>
                                        </p:tgtEl>
                                        <p:attrNameLst>
                                          <p:attrName>style.visibility</p:attrName>
                                        </p:attrNameLst>
                                      </p:cBhvr>
                                      <p:to>
                                        <p:strVal val="visible"/>
                                      </p:to>
                                    </p:set>
                                    <p:animEffect transition="in" filter="fade">
                                      <p:cBhvr>
                                        <p:cTn id="7" dur="500"/>
                                        <p:tgtEl>
                                          <p:spTgt spid="2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81"/>
                                        </p:tgtEl>
                                        <p:attrNameLst>
                                          <p:attrName>style.visibility</p:attrName>
                                        </p:attrNameLst>
                                      </p:cBhvr>
                                      <p:to>
                                        <p:strVal val="visible"/>
                                      </p:to>
                                    </p:set>
                                    <p:animEffect transition="in" filter="fade">
                                      <p:cBhvr>
                                        <p:cTn id="10" dur="500"/>
                                        <p:tgtEl>
                                          <p:spTgt spid="38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32"/>
                                        </p:tgtEl>
                                        <p:attrNameLst>
                                          <p:attrName>style.visibility</p:attrName>
                                        </p:attrNameLst>
                                      </p:cBhvr>
                                      <p:to>
                                        <p:strVal val="visible"/>
                                      </p:to>
                                    </p:set>
                                    <p:animEffect transition="in" filter="fade">
                                      <p:cBhvr>
                                        <p:cTn id="13"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 grpId="0" animBg="1"/>
      <p:bldP spid="38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111C99E-8D53-FF34-C48A-97416595E12A}"/>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MIMDRAM</a:t>
            </a:r>
            <a:r>
              <a:rPr lang="en-US" sz="2200" b="1" dirty="0">
                <a:solidFill>
                  <a:schemeClr val="tx1"/>
                </a:solidFill>
                <a:latin typeface="Avenir Next" panose="020B0503020202020204" pitchFamily="34" charset="0"/>
              </a:rPr>
              <a:t> is a hardware/software co-designed PUD system that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enables </a:t>
            </a:r>
            <a:r>
              <a:rPr lang="en-US" sz="2200" b="1" dirty="0">
                <a:solidFill>
                  <a:schemeClr val="accent4"/>
                </a:solidFill>
                <a:latin typeface="Avenir Next" panose="020B0503020202020204" pitchFamily="34" charset="0"/>
              </a:rPr>
              <a:t>fine-grained PUD computation </a:t>
            </a:r>
            <a:r>
              <a:rPr lang="en-US" sz="2200" b="1" dirty="0">
                <a:solidFill>
                  <a:schemeClr val="tx1"/>
                </a:solidFill>
                <a:latin typeface="Avenir Next" panose="020B0503020202020204" pitchFamily="34" charset="0"/>
              </a:rPr>
              <a:t>at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low cost </a:t>
            </a:r>
            <a:r>
              <a:rPr lang="en-US" sz="2200" b="1" dirty="0">
                <a:solidFill>
                  <a:schemeClr val="tx1"/>
                </a:solidFill>
                <a:latin typeface="Avenir Next" panose="020B0503020202020204" pitchFamily="34" charset="0"/>
              </a:rPr>
              <a:t>and </a:t>
            </a:r>
            <a:r>
              <a:rPr lang="en-US" sz="2200" b="1" dirty="0">
                <a:solidFill>
                  <a:srgbClr val="1A82C4"/>
                </a:solidFill>
                <a:latin typeface="Avenir Next" panose="020B0503020202020204" pitchFamily="34" charset="0"/>
              </a:rPr>
              <a:t>programming effort</a:t>
            </a:r>
          </a:p>
        </p:txBody>
      </p:sp>
      <p:sp>
        <p:nvSpPr>
          <p:cNvPr id="5" name="Up Arrow 4">
            <a:extLst>
              <a:ext uri="{FF2B5EF4-FFF2-40B4-BE49-F238E27FC236}">
                <a16:creationId xmlns:a16="http://schemas.microsoft.com/office/drawing/2014/main" id="{A5B3FEF0-8AEC-FB30-3FE4-BC39ABC59EC2}"/>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20000"/>
                  <a:lumOff val="80000"/>
                </a:schemeClr>
              </a:solidFill>
            </a:endParaRPr>
          </a:p>
        </p:txBody>
      </p:sp>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Main components of MIMDRAM:</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chemeClr val="bg2">
                      <a:lumMod val="25000"/>
                    </a:schemeClr>
                  </a:solidFill>
                  <a:latin typeface="Avenir Next" panose="020B0503020202020204" pitchFamily="34" charset="0"/>
                  <a:cs typeface="Gill Sans MT"/>
                </a:rPr>
                <a:t>Hardware</a:t>
              </a:r>
            </a:p>
            <a:p>
              <a:pPr marL="342900" lvl="0" indent="-342900" defTabSz="914400">
                <a:buFontTx/>
                <a:buChar char="-"/>
                <a:defRPr/>
              </a:pPr>
              <a:r>
                <a:rPr kumimoji="0" lang="en-US" i="0" u="none" strike="noStrike" kern="1200" cap="none" spc="0" normalizeH="0" baseline="0" noProof="0" dirty="0">
                  <a:ln>
                    <a:noFill/>
                  </a:ln>
                  <a:effectLst/>
                  <a:uLnTx/>
                  <a:uFillTx/>
                  <a:latin typeface="Avenir Next" panose="020B0503020202020204" pitchFamily="34" charset="0"/>
                  <a:cs typeface="Gill Sans MT"/>
                </a:rPr>
                <a:t>DRAM array modification </a:t>
              </a:r>
              <a:r>
                <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rPr>
                <a:t>to enable fine-grained PUD computation</a:t>
              </a:r>
            </a:p>
            <a:p>
              <a:pPr marL="342900" lvl="0" indent="-342900" defTabSz="914400">
                <a:buFontTx/>
                <a:buChar char="-"/>
                <a:defRPr/>
              </a:pPr>
              <a:r>
                <a:rPr lang="en-US" dirty="0">
                  <a:latin typeface="Avenir Next" panose="020B0503020202020204" pitchFamily="34" charset="0"/>
                  <a:cs typeface="Gill Sans MT"/>
                </a:rPr>
                <a:t>inter- and intra-mat interconnects </a:t>
              </a:r>
              <a:r>
                <a:rPr lang="en-US" dirty="0">
                  <a:solidFill>
                    <a:srgbClr val="E16161"/>
                  </a:solidFill>
                  <a:latin typeface="Avenir Next" panose="020B0503020202020204" pitchFamily="34" charset="0"/>
                  <a:cs typeface="Gill Sans MT"/>
                </a:rPr>
                <a:t>to enable PUD vector reduction</a:t>
              </a:r>
            </a:p>
            <a:p>
              <a:pPr marL="342900" lvl="0" indent="-342900" defTabSz="914400">
                <a:buFontTx/>
                <a:buChar char="-"/>
                <a:defRPr/>
              </a:pPr>
              <a:r>
                <a:rPr lang="en-US" dirty="0">
                  <a:latin typeface="Avenir Next" panose="020B0503020202020204" pitchFamily="34" charset="0"/>
                  <a:cs typeface="Gill Sans MT"/>
                </a:rPr>
                <a:t>control unit design</a:t>
              </a:r>
              <a:r>
                <a:rPr lang="en-US" dirty="0">
                  <a:solidFill>
                    <a:srgbClr val="E16161"/>
                  </a:solidFill>
                  <a:latin typeface="Avenir Next" panose="020B0503020202020204" pitchFamily="34" charset="0"/>
                  <a:cs typeface="Gill Sans MT"/>
                </a:rPr>
                <a:t> to orchestrate PUD execution </a:t>
              </a:r>
              <a:endPar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2"/>
            <a:ext cx="9144001" cy="1094830"/>
            <a:chOff x="406767" y="3421560"/>
            <a:chExt cx="8475012" cy="1105522"/>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2"/>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Software</a:t>
              </a:r>
            </a:p>
            <a:p>
              <a:pPr marL="342900" lvl="0" indent="-342900" defTabSz="914400">
                <a:buFontTx/>
                <a:buChar char="-"/>
                <a:defRPr/>
              </a:pPr>
              <a:r>
                <a:rPr lang="en-US" sz="1900" dirty="0">
                  <a:latin typeface="Avenir Next" panose="020B0503020202020204" pitchFamily="34" charset="0"/>
                  <a:cs typeface="Gill Sans MT"/>
                </a:rPr>
                <a:t>compiler support </a:t>
              </a:r>
              <a:r>
                <a:rPr lang="en-US" sz="1900" dirty="0">
                  <a:solidFill>
                    <a:schemeClr val="accent5"/>
                  </a:solidFill>
                  <a:latin typeface="Avenir Next" panose="020B0503020202020204" pitchFamily="34" charset="0"/>
                  <a:cs typeface="Gill Sans MT"/>
                </a:rPr>
                <a:t>to transparently generate PUD instructions</a:t>
              </a:r>
            </a:p>
            <a:p>
              <a:pPr marL="342900" lvl="0" indent="-342900" defTabSz="914400">
                <a:buFontTx/>
                <a:buChar char="-"/>
                <a:defRPr/>
              </a:pPr>
              <a:r>
                <a:rPr lang="en-US" sz="1900" dirty="0">
                  <a:latin typeface="Avenir Next" panose="020B0503020202020204" pitchFamily="34" charset="0"/>
                  <a:cs typeface="Gill Sans MT"/>
                </a:rPr>
                <a:t>system support </a:t>
              </a:r>
              <a:r>
                <a:rPr lang="en-US" sz="1900" dirty="0">
                  <a:solidFill>
                    <a:schemeClr val="accent5"/>
                  </a:solidFill>
                  <a:latin typeface="Avenir Next" panose="020B0503020202020204" pitchFamily="34" charset="0"/>
                  <a:cs typeface="Gill Sans MT"/>
                </a:rPr>
                <a:t>to map and execute PUD instructions </a:t>
              </a:r>
              <a:endParaRPr kumimoji="0" lang="en-US" sz="1900" i="0" u="none" strike="noStrike" kern="1200" cap="none" spc="0" normalizeH="0" baseline="0" noProof="0" dirty="0">
                <a:ln>
                  <a:noFill/>
                </a:ln>
                <a:solidFill>
                  <a:schemeClr val="accent5"/>
                </a:solidFill>
                <a:effectLst/>
                <a:uLnTx/>
                <a:uFillTx/>
                <a:latin typeface="Avenir Next" panose="020B0503020202020204" pitchFamily="34" charset="0"/>
                <a:cs typeface="Gill Sans MT"/>
              </a:endParaRP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graphicFrame>
        <p:nvGraphicFramePr>
          <p:cNvPr id="2" name="Table 4">
            <a:extLst>
              <a:ext uri="{FF2B5EF4-FFF2-40B4-BE49-F238E27FC236}">
                <a16:creationId xmlns:a16="http://schemas.microsoft.com/office/drawing/2014/main" id="{59D77C25-6A43-DE17-1988-99F93209A085}"/>
              </a:ext>
            </a:extLst>
          </p:cNvPr>
          <p:cNvGraphicFramePr>
            <a:graphicFrameLocks/>
          </p:cNvGraphicFramePr>
          <p:nvPr>
            <p:extLst>
              <p:ext uri="{D42A27DB-BD31-4B8C-83A1-F6EECF244321}">
                <p14:modId xmlns:p14="http://schemas.microsoft.com/office/powerpoint/2010/main" val="408842982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a:t>
                      </a:r>
                      <a:r>
                        <a:rPr lang="en-US" sz="800" kern="1200" dirty="0">
                          <a:solidFill>
                            <a:schemeClr val="accent4"/>
                          </a:solidFill>
                          <a:latin typeface="Avenir Next" panose="020B0503020202020204" pitchFamily="34" charset="0"/>
                          <a:ea typeface="+mn-ea"/>
                          <a:cs typeface="Futura Medium" panose="020B0602020204020303" pitchFamily="34" charset="-79"/>
                        </a:rPr>
                        <a:t>● </a:t>
                      </a:r>
                      <a:endParaRPr lang="en-US" sz="800" dirty="0">
                        <a:solidFill>
                          <a:schemeClr val="accent4"/>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891968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169011" y="68828"/>
            <a:ext cx="8894602" cy="943888"/>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Introduction &amp; Background</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0533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Limitations of PUD Systems</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BABABA"/>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27893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MIMDRAM</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3</a:t>
              </a:r>
            </a:p>
          </p:txBody>
        </p:sp>
      </p:grpSp>
      <p:grpSp>
        <p:nvGrpSpPr>
          <p:cNvPr id="37" name="Group 36">
            <a:extLst>
              <a:ext uri="{FF2B5EF4-FFF2-40B4-BE49-F238E27FC236}">
                <a16:creationId xmlns:a16="http://schemas.microsoft.com/office/drawing/2014/main" id="{9AA1098E-4920-8C3F-DA3A-A875EBAF516B}"/>
              </a:ext>
            </a:extLst>
          </p:cNvPr>
          <p:cNvGrpSpPr/>
          <p:nvPr/>
        </p:nvGrpSpPr>
        <p:grpSpPr>
          <a:xfrm>
            <a:off x="174918" y="3525375"/>
            <a:ext cx="8779458" cy="594360"/>
            <a:chOff x="182271" y="1107480"/>
            <a:chExt cx="8779458" cy="758952"/>
          </a:xfrm>
        </p:grpSpPr>
        <p:sp>
          <p:nvSpPr>
            <p:cNvPr id="38" name="Rectangle 37">
              <a:extLst>
                <a:ext uri="{FF2B5EF4-FFF2-40B4-BE49-F238E27FC236}">
                  <a16:creationId xmlns:a16="http://schemas.microsoft.com/office/drawing/2014/main" id="{6E76F356-EB16-F78D-EE4D-2FFC18EDD2F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1A82C4"/>
                  </a:solidFill>
                  <a:latin typeface="Avenir Next" panose="020B0503020202020204" pitchFamily="34" charset="0"/>
                </a:rPr>
                <a:t>Hardware Overview</a:t>
              </a:r>
            </a:p>
          </p:txBody>
        </p:sp>
        <p:sp>
          <p:nvSpPr>
            <p:cNvPr id="39" name="Rectangle 38">
              <a:extLst>
                <a:ext uri="{FF2B5EF4-FFF2-40B4-BE49-F238E27FC236}">
                  <a16:creationId xmlns:a16="http://schemas.microsoft.com/office/drawing/2014/main" id="{71BE25DD-BB01-1019-91B4-1BB691BCFE21}"/>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1A82C4"/>
                  </a:solidFill>
                  <a:latin typeface="Avenir Next" panose="020B0503020202020204" pitchFamily="34" charset="0"/>
                </a:rPr>
                <a:t>4</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4261376"/>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Software Support</a:t>
              </a: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5</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997377"/>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6</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7</a:t>
              </a:r>
            </a:p>
          </p:txBody>
        </p:sp>
      </p:grpSp>
      <p:graphicFrame>
        <p:nvGraphicFramePr>
          <p:cNvPr id="4" name="Table 4">
            <a:extLst>
              <a:ext uri="{FF2B5EF4-FFF2-40B4-BE49-F238E27FC236}">
                <a16:creationId xmlns:a16="http://schemas.microsoft.com/office/drawing/2014/main" id="{31FE5C3E-9476-890D-330B-62ED88D31DAF}"/>
              </a:ext>
            </a:extLst>
          </p:cNvPr>
          <p:cNvGraphicFramePr>
            <a:graphicFrameLocks/>
          </p:cNvGraphicFramePr>
          <p:nvPr>
            <p:extLst>
              <p:ext uri="{D42A27DB-BD31-4B8C-83A1-F6EECF244321}">
                <p14:modId xmlns:p14="http://schemas.microsoft.com/office/powerpoint/2010/main" val="2258720639"/>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A82C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10869784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Main components of MIMDRAM:</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rgbClr val="E16161"/>
                  </a:solidFill>
                  <a:latin typeface="Avenir Next" panose="020B0503020202020204" pitchFamily="34" charset="0"/>
                  <a:cs typeface="Gill Sans MT"/>
                </a:rPr>
                <a:t>Hardware</a:t>
              </a:r>
              <a:endParaRPr kumimoji="0" lang="en-US" sz="22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a:p>
              <a:pPr marL="342900" lvl="0" indent="-342900" defTabSz="914400">
                <a:buFontTx/>
                <a:buChar char="-"/>
                <a:defRPr/>
              </a:pPr>
              <a:r>
                <a:rPr kumimoji="0" lang="en-US" b="1" i="0" u="none" strike="noStrike" kern="1200" cap="none" spc="0" normalizeH="0" baseline="0" noProof="0" dirty="0">
                  <a:ln>
                    <a:noFill/>
                  </a:ln>
                  <a:effectLst/>
                  <a:uLnTx/>
                  <a:uFillTx/>
                  <a:latin typeface="Avenir Next" panose="020B0503020202020204" pitchFamily="34" charset="0"/>
                  <a:cs typeface="Gill Sans MT"/>
                </a:rPr>
                <a:t>DRAM array modification </a:t>
              </a:r>
              <a:r>
                <a:rPr kumimoji="0" lang="en-US"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to enable fine-grained PUD computation</a:t>
              </a:r>
            </a:p>
            <a:p>
              <a:pPr marL="342900" lvl="0" indent="-342900" defTabSz="914400">
                <a:buFontTx/>
                <a:buChar char="-"/>
                <a:defRPr/>
              </a:pPr>
              <a:r>
                <a:rPr lang="en-US" dirty="0">
                  <a:latin typeface="Avenir Next" panose="020B0503020202020204" pitchFamily="34" charset="0"/>
                  <a:cs typeface="Gill Sans MT"/>
                </a:rPr>
                <a:t>inter- and intra-mat interconnects </a:t>
              </a:r>
              <a:r>
                <a:rPr lang="en-US" dirty="0">
                  <a:solidFill>
                    <a:srgbClr val="E16161"/>
                  </a:solidFill>
                  <a:latin typeface="Avenir Next" panose="020B0503020202020204" pitchFamily="34" charset="0"/>
                  <a:cs typeface="Gill Sans MT"/>
                </a:rPr>
                <a:t>to enable PUD vector reduction</a:t>
              </a:r>
            </a:p>
            <a:p>
              <a:pPr marL="342900" lvl="0" indent="-342900" defTabSz="914400">
                <a:buFontTx/>
                <a:buChar char="-"/>
                <a:defRPr/>
              </a:pPr>
              <a:r>
                <a:rPr lang="en-US" dirty="0">
                  <a:latin typeface="Avenir Next" panose="020B0503020202020204" pitchFamily="34" charset="0"/>
                  <a:cs typeface="Gill Sans MT"/>
                </a:rPr>
                <a:t>control unit design</a:t>
              </a:r>
              <a:r>
                <a:rPr lang="en-US" dirty="0">
                  <a:solidFill>
                    <a:srgbClr val="E16161"/>
                  </a:solidFill>
                  <a:latin typeface="Avenir Next" panose="020B0503020202020204" pitchFamily="34" charset="0"/>
                  <a:cs typeface="Gill Sans MT"/>
                </a:rPr>
                <a:t> to orchestrate PUD execution </a:t>
              </a:r>
              <a:endPar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5"/>
            <a:ext cx="9144001" cy="1094830"/>
            <a:chOff x="406767" y="3421560"/>
            <a:chExt cx="8475012" cy="1105521"/>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Software</a:t>
              </a:r>
            </a:p>
            <a:p>
              <a:pPr marL="342900" lvl="0" indent="-342900" defTabSz="914400">
                <a:buFontTx/>
                <a:buChar char="-"/>
                <a:defRPr/>
              </a:pPr>
              <a:r>
                <a:rPr lang="en-US" sz="1900" dirty="0">
                  <a:latin typeface="Avenir Next" panose="020B0503020202020204" pitchFamily="34" charset="0"/>
                  <a:cs typeface="Gill Sans MT"/>
                </a:rPr>
                <a:t>new compiler support </a:t>
              </a:r>
              <a:r>
                <a:rPr lang="en-US" sz="1900" dirty="0">
                  <a:solidFill>
                    <a:schemeClr val="accent5"/>
                  </a:solidFill>
                  <a:latin typeface="Avenir Next" panose="020B0503020202020204" pitchFamily="34" charset="0"/>
                  <a:cs typeface="Gill Sans MT"/>
                </a:rPr>
                <a:t>to transparently generate PUD instructions</a:t>
              </a:r>
            </a:p>
            <a:p>
              <a:pPr marL="342900" lvl="0" indent="-342900" defTabSz="914400">
                <a:buFontTx/>
                <a:buChar char="-"/>
                <a:defRPr/>
              </a:pPr>
              <a:r>
                <a:rPr lang="en-US" sz="1900" dirty="0">
                  <a:latin typeface="Avenir Next" panose="020B0503020202020204" pitchFamily="34" charset="0"/>
                  <a:cs typeface="Gill Sans MT"/>
                </a:rPr>
                <a:t>system support </a:t>
              </a:r>
              <a:r>
                <a:rPr lang="en-US" sz="1900" dirty="0">
                  <a:solidFill>
                    <a:schemeClr val="accent5"/>
                  </a:solidFill>
                  <a:latin typeface="Avenir Next" panose="020B0503020202020204" pitchFamily="34" charset="0"/>
                  <a:cs typeface="Gill Sans MT"/>
                </a:rPr>
                <a:t>to map and execute PUD instructions </a:t>
              </a:r>
              <a:endParaRPr kumimoji="0" lang="en-US" sz="1900" i="0" u="none" strike="noStrike" kern="1200" cap="none" spc="0" normalizeH="0" baseline="0" noProof="0" dirty="0">
                <a:ln>
                  <a:noFill/>
                </a:ln>
                <a:solidFill>
                  <a:schemeClr val="accent5"/>
                </a:solidFill>
                <a:effectLst/>
                <a:uLnTx/>
                <a:uFillTx/>
                <a:latin typeface="Avenir Next" panose="020B0503020202020204" pitchFamily="34" charset="0"/>
                <a:cs typeface="Gill Sans MT"/>
              </a:endParaRP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
        <p:nvSpPr>
          <p:cNvPr id="2" name="Rectangle 1">
            <a:extLst>
              <a:ext uri="{FF2B5EF4-FFF2-40B4-BE49-F238E27FC236}">
                <a16:creationId xmlns:a16="http://schemas.microsoft.com/office/drawing/2014/main" id="{3FF95EE6-0176-2234-02C6-891EB1E0A789}"/>
              </a:ext>
            </a:extLst>
          </p:cNvPr>
          <p:cNvSpPr/>
          <p:nvPr/>
        </p:nvSpPr>
        <p:spPr>
          <a:xfrm>
            <a:off x="0" y="4418713"/>
            <a:ext cx="9144000" cy="1819341"/>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 name="Table 4">
            <a:extLst>
              <a:ext uri="{FF2B5EF4-FFF2-40B4-BE49-F238E27FC236}">
                <a16:creationId xmlns:a16="http://schemas.microsoft.com/office/drawing/2014/main" id="{622BC612-8FA3-7D70-D26F-9056A84FDA7A}"/>
              </a:ext>
            </a:extLst>
          </p:cNvPr>
          <p:cNvGraphicFramePr>
            <a:graphicFrameLocks/>
          </p:cNvGraphicFramePr>
          <p:nvPr>
            <p:extLst>
              <p:ext uri="{D42A27DB-BD31-4B8C-83A1-F6EECF244321}">
                <p14:modId xmlns:p14="http://schemas.microsoft.com/office/powerpoint/2010/main" val="1048301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3" name="Rectangle 12">
            <a:extLst>
              <a:ext uri="{FF2B5EF4-FFF2-40B4-BE49-F238E27FC236}">
                <a16:creationId xmlns:a16="http://schemas.microsoft.com/office/drawing/2014/main" id="{76CC54B6-FDAC-AEA4-25D6-D5F40DB4E274}"/>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MIMDRAM</a:t>
            </a:r>
            <a:r>
              <a:rPr lang="en-US" sz="2200" b="1" dirty="0">
                <a:solidFill>
                  <a:schemeClr val="tx1"/>
                </a:solidFill>
                <a:latin typeface="Avenir Next" panose="020B0503020202020204" pitchFamily="34" charset="0"/>
              </a:rPr>
              <a:t> is a hardware/software co-designed PUD system that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enables </a:t>
            </a:r>
            <a:r>
              <a:rPr lang="en-US" sz="2200" b="1" dirty="0">
                <a:solidFill>
                  <a:schemeClr val="accent4"/>
                </a:solidFill>
                <a:latin typeface="Avenir Next" panose="020B0503020202020204" pitchFamily="34" charset="0"/>
              </a:rPr>
              <a:t>fine-grained PUD computation </a:t>
            </a:r>
            <a:r>
              <a:rPr lang="en-US" sz="2200" b="1" dirty="0">
                <a:solidFill>
                  <a:schemeClr val="tx1"/>
                </a:solidFill>
                <a:latin typeface="Avenir Next" panose="020B0503020202020204" pitchFamily="34" charset="0"/>
              </a:rPr>
              <a:t>at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low cost </a:t>
            </a:r>
            <a:r>
              <a:rPr lang="en-US" sz="2200" b="1" dirty="0">
                <a:solidFill>
                  <a:schemeClr val="tx1"/>
                </a:solidFill>
                <a:latin typeface="Avenir Next" panose="020B0503020202020204" pitchFamily="34" charset="0"/>
              </a:rPr>
              <a:t>and </a:t>
            </a:r>
            <a:r>
              <a:rPr lang="en-US" sz="2200" b="1" dirty="0">
                <a:solidFill>
                  <a:srgbClr val="1A82C4"/>
                </a:solidFill>
                <a:latin typeface="Avenir Next" panose="020B0503020202020204" pitchFamily="34" charset="0"/>
              </a:rPr>
              <a:t>programming effort</a:t>
            </a:r>
          </a:p>
        </p:txBody>
      </p:sp>
      <p:sp>
        <p:nvSpPr>
          <p:cNvPr id="14" name="Up Arrow 13">
            <a:extLst>
              <a:ext uri="{FF2B5EF4-FFF2-40B4-BE49-F238E27FC236}">
                <a16:creationId xmlns:a16="http://schemas.microsoft.com/office/drawing/2014/main" id="{246CFEBC-B9FD-1A9A-4C0E-C9F31A0EDE8A}"/>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20000"/>
                  <a:lumOff val="80000"/>
                </a:schemeClr>
              </a:solidFill>
            </a:endParaRPr>
          </a:p>
        </p:txBody>
      </p:sp>
    </p:spTree>
    <p:extLst>
      <p:ext uri="{BB962C8B-B14F-4D97-AF65-F5344CB8AC3E}">
        <p14:creationId xmlns:p14="http://schemas.microsoft.com/office/powerpoint/2010/main" val="318583764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DRAM Array Modifications</a:t>
            </a:r>
          </a:p>
        </p:txBody>
      </p:sp>
      <p:sp>
        <p:nvSpPr>
          <p:cNvPr id="2" name="Rectangle 1">
            <a:extLst>
              <a:ext uri="{FF2B5EF4-FFF2-40B4-BE49-F238E27FC236}">
                <a16:creationId xmlns:a16="http://schemas.microsoft.com/office/drawing/2014/main" id="{3FF95EE6-0176-2234-02C6-891EB1E0A789}"/>
              </a:ext>
            </a:extLst>
          </p:cNvPr>
          <p:cNvSpPr/>
          <p:nvPr/>
        </p:nvSpPr>
        <p:spPr>
          <a:xfrm>
            <a:off x="0" y="4418713"/>
            <a:ext cx="9144000" cy="2101830"/>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A82FD43A-3278-1DA7-F517-FB2A43E96832}"/>
              </a:ext>
            </a:extLst>
          </p:cNvPr>
          <p:cNvGrpSpPr/>
          <p:nvPr/>
        </p:nvGrpSpPr>
        <p:grpSpPr>
          <a:xfrm>
            <a:off x="1734836" y="2404844"/>
            <a:ext cx="1414038" cy="1414038"/>
            <a:chOff x="4876800" y="1600199"/>
            <a:chExt cx="2819401" cy="2819401"/>
          </a:xfrm>
        </p:grpSpPr>
        <p:grpSp>
          <p:nvGrpSpPr>
            <p:cNvPr id="13" name="Group 12">
              <a:extLst>
                <a:ext uri="{FF2B5EF4-FFF2-40B4-BE49-F238E27FC236}">
                  <a16:creationId xmlns:a16="http://schemas.microsoft.com/office/drawing/2014/main" id="{E99E7E8A-FE00-8AE5-D721-F1116F76AA56}"/>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298E0214-9BCA-E990-048D-FD328166682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 name="DRAM">
                <a:extLst>
                  <a:ext uri="{FF2B5EF4-FFF2-40B4-BE49-F238E27FC236}">
                    <a16:creationId xmlns:a16="http://schemas.microsoft.com/office/drawing/2014/main" id="{13136B58-D80B-77CB-B7E4-DF2B531D498B}"/>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050E7E5E-4CFA-D987-998A-AFC31E679A1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E9BF7E1B-D939-3D4D-A2F5-8D3E76614B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62072844-BB60-B0A9-AA14-89B5E45C750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4" name="Group 13">
              <a:extLst>
                <a:ext uri="{FF2B5EF4-FFF2-40B4-BE49-F238E27FC236}">
                  <a16:creationId xmlns:a16="http://schemas.microsoft.com/office/drawing/2014/main" id="{408CA42F-AC6D-2060-4E4D-4ABCE271B370}"/>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8428DF61-7CA9-76FD-A59F-61825302CD0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19D6CBAE-D6CB-8769-75D4-FD805AF9CA6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D0722138-7E03-34AF-422E-65001991758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38B7E10E-918C-0D7C-CD3C-BD0A8C25DD1B}"/>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16639118-4C1C-7720-20FA-AEB297EAF8D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grpSp>
        <p:grpSp>
          <p:nvGrpSpPr>
            <p:cNvPr id="15" name="Group 14">
              <a:extLst>
                <a:ext uri="{FF2B5EF4-FFF2-40B4-BE49-F238E27FC236}">
                  <a16:creationId xmlns:a16="http://schemas.microsoft.com/office/drawing/2014/main" id="{764C97C7-6C6D-7B25-5E97-7B0D594E67C7}"/>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BB274D87-6CC5-E2D8-439F-4F3FFD01BFF7}"/>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DD07DA0-AD73-0AFB-FB8E-B1D95D9FA33D}"/>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C4C7E66C-1FE8-00E2-1DBF-F6C5C5C14BDE}"/>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801FAEC7-F6A4-98D1-AFD7-2BCEF351DD1D}"/>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FE2BA38F-775E-CBEC-D140-6EF77D614CDF}"/>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CC2DEDBA-F5BE-B095-498A-5D047265BC5D}"/>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3DEDC3AF-7DDD-D975-A3FD-15CCA6A44F81}"/>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9A0995C7-76DC-78D8-2038-F54188EACE9F}"/>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89F5D98-94C9-8A74-0399-C2886B94C89E}"/>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A9CFB171-2A43-30A0-BCED-F7BB858035CF}"/>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9BD2673-B188-D184-8AC4-F882F290BFA5}"/>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0AFCC473-9DB5-A891-14E3-8F5132DCBB96}"/>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2200FA58-F881-1601-F885-73D195B7C71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854ADDCE-E891-5E18-3F86-A9680AC6A62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70DA7459-04C4-771D-C8E7-B7B72E0CA886}"/>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C608C1BE-0889-D338-89A1-9300576BD070}"/>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7421EA12-7FA6-6018-AB28-DCF57EFA96D6}"/>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02397864-4721-E866-3EEC-3DE15CFBE11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CBF762D1-699D-9270-35C8-CCEA516DC58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5114B6DD-652E-ED47-B6A6-CD0A940A67C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2EF2F25C-EDE0-56B0-0C74-45B3479C83C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24BCC5C-6C08-3E8F-116B-B285DA0808B6}"/>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F3EE3905-AF01-EE4F-EDBD-2E34417F31CE}"/>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95614820-B89F-8B2C-1B1A-257CC3A045E6}"/>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4ED2B818-1E87-389E-D7BE-7762CEDD5576}"/>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D78E1194-98C3-FFD1-DDD9-9ABB830B28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24C9EF06-4370-6778-ABF6-07F1262A798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B6486F34-408B-9C87-B310-C221B75BDF34}"/>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595926EB-F5F7-5C49-8024-52351C5518D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4EB5A3FF-6225-72DA-2AE5-8E6A15321C9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BAB58AA8-A254-6366-790A-270347B968C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3C8CC6A9-2D21-14AF-47C9-A503B234517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FA27E60E-4944-9323-2C02-4A3E156FA2F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5C771764-9EB5-A92D-0F70-2E30C152AB7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328CED81-339D-EB0E-4CB4-2C4880F6F17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9F6CB433-18DB-B1B3-7C34-7D75C1AAEE9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 name="Oval 42">
                <a:extLst>
                  <a:ext uri="{FF2B5EF4-FFF2-40B4-BE49-F238E27FC236}">
                    <a16:creationId xmlns:a16="http://schemas.microsoft.com/office/drawing/2014/main" id="{8393CFEC-EFA0-F0E3-061B-117760DB095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64" name="Group 63">
            <a:extLst>
              <a:ext uri="{FF2B5EF4-FFF2-40B4-BE49-F238E27FC236}">
                <a16:creationId xmlns:a16="http://schemas.microsoft.com/office/drawing/2014/main" id="{D18E07A0-B9F6-3161-11CE-4BF557517F59}"/>
              </a:ext>
            </a:extLst>
          </p:cNvPr>
          <p:cNvGrpSpPr/>
          <p:nvPr/>
        </p:nvGrpSpPr>
        <p:grpSpPr>
          <a:xfrm>
            <a:off x="3292364" y="2404844"/>
            <a:ext cx="1414038" cy="1414038"/>
            <a:chOff x="4876800" y="1600199"/>
            <a:chExt cx="2819401" cy="2819401"/>
          </a:xfrm>
        </p:grpSpPr>
        <p:grpSp>
          <p:nvGrpSpPr>
            <p:cNvPr id="65" name="Group 64">
              <a:extLst>
                <a:ext uri="{FF2B5EF4-FFF2-40B4-BE49-F238E27FC236}">
                  <a16:creationId xmlns:a16="http://schemas.microsoft.com/office/drawing/2014/main" id="{2F0DF2D2-DA2A-BCF4-4C1D-58E052D04EBF}"/>
                </a:ext>
              </a:extLst>
            </p:cNvPr>
            <p:cNvGrpSpPr/>
            <p:nvPr/>
          </p:nvGrpSpPr>
          <p:grpSpPr>
            <a:xfrm>
              <a:off x="5486400" y="3962400"/>
              <a:ext cx="2209800" cy="457200"/>
              <a:chOff x="5486400" y="3962400"/>
              <a:chExt cx="2209800" cy="457200"/>
            </a:xfrm>
          </p:grpSpPr>
          <p:sp>
            <p:nvSpPr>
              <p:cNvPr id="110" name="DRAM">
                <a:extLst>
                  <a:ext uri="{FF2B5EF4-FFF2-40B4-BE49-F238E27FC236}">
                    <a16:creationId xmlns:a16="http://schemas.microsoft.com/office/drawing/2014/main" id="{87341B00-F32E-63E5-5E70-887D154AC19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1" name="DRAM">
                <a:extLst>
                  <a:ext uri="{FF2B5EF4-FFF2-40B4-BE49-F238E27FC236}">
                    <a16:creationId xmlns:a16="http://schemas.microsoft.com/office/drawing/2014/main" id="{14B81951-1F06-5A21-642D-93FD9C55CB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2" name="DRAM">
                <a:extLst>
                  <a:ext uri="{FF2B5EF4-FFF2-40B4-BE49-F238E27FC236}">
                    <a16:creationId xmlns:a16="http://schemas.microsoft.com/office/drawing/2014/main" id="{B14A978B-247F-19AA-82AB-EC9D5008CBE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3" name="DRAM">
                <a:extLst>
                  <a:ext uri="{FF2B5EF4-FFF2-40B4-BE49-F238E27FC236}">
                    <a16:creationId xmlns:a16="http://schemas.microsoft.com/office/drawing/2014/main" id="{87D296C2-976D-1ABB-3675-B4CA3B2B74A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4" name="DRAM">
                <a:extLst>
                  <a:ext uri="{FF2B5EF4-FFF2-40B4-BE49-F238E27FC236}">
                    <a16:creationId xmlns:a16="http://schemas.microsoft.com/office/drawing/2014/main" id="{99B70B23-5664-5B51-D2B0-E5B5A8F99B0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 name="Group 65">
              <a:extLst>
                <a:ext uri="{FF2B5EF4-FFF2-40B4-BE49-F238E27FC236}">
                  <a16:creationId xmlns:a16="http://schemas.microsoft.com/office/drawing/2014/main" id="{2A6BADC1-0AE9-20D8-DDE1-252172B9975A}"/>
                </a:ext>
              </a:extLst>
            </p:cNvPr>
            <p:cNvGrpSpPr/>
            <p:nvPr/>
          </p:nvGrpSpPr>
          <p:grpSpPr>
            <a:xfrm>
              <a:off x="4876800" y="1600200"/>
              <a:ext cx="457200" cy="2209800"/>
              <a:chOff x="4876800" y="1600200"/>
              <a:chExt cx="457200" cy="2209800"/>
            </a:xfrm>
          </p:grpSpPr>
          <p:sp>
            <p:nvSpPr>
              <p:cNvPr id="105" name="DRAM">
                <a:extLst>
                  <a:ext uri="{FF2B5EF4-FFF2-40B4-BE49-F238E27FC236}">
                    <a16:creationId xmlns:a16="http://schemas.microsoft.com/office/drawing/2014/main" id="{DDCA578A-D1A9-3A94-F787-45D64E90D58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930C93C9-27CE-453D-10F2-AAE8A954181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E63B6B3-967B-23F4-E9BE-F0DFC1D177E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5AAB2302-8D86-D740-F46E-3ACE6E64941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30004C9A-6054-A6D2-3078-0A545E661E2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7" name="Group 66">
              <a:extLst>
                <a:ext uri="{FF2B5EF4-FFF2-40B4-BE49-F238E27FC236}">
                  <a16:creationId xmlns:a16="http://schemas.microsoft.com/office/drawing/2014/main" id="{3A69A455-64D7-3C98-6D76-A9EF0FDB9A40}"/>
                </a:ext>
              </a:extLst>
            </p:cNvPr>
            <p:cNvGrpSpPr/>
            <p:nvPr/>
          </p:nvGrpSpPr>
          <p:grpSpPr>
            <a:xfrm>
              <a:off x="5676900" y="1600199"/>
              <a:ext cx="1828800" cy="2362201"/>
              <a:chOff x="5676900" y="1170708"/>
              <a:chExt cx="1828800" cy="2791692"/>
            </a:xfrm>
          </p:grpSpPr>
          <p:cxnSp>
            <p:nvCxnSpPr>
              <p:cNvPr id="100" name="Straight Connector 99">
                <a:extLst>
                  <a:ext uri="{FF2B5EF4-FFF2-40B4-BE49-F238E27FC236}">
                    <a16:creationId xmlns:a16="http://schemas.microsoft.com/office/drawing/2014/main" id="{C992C460-A928-F2A5-3DBB-F5A6A6E4BD97}"/>
                  </a:ext>
                </a:extLst>
              </p:cNvPr>
              <p:cNvCxnSpPr>
                <a:cxnSpLocks/>
                <a:stCxn id="70" idx="0"/>
                <a:endCxn id="110"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D516655-5B21-FDA2-9D6F-445C3C23F644}"/>
                  </a:ext>
                </a:extLst>
              </p:cNvPr>
              <p:cNvCxnSpPr>
                <a:cxnSpLocks/>
                <a:stCxn id="72" idx="0"/>
                <a:endCxn id="112"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97580EF-2C2B-DC67-569C-D0928235C196}"/>
                  </a:ext>
                </a:extLst>
              </p:cNvPr>
              <p:cNvCxnSpPr>
                <a:cxnSpLocks/>
                <a:stCxn id="73" idx="0"/>
                <a:endCxn id="113"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95680FE-7867-D986-8855-6FF989F584E4}"/>
                  </a:ext>
                </a:extLst>
              </p:cNvPr>
              <p:cNvCxnSpPr>
                <a:cxnSpLocks/>
                <a:stCxn id="74" idx="0"/>
                <a:endCxn id="114"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2807942-FFE0-2DFE-CDB3-CB30A27E65CB}"/>
                  </a:ext>
                </a:extLst>
              </p:cNvPr>
              <p:cNvCxnSpPr>
                <a:cxnSpLocks/>
                <a:stCxn id="71" idx="0"/>
                <a:endCxn id="111"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9EB950DF-0B4C-0F23-7906-C99346F85E7D}"/>
                </a:ext>
              </a:extLst>
            </p:cNvPr>
            <p:cNvGrpSpPr/>
            <p:nvPr/>
          </p:nvGrpSpPr>
          <p:grpSpPr>
            <a:xfrm>
              <a:off x="5334000" y="1790700"/>
              <a:ext cx="2362201" cy="1828800"/>
              <a:chOff x="5333998" y="1790700"/>
              <a:chExt cx="2791691" cy="1828800"/>
            </a:xfrm>
          </p:grpSpPr>
          <p:cxnSp>
            <p:nvCxnSpPr>
              <p:cNvPr id="95" name="Straight Connector 94">
                <a:extLst>
                  <a:ext uri="{FF2B5EF4-FFF2-40B4-BE49-F238E27FC236}">
                    <a16:creationId xmlns:a16="http://schemas.microsoft.com/office/drawing/2014/main" id="{5D31620E-E97A-E448-1154-7B229A3B8A67}"/>
                  </a:ext>
                </a:extLst>
              </p:cNvPr>
              <p:cNvCxnSpPr>
                <a:cxnSpLocks/>
                <a:stCxn id="74" idx="6"/>
                <a:endCxn id="105"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D916C58-1981-61F0-1F07-F5F29AE7D823}"/>
                  </a:ext>
                </a:extLst>
              </p:cNvPr>
              <p:cNvCxnSpPr>
                <a:cxnSpLocks/>
                <a:stCxn id="79" idx="6"/>
                <a:endCxn id="106" idx="0"/>
              </p:cNvCxnSpPr>
              <p:nvPr/>
            </p:nvCxnSpPr>
            <p:spPr>
              <a:xfrm flipH="1">
                <a:off x="5333998" y="2247899"/>
                <a:ext cx="2791691" cy="2"/>
              </a:xfrm>
              <a:prstGeom prst="line">
                <a:avLst/>
              </a:prstGeom>
              <a:solidFill>
                <a:srgbClr val="1A82C4"/>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9A98748-D5A8-2A6E-6725-FE2E403C6FED}"/>
                  </a:ext>
                </a:extLst>
              </p:cNvPr>
              <p:cNvCxnSpPr>
                <a:cxnSpLocks/>
                <a:endCxn id="107"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CA4906D-1EF0-3F2D-62E6-FAC78377461D}"/>
                  </a:ext>
                </a:extLst>
              </p:cNvPr>
              <p:cNvCxnSpPr>
                <a:cxnSpLocks/>
                <a:stCxn id="89" idx="6"/>
                <a:endCxn id="108"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3D822DB-7C84-298A-A65C-977A38DE9C1D}"/>
                  </a:ext>
                </a:extLst>
              </p:cNvPr>
              <p:cNvCxnSpPr>
                <a:cxnSpLocks/>
                <a:stCxn id="94" idx="6"/>
                <a:endCxn id="109"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D166CF74-BA69-DB0C-0852-A104FDC6088F}"/>
                </a:ext>
              </a:extLst>
            </p:cNvPr>
            <p:cNvGrpSpPr/>
            <p:nvPr/>
          </p:nvGrpSpPr>
          <p:grpSpPr>
            <a:xfrm>
              <a:off x="5486400" y="1600200"/>
              <a:ext cx="2209800" cy="2209800"/>
              <a:chOff x="5486400" y="1600200"/>
              <a:chExt cx="2209800" cy="2209800"/>
            </a:xfrm>
          </p:grpSpPr>
          <p:sp>
            <p:nvSpPr>
              <p:cNvPr id="70" name="Oval 69">
                <a:extLst>
                  <a:ext uri="{FF2B5EF4-FFF2-40B4-BE49-F238E27FC236}">
                    <a16:creationId xmlns:a16="http://schemas.microsoft.com/office/drawing/2014/main" id="{DDF3F150-9FB3-DFBB-0679-C80A677A250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C11C1B19-46C0-D3CF-EF0C-305A6F3D2FF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AA4A1D33-C21B-3250-FAA3-A50A74F203E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887C6319-5CEC-4638-2A5D-AE16955770CD}"/>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6B051FAF-736D-E2E6-66D4-C34DD6C767A5}"/>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DD6E47A5-EAD6-FD79-43B8-B1B263DA6B7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3C0BC89B-9DC3-B71C-95D0-4B23D9C2A6B0}"/>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38C85D6C-8564-57B3-2F00-4F3B52ACD43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7566A891-5AF3-28D8-3630-F43D7A388CD5}"/>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4826FAD3-177D-51AD-F1C8-386A0BCE59FF}"/>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C4A83AD4-0D70-8EB2-EDA2-D5C3A5AD950D}"/>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6452DB36-49DC-A14E-AA6E-EB9CDED66C0F}"/>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77105C97-5552-5189-C92D-DB746ABCF0EF}"/>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F97C2F56-33B3-A298-710A-0826FBA45E8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A20F7DDD-0DC3-8D93-FAB3-4707608465C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98BDF1FF-8CDE-B08E-0B58-B384115F3437}"/>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EAE74374-01A1-C5E8-D3B8-270153BC90A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EB848FB2-16CA-1CCC-6F68-20641E8E99A1}"/>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DE7FDACB-7AA7-7EBA-505B-8D93ADBA0E5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A398C955-C910-22C7-703F-03E07EBE01A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0" name="Oval 89">
                <a:extLst>
                  <a:ext uri="{FF2B5EF4-FFF2-40B4-BE49-F238E27FC236}">
                    <a16:creationId xmlns:a16="http://schemas.microsoft.com/office/drawing/2014/main" id="{504FEB88-B7BB-DDA0-4230-B58367291432}"/>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1" name="Oval 90">
                <a:extLst>
                  <a:ext uri="{FF2B5EF4-FFF2-40B4-BE49-F238E27FC236}">
                    <a16:creationId xmlns:a16="http://schemas.microsoft.com/office/drawing/2014/main" id="{E1DBEF38-2810-3F68-C99E-99760652CFAE}"/>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2" name="Oval 91">
                <a:extLst>
                  <a:ext uri="{FF2B5EF4-FFF2-40B4-BE49-F238E27FC236}">
                    <a16:creationId xmlns:a16="http://schemas.microsoft.com/office/drawing/2014/main" id="{BAF701D9-E9CC-9EAE-5645-3731F8AD4C16}"/>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3" name="Oval 92">
                <a:extLst>
                  <a:ext uri="{FF2B5EF4-FFF2-40B4-BE49-F238E27FC236}">
                    <a16:creationId xmlns:a16="http://schemas.microsoft.com/office/drawing/2014/main" id="{5AE66BBC-B5A7-F93D-1AAE-46BE58799DF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4" name="Oval 93">
                <a:extLst>
                  <a:ext uri="{FF2B5EF4-FFF2-40B4-BE49-F238E27FC236}">
                    <a16:creationId xmlns:a16="http://schemas.microsoft.com/office/drawing/2014/main" id="{3936BCB3-FAEC-1D31-1DBF-51074A54195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5" name="Group 114">
            <a:extLst>
              <a:ext uri="{FF2B5EF4-FFF2-40B4-BE49-F238E27FC236}">
                <a16:creationId xmlns:a16="http://schemas.microsoft.com/office/drawing/2014/main" id="{4F03F0AF-2B9D-F5B3-A3DA-A6EFFF21AC4A}"/>
              </a:ext>
            </a:extLst>
          </p:cNvPr>
          <p:cNvGrpSpPr/>
          <p:nvPr/>
        </p:nvGrpSpPr>
        <p:grpSpPr>
          <a:xfrm>
            <a:off x="4859036" y="2404844"/>
            <a:ext cx="1414038" cy="1414038"/>
            <a:chOff x="4876800" y="1600199"/>
            <a:chExt cx="2819401" cy="2819401"/>
          </a:xfrm>
        </p:grpSpPr>
        <p:grpSp>
          <p:nvGrpSpPr>
            <p:cNvPr id="116" name="Group 115">
              <a:extLst>
                <a:ext uri="{FF2B5EF4-FFF2-40B4-BE49-F238E27FC236}">
                  <a16:creationId xmlns:a16="http://schemas.microsoft.com/office/drawing/2014/main" id="{B503A83B-8376-94A7-5D63-B9CE832D6A1E}"/>
                </a:ext>
              </a:extLst>
            </p:cNvPr>
            <p:cNvGrpSpPr/>
            <p:nvPr/>
          </p:nvGrpSpPr>
          <p:grpSpPr>
            <a:xfrm>
              <a:off x="5486400" y="3962400"/>
              <a:ext cx="2209800" cy="457200"/>
              <a:chOff x="5486400" y="3962400"/>
              <a:chExt cx="2209800" cy="457200"/>
            </a:xfrm>
          </p:grpSpPr>
          <p:sp>
            <p:nvSpPr>
              <p:cNvPr id="161" name="DRAM">
                <a:extLst>
                  <a:ext uri="{FF2B5EF4-FFF2-40B4-BE49-F238E27FC236}">
                    <a16:creationId xmlns:a16="http://schemas.microsoft.com/office/drawing/2014/main" id="{7F1500E3-136B-F64F-E10C-3E118827FE5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2" name="DRAM">
                <a:extLst>
                  <a:ext uri="{FF2B5EF4-FFF2-40B4-BE49-F238E27FC236}">
                    <a16:creationId xmlns:a16="http://schemas.microsoft.com/office/drawing/2014/main" id="{1E3CAC27-81D8-5A73-0C57-3224C9F0714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3" name="DRAM">
                <a:extLst>
                  <a:ext uri="{FF2B5EF4-FFF2-40B4-BE49-F238E27FC236}">
                    <a16:creationId xmlns:a16="http://schemas.microsoft.com/office/drawing/2014/main" id="{DE5C31B0-6F46-F76C-9C74-42443936702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4" name="DRAM">
                <a:extLst>
                  <a:ext uri="{FF2B5EF4-FFF2-40B4-BE49-F238E27FC236}">
                    <a16:creationId xmlns:a16="http://schemas.microsoft.com/office/drawing/2014/main" id="{6BE24405-125A-B1E5-C7EA-D43A43EC107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5" name="DRAM">
                <a:extLst>
                  <a:ext uri="{FF2B5EF4-FFF2-40B4-BE49-F238E27FC236}">
                    <a16:creationId xmlns:a16="http://schemas.microsoft.com/office/drawing/2014/main" id="{6E5066D5-210C-D80F-F7CA-68A65A7C693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7" name="Group 116">
              <a:extLst>
                <a:ext uri="{FF2B5EF4-FFF2-40B4-BE49-F238E27FC236}">
                  <a16:creationId xmlns:a16="http://schemas.microsoft.com/office/drawing/2014/main" id="{272C9C77-1E9F-DB77-BC85-C3B863F6E1F8}"/>
                </a:ext>
              </a:extLst>
            </p:cNvPr>
            <p:cNvGrpSpPr/>
            <p:nvPr/>
          </p:nvGrpSpPr>
          <p:grpSpPr>
            <a:xfrm>
              <a:off x="4876800" y="1600200"/>
              <a:ext cx="457200" cy="2209800"/>
              <a:chOff x="4876800" y="1600200"/>
              <a:chExt cx="457200" cy="2209800"/>
            </a:xfrm>
          </p:grpSpPr>
          <p:sp>
            <p:nvSpPr>
              <p:cNvPr id="156" name="DRAM">
                <a:extLst>
                  <a:ext uri="{FF2B5EF4-FFF2-40B4-BE49-F238E27FC236}">
                    <a16:creationId xmlns:a16="http://schemas.microsoft.com/office/drawing/2014/main" id="{62F34B16-A963-6AEA-8512-547F3960395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643544B3-CA63-67B8-E5D0-77615A4F1B61}"/>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BC639314-A383-D095-2A99-91ADDBF45CFB}"/>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655D2F0E-3EBE-418F-55C7-0DF86EFCB7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46E0DED4-D8BA-F33B-E583-DED8FE5A87F5}"/>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8" name="Group 117">
              <a:extLst>
                <a:ext uri="{FF2B5EF4-FFF2-40B4-BE49-F238E27FC236}">
                  <a16:creationId xmlns:a16="http://schemas.microsoft.com/office/drawing/2014/main" id="{D0DBA689-9671-6B51-8103-7A929BF28329}"/>
                </a:ext>
              </a:extLst>
            </p:cNvPr>
            <p:cNvGrpSpPr/>
            <p:nvPr/>
          </p:nvGrpSpPr>
          <p:grpSpPr>
            <a:xfrm>
              <a:off x="5676900" y="1600199"/>
              <a:ext cx="1828800" cy="2362201"/>
              <a:chOff x="5676900" y="1170708"/>
              <a:chExt cx="1828800" cy="2791692"/>
            </a:xfrm>
          </p:grpSpPr>
          <p:cxnSp>
            <p:nvCxnSpPr>
              <p:cNvPr id="151" name="Straight Connector 150">
                <a:extLst>
                  <a:ext uri="{FF2B5EF4-FFF2-40B4-BE49-F238E27FC236}">
                    <a16:creationId xmlns:a16="http://schemas.microsoft.com/office/drawing/2014/main" id="{5E5BA3A4-3C11-5873-E727-27EB6786FBE2}"/>
                  </a:ext>
                </a:extLst>
              </p:cNvPr>
              <p:cNvCxnSpPr>
                <a:cxnSpLocks/>
                <a:stCxn id="121" idx="0"/>
                <a:endCxn id="161"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B17CE286-6B95-4177-419C-4B11306E34B3}"/>
                  </a:ext>
                </a:extLst>
              </p:cNvPr>
              <p:cNvCxnSpPr>
                <a:cxnSpLocks/>
                <a:stCxn id="123" idx="0"/>
                <a:endCxn id="163"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617E350C-262E-C184-FA26-CD01521AAC64}"/>
                  </a:ext>
                </a:extLst>
              </p:cNvPr>
              <p:cNvCxnSpPr>
                <a:cxnSpLocks/>
                <a:stCxn id="124" idx="0"/>
                <a:endCxn id="164"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ADED7E1A-8EF6-73AF-BEBB-3E2DFAA53D10}"/>
                  </a:ext>
                </a:extLst>
              </p:cNvPr>
              <p:cNvCxnSpPr>
                <a:cxnSpLocks/>
                <a:stCxn id="125" idx="0"/>
                <a:endCxn id="165"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8386B09-1328-3FED-EEB5-1716F55AACDA}"/>
                  </a:ext>
                </a:extLst>
              </p:cNvPr>
              <p:cNvCxnSpPr>
                <a:cxnSpLocks/>
                <a:stCxn id="122" idx="0"/>
                <a:endCxn id="162"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E8C79089-AC95-579E-C9C6-5E5686C528DB}"/>
                </a:ext>
              </a:extLst>
            </p:cNvPr>
            <p:cNvGrpSpPr/>
            <p:nvPr/>
          </p:nvGrpSpPr>
          <p:grpSpPr>
            <a:xfrm>
              <a:off x="5334000" y="1790700"/>
              <a:ext cx="2362201" cy="1828800"/>
              <a:chOff x="5333998" y="1790700"/>
              <a:chExt cx="2791691" cy="1828800"/>
            </a:xfrm>
          </p:grpSpPr>
          <p:cxnSp>
            <p:nvCxnSpPr>
              <p:cNvPr id="146" name="Straight Connector 145">
                <a:extLst>
                  <a:ext uri="{FF2B5EF4-FFF2-40B4-BE49-F238E27FC236}">
                    <a16:creationId xmlns:a16="http://schemas.microsoft.com/office/drawing/2014/main" id="{9D91B128-0BC3-AADD-608F-6B5FA86731CE}"/>
                  </a:ext>
                </a:extLst>
              </p:cNvPr>
              <p:cNvCxnSpPr>
                <a:cxnSpLocks/>
                <a:stCxn id="125" idx="6"/>
                <a:endCxn id="156"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434CD7A-3DDD-C6FA-483F-E97B22E810C2}"/>
                  </a:ext>
                </a:extLst>
              </p:cNvPr>
              <p:cNvCxnSpPr>
                <a:cxnSpLocks/>
                <a:stCxn id="130" idx="6"/>
                <a:endCxn id="157"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725E034E-CE22-2D60-B949-E74472644BBF}"/>
                  </a:ext>
                </a:extLst>
              </p:cNvPr>
              <p:cNvCxnSpPr>
                <a:cxnSpLocks/>
                <a:stCxn id="135" idx="6"/>
                <a:endCxn id="158"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E5F00080-D1E6-8266-4A46-3906C33B858F}"/>
                  </a:ext>
                </a:extLst>
              </p:cNvPr>
              <p:cNvCxnSpPr>
                <a:cxnSpLocks/>
                <a:stCxn id="140" idx="6"/>
                <a:endCxn id="159"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68C17689-F60D-4A84-684E-63081C4FA68A}"/>
                  </a:ext>
                </a:extLst>
              </p:cNvPr>
              <p:cNvCxnSpPr>
                <a:cxnSpLocks/>
                <a:stCxn id="145" idx="6"/>
                <a:endCxn id="160"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0" name="Group 119">
              <a:extLst>
                <a:ext uri="{FF2B5EF4-FFF2-40B4-BE49-F238E27FC236}">
                  <a16:creationId xmlns:a16="http://schemas.microsoft.com/office/drawing/2014/main" id="{6860A47C-30D9-6645-B439-42D3DD6B7EBC}"/>
                </a:ext>
              </a:extLst>
            </p:cNvPr>
            <p:cNvGrpSpPr/>
            <p:nvPr/>
          </p:nvGrpSpPr>
          <p:grpSpPr>
            <a:xfrm>
              <a:off x="5486400" y="1600200"/>
              <a:ext cx="2209800" cy="2209800"/>
              <a:chOff x="5486400" y="1600200"/>
              <a:chExt cx="2209800" cy="2209800"/>
            </a:xfrm>
          </p:grpSpPr>
          <p:sp>
            <p:nvSpPr>
              <p:cNvPr id="121" name="Oval 120">
                <a:extLst>
                  <a:ext uri="{FF2B5EF4-FFF2-40B4-BE49-F238E27FC236}">
                    <a16:creationId xmlns:a16="http://schemas.microsoft.com/office/drawing/2014/main" id="{DB6313FD-E80C-8C49-BB91-7B44A429BC5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EC6357A9-18AB-3955-920B-2A84EC42B67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24A5AC04-C044-A6A8-38D2-5F0A8866049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F936BD68-9176-ED3C-358E-2EFC4F70D7EE}"/>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A48B0853-2929-BB88-4E73-0C6B7FC18888}"/>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0677050D-BFD4-1C29-3F79-34167BE70832}"/>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396D7702-F9C9-F9D5-3157-2DCE33BEBA5F}"/>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9D230F03-3B03-C2CB-952E-2A751337E0E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2EC05D65-B26A-60FF-671C-AF904BCB9EC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EC2B66E0-B476-742D-7738-1B513A537EB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B47708D6-9533-B829-E400-6018593B5EE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AB5598AE-532C-56BE-B018-A005969DF8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105D1533-36BD-1E4A-183A-5A54DA2CAC3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575FC362-7EC5-34EE-D73E-3D250953236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423034C4-9505-EAD0-045B-C8CE9EB504B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BAC43739-4D07-BD03-047A-D933E7C684EA}"/>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8203D34E-8998-0B97-A8A6-799FB16F4A8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45B92879-CE42-6A33-1EA3-173E40A906C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102D5F52-0C54-CB61-60C1-8C171E663F51}"/>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3F2393D2-137D-03F5-AD2E-7560693613E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1" name="Oval 140">
                <a:extLst>
                  <a:ext uri="{FF2B5EF4-FFF2-40B4-BE49-F238E27FC236}">
                    <a16:creationId xmlns:a16="http://schemas.microsoft.com/office/drawing/2014/main" id="{A9273DD4-4979-EBF9-951B-4BCEAC57620F}"/>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2" name="Oval 141">
                <a:extLst>
                  <a:ext uri="{FF2B5EF4-FFF2-40B4-BE49-F238E27FC236}">
                    <a16:creationId xmlns:a16="http://schemas.microsoft.com/office/drawing/2014/main" id="{3E84FB21-9B44-DFB5-71D4-98206D78C7F1}"/>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3" name="Oval 142">
                <a:extLst>
                  <a:ext uri="{FF2B5EF4-FFF2-40B4-BE49-F238E27FC236}">
                    <a16:creationId xmlns:a16="http://schemas.microsoft.com/office/drawing/2014/main" id="{1A886595-35F2-D92F-A194-79101BD39B9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4" name="Oval 143">
                <a:extLst>
                  <a:ext uri="{FF2B5EF4-FFF2-40B4-BE49-F238E27FC236}">
                    <a16:creationId xmlns:a16="http://schemas.microsoft.com/office/drawing/2014/main" id="{2376D6B8-D129-121F-2E45-A43D35F80352}"/>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5" name="Oval 144">
                <a:extLst>
                  <a:ext uri="{FF2B5EF4-FFF2-40B4-BE49-F238E27FC236}">
                    <a16:creationId xmlns:a16="http://schemas.microsoft.com/office/drawing/2014/main" id="{782AC782-871E-8307-80AA-93FD575074F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6" name="Group 165">
            <a:extLst>
              <a:ext uri="{FF2B5EF4-FFF2-40B4-BE49-F238E27FC236}">
                <a16:creationId xmlns:a16="http://schemas.microsoft.com/office/drawing/2014/main" id="{8720A464-AF3F-F741-2DCC-42978047C2A0}"/>
              </a:ext>
            </a:extLst>
          </p:cNvPr>
          <p:cNvGrpSpPr/>
          <p:nvPr/>
        </p:nvGrpSpPr>
        <p:grpSpPr>
          <a:xfrm>
            <a:off x="6416564" y="2404844"/>
            <a:ext cx="1414038" cy="1414038"/>
            <a:chOff x="4876800" y="1600199"/>
            <a:chExt cx="2819401" cy="2819401"/>
          </a:xfrm>
        </p:grpSpPr>
        <p:grpSp>
          <p:nvGrpSpPr>
            <p:cNvPr id="167" name="Group 166">
              <a:extLst>
                <a:ext uri="{FF2B5EF4-FFF2-40B4-BE49-F238E27FC236}">
                  <a16:creationId xmlns:a16="http://schemas.microsoft.com/office/drawing/2014/main" id="{C4586D45-B7EF-BD41-CF7B-1B4EDCF0F390}"/>
                </a:ext>
              </a:extLst>
            </p:cNvPr>
            <p:cNvGrpSpPr/>
            <p:nvPr/>
          </p:nvGrpSpPr>
          <p:grpSpPr>
            <a:xfrm>
              <a:off x="5486400" y="3962400"/>
              <a:ext cx="2209800" cy="457200"/>
              <a:chOff x="5486400" y="3962400"/>
              <a:chExt cx="2209800" cy="457200"/>
            </a:xfrm>
          </p:grpSpPr>
          <p:sp>
            <p:nvSpPr>
              <p:cNvPr id="212" name="DRAM">
                <a:extLst>
                  <a:ext uri="{FF2B5EF4-FFF2-40B4-BE49-F238E27FC236}">
                    <a16:creationId xmlns:a16="http://schemas.microsoft.com/office/drawing/2014/main" id="{DF7BFC4D-2A30-468D-3689-391AE1961F53}"/>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3" name="DRAM">
                <a:extLst>
                  <a:ext uri="{FF2B5EF4-FFF2-40B4-BE49-F238E27FC236}">
                    <a16:creationId xmlns:a16="http://schemas.microsoft.com/office/drawing/2014/main" id="{B1D7C303-D3A1-A16A-D664-CA883F468CA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4" name="DRAM">
                <a:extLst>
                  <a:ext uri="{FF2B5EF4-FFF2-40B4-BE49-F238E27FC236}">
                    <a16:creationId xmlns:a16="http://schemas.microsoft.com/office/drawing/2014/main" id="{85DD5912-086B-B660-9D83-332AC49AA79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5" name="DRAM">
                <a:extLst>
                  <a:ext uri="{FF2B5EF4-FFF2-40B4-BE49-F238E27FC236}">
                    <a16:creationId xmlns:a16="http://schemas.microsoft.com/office/drawing/2014/main" id="{06BCECB9-29C3-321D-AD2C-796A1DEBC64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6" name="DRAM">
                <a:extLst>
                  <a:ext uri="{FF2B5EF4-FFF2-40B4-BE49-F238E27FC236}">
                    <a16:creationId xmlns:a16="http://schemas.microsoft.com/office/drawing/2014/main" id="{E059B0C1-6B90-2F26-D10B-DA3DEAE1B6C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8" name="Group 167">
              <a:extLst>
                <a:ext uri="{FF2B5EF4-FFF2-40B4-BE49-F238E27FC236}">
                  <a16:creationId xmlns:a16="http://schemas.microsoft.com/office/drawing/2014/main" id="{6E4B0DD7-7D3F-883A-A723-6C111213C362}"/>
                </a:ext>
              </a:extLst>
            </p:cNvPr>
            <p:cNvGrpSpPr/>
            <p:nvPr/>
          </p:nvGrpSpPr>
          <p:grpSpPr>
            <a:xfrm>
              <a:off x="4876800" y="1600200"/>
              <a:ext cx="457200" cy="2209800"/>
              <a:chOff x="4876800" y="1600200"/>
              <a:chExt cx="457200" cy="2209800"/>
            </a:xfrm>
          </p:grpSpPr>
          <p:sp>
            <p:nvSpPr>
              <p:cNvPr id="207" name="DRAM">
                <a:extLst>
                  <a:ext uri="{FF2B5EF4-FFF2-40B4-BE49-F238E27FC236}">
                    <a16:creationId xmlns:a16="http://schemas.microsoft.com/office/drawing/2014/main" id="{CECDD39F-6776-710D-D268-89F4F3F3DBF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72C6550C-D533-DD97-3EEB-76192C2ECB7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F9FE6588-1523-E0F2-3C05-D46FDDDE3A3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60FB5837-4987-382E-523F-2A1792C52DC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4D4956AB-2680-F081-A3D3-2E8DAB0B5B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9" name="Group 168">
              <a:extLst>
                <a:ext uri="{FF2B5EF4-FFF2-40B4-BE49-F238E27FC236}">
                  <a16:creationId xmlns:a16="http://schemas.microsoft.com/office/drawing/2014/main" id="{62A591EA-B85B-F97F-4607-3C25AD71421D}"/>
                </a:ext>
              </a:extLst>
            </p:cNvPr>
            <p:cNvGrpSpPr/>
            <p:nvPr/>
          </p:nvGrpSpPr>
          <p:grpSpPr>
            <a:xfrm>
              <a:off x="5676900" y="1600199"/>
              <a:ext cx="1828800" cy="2362201"/>
              <a:chOff x="5676900" y="1170708"/>
              <a:chExt cx="1828800" cy="2791692"/>
            </a:xfrm>
          </p:grpSpPr>
          <p:cxnSp>
            <p:nvCxnSpPr>
              <p:cNvPr id="202" name="Straight Connector 201">
                <a:extLst>
                  <a:ext uri="{FF2B5EF4-FFF2-40B4-BE49-F238E27FC236}">
                    <a16:creationId xmlns:a16="http://schemas.microsoft.com/office/drawing/2014/main" id="{51FCC50A-039C-8126-ED60-4949843C0C28}"/>
                  </a:ext>
                </a:extLst>
              </p:cNvPr>
              <p:cNvCxnSpPr>
                <a:cxnSpLocks/>
                <a:stCxn id="172" idx="0"/>
                <a:endCxn id="21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0EC3D992-D0CC-E6BC-C1AA-98927959FB67}"/>
                  </a:ext>
                </a:extLst>
              </p:cNvPr>
              <p:cNvCxnSpPr>
                <a:cxnSpLocks/>
                <a:stCxn id="174" idx="0"/>
                <a:endCxn id="21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F3D5AF3A-960F-5DF2-0459-2267DED853BD}"/>
                  </a:ext>
                </a:extLst>
              </p:cNvPr>
              <p:cNvCxnSpPr>
                <a:cxnSpLocks/>
                <a:stCxn id="175" idx="0"/>
                <a:endCxn id="21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21628125-760E-E137-0CD9-09ABA6191E36}"/>
                  </a:ext>
                </a:extLst>
              </p:cNvPr>
              <p:cNvCxnSpPr>
                <a:cxnSpLocks/>
                <a:stCxn id="176" idx="0"/>
                <a:endCxn id="21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704A3AC1-A92D-E995-A19E-DDE768114979}"/>
                  </a:ext>
                </a:extLst>
              </p:cNvPr>
              <p:cNvCxnSpPr>
                <a:cxnSpLocks/>
                <a:stCxn id="173" idx="0"/>
                <a:endCxn id="21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EBC0EDEC-F084-98C8-90F5-C4E1114255FA}"/>
                </a:ext>
              </a:extLst>
            </p:cNvPr>
            <p:cNvGrpSpPr/>
            <p:nvPr/>
          </p:nvGrpSpPr>
          <p:grpSpPr>
            <a:xfrm>
              <a:off x="5334000" y="1790700"/>
              <a:ext cx="2362201" cy="1828800"/>
              <a:chOff x="5333998" y="1790700"/>
              <a:chExt cx="2791691" cy="1828800"/>
            </a:xfrm>
          </p:grpSpPr>
          <p:cxnSp>
            <p:nvCxnSpPr>
              <p:cNvPr id="197" name="Straight Connector 196">
                <a:extLst>
                  <a:ext uri="{FF2B5EF4-FFF2-40B4-BE49-F238E27FC236}">
                    <a16:creationId xmlns:a16="http://schemas.microsoft.com/office/drawing/2014/main" id="{5025AA34-15D4-F2CD-C2FB-0530AB7996CC}"/>
                  </a:ext>
                </a:extLst>
              </p:cNvPr>
              <p:cNvCxnSpPr>
                <a:cxnSpLocks/>
                <a:stCxn id="176" idx="6"/>
                <a:endCxn id="20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12FA4916-1039-5949-D147-B2A2C5E36A09}"/>
                  </a:ext>
                </a:extLst>
              </p:cNvPr>
              <p:cNvCxnSpPr>
                <a:cxnSpLocks/>
                <a:stCxn id="181" idx="6"/>
                <a:endCxn id="20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152AF810-CFEB-4FB3-DAB8-CE094F18DECB}"/>
                  </a:ext>
                </a:extLst>
              </p:cNvPr>
              <p:cNvCxnSpPr>
                <a:cxnSpLocks/>
                <a:stCxn id="186" idx="6"/>
                <a:endCxn id="20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F7C0077F-EF38-0737-F468-8136D26B750E}"/>
                  </a:ext>
                </a:extLst>
              </p:cNvPr>
              <p:cNvCxnSpPr>
                <a:cxnSpLocks/>
                <a:stCxn id="191" idx="6"/>
                <a:endCxn id="21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81B0C434-2A6A-4BE1-27EA-947F356B367A}"/>
                  </a:ext>
                </a:extLst>
              </p:cNvPr>
              <p:cNvCxnSpPr>
                <a:cxnSpLocks/>
                <a:stCxn id="196" idx="6"/>
                <a:endCxn id="21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804F707E-C068-43ED-CE1B-ACF50A9A0F94}"/>
                </a:ext>
              </a:extLst>
            </p:cNvPr>
            <p:cNvGrpSpPr/>
            <p:nvPr/>
          </p:nvGrpSpPr>
          <p:grpSpPr>
            <a:xfrm>
              <a:off x="5486400" y="1600200"/>
              <a:ext cx="2209800" cy="2209800"/>
              <a:chOff x="5486400" y="1600200"/>
              <a:chExt cx="2209800" cy="2209800"/>
            </a:xfrm>
          </p:grpSpPr>
          <p:sp>
            <p:nvSpPr>
              <p:cNvPr id="172" name="Oval 171">
                <a:extLst>
                  <a:ext uri="{FF2B5EF4-FFF2-40B4-BE49-F238E27FC236}">
                    <a16:creationId xmlns:a16="http://schemas.microsoft.com/office/drawing/2014/main" id="{C07D1521-5CCE-A866-F264-D4AD1BE2288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875DFCA8-9099-79E2-B6F5-338CF8C4443F}"/>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B0AB8FE-BE1A-3383-9642-F13140BB588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13069DFA-D548-D5A5-969B-8C66980108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E1F53C0-F5CD-3786-0DB4-6CEF5883E6B3}"/>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D0F35B7E-193A-E329-7A89-BDAEBAD46321}"/>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FE633989-085F-9B88-2B15-253C520986F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B2543ABE-D8E5-2A27-8DB3-B070ABA90CF7}"/>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3457C19D-9C96-3943-5A82-8B700B3FA67A}"/>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32149CC8-82AE-C8B0-C3CB-6D19C95E887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F3B0DCCE-80CD-1560-4FA2-734AA127EB20}"/>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5EC453EF-60B0-C64E-59D6-DCB30443A958}"/>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9C1C0821-A926-0117-2165-CAE9F4F892C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DCC7F14E-BACC-AA58-1963-1D2DE0C1B986}"/>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E34770F4-2A8F-1B40-E704-8DBD3E49491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15460FE4-5279-C2EE-F75E-3E513166963C}"/>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F4C55E07-69A5-A655-A1EB-99C78D00D64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90F11C5D-D40B-8E4B-5BE3-2AD08A228CFB}"/>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CD7E0EE5-118C-57B8-D1FE-06DDB17E1520}"/>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99853C87-5F32-BE1A-1386-1B53616045D4}"/>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2" name="Oval 191">
                <a:extLst>
                  <a:ext uri="{FF2B5EF4-FFF2-40B4-BE49-F238E27FC236}">
                    <a16:creationId xmlns:a16="http://schemas.microsoft.com/office/drawing/2014/main" id="{03BAC2F5-FB74-44A8-E372-8300A795F25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3" name="Oval 192">
                <a:extLst>
                  <a:ext uri="{FF2B5EF4-FFF2-40B4-BE49-F238E27FC236}">
                    <a16:creationId xmlns:a16="http://schemas.microsoft.com/office/drawing/2014/main" id="{318A189D-8A07-09F5-552D-70B1D5068E2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4" name="Oval 193">
                <a:extLst>
                  <a:ext uri="{FF2B5EF4-FFF2-40B4-BE49-F238E27FC236}">
                    <a16:creationId xmlns:a16="http://schemas.microsoft.com/office/drawing/2014/main" id="{CD385750-0B9C-BF51-FA8D-99CACBC5FCAA}"/>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5" name="Oval 194">
                <a:extLst>
                  <a:ext uri="{FF2B5EF4-FFF2-40B4-BE49-F238E27FC236}">
                    <a16:creationId xmlns:a16="http://schemas.microsoft.com/office/drawing/2014/main" id="{79861D2F-2B2C-E1C3-F60D-3A12A86B58D0}"/>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6" name="Oval 195">
                <a:extLst>
                  <a:ext uri="{FF2B5EF4-FFF2-40B4-BE49-F238E27FC236}">
                    <a16:creationId xmlns:a16="http://schemas.microsoft.com/office/drawing/2014/main" id="{FBF30AF6-995E-9A42-01A3-EE6F66FFF0C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7" name="Rectangle 216">
            <a:extLst>
              <a:ext uri="{FF2B5EF4-FFF2-40B4-BE49-F238E27FC236}">
                <a16:creationId xmlns:a16="http://schemas.microsoft.com/office/drawing/2014/main" id="{5D284D86-B235-B1B5-3F60-37E62470299A}"/>
              </a:ext>
            </a:extLst>
          </p:cNvPr>
          <p:cNvSpPr/>
          <p:nvPr/>
        </p:nvSpPr>
        <p:spPr>
          <a:xfrm>
            <a:off x="1582435" y="2066282"/>
            <a:ext cx="6477000" cy="1869239"/>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8" name="Straight Connector 217">
            <a:extLst>
              <a:ext uri="{FF2B5EF4-FFF2-40B4-BE49-F238E27FC236}">
                <a16:creationId xmlns:a16="http://schemas.microsoft.com/office/drawing/2014/main" id="{CBF6A697-6E9E-75A8-88E2-078AE50B494C}"/>
              </a:ext>
            </a:extLst>
          </p:cNvPr>
          <p:cNvCxnSpPr>
            <a:cxnSpLocks/>
          </p:cNvCxnSpPr>
          <p:nvPr/>
        </p:nvCxnSpPr>
        <p:spPr>
          <a:xfrm flipH="1">
            <a:off x="1276381" y="1667244"/>
            <a:ext cx="6632999"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9" name="Group 218">
            <a:extLst>
              <a:ext uri="{FF2B5EF4-FFF2-40B4-BE49-F238E27FC236}">
                <a16:creationId xmlns:a16="http://schemas.microsoft.com/office/drawing/2014/main" id="{12AFDB39-D3B2-D38B-67A8-8E03EACCEEBD}"/>
              </a:ext>
            </a:extLst>
          </p:cNvPr>
          <p:cNvGrpSpPr/>
          <p:nvPr/>
        </p:nvGrpSpPr>
        <p:grpSpPr>
          <a:xfrm>
            <a:off x="1855494" y="2175308"/>
            <a:ext cx="4667046" cy="1262575"/>
            <a:chOff x="2178059" y="1099626"/>
            <a:chExt cx="4667046" cy="1262575"/>
          </a:xfrm>
        </p:grpSpPr>
        <p:cxnSp>
          <p:nvCxnSpPr>
            <p:cNvPr id="220" name="Straight Connector 219">
              <a:extLst>
                <a:ext uri="{FF2B5EF4-FFF2-40B4-BE49-F238E27FC236}">
                  <a16:creationId xmlns:a16="http://schemas.microsoft.com/office/drawing/2014/main" id="{8EEAF674-C1B6-407D-BEBA-48263EB40618}"/>
                </a:ext>
              </a:extLst>
            </p:cNvPr>
            <p:cNvCxnSpPr>
              <a:cxnSpLocks/>
            </p:cNvCxnSpPr>
            <p:nvPr/>
          </p:nvCxnSpPr>
          <p:spPr>
            <a:xfrm flipV="1">
              <a:off x="2178059" y="1099626"/>
              <a:ext cx="0" cy="1262575"/>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2FE08E6-3F33-4F83-ECB0-AA5614950ABB}"/>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F46F96A8-206A-6C67-B6F4-8BC2EF488284}"/>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56481F6F-B2A4-0D12-AAC0-3618B6B18C0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9" name="DRAM">
            <a:extLst>
              <a:ext uri="{FF2B5EF4-FFF2-40B4-BE49-F238E27FC236}">
                <a16:creationId xmlns:a16="http://schemas.microsoft.com/office/drawing/2014/main" id="{A5A7054E-AB81-129C-9AAD-44384D8FE063}"/>
              </a:ext>
            </a:extLst>
          </p:cNvPr>
          <p:cNvSpPr/>
          <p:nvPr/>
        </p:nvSpPr>
        <p:spPr>
          <a:xfrm rot="16200000">
            <a:off x="78839" y="2176842"/>
            <a:ext cx="1936792"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315" name="Group 314">
            <a:extLst>
              <a:ext uri="{FF2B5EF4-FFF2-40B4-BE49-F238E27FC236}">
                <a16:creationId xmlns:a16="http://schemas.microsoft.com/office/drawing/2014/main" id="{7445E376-D324-568C-8CCF-5D095A7049F5}"/>
              </a:ext>
            </a:extLst>
          </p:cNvPr>
          <p:cNvGrpSpPr/>
          <p:nvPr/>
        </p:nvGrpSpPr>
        <p:grpSpPr>
          <a:xfrm>
            <a:off x="1734835" y="4579789"/>
            <a:ext cx="6248400" cy="1373786"/>
            <a:chOff x="1600200" y="3732707"/>
            <a:chExt cx="6248400" cy="1373786"/>
          </a:xfrm>
        </p:grpSpPr>
        <p:grpSp>
          <p:nvGrpSpPr>
            <p:cNvPr id="316" name="Group 315">
              <a:extLst>
                <a:ext uri="{FF2B5EF4-FFF2-40B4-BE49-F238E27FC236}">
                  <a16:creationId xmlns:a16="http://schemas.microsoft.com/office/drawing/2014/main" id="{876AE5E6-3097-9836-1E61-56B0351D4B67}"/>
                </a:ext>
              </a:extLst>
            </p:cNvPr>
            <p:cNvGrpSpPr/>
            <p:nvPr/>
          </p:nvGrpSpPr>
          <p:grpSpPr>
            <a:xfrm>
              <a:off x="1600200" y="3732707"/>
              <a:ext cx="6248400" cy="1373786"/>
              <a:chOff x="1600200" y="3732707"/>
              <a:chExt cx="6248400" cy="1373786"/>
            </a:xfrm>
          </p:grpSpPr>
          <p:grpSp>
            <p:nvGrpSpPr>
              <p:cNvPr id="318" name="Group 317">
                <a:extLst>
                  <a:ext uri="{FF2B5EF4-FFF2-40B4-BE49-F238E27FC236}">
                    <a16:creationId xmlns:a16="http://schemas.microsoft.com/office/drawing/2014/main" id="{E7CA4D18-17E5-F43E-523F-124EAFF42E96}"/>
                  </a:ext>
                </a:extLst>
              </p:cNvPr>
              <p:cNvGrpSpPr/>
              <p:nvPr/>
            </p:nvGrpSpPr>
            <p:grpSpPr>
              <a:xfrm>
                <a:off x="1600200" y="3732707"/>
                <a:ext cx="6248400" cy="1373786"/>
                <a:chOff x="1828800" y="3732707"/>
                <a:chExt cx="6248400" cy="1373786"/>
              </a:xfrm>
            </p:grpSpPr>
            <p:cxnSp>
              <p:nvCxnSpPr>
                <p:cNvPr id="322" name="Straight Connector 321">
                  <a:extLst>
                    <a:ext uri="{FF2B5EF4-FFF2-40B4-BE49-F238E27FC236}">
                      <a16:creationId xmlns:a16="http://schemas.microsoft.com/office/drawing/2014/main" id="{27470883-D8DB-7B77-6273-0B38ACFAC3E4}"/>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093300C9-D82E-9191-156A-30731C90C80F}"/>
                    </a:ext>
                  </a:extLst>
                </p:cNvPr>
                <p:cNvCxnSpPr>
                  <a:stCxn id="334" idx="2"/>
                  <a:endCxn id="324"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24" name="DRAM">
                  <a:extLst>
                    <a:ext uri="{FF2B5EF4-FFF2-40B4-BE49-F238E27FC236}">
                      <a16:creationId xmlns:a16="http://schemas.microsoft.com/office/drawing/2014/main" id="{97406C44-E37B-AD0F-DC1B-69A7D18977AD}"/>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319" name="Straight Connector 318">
                <a:extLst>
                  <a:ext uri="{FF2B5EF4-FFF2-40B4-BE49-F238E27FC236}">
                    <a16:creationId xmlns:a16="http://schemas.microsoft.com/office/drawing/2014/main" id="{4F776062-5F74-E95A-C598-943A81F02695}"/>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FA53AD9E-26C4-07FF-B6A7-FD604E05D5F4}"/>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21" name="TextBox 320">
                <a:extLst>
                  <a:ext uri="{FF2B5EF4-FFF2-40B4-BE49-F238E27FC236}">
                    <a16:creationId xmlns:a16="http://schemas.microsoft.com/office/drawing/2014/main" id="{79D27CDA-912A-090E-A857-4D9C5CC55A32}"/>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317" name="TextBox 316">
              <a:extLst>
                <a:ext uri="{FF2B5EF4-FFF2-40B4-BE49-F238E27FC236}">
                  <a16:creationId xmlns:a16="http://schemas.microsoft.com/office/drawing/2014/main" id="{5D11B95A-6ACA-C4DE-0032-777913B96894}"/>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325" name="Group 324">
            <a:extLst>
              <a:ext uri="{FF2B5EF4-FFF2-40B4-BE49-F238E27FC236}">
                <a16:creationId xmlns:a16="http://schemas.microsoft.com/office/drawing/2014/main" id="{A702333C-BE16-F27D-0AAD-E7DF3F4599B4}"/>
              </a:ext>
            </a:extLst>
          </p:cNvPr>
          <p:cNvGrpSpPr/>
          <p:nvPr/>
        </p:nvGrpSpPr>
        <p:grpSpPr>
          <a:xfrm>
            <a:off x="1734835" y="3702045"/>
            <a:ext cx="6248400" cy="877744"/>
            <a:chOff x="1828800" y="2854963"/>
            <a:chExt cx="6248400" cy="877744"/>
          </a:xfrm>
        </p:grpSpPr>
        <p:cxnSp>
          <p:nvCxnSpPr>
            <p:cNvPr id="326" name="Straight Connector 325">
              <a:extLst>
                <a:ext uri="{FF2B5EF4-FFF2-40B4-BE49-F238E27FC236}">
                  <a16:creationId xmlns:a16="http://schemas.microsoft.com/office/drawing/2014/main" id="{6D0A53E7-2A90-99D1-EFB3-BCF37A2EEC09}"/>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2B433F00-A0A2-0547-6ABD-2EA93A009840}"/>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ABE6E349-EBE6-7A39-3AFD-39E8EC31E7F9}"/>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8C27A6FF-A8E1-ADA1-F746-5A9AAD523639}"/>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355305C0-0A0A-83AE-7E79-C81DD3FD813D}"/>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C3893BDC-E2DA-58A7-3460-D002113BBE10}"/>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7DFAE444-295F-E669-8A98-DDA61BFB7277}"/>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8139446E-1947-1EAC-C8FB-A22AECFB0C12}"/>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34" name="DRAM">
              <a:extLst>
                <a:ext uri="{FF2B5EF4-FFF2-40B4-BE49-F238E27FC236}">
                  <a16:creationId xmlns:a16="http://schemas.microsoft.com/office/drawing/2014/main" id="{F6373659-2605-FC7F-F1BD-CDD69DECC69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335" name="TextBox 334">
            <a:extLst>
              <a:ext uri="{FF2B5EF4-FFF2-40B4-BE49-F238E27FC236}">
                <a16:creationId xmlns:a16="http://schemas.microsoft.com/office/drawing/2014/main" id="{D6210EC7-4CD4-CED3-6EEB-72270CB2F428}"/>
              </a:ext>
            </a:extLst>
          </p:cNvPr>
          <p:cNvSpPr txBox="1"/>
          <p:nvPr/>
        </p:nvSpPr>
        <p:spPr>
          <a:xfrm>
            <a:off x="5468635" y="121004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0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ndParaRPr>
          </a:p>
        </p:txBody>
      </p:sp>
      <p:grpSp>
        <p:nvGrpSpPr>
          <p:cNvPr id="527" name="Group 526">
            <a:extLst>
              <a:ext uri="{FF2B5EF4-FFF2-40B4-BE49-F238E27FC236}">
                <a16:creationId xmlns:a16="http://schemas.microsoft.com/office/drawing/2014/main" id="{7F9EF3DA-D028-EEBA-DE71-6D628A18164D}"/>
              </a:ext>
            </a:extLst>
          </p:cNvPr>
          <p:cNvGrpSpPr/>
          <p:nvPr/>
        </p:nvGrpSpPr>
        <p:grpSpPr>
          <a:xfrm>
            <a:off x="813631" y="1946316"/>
            <a:ext cx="5503267" cy="3479723"/>
            <a:chOff x="813631" y="1946316"/>
            <a:chExt cx="5503267" cy="3479723"/>
          </a:xfrm>
        </p:grpSpPr>
        <p:cxnSp>
          <p:nvCxnSpPr>
            <p:cNvPr id="498" name="Straight Connector 497">
              <a:extLst>
                <a:ext uri="{FF2B5EF4-FFF2-40B4-BE49-F238E27FC236}">
                  <a16:creationId xmlns:a16="http://schemas.microsoft.com/office/drawing/2014/main" id="{DBAC6B2A-3742-B677-2F2F-A6CC20D0928B}"/>
                </a:ext>
              </a:extLst>
            </p:cNvPr>
            <p:cNvCxnSpPr>
              <a:cxnSpLocks/>
            </p:cNvCxnSpPr>
            <p:nvPr/>
          </p:nvCxnSpPr>
          <p:spPr>
            <a:xfrm>
              <a:off x="1492163" y="1946316"/>
              <a:ext cx="0" cy="29393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BE417BFF-3C44-418D-D8BC-5640AFB37DC9}"/>
                </a:ext>
              </a:extLst>
            </p:cNvPr>
            <p:cNvCxnSpPr>
              <a:cxnSpLocks/>
            </p:cNvCxnSpPr>
            <p:nvPr/>
          </p:nvCxnSpPr>
          <p:spPr>
            <a:xfrm flipH="1">
              <a:off x="1492163" y="1946316"/>
              <a:ext cx="4824735"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3A38D975-212A-68AC-7AE2-5D9DEEDF5350}"/>
                </a:ext>
              </a:extLst>
            </p:cNvPr>
            <p:cNvCxnSpPr>
              <a:cxnSpLocks/>
              <a:endCxn id="505" idx="2"/>
            </p:cNvCxnSpPr>
            <p:nvPr/>
          </p:nvCxnSpPr>
          <p:spPr>
            <a:xfrm flipH="1">
              <a:off x="1267039" y="4446117"/>
              <a:ext cx="215790"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05" name="DRAM">
              <a:extLst>
                <a:ext uri="{FF2B5EF4-FFF2-40B4-BE49-F238E27FC236}">
                  <a16:creationId xmlns:a16="http://schemas.microsoft.com/office/drawing/2014/main" id="{2B286498-86D2-EB8F-5422-301B23286E7F}"/>
                </a:ext>
              </a:extLst>
            </p:cNvPr>
            <p:cNvSpPr/>
            <p:nvPr/>
          </p:nvSpPr>
          <p:spPr>
            <a:xfrm rot="16200000">
              <a:off x="69953" y="4228954"/>
              <a:ext cx="1940763" cy="453408"/>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400" dirty="0">
                  <a:solidFill>
                    <a:srgbClr val="E16161"/>
                  </a:solidFill>
                  <a:latin typeface="Avenir Next" panose="020B0503020202020204" pitchFamily="34" charset="0"/>
                </a:rPr>
                <a:t>m</a:t>
              </a: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rPr>
                <a:t>at selector</a:t>
              </a:r>
            </a:p>
          </p:txBody>
        </p:sp>
      </p:grpSp>
      <p:grpSp>
        <p:nvGrpSpPr>
          <p:cNvPr id="528" name="Group 527">
            <a:extLst>
              <a:ext uri="{FF2B5EF4-FFF2-40B4-BE49-F238E27FC236}">
                <a16:creationId xmlns:a16="http://schemas.microsoft.com/office/drawing/2014/main" id="{11E1A2BB-2FC4-AFA8-A9D6-11503A98AE1E}"/>
              </a:ext>
            </a:extLst>
          </p:cNvPr>
          <p:cNvGrpSpPr/>
          <p:nvPr/>
        </p:nvGrpSpPr>
        <p:grpSpPr>
          <a:xfrm>
            <a:off x="404728" y="5433629"/>
            <a:ext cx="1276252" cy="667038"/>
            <a:chOff x="404728" y="5433629"/>
            <a:chExt cx="1276252" cy="667038"/>
          </a:xfrm>
        </p:grpSpPr>
        <p:cxnSp>
          <p:nvCxnSpPr>
            <p:cNvPr id="515" name="Straight Connector 514">
              <a:extLst>
                <a:ext uri="{FF2B5EF4-FFF2-40B4-BE49-F238E27FC236}">
                  <a16:creationId xmlns:a16="http://schemas.microsoft.com/office/drawing/2014/main" id="{6925761C-D70E-69B7-90BB-56D35A4324C4}"/>
                </a:ext>
              </a:extLst>
            </p:cNvPr>
            <p:cNvCxnSpPr>
              <a:cxnSpLocks/>
            </p:cNvCxnSpPr>
            <p:nvPr/>
          </p:nvCxnSpPr>
          <p:spPr>
            <a:xfrm>
              <a:off x="1041164" y="5433629"/>
              <a:ext cx="0" cy="2949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19" name="TextBox 518">
              <a:extLst>
                <a:ext uri="{FF2B5EF4-FFF2-40B4-BE49-F238E27FC236}">
                  <a16:creationId xmlns:a16="http://schemas.microsoft.com/office/drawing/2014/main" id="{16C02C38-E183-F1EB-A6D3-A89B06A0AA2E}"/>
                </a:ext>
              </a:extLst>
            </p:cNvPr>
            <p:cNvSpPr txBox="1"/>
            <p:nvPr/>
          </p:nvSpPr>
          <p:spPr>
            <a:xfrm>
              <a:off x="404728" y="5731335"/>
              <a:ext cx="1276252"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solidFill>
                    <a:srgbClr val="E16161"/>
                  </a:solidFill>
                  <a:latin typeface="Avenir Next" panose="020B0503020202020204" pitchFamily="34" charset="0"/>
                </a:rPr>
                <a:t>m</a:t>
              </a:r>
              <a:r>
                <a:rPr lang="en-US" sz="1800" dirty="0">
                  <a:solidFill>
                    <a:srgbClr val="E16161"/>
                  </a:solidFill>
                  <a:latin typeface="Avenir Next" panose="020B0503020202020204" pitchFamily="34" charset="0"/>
                </a:rPr>
                <a:t>at range</a:t>
              </a:r>
              <a:endPar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ndParaRPr>
            </a:p>
          </p:txBody>
        </p:sp>
      </p:grpSp>
      <p:grpSp>
        <p:nvGrpSpPr>
          <p:cNvPr id="526" name="Group 525">
            <a:extLst>
              <a:ext uri="{FF2B5EF4-FFF2-40B4-BE49-F238E27FC236}">
                <a16:creationId xmlns:a16="http://schemas.microsoft.com/office/drawing/2014/main" id="{3C5F964E-A227-F655-7828-715344D25793}"/>
              </a:ext>
            </a:extLst>
          </p:cNvPr>
          <p:cNvGrpSpPr/>
          <p:nvPr/>
        </p:nvGrpSpPr>
        <p:grpSpPr>
          <a:xfrm>
            <a:off x="1621409" y="1632137"/>
            <a:ext cx="7813162" cy="589615"/>
            <a:chOff x="1621409" y="1632137"/>
            <a:chExt cx="7813162" cy="589615"/>
          </a:xfrm>
        </p:grpSpPr>
        <p:grpSp>
          <p:nvGrpSpPr>
            <p:cNvPr id="523" name="Group 522">
              <a:extLst>
                <a:ext uri="{FF2B5EF4-FFF2-40B4-BE49-F238E27FC236}">
                  <a16:creationId xmlns:a16="http://schemas.microsoft.com/office/drawing/2014/main" id="{B0F63A26-3154-1BC4-3866-A6557394A51E}"/>
                </a:ext>
              </a:extLst>
            </p:cNvPr>
            <p:cNvGrpSpPr/>
            <p:nvPr/>
          </p:nvGrpSpPr>
          <p:grpSpPr>
            <a:xfrm>
              <a:off x="1621409" y="1686164"/>
              <a:ext cx="4902069" cy="535588"/>
              <a:chOff x="1621409" y="1686164"/>
              <a:chExt cx="4902069" cy="535588"/>
            </a:xfrm>
          </p:grpSpPr>
          <p:grpSp>
            <p:nvGrpSpPr>
              <p:cNvPr id="449" name="Group 448">
                <a:extLst>
                  <a:ext uri="{FF2B5EF4-FFF2-40B4-BE49-F238E27FC236}">
                    <a16:creationId xmlns:a16="http://schemas.microsoft.com/office/drawing/2014/main" id="{7272E566-DB4A-92AA-9DC9-470B709DCFC0}"/>
                  </a:ext>
                </a:extLst>
              </p:cNvPr>
              <p:cNvGrpSpPr/>
              <p:nvPr/>
            </p:nvGrpSpPr>
            <p:grpSpPr>
              <a:xfrm rot="16200000">
                <a:off x="1471080" y="1836493"/>
                <a:ext cx="535588" cy="234929"/>
                <a:chOff x="1989052" y="1313467"/>
                <a:chExt cx="724316" cy="275603"/>
              </a:xfrm>
            </p:grpSpPr>
            <p:cxnSp>
              <p:nvCxnSpPr>
                <p:cNvPr id="438" name="Straight Connector 437">
                  <a:extLst>
                    <a:ext uri="{FF2B5EF4-FFF2-40B4-BE49-F238E27FC236}">
                      <a16:creationId xmlns:a16="http://schemas.microsoft.com/office/drawing/2014/main" id="{FB104613-A2B0-118D-C12B-95238AD8DAC3}"/>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428841F9-AF33-75DB-6E99-48A64835C3E6}"/>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FD42204A-6AC3-044B-460B-90839169FF2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4445F350-BD82-6A9E-16A2-74714671CC45}"/>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41B97576-D749-5175-7DFC-18D92DFAE973}"/>
                    </a:ext>
                  </a:extLst>
                </p:cNvPr>
                <p:cNvCxnSpPr>
                  <a:cxnSpLocks/>
                </p:cNvCxnSpPr>
                <p:nvPr/>
              </p:nvCxnSpPr>
              <p:spPr>
                <a:xfrm flipV="1">
                  <a:off x="2253163" y="1451072"/>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A6F6ACD7-C58A-F7C3-8981-0B3552EFACFD}"/>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D9B0A42F-741C-C7BE-DBF2-BB3803D36FF9}"/>
                    </a:ext>
                  </a:extLst>
                </p:cNvPr>
                <p:cNvCxnSpPr>
                  <a:cxnSpLocks/>
                </p:cNvCxnSpPr>
                <p:nvPr/>
              </p:nvCxnSpPr>
              <p:spPr>
                <a:xfrm rot="5400000">
                  <a:off x="2112712" y="1465405"/>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58" name="Group 457">
                <a:extLst>
                  <a:ext uri="{FF2B5EF4-FFF2-40B4-BE49-F238E27FC236}">
                    <a16:creationId xmlns:a16="http://schemas.microsoft.com/office/drawing/2014/main" id="{439F8F05-68CF-F7A8-7008-7B8B15E67EC4}"/>
                  </a:ext>
                </a:extLst>
              </p:cNvPr>
              <p:cNvGrpSpPr/>
              <p:nvPr/>
            </p:nvGrpSpPr>
            <p:grpSpPr>
              <a:xfrm rot="16200000">
                <a:off x="3027345" y="1834959"/>
                <a:ext cx="532520" cy="234929"/>
                <a:chOff x="1993201" y="1313467"/>
                <a:chExt cx="720167" cy="275603"/>
              </a:xfrm>
            </p:grpSpPr>
            <p:cxnSp>
              <p:nvCxnSpPr>
                <p:cNvPr id="459" name="Straight Connector 458">
                  <a:extLst>
                    <a:ext uri="{FF2B5EF4-FFF2-40B4-BE49-F238E27FC236}">
                      <a16:creationId xmlns:a16="http://schemas.microsoft.com/office/drawing/2014/main" id="{6EC00532-1730-F280-074C-19B9540A0EF0}"/>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D93E5E96-51AA-D4FA-A25B-BCC1950733BD}"/>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3DBDF13-5AED-458D-CECE-F6083C7C61D5}"/>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7B188F63-C95D-90FE-613A-FA4D4FA37C8A}"/>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2D47ADF4-0491-6163-2CFE-CA197B6DC7D6}"/>
                    </a:ext>
                  </a:extLst>
                </p:cNvPr>
                <p:cNvCxnSpPr>
                  <a:cxnSpLocks/>
                </p:cNvCxnSpPr>
                <p:nvPr/>
              </p:nvCxnSpPr>
              <p:spPr>
                <a:xfrm flipV="1">
                  <a:off x="2253162" y="1468015"/>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7DEE7ACC-11CB-46D2-84E2-6186D16E8ADC}"/>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AE53B2FA-7D57-F6C5-7DF1-E366044E30BD}"/>
                    </a:ext>
                  </a:extLst>
                </p:cNvPr>
                <p:cNvCxnSpPr>
                  <a:cxnSpLocks/>
                </p:cNvCxnSpPr>
                <p:nvPr/>
              </p:nvCxnSpPr>
              <p:spPr>
                <a:xfrm rot="5400000">
                  <a:off x="2114787" y="1464495"/>
                  <a:ext cx="0" cy="243171"/>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70" name="Group 469">
                <a:extLst>
                  <a:ext uri="{FF2B5EF4-FFF2-40B4-BE49-F238E27FC236}">
                    <a16:creationId xmlns:a16="http://schemas.microsoft.com/office/drawing/2014/main" id="{40A7F7B8-EE30-4E48-0CDE-0BE0E646A9A8}"/>
                  </a:ext>
                </a:extLst>
              </p:cNvPr>
              <p:cNvGrpSpPr/>
              <p:nvPr/>
            </p:nvGrpSpPr>
            <p:grpSpPr>
              <a:xfrm rot="16200000">
                <a:off x="4599394" y="1836493"/>
                <a:ext cx="535588" cy="234929"/>
                <a:chOff x="1989052" y="1313467"/>
                <a:chExt cx="724316" cy="275603"/>
              </a:xfrm>
            </p:grpSpPr>
            <p:cxnSp>
              <p:nvCxnSpPr>
                <p:cNvPr id="472" name="Straight Connector 471">
                  <a:extLst>
                    <a:ext uri="{FF2B5EF4-FFF2-40B4-BE49-F238E27FC236}">
                      <a16:creationId xmlns:a16="http://schemas.microsoft.com/office/drawing/2014/main" id="{A6B1A434-9FAF-F871-794E-E9BF10AA494D}"/>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3B51B7D2-2AAE-76C4-32E5-99429A47AF18}"/>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3AD9476-7C94-9A8B-1678-4C327BF38AF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94CF7D1E-35AE-7E92-EE7F-96BC6C049E6D}"/>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E6CE19C2-1B17-416D-1211-BEE9C627AF16}"/>
                    </a:ext>
                  </a:extLst>
                </p:cNvPr>
                <p:cNvCxnSpPr>
                  <a:cxnSpLocks/>
                </p:cNvCxnSpPr>
                <p:nvPr/>
              </p:nvCxnSpPr>
              <p:spPr>
                <a:xfrm flipV="1">
                  <a:off x="2253162" y="1468013"/>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E1C5317F-318C-4A98-1599-08E60B279987}"/>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72F60F4D-9445-1750-34B3-4F72D7823368}"/>
                    </a:ext>
                  </a:extLst>
                </p:cNvPr>
                <p:cNvCxnSpPr>
                  <a:cxnSpLocks/>
                </p:cNvCxnSpPr>
                <p:nvPr/>
              </p:nvCxnSpPr>
              <p:spPr>
                <a:xfrm rot="5400000">
                  <a:off x="2112712" y="1462419"/>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80" name="Group 479">
                <a:extLst>
                  <a:ext uri="{FF2B5EF4-FFF2-40B4-BE49-F238E27FC236}">
                    <a16:creationId xmlns:a16="http://schemas.microsoft.com/office/drawing/2014/main" id="{4BFFDF0C-7E0B-DF8B-0752-599843DFD108}"/>
                  </a:ext>
                </a:extLst>
              </p:cNvPr>
              <p:cNvGrpSpPr/>
              <p:nvPr/>
            </p:nvGrpSpPr>
            <p:grpSpPr>
              <a:xfrm rot="16200000">
                <a:off x="6146177" y="1835030"/>
                <a:ext cx="526165" cy="228437"/>
                <a:chOff x="2001797" y="1313467"/>
                <a:chExt cx="711571" cy="267985"/>
              </a:xfrm>
            </p:grpSpPr>
            <p:cxnSp>
              <p:nvCxnSpPr>
                <p:cNvPr id="482" name="Straight Connector 481">
                  <a:extLst>
                    <a:ext uri="{FF2B5EF4-FFF2-40B4-BE49-F238E27FC236}">
                      <a16:creationId xmlns:a16="http://schemas.microsoft.com/office/drawing/2014/main" id="{D6C77763-835F-384D-831C-66A056AF1139}"/>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F6A766A5-1D8B-C3A9-B2F8-C686B641D41F}"/>
                    </a:ext>
                  </a:extLst>
                </p:cNvPr>
                <p:cNvCxnSpPr>
                  <a:cxnSpLocks/>
                </p:cNvCxnSpPr>
                <p:nvPr/>
              </p:nvCxnSpPr>
              <p:spPr>
                <a:xfrm flipH="1">
                  <a:off x="2255737" y="143676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29406150-E9A2-20C5-8E0F-71E84C40E624}"/>
                    </a:ext>
                  </a:extLst>
                </p:cNvPr>
                <p:cNvCxnSpPr>
                  <a:cxnSpLocks/>
                </p:cNvCxnSpPr>
                <p:nvPr/>
              </p:nvCxnSpPr>
              <p:spPr>
                <a:xfrm flipV="1">
                  <a:off x="2470390" y="1440560"/>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90C0C705-C892-A3EA-8DAC-17DF2494DA0E}"/>
                    </a:ext>
                  </a:extLst>
                </p:cNvPr>
                <p:cNvCxnSpPr>
                  <a:cxnSpLocks/>
                </p:cNvCxnSpPr>
                <p:nvPr/>
              </p:nvCxnSpPr>
              <p:spPr>
                <a:xfrm flipH="1">
                  <a:off x="2255739" y="137245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0913102F-46C3-46B5-B59D-79FADB0D7BE1}"/>
                    </a:ext>
                  </a:extLst>
                </p:cNvPr>
                <p:cNvCxnSpPr>
                  <a:cxnSpLocks/>
                </p:cNvCxnSpPr>
                <p:nvPr/>
              </p:nvCxnSpPr>
              <p:spPr>
                <a:xfrm flipV="1">
                  <a:off x="2253161" y="1441376"/>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68817DC-FF1A-C413-BD95-A18D39EA0D05}"/>
                    </a:ext>
                  </a:extLst>
                </p:cNvPr>
                <p:cNvCxnSpPr>
                  <a:cxnSpLocks/>
                </p:cNvCxnSpPr>
                <p:nvPr/>
              </p:nvCxnSpPr>
              <p:spPr>
                <a:xfrm rot="5400000">
                  <a:off x="2594959" y="145544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6441FF64-2B01-7E9B-CD56-24B79EE19EEF}"/>
                    </a:ext>
                  </a:extLst>
                </p:cNvPr>
                <p:cNvCxnSpPr>
                  <a:cxnSpLocks/>
                </p:cNvCxnSpPr>
                <p:nvPr/>
              </p:nvCxnSpPr>
              <p:spPr>
                <a:xfrm rot="5400000">
                  <a:off x="2125458" y="1457791"/>
                  <a:ext cx="0"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sp>
          <p:nvSpPr>
            <p:cNvPr id="520" name="TextBox 519">
              <a:extLst>
                <a:ext uri="{FF2B5EF4-FFF2-40B4-BE49-F238E27FC236}">
                  <a16:creationId xmlns:a16="http://schemas.microsoft.com/office/drawing/2014/main" id="{17BDC066-7DE3-FF53-C466-B805C837477F}"/>
                </a:ext>
              </a:extLst>
            </p:cNvPr>
            <p:cNvSpPr txBox="1"/>
            <p:nvPr/>
          </p:nvSpPr>
          <p:spPr>
            <a:xfrm>
              <a:off x="6226631" y="1632137"/>
              <a:ext cx="3207940"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200" dirty="0" err="1">
                  <a:solidFill>
                    <a:srgbClr val="E16161"/>
                  </a:solidFill>
                  <a:latin typeface="Avenir Next" panose="020B0503020202020204" pitchFamily="34" charset="0"/>
                </a:rPr>
                <a:t>i</a:t>
              </a:r>
              <a:r>
                <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rPr>
                <a:t>solation transistors</a:t>
              </a:r>
            </a:p>
          </p:txBody>
        </p:sp>
      </p:grpSp>
      <p:grpSp>
        <p:nvGrpSpPr>
          <p:cNvPr id="525" name="Group 524">
            <a:extLst>
              <a:ext uri="{FF2B5EF4-FFF2-40B4-BE49-F238E27FC236}">
                <a16:creationId xmlns:a16="http://schemas.microsoft.com/office/drawing/2014/main" id="{FC754EA4-035F-62F9-9956-8B5E7A2AFE2D}"/>
              </a:ext>
            </a:extLst>
          </p:cNvPr>
          <p:cNvGrpSpPr/>
          <p:nvPr/>
        </p:nvGrpSpPr>
        <p:grpSpPr>
          <a:xfrm>
            <a:off x="1735869" y="2025202"/>
            <a:ext cx="7685780" cy="457200"/>
            <a:chOff x="1735869" y="2025202"/>
            <a:chExt cx="7685780" cy="457200"/>
          </a:xfrm>
        </p:grpSpPr>
        <p:grpSp>
          <p:nvGrpSpPr>
            <p:cNvPr id="524" name="Group 523">
              <a:extLst>
                <a:ext uri="{FF2B5EF4-FFF2-40B4-BE49-F238E27FC236}">
                  <a16:creationId xmlns:a16="http://schemas.microsoft.com/office/drawing/2014/main" id="{294F1EE5-E029-C839-09AE-CD604EB8F0DA}"/>
                </a:ext>
              </a:extLst>
            </p:cNvPr>
            <p:cNvGrpSpPr/>
            <p:nvPr/>
          </p:nvGrpSpPr>
          <p:grpSpPr>
            <a:xfrm>
              <a:off x="1735869" y="2202248"/>
              <a:ext cx="4903097" cy="129425"/>
              <a:chOff x="1735869" y="2202248"/>
              <a:chExt cx="4903097" cy="129425"/>
            </a:xfrm>
          </p:grpSpPr>
          <p:sp>
            <p:nvSpPr>
              <p:cNvPr id="455" name="DRAM">
                <a:extLst>
                  <a:ext uri="{FF2B5EF4-FFF2-40B4-BE49-F238E27FC236}">
                    <a16:creationId xmlns:a16="http://schemas.microsoft.com/office/drawing/2014/main" id="{C80891E2-68C1-55D0-2A66-BB72F349A7D8}"/>
                  </a:ext>
                </a:extLst>
              </p:cNvPr>
              <p:cNvSpPr/>
              <p:nvPr/>
            </p:nvSpPr>
            <p:spPr>
              <a:xfrm rot="5400000">
                <a:off x="1785984"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89" name="Triangle 488">
                <a:extLst>
                  <a:ext uri="{FF2B5EF4-FFF2-40B4-BE49-F238E27FC236}">
                    <a16:creationId xmlns:a16="http://schemas.microsoft.com/office/drawing/2014/main" id="{7672112B-6377-BDEB-BC7C-96CAA5827227}"/>
                  </a:ext>
                </a:extLst>
              </p:cNvPr>
              <p:cNvSpPr/>
              <p:nvPr/>
            </p:nvSpPr>
            <p:spPr>
              <a:xfrm rot="5400000">
                <a:off x="1736968"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DRAM">
                <a:extLst>
                  <a:ext uri="{FF2B5EF4-FFF2-40B4-BE49-F238E27FC236}">
                    <a16:creationId xmlns:a16="http://schemas.microsoft.com/office/drawing/2014/main" id="{2346820B-3BB0-2B35-CE5C-98BF8A20F4FD}"/>
                  </a:ext>
                </a:extLst>
              </p:cNvPr>
              <p:cNvSpPr/>
              <p:nvPr/>
            </p:nvSpPr>
            <p:spPr>
              <a:xfrm rot="5400000">
                <a:off x="3340715"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0" name="Triangle 489">
                <a:extLst>
                  <a:ext uri="{FF2B5EF4-FFF2-40B4-BE49-F238E27FC236}">
                    <a16:creationId xmlns:a16="http://schemas.microsoft.com/office/drawing/2014/main" id="{30CE9415-5B5B-400C-1188-44883F8AC410}"/>
                  </a:ext>
                </a:extLst>
              </p:cNvPr>
              <p:cNvSpPr/>
              <p:nvPr/>
            </p:nvSpPr>
            <p:spPr>
              <a:xfrm rot="5400000">
                <a:off x="3293844"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DRAM">
                <a:extLst>
                  <a:ext uri="{FF2B5EF4-FFF2-40B4-BE49-F238E27FC236}">
                    <a16:creationId xmlns:a16="http://schemas.microsoft.com/office/drawing/2014/main" id="{5CC7670B-B5B2-2A8C-486B-D178BE3A19DD}"/>
                  </a:ext>
                </a:extLst>
              </p:cNvPr>
              <p:cNvSpPr/>
              <p:nvPr/>
            </p:nvSpPr>
            <p:spPr>
              <a:xfrm rot="5400000">
                <a:off x="4914298"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1" name="Triangle 490">
                <a:extLst>
                  <a:ext uri="{FF2B5EF4-FFF2-40B4-BE49-F238E27FC236}">
                    <a16:creationId xmlns:a16="http://schemas.microsoft.com/office/drawing/2014/main" id="{365B1E87-D1D7-AB94-A4DD-12877B56CAB3}"/>
                  </a:ext>
                </a:extLst>
              </p:cNvPr>
              <p:cNvSpPr/>
              <p:nvPr/>
            </p:nvSpPr>
            <p:spPr>
              <a:xfrm rot="5400000">
                <a:off x="4864189"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DRAM">
                <a:extLst>
                  <a:ext uri="{FF2B5EF4-FFF2-40B4-BE49-F238E27FC236}">
                    <a16:creationId xmlns:a16="http://schemas.microsoft.com/office/drawing/2014/main" id="{A451B454-A1E3-24A1-6092-986A1BE62441}"/>
                  </a:ext>
                </a:extLst>
              </p:cNvPr>
              <p:cNvSpPr/>
              <p:nvPr/>
            </p:nvSpPr>
            <p:spPr>
              <a:xfrm rot="5400000">
                <a:off x="6459602"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2" name="Triangle 491">
                <a:extLst>
                  <a:ext uri="{FF2B5EF4-FFF2-40B4-BE49-F238E27FC236}">
                    <a16:creationId xmlns:a16="http://schemas.microsoft.com/office/drawing/2014/main" id="{477250CC-01CB-0C6E-FDB3-8858BCD6932C}"/>
                  </a:ext>
                </a:extLst>
              </p:cNvPr>
              <p:cNvSpPr/>
              <p:nvPr/>
            </p:nvSpPr>
            <p:spPr>
              <a:xfrm rot="5400000">
                <a:off x="6416352"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2" name="TextBox 521">
              <a:extLst>
                <a:ext uri="{FF2B5EF4-FFF2-40B4-BE49-F238E27FC236}">
                  <a16:creationId xmlns:a16="http://schemas.microsoft.com/office/drawing/2014/main" id="{BA9BC4C1-D411-D6C5-0E9D-D04668B029EE}"/>
                </a:ext>
              </a:extLst>
            </p:cNvPr>
            <p:cNvSpPr txBox="1"/>
            <p:nvPr/>
          </p:nvSpPr>
          <p:spPr>
            <a:xfrm>
              <a:off x="6263422" y="2025202"/>
              <a:ext cx="315822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200" dirty="0">
                  <a:solidFill>
                    <a:srgbClr val="E16161"/>
                  </a:solidFill>
                  <a:latin typeface="Avenir Next" panose="020B0503020202020204" pitchFamily="34" charset="0"/>
                </a:rPr>
                <a:t>row decoder latch</a:t>
              </a:r>
              <a:endPar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endParaRPr>
            </a:p>
          </p:txBody>
        </p:sp>
      </p:grpSp>
      <p:graphicFrame>
        <p:nvGraphicFramePr>
          <p:cNvPr id="4" name="Table 4">
            <a:extLst>
              <a:ext uri="{FF2B5EF4-FFF2-40B4-BE49-F238E27FC236}">
                <a16:creationId xmlns:a16="http://schemas.microsoft.com/office/drawing/2014/main" id="{276D2FD5-6F57-4AEE-5D5A-9153D586EF3D}"/>
              </a:ext>
            </a:extLst>
          </p:cNvPr>
          <p:cNvGraphicFramePr>
            <a:graphicFrameLocks/>
          </p:cNvGraphicFramePr>
          <p:nvPr>
            <p:extLst>
              <p:ext uri="{D42A27DB-BD31-4B8C-83A1-F6EECF244321}">
                <p14:modId xmlns:p14="http://schemas.microsoft.com/office/powerpoint/2010/main" val="1250026656"/>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705617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26"/>
                                        </p:tgtEl>
                                        <p:attrNameLst>
                                          <p:attrName>style.visibility</p:attrName>
                                        </p:attrNameLst>
                                      </p:cBhvr>
                                      <p:to>
                                        <p:strVal val="visible"/>
                                      </p:to>
                                    </p:set>
                                    <p:animEffect transition="in" filter="fade">
                                      <p:cBhvr>
                                        <p:cTn id="7" dur="500"/>
                                        <p:tgtEl>
                                          <p:spTgt spid="52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25"/>
                                        </p:tgtEl>
                                        <p:attrNameLst>
                                          <p:attrName>style.visibility</p:attrName>
                                        </p:attrNameLst>
                                      </p:cBhvr>
                                      <p:to>
                                        <p:strVal val="visible"/>
                                      </p:to>
                                    </p:set>
                                    <p:animEffect transition="in" filter="fade">
                                      <p:cBhvr>
                                        <p:cTn id="12" dur="500"/>
                                        <p:tgtEl>
                                          <p:spTgt spid="52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27"/>
                                        </p:tgtEl>
                                        <p:attrNameLst>
                                          <p:attrName>style.visibility</p:attrName>
                                        </p:attrNameLst>
                                      </p:cBhvr>
                                      <p:to>
                                        <p:strVal val="visible"/>
                                      </p:to>
                                    </p:set>
                                    <p:animEffect transition="in" filter="fade">
                                      <p:cBhvr>
                                        <p:cTn id="17" dur="500"/>
                                        <p:tgtEl>
                                          <p:spTgt spid="52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528"/>
                                        </p:tgtEl>
                                        <p:attrNameLst>
                                          <p:attrName>style.visibility</p:attrName>
                                        </p:attrNameLst>
                                      </p:cBhvr>
                                      <p:to>
                                        <p:strVal val="visible"/>
                                      </p:to>
                                    </p:set>
                                    <p:animEffect transition="in" filter="fade">
                                      <p:cBhvr>
                                        <p:cTn id="22" dur="500"/>
                                        <p:tgtEl>
                                          <p:spTgt spid="5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Main components of MIMDRAM:</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rgbClr val="E16161"/>
                  </a:solidFill>
                  <a:latin typeface="Avenir Next" panose="020B0503020202020204" pitchFamily="34" charset="0"/>
                  <a:cs typeface="Gill Sans MT"/>
                </a:rPr>
                <a:t>Hardware</a:t>
              </a:r>
              <a:endParaRPr kumimoji="0" lang="en-US" sz="22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a:p>
              <a:pPr marL="342900" lvl="0" indent="-342900" defTabSz="914400">
                <a:buFontTx/>
                <a:buChar char="-"/>
                <a:defRPr/>
              </a:pPr>
              <a:r>
                <a:rPr kumimoji="0" lang="en-US" i="0" u="none" strike="noStrike" kern="1200" cap="none" spc="0" normalizeH="0" baseline="0" noProof="0" dirty="0">
                  <a:ln>
                    <a:noFill/>
                  </a:ln>
                  <a:effectLst/>
                  <a:uLnTx/>
                  <a:uFillTx/>
                  <a:latin typeface="Avenir Next" panose="020B0503020202020204" pitchFamily="34" charset="0"/>
                  <a:cs typeface="Gill Sans MT"/>
                </a:rPr>
                <a:t>DRAM array modification </a:t>
              </a:r>
              <a:r>
                <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rPr>
                <a:t>to enable fine-grained PUD computation</a:t>
              </a:r>
            </a:p>
            <a:p>
              <a:pPr marL="342900" lvl="0" indent="-342900" defTabSz="914400">
                <a:buFontTx/>
                <a:buChar char="-"/>
                <a:defRPr/>
              </a:pPr>
              <a:r>
                <a:rPr lang="en-US" b="1" dirty="0">
                  <a:latin typeface="Avenir Next" panose="020B0503020202020204" pitchFamily="34" charset="0"/>
                  <a:cs typeface="Gill Sans MT"/>
                </a:rPr>
                <a:t>inter- and intra-mat interconnects </a:t>
              </a:r>
              <a:r>
                <a:rPr lang="en-US" b="1" dirty="0">
                  <a:solidFill>
                    <a:srgbClr val="E16161"/>
                  </a:solidFill>
                  <a:latin typeface="Avenir Next" panose="020B0503020202020204" pitchFamily="34" charset="0"/>
                  <a:cs typeface="Gill Sans MT"/>
                </a:rPr>
                <a:t>to enable PUD vector reduction</a:t>
              </a:r>
            </a:p>
            <a:p>
              <a:pPr marL="342900" lvl="0" indent="-342900" defTabSz="914400">
                <a:buFontTx/>
                <a:buChar char="-"/>
                <a:defRPr/>
              </a:pPr>
              <a:r>
                <a:rPr lang="en-US" dirty="0">
                  <a:latin typeface="Avenir Next" panose="020B0503020202020204" pitchFamily="34" charset="0"/>
                  <a:cs typeface="Gill Sans MT"/>
                </a:rPr>
                <a:t>control unit design</a:t>
              </a:r>
              <a:r>
                <a:rPr lang="en-US" dirty="0">
                  <a:solidFill>
                    <a:srgbClr val="E16161"/>
                  </a:solidFill>
                  <a:latin typeface="Avenir Next" panose="020B0503020202020204" pitchFamily="34" charset="0"/>
                  <a:cs typeface="Gill Sans MT"/>
                </a:rPr>
                <a:t> to orchestrate PUD execution </a:t>
              </a:r>
              <a:endPar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5"/>
            <a:ext cx="9144001" cy="1094830"/>
            <a:chOff x="406767" y="3421560"/>
            <a:chExt cx="8475012" cy="1105521"/>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Software</a:t>
              </a:r>
            </a:p>
            <a:p>
              <a:pPr marL="342900" lvl="0" indent="-342900" defTabSz="914400">
                <a:buFontTx/>
                <a:buChar char="-"/>
                <a:defRPr/>
              </a:pPr>
              <a:r>
                <a:rPr lang="en-US" sz="1900" dirty="0">
                  <a:latin typeface="Avenir Next" panose="020B0503020202020204" pitchFamily="34" charset="0"/>
                  <a:cs typeface="Gill Sans MT"/>
                </a:rPr>
                <a:t>new compiler support </a:t>
              </a:r>
              <a:r>
                <a:rPr lang="en-US" sz="1900" dirty="0">
                  <a:solidFill>
                    <a:schemeClr val="accent5"/>
                  </a:solidFill>
                  <a:latin typeface="Avenir Next" panose="020B0503020202020204" pitchFamily="34" charset="0"/>
                  <a:cs typeface="Gill Sans MT"/>
                </a:rPr>
                <a:t>to transparently generate PUD instructions</a:t>
              </a:r>
            </a:p>
            <a:p>
              <a:pPr marL="342900" lvl="0" indent="-342900" defTabSz="914400">
                <a:buFontTx/>
                <a:buChar char="-"/>
                <a:defRPr/>
              </a:pPr>
              <a:r>
                <a:rPr lang="en-US" sz="1900" dirty="0">
                  <a:latin typeface="Avenir Next" panose="020B0503020202020204" pitchFamily="34" charset="0"/>
                  <a:cs typeface="Gill Sans MT"/>
                </a:rPr>
                <a:t>system support </a:t>
              </a:r>
              <a:r>
                <a:rPr lang="en-US" sz="1900" dirty="0">
                  <a:solidFill>
                    <a:schemeClr val="accent5"/>
                  </a:solidFill>
                  <a:latin typeface="Avenir Next" panose="020B0503020202020204" pitchFamily="34" charset="0"/>
                  <a:cs typeface="Gill Sans MT"/>
                </a:rPr>
                <a:t>to map and execute PUD instructions </a:t>
              </a:r>
              <a:endParaRPr kumimoji="0" lang="en-US" sz="1900" i="0" u="none" strike="noStrike" kern="1200" cap="none" spc="0" normalizeH="0" baseline="0" noProof="0" dirty="0">
                <a:ln>
                  <a:noFill/>
                </a:ln>
                <a:solidFill>
                  <a:schemeClr val="accent5"/>
                </a:solidFill>
                <a:effectLst/>
                <a:uLnTx/>
                <a:uFillTx/>
                <a:latin typeface="Avenir Next" panose="020B0503020202020204" pitchFamily="34" charset="0"/>
                <a:cs typeface="Gill Sans MT"/>
              </a:endParaRP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
        <p:nvSpPr>
          <p:cNvPr id="2" name="Rectangle 1">
            <a:extLst>
              <a:ext uri="{FF2B5EF4-FFF2-40B4-BE49-F238E27FC236}">
                <a16:creationId xmlns:a16="http://schemas.microsoft.com/office/drawing/2014/main" id="{3FF95EE6-0176-2234-02C6-891EB1E0A789}"/>
              </a:ext>
            </a:extLst>
          </p:cNvPr>
          <p:cNvSpPr/>
          <p:nvPr/>
        </p:nvSpPr>
        <p:spPr>
          <a:xfrm>
            <a:off x="680438" y="4116521"/>
            <a:ext cx="8463562" cy="335999"/>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C7EF8EEE-5D60-DB4A-D6D6-84497377AE75}"/>
              </a:ext>
            </a:extLst>
          </p:cNvPr>
          <p:cNvSpPr/>
          <p:nvPr/>
        </p:nvSpPr>
        <p:spPr>
          <a:xfrm>
            <a:off x="51830" y="4708162"/>
            <a:ext cx="8992263" cy="1637095"/>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3" name="Table 4">
            <a:extLst>
              <a:ext uri="{FF2B5EF4-FFF2-40B4-BE49-F238E27FC236}">
                <a16:creationId xmlns:a16="http://schemas.microsoft.com/office/drawing/2014/main" id="{9FDEABE6-AC19-8E9C-1EC3-22130F2E7808}"/>
              </a:ext>
            </a:extLst>
          </p:cNvPr>
          <p:cNvGraphicFramePr>
            <a:graphicFrameLocks/>
          </p:cNvGraphicFramePr>
          <p:nvPr>
            <p:extLst>
              <p:ext uri="{D42A27DB-BD31-4B8C-83A1-F6EECF244321}">
                <p14:modId xmlns:p14="http://schemas.microsoft.com/office/powerpoint/2010/main" val="129031163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4" name="Rectangle 13">
            <a:extLst>
              <a:ext uri="{FF2B5EF4-FFF2-40B4-BE49-F238E27FC236}">
                <a16:creationId xmlns:a16="http://schemas.microsoft.com/office/drawing/2014/main" id="{55633C9B-A86E-AA0B-8EE6-D026C7B84811}"/>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MIMDRAM</a:t>
            </a:r>
            <a:r>
              <a:rPr lang="en-US" sz="2200" b="1" dirty="0">
                <a:solidFill>
                  <a:schemeClr val="tx1"/>
                </a:solidFill>
                <a:latin typeface="Avenir Next" panose="020B0503020202020204" pitchFamily="34" charset="0"/>
              </a:rPr>
              <a:t> is a hardware/software co-designed PUD system that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enables </a:t>
            </a:r>
            <a:r>
              <a:rPr lang="en-US" sz="2200" b="1" dirty="0">
                <a:solidFill>
                  <a:schemeClr val="accent4"/>
                </a:solidFill>
                <a:latin typeface="Avenir Next" panose="020B0503020202020204" pitchFamily="34" charset="0"/>
              </a:rPr>
              <a:t>fine-grained PUD computation </a:t>
            </a:r>
            <a:r>
              <a:rPr lang="en-US" sz="2200" b="1" dirty="0">
                <a:solidFill>
                  <a:schemeClr val="tx1"/>
                </a:solidFill>
                <a:latin typeface="Avenir Next" panose="020B0503020202020204" pitchFamily="34" charset="0"/>
              </a:rPr>
              <a:t>at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low cost </a:t>
            </a:r>
            <a:r>
              <a:rPr lang="en-US" sz="2200" b="1" dirty="0">
                <a:solidFill>
                  <a:schemeClr val="tx1"/>
                </a:solidFill>
                <a:latin typeface="Avenir Next" panose="020B0503020202020204" pitchFamily="34" charset="0"/>
              </a:rPr>
              <a:t>and </a:t>
            </a:r>
            <a:r>
              <a:rPr lang="en-US" sz="2200" b="1" dirty="0">
                <a:solidFill>
                  <a:srgbClr val="1A82C4"/>
                </a:solidFill>
                <a:latin typeface="Avenir Next" panose="020B0503020202020204" pitchFamily="34" charset="0"/>
              </a:rPr>
              <a:t>programming effort</a:t>
            </a:r>
          </a:p>
        </p:txBody>
      </p:sp>
      <p:sp>
        <p:nvSpPr>
          <p:cNvPr id="15" name="Up Arrow 14">
            <a:extLst>
              <a:ext uri="{FF2B5EF4-FFF2-40B4-BE49-F238E27FC236}">
                <a16:creationId xmlns:a16="http://schemas.microsoft.com/office/drawing/2014/main" id="{175A5DE8-6811-E314-9AF8-731F2728DCC0}"/>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20000"/>
                  <a:lumOff val="80000"/>
                </a:schemeClr>
              </a:solidFill>
            </a:endParaRPr>
          </a:p>
        </p:txBody>
      </p:sp>
    </p:spTree>
    <p:extLst>
      <p:ext uri="{BB962C8B-B14F-4D97-AF65-F5344CB8AC3E}">
        <p14:creationId xmlns:p14="http://schemas.microsoft.com/office/powerpoint/2010/main" val="108710525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Background on DRAM Column Access</a:t>
            </a:r>
          </a:p>
        </p:txBody>
      </p:sp>
      <p:grpSp>
        <p:nvGrpSpPr>
          <p:cNvPr id="557" name="Group 556">
            <a:extLst>
              <a:ext uri="{FF2B5EF4-FFF2-40B4-BE49-F238E27FC236}">
                <a16:creationId xmlns:a16="http://schemas.microsoft.com/office/drawing/2014/main" id="{CDE0A1D6-D52A-332E-2188-7573F797AC73}"/>
              </a:ext>
            </a:extLst>
          </p:cNvPr>
          <p:cNvGrpSpPr/>
          <p:nvPr/>
        </p:nvGrpSpPr>
        <p:grpSpPr>
          <a:xfrm>
            <a:off x="1734836" y="2745222"/>
            <a:ext cx="1414038" cy="1414038"/>
            <a:chOff x="4876800" y="1600199"/>
            <a:chExt cx="2819401" cy="2819401"/>
          </a:xfrm>
        </p:grpSpPr>
        <p:grpSp>
          <p:nvGrpSpPr>
            <p:cNvPr id="558" name="Group 557">
              <a:extLst>
                <a:ext uri="{FF2B5EF4-FFF2-40B4-BE49-F238E27FC236}">
                  <a16:creationId xmlns:a16="http://schemas.microsoft.com/office/drawing/2014/main" id="{017AA009-1207-8440-3D55-6890990B613E}"/>
                </a:ext>
              </a:extLst>
            </p:cNvPr>
            <p:cNvGrpSpPr/>
            <p:nvPr/>
          </p:nvGrpSpPr>
          <p:grpSpPr>
            <a:xfrm>
              <a:off x="5486400" y="3962400"/>
              <a:ext cx="2209800" cy="457200"/>
              <a:chOff x="5486400" y="3962400"/>
              <a:chExt cx="2209800" cy="457200"/>
            </a:xfrm>
          </p:grpSpPr>
          <p:sp>
            <p:nvSpPr>
              <p:cNvPr id="252" name="DRAM">
                <a:extLst>
                  <a:ext uri="{FF2B5EF4-FFF2-40B4-BE49-F238E27FC236}">
                    <a16:creationId xmlns:a16="http://schemas.microsoft.com/office/drawing/2014/main" id="{44D610D7-E5D1-20EB-CA00-CED8FE6C9D1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3" name="DRAM">
                <a:extLst>
                  <a:ext uri="{FF2B5EF4-FFF2-40B4-BE49-F238E27FC236}">
                    <a16:creationId xmlns:a16="http://schemas.microsoft.com/office/drawing/2014/main" id="{96A9F370-9B5B-8B89-533F-3314236651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4" name="DRAM">
                <a:extLst>
                  <a:ext uri="{FF2B5EF4-FFF2-40B4-BE49-F238E27FC236}">
                    <a16:creationId xmlns:a16="http://schemas.microsoft.com/office/drawing/2014/main" id="{5952F579-EB3E-CC69-FB86-8668D6D7B06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5" name="DRAM">
                <a:extLst>
                  <a:ext uri="{FF2B5EF4-FFF2-40B4-BE49-F238E27FC236}">
                    <a16:creationId xmlns:a16="http://schemas.microsoft.com/office/drawing/2014/main" id="{C500CA4B-A205-6FDA-C264-253A37B6F7FD}"/>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6" name="DRAM">
                <a:extLst>
                  <a:ext uri="{FF2B5EF4-FFF2-40B4-BE49-F238E27FC236}">
                    <a16:creationId xmlns:a16="http://schemas.microsoft.com/office/drawing/2014/main" id="{F1FEBA5E-9BB4-8885-D35B-B95D5B1C46D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59" name="Group 558">
              <a:extLst>
                <a:ext uri="{FF2B5EF4-FFF2-40B4-BE49-F238E27FC236}">
                  <a16:creationId xmlns:a16="http://schemas.microsoft.com/office/drawing/2014/main" id="{7A9721D4-64D6-C4D3-056A-5AA70DED259E}"/>
                </a:ext>
              </a:extLst>
            </p:cNvPr>
            <p:cNvGrpSpPr/>
            <p:nvPr/>
          </p:nvGrpSpPr>
          <p:grpSpPr>
            <a:xfrm>
              <a:off x="4876800" y="1600200"/>
              <a:ext cx="457200" cy="2209800"/>
              <a:chOff x="4876800" y="1600200"/>
              <a:chExt cx="457200" cy="2209800"/>
            </a:xfrm>
          </p:grpSpPr>
          <p:sp>
            <p:nvSpPr>
              <p:cNvPr id="247" name="DRAM">
                <a:extLst>
                  <a:ext uri="{FF2B5EF4-FFF2-40B4-BE49-F238E27FC236}">
                    <a16:creationId xmlns:a16="http://schemas.microsoft.com/office/drawing/2014/main" id="{679B149F-E6A4-8511-65F2-F289CCB6D12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8" name="DRAM">
                <a:extLst>
                  <a:ext uri="{FF2B5EF4-FFF2-40B4-BE49-F238E27FC236}">
                    <a16:creationId xmlns:a16="http://schemas.microsoft.com/office/drawing/2014/main" id="{F42028E8-5D99-C82D-8CB5-7D23B44C05E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9" name="DRAM">
                <a:extLst>
                  <a:ext uri="{FF2B5EF4-FFF2-40B4-BE49-F238E27FC236}">
                    <a16:creationId xmlns:a16="http://schemas.microsoft.com/office/drawing/2014/main" id="{77ABCE84-97FC-EAC0-081D-744660C15B3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0" name="DRAM">
                <a:extLst>
                  <a:ext uri="{FF2B5EF4-FFF2-40B4-BE49-F238E27FC236}">
                    <a16:creationId xmlns:a16="http://schemas.microsoft.com/office/drawing/2014/main" id="{19B9569B-ECC4-3400-FAC2-A30DE9CDA0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1" name="DRAM">
                <a:extLst>
                  <a:ext uri="{FF2B5EF4-FFF2-40B4-BE49-F238E27FC236}">
                    <a16:creationId xmlns:a16="http://schemas.microsoft.com/office/drawing/2014/main" id="{982667A6-8749-EC41-0B69-F98C9FDF08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0" name="Group 559">
              <a:extLst>
                <a:ext uri="{FF2B5EF4-FFF2-40B4-BE49-F238E27FC236}">
                  <a16:creationId xmlns:a16="http://schemas.microsoft.com/office/drawing/2014/main" id="{868A196E-C6D7-A5ED-CC9A-9D91CE6BCC92}"/>
                </a:ext>
              </a:extLst>
            </p:cNvPr>
            <p:cNvGrpSpPr/>
            <p:nvPr/>
          </p:nvGrpSpPr>
          <p:grpSpPr>
            <a:xfrm>
              <a:off x="5676900" y="1600199"/>
              <a:ext cx="1828800" cy="2362201"/>
              <a:chOff x="5676900" y="1170708"/>
              <a:chExt cx="1828800" cy="2791692"/>
            </a:xfrm>
          </p:grpSpPr>
          <p:cxnSp>
            <p:nvCxnSpPr>
              <p:cNvPr id="242" name="Straight Connector 241">
                <a:extLst>
                  <a:ext uri="{FF2B5EF4-FFF2-40B4-BE49-F238E27FC236}">
                    <a16:creationId xmlns:a16="http://schemas.microsoft.com/office/drawing/2014/main" id="{8B6BD11C-AFC7-323F-C5E0-2B500F85137B}"/>
                  </a:ext>
                </a:extLst>
              </p:cNvPr>
              <p:cNvCxnSpPr>
                <a:cxnSpLocks/>
                <a:stCxn id="563" idx="0"/>
                <a:endCxn id="25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E07F662F-97E4-BD38-295C-5AF7F25D726F}"/>
                  </a:ext>
                </a:extLst>
              </p:cNvPr>
              <p:cNvCxnSpPr>
                <a:cxnSpLocks/>
                <a:stCxn id="565" idx="0"/>
                <a:endCxn id="25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64C6C990-3DE4-6581-2023-46CB52DEE535}"/>
                  </a:ext>
                </a:extLst>
              </p:cNvPr>
              <p:cNvCxnSpPr>
                <a:cxnSpLocks/>
                <a:stCxn id="566" idx="0"/>
                <a:endCxn id="25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3B5CC0BD-856E-040B-8832-AC235AD7DD8D}"/>
                  </a:ext>
                </a:extLst>
              </p:cNvPr>
              <p:cNvCxnSpPr>
                <a:cxnSpLocks/>
                <a:stCxn id="567" idx="0"/>
                <a:endCxn id="25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8BDD5932-9198-88B6-E331-10E1953711E8}"/>
                  </a:ext>
                </a:extLst>
              </p:cNvPr>
              <p:cNvCxnSpPr>
                <a:cxnSpLocks/>
                <a:stCxn id="564" idx="0"/>
                <a:endCxn id="25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561" name="Group 560">
              <a:extLst>
                <a:ext uri="{FF2B5EF4-FFF2-40B4-BE49-F238E27FC236}">
                  <a16:creationId xmlns:a16="http://schemas.microsoft.com/office/drawing/2014/main" id="{EF7B936C-CE1B-2E6F-B5C1-15EDD184888B}"/>
                </a:ext>
              </a:extLst>
            </p:cNvPr>
            <p:cNvGrpSpPr/>
            <p:nvPr/>
          </p:nvGrpSpPr>
          <p:grpSpPr>
            <a:xfrm>
              <a:off x="5334000" y="1790700"/>
              <a:ext cx="2362201" cy="1828800"/>
              <a:chOff x="5333998" y="1790700"/>
              <a:chExt cx="2791691" cy="1828800"/>
            </a:xfrm>
          </p:grpSpPr>
          <p:cxnSp>
            <p:nvCxnSpPr>
              <p:cNvPr id="237" name="Straight Connector 236">
                <a:extLst>
                  <a:ext uri="{FF2B5EF4-FFF2-40B4-BE49-F238E27FC236}">
                    <a16:creationId xmlns:a16="http://schemas.microsoft.com/office/drawing/2014/main" id="{E35762CB-D4A1-2387-CCC3-1329D633F022}"/>
                  </a:ext>
                </a:extLst>
              </p:cNvPr>
              <p:cNvCxnSpPr>
                <a:cxnSpLocks/>
                <a:stCxn id="567" idx="6"/>
                <a:endCxn id="24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1B7D13E6-271B-5879-0769-95A9E26F3141}"/>
                  </a:ext>
                </a:extLst>
              </p:cNvPr>
              <p:cNvCxnSpPr>
                <a:cxnSpLocks/>
                <a:stCxn id="572" idx="6"/>
                <a:endCxn id="24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CF012F61-B1E3-6E3C-87BB-1104AD45F314}"/>
                  </a:ext>
                </a:extLst>
              </p:cNvPr>
              <p:cNvCxnSpPr>
                <a:cxnSpLocks/>
                <a:stCxn id="225" idx="6"/>
                <a:endCxn id="24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C20CB450-8E4E-96A1-373F-2BA007FC2A3B}"/>
                  </a:ext>
                </a:extLst>
              </p:cNvPr>
              <p:cNvCxnSpPr>
                <a:cxnSpLocks/>
                <a:stCxn id="231" idx="6"/>
                <a:endCxn id="25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A6DFF4F1-3A1E-F9A0-D1A4-61CC79C0A22D}"/>
                  </a:ext>
                </a:extLst>
              </p:cNvPr>
              <p:cNvCxnSpPr>
                <a:cxnSpLocks/>
                <a:stCxn id="236" idx="6"/>
                <a:endCxn id="25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562" name="Group 561">
              <a:extLst>
                <a:ext uri="{FF2B5EF4-FFF2-40B4-BE49-F238E27FC236}">
                  <a16:creationId xmlns:a16="http://schemas.microsoft.com/office/drawing/2014/main" id="{622E31C0-5760-318A-CDB9-4F2F747FF414}"/>
                </a:ext>
              </a:extLst>
            </p:cNvPr>
            <p:cNvGrpSpPr/>
            <p:nvPr/>
          </p:nvGrpSpPr>
          <p:grpSpPr>
            <a:xfrm>
              <a:off x="5486400" y="1600200"/>
              <a:ext cx="2209800" cy="2209800"/>
              <a:chOff x="5486400" y="1600200"/>
              <a:chExt cx="2209800" cy="2209800"/>
            </a:xfrm>
          </p:grpSpPr>
          <p:sp>
            <p:nvSpPr>
              <p:cNvPr id="563" name="Oval 562">
                <a:extLst>
                  <a:ext uri="{FF2B5EF4-FFF2-40B4-BE49-F238E27FC236}">
                    <a16:creationId xmlns:a16="http://schemas.microsoft.com/office/drawing/2014/main" id="{360A1C95-696E-4320-15DE-2B0C18166888}"/>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4" name="Oval 563">
                <a:extLst>
                  <a:ext uri="{FF2B5EF4-FFF2-40B4-BE49-F238E27FC236}">
                    <a16:creationId xmlns:a16="http://schemas.microsoft.com/office/drawing/2014/main" id="{B8550A66-79CA-4E07-BB00-CB90780001C8}"/>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5" name="Oval 564">
                <a:extLst>
                  <a:ext uri="{FF2B5EF4-FFF2-40B4-BE49-F238E27FC236}">
                    <a16:creationId xmlns:a16="http://schemas.microsoft.com/office/drawing/2014/main" id="{700C8972-07E3-9CDC-D601-6F243234BE82}"/>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6" name="Oval 565">
                <a:extLst>
                  <a:ext uri="{FF2B5EF4-FFF2-40B4-BE49-F238E27FC236}">
                    <a16:creationId xmlns:a16="http://schemas.microsoft.com/office/drawing/2014/main" id="{A25D4AAA-C7D4-C159-331A-6CBCF3F834D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7" name="Oval 566">
                <a:extLst>
                  <a:ext uri="{FF2B5EF4-FFF2-40B4-BE49-F238E27FC236}">
                    <a16:creationId xmlns:a16="http://schemas.microsoft.com/office/drawing/2014/main" id="{D331C878-0B5D-4973-DDA2-0235D7CB5F3F}"/>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8" name="Oval 567">
                <a:extLst>
                  <a:ext uri="{FF2B5EF4-FFF2-40B4-BE49-F238E27FC236}">
                    <a16:creationId xmlns:a16="http://schemas.microsoft.com/office/drawing/2014/main" id="{86DE77F0-B268-6D97-F5E9-EA4C961C912B}"/>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9" name="Oval 568">
                <a:extLst>
                  <a:ext uri="{FF2B5EF4-FFF2-40B4-BE49-F238E27FC236}">
                    <a16:creationId xmlns:a16="http://schemas.microsoft.com/office/drawing/2014/main" id="{A242575E-D8E8-4589-AFF4-5D4D232ABA17}"/>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0" name="Oval 569">
                <a:extLst>
                  <a:ext uri="{FF2B5EF4-FFF2-40B4-BE49-F238E27FC236}">
                    <a16:creationId xmlns:a16="http://schemas.microsoft.com/office/drawing/2014/main" id="{9B663075-FA63-5829-A3C3-6F677925169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1" name="Oval 570">
                <a:extLst>
                  <a:ext uri="{FF2B5EF4-FFF2-40B4-BE49-F238E27FC236}">
                    <a16:creationId xmlns:a16="http://schemas.microsoft.com/office/drawing/2014/main" id="{34FE4AEF-CBB1-4FA9-C672-058490E755ED}"/>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Oval 571">
                <a:extLst>
                  <a:ext uri="{FF2B5EF4-FFF2-40B4-BE49-F238E27FC236}">
                    <a16:creationId xmlns:a16="http://schemas.microsoft.com/office/drawing/2014/main" id="{673CDD16-C35A-6014-2CFF-D02647D20D30}"/>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Oval 572">
                <a:extLst>
                  <a:ext uri="{FF2B5EF4-FFF2-40B4-BE49-F238E27FC236}">
                    <a16:creationId xmlns:a16="http://schemas.microsoft.com/office/drawing/2014/main" id="{FBBD024E-9877-084B-199C-B0D011C904E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Oval 573">
                <a:extLst>
                  <a:ext uri="{FF2B5EF4-FFF2-40B4-BE49-F238E27FC236}">
                    <a16:creationId xmlns:a16="http://schemas.microsoft.com/office/drawing/2014/main" id="{06CB289F-8499-64D5-BD37-759F371A038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Oval 574">
                <a:extLst>
                  <a:ext uri="{FF2B5EF4-FFF2-40B4-BE49-F238E27FC236}">
                    <a16:creationId xmlns:a16="http://schemas.microsoft.com/office/drawing/2014/main" id="{C87EAC8D-BA53-B6B6-8BBC-D30FDEDBE77B}"/>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4" name="Oval 223">
                <a:extLst>
                  <a:ext uri="{FF2B5EF4-FFF2-40B4-BE49-F238E27FC236}">
                    <a16:creationId xmlns:a16="http://schemas.microsoft.com/office/drawing/2014/main" id="{746F00C8-7C7B-EC8A-16D8-1FE11906E747}"/>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5" name="Oval 224">
                <a:extLst>
                  <a:ext uri="{FF2B5EF4-FFF2-40B4-BE49-F238E27FC236}">
                    <a16:creationId xmlns:a16="http://schemas.microsoft.com/office/drawing/2014/main" id="{4292E746-0DB9-8FCA-6D1B-79A1301CA657}"/>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6" name="Oval 225">
                <a:extLst>
                  <a:ext uri="{FF2B5EF4-FFF2-40B4-BE49-F238E27FC236}">
                    <a16:creationId xmlns:a16="http://schemas.microsoft.com/office/drawing/2014/main" id="{B6F58C97-03E6-9447-7BB9-FC526AEC664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7" name="Oval 226">
                <a:extLst>
                  <a:ext uri="{FF2B5EF4-FFF2-40B4-BE49-F238E27FC236}">
                    <a16:creationId xmlns:a16="http://schemas.microsoft.com/office/drawing/2014/main" id="{894F7637-52A9-FFF9-8722-495860AB89E3}"/>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8" name="Oval 227">
                <a:extLst>
                  <a:ext uri="{FF2B5EF4-FFF2-40B4-BE49-F238E27FC236}">
                    <a16:creationId xmlns:a16="http://schemas.microsoft.com/office/drawing/2014/main" id="{41A2271C-9FCA-BF98-F84E-C60A4FC7524C}"/>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0" name="Oval 229">
                <a:extLst>
                  <a:ext uri="{FF2B5EF4-FFF2-40B4-BE49-F238E27FC236}">
                    <a16:creationId xmlns:a16="http://schemas.microsoft.com/office/drawing/2014/main" id="{FF35AF3F-A6B1-35C6-57D3-20E6D2B8077B}"/>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1" name="Oval 230">
                <a:extLst>
                  <a:ext uri="{FF2B5EF4-FFF2-40B4-BE49-F238E27FC236}">
                    <a16:creationId xmlns:a16="http://schemas.microsoft.com/office/drawing/2014/main" id="{041ACC3A-9F56-C6D2-9FCD-05F5BD3D9D8A}"/>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2" name="Oval 231">
                <a:extLst>
                  <a:ext uri="{FF2B5EF4-FFF2-40B4-BE49-F238E27FC236}">
                    <a16:creationId xmlns:a16="http://schemas.microsoft.com/office/drawing/2014/main" id="{C6BEC2B9-CC24-E8A3-B907-5101030D6F11}"/>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3" name="Oval 232">
                <a:extLst>
                  <a:ext uri="{FF2B5EF4-FFF2-40B4-BE49-F238E27FC236}">
                    <a16:creationId xmlns:a16="http://schemas.microsoft.com/office/drawing/2014/main" id="{6AB1C27C-1096-415F-B6DE-09D14D328F7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4" name="Oval 233">
                <a:extLst>
                  <a:ext uri="{FF2B5EF4-FFF2-40B4-BE49-F238E27FC236}">
                    <a16:creationId xmlns:a16="http://schemas.microsoft.com/office/drawing/2014/main" id="{B533FA71-E791-89EC-2F81-63C9D73C5CAB}"/>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5" name="Oval 234">
                <a:extLst>
                  <a:ext uri="{FF2B5EF4-FFF2-40B4-BE49-F238E27FC236}">
                    <a16:creationId xmlns:a16="http://schemas.microsoft.com/office/drawing/2014/main" id="{AB6C3B3A-B020-FDBF-3A22-C3C1AFADB440}"/>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6" name="Oval 235">
                <a:extLst>
                  <a:ext uri="{FF2B5EF4-FFF2-40B4-BE49-F238E27FC236}">
                    <a16:creationId xmlns:a16="http://schemas.microsoft.com/office/drawing/2014/main" id="{45717C48-1107-17D0-D9AA-5102DED76EB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257" name="Group 256">
            <a:extLst>
              <a:ext uri="{FF2B5EF4-FFF2-40B4-BE49-F238E27FC236}">
                <a16:creationId xmlns:a16="http://schemas.microsoft.com/office/drawing/2014/main" id="{AD96B82E-1647-AF19-8A0E-3C967A67B878}"/>
              </a:ext>
            </a:extLst>
          </p:cNvPr>
          <p:cNvGrpSpPr/>
          <p:nvPr/>
        </p:nvGrpSpPr>
        <p:grpSpPr>
          <a:xfrm>
            <a:off x="3292364" y="2745222"/>
            <a:ext cx="1414038" cy="1414038"/>
            <a:chOff x="4876800" y="1600199"/>
            <a:chExt cx="2819401" cy="2819401"/>
          </a:xfrm>
        </p:grpSpPr>
        <p:grpSp>
          <p:nvGrpSpPr>
            <p:cNvPr id="258" name="Group 257">
              <a:extLst>
                <a:ext uri="{FF2B5EF4-FFF2-40B4-BE49-F238E27FC236}">
                  <a16:creationId xmlns:a16="http://schemas.microsoft.com/office/drawing/2014/main" id="{8E3B0AAF-94D6-78C8-E30F-CDC56F81F3B8}"/>
                </a:ext>
              </a:extLst>
            </p:cNvPr>
            <p:cNvGrpSpPr/>
            <p:nvPr/>
          </p:nvGrpSpPr>
          <p:grpSpPr>
            <a:xfrm>
              <a:off x="5486400" y="3962400"/>
              <a:ext cx="2209800" cy="457200"/>
              <a:chOff x="5486400" y="3962400"/>
              <a:chExt cx="2209800" cy="457200"/>
            </a:xfrm>
          </p:grpSpPr>
          <p:sp>
            <p:nvSpPr>
              <p:cNvPr id="303" name="DRAM">
                <a:extLst>
                  <a:ext uri="{FF2B5EF4-FFF2-40B4-BE49-F238E27FC236}">
                    <a16:creationId xmlns:a16="http://schemas.microsoft.com/office/drawing/2014/main" id="{E5A03B1E-816F-89F7-B9B8-50823813CA7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4" name="DRAM">
                <a:extLst>
                  <a:ext uri="{FF2B5EF4-FFF2-40B4-BE49-F238E27FC236}">
                    <a16:creationId xmlns:a16="http://schemas.microsoft.com/office/drawing/2014/main" id="{4EDBB166-FBAF-C8D0-49B4-A140C5961B2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5" name="DRAM">
                <a:extLst>
                  <a:ext uri="{FF2B5EF4-FFF2-40B4-BE49-F238E27FC236}">
                    <a16:creationId xmlns:a16="http://schemas.microsoft.com/office/drawing/2014/main" id="{224FD605-EE28-B8BA-4ADB-1B5A4DD2797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DRAM">
                <a:extLst>
                  <a:ext uri="{FF2B5EF4-FFF2-40B4-BE49-F238E27FC236}">
                    <a16:creationId xmlns:a16="http://schemas.microsoft.com/office/drawing/2014/main" id="{BC1367BC-60FE-5CA4-2D5D-0CA129C42359}"/>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7" name="DRAM">
                <a:extLst>
                  <a:ext uri="{FF2B5EF4-FFF2-40B4-BE49-F238E27FC236}">
                    <a16:creationId xmlns:a16="http://schemas.microsoft.com/office/drawing/2014/main" id="{B9D5FE98-DDB4-0949-FDB2-2605D0D41D9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9" name="Group 258">
              <a:extLst>
                <a:ext uri="{FF2B5EF4-FFF2-40B4-BE49-F238E27FC236}">
                  <a16:creationId xmlns:a16="http://schemas.microsoft.com/office/drawing/2014/main" id="{0BE25FCB-4ECE-3AD5-342B-52E4F4573CA9}"/>
                </a:ext>
              </a:extLst>
            </p:cNvPr>
            <p:cNvGrpSpPr/>
            <p:nvPr/>
          </p:nvGrpSpPr>
          <p:grpSpPr>
            <a:xfrm>
              <a:off x="4876800" y="1600200"/>
              <a:ext cx="457200" cy="2209800"/>
              <a:chOff x="4876800" y="1600200"/>
              <a:chExt cx="457200" cy="2209800"/>
            </a:xfrm>
          </p:grpSpPr>
          <p:sp>
            <p:nvSpPr>
              <p:cNvPr id="298" name="DRAM">
                <a:extLst>
                  <a:ext uri="{FF2B5EF4-FFF2-40B4-BE49-F238E27FC236}">
                    <a16:creationId xmlns:a16="http://schemas.microsoft.com/office/drawing/2014/main" id="{B4D10571-B2A6-DF50-4B9B-FF7AB060ABC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9" name="DRAM">
                <a:extLst>
                  <a:ext uri="{FF2B5EF4-FFF2-40B4-BE49-F238E27FC236}">
                    <a16:creationId xmlns:a16="http://schemas.microsoft.com/office/drawing/2014/main" id="{EAAA3301-2F63-8929-5C59-6E98CAAFAC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0" name="DRAM">
                <a:extLst>
                  <a:ext uri="{FF2B5EF4-FFF2-40B4-BE49-F238E27FC236}">
                    <a16:creationId xmlns:a16="http://schemas.microsoft.com/office/drawing/2014/main" id="{E20FCA79-2A5C-C209-AF14-6A0A20AE330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1" name="DRAM">
                <a:extLst>
                  <a:ext uri="{FF2B5EF4-FFF2-40B4-BE49-F238E27FC236}">
                    <a16:creationId xmlns:a16="http://schemas.microsoft.com/office/drawing/2014/main" id="{3905B8C4-546F-71BF-C906-4D159DA331D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2" name="DRAM">
                <a:extLst>
                  <a:ext uri="{FF2B5EF4-FFF2-40B4-BE49-F238E27FC236}">
                    <a16:creationId xmlns:a16="http://schemas.microsoft.com/office/drawing/2014/main" id="{212543EA-7217-F65C-F610-CAC485B2F93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0" name="Group 259">
              <a:extLst>
                <a:ext uri="{FF2B5EF4-FFF2-40B4-BE49-F238E27FC236}">
                  <a16:creationId xmlns:a16="http://schemas.microsoft.com/office/drawing/2014/main" id="{0DC31174-1536-AEBE-68EC-64EE14A97D9B}"/>
                </a:ext>
              </a:extLst>
            </p:cNvPr>
            <p:cNvGrpSpPr/>
            <p:nvPr/>
          </p:nvGrpSpPr>
          <p:grpSpPr>
            <a:xfrm>
              <a:off x="5676900" y="1600199"/>
              <a:ext cx="1828800" cy="2362201"/>
              <a:chOff x="5676900" y="1170708"/>
              <a:chExt cx="1828800" cy="2791692"/>
            </a:xfrm>
          </p:grpSpPr>
          <p:cxnSp>
            <p:nvCxnSpPr>
              <p:cNvPr id="293" name="Straight Connector 292">
                <a:extLst>
                  <a:ext uri="{FF2B5EF4-FFF2-40B4-BE49-F238E27FC236}">
                    <a16:creationId xmlns:a16="http://schemas.microsoft.com/office/drawing/2014/main" id="{7D1DD782-52DB-E2B7-3B9F-5E262EDD7BEB}"/>
                  </a:ext>
                </a:extLst>
              </p:cNvPr>
              <p:cNvCxnSpPr>
                <a:cxnSpLocks/>
                <a:stCxn id="263" idx="0"/>
                <a:endCxn id="303"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7CD5FC45-CE5E-41E0-A381-30005ED17802}"/>
                  </a:ext>
                </a:extLst>
              </p:cNvPr>
              <p:cNvCxnSpPr>
                <a:cxnSpLocks/>
                <a:stCxn id="265" idx="0"/>
                <a:endCxn id="305"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ACCB4EF3-0CBD-BF22-0983-1BF38D8743CB}"/>
                  </a:ext>
                </a:extLst>
              </p:cNvPr>
              <p:cNvCxnSpPr>
                <a:cxnSpLocks/>
                <a:stCxn id="266" idx="0"/>
                <a:endCxn id="306"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2A7B1860-798E-CE6A-C89F-FFCBA2CAD24B}"/>
                  </a:ext>
                </a:extLst>
              </p:cNvPr>
              <p:cNvCxnSpPr>
                <a:cxnSpLocks/>
                <a:stCxn id="267" idx="0"/>
                <a:endCxn id="307"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7" name="Straight Connector 296">
                <a:extLst>
                  <a:ext uri="{FF2B5EF4-FFF2-40B4-BE49-F238E27FC236}">
                    <a16:creationId xmlns:a16="http://schemas.microsoft.com/office/drawing/2014/main" id="{EB8BD65C-39D3-96C8-9A15-D34B35B1F3BC}"/>
                  </a:ext>
                </a:extLst>
              </p:cNvPr>
              <p:cNvCxnSpPr>
                <a:cxnSpLocks/>
                <a:stCxn id="264" idx="0"/>
                <a:endCxn id="304"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61" name="Group 260">
              <a:extLst>
                <a:ext uri="{FF2B5EF4-FFF2-40B4-BE49-F238E27FC236}">
                  <a16:creationId xmlns:a16="http://schemas.microsoft.com/office/drawing/2014/main" id="{3893622A-CEC8-CD5C-75E5-C34E42E14ADE}"/>
                </a:ext>
              </a:extLst>
            </p:cNvPr>
            <p:cNvGrpSpPr/>
            <p:nvPr/>
          </p:nvGrpSpPr>
          <p:grpSpPr>
            <a:xfrm>
              <a:off x="5334000" y="1790700"/>
              <a:ext cx="2362201" cy="1828800"/>
              <a:chOff x="5333998" y="1790700"/>
              <a:chExt cx="2791691" cy="1828800"/>
            </a:xfrm>
          </p:grpSpPr>
          <p:cxnSp>
            <p:nvCxnSpPr>
              <p:cNvPr id="288" name="Straight Connector 287">
                <a:extLst>
                  <a:ext uri="{FF2B5EF4-FFF2-40B4-BE49-F238E27FC236}">
                    <a16:creationId xmlns:a16="http://schemas.microsoft.com/office/drawing/2014/main" id="{72939588-CDB4-2A29-B242-3F94FE82A113}"/>
                  </a:ext>
                </a:extLst>
              </p:cNvPr>
              <p:cNvCxnSpPr>
                <a:cxnSpLocks/>
                <a:stCxn id="267" idx="6"/>
                <a:endCxn id="298"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72C6B33D-86D2-F280-833C-B9B216FA808F}"/>
                  </a:ext>
                </a:extLst>
              </p:cNvPr>
              <p:cNvCxnSpPr>
                <a:cxnSpLocks/>
                <a:stCxn id="272" idx="6"/>
                <a:endCxn id="299"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77500119-61CB-FA16-5F96-8DA9D305B919}"/>
                  </a:ext>
                </a:extLst>
              </p:cNvPr>
              <p:cNvCxnSpPr>
                <a:cxnSpLocks/>
                <a:endCxn id="300"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060A09DD-0707-082D-6B3A-24FAB37A4CCC}"/>
                  </a:ext>
                </a:extLst>
              </p:cNvPr>
              <p:cNvCxnSpPr>
                <a:cxnSpLocks/>
                <a:stCxn id="282" idx="6"/>
                <a:endCxn id="301"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2" name="Straight Connector 291">
                <a:extLst>
                  <a:ext uri="{FF2B5EF4-FFF2-40B4-BE49-F238E27FC236}">
                    <a16:creationId xmlns:a16="http://schemas.microsoft.com/office/drawing/2014/main" id="{00A99ECE-463D-37E6-4D1F-45BC4B113AE1}"/>
                  </a:ext>
                </a:extLst>
              </p:cNvPr>
              <p:cNvCxnSpPr>
                <a:cxnSpLocks/>
                <a:stCxn id="287" idx="6"/>
                <a:endCxn id="302"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62" name="Group 261">
              <a:extLst>
                <a:ext uri="{FF2B5EF4-FFF2-40B4-BE49-F238E27FC236}">
                  <a16:creationId xmlns:a16="http://schemas.microsoft.com/office/drawing/2014/main" id="{36ADF909-B45E-9845-1174-683412AFEA11}"/>
                </a:ext>
              </a:extLst>
            </p:cNvPr>
            <p:cNvGrpSpPr/>
            <p:nvPr/>
          </p:nvGrpSpPr>
          <p:grpSpPr>
            <a:xfrm>
              <a:off x="5486400" y="1600200"/>
              <a:ext cx="2209800" cy="2209800"/>
              <a:chOff x="5486400" y="1600200"/>
              <a:chExt cx="2209800" cy="2209800"/>
            </a:xfrm>
          </p:grpSpPr>
          <p:sp>
            <p:nvSpPr>
              <p:cNvPr id="263" name="Oval 262">
                <a:extLst>
                  <a:ext uri="{FF2B5EF4-FFF2-40B4-BE49-F238E27FC236}">
                    <a16:creationId xmlns:a16="http://schemas.microsoft.com/office/drawing/2014/main" id="{AAF676D7-06F9-F0BD-2279-D73DAF339F7C}"/>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Oval 263">
                <a:extLst>
                  <a:ext uri="{FF2B5EF4-FFF2-40B4-BE49-F238E27FC236}">
                    <a16:creationId xmlns:a16="http://schemas.microsoft.com/office/drawing/2014/main" id="{5C41CEAE-1134-47C8-76A7-A7F52789FDE5}"/>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Oval 264">
                <a:extLst>
                  <a:ext uri="{FF2B5EF4-FFF2-40B4-BE49-F238E27FC236}">
                    <a16:creationId xmlns:a16="http://schemas.microsoft.com/office/drawing/2014/main" id="{AD2D599A-F6AC-D135-2F18-1E9F696E0707}"/>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6" name="Oval 265">
                <a:extLst>
                  <a:ext uri="{FF2B5EF4-FFF2-40B4-BE49-F238E27FC236}">
                    <a16:creationId xmlns:a16="http://schemas.microsoft.com/office/drawing/2014/main" id="{E4BF5AD8-9A1E-3D93-B9A0-33C75975387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7" name="Oval 266">
                <a:extLst>
                  <a:ext uri="{FF2B5EF4-FFF2-40B4-BE49-F238E27FC236}">
                    <a16:creationId xmlns:a16="http://schemas.microsoft.com/office/drawing/2014/main" id="{62385D5F-EE46-1D3A-6B90-954A5CBFCF56}"/>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8" name="Oval 267">
                <a:extLst>
                  <a:ext uri="{FF2B5EF4-FFF2-40B4-BE49-F238E27FC236}">
                    <a16:creationId xmlns:a16="http://schemas.microsoft.com/office/drawing/2014/main" id="{96894426-8BE8-DBEC-A131-986A2C471FF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9" name="Oval 268">
                <a:extLst>
                  <a:ext uri="{FF2B5EF4-FFF2-40B4-BE49-F238E27FC236}">
                    <a16:creationId xmlns:a16="http://schemas.microsoft.com/office/drawing/2014/main" id="{7D33B1E0-2AB6-E835-1581-4EABF77DF1CD}"/>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0" name="Oval 269">
                <a:extLst>
                  <a:ext uri="{FF2B5EF4-FFF2-40B4-BE49-F238E27FC236}">
                    <a16:creationId xmlns:a16="http://schemas.microsoft.com/office/drawing/2014/main" id="{175728DE-2A20-920F-2406-33532B68DC4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1" name="Oval 270">
                <a:extLst>
                  <a:ext uri="{FF2B5EF4-FFF2-40B4-BE49-F238E27FC236}">
                    <a16:creationId xmlns:a16="http://schemas.microsoft.com/office/drawing/2014/main" id="{F2FF64AE-2FB0-ECD8-4D03-9D7370C79BC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2" name="Oval 271">
                <a:extLst>
                  <a:ext uri="{FF2B5EF4-FFF2-40B4-BE49-F238E27FC236}">
                    <a16:creationId xmlns:a16="http://schemas.microsoft.com/office/drawing/2014/main" id="{4698F64C-067F-46C9-A421-4EF5EE3D8659}"/>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3" name="Oval 272">
                <a:extLst>
                  <a:ext uri="{FF2B5EF4-FFF2-40B4-BE49-F238E27FC236}">
                    <a16:creationId xmlns:a16="http://schemas.microsoft.com/office/drawing/2014/main" id="{12F45D64-2F4F-0575-E82B-F6F0EC3FC27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Oval 273">
                <a:extLst>
                  <a:ext uri="{FF2B5EF4-FFF2-40B4-BE49-F238E27FC236}">
                    <a16:creationId xmlns:a16="http://schemas.microsoft.com/office/drawing/2014/main" id="{E0D5F7CB-407C-C741-C288-4497E2123CA0}"/>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Oval 274">
                <a:extLst>
                  <a:ext uri="{FF2B5EF4-FFF2-40B4-BE49-F238E27FC236}">
                    <a16:creationId xmlns:a16="http://schemas.microsoft.com/office/drawing/2014/main" id="{866AAC57-FDA4-6026-C979-66A58F278D22}"/>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Oval 275">
                <a:extLst>
                  <a:ext uri="{FF2B5EF4-FFF2-40B4-BE49-F238E27FC236}">
                    <a16:creationId xmlns:a16="http://schemas.microsoft.com/office/drawing/2014/main" id="{07348C6E-C3D5-4449-7FEB-474E67AA572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Oval 276">
                <a:extLst>
                  <a:ext uri="{FF2B5EF4-FFF2-40B4-BE49-F238E27FC236}">
                    <a16:creationId xmlns:a16="http://schemas.microsoft.com/office/drawing/2014/main" id="{A11DE605-D442-73AE-BA83-62A192FC832D}"/>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8" name="Oval 277">
                <a:extLst>
                  <a:ext uri="{FF2B5EF4-FFF2-40B4-BE49-F238E27FC236}">
                    <a16:creationId xmlns:a16="http://schemas.microsoft.com/office/drawing/2014/main" id="{FC488A61-8245-FE6B-C3DE-3FF5859A67A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9" name="Oval 278">
                <a:extLst>
                  <a:ext uri="{FF2B5EF4-FFF2-40B4-BE49-F238E27FC236}">
                    <a16:creationId xmlns:a16="http://schemas.microsoft.com/office/drawing/2014/main" id="{BAFF12CB-3A9B-F6EC-B67A-4EE9797E23FB}"/>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0" name="Oval 279">
                <a:extLst>
                  <a:ext uri="{FF2B5EF4-FFF2-40B4-BE49-F238E27FC236}">
                    <a16:creationId xmlns:a16="http://schemas.microsoft.com/office/drawing/2014/main" id="{EEA0537B-98D7-4F03-E8AC-BE092D98154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1" name="Oval 280">
                <a:extLst>
                  <a:ext uri="{FF2B5EF4-FFF2-40B4-BE49-F238E27FC236}">
                    <a16:creationId xmlns:a16="http://schemas.microsoft.com/office/drawing/2014/main" id="{14B7C6CE-AD25-FBFF-F410-E7179FAABFAE}"/>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0246AADB-495A-7284-9F39-AB3EA051494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587ABA93-777A-7C78-A011-E01294493293}"/>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BAD4FAB7-26D5-9D88-1E01-BB2EEEF4249A}"/>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EF362DE5-F38C-92CA-D50D-26642BFD2842}"/>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6" name="Oval 285">
                <a:extLst>
                  <a:ext uri="{FF2B5EF4-FFF2-40B4-BE49-F238E27FC236}">
                    <a16:creationId xmlns:a16="http://schemas.microsoft.com/office/drawing/2014/main" id="{50521634-4F2F-8827-703C-5B539C007FA9}"/>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7" name="Oval 286">
                <a:extLst>
                  <a:ext uri="{FF2B5EF4-FFF2-40B4-BE49-F238E27FC236}">
                    <a16:creationId xmlns:a16="http://schemas.microsoft.com/office/drawing/2014/main" id="{A8A251CC-7B41-86FE-1D5B-D833A8939E0D}"/>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08" name="Group 307">
            <a:extLst>
              <a:ext uri="{FF2B5EF4-FFF2-40B4-BE49-F238E27FC236}">
                <a16:creationId xmlns:a16="http://schemas.microsoft.com/office/drawing/2014/main" id="{615553EB-3220-68AF-8059-9ED5D974CE81}"/>
              </a:ext>
            </a:extLst>
          </p:cNvPr>
          <p:cNvGrpSpPr/>
          <p:nvPr/>
        </p:nvGrpSpPr>
        <p:grpSpPr>
          <a:xfrm>
            <a:off x="4859036" y="2745222"/>
            <a:ext cx="1414038" cy="1414038"/>
            <a:chOff x="4876800" y="1600199"/>
            <a:chExt cx="2819401" cy="2819401"/>
          </a:xfrm>
        </p:grpSpPr>
        <p:grpSp>
          <p:nvGrpSpPr>
            <p:cNvPr id="309" name="Group 308">
              <a:extLst>
                <a:ext uri="{FF2B5EF4-FFF2-40B4-BE49-F238E27FC236}">
                  <a16:creationId xmlns:a16="http://schemas.microsoft.com/office/drawing/2014/main" id="{12BD2A76-3F22-BE34-4C80-619D94D638DD}"/>
                </a:ext>
              </a:extLst>
            </p:cNvPr>
            <p:cNvGrpSpPr/>
            <p:nvPr/>
          </p:nvGrpSpPr>
          <p:grpSpPr>
            <a:xfrm>
              <a:off x="5486400" y="3962400"/>
              <a:ext cx="2209800" cy="457200"/>
              <a:chOff x="5486400" y="3962400"/>
              <a:chExt cx="2209800" cy="457200"/>
            </a:xfrm>
          </p:grpSpPr>
          <p:sp>
            <p:nvSpPr>
              <p:cNvPr id="375" name="DRAM">
                <a:extLst>
                  <a:ext uri="{FF2B5EF4-FFF2-40B4-BE49-F238E27FC236}">
                    <a16:creationId xmlns:a16="http://schemas.microsoft.com/office/drawing/2014/main" id="{7850B175-BD53-B1C4-8EFD-9771580C029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DRAM">
                <a:extLst>
                  <a:ext uri="{FF2B5EF4-FFF2-40B4-BE49-F238E27FC236}">
                    <a16:creationId xmlns:a16="http://schemas.microsoft.com/office/drawing/2014/main" id="{C5688ED3-5654-27A7-49FF-6B37A480D6B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DRAM">
                <a:extLst>
                  <a:ext uri="{FF2B5EF4-FFF2-40B4-BE49-F238E27FC236}">
                    <a16:creationId xmlns:a16="http://schemas.microsoft.com/office/drawing/2014/main" id="{C7F92994-09A8-BE3B-D852-D0B67CCB0AC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DRAM">
                <a:extLst>
                  <a:ext uri="{FF2B5EF4-FFF2-40B4-BE49-F238E27FC236}">
                    <a16:creationId xmlns:a16="http://schemas.microsoft.com/office/drawing/2014/main" id="{027FD542-4EF6-50F4-2F0C-447D0C06678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9" name="DRAM">
                <a:extLst>
                  <a:ext uri="{FF2B5EF4-FFF2-40B4-BE49-F238E27FC236}">
                    <a16:creationId xmlns:a16="http://schemas.microsoft.com/office/drawing/2014/main" id="{2AFD8CD8-62B3-796E-F29C-C4B46E7B5F6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0" name="Group 309">
              <a:extLst>
                <a:ext uri="{FF2B5EF4-FFF2-40B4-BE49-F238E27FC236}">
                  <a16:creationId xmlns:a16="http://schemas.microsoft.com/office/drawing/2014/main" id="{8C3658BA-9A00-B040-75D6-0E12C83F9063}"/>
                </a:ext>
              </a:extLst>
            </p:cNvPr>
            <p:cNvGrpSpPr/>
            <p:nvPr/>
          </p:nvGrpSpPr>
          <p:grpSpPr>
            <a:xfrm>
              <a:off x="4876800" y="1600200"/>
              <a:ext cx="457200" cy="2209800"/>
              <a:chOff x="4876800" y="1600200"/>
              <a:chExt cx="457200" cy="2209800"/>
            </a:xfrm>
          </p:grpSpPr>
          <p:sp>
            <p:nvSpPr>
              <p:cNvPr id="370" name="DRAM">
                <a:extLst>
                  <a:ext uri="{FF2B5EF4-FFF2-40B4-BE49-F238E27FC236}">
                    <a16:creationId xmlns:a16="http://schemas.microsoft.com/office/drawing/2014/main" id="{757BE1E8-7AF1-56FC-7259-0C7E641880B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1" name="DRAM">
                <a:extLst>
                  <a:ext uri="{FF2B5EF4-FFF2-40B4-BE49-F238E27FC236}">
                    <a16:creationId xmlns:a16="http://schemas.microsoft.com/office/drawing/2014/main" id="{5211AF67-D8E0-1C95-F067-24600D4EF1F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2" name="DRAM">
                <a:extLst>
                  <a:ext uri="{FF2B5EF4-FFF2-40B4-BE49-F238E27FC236}">
                    <a16:creationId xmlns:a16="http://schemas.microsoft.com/office/drawing/2014/main" id="{F50C07CB-3EAC-384B-E100-76CACBC6D41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3" name="DRAM">
                <a:extLst>
                  <a:ext uri="{FF2B5EF4-FFF2-40B4-BE49-F238E27FC236}">
                    <a16:creationId xmlns:a16="http://schemas.microsoft.com/office/drawing/2014/main" id="{9D60696F-FDE5-7D9C-91B8-123DA7843A45}"/>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4" name="DRAM">
                <a:extLst>
                  <a:ext uri="{FF2B5EF4-FFF2-40B4-BE49-F238E27FC236}">
                    <a16:creationId xmlns:a16="http://schemas.microsoft.com/office/drawing/2014/main" id="{C4442A64-CF9C-16E7-14E5-435FDA52295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1" name="Group 310">
              <a:extLst>
                <a:ext uri="{FF2B5EF4-FFF2-40B4-BE49-F238E27FC236}">
                  <a16:creationId xmlns:a16="http://schemas.microsoft.com/office/drawing/2014/main" id="{99BC0FF7-507F-3CB6-BBC9-6781BF4E570E}"/>
                </a:ext>
              </a:extLst>
            </p:cNvPr>
            <p:cNvGrpSpPr/>
            <p:nvPr/>
          </p:nvGrpSpPr>
          <p:grpSpPr>
            <a:xfrm>
              <a:off x="5676900" y="1600199"/>
              <a:ext cx="1828800" cy="2362201"/>
              <a:chOff x="5676900" y="1170708"/>
              <a:chExt cx="1828800" cy="2791692"/>
            </a:xfrm>
          </p:grpSpPr>
          <p:cxnSp>
            <p:nvCxnSpPr>
              <p:cNvPr id="365" name="Straight Connector 364">
                <a:extLst>
                  <a:ext uri="{FF2B5EF4-FFF2-40B4-BE49-F238E27FC236}">
                    <a16:creationId xmlns:a16="http://schemas.microsoft.com/office/drawing/2014/main" id="{AE4C9CEE-3DDA-785A-8670-D77687FFC03D}"/>
                  </a:ext>
                </a:extLst>
              </p:cNvPr>
              <p:cNvCxnSpPr>
                <a:cxnSpLocks/>
                <a:stCxn id="314" idx="0"/>
                <a:endCxn id="37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36B92177-E8CD-64EE-9EC9-C60BFED55517}"/>
                  </a:ext>
                </a:extLst>
              </p:cNvPr>
              <p:cNvCxnSpPr>
                <a:cxnSpLocks/>
                <a:stCxn id="337" idx="0"/>
                <a:endCxn id="37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7A987995-8803-1763-A7BD-6FDD3E40B9FD}"/>
                  </a:ext>
                </a:extLst>
              </p:cNvPr>
              <p:cNvCxnSpPr>
                <a:cxnSpLocks/>
                <a:stCxn id="338" idx="0"/>
                <a:endCxn id="37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34A8BA08-DD7D-60F8-5EBE-393FC28F3676}"/>
                  </a:ext>
                </a:extLst>
              </p:cNvPr>
              <p:cNvCxnSpPr>
                <a:cxnSpLocks/>
                <a:stCxn id="339" idx="0"/>
                <a:endCxn id="37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F553A88D-EE30-2FC5-1E26-6F29D10061EA}"/>
                  </a:ext>
                </a:extLst>
              </p:cNvPr>
              <p:cNvCxnSpPr>
                <a:cxnSpLocks/>
                <a:stCxn id="336" idx="0"/>
                <a:endCxn id="37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12" name="Group 311">
              <a:extLst>
                <a:ext uri="{FF2B5EF4-FFF2-40B4-BE49-F238E27FC236}">
                  <a16:creationId xmlns:a16="http://schemas.microsoft.com/office/drawing/2014/main" id="{97694D38-81EC-9869-681C-9A32D5D626BD}"/>
                </a:ext>
              </a:extLst>
            </p:cNvPr>
            <p:cNvGrpSpPr/>
            <p:nvPr/>
          </p:nvGrpSpPr>
          <p:grpSpPr>
            <a:xfrm>
              <a:off x="5334000" y="1790700"/>
              <a:ext cx="2362201" cy="1828800"/>
              <a:chOff x="5333998" y="1790700"/>
              <a:chExt cx="2791691" cy="1828800"/>
            </a:xfrm>
          </p:grpSpPr>
          <p:cxnSp>
            <p:nvCxnSpPr>
              <p:cNvPr id="360" name="Straight Connector 359">
                <a:extLst>
                  <a:ext uri="{FF2B5EF4-FFF2-40B4-BE49-F238E27FC236}">
                    <a16:creationId xmlns:a16="http://schemas.microsoft.com/office/drawing/2014/main" id="{A761382E-A233-84DD-BFE5-489EB39B3DA2}"/>
                  </a:ext>
                </a:extLst>
              </p:cNvPr>
              <p:cNvCxnSpPr>
                <a:cxnSpLocks/>
                <a:stCxn id="339" idx="6"/>
                <a:endCxn id="37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6BE80F51-2F7C-1E82-4446-156F58BF4E59}"/>
                  </a:ext>
                </a:extLst>
              </p:cNvPr>
              <p:cNvCxnSpPr>
                <a:cxnSpLocks/>
                <a:stCxn id="344" idx="6"/>
                <a:endCxn id="37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EC0C7DBC-D6C5-AD57-021F-3AE435B4F54A}"/>
                  </a:ext>
                </a:extLst>
              </p:cNvPr>
              <p:cNvCxnSpPr>
                <a:cxnSpLocks/>
                <a:stCxn id="349" idx="6"/>
                <a:endCxn id="37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9C432679-746E-0212-94A9-3608A7A7ABF4}"/>
                  </a:ext>
                </a:extLst>
              </p:cNvPr>
              <p:cNvCxnSpPr>
                <a:cxnSpLocks/>
                <a:stCxn id="354" idx="6"/>
                <a:endCxn id="37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3DA80A8B-2452-3D89-FD38-E624FC69BF90}"/>
                  </a:ext>
                </a:extLst>
              </p:cNvPr>
              <p:cNvCxnSpPr>
                <a:cxnSpLocks/>
                <a:stCxn id="359" idx="6"/>
                <a:endCxn id="37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13" name="Group 312">
              <a:extLst>
                <a:ext uri="{FF2B5EF4-FFF2-40B4-BE49-F238E27FC236}">
                  <a16:creationId xmlns:a16="http://schemas.microsoft.com/office/drawing/2014/main" id="{168574CB-3EEA-F0FA-1660-C70078780228}"/>
                </a:ext>
              </a:extLst>
            </p:cNvPr>
            <p:cNvGrpSpPr/>
            <p:nvPr/>
          </p:nvGrpSpPr>
          <p:grpSpPr>
            <a:xfrm>
              <a:off x="5486400" y="1600200"/>
              <a:ext cx="2209800" cy="2209800"/>
              <a:chOff x="5486400" y="1600200"/>
              <a:chExt cx="2209800" cy="2209800"/>
            </a:xfrm>
          </p:grpSpPr>
          <p:sp>
            <p:nvSpPr>
              <p:cNvPr id="314" name="Oval 313">
                <a:extLst>
                  <a:ext uri="{FF2B5EF4-FFF2-40B4-BE49-F238E27FC236}">
                    <a16:creationId xmlns:a16="http://schemas.microsoft.com/office/drawing/2014/main" id="{37D08AEA-AA57-111A-89C6-1DA81AD33B8F}"/>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8BC708FD-544D-E331-BB5B-D97F3A6E510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B5CE88E6-4BB4-3ED7-3766-4C1139DBA0D7}"/>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C94179C5-FA49-8AF9-2C50-DC37F00E259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9" name="Oval 338">
                <a:extLst>
                  <a:ext uri="{FF2B5EF4-FFF2-40B4-BE49-F238E27FC236}">
                    <a16:creationId xmlns:a16="http://schemas.microsoft.com/office/drawing/2014/main" id="{EF631F60-C5F2-3798-66EE-511AEDBBD91C}"/>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0" name="Oval 339">
                <a:extLst>
                  <a:ext uri="{FF2B5EF4-FFF2-40B4-BE49-F238E27FC236}">
                    <a16:creationId xmlns:a16="http://schemas.microsoft.com/office/drawing/2014/main" id="{70D4B99F-02F1-7F29-AE71-181E4A7E40FD}"/>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1" name="Oval 340">
                <a:extLst>
                  <a:ext uri="{FF2B5EF4-FFF2-40B4-BE49-F238E27FC236}">
                    <a16:creationId xmlns:a16="http://schemas.microsoft.com/office/drawing/2014/main" id="{C9CD7373-13A1-0E00-F4DB-85AE34A027E2}"/>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2" name="Oval 341">
                <a:extLst>
                  <a:ext uri="{FF2B5EF4-FFF2-40B4-BE49-F238E27FC236}">
                    <a16:creationId xmlns:a16="http://schemas.microsoft.com/office/drawing/2014/main" id="{3E958377-AE78-E5D4-6173-3DE472325CA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36A2125A-1BB3-5235-0854-0976159A77AE}"/>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AC5FCA61-140F-E232-2DDF-777D09E8DD36}"/>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C3728F42-51F9-81E2-396E-D82A1ADE6435}"/>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5637B66E-AFD1-B732-C0B8-22FEE067EF6E}"/>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8627727F-9B05-8788-32FE-30C167D463C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7A0DDE6A-291E-42D5-5C83-2DB5ADBF9AC2}"/>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5E402B0F-4692-F739-DCC8-3DB4653CE513}"/>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4E8CCA07-BE4C-BBF8-0B53-747275DC758C}"/>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0FB45279-7946-FBFE-1A18-38C7691E3CDE}"/>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16B3626F-C4A2-746B-B0DA-F940DCB963B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237D0994-8E66-E166-212B-D5B00C7243FD}"/>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72710E0E-951B-FFB6-B130-98C0F42B402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CFA6948F-F1D1-C38A-A327-65B32C4B6098}"/>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7BDB6AE1-E138-2B8A-9BBA-C5B65226DABA}"/>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240F6C82-880E-9263-48CA-3C4FB19D12B5}"/>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180D2397-F5E3-845D-38F7-1FB3E57DC937}"/>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85738687-0DA0-0480-B09F-0A3533CE6451}"/>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80" name="Group 379">
            <a:extLst>
              <a:ext uri="{FF2B5EF4-FFF2-40B4-BE49-F238E27FC236}">
                <a16:creationId xmlns:a16="http://schemas.microsoft.com/office/drawing/2014/main" id="{1C64338D-FFD1-365A-1234-B37C8566269F}"/>
              </a:ext>
            </a:extLst>
          </p:cNvPr>
          <p:cNvGrpSpPr/>
          <p:nvPr/>
        </p:nvGrpSpPr>
        <p:grpSpPr>
          <a:xfrm>
            <a:off x="6416564" y="2745222"/>
            <a:ext cx="1414038" cy="1414038"/>
            <a:chOff x="4876800" y="1600199"/>
            <a:chExt cx="2819401" cy="2819401"/>
          </a:xfrm>
        </p:grpSpPr>
        <p:grpSp>
          <p:nvGrpSpPr>
            <p:cNvPr id="381" name="Group 380">
              <a:extLst>
                <a:ext uri="{FF2B5EF4-FFF2-40B4-BE49-F238E27FC236}">
                  <a16:creationId xmlns:a16="http://schemas.microsoft.com/office/drawing/2014/main" id="{B3BC758B-60CA-D5C8-7FE1-1E4ACEBCBA57}"/>
                </a:ext>
              </a:extLst>
            </p:cNvPr>
            <p:cNvGrpSpPr/>
            <p:nvPr/>
          </p:nvGrpSpPr>
          <p:grpSpPr>
            <a:xfrm>
              <a:off x="5486400" y="3962400"/>
              <a:ext cx="2209800" cy="457200"/>
              <a:chOff x="5486400" y="3962400"/>
              <a:chExt cx="2209800" cy="457200"/>
            </a:xfrm>
          </p:grpSpPr>
          <p:sp>
            <p:nvSpPr>
              <p:cNvPr id="426" name="DRAM">
                <a:extLst>
                  <a:ext uri="{FF2B5EF4-FFF2-40B4-BE49-F238E27FC236}">
                    <a16:creationId xmlns:a16="http://schemas.microsoft.com/office/drawing/2014/main" id="{1843F8E7-7FD3-C2E5-1D50-3FE59E8FE6E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7" name="DRAM">
                <a:extLst>
                  <a:ext uri="{FF2B5EF4-FFF2-40B4-BE49-F238E27FC236}">
                    <a16:creationId xmlns:a16="http://schemas.microsoft.com/office/drawing/2014/main" id="{63FE0FC9-52A0-1AE4-B7BC-9E1FB9D9F92C}"/>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8" name="DRAM">
                <a:extLst>
                  <a:ext uri="{FF2B5EF4-FFF2-40B4-BE49-F238E27FC236}">
                    <a16:creationId xmlns:a16="http://schemas.microsoft.com/office/drawing/2014/main" id="{B9055AD7-7E00-7BFD-CF40-9EC922CB686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9" name="DRAM">
                <a:extLst>
                  <a:ext uri="{FF2B5EF4-FFF2-40B4-BE49-F238E27FC236}">
                    <a16:creationId xmlns:a16="http://schemas.microsoft.com/office/drawing/2014/main" id="{CC8170A6-5E3A-739D-B450-2E96381E7003}"/>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0" name="DRAM">
                <a:extLst>
                  <a:ext uri="{FF2B5EF4-FFF2-40B4-BE49-F238E27FC236}">
                    <a16:creationId xmlns:a16="http://schemas.microsoft.com/office/drawing/2014/main" id="{2FF91B8D-8A3A-6619-2832-249A5D584E6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82" name="Group 381">
              <a:extLst>
                <a:ext uri="{FF2B5EF4-FFF2-40B4-BE49-F238E27FC236}">
                  <a16:creationId xmlns:a16="http://schemas.microsoft.com/office/drawing/2014/main" id="{8981D408-24B7-AA10-4EFB-8BE59CB40051}"/>
                </a:ext>
              </a:extLst>
            </p:cNvPr>
            <p:cNvGrpSpPr/>
            <p:nvPr/>
          </p:nvGrpSpPr>
          <p:grpSpPr>
            <a:xfrm>
              <a:off x="4876800" y="1600200"/>
              <a:ext cx="457200" cy="2209800"/>
              <a:chOff x="4876800" y="1600200"/>
              <a:chExt cx="457200" cy="2209800"/>
            </a:xfrm>
          </p:grpSpPr>
          <p:sp>
            <p:nvSpPr>
              <p:cNvPr id="421" name="DRAM">
                <a:extLst>
                  <a:ext uri="{FF2B5EF4-FFF2-40B4-BE49-F238E27FC236}">
                    <a16:creationId xmlns:a16="http://schemas.microsoft.com/office/drawing/2014/main" id="{C8A44B39-A159-AA17-5222-39784D160398}"/>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2" name="DRAM">
                <a:extLst>
                  <a:ext uri="{FF2B5EF4-FFF2-40B4-BE49-F238E27FC236}">
                    <a16:creationId xmlns:a16="http://schemas.microsoft.com/office/drawing/2014/main" id="{4AAA22A2-0BB0-4AE4-B7A2-9998AFD67344}"/>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3" name="DRAM">
                <a:extLst>
                  <a:ext uri="{FF2B5EF4-FFF2-40B4-BE49-F238E27FC236}">
                    <a16:creationId xmlns:a16="http://schemas.microsoft.com/office/drawing/2014/main" id="{73F2A293-C3B5-2BB0-30A9-5B1B715BAEC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4" name="DRAM">
                <a:extLst>
                  <a:ext uri="{FF2B5EF4-FFF2-40B4-BE49-F238E27FC236}">
                    <a16:creationId xmlns:a16="http://schemas.microsoft.com/office/drawing/2014/main" id="{5AB9C874-521E-F76E-15C9-B706D673D049}"/>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5" name="DRAM">
                <a:extLst>
                  <a:ext uri="{FF2B5EF4-FFF2-40B4-BE49-F238E27FC236}">
                    <a16:creationId xmlns:a16="http://schemas.microsoft.com/office/drawing/2014/main" id="{A7164656-4A2E-ECA2-FBD6-88C3B0E36B2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83" name="Group 382">
              <a:extLst>
                <a:ext uri="{FF2B5EF4-FFF2-40B4-BE49-F238E27FC236}">
                  <a16:creationId xmlns:a16="http://schemas.microsoft.com/office/drawing/2014/main" id="{90F4E282-1776-B2CF-08C9-2402AA9601E7}"/>
                </a:ext>
              </a:extLst>
            </p:cNvPr>
            <p:cNvGrpSpPr/>
            <p:nvPr/>
          </p:nvGrpSpPr>
          <p:grpSpPr>
            <a:xfrm>
              <a:off x="5676900" y="1600199"/>
              <a:ext cx="1828800" cy="2362201"/>
              <a:chOff x="5676900" y="1170708"/>
              <a:chExt cx="1828800" cy="2791692"/>
            </a:xfrm>
          </p:grpSpPr>
          <p:cxnSp>
            <p:nvCxnSpPr>
              <p:cNvPr id="416" name="Straight Connector 415">
                <a:extLst>
                  <a:ext uri="{FF2B5EF4-FFF2-40B4-BE49-F238E27FC236}">
                    <a16:creationId xmlns:a16="http://schemas.microsoft.com/office/drawing/2014/main" id="{D1CE11E3-E397-1B58-AF7A-2C21337498AD}"/>
                  </a:ext>
                </a:extLst>
              </p:cNvPr>
              <p:cNvCxnSpPr>
                <a:cxnSpLocks/>
                <a:stCxn id="386" idx="0"/>
                <a:endCxn id="42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7742AC13-A6D5-6D5E-E1F6-219C8C2F378D}"/>
                  </a:ext>
                </a:extLst>
              </p:cNvPr>
              <p:cNvCxnSpPr>
                <a:cxnSpLocks/>
                <a:stCxn id="388" idx="0"/>
                <a:endCxn id="42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8" name="Straight Connector 417">
                <a:extLst>
                  <a:ext uri="{FF2B5EF4-FFF2-40B4-BE49-F238E27FC236}">
                    <a16:creationId xmlns:a16="http://schemas.microsoft.com/office/drawing/2014/main" id="{E76667FD-C5C2-A979-42A3-D32D7CB23B8A}"/>
                  </a:ext>
                </a:extLst>
              </p:cNvPr>
              <p:cNvCxnSpPr>
                <a:cxnSpLocks/>
                <a:stCxn id="389" idx="0"/>
                <a:endCxn id="42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5F6E5E31-03DB-8693-7F16-EBED05ACCDBB}"/>
                  </a:ext>
                </a:extLst>
              </p:cNvPr>
              <p:cNvCxnSpPr>
                <a:cxnSpLocks/>
                <a:stCxn id="390" idx="0"/>
                <a:endCxn id="43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a16="http://schemas.microsoft.com/office/drawing/2014/main" id="{0463F2BB-448A-3D1C-FFE9-8E0C59646E81}"/>
                  </a:ext>
                </a:extLst>
              </p:cNvPr>
              <p:cNvCxnSpPr>
                <a:cxnSpLocks/>
                <a:stCxn id="387" idx="0"/>
                <a:endCxn id="42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4FF77188-7D39-CBF2-1B0A-6508DFE5DA3D}"/>
                </a:ext>
              </a:extLst>
            </p:cNvPr>
            <p:cNvGrpSpPr/>
            <p:nvPr/>
          </p:nvGrpSpPr>
          <p:grpSpPr>
            <a:xfrm>
              <a:off x="5334000" y="1790700"/>
              <a:ext cx="2362201" cy="1828800"/>
              <a:chOff x="5333998" y="1790700"/>
              <a:chExt cx="2791691" cy="1828800"/>
            </a:xfrm>
          </p:grpSpPr>
          <p:cxnSp>
            <p:nvCxnSpPr>
              <p:cNvPr id="411" name="Straight Connector 410">
                <a:extLst>
                  <a:ext uri="{FF2B5EF4-FFF2-40B4-BE49-F238E27FC236}">
                    <a16:creationId xmlns:a16="http://schemas.microsoft.com/office/drawing/2014/main" id="{B9039D11-4DD8-5E57-602C-0EDF97680B99}"/>
                  </a:ext>
                </a:extLst>
              </p:cNvPr>
              <p:cNvCxnSpPr>
                <a:cxnSpLocks/>
                <a:stCxn id="390" idx="6"/>
                <a:endCxn id="42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D90BF6FD-29B6-C81A-830A-911577EE22B3}"/>
                  </a:ext>
                </a:extLst>
              </p:cNvPr>
              <p:cNvCxnSpPr>
                <a:cxnSpLocks/>
                <a:stCxn id="395" idx="6"/>
                <a:endCxn id="42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E7BD3E26-17DF-1CDA-AED1-F9D30BDFA370}"/>
                  </a:ext>
                </a:extLst>
              </p:cNvPr>
              <p:cNvCxnSpPr>
                <a:cxnSpLocks/>
                <a:stCxn id="400" idx="6"/>
                <a:endCxn id="42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4" name="Straight Connector 413">
                <a:extLst>
                  <a:ext uri="{FF2B5EF4-FFF2-40B4-BE49-F238E27FC236}">
                    <a16:creationId xmlns:a16="http://schemas.microsoft.com/office/drawing/2014/main" id="{380CD6D7-C320-FDE8-93E9-6F51BBBEA98E}"/>
                  </a:ext>
                </a:extLst>
              </p:cNvPr>
              <p:cNvCxnSpPr>
                <a:cxnSpLocks/>
                <a:stCxn id="405" idx="6"/>
                <a:endCxn id="42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5" name="Straight Connector 414">
                <a:extLst>
                  <a:ext uri="{FF2B5EF4-FFF2-40B4-BE49-F238E27FC236}">
                    <a16:creationId xmlns:a16="http://schemas.microsoft.com/office/drawing/2014/main" id="{8D7A7268-F3B7-1E60-8AC1-E348B92F108B}"/>
                  </a:ext>
                </a:extLst>
              </p:cNvPr>
              <p:cNvCxnSpPr>
                <a:cxnSpLocks/>
                <a:stCxn id="410" idx="6"/>
                <a:endCxn id="42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85" name="Group 384">
              <a:extLst>
                <a:ext uri="{FF2B5EF4-FFF2-40B4-BE49-F238E27FC236}">
                  <a16:creationId xmlns:a16="http://schemas.microsoft.com/office/drawing/2014/main" id="{9FA42BBB-480A-2B04-1473-491B7C50551E}"/>
                </a:ext>
              </a:extLst>
            </p:cNvPr>
            <p:cNvGrpSpPr/>
            <p:nvPr/>
          </p:nvGrpSpPr>
          <p:grpSpPr>
            <a:xfrm>
              <a:off x="5486400" y="1600200"/>
              <a:ext cx="2209800" cy="2209800"/>
              <a:chOff x="5486400" y="1600200"/>
              <a:chExt cx="2209800" cy="2209800"/>
            </a:xfrm>
          </p:grpSpPr>
          <p:sp>
            <p:nvSpPr>
              <p:cNvPr id="386" name="Oval 385">
                <a:extLst>
                  <a:ext uri="{FF2B5EF4-FFF2-40B4-BE49-F238E27FC236}">
                    <a16:creationId xmlns:a16="http://schemas.microsoft.com/office/drawing/2014/main" id="{4130C5BD-2E0D-F86E-75FA-E4E7717B9C9D}"/>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Oval 386">
                <a:extLst>
                  <a:ext uri="{FF2B5EF4-FFF2-40B4-BE49-F238E27FC236}">
                    <a16:creationId xmlns:a16="http://schemas.microsoft.com/office/drawing/2014/main" id="{14B4E459-0844-7CCA-E828-2F207734BB0F}"/>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Oval 387">
                <a:extLst>
                  <a:ext uri="{FF2B5EF4-FFF2-40B4-BE49-F238E27FC236}">
                    <a16:creationId xmlns:a16="http://schemas.microsoft.com/office/drawing/2014/main" id="{3D14EFBE-866C-C0A6-E114-90D41A44D78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Oval 388">
                <a:extLst>
                  <a:ext uri="{FF2B5EF4-FFF2-40B4-BE49-F238E27FC236}">
                    <a16:creationId xmlns:a16="http://schemas.microsoft.com/office/drawing/2014/main" id="{7BAF6782-B402-1BB6-A085-B30AEB048B7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Oval 389">
                <a:extLst>
                  <a:ext uri="{FF2B5EF4-FFF2-40B4-BE49-F238E27FC236}">
                    <a16:creationId xmlns:a16="http://schemas.microsoft.com/office/drawing/2014/main" id="{2DB5C9D7-5067-9886-0D76-828C15F85318}"/>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1" name="Oval 390">
                <a:extLst>
                  <a:ext uri="{FF2B5EF4-FFF2-40B4-BE49-F238E27FC236}">
                    <a16:creationId xmlns:a16="http://schemas.microsoft.com/office/drawing/2014/main" id="{B7D07F8D-5974-1A22-9135-C1CDF483A0E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2" name="Oval 391">
                <a:extLst>
                  <a:ext uri="{FF2B5EF4-FFF2-40B4-BE49-F238E27FC236}">
                    <a16:creationId xmlns:a16="http://schemas.microsoft.com/office/drawing/2014/main" id="{8EB76B98-7101-E274-9C33-D7079F33C714}"/>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3" name="Oval 392">
                <a:extLst>
                  <a:ext uri="{FF2B5EF4-FFF2-40B4-BE49-F238E27FC236}">
                    <a16:creationId xmlns:a16="http://schemas.microsoft.com/office/drawing/2014/main" id="{990F44BA-1635-F724-FBE9-7A0251A15A6D}"/>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4" name="Oval 393">
                <a:extLst>
                  <a:ext uri="{FF2B5EF4-FFF2-40B4-BE49-F238E27FC236}">
                    <a16:creationId xmlns:a16="http://schemas.microsoft.com/office/drawing/2014/main" id="{EAC795E0-7A18-82B0-E135-E8AE433D9FD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5" name="Oval 394">
                <a:extLst>
                  <a:ext uri="{FF2B5EF4-FFF2-40B4-BE49-F238E27FC236}">
                    <a16:creationId xmlns:a16="http://schemas.microsoft.com/office/drawing/2014/main" id="{DD014E9B-D77B-4E6E-9CEC-B27EF5AE2D8A}"/>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6" name="Oval 395">
                <a:extLst>
                  <a:ext uri="{FF2B5EF4-FFF2-40B4-BE49-F238E27FC236}">
                    <a16:creationId xmlns:a16="http://schemas.microsoft.com/office/drawing/2014/main" id="{B4C1E6BB-518D-A0FE-0819-D42B0232FDA4}"/>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7" name="Oval 396">
                <a:extLst>
                  <a:ext uri="{FF2B5EF4-FFF2-40B4-BE49-F238E27FC236}">
                    <a16:creationId xmlns:a16="http://schemas.microsoft.com/office/drawing/2014/main" id="{3CA413DA-C2C8-03E5-A402-B0104D30F8B3}"/>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4618B58A-7F74-DC3F-DBAF-96038BBDF592}"/>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05D06C6B-5D52-9A39-D123-56A5E46E074F}"/>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8E88AFB6-3EE0-CF94-832C-628B41B5385D}"/>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98E84590-02D9-2731-6DDE-8A0844AC6C7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BF6E0CF2-A57B-E047-33CF-E9D8E3D820DD}"/>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60ED6473-72FB-7429-E6B1-0FB13E7C306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C9C50BA4-29C9-EE7F-D17F-C60DBB3B880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92817503-9F1A-D983-BD00-7CDDF8620353}"/>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1216CF6E-A32A-9DFA-D8B1-5C0CE6A60DA4}"/>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2BB1E11D-315C-6C4A-F1D5-4F50246978DE}"/>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28AEFB8F-7E44-FAEF-7904-77FC6F27F9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784E393B-DD3B-11AC-7354-A3C6EDF41197}"/>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43EECC98-A90B-190B-D7F4-118E9C92935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431" name="Rectangle 430">
            <a:extLst>
              <a:ext uri="{FF2B5EF4-FFF2-40B4-BE49-F238E27FC236}">
                <a16:creationId xmlns:a16="http://schemas.microsoft.com/office/drawing/2014/main" id="{387E2BB5-9EBB-9855-1F8F-AAA4C7710B14}"/>
              </a:ext>
            </a:extLst>
          </p:cNvPr>
          <p:cNvSpPr/>
          <p:nvPr/>
        </p:nvSpPr>
        <p:spPr>
          <a:xfrm>
            <a:off x="1582435" y="2406660"/>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432" name="Rectangle 431">
            <a:extLst>
              <a:ext uri="{FF2B5EF4-FFF2-40B4-BE49-F238E27FC236}">
                <a16:creationId xmlns:a16="http://schemas.microsoft.com/office/drawing/2014/main" id="{48CBD75D-535B-66B7-2B49-4D124125BE71}"/>
              </a:ext>
            </a:extLst>
          </p:cNvPr>
          <p:cNvSpPr/>
          <p:nvPr/>
        </p:nvSpPr>
        <p:spPr>
          <a:xfrm>
            <a:off x="1582435" y="2406660"/>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433" name="Straight Connector 432">
            <a:extLst>
              <a:ext uri="{FF2B5EF4-FFF2-40B4-BE49-F238E27FC236}">
                <a16:creationId xmlns:a16="http://schemas.microsoft.com/office/drawing/2014/main" id="{C9585343-3633-4A7D-FEA5-FB87D4DE8589}"/>
              </a:ext>
            </a:extLst>
          </p:cNvPr>
          <p:cNvCxnSpPr/>
          <p:nvPr/>
        </p:nvCxnSpPr>
        <p:spPr>
          <a:xfrm flipH="1">
            <a:off x="1506235" y="2559060"/>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434" name="Group 433">
            <a:extLst>
              <a:ext uri="{FF2B5EF4-FFF2-40B4-BE49-F238E27FC236}">
                <a16:creationId xmlns:a16="http://schemas.microsoft.com/office/drawing/2014/main" id="{8A57E791-4634-F4E9-3A5C-1838ABE8256A}"/>
              </a:ext>
            </a:extLst>
          </p:cNvPr>
          <p:cNvGrpSpPr/>
          <p:nvPr/>
        </p:nvGrpSpPr>
        <p:grpSpPr>
          <a:xfrm>
            <a:off x="1851480" y="2559060"/>
            <a:ext cx="4671060" cy="1219201"/>
            <a:chOff x="2174045" y="1143000"/>
            <a:chExt cx="4671060" cy="1219201"/>
          </a:xfrm>
        </p:grpSpPr>
        <p:cxnSp>
          <p:nvCxnSpPr>
            <p:cNvPr id="435" name="Straight Connector 434">
              <a:extLst>
                <a:ext uri="{FF2B5EF4-FFF2-40B4-BE49-F238E27FC236}">
                  <a16:creationId xmlns:a16="http://schemas.microsoft.com/office/drawing/2014/main" id="{510EC9BA-E802-5A51-F550-1C84F0E2406E}"/>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5BF6DB12-6E51-F454-390B-1613E1E5139C}"/>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E05CE445-0D1B-FA52-A174-6CF9705C1957}"/>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0" name="Straight Connector 439">
              <a:extLst>
                <a:ext uri="{FF2B5EF4-FFF2-40B4-BE49-F238E27FC236}">
                  <a16:creationId xmlns:a16="http://schemas.microsoft.com/office/drawing/2014/main" id="{1A890EBE-76FF-0F86-19D7-1F3608C6D9E3}"/>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441" name="Straight Connector 440">
            <a:extLst>
              <a:ext uri="{FF2B5EF4-FFF2-40B4-BE49-F238E27FC236}">
                <a16:creationId xmlns:a16="http://schemas.microsoft.com/office/drawing/2014/main" id="{85DB51C4-D6EF-DBC5-DBD2-7FBF53ED1286}"/>
              </a:ext>
            </a:extLst>
          </p:cNvPr>
          <p:cNvCxnSpPr/>
          <p:nvPr/>
        </p:nvCxnSpPr>
        <p:spPr>
          <a:xfrm flipH="1">
            <a:off x="1508580" y="2559060"/>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446" name="Straight Connector 445">
            <a:extLst>
              <a:ext uri="{FF2B5EF4-FFF2-40B4-BE49-F238E27FC236}">
                <a16:creationId xmlns:a16="http://schemas.microsoft.com/office/drawing/2014/main" id="{521C505B-ADB7-2E4B-0F4A-E1AB7E8CCDF1}"/>
              </a:ext>
            </a:extLst>
          </p:cNvPr>
          <p:cNvCxnSpPr/>
          <p:nvPr/>
        </p:nvCxnSpPr>
        <p:spPr>
          <a:xfrm flipV="1">
            <a:off x="185382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6" name="Straight Connector 575">
            <a:extLst>
              <a:ext uri="{FF2B5EF4-FFF2-40B4-BE49-F238E27FC236}">
                <a16:creationId xmlns:a16="http://schemas.microsoft.com/office/drawing/2014/main" id="{B42517F7-8D35-ED8E-5F17-CF7E1BDE7F5D}"/>
              </a:ext>
            </a:extLst>
          </p:cNvPr>
          <p:cNvCxnSpPr/>
          <p:nvPr/>
        </p:nvCxnSpPr>
        <p:spPr>
          <a:xfrm flipV="1">
            <a:off x="3407924"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7" name="Straight Connector 576">
            <a:extLst>
              <a:ext uri="{FF2B5EF4-FFF2-40B4-BE49-F238E27FC236}">
                <a16:creationId xmlns:a16="http://schemas.microsoft.com/office/drawing/2014/main" id="{E04568FA-B624-03E6-B38C-C5C1728A8A25}"/>
              </a:ext>
            </a:extLst>
          </p:cNvPr>
          <p:cNvCxnSpPr/>
          <p:nvPr/>
        </p:nvCxnSpPr>
        <p:spPr>
          <a:xfrm flipV="1">
            <a:off x="498310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30178977-92AF-1C4B-E8F1-16BB4AA62D09}"/>
              </a:ext>
            </a:extLst>
          </p:cNvPr>
          <p:cNvCxnSpPr/>
          <p:nvPr/>
        </p:nvCxnSpPr>
        <p:spPr>
          <a:xfrm flipV="1">
            <a:off x="652488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79" name="DRAM">
            <a:extLst>
              <a:ext uri="{FF2B5EF4-FFF2-40B4-BE49-F238E27FC236}">
                <a16:creationId xmlns:a16="http://schemas.microsoft.com/office/drawing/2014/main" id="{3E4162CE-58DF-E11C-F02C-DA9C010EDDA9}"/>
              </a:ext>
            </a:extLst>
          </p:cNvPr>
          <p:cNvSpPr/>
          <p:nvPr/>
        </p:nvSpPr>
        <p:spPr>
          <a:xfrm rot="16200000">
            <a:off x="249481" y="3130014"/>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80" name="Group 579">
            <a:extLst>
              <a:ext uri="{FF2B5EF4-FFF2-40B4-BE49-F238E27FC236}">
                <a16:creationId xmlns:a16="http://schemas.microsoft.com/office/drawing/2014/main" id="{7DE04AD9-36F1-F7A1-B932-24A4EFCE705A}"/>
              </a:ext>
            </a:extLst>
          </p:cNvPr>
          <p:cNvGrpSpPr/>
          <p:nvPr/>
        </p:nvGrpSpPr>
        <p:grpSpPr>
          <a:xfrm>
            <a:off x="2040573" y="2755375"/>
            <a:ext cx="5790027" cy="1402792"/>
            <a:chOff x="2134538" y="2243328"/>
            <a:chExt cx="5790027" cy="1490472"/>
          </a:xfrm>
        </p:grpSpPr>
        <p:grpSp>
          <p:nvGrpSpPr>
            <p:cNvPr id="581" name="Group 580">
              <a:extLst>
                <a:ext uri="{FF2B5EF4-FFF2-40B4-BE49-F238E27FC236}">
                  <a16:creationId xmlns:a16="http://schemas.microsoft.com/office/drawing/2014/main" id="{EC6DC2BF-7F09-FC89-98FB-00ADC5F59F27}"/>
                </a:ext>
              </a:extLst>
            </p:cNvPr>
            <p:cNvGrpSpPr/>
            <p:nvPr/>
          </p:nvGrpSpPr>
          <p:grpSpPr>
            <a:xfrm>
              <a:off x="2134538" y="2243328"/>
              <a:ext cx="1108299" cy="1490472"/>
              <a:chOff x="2134538" y="2243328"/>
              <a:chExt cx="1108299" cy="1490472"/>
            </a:xfrm>
          </p:grpSpPr>
          <p:grpSp>
            <p:nvGrpSpPr>
              <p:cNvPr id="621" name="Group 620">
                <a:extLst>
                  <a:ext uri="{FF2B5EF4-FFF2-40B4-BE49-F238E27FC236}">
                    <a16:creationId xmlns:a16="http://schemas.microsoft.com/office/drawing/2014/main" id="{9CFD1F5B-DA15-31F0-301E-9F71B8339350}"/>
                  </a:ext>
                </a:extLst>
              </p:cNvPr>
              <p:cNvGrpSpPr/>
              <p:nvPr/>
            </p:nvGrpSpPr>
            <p:grpSpPr>
              <a:xfrm>
                <a:off x="2134538" y="3504497"/>
                <a:ext cx="1108299" cy="229303"/>
                <a:chOff x="5486400" y="3962400"/>
                <a:chExt cx="2209800" cy="457200"/>
              </a:xfrm>
            </p:grpSpPr>
            <p:sp>
              <p:nvSpPr>
                <p:cNvPr id="628" name="DRAM">
                  <a:extLst>
                    <a:ext uri="{FF2B5EF4-FFF2-40B4-BE49-F238E27FC236}">
                      <a16:creationId xmlns:a16="http://schemas.microsoft.com/office/drawing/2014/main" id="{18097A08-C5CE-C7CF-910B-F404035371B0}"/>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9" name="DRAM">
                  <a:extLst>
                    <a:ext uri="{FF2B5EF4-FFF2-40B4-BE49-F238E27FC236}">
                      <a16:creationId xmlns:a16="http://schemas.microsoft.com/office/drawing/2014/main" id="{7972E00F-D89B-7EEF-F8E9-29D3DCD08F1E}"/>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0" name="DRAM">
                  <a:extLst>
                    <a:ext uri="{FF2B5EF4-FFF2-40B4-BE49-F238E27FC236}">
                      <a16:creationId xmlns:a16="http://schemas.microsoft.com/office/drawing/2014/main" id="{AC47F400-A64D-5AD1-3613-20052B732B53}"/>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1" name="DRAM">
                  <a:extLst>
                    <a:ext uri="{FF2B5EF4-FFF2-40B4-BE49-F238E27FC236}">
                      <a16:creationId xmlns:a16="http://schemas.microsoft.com/office/drawing/2014/main" id="{FB160054-F650-FE7B-4A39-4D0A0EBD7CBF}"/>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DRAM">
                  <a:extLst>
                    <a:ext uri="{FF2B5EF4-FFF2-40B4-BE49-F238E27FC236}">
                      <a16:creationId xmlns:a16="http://schemas.microsoft.com/office/drawing/2014/main" id="{4586A5AC-E805-73A2-D358-9104D7CE2D07}"/>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2" name="Group 621">
                <a:extLst>
                  <a:ext uri="{FF2B5EF4-FFF2-40B4-BE49-F238E27FC236}">
                    <a16:creationId xmlns:a16="http://schemas.microsoft.com/office/drawing/2014/main" id="{64460EFA-B058-1B3F-2677-DC01B57230B2}"/>
                  </a:ext>
                </a:extLst>
              </p:cNvPr>
              <p:cNvGrpSpPr/>
              <p:nvPr/>
            </p:nvGrpSpPr>
            <p:grpSpPr>
              <a:xfrm>
                <a:off x="2230081" y="2243328"/>
                <a:ext cx="917213" cy="1261169"/>
                <a:chOff x="5676900" y="990600"/>
                <a:chExt cx="1828800" cy="2971800"/>
              </a:xfrm>
            </p:grpSpPr>
            <p:cxnSp>
              <p:nvCxnSpPr>
                <p:cNvPr id="623" name="Straight Connector 622">
                  <a:extLst>
                    <a:ext uri="{FF2B5EF4-FFF2-40B4-BE49-F238E27FC236}">
                      <a16:creationId xmlns:a16="http://schemas.microsoft.com/office/drawing/2014/main" id="{ACE8220A-2F7E-0ECE-C7E5-B5CA3770F181}"/>
                    </a:ext>
                  </a:extLst>
                </p:cNvPr>
                <p:cNvCxnSpPr>
                  <a:cxnSpLocks/>
                  <a:endCxn id="628"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DEAEF007-ACDB-59CA-51AA-A0F23CC3DEA9}"/>
                    </a:ext>
                  </a:extLst>
                </p:cNvPr>
                <p:cNvCxnSpPr>
                  <a:cxnSpLocks/>
                  <a:endCxn id="630"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5" name="Straight Connector 624">
                  <a:extLst>
                    <a:ext uri="{FF2B5EF4-FFF2-40B4-BE49-F238E27FC236}">
                      <a16:creationId xmlns:a16="http://schemas.microsoft.com/office/drawing/2014/main" id="{AA884B37-83E4-9C40-78F2-4E0480EA4850}"/>
                    </a:ext>
                  </a:extLst>
                </p:cNvPr>
                <p:cNvCxnSpPr>
                  <a:cxnSpLocks/>
                  <a:endCxn id="631"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E872E62D-0300-83C5-05C7-723956E1051F}"/>
                    </a:ext>
                  </a:extLst>
                </p:cNvPr>
                <p:cNvCxnSpPr>
                  <a:cxnSpLocks/>
                  <a:endCxn id="632"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1E1B27A-F652-BAD8-4AC7-45B53B3528D0}"/>
                    </a:ext>
                  </a:extLst>
                </p:cNvPr>
                <p:cNvCxnSpPr>
                  <a:cxnSpLocks/>
                  <a:endCxn id="629"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2" name="Group 581">
              <a:extLst>
                <a:ext uri="{FF2B5EF4-FFF2-40B4-BE49-F238E27FC236}">
                  <a16:creationId xmlns:a16="http://schemas.microsoft.com/office/drawing/2014/main" id="{7FEADDA5-ED03-F24E-D400-13015D3EBD86}"/>
                </a:ext>
              </a:extLst>
            </p:cNvPr>
            <p:cNvGrpSpPr/>
            <p:nvPr/>
          </p:nvGrpSpPr>
          <p:grpSpPr>
            <a:xfrm>
              <a:off x="3692066" y="2243328"/>
              <a:ext cx="1108299" cy="1490472"/>
              <a:chOff x="3692066" y="2243328"/>
              <a:chExt cx="1108299" cy="1490472"/>
            </a:xfrm>
          </p:grpSpPr>
          <p:grpSp>
            <p:nvGrpSpPr>
              <p:cNvPr id="609" name="Group 608">
                <a:extLst>
                  <a:ext uri="{FF2B5EF4-FFF2-40B4-BE49-F238E27FC236}">
                    <a16:creationId xmlns:a16="http://schemas.microsoft.com/office/drawing/2014/main" id="{43AB04C3-F0F7-9514-02DA-0FEE54202983}"/>
                  </a:ext>
                </a:extLst>
              </p:cNvPr>
              <p:cNvGrpSpPr/>
              <p:nvPr/>
            </p:nvGrpSpPr>
            <p:grpSpPr>
              <a:xfrm>
                <a:off x="3692066" y="3504497"/>
                <a:ext cx="1108299" cy="229303"/>
                <a:chOff x="5486400" y="3962400"/>
                <a:chExt cx="2209800" cy="457200"/>
              </a:xfrm>
            </p:grpSpPr>
            <p:sp>
              <p:nvSpPr>
                <p:cNvPr id="616" name="DRAM">
                  <a:extLst>
                    <a:ext uri="{FF2B5EF4-FFF2-40B4-BE49-F238E27FC236}">
                      <a16:creationId xmlns:a16="http://schemas.microsoft.com/office/drawing/2014/main" id="{86AFD232-835D-B130-D379-21BF764CCAF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DRAM">
                  <a:extLst>
                    <a:ext uri="{FF2B5EF4-FFF2-40B4-BE49-F238E27FC236}">
                      <a16:creationId xmlns:a16="http://schemas.microsoft.com/office/drawing/2014/main" id="{D1435FFA-7C09-BAEA-9779-52542F6DBEBD}"/>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DRAM">
                  <a:extLst>
                    <a:ext uri="{FF2B5EF4-FFF2-40B4-BE49-F238E27FC236}">
                      <a16:creationId xmlns:a16="http://schemas.microsoft.com/office/drawing/2014/main" id="{2D4B3483-6C8B-FEBE-494F-B057117DB79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DRAM">
                  <a:extLst>
                    <a:ext uri="{FF2B5EF4-FFF2-40B4-BE49-F238E27FC236}">
                      <a16:creationId xmlns:a16="http://schemas.microsoft.com/office/drawing/2014/main" id="{340E48C1-E3C5-5449-3FAA-44BA621C0D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0" name="DRAM">
                  <a:extLst>
                    <a:ext uri="{FF2B5EF4-FFF2-40B4-BE49-F238E27FC236}">
                      <a16:creationId xmlns:a16="http://schemas.microsoft.com/office/drawing/2014/main" id="{48817C6B-EDBB-7F75-ACA3-23DC1D25A397}"/>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0" name="Group 609">
                <a:extLst>
                  <a:ext uri="{FF2B5EF4-FFF2-40B4-BE49-F238E27FC236}">
                    <a16:creationId xmlns:a16="http://schemas.microsoft.com/office/drawing/2014/main" id="{B44633DC-B177-C5C6-9BAC-66F3C0895BBF}"/>
                  </a:ext>
                </a:extLst>
              </p:cNvPr>
              <p:cNvGrpSpPr/>
              <p:nvPr/>
            </p:nvGrpSpPr>
            <p:grpSpPr>
              <a:xfrm>
                <a:off x="3787609" y="2243328"/>
                <a:ext cx="917213" cy="1261169"/>
                <a:chOff x="5676900" y="990600"/>
                <a:chExt cx="1828800" cy="2971800"/>
              </a:xfrm>
            </p:grpSpPr>
            <p:cxnSp>
              <p:nvCxnSpPr>
                <p:cNvPr id="611" name="Straight Connector 610">
                  <a:extLst>
                    <a:ext uri="{FF2B5EF4-FFF2-40B4-BE49-F238E27FC236}">
                      <a16:creationId xmlns:a16="http://schemas.microsoft.com/office/drawing/2014/main" id="{E63E317B-2458-ADCC-BE60-C34F51AD4C49}"/>
                    </a:ext>
                  </a:extLst>
                </p:cNvPr>
                <p:cNvCxnSpPr>
                  <a:endCxn id="616"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2" name="Straight Connector 611">
                  <a:extLst>
                    <a:ext uri="{FF2B5EF4-FFF2-40B4-BE49-F238E27FC236}">
                      <a16:creationId xmlns:a16="http://schemas.microsoft.com/office/drawing/2014/main" id="{72727FDD-A8CD-08C7-2D3C-874E26A5E41B}"/>
                    </a:ext>
                  </a:extLst>
                </p:cNvPr>
                <p:cNvCxnSpPr>
                  <a:endCxn id="618"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49ED0CCF-B3B5-F793-381E-261BDD8F2FD9}"/>
                    </a:ext>
                  </a:extLst>
                </p:cNvPr>
                <p:cNvCxnSpPr>
                  <a:endCxn id="619"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A01CB088-D0D3-F878-BFBB-F6831D06F3B4}"/>
                    </a:ext>
                  </a:extLst>
                </p:cNvPr>
                <p:cNvCxnSpPr>
                  <a:endCxn id="620"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5" name="Straight Connector 614">
                  <a:extLst>
                    <a:ext uri="{FF2B5EF4-FFF2-40B4-BE49-F238E27FC236}">
                      <a16:creationId xmlns:a16="http://schemas.microsoft.com/office/drawing/2014/main" id="{4318E2BE-5A06-5183-A279-F911E679BE2C}"/>
                    </a:ext>
                  </a:extLst>
                </p:cNvPr>
                <p:cNvCxnSpPr>
                  <a:endCxn id="617"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3" name="Group 582">
              <a:extLst>
                <a:ext uri="{FF2B5EF4-FFF2-40B4-BE49-F238E27FC236}">
                  <a16:creationId xmlns:a16="http://schemas.microsoft.com/office/drawing/2014/main" id="{F575D843-8CAE-5A04-BE12-BBD6E2885B35}"/>
                </a:ext>
              </a:extLst>
            </p:cNvPr>
            <p:cNvGrpSpPr/>
            <p:nvPr/>
          </p:nvGrpSpPr>
          <p:grpSpPr>
            <a:xfrm>
              <a:off x="5258738" y="2243328"/>
              <a:ext cx="1108299" cy="1490472"/>
              <a:chOff x="5258738" y="2243328"/>
              <a:chExt cx="1108299" cy="1490472"/>
            </a:xfrm>
          </p:grpSpPr>
          <p:grpSp>
            <p:nvGrpSpPr>
              <p:cNvPr id="597" name="Group 596">
                <a:extLst>
                  <a:ext uri="{FF2B5EF4-FFF2-40B4-BE49-F238E27FC236}">
                    <a16:creationId xmlns:a16="http://schemas.microsoft.com/office/drawing/2014/main" id="{640A3005-3D4E-ED62-F8EF-3C9907B04FB6}"/>
                  </a:ext>
                </a:extLst>
              </p:cNvPr>
              <p:cNvGrpSpPr/>
              <p:nvPr/>
            </p:nvGrpSpPr>
            <p:grpSpPr>
              <a:xfrm>
                <a:off x="5258738" y="3504497"/>
                <a:ext cx="1108299" cy="229303"/>
                <a:chOff x="5486400" y="3962400"/>
                <a:chExt cx="2209800" cy="457200"/>
              </a:xfrm>
            </p:grpSpPr>
            <p:sp>
              <p:nvSpPr>
                <p:cNvPr id="604" name="DRAM">
                  <a:extLst>
                    <a:ext uri="{FF2B5EF4-FFF2-40B4-BE49-F238E27FC236}">
                      <a16:creationId xmlns:a16="http://schemas.microsoft.com/office/drawing/2014/main" id="{669CE623-BFC3-463F-AA65-0607192EBA0E}"/>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5" name="DRAM">
                  <a:extLst>
                    <a:ext uri="{FF2B5EF4-FFF2-40B4-BE49-F238E27FC236}">
                      <a16:creationId xmlns:a16="http://schemas.microsoft.com/office/drawing/2014/main" id="{663BECC2-D1A5-A327-7C42-D233E3C02C1B}"/>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6" name="DRAM">
                  <a:extLst>
                    <a:ext uri="{FF2B5EF4-FFF2-40B4-BE49-F238E27FC236}">
                      <a16:creationId xmlns:a16="http://schemas.microsoft.com/office/drawing/2014/main" id="{B3EF7CA7-4B34-0B63-22E9-E0A72894CEC9}"/>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7" name="DRAM">
                  <a:extLst>
                    <a:ext uri="{FF2B5EF4-FFF2-40B4-BE49-F238E27FC236}">
                      <a16:creationId xmlns:a16="http://schemas.microsoft.com/office/drawing/2014/main" id="{C437B0AF-F86D-A7EB-A4AA-CDF065FC39DE}"/>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AFF9DD-88C7-FED6-230A-0DB79464FDFF}"/>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98" name="Group 597">
                <a:extLst>
                  <a:ext uri="{FF2B5EF4-FFF2-40B4-BE49-F238E27FC236}">
                    <a16:creationId xmlns:a16="http://schemas.microsoft.com/office/drawing/2014/main" id="{E781929C-6BF8-B393-ABC4-B1977312E8AC}"/>
                  </a:ext>
                </a:extLst>
              </p:cNvPr>
              <p:cNvGrpSpPr/>
              <p:nvPr/>
            </p:nvGrpSpPr>
            <p:grpSpPr>
              <a:xfrm>
                <a:off x="5354281" y="2243328"/>
                <a:ext cx="917213" cy="1261169"/>
                <a:chOff x="5676900" y="990600"/>
                <a:chExt cx="1828800" cy="2971800"/>
              </a:xfrm>
            </p:grpSpPr>
            <p:cxnSp>
              <p:nvCxnSpPr>
                <p:cNvPr id="599" name="Straight Connector 598">
                  <a:extLst>
                    <a:ext uri="{FF2B5EF4-FFF2-40B4-BE49-F238E27FC236}">
                      <a16:creationId xmlns:a16="http://schemas.microsoft.com/office/drawing/2014/main" id="{944CCD51-105A-7B70-5B31-99CEAE9E0131}"/>
                    </a:ext>
                  </a:extLst>
                </p:cNvPr>
                <p:cNvCxnSpPr>
                  <a:endCxn id="604"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0" name="Straight Connector 599">
                  <a:extLst>
                    <a:ext uri="{FF2B5EF4-FFF2-40B4-BE49-F238E27FC236}">
                      <a16:creationId xmlns:a16="http://schemas.microsoft.com/office/drawing/2014/main" id="{5AD415F1-C5A3-F5A0-24E9-1089106DD299}"/>
                    </a:ext>
                  </a:extLst>
                </p:cNvPr>
                <p:cNvCxnSpPr>
                  <a:endCxn id="606"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1" name="Straight Connector 600">
                  <a:extLst>
                    <a:ext uri="{FF2B5EF4-FFF2-40B4-BE49-F238E27FC236}">
                      <a16:creationId xmlns:a16="http://schemas.microsoft.com/office/drawing/2014/main" id="{5B98E9C1-FF47-7920-FFE0-7D7C06433FD1}"/>
                    </a:ext>
                  </a:extLst>
                </p:cNvPr>
                <p:cNvCxnSpPr>
                  <a:endCxn id="607"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2" name="Straight Connector 601">
                  <a:extLst>
                    <a:ext uri="{FF2B5EF4-FFF2-40B4-BE49-F238E27FC236}">
                      <a16:creationId xmlns:a16="http://schemas.microsoft.com/office/drawing/2014/main" id="{2C4D397C-93C0-5445-959C-B3271D84B89B}"/>
                    </a:ext>
                  </a:extLst>
                </p:cNvPr>
                <p:cNvCxnSpPr>
                  <a:endCxn id="608"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FBF4B457-E641-A211-F7B4-7E6F672DE241}"/>
                    </a:ext>
                  </a:extLst>
                </p:cNvPr>
                <p:cNvCxnSpPr>
                  <a:endCxn id="605"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4" name="Group 583">
              <a:extLst>
                <a:ext uri="{FF2B5EF4-FFF2-40B4-BE49-F238E27FC236}">
                  <a16:creationId xmlns:a16="http://schemas.microsoft.com/office/drawing/2014/main" id="{15DF6402-3944-9374-8FCF-0627E098E214}"/>
                </a:ext>
              </a:extLst>
            </p:cNvPr>
            <p:cNvGrpSpPr/>
            <p:nvPr/>
          </p:nvGrpSpPr>
          <p:grpSpPr>
            <a:xfrm>
              <a:off x="6816266" y="2243328"/>
              <a:ext cx="1108299" cy="1490472"/>
              <a:chOff x="6816266" y="2243328"/>
              <a:chExt cx="1108299" cy="1490472"/>
            </a:xfrm>
          </p:grpSpPr>
          <p:grpSp>
            <p:nvGrpSpPr>
              <p:cNvPr id="585" name="Group 584">
                <a:extLst>
                  <a:ext uri="{FF2B5EF4-FFF2-40B4-BE49-F238E27FC236}">
                    <a16:creationId xmlns:a16="http://schemas.microsoft.com/office/drawing/2014/main" id="{D22E35BB-A0C9-E960-51C1-9E6361A514DB}"/>
                  </a:ext>
                </a:extLst>
              </p:cNvPr>
              <p:cNvGrpSpPr/>
              <p:nvPr/>
            </p:nvGrpSpPr>
            <p:grpSpPr>
              <a:xfrm>
                <a:off x="6816266" y="3504497"/>
                <a:ext cx="1108299" cy="229303"/>
                <a:chOff x="5486400" y="3962400"/>
                <a:chExt cx="2209800" cy="457200"/>
              </a:xfrm>
            </p:grpSpPr>
            <p:sp>
              <p:nvSpPr>
                <p:cNvPr id="592" name="DRAM">
                  <a:extLst>
                    <a:ext uri="{FF2B5EF4-FFF2-40B4-BE49-F238E27FC236}">
                      <a16:creationId xmlns:a16="http://schemas.microsoft.com/office/drawing/2014/main" id="{3C208440-94BA-F6BA-C131-BC751375247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3" name="DRAM">
                  <a:extLst>
                    <a:ext uri="{FF2B5EF4-FFF2-40B4-BE49-F238E27FC236}">
                      <a16:creationId xmlns:a16="http://schemas.microsoft.com/office/drawing/2014/main" id="{1DBE353D-BFBD-34F0-4DF4-DD2EA75C61A7}"/>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4" name="DRAM">
                  <a:extLst>
                    <a:ext uri="{FF2B5EF4-FFF2-40B4-BE49-F238E27FC236}">
                      <a16:creationId xmlns:a16="http://schemas.microsoft.com/office/drawing/2014/main" id="{AC3E2BA2-3C07-DDC7-0219-EBC88EE2CCDB}"/>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5" name="DRAM">
                  <a:extLst>
                    <a:ext uri="{FF2B5EF4-FFF2-40B4-BE49-F238E27FC236}">
                      <a16:creationId xmlns:a16="http://schemas.microsoft.com/office/drawing/2014/main" id="{24DD0599-78EE-CDA7-FDF3-35562517E71A}"/>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BC003E2F-DC0C-60A1-5F30-A9C9723DF9F4}"/>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6" name="Group 585">
                <a:extLst>
                  <a:ext uri="{FF2B5EF4-FFF2-40B4-BE49-F238E27FC236}">
                    <a16:creationId xmlns:a16="http://schemas.microsoft.com/office/drawing/2014/main" id="{1F77C299-7ACB-5D0E-C992-4D57A153E824}"/>
                  </a:ext>
                </a:extLst>
              </p:cNvPr>
              <p:cNvGrpSpPr/>
              <p:nvPr/>
            </p:nvGrpSpPr>
            <p:grpSpPr>
              <a:xfrm>
                <a:off x="6911809" y="2243328"/>
                <a:ext cx="917213" cy="1261169"/>
                <a:chOff x="5676900" y="990600"/>
                <a:chExt cx="1828800" cy="2971800"/>
              </a:xfrm>
            </p:grpSpPr>
            <p:cxnSp>
              <p:nvCxnSpPr>
                <p:cNvPr id="587" name="Straight Connector 586">
                  <a:extLst>
                    <a:ext uri="{FF2B5EF4-FFF2-40B4-BE49-F238E27FC236}">
                      <a16:creationId xmlns:a16="http://schemas.microsoft.com/office/drawing/2014/main" id="{447D4B6B-0A0A-A1C6-484C-40EFDC02456B}"/>
                    </a:ext>
                  </a:extLst>
                </p:cNvPr>
                <p:cNvCxnSpPr>
                  <a:endCxn id="592"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8" name="Straight Connector 587">
                  <a:extLst>
                    <a:ext uri="{FF2B5EF4-FFF2-40B4-BE49-F238E27FC236}">
                      <a16:creationId xmlns:a16="http://schemas.microsoft.com/office/drawing/2014/main" id="{B1C67037-5A78-E6F3-8A7B-44B010D431F8}"/>
                    </a:ext>
                  </a:extLst>
                </p:cNvPr>
                <p:cNvCxnSpPr>
                  <a:endCxn id="594"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9" name="Straight Connector 588">
                  <a:extLst>
                    <a:ext uri="{FF2B5EF4-FFF2-40B4-BE49-F238E27FC236}">
                      <a16:creationId xmlns:a16="http://schemas.microsoft.com/office/drawing/2014/main" id="{D43A6EF8-6E57-523F-0BFC-5266164E172C}"/>
                    </a:ext>
                  </a:extLst>
                </p:cNvPr>
                <p:cNvCxnSpPr>
                  <a:endCxn id="595"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0" name="Straight Connector 589">
                  <a:extLst>
                    <a:ext uri="{FF2B5EF4-FFF2-40B4-BE49-F238E27FC236}">
                      <a16:creationId xmlns:a16="http://schemas.microsoft.com/office/drawing/2014/main" id="{97D91EE0-1E81-2EFB-65FF-F0F4F1DAA0E0}"/>
                    </a:ext>
                  </a:extLst>
                </p:cNvPr>
                <p:cNvCxnSpPr>
                  <a:endCxn id="596"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6AF93BD2-2212-C8B6-6917-36BBA6F43840}"/>
                    </a:ext>
                  </a:extLst>
                </p:cNvPr>
                <p:cNvCxnSpPr>
                  <a:endCxn id="593"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33" name="Group 632">
            <a:extLst>
              <a:ext uri="{FF2B5EF4-FFF2-40B4-BE49-F238E27FC236}">
                <a16:creationId xmlns:a16="http://schemas.microsoft.com/office/drawing/2014/main" id="{DF9FCE41-45ED-7C57-E755-AC9F9B9EEA4E}"/>
              </a:ext>
            </a:extLst>
          </p:cNvPr>
          <p:cNvGrpSpPr/>
          <p:nvPr/>
        </p:nvGrpSpPr>
        <p:grpSpPr>
          <a:xfrm>
            <a:off x="1734834" y="3433132"/>
            <a:ext cx="1414038" cy="191087"/>
            <a:chOff x="1828799" y="2017072"/>
            <a:chExt cx="1414038" cy="191087"/>
          </a:xfrm>
        </p:grpSpPr>
        <p:sp>
          <p:nvSpPr>
            <p:cNvPr id="634" name="DRAM">
              <a:extLst>
                <a:ext uri="{FF2B5EF4-FFF2-40B4-BE49-F238E27FC236}">
                  <a16:creationId xmlns:a16="http://schemas.microsoft.com/office/drawing/2014/main" id="{0425F59A-0914-0B3A-8880-02CD4503DC90}"/>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5" name="Straight Connector 634">
              <a:extLst>
                <a:ext uri="{FF2B5EF4-FFF2-40B4-BE49-F238E27FC236}">
                  <a16:creationId xmlns:a16="http://schemas.microsoft.com/office/drawing/2014/main" id="{0365DAD6-F9FB-425F-8935-BA538D916B3C}"/>
                </a:ext>
              </a:extLst>
            </p:cNvPr>
            <p:cNvCxnSpPr>
              <a:cxnSpLocks/>
              <a:stCxn id="640" idx="6"/>
              <a:endCxn id="63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6" name="Oval 635">
              <a:extLst>
                <a:ext uri="{FF2B5EF4-FFF2-40B4-BE49-F238E27FC236}">
                  <a16:creationId xmlns:a16="http://schemas.microsoft.com/office/drawing/2014/main" id="{D54A3DCF-65E7-B403-08FC-ABD1BFD2FB03}"/>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7" name="Oval 636">
              <a:extLst>
                <a:ext uri="{FF2B5EF4-FFF2-40B4-BE49-F238E27FC236}">
                  <a16:creationId xmlns:a16="http://schemas.microsoft.com/office/drawing/2014/main" id="{A219D0FB-1242-DB5B-8F12-BB552160CFFF}"/>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8" name="Oval 637">
              <a:extLst>
                <a:ext uri="{FF2B5EF4-FFF2-40B4-BE49-F238E27FC236}">
                  <a16:creationId xmlns:a16="http://schemas.microsoft.com/office/drawing/2014/main" id="{06A5D890-C32E-3AE7-0231-B54DDDDF9A99}"/>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9" name="Oval 638">
              <a:extLst>
                <a:ext uri="{FF2B5EF4-FFF2-40B4-BE49-F238E27FC236}">
                  <a16:creationId xmlns:a16="http://schemas.microsoft.com/office/drawing/2014/main" id="{522E2C60-2BE4-D1A6-A6C0-873888603E40}"/>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1993063B-FCEA-0BCA-CDF3-8C81DC0E7B6A}"/>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1" name="Group 640">
            <a:extLst>
              <a:ext uri="{FF2B5EF4-FFF2-40B4-BE49-F238E27FC236}">
                <a16:creationId xmlns:a16="http://schemas.microsoft.com/office/drawing/2014/main" id="{184E7C71-9393-1558-6259-133CBC1A43AD}"/>
              </a:ext>
            </a:extLst>
          </p:cNvPr>
          <p:cNvGrpSpPr/>
          <p:nvPr/>
        </p:nvGrpSpPr>
        <p:grpSpPr>
          <a:xfrm>
            <a:off x="3292362" y="3433132"/>
            <a:ext cx="1414038" cy="191087"/>
            <a:chOff x="3386327" y="2017072"/>
            <a:chExt cx="1414038" cy="191087"/>
          </a:xfrm>
        </p:grpSpPr>
        <p:sp>
          <p:nvSpPr>
            <p:cNvPr id="642" name="DRAM">
              <a:extLst>
                <a:ext uri="{FF2B5EF4-FFF2-40B4-BE49-F238E27FC236}">
                  <a16:creationId xmlns:a16="http://schemas.microsoft.com/office/drawing/2014/main" id="{5D164751-E07A-4046-5602-3CFB6444903E}"/>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43" name="Straight Connector 642">
              <a:extLst>
                <a:ext uri="{FF2B5EF4-FFF2-40B4-BE49-F238E27FC236}">
                  <a16:creationId xmlns:a16="http://schemas.microsoft.com/office/drawing/2014/main" id="{5E34ADD2-02B2-0CA3-4B45-ADB1255E0F08}"/>
                </a:ext>
              </a:extLst>
            </p:cNvPr>
            <p:cNvCxnSpPr>
              <a:cxnSpLocks/>
              <a:endCxn id="64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44" name="Oval 643">
              <a:extLst>
                <a:ext uri="{FF2B5EF4-FFF2-40B4-BE49-F238E27FC236}">
                  <a16:creationId xmlns:a16="http://schemas.microsoft.com/office/drawing/2014/main" id="{57FD474B-F4FD-4AB3-E584-B4AD403FD885}"/>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5" name="Oval 644">
              <a:extLst>
                <a:ext uri="{FF2B5EF4-FFF2-40B4-BE49-F238E27FC236}">
                  <a16:creationId xmlns:a16="http://schemas.microsoft.com/office/drawing/2014/main" id="{FBFB9199-5AF0-5F79-3028-47929D457CEB}"/>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6" name="Oval 645">
              <a:extLst>
                <a:ext uri="{FF2B5EF4-FFF2-40B4-BE49-F238E27FC236}">
                  <a16:creationId xmlns:a16="http://schemas.microsoft.com/office/drawing/2014/main" id="{9BD4A7A8-5F6E-C7A5-12C7-B4297E1F5FD1}"/>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7" name="Oval 646">
              <a:extLst>
                <a:ext uri="{FF2B5EF4-FFF2-40B4-BE49-F238E27FC236}">
                  <a16:creationId xmlns:a16="http://schemas.microsoft.com/office/drawing/2014/main" id="{87598C65-1C14-C0C6-382C-C222DD1385D9}"/>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8" name="Oval 647">
              <a:extLst>
                <a:ext uri="{FF2B5EF4-FFF2-40B4-BE49-F238E27FC236}">
                  <a16:creationId xmlns:a16="http://schemas.microsoft.com/office/drawing/2014/main" id="{CBFA9CA4-E549-68C2-DE14-A9E300FD751B}"/>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9" name="Group 648">
            <a:extLst>
              <a:ext uri="{FF2B5EF4-FFF2-40B4-BE49-F238E27FC236}">
                <a16:creationId xmlns:a16="http://schemas.microsoft.com/office/drawing/2014/main" id="{F42ACF8A-CEFC-6EF7-279E-B83A60F8D597}"/>
              </a:ext>
            </a:extLst>
          </p:cNvPr>
          <p:cNvGrpSpPr/>
          <p:nvPr/>
        </p:nvGrpSpPr>
        <p:grpSpPr>
          <a:xfrm>
            <a:off x="4859034" y="3433132"/>
            <a:ext cx="1414038" cy="191087"/>
            <a:chOff x="4952999" y="2017072"/>
            <a:chExt cx="1414038" cy="191087"/>
          </a:xfrm>
        </p:grpSpPr>
        <p:sp>
          <p:nvSpPr>
            <p:cNvPr id="650" name="DRAM">
              <a:extLst>
                <a:ext uri="{FF2B5EF4-FFF2-40B4-BE49-F238E27FC236}">
                  <a16:creationId xmlns:a16="http://schemas.microsoft.com/office/drawing/2014/main" id="{8E1B3E85-3553-2278-0A35-A279B2BD0B04}"/>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51" name="Straight Connector 650">
              <a:extLst>
                <a:ext uri="{FF2B5EF4-FFF2-40B4-BE49-F238E27FC236}">
                  <a16:creationId xmlns:a16="http://schemas.microsoft.com/office/drawing/2014/main" id="{9F1CBDCA-65BC-7FE4-9C11-A290929A26B3}"/>
                </a:ext>
              </a:extLst>
            </p:cNvPr>
            <p:cNvCxnSpPr>
              <a:cxnSpLocks/>
              <a:stCxn id="656" idx="6"/>
              <a:endCxn id="650"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52" name="Oval 651">
              <a:extLst>
                <a:ext uri="{FF2B5EF4-FFF2-40B4-BE49-F238E27FC236}">
                  <a16:creationId xmlns:a16="http://schemas.microsoft.com/office/drawing/2014/main" id="{136C594F-8CD2-FAF4-4111-0AE6729D0B7D}"/>
                </a:ext>
              </a:extLst>
            </p:cNvPr>
            <p:cNvSpPr/>
            <p:nvPr/>
          </p:nvSpPr>
          <p:spPr>
            <a:xfrm>
              <a:off x="52587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3" name="Oval 652">
              <a:extLst>
                <a:ext uri="{FF2B5EF4-FFF2-40B4-BE49-F238E27FC236}">
                  <a16:creationId xmlns:a16="http://schemas.microsoft.com/office/drawing/2014/main" id="{17615C31-87E6-8E59-82FD-F50D8F043988}"/>
                </a:ext>
              </a:extLst>
            </p:cNvPr>
            <p:cNvSpPr/>
            <p:nvPr/>
          </p:nvSpPr>
          <p:spPr>
            <a:xfrm>
              <a:off x="54880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4" name="Oval 653">
              <a:extLst>
                <a:ext uri="{FF2B5EF4-FFF2-40B4-BE49-F238E27FC236}">
                  <a16:creationId xmlns:a16="http://schemas.microsoft.com/office/drawing/2014/main" id="{2B0A1994-A47C-D00F-3548-A149A6E28E5E}"/>
                </a:ext>
              </a:extLst>
            </p:cNvPr>
            <p:cNvSpPr/>
            <p:nvPr/>
          </p:nvSpPr>
          <p:spPr>
            <a:xfrm>
              <a:off x="57173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5" name="Oval 654">
              <a:extLst>
                <a:ext uri="{FF2B5EF4-FFF2-40B4-BE49-F238E27FC236}">
                  <a16:creationId xmlns:a16="http://schemas.microsoft.com/office/drawing/2014/main" id="{0512E2AC-CD69-A8B9-E7D1-BD42B09CBFB9}"/>
                </a:ext>
              </a:extLst>
            </p:cNvPr>
            <p:cNvSpPr/>
            <p:nvPr/>
          </p:nvSpPr>
          <p:spPr>
            <a:xfrm>
              <a:off x="59466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6" name="Oval 655">
              <a:extLst>
                <a:ext uri="{FF2B5EF4-FFF2-40B4-BE49-F238E27FC236}">
                  <a16:creationId xmlns:a16="http://schemas.microsoft.com/office/drawing/2014/main" id="{2A7FACE0-CDCC-1585-56B1-5DC7A30DC775}"/>
                </a:ext>
              </a:extLst>
            </p:cNvPr>
            <p:cNvSpPr/>
            <p:nvPr/>
          </p:nvSpPr>
          <p:spPr>
            <a:xfrm>
              <a:off x="61759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57" name="Group 656">
            <a:extLst>
              <a:ext uri="{FF2B5EF4-FFF2-40B4-BE49-F238E27FC236}">
                <a16:creationId xmlns:a16="http://schemas.microsoft.com/office/drawing/2014/main" id="{C732A734-DBD5-CAA3-CCA7-56E24D2C3232}"/>
              </a:ext>
            </a:extLst>
          </p:cNvPr>
          <p:cNvGrpSpPr/>
          <p:nvPr/>
        </p:nvGrpSpPr>
        <p:grpSpPr>
          <a:xfrm>
            <a:off x="6416562" y="3433132"/>
            <a:ext cx="1414038" cy="191087"/>
            <a:chOff x="6510527" y="2017072"/>
            <a:chExt cx="1414038" cy="191087"/>
          </a:xfrm>
        </p:grpSpPr>
        <p:sp>
          <p:nvSpPr>
            <p:cNvPr id="658" name="DRAM">
              <a:extLst>
                <a:ext uri="{FF2B5EF4-FFF2-40B4-BE49-F238E27FC236}">
                  <a16:creationId xmlns:a16="http://schemas.microsoft.com/office/drawing/2014/main" id="{062749DF-6030-EBAB-4526-833AABC12B99}"/>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59" name="Straight Connector 658">
              <a:extLst>
                <a:ext uri="{FF2B5EF4-FFF2-40B4-BE49-F238E27FC236}">
                  <a16:creationId xmlns:a16="http://schemas.microsoft.com/office/drawing/2014/main" id="{27153594-CEFB-F1C2-7CD8-5AE27DCC3B8F}"/>
                </a:ext>
              </a:extLst>
            </p:cNvPr>
            <p:cNvCxnSpPr>
              <a:cxnSpLocks/>
              <a:stCxn id="664" idx="6"/>
              <a:endCxn id="658"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60" name="Oval 659">
              <a:extLst>
                <a:ext uri="{FF2B5EF4-FFF2-40B4-BE49-F238E27FC236}">
                  <a16:creationId xmlns:a16="http://schemas.microsoft.com/office/drawing/2014/main" id="{04E8F48B-F8FF-4985-8C4A-F1EB4FDB57CA}"/>
                </a:ext>
              </a:extLst>
            </p:cNvPr>
            <p:cNvSpPr/>
            <p:nvPr/>
          </p:nvSpPr>
          <p:spPr>
            <a:xfrm>
              <a:off x="68162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1" name="Oval 660">
              <a:extLst>
                <a:ext uri="{FF2B5EF4-FFF2-40B4-BE49-F238E27FC236}">
                  <a16:creationId xmlns:a16="http://schemas.microsoft.com/office/drawing/2014/main" id="{813F39CB-1308-C8B2-B5BA-BA9F09435BA4}"/>
                </a:ext>
              </a:extLst>
            </p:cNvPr>
            <p:cNvSpPr/>
            <p:nvPr/>
          </p:nvSpPr>
          <p:spPr>
            <a:xfrm>
              <a:off x="70455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2" name="Oval 661">
              <a:extLst>
                <a:ext uri="{FF2B5EF4-FFF2-40B4-BE49-F238E27FC236}">
                  <a16:creationId xmlns:a16="http://schemas.microsoft.com/office/drawing/2014/main" id="{5C6D6BC8-CB65-1C01-1E15-807CDD5CD3B3}"/>
                </a:ext>
              </a:extLst>
            </p:cNvPr>
            <p:cNvSpPr/>
            <p:nvPr/>
          </p:nvSpPr>
          <p:spPr>
            <a:xfrm>
              <a:off x="72748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3" name="Oval 662">
              <a:extLst>
                <a:ext uri="{FF2B5EF4-FFF2-40B4-BE49-F238E27FC236}">
                  <a16:creationId xmlns:a16="http://schemas.microsoft.com/office/drawing/2014/main" id="{565C1D87-0CD8-A92A-BAFA-8C434D58784D}"/>
                </a:ext>
              </a:extLst>
            </p:cNvPr>
            <p:cNvSpPr/>
            <p:nvPr/>
          </p:nvSpPr>
          <p:spPr>
            <a:xfrm>
              <a:off x="75041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4" name="Oval 663">
              <a:extLst>
                <a:ext uri="{FF2B5EF4-FFF2-40B4-BE49-F238E27FC236}">
                  <a16:creationId xmlns:a16="http://schemas.microsoft.com/office/drawing/2014/main" id="{0994B7B4-1923-25FA-4D2F-0EB2BC575810}"/>
                </a:ext>
              </a:extLst>
            </p:cNvPr>
            <p:cNvSpPr/>
            <p:nvPr/>
          </p:nvSpPr>
          <p:spPr>
            <a:xfrm>
              <a:off x="77334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8" name="Group 667">
            <a:extLst>
              <a:ext uri="{FF2B5EF4-FFF2-40B4-BE49-F238E27FC236}">
                <a16:creationId xmlns:a16="http://schemas.microsoft.com/office/drawing/2014/main" id="{7BB5A784-B0A7-0E69-41FF-9F9A6D8A4557}"/>
              </a:ext>
            </a:extLst>
          </p:cNvPr>
          <p:cNvGrpSpPr/>
          <p:nvPr/>
        </p:nvGrpSpPr>
        <p:grpSpPr>
          <a:xfrm>
            <a:off x="1734835" y="5379553"/>
            <a:ext cx="6248400" cy="914400"/>
            <a:chOff x="1828800" y="4192093"/>
            <a:chExt cx="6248400" cy="914400"/>
          </a:xfrm>
        </p:grpSpPr>
        <p:cxnSp>
          <p:nvCxnSpPr>
            <p:cNvPr id="672" name="Straight Connector 671">
              <a:extLst>
                <a:ext uri="{FF2B5EF4-FFF2-40B4-BE49-F238E27FC236}">
                  <a16:creationId xmlns:a16="http://schemas.microsoft.com/office/drawing/2014/main" id="{3116BE0E-F271-F305-EA26-0C82E2B4DA81}"/>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74" name="DRAM">
              <a:extLst>
                <a:ext uri="{FF2B5EF4-FFF2-40B4-BE49-F238E27FC236}">
                  <a16:creationId xmlns:a16="http://schemas.microsoft.com/office/drawing/2014/main" id="{2C8D9CC8-6BDA-5419-E8E4-42FF61C79883}"/>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70" name="Straight Connector 669">
            <a:extLst>
              <a:ext uri="{FF2B5EF4-FFF2-40B4-BE49-F238E27FC236}">
                <a16:creationId xmlns:a16="http://schemas.microsoft.com/office/drawing/2014/main" id="{7CF8E28C-EF26-E17F-9F1C-452F8E77B00C}"/>
              </a:ext>
            </a:extLst>
          </p:cNvPr>
          <p:cNvCxnSpPr/>
          <p:nvPr/>
        </p:nvCxnSpPr>
        <p:spPr>
          <a:xfrm flipH="1">
            <a:off x="4782835" y="598806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7" name="TextBox 666">
            <a:extLst>
              <a:ext uri="{FF2B5EF4-FFF2-40B4-BE49-F238E27FC236}">
                <a16:creationId xmlns:a16="http://schemas.microsoft.com/office/drawing/2014/main" id="{8F90DF0C-2A24-C7B4-AE31-33E960E51FF5}"/>
              </a:ext>
            </a:extLst>
          </p:cNvPr>
          <p:cNvSpPr txBox="1"/>
          <p:nvPr/>
        </p:nvSpPr>
        <p:spPr>
          <a:xfrm>
            <a:off x="5011434" y="591186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nvGrpSpPr>
          <p:cNvPr id="675" name="Group 674">
            <a:extLst>
              <a:ext uri="{FF2B5EF4-FFF2-40B4-BE49-F238E27FC236}">
                <a16:creationId xmlns:a16="http://schemas.microsoft.com/office/drawing/2014/main" id="{78C3DDC3-936F-9F94-A76F-0A533527ADE0}"/>
              </a:ext>
            </a:extLst>
          </p:cNvPr>
          <p:cNvGrpSpPr/>
          <p:nvPr/>
        </p:nvGrpSpPr>
        <p:grpSpPr>
          <a:xfrm>
            <a:off x="1734835" y="4042423"/>
            <a:ext cx="6248400" cy="1337130"/>
            <a:chOff x="1828800" y="2854963"/>
            <a:chExt cx="6248400" cy="1337130"/>
          </a:xfrm>
        </p:grpSpPr>
        <p:cxnSp>
          <p:nvCxnSpPr>
            <p:cNvPr id="676" name="Straight Connector 675">
              <a:extLst>
                <a:ext uri="{FF2B5EF4-FFF2-40B4-BE49-F238E27FC236}">
                  <a16:creationId xmlns:a16="http://schemas.microsoft.com/office/drawing/2014/main" id="{3D5C2FFA-6BE1-B8AC-4C6F-D925B7C8276A}"/>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D5586EFF-ECC6-58DC-2D42-C741C756093A}"/>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E1178004-2221-2900-3661-605BBA737AD5}"/>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24547807-69BC-2F8E-734C-4A704A4AE4AB}"/>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84" name="DRAM">
              <a:extLst>
                <a:ext uri="{FF2B5EF4-FFF2-40B4-BE49-F238E27FC236}">
                  <a16:creationId xmlns:a16="http://schemas.microsoft.com/office/drawing/2014/main" id="{B16BC426-395A-6BC0-5265-1F4643A83C05}"/>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cxnSp>
          <p:nvCxnSpPr>
            <p:cNvPr id="680" name="Straight Connector 679">
              <a:extLst>
                <a:ext uri="{FF2B5EF4-FFF2-40B4-BE49-F238E27FC236}">
                  <a16:creationId xmlns:a16="http://schemas.microsoft.com/office/drawing/2014/main" id="{6E0BB9BB-5DC8-BCFA-35D5-FCE7C4545088}"/>
                </a:ext>
              </a:extLst>
            </p:cNvPr>
            <p:cNvCxnSpPr>
              <a:cxnSpLocks/>
            </p:cNvCxnSpPr>
            <p:nvPr/>
          </p:nvCxnSpPr>
          <p:spPr>
            <a:xfrm flipV="1">
              <a:off x="2688688"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FC8EF256-10F9-677C-EBEA-7919D3FF3B71}"/>
                </a:ext>
              </a:extLst>
            </p:cNvPr>
            <p:cNvCxnSpPr>
              <a:cxnSpLocks/>
            </p:cNvCxnSpPr>
            <p:nvPr/>
          </p:nvCxnSpPr>
          <p:spPr>
            <a:xfrm flipV="1">
              <a:off x="4246216"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4A85A823-AC4A-E0C6-956E-B108653B9D78}"/>
                </a:ext>
              </a:extLst>
            </p:cNvPr>
            <p:cNvCxnSpPr>
              <a:cxnSpLocks/>
            </p:cNvCxnSpPr>
            <p:nvPr/>
          </p:nvCxnSpPr>
          <p:spPr>
            <a:xfrm flipV="1">
              <a:off x="5812888"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FDA40F08-3322-30C2-2F09-93E01D7F30E7}"/>
                </a:ext>
              </a:extLst>
            </p:cNvPr>
            <p:cNvCxnSpPr>
              <a:cxnSpLocks/>
            </p:cNvCxnSpPr>
            <p:nvPr/>
          </p:nvCxnSpPr>
          <p:spPr>
            <a:xfrm flipV="1">
              <a:off x="7370416"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685" name="Rounded Rectangle 684">
            <a:extLst>
              <a:ext uri="{FF2B5EF4-FFF2-40B4-BE49-F238E27FC236}">
                <a16:creationId xmlns:a16="http://schemas.microsoft.com/office/drawing/2014/main" id="{389A4504-95E1-F452-0E66-D5ED6BC1460C}"/>
              </a:ext>
            </a:extLst>
          </p:cNvPr>
          <p:cNvSpPr/>
          <p:nvPr/>
        </p:nvSpPr>
        <p:spPr>
          <a:xfrm flipH="1">
            <a:off x="2499178" y="3925036"/>
            <a:ext cx="190619" cy="234224"/>
          </a:xfrm>
          <a:prstGeom prst="roundRect">
            <a:avLst>
              <a:gd name="adj" fmla="val 23959"/>
            </a:avLst>
          </a:prstGeom>
          <a:solidFill>
            <a:srgbClr val="1A82C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86" name="Rounded Rectangle 685">
            <a:extLst>
              <a:ext uri="{FF2B5EF4-FFF2-40B4-BE49-F238E27FC236}">
                <a16:creationId xmlns:a16="http://schemas.microsoft.com/office/drawing/2014/main" id="{CC1404B1-9442-4AE4-33BF-F3EA4C2F2180}"/>
              </a:ext>
            </a:extLst>
          </p:cNvPr>
          <p:cNvSpPr/>
          <p:nvPr/>
        </p:nvSpPr>
        <p:spPr>
          <a:xfrm flipH="1">
            <a:off x="4057722" y="3925036"/>
            <a:ext cx="190619" cy="234224"/>
          </a:xfrm>
          <a:prstGeom prst="roundRect">
            <a:avLst>
              <a:gd name="adj" fmla="val 23959"/>
            </a:avLst>
          </a:prstGeom>
          <a:solidFill>
            <a:srgbClr val="1A82C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87" name="Rounded Rectangle 686">
            <a:extLst>
              <a:ext uri="{FF2B5EF4-FFF2-40B4-BE49-F238E27FC236}">
                <a16:creationId xmlns:a16="http://schemas.microsoft.com/office/drawing/2014/main" id="{3541755C-BB0A-E98B-7DCC-28C95E62DFE1}"/>
              </a:ext>
            </a:extLst>
          </p:cNvPr>
          <p:cNvSpPr/>
          <p:nvPr/>
        </p:nvSpPr>
        <p:spPr>
          <a:xfrm flipH="1">
            <a:off x="5625517" y="3926522"/>
            <a:ext cx="190619" cy="234224"/>
          </a:xfrm>
          <a:prstGeom prst="roundRect">
            <a:avLst>
              <a:gd name="adj" fmla="val 23959"/>
            </a:avLst>
          </a:prstGeom>
          <a:solidFill>
            <a:srgbClr val="1A82C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88" name="Rounded Rectangle 687">
            <a:extLst>
              <a:ext uri="{FF2B5EF4-FFF2-40B4-BE49-F238E27FC236}">
                <a16:creationId xmlns:a16="http://schemas.microsoft.com/office/drawing/2014/main" id="{C2EB85F2-4E32-7CFD-0FA7-E3CA8AABC83C}"/>
              </a:ext>
            </a:extLst>
          </p:cNvPr>
          <p:cNvSpPr/>
          <p:nvPr/>
        </p:nvSpPr>
        <p:spPr>
          <a:xfrm flipH="1">
            <a:off x="7183016" y="3926850"/>
            <a:ext cx="190619" cy="234224"/>
          </a:xfrm>
          <a:prstGeom prst="roundRect">
            <a:avLst>
              <a:gd name="adj" fmla="val 23959"/>
            </a:avLst>
          </a:prstGeom>
          <a:solidFill>
            <a:srgbClr val="1A82C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93" name="TextBox 692">
            <a:extLst>
              <a:ext uri="{FF2B5EF4-FFF2-40B4-BE49-F238E27FC236}">
                <a16:creationId xmlns:a16="http://schemas.microsoft.com/office/drawing/2014/main" id="{DFB7482C-7838-488B-92BC-76F89B665B34}"/>
              </a:ext>
            </a:extLst>
          </p:cNvPr>
          <p:cNvSpPr txBox="1"/>
          <p:nvPr/>
        </p:nvSpPr>
        <p:spPr>
          <a:xfrm>
            <a:off x="5468635" y="2101860"/>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sp>
        <p:nvSpPr>
          <p:cNvPr id="700" name="TextBox 699">
            <a:extLst>
              <a:ext uri="{FF2B5EF4-FFF2-40B4-BE49-F238E27FC236}">
                <a16:creationId xmlns:a16="http://schemas.microsoft.com/office/drawing/2014/main" id="{E21F5154-1631-5917-2CA4-5F1C8024277F}"/>
              </a:ext>
            </a:extLst>
          </p:cNvPr>
          <p:cNvSpPr txBox="1"/>
          <p:nvPr/>
        </p:nvSpPr>
        <p:spPr>
          <a:xfrm>
            <a:off x="0" y="1314306"/>
            <a:ext cx="9144000" cy="777240"/>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During a column access, </a:t>
            </a:r>
            <a:br>
              <a:rPr lang="en-US" sz="2200" b="1" dirty="0">
                <a:latin typeface="Avenir Next" panose="020B0503020202020204" pitchFamily="34" charset="0"/>
              </a:rPr>
            </a:br>
            <a:r>
              <a:rPr lang="en-US" sz="2200" b="1" dirty="0">
                <a:latin typeface="Avenir Next" panose="020B0503020202020204" pitchFamily="34" charset="0"/>
              </a:rPr>
              <a:t>data is </a:t>
            </a:r>
            <a:r>
              <a:rPr lang="en-US" sz="2200" b="1" dirty="0">
                <a:solidFill>
                  <a:schemeClr val="accent4"/>
                </a:solidFill>
                <a:latin typeface="Avenir Next" panose="020B0503020202020204" pitchFamily="34" charset="0"/>
              </a:rPr>
              <a:t>locally</a:t>
            </a:r>
            <a:r>
              <a:rPr lang="en-US" sz="2200" b="1" dirty="0">
                <a:latin typeface="Avenir Next" panose="020B0503020202020204" pitchFamily="34" charset="0"/>
              </a:rPr>
              <a:t> and </a:t>
            </a:r>
            <a:r>
              <a:rPr lang="en-US" sz="2200" b="1" dirty="0">
                <a:solidFill>
                  <a:schemeClr val="accent4"/>
                </a:solidFill>
                <a:latin typeface="Avenir Next" panose="020B0503020202020204" pitchFamily="34" charset="0"/>
              </a:rPr>
              <a:t>globally amplified</a:t>
            </a:r>
            <a:r>
              <a:rPr lang="en-US" sz="2200" b="1" dirty="0">
                <a:latin typeface="Avenir Next" panose="020B0503020202020204" pitchFamily="34" charset="0"/>
              </a:rPr>
              <a:t> to improve signal integrity  </a:t>
            </a:r>
          </a:p>
        </p:txBody>
      </p:sp>
      <p:sp>
        <p:nvSpPr>
          <p:cNvPr id="701" name="DRAM">
            <a:extLst>
              <a:ext uri="{FF2B5EF4-FFF2-40B4-BE49-F238E27FC236}">
                <a16:creationId xmlns:a16="http://schemas.microsoft.com/office/drawing/2014/main" id="{4EA701ED-1071-1F65-A5E3-6398ECF35CE9}"/>
              </a:ext>
            </a:extLst>
          </p:cNvPr>
          <p:cNvSpPr/>
          <p:nvPr/>
        </p:nvSpPr>
        <p:spPr>
          <a:xfrm>
            <a:off x="2501604" y="4578255"/>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2" name="TextBox 701">
            <a:extLst>
              <a:ext uri="{FF2B5EF4-FFF2-40B4-BE49-F238E27FC236}">
                <a16:creationId xmlns:a16="http://schemas.microsoft.com/office/drawing/2014/main" id="{0D2A96BC-E353-B377-0B98-4ED1699CA3E2}"/>
              </a:ext>
            </a:extLst>
          </p:cNvPr>
          <p:cNvSpPr txBox="1"/>
          <p:nvPr/>
        </p:nvSpPr>
        <p:spPr>
          <a:xfrm>
            <a:off x="7601297" y="4542446"/>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global</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s</a:t>
            </a:r>
            <a:r>
              <a:rPr kumimoji="0" lang="en-US" b="0" i="0" u="none" strike="noStrike" kern="1200" cap="none" spc="0" normalizeH="0" baseline="0" noProof="0" dirty="0" err="1">
                <a:ln>
                  <a:noFill/>
                </a:ln>
                <a:effectLst/>
                <a:uLnTx/>
                <a:uFillTx/>
                <a:latin typeface="Avenir Next" panose="020B0503020202020204" pitchFamily="34" charset="0"/>
              </a:rPr>
              <a:t>ense</a:t>
            </a:r>
            <a:r>
              <a:rPr kumimoji="0" lang="en-US" b="0" i="0" u="none" strike="noStrike" kern="1200" cap="none" spc="0" normalizeH="0" baseline="0" noProof="0" dirty="0">
                <a:ln>
                  <a:noFill/>
                </a:ln>
                <a:effectLst/>
                <a:uLnTx/>
                <a:uFillTx/>
                <a:latin typeface="Avenir Next" panose="020B0503020202020204" pitchFamily="34" charset="0"/>
              </a:rPr>
              <a:t> amplifier</a:t>
            </a:r>
          </a:p>
        </p:txBody>
      </p:sp>
      <p:sp>
        <p:nvSpPr>
          <p:cNvPr id="703" name="DRAM">
            <a:extLst>
              <a:ext uri="{FF2B5EF4-FFF2-40B4-BE49-F238E27FC236}">
                <a16:creationId xmlns:a16="http://schemas.microsoft.com/office/drawing/2014/main" id="{36D127E1-76B5-AA5B-EC7D-25E41F1F1562}"/>
              </a:ext>
            </a:extLst>
          </p:cNvPr>
          <p:cNvSpPr/>
          <p:nvPr/>
        </p:nvSpPr>
        <p:spPr>
          <a:xfrm>
            <a:off x="7184203" y="4578255"/>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4" name="DRAM">
            <a:extLst>
              <a:ext uri="{FF2B5EF4-FFF2-40B4-BE49-F238E27FC236}">
                <a16:creationId xmlns:a16="http://schemas.microsoft.com/office/drawing/2014/main" id="{070AC36B-71E9-01E4-A94F-6417563C59E6}"/>
              </a:ext>
            </a:extLst>
          </p:cNvPr>
          <p:cNvSpPr/>
          <p:nvPr/>
        </p:nvSpPr>
        <p:spPr>
          <a:xfrm>
            <a:off x="5625866" y="4578255"/>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5" name="DRAM">
            <a:extLst>
              <a:ext uri="{FF2B5EF4-FFF2-40B4-BE49-F238E27FC236}">
                <a16:creationId xmlns:a16="http://schemas.microsoft.com/office/drawing/2014/main" id="{73EDECA4-CFAE-A649-912F-093315A91415}"/>
              </a:ext>
            </a:extLst>
          </p:cNvPr>
          <p:cNvSpPr/>
          <p:nvPr/>
        </p:nvSpPr>
        <p:spPr>
          <a:xfrm>
            <a:off x="4056147" y="4578255"/>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6" name="DRAM">
            <a:extLst>
              <a:ext uri="{FF2B5EF4-FFF2-40B4-BE49-F238E27FC236}">
                <a16:creationId xmlns:a16="http://schemas.microsoft.com/office/drawing/2014/main" id="{D08F44DF-E999-B591-8CA2-8BD6219F5D94}"/>
              </a:ext>
            </a:extLst>
          </p:cNvPr>
          <p:cNvSpPr/>
          <p:nvPr/>
        </p:nvSpPr>
        <p:spPr>
          <a:xfrm>
            <a:off x="5622881" y="425008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7" name="DRAM">
            <a:extLst>
              <a:ext uri="{FF2B5EF4-FFF2-40B4-BE49-F238E27FC236}">
                <a16:creationId xmlns:a16="http://schemas.microsoft.com/office/drawing/2014/main" id="{43E88F37-490D-F8D1-0AD6-27F9B343921E}"/>
              </a:ext>
            </a:extLst>
          </p:cNvPr>
          <p:cNvSpPr/>
          <p:nvPr/>
        </p:nvSpPr>
        <p:spPr>
          <a:xfrm>
            <a:off x="7185306" y="425008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8" name="DRAM">
            <a:extLst>
              <a:ext uri="{FF2B5EF4-FFF2-40B4-BE49-F238E27FC236}">
                <a16:creationId xmlns:a16="http://schemas.microsoft.com/office/drawing/2014/main" id="{C888F44B-4C24-128E-2200-6CE18CFB6D92}"/>
              </a:ext>
            </a:extLst>
          </p:cNvPr>
          <p:cNvSpPr/>
          <p:nvPr/>
        </p:nvSpPr>
        <p:spPr>
          <a:xfrm>
            <a:off x="2495037" y="425008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9" name="DRAM">
            <a:extLst>
              <a:ext uri="{FF2B5EF4-FFF2-40B4-BE49-F238E27FC236}">
                <a16:creationId xmlns:a16="http://schemas.microsoft.com/office/drawing/2014/main" id="{12EB6CB1-AEDC-1A4B-4B10-E0677A1F0CA2}"/>
              </a:ext>
            </a:extLst>
          </p:cNvPr>
          <p:cNvSpPr/>
          <p:nvPr/>
        </p:nvSpPr>
        <p:spPr>
          <a:xfrm>
            <a:off x="4058606" y="4250089"/>
            <a:ext cx="191086" cy="93092"/>
          </a:xfrm>
          <a:prstGeom prst="roundRect">
            <a:avLst>
              <a:gd name="adj" fmla="val 11319"/>
            </a:avLst>
          </a:prstGeom>
          <a:solidFill>
            <a:srgbClr val="595959"/>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9" name="TextBox 718">
            <a:extLst>
              <a:ext uri="{FF2B5EF4-FFF2-40B4-BE49-F238E27FC236}">
                <a16:creationId xmlns:a16="http://schemas.microsoft.com/office/drawing/2014/main" id="{96BFDF10-E232-3FE1-F535-F4CEE9AADAAE}"/>
              </a:ext>
            </a:extLst>
          </p:cNvPr>
          <p:cNvSpPr txBox="1"/>
          <p:nvPr/>
        </p:nvSpPr>
        <p:spPr>
          <a:xfrm>
            <a:off x="4029634" y="4089258"/>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helper FFs</a:t>
            </a:r>
            <a:endParaRPr kumimoji="0" lang="en-US" b="0" i="0" u="none" strike="noStrike" kern="1200" cap="none" spc="0" normalizeH="0" baseline="0" noProof="0" dirty="0">
              <a:ln>
                <a:noFill/>
              </a:ln>
              <a:effectLst/>
              <a:uLnTx/>
              <a:uFillTx/>
              <a:latin typeface="Avenir Next" panose="020B0503020202020204" pitchFamily="34" charset="0"/>
            </a:endParaRPr>
          </a:p>
        </p:txBody>
      </p:sp>
      <p:graphicFrame>
        <p:nvGraphicFramePr>
          <p:cNvPr id="2" name="Table 4">
            <a:extLst>
              <a:ext uri="{FF2B5EF4-FFF2-40B4-BE49-F238E27FC236}">
                <a16:creationId xmlns:a16="http://schemas.microsoft.com/office/drawing/2014/main" id="{A91DA099-86EA-274B-E1E9-04BA6F50C931}"/>
              </a:ext>
            </a:extLst>
          </p:cNvPr>
          <p:cNvGraphicFramePr>
            <a:graphicFrameLocks/>
          </p:cNvGraphicFramePr>
          <p:nvPr>
            <p:extLst>
              <p:ext uri="{D42A27DB-BD31-4B8C-83A1-F6EECF244321}">
                <p14:modId xmlns:p14="http://schemas.microsoft.com/office/powerpoint/2010/main" val="2179981484"/>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316500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1" nodeType="withEffect">
                                  <p:stCondLst>
                                    <p:cond delay="0"/>
                                  </p:stCondLst>
                                  <p:childTnLst>
                                    <p:set>
                                      <p:cBhvr>
                                        <p:cTn id="6" dur="1" fill="hold">
                                          <p:stCondLst>
                                            <p:cond delay="0"/>
                                          </p:stCondLst>
                                        </p:cTn>
                                        <p:tgtEl>
                                          <p:spTgt spid="685"/>
                                        </p:tgtEl>
                                        <p:attrNameLst>
                                          <p:attrName>style.visibility</p:attrName>
                                        </p:attrNameLst>
                                      </p:cBhvr>
                                      <p:to>
                                        <p:strVal val="visible"/>
                                      </p:to>
                                    </p:set>
                                    <p:animEffect transition="in" filter="fade">
                                      <p:cBhvr>
                                        <p:cTn id="7" dur="500"/>
                                        <p:tgtEl>
                                          <p:spTgt spid="685"/>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686"/>
                                        </p:tgtEl>
                                        <p:attrNameLst>
                                          <p:attrName>style.visibility</p:attrName>
                                        </p:attrNameLst>
                                      </p:cBhvr>
                                      <p:to>
                                        <p:strVal val="visible"/>
                                      </p:to>
                                    </p:set>
                                    <p:animEffect transition="in" filter="fade">
                                      <p:cBhvr>
                                        <p:cTn id="10" dur="500"/>
                                        <p:tgtEl>
                                          <p:spTgt spid="686"/>
                                        </p:tgtEl>
                                      </p:cBhvr>
                                    </p:animEffect>
                                  </p:childTnLst>
                                </p:cTn>
                              </p:par>
                              <p:par>
                                <p:cTn id="11" presetID="10" presetClass="entr" presetSubtype="0" fill="hold" grpId="1" nodeType="withEffect">
                                  <p:stCondLst>
                                    <p:cond delay="0"/>
                                  </p:stCondLst>
                                  <p:childTnLst>
                                    <p:set>
                                      <p:cBhvr>
                                        <p:cTn id="12" dur="1" fill="hold">
                                          <p:stCondLst>
                                            <p:cond delay="0"/>
                                          </p:stCondLst>
                                        </p:cTn>
                                        <p:tgtEl>
                                          <p:spTgt spid="687"/>
                                        </p:tgtEl>
                                        <p:attrNameLst>
                                          <p:attrName>style.visibility</p:attrName>
                                        </p:attrNameLst>
                                      </p:cBhvr>
                                      <p:to>
                                        <p:strVal val="visible"/>
                                      </p:to>
                                    </p:set>
                                    <p:animEffect transition="in" filter="fade">
                                      <p:cBhvr>
                                        <p:cTn id="13" dur="500"/>
                                        <p:tgtEl>
                                          <p:spTgt spid="687"/>
                                        </p:tgtEl>
                                      </p:cBhvr>
                                    </p:animEffect>
                                  </p:childTnLst>
                                </p:cTn>
                              </p:par>
                              <p:par>
                                <p:cTn id="14" presetID="10" presetClass="entr" presetSubtype="0" fill="hold" grpId="1" nodeType="withEffect">
                                  <p:stCondLst>
                                    <p:cond delay="0"/>
                                  </p:stCondLst>
                                  <p:childTnLst>
                                    <p:set>
                                      <p:cBhvr>
                                        <p:cTn id="15" dur="1" fill="hold">
                                          <p:stCondLst>
                                            <p:cond delay="0"/>
                                          </p:stCondLst>
                                        </p:cTn>
                                        <p:tgtEl>
                                          <p:spTgt spid="688"/>
                                        </p:tgtEl>
                                        <p:attrNameLst>
                                          <p:attrName>style.visibility</p:attrName>
                                        </p:attrNameLst>
                                      </p:cBhvr>
                                      <p:to>
                                        <p:strVal val="visible"/>
                                      </p:to>
                                    </p:set>
                                    <p:animEffect transition="in" filter="fade">
                                      <p:cBhvr>
                                        <p:cTn id="16" dur="500"/>
                                        <p:tgtEl>
                                          <p:spTgt spid="6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5" grpId="1" animBg="1"/>
      <p:bldP spid="686" grpId="1" animBg="1"/>
      <p:bldP spid="687" grpId="1" animBg="1"/>
      <p:bldP spid="688" grpId="1"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671CB1-FFDA-03E2-F66D-FD85DFF222DB}"/>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Processing-in-Memory:</a:t>
            </a:r>
            <a:br>
              <a:rPr lang="en-US" sz="3600" dirty="0">
                <a:solidFill>
                  <a:srgbClr val="1A82C4"/>
                </a:solidFill>
              </a:rPr>
            </a:br>
            <a:r>
              <a:rPr lang="en-US" sz="2800" dirty="0">
                <a:solidFill>
                  <a:srgbClr val="1A82C4"/>
                </a:solidFill>
              </a:rPr>
              <a:t>Overview</a:t>
            </a:r>
          </a:p>
        </p:txBody>
      </p:sp>
      <p:grpSp>
        <p:nvGrpSpPr>
          <p:cNvPr id="4" name="Group 3">
            <a:extLst>
              <a:ext uri="{FF2B5EF4-FFF2-40B4-BE49-F238E27FC236}">
                <a16:creationId xmlns:a16="http://schemas.microsoft.com/office/drawing/2014/main" id="{E3906072-A2EB-CF4E-B3FA-28F4F772FBEF}"/>
              </a:ext>
            </a:extLst>
          </p:cNvPr>
          <p:cNvGrpSpPr/>
          <p:nvPr/>
        </p:nvGrpSpPr>
        <p:grpSpPr>
          <a:xfrm>
            <a:off x="385649" y="3544620"/>
            <a:ext cx="8269510" cy="2917121"/>
            <a:chOff x="416994" y="3429000"/>
            <a:chExt cx="8269510" cy="2917121"/>
          </a:xfrm>
        </p:grpSpPr>
        <p:sp>
          <p:nvSpPr>
            <p:cNvPr id="5" name="Rectangle 4">
              <a:extLst>
                <a:ext uri="{FF2B5EF4-FFF2-40B4-BE49-F238E27FC236}">
                  <a16:creationId xmlns:a16="http://schemas.microsoft.com/office/drawing/2014/main" id="{3D478B4F-A463-3645-CE4D-8A6A1AEE5053}"/>
                </a:ext>
              </a:extLst>
            </p:cNvPr>
            <p:cNvSpPr/>
            <p:nvPr/>
          </p:nvSpPr>
          <p:spPr>
            <a:xfrm>
              <a:off x="6343592" y="3837207"/>
              <a:ext cx="2334238" cy="2281204"/>
            </a:xfrm>
            <a:prstGeom prst="rect">
              <a:avLst/>
            </a:prstGeom>
            <a:solidFill>
              <a:srgbClr val="E3F0D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6" name="Rectangle 5">
              <a:extLst>
                <a:ext uri="{FF2B5EF4-FFF2-40B4-BE49-F238E27FC236}">
                  <a16:creationId xmlns:a16="http://schemas.microsoft.com/office/drawing/2014/main" id="{1C0DF4A2-D756-04F2-ED82-DB5B6FEB1BB9}"/>
                </a:ext>
              </a:extLst>
            </p:cNvPr>
            <p:cNvSpPr/>
            <p:nvPr/>
          </p:nvSpPr>
          <p:spPr>
            <a:xfrm>
              <a:off x="6343592" y="6112628"/>
              <a:ext cx="2342912" cy="233493"/>
            </a:xfrm>
            <a:prstGeom prst="rect">
              <a:avLst/>
            </a:prstGeom>
            <a:solidFill>
              <a:schemeClr val="accent2">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i="1" dirty="0">
                  <a:solidFill>
                    <a:srgbClr val="E16161"/>
                  </a:solidFill>
                  <a:latin typeface="Avenir Next" panose="020B0503020202020204" pitchFamily="34" charset="0"/>
                  <a:cs typeface="Arial" panose="020B0604020202020204" pitchFamily="34" charset="0"/>
                </a:rPr>
                <a:t>Processing-Near-Bank</a:t>
              </a:r>
            </a:p>
          </p:txBody>
        </p:sp>
        <p:sp>
          <p:nvSpPr>
            <p:cNvPr id="7" name="Rectangle 6">
              <a:extLst>
                <a:ext uri="{FF2B5EF4-FFF2-40B4-BE49-F238E27FC236}">
                  <a16:creationId xmlns:a16="http://schemas.microsoft.com/office/drawing/2014/main" id="{64B78A6D-D02D-71C8-0F90-AAFAA3A3F14C}"/>
                </a:ext>
              </a:extLst>
            </p:cNvPr>
            <p:cNvSpPr/>
            <p:nvPr/>
          </p:nvSpPr>
          <p:spPr>
            <a:xfrm>
              <a:off x="6358845" y="3537542"/>
              <a:ext cx="2326611" cy="293010"/>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DRAM Bank</a:t>
              </a:r>
            </a:p>
          </p:txBody>
        </p:sp>
        <p:grpSp>
          <p:nvGrpSpPr>
            <p:cNvPr id="8" name="Group 7">
              <a:extLst>
                <a:ext uri="{FF2B5EF4-FFF2-40B4-BE49-F238E27FC236}">
                  <a16:creationId xmlns:a16="http://schemas.microsoft.com/office/drawing/2014/main" id="{46E1E609-5B77-53FB-3605-69C668E09E8F}"/>
                </a:ext>
              </a:extLst>
            </p:cNvPr>
            <p:cNvGrpSpPr/>
            <p:nvPr/>
          </p:nvGrpSpPr>
          <p:grpSpPr>
            <a:xfrm>
              <a:off x="416994" y="3429000"/>
              <a:ext cx="5954407" cy="2888405"/>
              <a:chOff x="416994" y="3429000"/>
              <a:chExt cx="5954407" cy="2888405"/>
            </a:xfrm>
          </p:grpSpPr>
          <p:cxnSp>
            <p:nvCxnSpPr>
              <p:cNvPr id="9" name="Straight Connector 8">
                <a:extLst>
                  <a:ext uri="{FF2B5EF4-FFF2-40B4-BE49-F238E27FC236}">
                    <a16:creationId xmlns:a16="http://schemas.microsoft.com/office/drawing/2014/main" id="{65ECA9E8-4B99-7DCF-EBB3-CFF89117EE10}"/>
                  </a:ext>
                </a:extLst>
              </p:cNvPr>
              <p:cNvCxnSpPr>
                <a:cxnSpLocks/>
                <a:stCxn id="42" idx="0"/>
              </p:cNvCxnSpPr>
              <p:nvPr/>
            </p:nvCxnSpPr>
            <p:spPr>
              <a:xfrm flipH="1" flipV="1">
                <a:off x="2417391" y="5605357"/>
                <a:ext cx="771000" cy="283721"/>
              </a:xfrm>
              <a:prstGeom prst="line">
                <a:avLst/>
              </a:prstGeom>
              <a:noFill/>
              <a:ln w="9525" cap="flat" cmpd="sng" algn="ctr">
                <a:solidFill>
                  <a:sysClr val="windowText" lastClr="000000"/>
                </a:solidFill>
                <a:prstDash val="dash"/>
                <a:miter lim="800000"/>
              </a:ln>
              <a:effectLst/>
            </p:spPr>
          </p:cxnSp>
          <p:cxnSp>
            <p:nvCxnSpPr>
              <p:cNvPr id="10" name="Straight Connector 9">
                <a:extLst>
                  <a:ext uri="{FF2B5EF4-FFF2-40B4-BE49-F238E27FC236}">
                    <a16:creationId xmlns:a16="http://schemas.microsoft.com/office/drawing/2014/main" id="{F91AE01F-022B-B37F-75AC-10DC21F823BE}"/>
                  </a:ext>
                </a:extLst>
              </p:cNvPr>
              <p:cNvCxnSpPr>
                <a:cxnSpLocks/>
              </p:cNvCxnSpPr>
              <p:nvPr/>
            </p:nvCxnSpPr>
            <p:spPr>
              <a:xfrm flipH="1" flipV="1">
                <a:off x="2433261" y="4308595"/>
                <a:ext cx="1143796" cy="1471779"/>
              </a:xfrm>
              <a:prstGeom prst="line">
                <a:avLst/>
              </a:prstGeom>
              <a:noFill/>
              <a:ln w="9525" cap="flat" cmpd="sng" algn="ctr">
                <a:solidFill>
                  <a:sysClr val="windowText" lastClr="000000"/>
                </a:solidFill>
                <a:prstDash val="dash"/>
                <a:miter lim="800000"/>
              </a:ln>
              <a:effectLst/>
            </p:spPr>
          </p:cxnSp>
          <p:grpSp>
            <p:nvGrpSpPr>
              <p:cNvPr id="11" name="Group 10">
                <a:extLst>
                  <a:ext uri="{FF2B5EF4-FFF2-40B4-BE49-F238E27FC236}">
                    <a16:creationId xmlns:a16="http://schemas.microsoft.com/office/drawing/2014/main" id="{8BF31969-137B-573C-539D-7DF3ADC1C359}"/>
                  </a:ext>
                </a:extLst>
              </p:cNvPr>
              <p:cNvGrpSpPr/>
              <p:nvPr/>
            </p:nvGrpSpPr>
            <p:grpSpPr>
              <a:xfrm>
                <a:off x="3034303" y="3429000"/>
                <a:ext cx="3180072" cy="2575996"/>
                <a:chOff x="3104761" y="2702044"/>
                <a:chExt cx="2503107" cy="2027625"/>
              </a:xfrm>
            </p:grpSpPr>
            <p:grpSp>
              <p:nvGrpSpPr>
                <p:cNvPr id="41" name="Group 40">
                  <a:extLst>
                    <a:ext uri="{FF2B5EF4-FFF2-40B4-BE49-F238E27FC236}">
                      <a16:creationId xmlns:a16="http://schemas.microsoft.com/office/drawing/2014/main" id="{27722869-5B7E-5D56-FD34-DC0C2EF5E75A}"/>
                    </a:ext>
                  </a:extLst>
                </p:cNvPr>
                <p:cNvGrpSpPr/>
                <p:nvPr/>
              </p:nvGrpSpPr>
              <p:grpSpPr>
                <a:xfrm>
                  <a:off x="3105186" y="3753062"/>
                  <a:ext cx="2163886" cy="976607"/>
                  <a:chOff x="1659954" y="548768"/>
                  <a:chExt cx="1668502" cy="753030"/>
                </a:xfrm>
              </p:grpSpPr>
              <p:sp>
                <p:nvSpPr>
                  <p:cNvPr id="133" name="Cube 132">
                    <a:extLst>
                      <a:ext uri="{FF2B5EF4-FFF2-40B4-BE49-F238E27FC236}">
                        <a16:creationId xmlns:a16="http://schemas.microsoft.com/office/drawing/2014/main" id="{87BF7633-46A9-2710-8264-B0C49679654B}"/>
                      </a:ext>
                    </a:extLst>
                  </p:cNvPr>
                  <p:cNvSpPr/>
                  <p:nvPr/>
                </p:nvSpPr>
                <p:spPr>
                  <a:xfrm>
                    <a:off x="1659954" y="554219"/>
                    <a:ext cx="1668502" cy="747579"/>
                  </a:xfrm>
                  <a:prstGeom prst="cube">
                    <a:avLst>
                      <a:gd name="adj" fmla="val 95887"/>
                    </a:avLst>
                  </a:prstGeom>
                  <a:solidFill>
                    <a:sysClr val="window" lastClr="FFFFFF">
                      <a:lumMod val="50000"/>
                    </a:sys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grpSp>
                <p:nvGrpSpPr>
                  <p:cNvPr id="134" name="Group 133">
                    <a:extLst>
                      <a:ext uri="{FF2B5EF4-FFF2-40B4-BE49-F238E27FC236}">
                        <a16:creationId xmlns:a16="http://schemas.microsoft.com/office/drawing/2014/main" id="{93C0C863-00D0-12D7-6448-6151626D6CA3}"/>
                      </a:ext>
                    </a:extLst>
                  </p:cNvPr>
                  <p:cNvGrpSpPr/>
                  <p:nvPr/>
                </p:nvGrpSpPr>
                <p:grpSpPr>
                  <a:xfrm>
                    <a:off x="1849990" y="548768"/>
                    <a:ext cx="1316493" cy="723135"/>
                    <a:chOff x="1849990" y="548768"/>
                    <a:chExt cx="1316493" cy="723135"/>
                  </a:xfrm>
                </p:grpSpPr>
                <p:cxnSp>
                  <p:nvCxnSpPr>
                    <p:cNvPr id="135" name="Straight Connector 134">
                      <a:extLst>
                        <a:ext uri="{FF2B5EF4-FFF2-40B4-BE49-F238E27FC236}">
                          <a16:creationId xmlns:a16="http://schemas.microsoft.com/office/drawing/2014/main" id="{C2C3D016-78C0-0AC3-7BF7-82534548DEA6}"/>
                        </a:ext>
                      </a:extLst>
                    </p:cNvPr>
                    <p:cNvCxnSpPr>
                      <a:cxnSpLocks/>
                    </p:cNvCxnSpPr>
                    <p:nvPr/>
                  </p:nvCxnSpPr>
                  <p:spPr>
                    <a:xfrm flipV="1">
                      <a:off x="2132614" y="548768"/>
                      <a:ext cx="716832" cy="716831"/>
                    </a:xfrm>
                    <a:prstGeom prst="line">
                      <a:avLst/>
                    </a:prstGeom>
                    <a:noFill/>
                    <a:ln w="9525" cap="flat" cmpd="sng" algn="ctr">
                      <a:solidFill>
                        <a:sysClr val="windowText" lastClr="000000"/>
                      </a:solidFill>
                      <a:prstDash val="solid"/>
                      <a:miter lim="800000"/>
                    </a:ln>
                    <a:effectLst/>
                  </p:spPr>
                </p:cxnSp>
                <p:cxnSp>
                  <p:nvCxnSpPr>
                    <p:cNvPr id="136" name="Straight Connector 135">
                      <a:extLst>
                        <a:ext uri="{FF2B5EF4-FFF2-40B4-BE49-F238E27FC236}">
                          <a16:creationId xmlns:a16="http://schemas.microsoft.com/office/drawing/2014/main" id="{61C88949-762E-9832-4168-2F609D94A214}"/>
                        </a:ext>
                      </a:extLst>
                    </p:cNvPr>
                    <p:cNvCxnSpPr>
                      <a:cxnSpLocks noChangeAspect="1"/>
                    </p:cNvCxnSpPr>
                    <p:nvPr/>
                  </p:nvCxnSpPr>
                  <p:spPr>
                    <a:xfrm flipV="1">
                      <a:off x="1901824" y="551559"/>
                      <a:ext cx="713232" cy="720344"/>
                    </a:xfrm>
                    <a:prstGeom prst="line">
                      <a:avLst/>
                    </a:prstGeom>
                    <a:noFill/>
                    <a:ln w="9525" cap="flat" cmpd="sng" algn="ctr">
                      <a:solidFill>
                        <a:sysClr val="windowText" lastClr="000000"/>
                      </a:solidFill>
                      <a:prstDash val="solid"/>
                      <a:miter lim="800000"/>
                    </a:ln>
                    <a:effectLst/>
                  </p:spPr>
                </p:cxnSp>
                <p:cxnSp>
                  <p:nvCxnSpPr>
                    <p:cNvPr id="137" name="Straight Connector 136">
                      <a:extLst>
                        <a:ext uri="{FF2B5EF4-FFF2-40B4-BE49-F238E27FC236}">
                          <a16:creationId xmlns:a16="http://schemas.microsoft.com/office/drawing/2014/main" id="{8DF48F77-2738-01D4-B288-D35C1158C212}"/>
                        </a:ext>
                      </a:extLst>
                    </p:cNvPr>
                    <p:cNvCxnSpPr>
                      <a:cxnSpLocks/>
                    </p:cNvCxnSpPr>
                    <p:nvPr/>
                  </p:nvCxnSpPr>
                  <p:spPr>
                    <a:xfrm flipV="1">
                      <a:off x="2382270" y="550407"/>
                      <a:ext cx="708109" cy="719060"/>
                    </a:xfrm>
                    <a:prstGeom prst="line">
                      <a:avLst/>
                    </a:prstGeom>
                    <a:noFill/>
                    <a:ln w="9525" cap="flat" cmpd="sng" algn="ctr">
                      <a:solidFill>
                        <a:sysClr val="windowText" lastClr="000000"/>
                      </a:solidFill>
                      <a:prstDash val="solid"/>
                      <a:miter lim="800000"/>
                    </a:ln>
                    <a:effectLst/>
                  </p:spPr>
                </p:cxnSp>
                <p:cxnSp>
                  <p:nvCxnSpPr>
                    <p:cNvPr id="138" name="Straight Connector 137">
                      <a:extLst>
                        <a:ext uri="{FF2B5EF4-FFF2-40B4-BE49-F238E27FC236}">
                          <a16:creationId xmlns:a16="http://schemas.microsoft.com/office/drawing/2014/main" id="{5CE2DC34-63D5-0C16-5C71-FA14146E2685}"/>
                        </a:ext>
                      </a:extLst>
                    </p:cNvPr>
                    <p:cNvCxnSpPr>
                      <a:cxnSpLocks/>
                    </p:cNvCxnSpPr>
                    <p:nvPr/>
                  </p:nvCxnSpPr>
                  <p:spPr>
                    <a:xfrm>
                      <a:off x="2044699" y="889000"/>
                      <a:ext cx="941832" cy="0"/>
                    </a:xfrm>
                    <a:prstGeom prst="line">
                      <a:avLst/>
                    </a:prstGeom>
                    <a:noFill/>
                    <a:ln w="9525" cap="flat" cmpd="sng" algn="ctr">
                      <a:solidFill>
                        <a:sysClr val="windowText" lastClr="000000"/>
                      </a:solidFill>
                      <a:prstDash val="solid"/>
                      <a:miter lim="800000"/>
                    </a:ln>
                    <a:effectLst/>
                  </p:spPr>
                </p:cxnSp>
                <p:cxnSp>
                  <p:nvCxnSpPr>
                    <p:cNvPr id="139" name="Straight Connector 138">
                      <a:extLst>
                        <a:ext uri="{FF2B5EF4-FFF2-40B4-BE49-F238E27FC236}">
                          <a16:creationId xmlns:a16="http://schemas.microsoft.com/office/drawing/2014/main" id="{166F4447-5DDB-CED6-9AEE-409D8D78CDF9}"/>
                        </a:ext>
                      </a:extLst>
                    </p:cNvPr>
                    <p:cNvCxnSpPr>
                      <a:cxnSpLocks/>
                    </p:cNvCxnSpPr>
                    <p:nvPr/>
                  </p:nvCxnSpPr>
                  <p:spPr>
                    <a:xfrm>
                      <a:off x="1849990" y="1086348"/>
                      <a:ext cx="941832" cy="0"/>
                    </a:xfrm>
                    <a:prstGeom prst="line">
                      <a:avLst/>
                    </a:prstGeom>
                    <a:noFill/>
                    <a:ln w="9525" cap="flat" cmpd="sng" algn="ctr">
                      <a:solidFill>
                        <a:sysClr val="windowText" lastClr="000000"/>
                      </a:solidFill>
                      <a:prstDash val="solid"/>
                      <a:miter lim="800000"/>
                    </a:ln>
                    <a:effectLst/>
                  </p:spPr>
                </p:cxnSp>
                <p:cxnSp>
                  <p:nvCxnSpPr>
                    <p:cNvPr id="140" name="Straight Connector 139">
                      <a:extLst>
                        <a:ext uri="{FF2B5EF4-FFF2-40B4-BE49-F238E27FC236}">
                          <a16:creationId xmlns:a16="http://schemas.microsoft.com/office/drawing/2014/main" id="{9F1639CF-1717-3A87-CF81-ADFFA2114066}"/>
                        </a:ext>
                      </a:extLst>
                    </p:cNvPr>
                    <p:cNvCxnSpPr>
                      <a:cxnSpLocks/>
                    </p:cNvCxnSpPr>
                    <p:nvPr/>
                  </p:nvCxnSpPr>
                  <p:spPr>
                    <a:xfrm>
                      <a:off x="2224651" y="711698"/>
                      <a:ext cx="941832" cy="0"/>
                    </a:xfrm>
                    <a:prstGeom prst="line">
                      <a:avLst/>
                    </a:prstGeom>
                    <a:noFill/>
                    <a:ln w="9525" cap="flat" cmpd="sng" algn="ctr">
                      <a:solidFill>
                        <a:sysClr val="windowText" lastClr="000000"/>
                      </a:solidFill>
                      <a:prstDash val="solid"/>
                      <a:miter lim="800000"/>
                    </a:ln>
                    <a:effectLst/>
                  </p:spPr>
                </p:cxnSp>
              </p:grpSp>
            </p:grpSp>
            <p:sp>
              <p:nvSpPr>
                <p:cNvPr id="42" name="Parallelogram 123">
                  <a:extLst>
                    <a:ext uri="{FF2B5EF4-FFF2-40B4-BE49-F238E27FC236}">
                      <a16:creationId xmlns:a16="http://schemas.microsoft.com/office/drawing/2014/main" id="{6A2C84CF-C24C-3D69-B32F-AA5A257A2D1A}"/>
                    </a:ext>
                  </a:extLst>
                </p:cNvPr>
                <p:cNvSpPr/>
                <p:nvPr/>
              </p:nvSpPr>
              <p:spPr>
                <a:xfrm rot="608511">
                  <a:off x="3240568" y="4474784"/>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3" name="Parallelogram 123">
                  <a:extLst>
                    <a:ext uri="{FF2B5EF4-FFF2-40B4-BE49-F238E27FC236}">
                      <a16:creationId xmlns:a16="http://schemas.microsoft.com/office/drawing/2014/main" id="{791FB689-E138-8E89-9A9B-ED630F9FD58A}"/>
                    </a:ext>
                  </a:extLst>
                </p:cNvPr>
                <p:cNvSpPr/>
                <p:nvPr/>
              </p:nvSpPr>
              <p:spPr>
                <a:xfrm rot="608511">
                  <a:off x="3488468" y="4220991"/>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4" name="Parallelogram 123">
                  <a:extLst>
                    <a:ext uri="{FF2B5EF4-FFF2-40B4-BE49-F238E27FC236}">
                      <a16:creationId xmlns:a16="http://schemas.microsoft.com/office/drawing/2014/main" id="{B037094F-9A54-D32D-8D7D-029EE552E04B}"/>
                    </a:ext>
                  </a:extLst>
                </p:cNvPr>
                <p:cNvSpPr/>
                <p:nvPr/>
              </p:nvSpPr>
              <p:spPr>
                <a:xfrm rot="608511">
                  <a:off x="3731774" y="3984286"/>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5" name="Parallelogram 123">
                  <a:extLst>
                    <a:ext uri="{FF2B5EF4-FFF2-40B4-BE49-F238E27FC236}">
                      <a16:creationId xmlns:a16="http://schemas.microsoft.com/office/drawing/2014/main" id="{4918EF66-474D-0470-7719-FEB94B285B80}"/>
                    </a:ext>
                  </a:extLst>
                </p:cNvPr>
                <p:cNvSpPr/>
                <p:nvPr/>
              </p:nvSpPr>
              <p:spPr>
                <a:xfrm rot="608511">
                  <a:off x="3942615" y="3763435"/>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46" name="Group 45">
                  <a:extLst>
                    <a:ext uri="{FF2B5EF4-FFF2-40B4-BE49-F238E27FC236}">
                      <a16:creationId xmlns:a16="http://schemas.microsoft.com/office/drawing/2014/main" id="{52A8D25A-678E-6AA6-93D2-757E8117F22E}"/>
                    </a:ext>
                  </a:extLst>
                </p:cNvPr>
                <p:cNvGrpSpPr/>
                <p:nvPr/>
              </p:nvGrpSpPr>
              <p:grpSpPr>
                <a:xfrm>
                  <a:off x="3546692" y="3763436"/>
                  <a:ext cx="991424" cy="901958"/>
                  <a:chOff x="3077365" y="1725423"/>
                  <a:chExt cx="764455" cy="695471"/>
                </a:xfrm>
              </p:grpSpPr>
              <p:sp>
                <p:nvSpPr>
                  <p:cNvPr id="129" name="Parallelogram 123">
                    <a:extLst>
                      <a:ext uri="{FF2B5EF4-FFF2-40B4-BE49-F238E27FC236}">
                        <a16:creationId xmlns:a16="http://schemas.microsoft.com/office/drawing/2014/main" id="{3AA75E80-8E1E-6EBE-5CBD-D0A604436282}"/>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0" name="Parallelogram 123">
                    <a:extLst>
                      <a:ext uri="{FF2B5EF4-FFF2-40B4-BE49-F238E27FC236}">
                        <a16:creationId xmlns:a16="http://schemas.microsoft.com/office/drawing/2014/main" id="{5522C7F8-902A-3452-2FBD-34F918D4FE8C}"/>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1" name="Parallelogram 123">
                    <a:extLst>
                      <a:ext uri="{FF2B5EF4-FFF2-40B4-BE49-F238E27FC236}">
                        <a16:creationId xmlns:a16="http://schemas.microsoft.com/office/drawing/2014/main" id="{AA486BD4-BCCD-32C4-77B8-E68A6B25A33E}"/>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2" name="Parallelogram 123">
                    <a:extLst>
                      <a:ext uri="{FF2B5EF4-FFF2-40B4-BE49-F238E27FC236}">
                        <a16:creationId xmlns:a16="http://schemas.microsoft.com/office/drawing/2014/main" id="{72CDAACD-2011-959C-9419-905008A49BA3}"/>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47" name="Group 46">
                  <a:extLst>
                    <a:ext uri="{FF2B5EF4-FFF2-40B4-BE49-F238E27FC236}">
                      <a16:creationId xmlns:a16="http://schemas.microsoft.com/office/drawing/2014/main" id="{8577D1B3-781C-7161-265B-ED05805007C6}"/>
                    </a:ext>
                  </a:extLst>
                </p:cNvPr>
                <p:cNvGrpSpPr/>
                <p:nvPr/>
              </p:nvGrpSpPr>
              <p:grpSpPr>
                <a:xfrm>
                  <a:off x="3859547" y="3760684"/>
                  <a:ext cx="991424" cy="901958"/>
                  <a:chOff x="3077365" y="1725423"/>
                  <a:chExt cx="764455" cy="695471"/>
                </a:xfrm>
              </p:grpSpPr>
              <p:sp>
                <p:nvSpPr>
                  <p:cNvPr id="125" name="Parallelogram 123">
                    <a:extLst>
                      <a:ext uri="{FF2B5EF4-FFF2-40B4-BE49-F238E27FC236}">
                        <a16:creationId xmlns:a16="http://schemas.microsoft.com/office/drawing/2014/main" id="{60144F42-BFF4-9F60-F5A3-25FECD3860B0}"/>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6" name="Parallelogram 123">
                    <a:extLst>
                      <a:ext uri="{FF2B5EF4-FFF2-40B4-BE49-F238E27FC236}">
                        <a16:creationId xmlns:a16="http://schemas.microsoft.com/office/drawing/2014/main" id="{67D3D742-6F75-B866-0BB9-8D944507DC15}"/>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7" name="Parallelogram 123">
                    <a:extLst>
                      <a:ext uri="{FF2B5EF4-FFF2-40B4-BE49-F238E27FC236}">
                        <a16:creationId xmlns:a16="http://schemas.microsoft.com/office/drawing/2014/main" id="{3939A4DD-54E5-9986-ACFD-29061FC318C8}"/>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8" name="Parallelogram 123">
                    <a:extLst>
                      <a:ext uri="{FF2B5EF4-FFF2-40B4-BE49-F238E27FC236}">
                        <a16:creationId xmlns:a16="http://schemas.microsoft.com/office/drawing/2014/main" id="{48CA9589-E2D1-34DE-66E4-28545A487A75}"/>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48" name="Group 47">
                  <a:extLst>
                    <a:ext uri="{FF2B5EF4-FFF2-40B4-BE49-F238E27FC236}">
                      <a16:creationId xmlns:a16="http://schemas.microsoft.com/office/drawing/2014/main" id="{78E1919D-AC5B-EE63-6743-9F0612B183F4}"/>
                    </a:ext>
                  </a:extLst>
                </p:cNvPr>
                <p:cNvGrpSpPr/>
                <p:nvPr/>
              </p:nvGrpSpPr>
              <p:grpSpPr>
                <a:xfrm>
                  <a:off x="4161030" y="3767909"/>
                  <a:ext cx="991424" cy="901958"/>
                  <a:chOff x="3077365" y="1725423"/>
                  <a:chExt cx="764455" cy="695471"/>
                </a:xfrm>
              </p:grpSpPr>
              <p:sp>
                <p:nvSpPr>
                  <p:cNvPr id="121" name="Parallelogram 123">
                    <a:extLst>
                      <a:ext uri="{FF2B5EF4-FFF2-40B4-BE49-F238E27FC236}">
                        <a16:creationId xmlns:a16="http://schemas.microsoft.com/office/drawing/2014/main" id="{53A1A16B-2C4E-539E-26DA-F4F078B1069F}"/>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2" name="Parallelogram 123">
                    <a:extLst>
                      <a:ext uri="{FF2B5EF4-FFF2-40B4-BE49-F238E27FC236}">
                        <a16:creationId xmlns:a16="http://schemas.microsoft.com/office/drawing/2014/main" id="{2B91E7BD-A55D-5C11-D936-C6D15BECB993}"/>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3" name="Parallelogram 123">
                    <a:extLst>
                      <a:ext uri="{FF2B5EF4-FFF2-40B4-BE49-F238E27FC236}">
                        <a16:creationId xmlns:a16="http://schemas.microsoft.com/office/drawing/2014/main" id="{3F67DAF1-4B33-6F3A-D564-3E2546F2E88F}"/>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4" name="Parallelogram 123">
                    <a:extLst>
                      <a:ext uri="{FF2B5EF4-FFF2-40B4-BE49-F238E27FC236}">
                        <a16:creationId xmlns:a16="http://schemas.microsoft.com/office/drawing/2014/main" id="{43119840-DAAC-9FCE-ADA0-20E47A62207D}"/>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49" name="Can 48">
                  <a:extLst>
                    <a:ext uri="{FF2B5EF4-FFF2-40B4-BE49-F238E27FC236}">
                      <a16:creationId xmlns:a16="http://schemas.microsoft.com/office/drawing/2014/main" id="{59B30949-F5C4-EC22-6A51-A190B8F8E14F}"/>
                    </a:ext>
                  </a:extLst>
                </p:cNvPr>
                <p:cNvSpPr/>
                <p:nvPr/>
              </p:nvSpPr>
              <p:spPr>
                <a:xfrm>
                  <a:off x="3352096" y="4307966"/>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0" name="Can 49">
                  <a:extLst>
                    <a:ext uri="{FF2B5EF4-FFF2-40B4-BE49-F238E27FC236}">
                      <a16:creationId xmlns:a16="http://schemas.microsoft.com/office/drawing/2014/main" id="{5DB57BAE-D27B-5D4D-31E6-CCACF13924CB}"/>
                    </a:ext>
                  </a:extLst>
                </p:cNvPr>
                <p:cNvSpPr/>
                <p:nvPr/>
              </p:nvSpPr>
              <p:spPr>
                <a:xfrm>
                  <a:off x="3636617" y="4316296"/>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1" name="Can 50">
                  <a:extLst>
                    <a:ext uri="{FF2B5EF4-FFF2-40B4-BE49-F238E27FC236}">
                      <a16:creationId xmlns:a16="http://schemas.microsoft.com/office/drawing/2014/main" id="{0B502808-7302-3D8E-C3A1-61EF9BF7296B}"/>
                    </a:ext>
                  </a:extLst>
                </p:cNvPr>
                <p:cNvSpPr/>
                <p:nvPr/>
              </p:nvSpPr>
              <p:spPr>
                <a:xfrm>
                  <a:off x="3602969" y="4032304"/>
                  <a:ext cx="64604" cy="280156"/>
                </a:xfrm>
                <a:prstGeom prst="can">
                  <a:avLst/>
                </a:prstGeom>
                <a:gradFill flip="none" rotWithShape="1">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tileRect r="-100000" b="-100000"/>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2" name="Can 51">
                  <a:extLst>
                    <a:ext uri="{FF2B5EF4-FFF2-40B4-BE49-F238E27FC236}">
                      <a16:creationId xmlns:a16="http://schemas.microsoft.com/office/drawing/2014/main" id="{E27022D1-B8AB-CF6E-5569-2166B9A2E278}"/>
                    </a:ext>
                  </a:extLst>
                </p:cNvPr>
                <p:cNvSpPr/>
                <p:nvPr/>
              </p:nvSpPr>
              <p:spPr>
                <a:xfrm>
                  <a:off x="3899306" y="4037081"/>
                  <a:ext cx="64604" cy="280156"/>
                </a:xfrm>
                <a:prstGeom prst="can">
                  <a:avLst/>
                </a:prstGeom>
                <a:gradFill flip="none" rotWithShape="1">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tileRect r="-100000" b="-100000"/>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3" name="Can 52">
                  <a:extLst>
                    <a:ext uri="{FF2B5EF4-FFF2-40B4-BE49-F238E27FC236}">
                      <a16:creationId xmlns:a16="http://schemas.microsoft.com/office/drawing/2014/main" id="{1AEC25FA-7B2A-0E18-9434-7A4EB0ABEEBA}"/>
                    </a:ext>
                  </a:extLst>
                </p:cNvPr>
                <p:cNvSpPr/>
                <p:nvPr/>
              </p:nvSpPr>
              <p:spPr>
                <a:xfrm>
                  <a:off x="4974605" y="3585377"/>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4" name="Can 53">
                  <a:extLst>
                    <a:ext uri="{FF2B5EF4-FFF2-40B4-BE49-F238E27FC236}">
                      <a16:creationId xmlns:a16="http://schemas.microsoft.com/office/drawing/2014/main" id="{E95700CC-0A48-C7E1-B743-B04B577C4E13}"/>
                    </a:ext>
                  </a:extLst>
                </p:cNvPr>
                <p:cNvSpPr/>
                <p:nvPr/>
              </p:nvSpPr>
              <p:spPr>
                <a:xfrm>
                  <a:off x="4759284" y="3818204"/>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5" name="Can 54">
                  <a:extLst>
                    <a:ext uri="{FF2B5EF4-FFF2-40B4-BE49-F238E27FC236}">
                      <a16:creationId xmlns:a16="http://schemas.microsoft.com/office/drawing/2014/main" id="{B96D1848-0B2D-6338-CCD3-2EAF239EC986}"/>
                    </a:ext>
                  </a:extLst>
                </p:cNvPr>
                <p:cNvSpPr/>
                <p:nvPr/>
              </p:nvSpPr>
              <p:spPr>
                <a:xfrm>
                  <a:off x="4520498" y="4048475"/>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6" name="Can 55">
                  <a:extLst>
                    <a:ext uri="{FF2B5EF4-FFF2-40B4-BE49-F238E27FC236}">
                      <a16:creationId xmlns:a16="http://schemas.microsoft.com/office/drawing/2014/main" id="{DB809037-4759-13AA-EBDA-CEC1209BCF40}"/>
                    </a:ext>
                  </a:extLst>
                </p:cNvPr>
                <p:cNvSpPr/>
                <p:nvPr/>
              </p:nvSpPr>
              <p:spPr>
                <a:xfrm>
                  <a:off x="3953091" y="4315468"/>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7" name="TextBox 56">
                  <a:extLst>
                    <a:ext uri="{FF2B5EF4-FFF2-40B4-BE49-F238E27FC236}">
                      <a16:creationId xmlns:a16="http://schemas.microsoft.com/office/drawing/2014/main" id="{F51DF085-CC74-9205-DE87-71C86284D9C0}"/>
                    </a:ext>
                  </a:extLst>
                </p:cNvPr>
                <p:cNvSpPr txBox="1"/>
                <p:nvPr/>
              </p:nvSpPr>
              <p:spPr>
                <a:xfrm>
                  <a:off x="3225189" y="2702044"/>
                  <a:ext cx="2382679" cy="387613"/>
                </a:xfrm>
                <a:prstGeom prst="rect">
                  <a:avLst/>
                </a:prstGeom>
                <a:noFill/>
              </p:spPr>
              <p:txBody>
                <a:bodyPr wrap="square" lIns="0" tIns="0" rIns="0" bIns="0">
                  <a:spAutoFit/>
                </a:bodyPr>
                <a:lstStyle/>
                <a:p>
                  <a:pPr algn="ctr"/>
                  <a:r>
                    <a:rPr lang="en-US" sz="1600" b="1" dirty="0">
                      <a:solidFill>
                        <a:prstClr val="black"/>
                      </a:solidFill>
                      <a:latin typeface="Avenir Next" panose="020B0503020202020204" pitchFamily="34" charset="0"/>
                      <a:cs typeface="Arial" panose="020B0604020202020204" pitchFamily="34" charset="0"/>
                    </a:rPr>
                    <a:t>DRAM</a:t>
                  </a:r>
                  <a:br>
                    <a:rPr lang="en-US" sz="1600" b="1" dirty="0">
                      <a:solidFill>
                        <a:prstClr val="black"/>
                      </a:solidFill>
                      <a:latin typeface="Avenir Next" panose="020B0503020202020204" pitchFamily="34" charset="0"/>
                      <a:cs typeface="Arial" panose="020B0604020202020204" pitchFamily="34" charset="0"/>
                    </a:rPr>
                  </a:br>
                  <a:r>
                    <a:rPr lang="en-US" sz="1600" b="1" dirty="0">
                      <a:solidFill>
                        <a:prstClr val="black"/>
                      </a:solidFill>
                      <a:latin typeface="Avenir Next" panose="020B0503020202020204" pitchFamily="34" charset="0"/>
                      <a:cs typeface="Arial" panose="020B0604020202020204" pitchFamily="34" charset="0"/>
                    </a:rPr>
                    <a:t>(e.g., 3D-Stacked Memory)</a:t>
                  </a:r>
                </a:p>
              </p:txBody>
            </p:sp>
            <p:sp>
              <p:nvSpPr>
                <p:cNvPr id="58" name="Can 57">
                  <a:extLst>
                    <a:ext uri="{FF2B5EF4-FFF2-40B4-BE49-F238E27FC236}">
                      <a16:creationId xmlns:a16="http://schemas.microsoft.com/office/drawing/2014/main" id="{E7DEBDC5-7385-A5C0-626D-657879F67017}"/>
                    </a:ext>
                  </a:extLst>
                </p:cNvPr>
                <p:cNvSpPr/>
                <p:nvPr/>
              </p:nvSpPr>
              <p:spPr>
                <a:xfrm>
                  <a:off x="4272028" y="4415103"/>
                  <a:ext cx="73820" cy="169177"/>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59" name="Group 58">
                  <a:extLst>
                    <a:ext uri="{FF2B5EF4-FFF2-40B4-BE49-F238E27FC236}">
                      <a16:creationId xmlns:a16="http://schemas.microsoft.com/office/drawing/2014/main" id="{F5ED925E-5327-2AF3-0397-A6834DCC6481}"/>
                    </a:ext>
                  </a:extLst>
                </p:cNvPr>
                <p:cNvGrpSpPr/>
                <p:nvPr/>
              </p:nvGrpSpPr>
              <p:grpSpPr>
                <a:xfrm>
                  <a:off x="3104761" y="3364172"/>
                  <a:ext cx="2163886" cy="1073780"/>
                  <a:chOff x="3552923" y="4813095"/>
                  <a:chExt cx="1668502" cy="827957"/>
                </a:xfrm>
              </p:grpSpPr>
              <p:grpSp>
                <p:nvGrpSpPr>
                  <p:cNvPr id="91" name="Group 90">
                    <a:extLst>
                      <a:ext uri="{FF2B5EF4-FFF2-40B4-BE49-F238E27FC236}">
                        <a16:creationId xmlns:a16="http://schemas.microsoft.com/office/drawing/2014/main" id="{2302BF2F-AA89-F5B3-7DCC-1771918970BE}"/>
                      </a:ext>
                    </a:extLst>
                  </p:cNvPr>
                  <p:cNvGrpSpPr/>
                  <p:nvPr/>
                </p:nvGrpSpPr>
                <p:grpSpPr>
                  <a:xfrm>
                    <a:off x="3552923" y="4892971"/>
                    <a:ext cx="1668502" cy="748081"/>
                    <a:chOff x="3552923" y="4677071"/>
                    <a:chExt cx="1668502" cy="748081"/>
                  </a:xfrm>
                </p:grpSpPr>
                <p:sp>
                  <p:nvSpPr>
                    <p:cNvPr id="107" name="Cube 106">
                      <a:extLst>
                        <a:ext uri="{FF2B5EF4-FFF2-40B4-BE49-F238E27FC236}">
                          <a16:creationId xmlns:a16="http://schemas.microsoft.com/office/drawing/2014/main" id="{DBE15A98-8284-B7A4-3D7C-5C7776742AF7}"/>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108" name="Straight Connector 107">
                      <a:extLst>
                        <a:ext uri="{FF2B5EF4-FFF2-40B4-BE49-F238E27FC236}">
                          <a16:creationId xmlns:a16="http://schemas.microsoft.com/office/drawing/2014/main" id="{D2AC49FB-C42F-D5EB-4C67-A0BB36D3D722}"/>
                        </a:ext>
                      </a:extLst>
                    </p:cNvPr>
                    <p:cNvCxnSpPr>
                      <a:cxnSpLocks/>
                      <a:stCxn id="107" idx="1"/>
                      <a:endCxn id="107"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109" name="Straight Connector 108">
                      <a:extLst>
                        <a:ext uri="{FF2B5EF4-FFF2-40B4-BE49-F238E27FC236}">
                          <a16:creationId xmlns:a16="http://schemas.microsoft.com/office/drawing/2014/main" id="{BD55B7C1-9ADF-5662-AC66-A579E7C3C5C5}"/>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110" name="Straight Connector 109">
                      <a:extLst>
                        <a:ext uri="{FF2B5EF4-FFF2-40B4-BE49-F238E27FC236}">
                          <a16:creationId xmlns:a16="http://schemas.microsoft.com/office/drawing/2014/main" id="{31F1FBA5-EDD2-FBA6-F9CF-AD554DDB5D0F}"/>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111" name="Straight Connector 110">
                      <a:extLst>
                        <a:ext uri="{FF2B5EF4-FFF2-40B4-BE49-F238E27FC236}">
                          <a16:creationId xmlns:a16="http://schemas.microsoft.com/office/drawing/2014/main" id="{FB8FA59E-050E-9E05-2618-64100DC75C28}"/>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112" name="Straight Connector 111">
                      <a:extLst>
                        <a:ext uri="{FF2B5EF4-FFF2-40B4-BE49-F238E27FC236}">
                          <a16:creationId xmlns:a16="http://schemas.microsoft.com/office/drawing/2014/main" id="{937880F0-CE11-D9F8-CD8B-4B1F29D93EA7}"/>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113" name="Straight Connector 112">
                      <a:extLst>
                        <a:ext uri="{FF2B5EF4-FFF2-40B4-BE49-F238E27FC236}">
                          <a16:creationId xmlns:a16="http://schemas.microsoft.com/office/drawing/2014/main" id="{72AFC254-BCAC-C1D5-EDC0-FBE85103B82A}"/>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114" name="Group 113">
                      <a:extLst>
                        <a:ext uri="{FF2B5EF4-FFF2-40B4-BE49-F238E27FC236}">
                          <a16:creationId xmlns:a16="http://schemas.microsoft.com/office/drawing/2014/main" id="{727EEFFD-4A44-E24D-F104-49FA228862C6}"/>
                        </a:ext>
                      </a:extLst>
                    </p:cNvPr>
                    <p:cNvGrpSpPr/>
                    <p:nvPr/>
                  </p:nvGrpSpPr>
                  <p:grpSpPr>
                    <a:xfrm>
                      <a:off x="3799799" y="4834553"/>
                      <a:ext cx="1269167" cy="587223"/>
                      <a:chOff x="3799799" y="4834553"/>
                      <a:chExt cx="1269167" cy="587223"/>
                    </a:xfrm>
                  </p:grpSpPr>
                  <p:cxnSp>
                    <p:nvCxnSpPr>
                      <p:cNvPr id="115" name="Straight Connector 114">
                        <a:extLst>
                          <a:ext uri="{FF2B5EF4-FFF2-40B4-BE49-F238E27FC236}">
                            <a16:creationId xmlns:a16="http://schemas.microsoft.com/office/drawing/2014/main" id="{468A5026-C504-E150-E788-7B0A1A3CB196}"/>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116" name="Straight Connector 115">
                        <a:extLst>
                          <a:ext uri="{FF2B5EF4-FFF2-40B4-BE49-F238E27FC236}">
                            <a16:creationId xmlns:a16="http://schemas.microsoft.com/office/drawing/2014/main" id="{95D1A367-2B4C-EDF3-14E1-A89593D4F5C6}"/>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117" name="Straight Connector 116">
                        <a:extLst>
                          <a:ext uri="{FF2B5EF4-FFF2-40B4-BE49-F238E27FC236}">
                            <a16:creationId xmlns:a16="http://schemas.microsoft.com/office/drawing/2014/main" id="{2A392AAB-AA3F-3FA6-1E08-D6D74E1CD5FA}"/>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118" name="Straight Connector 117">
                        <a:extLst>
                          <a:ext uri="{FF2B5EF4-FFF2-40B4-BE49-F238E27FC236}">
                            <a16:creationId xmlns:a16="http://schemas.microsoft.com/office/drawing/2014/main" id="{76AF407D-9160-8F7A-9D56-3D167D1BCA4B}"/>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119" name="Straight Connector 118">
                        <a:extLst>
                          <a:ext uri="{FF2B5EF4-FFF2-40B4-BE49-F238E27FC236}">
                            <a16:creationId xmlns:a16="http://schemas.microsoft.com/office/drawing/2014/main" id="{AFF104F9-A1B6-D712-21F8-144D49814C92}"/>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120" name="Straight Connector 119">
                        <a:extLst>
                          <a:ext uri="{FF2B5EF4-FFF2-40B4-BE49-F238E27FC236}">
                            <a16:creationId xmlns:a16="http://schemas.microsoft.com/office/drawing/2014/main" id="{D1F11C77-17FB-D919-BDB6-64A8BD6E0E38}"/>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nvGrpSpPr>
                  <p:cNvPr id="92" name="Group 91">
                    <a:extLst>
                      <a:ext uri="{FF2B5EF4-FFF2-40B4-BE49-F238E27FC236}">
                        <a16:creationId xmlns:a16="http://schemas.microsoft.com/office/drawing/2014/main" id="{B91A6559-6B4A-7634-0247-5C138AF41637}"/>
                      </a:ext>
                    </a:extLst>
                  </p:cNvPr>
                  <p:cNvGrpSpPr/>
                  <p:nvPr/>
                </p:nvGrpSpPr>
                <p:grpSpPr>
                  <a:xfrm>
                    <a:off x="3552923" y="4813095"/>
                    <a:ext cx="1668502" cy="748081"/>
                    <a:chOff x="3552923" y="4677071"/>
                    <a:chExt cx="1668502" cy="748081"/>
                  </a:xfrm>
                </p:grpSpPr>
                <p:sp>
                  <p:nvSpPr>
                    <p:cNvPr id="93" name="Cube 92">
                      <a:extLst>
                        <a:ext uri="{FF2B5EF4-FFF2-40B4-BE49-F238E27FC236}">
                          <a16:creationId xmlns:a16="http://schemas.microsoft.com/office/drawing/2014/main" id="{FC4A8365-B53F-75C7-4FA5-8763CF0C8975}"/>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94" name="Straight Connector 93">
                      <a:extLst>
                        <a:ext uri="{FF2B5EF4-FFF2-40B4-BE49-F238E27FC236}">
                          <a16:creationId xmlns:a16="http://schemas.microsoft.com/office/drawing/2014/main" id="{70E7CCA9-37B9-9C10-1224-ED95F774607C}"/>
                        </a:ext>
                      </a:extLst>
                    </p:cNvPr>
                    <p:cNvCxnSpPr>
                      <a:cxnSpLocks/>
                      <a:stCxn id="93" idx="1"/>
                      <a:endCxn id="93"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95" name="Straight Connector 94">
                      <a:extLst>
                        <a:ext uri="{FF2B5EF4-FFF2-40B4-BE49-F238E27FC236}">
                          <a16:creationId xmlns:a16="http://schemas.microsoft.com/office/drawing/2014/main" id="{50121C2E-5C04-E02B-D1C3-434C4FBE7DD1}"/>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96" name="Straight Connector 95">
                      <a:extLst>
                        <a:ext uri="{FF2B5EF4-FFF2-40B4-BE49-F238E27FC236}">
                          <a16:creationId xmlns:a16="http://schemas.microsoft.com/office/drawing/2014/main" id="{24CAC7DD-BFAE-086A-E124-33D1C9EB2467}"/>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97" name="Straight Connector 96">
                      <a:extLst>
                        <a:ext uri="{FF2B5EF4-FFF2-40B4-BE49-F238E27FC236}">
                          <a16:creationId xmlns:a16="http://schemas.microsoft.com/office/drawing/2014/main" id="{39FDB5A5-31D9-3C8B-B1E6-F52580ED5395}"/>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98" name="Straight Connector 97">
                      <a:extLst>
                        <a:ext uri="{FF2B5EF4-FFF2-40B4-BE49-F238E27FC236}">
                          <a16:creationId xmlns:a16="http://schemas.microsoft.com/office/drawing/2014/main" id="{F8F84A55-61F3-3FB5-848E-47522633FCF0}"/>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99" name="Straight Connector 98">
                      <a:extLst>
                        <a:ext uri="{FF2B5EF4-FFF2-40B4-BE49-F238E27FC236}">
                          <a16:creationId xmlns:a16="http://schemas.microsoft.com/office/drawing/2014/main" id="{8A6CF4CA-B8ED-E267-0345-D354DE3FA236}"/>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100" name="Group 99">
                      <a:extLst>
                        <a:ext uri="{FF2B5EF4-FFF2-40B4-BE49-F238E27FC236}">
                          <a16:creationId xmlns:a16="http://schemas.microsoft.com/office/drawing/2014/main" id="{4FCD59D1-2156-A249-96DE-25FD1189CB78}"/>
                        </a:ext>
                      </a:extLst>
                    </p:cNvPr>
                    <p:cNvGrpSpPr/>
                    <p:nvPr/>
                  </p:nvGrpSpPr>
                  <p:grpSpPr>
                    <a:xfrm>
                      <a:off x="3799799" y="4834553"/>
                      <a:ext cx="1269167" cy="587223"/>
                      <a:chOff x="3799799" y="4834553"/>
                      <a:chExt cx="1269167" cy="587223"/>
                    </a:xfrm>
                  </p:grpSpPr>
                  <p:cxnSp>
                    <p:nvCxnSpPr>
                      <p:cNvPr id="101" name="Straight Connector 100">
                        <a:extLst>
                          <a:ext uri="{FF2B5EF4-FFF2-40B4-BE49-F238E27FC236}">
                            <a16:creationId xmlns:a16="http://schemas.microsoft.com/office/drawing/2014/main" id="{88E58BAD-B317-C23F-256E-E1FB43D76F4A}"/>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102" name="Straight Connector 101">
                        <a:extLst>
                          <a:ext uri="{FF2B5EF4-FFF2-40B4-BE49-F238E27FC236}">
                            <a16:creationId xmlns:a16="http://schemas.microsoft.com/office/drawing/2014/main" id="{FA3AEEC4-ABEF-8B61-3875-0043E5970D87}"/>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103" name="Straight Connector 102">
                        <a:extLst>
                          <a:ext uri="{FF2B5EF4-FFF2-40B4-BE49-F238E27FC236}">
                            <a16:creationId xmlns:a16="http://schemas.microsoft.com/office/drawing/2014/main" id="{CAC987BF-5540-1BE6-1F9D-7C29E5335B82}"/>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104" name="Straight Connector 103">
                        <a:extLst>
                          <a:ext uri="{FF2B5EF4-FFF2-40B4-BE49-F238E27FC236}">
                            <a16:creationId xmlns:a16="http://schemas.microsoft.com/office/drawing/2014/main" id="{A0A0C824-45F2-D280-A407-06DC0C2C23A4}"/>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105" name="Straight Connector 104">
                        <a:extLst>
                          <a:ext uri="{FF2B5EF4-FFF2-40B4-BE49-F238E27FC236}">
                            <a16:creationId xmlns:a16="http://schemas.microsoft.com/office/drawing/2014/main" id="{2F1F796D-8633-AD0B-9E3F-E8DE5618CDA5}"/>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106" name="Straight Connector 105">
                        <a:extLst>
                          <a:ext uri="{FF2B5EF4-FFF2-40B4-BE49-F238E27FC236}">
                            <a16:creationId xmlns:a16="http://schemas.microsoft.com/office/drawing/2014/main" id="{7D6EC20E-F77B-4765-04CE-B3D87299B135}"/>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grpSp>
              <p:nvGrpSpPr>
                <p:cNvPr id="60" name="Group 59">
                  <a:extLst>
                    <a:ext uri="{FF2B5EF4-FFF2-40B4-BE49-F238E27FC236}">
                      <a16:creationId xmlns:a16="http://schemas.microsoft.com/office/drawing/2014/main" id="{4DFE84CE-2EE0-B2A1-8C79-6A307006BF74}"/>
                    </a:ext>
                  </a:extLst>
                </p:cNvPr>
                <p:cNvGrpSpPr/>
                <p:nvPr/>
              </p:nvGrpSpPr>
              <p:grpSpPr>
                <a:xfrm>
                  <a:off x="3104761" y="3156448"/>
                  <a:ext cx="2163886" cy="1073780"/>
                  <a:chOff x="3552923" y="4813095"/>
                  <a:chExt cx="1668502" cy="827957"/>
                </a:xfrm>
              </p:grpSpPr>
              <p:grpSp>
                <p:nvGrpSpPr>
                  <p:cNvPr id="61" name="Group 60">
                    <a:extLst>
                      <a:ext uri="{FF2B5EF4-FFF2-40B4-BE49-F238E27FC236}">
                        <a16:creationId xmlns:a16="http://schemas.microsoft.com/office/drawing/2014/main" id="{53FB32FF-9130-8100-561F-1DB71DD25A12}"/>
                      </a:ext>
                    </a:extLst>
                  </p:cNvPr>
                  <p:cNvGrpSpPr/>
                  <p:nvPr/>
                </p:nvGrpSpPr>
                <p:grpSpPr>
                  <a:xfrm>
                    <a:off x="3552923" y="4892971"/>
                    <a:ext cx="1668502" cy="748081"/>
                    <a:chOff x="3552923" y="4677071"/>
                    <a:chExt cx="1668502" cy="748081"/>
                  </a:xfrm>
                </p:grpSpPr>
                <p:sp>
                  <p:nvSpPr>
                    <p:cNvPr id="77" name="Cube 76">
                      <a:extLst>
                        <a:ext uri="{FF2B5EF4-FFF2-40B4-BE49-F238E27FC236}">
                          <a16:creationId xmlns:a16="http://schemas.microsoft.com/office/drawing/2014/main" id="{E8A0A9E9-8C2A-E458-4BFF-E917FC282B65}"/>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78" name="Straight Connector 77">
                      <a:extLst>
                        <a:ext uri="{FF2B5EF4-FFF2-40B4-BE49-F238E27FC236}">
                          <a16:creationId xmlns:a16="http://schemas.microsoft.com/office/drawing/2014/main" id="{238D447A-724C-62A4-4429-989E88EB929C}"/>
                        </a:ext>
                      </a:extLst>
                    </p:cNvPr>
                    <p:cNvCxnSpPr>
                      <a:cxnSpLocks/>
                      <a:stCxn id="77" idx="1"/>
                      <a:endCxn id="77"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79" name="Straight Connector 78">
                      <a:extLst>
                        <a:ext uri="{FF2B5EF4-FFF2-40B4-BE49-F238E27FC236}">
                          <a16:creationId xmlns:a16="http://schemas.microsoft.com/office/drawing/2014/main" id="{A1F577D6-80EE-D5EF-F811-4A4B4A309822}"/>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80" name="Straight Connector 79">
                      <a:extLst>
                        <a:ext uri="{FF2B5EF4-FFF2-40B4-BE49-F238E27FC236}">
                          <a16:creationId xmlns:a16="http://schemas.microsoft.com/office/drawing/2014/main" id="{F1B716AE-78A2-DEC7-2158-CF07CCCA01C7}"/>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81" name="Straight Connector 80">
                      <a:extLst>
                        <a:ext uri="{FF2B5EF4-FFF2-40B4-BE49-F238E27FC236}">
                          <a16:creationId xmlns:a16="http://schemas.microsoft.com/office/drawing/2014/main" id="{C8B914D6-FA64-22A1-EF4A-AAB8B4A28D96}"/>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82" name="Straight Connector 81">
                      <a:extLst>
                        <a:ext uri="{FF2B5EF4-FFF2-40B4-BE49-F238E27FC236}">
                          <a16:creationId xmlns:a16="http://schemas.microsoft.com/office/drawing/2014/main" id="{7BBBA2BE-6F6A-D8B0-C220-8591C9D4F4C0}"/>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83" name="Straight Connector 82">
                      <a:extLst>
                        <a:ext uri="{FF2B5EF4-FFF2-40B4-BE49-F238E27FC236}">
                          <a16:creationId xmlns:a16="http://schemas.microsoft.com/office/drawing/2014/main" id="{F5F469A5-521B-B158-70C5-5FB4E7020250}"/>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84" name="Group 83">
                      <a:extLst>
                        <a:ext uri="{FF2B5EF4-FFF2-40B4-BE49-F238E27FC236}">
                          <a16:creationId xmlns:a16="http://schemas.microsoft.com/office/drawing/2014/main" id="{F577D688-D8C0-A143-3FB1-3D90152A34AE}"/>
                        </a:ext>
                      </a:extLst>
                    </p:cNvPr>
                    <p:cNvGrpSpPr/>
                    <p:nvPr/>
                  </p:nvGrpSpPr>
                  <p:grpSpPr>
                    <a:xfrm>
                      <a:off x="3799799" y="4834553"/>
                      <a:ext cx="1269167" cy="587223"/>
                      <a:chOff x="3799799" y="4834553"/>
                      <a:chExt cx="1269167" cy="587223"/>
                    </a:xfrm>
                  </p:grpSpPr>
                  <p:cxnSp>
                    <p:nvCxnSpPr>
                      <p:cNvPr id="85" name="Straight Connector 84">
                        <a:extLst>
                          <a:ext uri="{FF2B5EF4-FFF2-40B4-BE49-F238E27FC236}">
                            <a16:creationId xmlns:a16="http://schemas.microsoft.com/office/drawing/2014/main" id="{D6BB3A67-6FBA-C313-01FF-90D79045BACA}"/>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86" name="Straight Connector 85">
                        <a:extLst>
                          <a:ext uri="{FF2B5EF4-FFF2-40B4-BE49-F238E27FC236}">
                            <a16:creationId xmlns:a16="http://schemas.microsoft.com/office/drawing/2014/main" id="{1251BA62-F234-A4D7-A699-274A8489FA58}"/>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87" name="Straight Connector 86">
                        <a:extLst>
                          <a:ext uri="{FF2B5EF4-FFF2-40B4-BE49-F238E27FC236}">
                            <a16:creationId xmlns:a16="http://schemas.microsoft.com/office/drawing/2014/main" id="{00D93E1B-ABB4-5296-78D3-9E5BD9B3F94D}"/>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88" name="Straight Connector 87">
                        <a:extLst>
                          <a:ext uri="{FF2B5EF4-FFF2-40B4-BE49-F238E27FC236}">
                            <a16:creationId xmlns:a16="http://schemas.microsoft.com/office/drawing/2014/main" id="{5043B216-3D70-003B-CB65-2FF297BADB5B}"/>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89" name="Straight Connector 88">
                        <a:extLst>
                          <a:ext uri="{FF2B5EF4-FFF2-40B4-BE49-F238E27FC236}">
                            <a16:creationId xmlns:a16="http://schemas.microsoft.com/office/drawing/2014/main" id="{3D2CE95D-C3E1-3D5D-B5C7-FA380D723CFE}"/>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90" name="Straight Connector 89">
                        <a:extLst>
                          <a:ext uri="{FF2B5EF4-FFF2-40B4-BE49-F238E27FC236}">
                            <a16:creationId xmlns:a16="http://schemas.microsoft.com/office/drawing/2014/main" id="{BD821D06-B5FD-1097-E4C1-FD053E50184A}"/>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nvGrpSpPr>
                  <p:cNvPr id="62" name="Group 61">
                    <a:extLst>
                      <a:ext uri="{FF2B5EF4-FFF2-40B4-BE49-F238E27FC236}">
                        <a16:creationId xmlns:a16="http://schemas.microsoft.com/office/drawing/2014/main" id="{3EE6C9B7-98BB-7A05-2EF7-55CD8ED4BF4A}"/>
                      </a:ext>
                    </a:extLst>
                  </p:cNvPr>
                  <p:cNvGrpSpPr/>
                  <p:nvPr/>
                </p:nvGrpSpPr>
                <p:grpSpPr>
                  <a:xfrm>
                    <a:off x="3552923" y="4813095"/>
                    <a:ext cx="1668502" cy="748081"/>
                    <a:chOff x="3552923" y="4677071"/>
                    <a:chExt cx="1668502" cy="748081"/>
                  </a:xfrm>
                </p:grpSpPr>
                <p:sp>
                  <p:nvSpPr>
                    <p:cNvPr id="63" name="Cube 62">
                      <a:extLst>
                        <a:ext uri="{FF2B5EF4-FFF2-40B4-BE49-F238E27FC236}">
                          <a16:creationId xmlns:a16="http://schemas.microsoft.com/office/drawing/2014/main" id="{1443D44A-194B-BDD7-E351-DBCF31E3FA20}"/>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64" name="Straight Connector 63">
                      <a:extLst>
                        <a:ext uri="{FF2B5EF4-FFF2-40B4-BE49-F238E27FC236}">
                          <a16:creationId xmlns:a16="http://schemas.microsoft.com/office/drawing/2014/main" id="{DC663A18-A570-F884-9F94-3D2206ACCBE5}"/>
                        </a:ext>
                      </a:extLst>
                    </p:cNvPr>
                    <p:cNvCxnSpPr>
                      <a:cxnSpLocks/>
                      <a:stCxn id="63" idx="1"/>
                      <a:endCxn id="63"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65" name="Straight Connector 64">
                      <a:extLst>
                        <a:ext uri="{FF2B5EF4-FFF2-40B4-BE49-F238E27FC236}">
                          <a16:creationId xmlns:a16="http://schemas.microsoft.com/office/drawing/2014/main" id="{EF37C5F4-C94F-149F-D98A-AF73FF6099D8}"/>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66" name="Straight Connector 65">
                      <a:extLst>
                        <a:ext uri="{FF2B5EF4-FFF2-40B4-BE49-F238E27FC236}">
                          <a16:creationId xmlns:a16="http://schemas.microsoft.com/office/drawing/2014/main" id="{761F8772-251C-C53A-5323-750CEA6A2645}"/>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67" name="Straight Connector 66">
                      <a:extLst>
                        <a:ext uri="{FF2B5EF4-FFF2-40B4-BE49-F238E27FC236}">
                          <a16:creationId xmlns:a16="http://schemas.microsoft.com/office/drawing/2014/main" id="{7823FED7-F7FC-14AC-F1EF-F427121DC892}"/>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68" name="Straight Connector 67">
                      <a:extLst>
                        <a:ext uri="{FF2B5EF4-FFF2-40B4-BE49-F238E27FC236}">
                          <a16:creationId xmlns:a16="http://schemas.microsoft.com/office/drawing/2014/main" id="{988A714D-37C4-429C-7ACE-FC9FCDC51357}"/>
                        </a:ext>
                      </a:extLst>
                    </p:cNvPr>
                    <p:cNvCxnSpPr>
                      <a:cxnSpLocks/>
                    </p:cNvCxnSpPr>
                    <p:nvPr/>
                  </p:nvCxnSpPr>
                  <p:spPr>
                    <a:xfrm>
                      <a:off x="3742959" y="5204386"/>
                      <a:ext cx="960120" cy="0"/>
                    </a:xfrm>
                    <a:prstGeom prst="line">
                      <a:avLst/>
                    </a:prstGeom>
                    <a:noFill/>
                    <a:ln w="9525" cap="flat" cmpd="sng" algn="ctr">
                      <a:solidFill>
                        <a:sysClr val="windowText" lastClr="000000"/>
                      </a:solidFill>
                      <a:prstDash val="solid"/>
                      <a:miter lim="800000"/>
                    </a:ln>
                    <a:effectLst/>
                  </p:spPr>
                </p:cxnSp>
                <p:cxnSp>
                  <p:nvCxnSpPr>
                    <p:cNvPr id="69" name="Straight Connector 68">
                      <a:extLst>
                        <a:ext uri="{FF2B5EF4-FFF2-40B4-BE49-F238E27FC236}">
                          <a16:creationId xmlns:a16="http://schemas.microsoft.com/office/drawing/2014/main" id="{7B1BB776-B2EC-4044-DD1F-BADDEF1875F5}"/>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70" name="Group 69">
                      <a:extLst>
                        <a:ext uri="{FF2B5EF4-FFF2-40B4-BE49-F238E27FC236}">
                          <a16:creationId xmlns:a16="http://schemas.microsoft.com/office/drawing/2014/main" id="{FAECCF4B-72E3-3161-6AC6-B12D1A63D49F}"/>
                        </a:ext>
                      </a:extLst>
                    </p:cNvPr>
                    <p:cNvGrpSpPr/>
                    <p:nvPr/>
                  </p:nvGrpSpPr>
                  <p:grpSpPr>
                    <a:xfrm>
                      <a:off x="3799799" y="4834553"/>
                      <a:ext cx="1269167" cy="587223"/>
                      <a:chOff x="3799799" y="4834553"/>
                      <a:chExt cx="1269167" cy="587223"/>
                    </a:xfrm>
                  </p:grpSpPr>
                  <p:cxnSp>
                    <p:nvCxnSpPr>
                      <p:cNvPr id="71" name="Straight Connector 70">
                        <a:extLst>
                          <a:ext uri="{FF2B5EF4-FFF2-40B4-BE49-F238E27FC236}">
                            <a16:creationId xmlns:a16="http://schemas.microsoft.com/office/drawing/2014/main" id="{DFF9B1C0-2BC0-D8C4-776B-96B4A690BD9D}"/>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72" name="Straight Connector 71">
                        <a:extLst>
                          <a:ext uri="{FF2B5EF4-FFF2-40B4-BE49-F238E27FC236}">
                            <a16:creationId xmlns:a16="http://schemas.microsoft.com/office/drawing/2014/main" id="{296F4014-5AFC-7929-0C40-19B9CE69F734}"/>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73" name="Straight Connector 72">
                        <a:extLst>
                          <a:ext uri="{FF2B5EF4-FFF2-40B4-BE49-F238E27FC236}">
                            <a16:creationId xmlns:a16="http://schemas.microsoft.com/office/drawing/2014/main" id="{C02B81AB-8078-89EA-6AE5-04E065EF2760}"/>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74" name="Straight Connector 73">
                        <a:extLst>
                          <a:ext uri="{FF2B5EF4-FFF2-40B4-BE49-F238E27FC236}">
                            <a16:creationId xmlns:a16="http://schemas.microsoft.com/office/drawing/2014/main" id="{6A159694-2E29-107E-98D1-27FE6850FEAF}"/>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75" name="Straight Connector 74">
                        <a:extLst>
                          <a:ext uri="{FF2B5EF4-FFF2-40B4-BE49-F238E27FC236}">
                            <a16:creationId xmlns:a16="http://schemas.microsoft.com/office/drawing/2014/main" id="{6AF882B5-67AA-402B-94B1-28E2D0DA915F}"/>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76" name="Straight Connector 75">
                        <a:extLst>
                          <a:ext uri="{FF2B5EF4-FFF2-40B4-BE49-F238E27FC236}">
                            <a16:creationId xmlns:a16="http://schemas.microsoft.com/office/drawing/2014/main" id="{156671F9-7C49-796A-E283-BE4F03A7340F}"/>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grpSp>
          <p:grpSp>
            <p:nvGrpSpPr>
              <p:cNvPr id="12" name="Group 11">
                <a:extLst>
                  <a:ext uri="{FF2B5EF4-FFF2-40B4-BE49-F238E27FC236}">
                    <a16:creationId xmlns:a16="http://schemas.microsoft.com/office/drawing/2014/main" id="{68BD21D2-8C4E-4D7A-F862-9F2C581A65EA}"/>
                  </a:ext>
                </a:extLst>
              </p:cNvPr>
              <p:cNvGrpSpPr/>
              <p:nvPr/>
            </p:nvGrpSpPr>
            <p:grpSpPr>
              <a:xfrm>
                <a:off x="3205749" y="4008926"/>
                <a:ext cx="2462966" cy="1144749"/>
                <a:chOff x="3524315" y="2835244"/>
                <a:chExt cx="1938656" cy="901058"/>
              </a:xfrm>
            </p:grpSpPr>
            <p:grpSp>
              <p:nvGrpSpPr>
                <p:cNvPr id="21" name="Group 20">
                  <a:extLst>
                    <a:ext uri="{FF2B5EF4-FFF2-40B4-BE49-F238E27FC236}">
                      <a16:creationId xmlns:a16="http://schemas.microsoft.com/office/drawing/2014/main" id="{67F55EDB-A1AA-CE57-CA1A-1B31D87BF1EE}"/>
                    </a:ext>
                  </a:extLst>
                </p:cNvPr>
                <p:cNvGrpSpPr/>
                <p:nvPr/>
              </p:nvGrpSpPr>
              <p:grpSpPr>
                <a:xfrm>
                  <a:off x="3524315" y="2838779"/>
                  <a:ext cx="1008032" cy="896834"/>
                  <a:chOff x="2444527" y="6391190"/>
                  <a:chExt cx="777261" cy="691520"/>
                </a:xfrm>
              </p:grpSpPr>
              <p:sp>
                <p:nvSpPr>
                  <p:cNvPr id="37" name="Parallelogram 123">
                    <a:extLst>
                      <a:ext uri="{FF2B5EF4-FFF2-40B4-BE49-F238E27FC236}">
                        <a16:creationId xmlns:a16="http://schemas.microsoft.com/office/drawing/2014/main" id="{64148A78-2698-26F3-AB5C-DF273CA81745}"/>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8" name="Parallelogram 123">
                    <a:extLst>
                      <a:ext uri="{FF2B5EF4-FFF2-40B4-BE49-F238E27FC236}">
                        <a16:creationId xmlns:a16="http://schemas.microsoft.com/office/drawing/2014/main" id="{D6702C2D-F4E4-F328-7A52-4A7CB314DEBF}"/>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9" name="Parallelogram 123">
                    <a:extLst>
                      <a:ext uri="{FF2B5EF4-FFF2-40B4-BE49-F238E27FC236}">
                        <a16:creationId xmlns:a16="http://schemas.microsoft.com/office/drawing/2014/main" id="{94F7FA42-9B52-DE1C-082C-2F39835D9A6F}"/>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0" name="Parallelogram 123">
                    <a:extLst>
                      <a:ext uri="{FF2B5EF4-FFF2-40B4-BE49-F238E27FC236}">
                        <a16:creationId xmlns:a16="http://schemas.microsoft.com/office/drawing/2014/main" id="{3601A900-CF39-70BD-36D1-8D552C042F28}"/>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2" name="Group 21">
                  <a:extLst>
                    <a:ext uri="{FF2B5EF4-FFF2-40B4-BE49-F238E27FC236}">
                      <a16:creationId xmlns:a16="http://schemas.microsoft.com/office/drawing/2014/main" id="{13FDEEC8-7033-F930-D978-B72333860952}"/>
                    </a:ext>
                  </a:extLst>
                </p:cNvPr>
                <p:cNvGrpSpPr/>
                <p:nvPr/>
              </p:nvGrpSpPr>
              <p:grpSpPr>
                <a:xfrm>
                  <a:off x="3819577" y="2839468"/>
                  <a:ext cx="1008032" cy="896834"/>
                  <a:chOff x="2444527" y="6391190"/>
                  <a:chExt cx="777261" cy="691520"/>
                </a:xfrm>
              </p:grpSpPr>
              <p:sp>
                <p:nvSpPr>
                  <p:cNvPr id="33" name="Parallelogram 123">
                    <a:extLst>
                      <a:ext uri="{FF2B5EF4-FFF2-40B4-BE49-F238E27FC236}">
                        <a16:creationId xmlns:a16="http://schemas.microsoft.com/office/drawing/2014/main" id="{8CECCFF0-D3F0-AB1D-B605-599FC8ABD0E8}"/>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4" name="Parallelogram 123">
                    <a:extLst>
                      <a:ext uri="{FF2B5EF4-FFF2-40B4-BE49-F238E27FC236}">
                        <a16:creationId xmlns:a16="http://schemas.microsoft.com/office/drawing/2014/main" id="{EC6A7D7B-AB33-4163-1297-C7958C5FB5AF}"/>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5" name="Parallelogram 123">
                    <a:extLst>
                      <a:ext uri="{FF2B5EF4-FFF2-40B4-BE49-F238E27FC236}">
                        <a16:creationId xmlns:a16="http://schemas.microsoft.com/office/drawing/2014/main" id="{91C6F280-A98D-A0A1-E0BF-BB3A676AE58E}"/>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6" name="Parallelogram 123">
                    <a:extLst>
                      <a:ext uri="{FF2B5EF4-FFF2-40B4-BE49-F238E27FC236}">
                        <a16:creationId xmlns:a16="http://schemas.microsoft.com/office/drawing/2014/main" id="{0EA8D47D-258E-76A2-F144-8015DBD04EF4}"/>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3" name="Group 22">
                  <a:extLst>
                    <a:ext uri="{FF2B5EF4-FFF2-40B4-BE49-F238E27FC236}">
                      <a16:creationId xmlns:a16="http://schemas.microsoft.com/office/drawing/2014/main" id="{19D1D0F4-EF8C-ED76-22F4-81AEB78E457F}"/>
                    </a:ext>
                  </a:extLst>
                </p:cNvPr>
                <p:cNvGrpSpPr/>
                <p:nvPr/>
              </p:nvGrpSpPr>
              <p:grpSpPr>
                <a:xfrm>
                  <a:off x="4145460" y="2835244"/>
                  <a:ext cx="1008032" cy="896834"/>
                  <a:chOff x="2444527" y="6391190"/>
                  <a:chExt cx="777261" cy="691520"/>
                </a:xfrm>
              </p:grpSpPr>
              <p:sp>
                <p:nvSpPr>
                  <p:cNvPr id="29" name="Parallelogram 123">
                    <a:extLst>
                      <a:ext uri="{FF2B5EF4-FFF2-40B4-BE49-F238E27FC236}">
                        <a16:creationId xmlns:a16="http://schemas.microsoft.com/office/drawing/2014/main" id="{FBE15BC3-F060-35A1-F439-E9C5B4ACB930}"/>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0" name="Parallelogram 123">
                    <a:extLst>
                      <a:ext uri="{FF2B5EF4-FFF2-40B4-BE49-F238E27FC236}">
                        <a16:creationId xmlns:a16="http://schemas.microsoft.com/office/drawing/2014/main" id="{42F253A0-274D-F630-4AE7-C688A94F08F4}"/>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1" name="Parallelogram 123">
                    <a:extLst>
                      <a:ext uri="{FF2B5EF4-FFF2-40B4-BE49-F238E27FC236}">
                        <a16:creationId xmlns:a16="http://schemas.microsoft.com/office/drawing/2014/main" id="{CEB379A5-5B4C-3B0E-861E-DE651D24CD97}"/>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2" name="Parallelogram 123">
                    <a:extLst>
                      <a:ext uri="{FF2B5EF4-FFF2-40B4-BE49-F238E27FC236}">
                        <a16:creationId xmlns:a16="http://schemas.microsoft.com/office/drawing/2014/main" id="{44ACC763-6549-5549-2F5C-9A481CCD67FB}"/>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4" name="Group 23">
                  <a:extLst>
                    <a:ext uri="{FF2B5EF4-FFF2-40B4-BE49-F238E27FC236}">
                      <a16:creationId xmlns:a16="http://schemas.microsoft.com/office/drawing/2014/main" id="{28321F72-B324-BC85-0319-B71EFF61CF83}"/>
                    </a:ext>
                  </a:extLst>
                </p:cNvPr>
                <p:cNvGrpSpPr/>
                <p:nvPr/>
              </p:nvGrpSpPr>
              <p:grpSpPr>
                <a:xfrm>
                  <a:off x="4454939" y="2835408"/>
                  <a:ext cx="1008032" cy="896834"/>
                  <a:chOff x="2444527" y="6391190"/>
                  <a:chExt cx="777261" cy="691520"/>
                </a:xfrm>
              </p:grpSpPr>
              <p:sp>
                <p:nvSpPr>
                  <p:cNvPr id="25" name="Parallelogram 123">
                    <a:extLst>
                      <a:ext uri="{FF2B5EF4-FFF2-40B4-BE49-F238E27FC236}">
                        <a16:creationId xmlns:a16="http://schemas.microsoft.com/office/drawing/2014/main" id="{5EBEE730-91C7-DF95-791B-EDA128766A50}"/>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6" name="Parallelogram 123">
                    <a:extLst>
                      <a:ext uri="{FF2B5EF4-FFF2-40B4-BE49-F238E27FC236}">
                        <a16:creationId xmlns:a16="http://schemas.microsoft.com/office/drawing/2014/main" id="{16E24EF8-3E67-E563-82D5-673BD8D6ABBA}"/>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7" name="Parallelogram 123">
                    <a:extLst>
                      <a:ext uri="{FF2B5EF4-FFF2-40B4-BE49-F238E27FC236}">
                        <a16:creationId xmlns:a16="http://schemas.microsoft.com/office/drawing/2014/main" id="{6A5EFD57-E253-232F-C15F-3600AA907750}"/>
                      </a:ext>
                    </a:extLst>
                  </p:cNvPr>
                  <p:cNvSpPr/>
                  <p:nvPr/>
                </p:nvSpPr>
                <p:spPr>
                  <a:xfrm rot="608511">
                    <a:off x="2655174"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8" name="Parallelogram 123">
                    <a:extLst>
                      <a:ext uri="{FF2B5EF4-FFF2-40B4-BE49-F238E27FC236}">
                        <a16:creationId xmlns:a16="http://schemas.microsoft.com/office/drawing/2014/main" id="{2BBB8AF1-970E-C2EF-7A71-648DC0236D19}"/>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sp>
            <p:nvSpPr>
              <p:cNvPr id="13" name="Rectangle 12">
                <a:extLst>
                  <a:ext uri="{FF2B5EF4-FFF2-40B4-BE49-F238E27FC236}">
                    <a16:creationId xmlns:a16="http://schemas.microsoft.com/office/drawing/2014/main" id="{36D85E3C-2292-9CA1-871B-720FBADC7C3A}"/>
                  </a:ext>
                </a:extLst>
              </p:cNvPr>
              <p:cNvSpPr/>
              <p:nvPr/>
            </p:nvSpPr>
            <p:spPr>
              <a:xfrm>
                <a:off x="416994" y="4313357"/>
                <a:ext cx="2289191" cy="1317205"/>
              </a:xfrm>
              <a:prstGeom prst="rect">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venir Next" panose="020B0503020202020204" pitchFamily="34" charset="0"/>
                </a:endParaRPr>
              </a:p>
            </p:txBody>
          </p:sp>
          <p:grpSp>
            <p:nvGrpSpPr>
              <p:cNvPr id="14" name="Group 13">
                <a:extLst>
                  <a:ext uri="{FF2B5EF4-FFF2-40B4-BE49-F238E27FC236}">
                    <a16:creationId xmlns:a16="http://schemas.microsoft.com/office/drawing/2014/main" id="{B7A8FDE9-0F48-2DBF-981B-737416B5CBC5}"/>
                  </a:ext>
                </a:extLst>
              </p:cNvPr>
              <p:cNvGrpSpPr/>
              <p:nvPr/>
            </p:nvGrpSpPr>
            <p:grpSpPr>
              <a:xfrm>
                <a:off x="416994" y="4019775"/>
                <a:ext cx="2289191" cy="1508415"/>
                <a:chOff x="1053260" y="2822902"/>
                <a:chExt cx="1988169" cy="1508415"/>
              </a:xfrm>
            </p:grpSpPr>
            <p:sp>
              <p:nvSpPr>
                <p:cNvPr id="17" name="Rectangle 16">
                  <a:extLst>
                    <a:ext uri="{FF2B5EF4-FFF2-40B4-BE49-F238E27FC236}">
                      <a16:creationId xmlns:a16="http://schemas.microsoft.com/office/drawing/2014/main" id="{EFE6FCE9-25B3-B259-BC19-8BD60F9F37D6}"/>
                    </a:ext>
                  </a:extLst>
                </p:cNvPr>
                <p:cNvSpPr/>
                <p:nvPr/>
              </p:nvSpPr>
              <p:spPr>
                <a:xfrm rot="5400000">
                  <a:off x="1763347" y="2589824"/>
                  <a:ext cx="560100" cy="1801314"/>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chemeClr val="tx1"/>
                      </a:solidFill>
                      <a:latin typeface="Avenir Next" panose="020B0503020202020204" pitchFamily="34" charset="0"/>
                      <a:cs typeface="Arial" panose="020B0604020202020204" pitchFamily="34" charset="0"/>
                    </a:rPr>
                    <a:t>Vault</a:t>
                  </a:r>
                </a:p>
                <a:p>
                  <a:pPr algn="ctr"/>
                  <a:r>
                    <a:rPr lang="en-US" sz="1400" b="1" dirty="0">
                      <a:solidFill>
                        <a:schemeClr val="tx1"/>
                      </a:solidFill>
                      <a:latin typeface="Avenir Next" panose="020B0503020202020204" pitchFamily="34" charset="0"/>
                      <a:cs typeface="Arial" panose="020B0604020202020204" pitchFamily="34" charset="0"/>
                    </a:rPr>
                    <a:t>Controller</a:t>
                  </a:r>
                </a:p>
              </p:txBody>
            </p:sp>
            <p:sp>
              <p:nvSpPr>
                <p:cNvPr id="18" name="Rectangle 17">
                  <a:extLst>
                    <a:ext uri="{FF2B5EF4-FFF2-40B4-BE49-F238E27FC236}">
                      <a16:creationId xmlns:a16="http://schemas.microsoft.com/office/drawing/2014/main" id="{3DE2221D-E619-B39B-CC81-4B915A060594}"/>
                    </a:ext>
                  </a:extLst>
                </p:cNvPr>
                <p:cNvSpPr/>
                <p:nvPr/>
              </p:nvSpPr>
              <p:spPr>
                <a:xfrm rot="5400000">
                  <a:off x="1248188" y="3766797"/>
                  <a:ext cx="462580" cy="666459"/>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chemeClr val="tx1"/>
                      </a:solidFill>
                      <a:latin typeface="Avenir Next" panose="020B0503020202020204" pitchFamily="34" charset="0"/>
                      <a:cs typeface="Arial" panose="020B0604020202020204" pitchFamily="34" charset="0"/>
                    </a:rPr>
                    <a:t>PHY</a:t>
                  </a:r>
                </a:p>
              </p:txBody>
            </p:sp>
            <p:sp>
              <p:nvSpPr>
                <p:cNvPr id="19" name="Rectangle 18">
                  <a:extLst>
                    <a:ext uri="{FF2B5EF4-FFF2-40B4-BE49-F238E27FC236}">
                      <a16:creationId xmlns:a16="http://schemas.microsoft.com/office/drawing/2014/main" id="{4E4B8DA4-73F6-23AC-7D37-B58D440C3035}"/>
                    </a:ext>
                  </a:extLst>
                </p:cNvPr>
                <p:cNvSpPr/>
                <p:nvPr/>
              </p:nvSpPr>
              <p:spPr>
                <a:xfrm>
                  <a:off x="1947963" y="3868225"/>
                  <a:ext cx="988989" cy="462581"/>
                </a:xfrm>
                <a:prstGeom prst="rect">
                  <a:avLst/>
                </a:prstGeom>
                <a:solidFill>
                  <a:schemeClr val="accent2">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i="1" dirty="0">
                      <a:solidFill>
                        <a:srgbClr val="E16161"/>
                      </a:solidFill>
                      <a:latin typeface="Avenir Next" panose="020B0503020202020204" pitchFamily="34" charset="0"/>
                      <a:cs typeface="Arial" panose="020B0604020202020204" pitchFamily="34" charset="0"/>
                    </a:rPr>
                    <a:t>Processing-Near-Vault</a:t>
                  </a:r>
                </a:p>
              </p:txBody>
            </p:sp>
            <p:sp>
              <p:nvSpPr>
                <p:cNvPr id="20" name="Rectangle 19">
                  <a:extLst>
                    <a:ext uri="{FF2B5EF4-FFF2-40B4-BE49-F238E27FC236}">
                      <a16:creationId xmlns:a16="http://schemas.microsoft.com/office/drawing/2014/main" id="{325CA127-B522-9490-D11E-55ECDC18FD34}"/>
                    </a:ext>
                  </a:extLst>
                </p:cNvPr>
                <p:cNvSpPr/>
                <p:nvPr/>
              </p:nvSpPr>
              <p:spPr>
                <a:xfrm>
                  <a:off x="1053260" y="2822902"/>
                  <a:ext cx="1988169" cy="253792"/>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DRAM Vault</a:t>
                  </a:r>
                </a:p>
              </p:txBody>
            </p:sp>
          </p:grpSp>
          <p:cxnSp>
            <p:nvCxnSpPr>
              <p:cNvPr id="15" name="Straight Connector 14">
                <a:extLst>
                  <a:ext uri="{FF2B5EF4-FFF2-40B4-BE49-F238E27FC236}">
                    <a16:creationId xmlns:a16="http://schemas.microsoft.com/office/drawing/2014/main" id="{AC0D6C40-DFFD-B113-ED53-03458D28C230}"/>
                  </a:ext>
                </a:extLst>
              </p:cNvPr>
              <p:cNvCxnSpPr>
                <a:cxnSpLocks/>
              </p:cNvCxnSpPr>
              <p:nvPr/>
            </p:nvCxnSpPr>
            <p:spPr>
              <a:xfrm flipH="1" flipV="1">
                <a:off x="5510825" y="4228779"/>
                <a:ext cx="860576" cy="2088626"/>
              </a:xfrm>
              <a:prstGeom prst="line">
                <a:avLst/>
              </a:prstGeom>
              <a:noFill/>
              <a:ln w="9525" cap="flat" cmpd="sng" algn="ctr">
                <a:solidFill>
                  <a:sysClr val="windowText" lastClr="000000"/>
                </a:solidFill>
                <a:prstDash val="dash"/>
                <a:miter lim="800000"/>
              </a:ln>
              <a:effectLst/>
            </p:spPr>
          </p:cxnSp>
          <p:cxnSp>
            <p:nvCxnSpPr>
              <p:cNvPr id="16" name="Straight Connector 15">
                <a:extLst>
                  <a:ext uri="{FF2B5EF4-FFF2-40B4-BE49-F238E27FC236}">
                    <a16:creationId xmlns:a16="http://schemas.microsoft.com/office/drawing/2014/main" id="{470CF9C2-B37E-0934-0487-BAA32C8693A0}"/>
                  </a:ext>
                </a:extLst>
              </p:cNvPr>
              <p:cNvCxnSpPr>
                <a:cxnSpLocks/>
              </p:cNvCxnSpPr>
              <p:nvPr/>
            </p:nvCxnSpPr>
            <p:spPr>
              <a:xfrm flipH="1">
                <a:off x="5650745" y="3837207"/>
                <a:ext cx="682204" cy="198946"/>
              </a:xfrm>
              <a:prstGeom prst="line">
                <a:avLst/>
              </a:prstGeom>
              <a:noFill/>
              <a:ln w="9525" cap="flat" cmpd="sng" algn="ctr">
                <a:solidFill>
                  <a:sysClr val="windowText" lastClr="000000"/>
                </a:solidFill>
                <a:prstDash val="dash"/>
                <a:miter lim="800000"/>
              </a:ln>
              <a:effectLst/>
            </p:spPr>
          </p:cxnSp>
        </p:grpSp>
      </p:grpSp>
      <p:sp>
        <p:nvSpPr>
          <p:cNvPr id="141" name="Rectangle 140">
            <a:extLst>
              <a:ext uri="{FF2B5EF4-FFF2-40B4-BE49-F238E27FC236}">
                <a16:creationId xmlns:a16="http://schemas.microsoft.com/office/drawing/2014/main" id="{2246A472-210E-CEAC-295A-C13F92DC8622}"/>
              </a:ext>
            </a:extLst>
          </p:cNvPr>
          <p:cNvSpPr/>
          <p:nvPr/>
        </p:nvSpPr>
        <p:spPr>
          <a:xfrm>
            <a:off x="92148" y="1271437"/>
            <a:ext cx="8987622" cy="461665"/>
          </a:xfrm>
          <a:prstGeom prst="rect">
            <a:avLst/>
          </a:prstGeom>
          <a:noFill/>
        </p:spPr>
        <p:txBody>
          <a:bodyPr wrap="square">
            <a:spAutoFit/>
          </a:bodyPr>
          <a:lstStyle/>
          <a:p>
            <a:pPr marL="0" marR="0" lvl="1" indent="0"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rPr>
              <a:t>Two</a:t>
            </a:r>
            <a:r>
              <a:rPr kumimoji="0" lang="en-US" sz="2400" b="1" i="0" u="none" strike="noStrike" kern="1200" cap="none" spc="0" normalizeH="0" noProof="0" dirty="0">
                <a:ln>
                  <a:noFill/>
                </a:ln>
                <a:solidFill>
                  <a:prstClr val="black"/>
                </a:solidFill>
                <a:effectLst/>
                <a:uLnTx/>
                <a:uFillTx/>
                <a:latin typeface="Avenir Next" panose="020B0503020202020204" pitchFamily="34" charset="0"/>
                <a:cs typeface="Gill Sans MT"/>
              </a:rPr>
              <a:t> main approaches for Processing-in-Memory:</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142" name="Group 141">
            <a:extLst>
              <a:ext uri="{FF2B5EF4-FFF2-40B4-BE49-F238E27FC236}">
                <a16:creationId xmlns:a16="http://schemas.microsoft.com/office/drawing/2014/main" id="{CA861C42-B756-6464-B41B-453233FC275B}"/>
              </a:ext>
            </a:extLst>
          </p:cNvPr>
          <p:cNvGrpSpPr/>
          <p:nvPr/>
        </p:nvGrpSpPr>
        <p:grpSpPr>
          <a:xfrm>
            <a:off x="169011" y="1667303"/>
            <a:ext cx="9448800" cy="874934"/>
            <a:chOff x="568179" y="3421559"/>
            <a:chExt cx="8407213" cy="883480"/>
          </a:xfrm>
        </p:grpSpPr>
        <p:sp>
          <p:nvSpPr>
            <p:cNvPr id="143" name="TextBox 142">
              <a:extLst>
                <a:ext uri="{FF2B5EF4-FFF2-40B4-BE49-F238E27FC236}">
                  <a16:creationId xmlns:a16="http://schemas.microsoft.com/office/drawing/2014/main" id="{1691201B-09D1-ACFB-AE9A-44C6E956EC16}"/>
                </a:ext>
              </a:extLst>
            </p:cNvPr>
            <p:cNvSpPr txBox="1"/>
            <p:nvPr/>
          </p:nvSpPr>
          <p:spPr>
            <a:xfrm>
              <a:off x="568179" y="3421559"/>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144" name="TextBox 143">
              <a:extLst>
                <a:ext uri="{FF2B5EF4-FFF2-40B4-BE49-F238E27FC236}">
                  <a16:creationId xmlns:a16="http://schemas.microsoft.com/office/drawing/2014/main" id="{B120920D-6FD2-C5BC-6413-DBE726B90E98}"/>
                </a:ext>
              </a:extLst>
            </p:cNvPr>
            <p:cNvSpPr txBox="1"/>
            <p:nvPr/>
          </p:nvSpPr>
          <p:spPr>
            <a:xfrm>
              <a:off x="974390" y="3528082"/>
              <a:ext cx="8001002" cy="776957"/>
            </a:xfrm>
            <a:prstGeom prst="rect">
              <a:avLst/>
            </a:prstGeom>
            <a:noFill/>
          </p:spPr>
          <p:txBody>
            <a:bodyPr wrap="square" rtlCol="0">
              <a:spAutoFit/>
            </a:bodyPr>
            <a:lstStyle/>
            <a:p>
              <a:pPr lvl="0" defTabSz="914400">
                <a:defRPr/>
              </a:pPr>
              <a:r>
                <a:rPr lang="en-US" sz="2200" b="1" dirty="0">
                  <a:solidFill>
                    <a:srgbClr val="E16161"/>
                  </a:solidFill>
                  <a:latin typeface="Avenir Next" panose="020B0503020202020204" pitchFamily="34" charset="0"/>
                  <a:cs typeface="Gill Sans MT"/>
                </a:rPr>
                <a:t>Processing-</a:t>
              </a:r>
              <a:r>
                <a:rPr lang="en-US" sz="2200" b="1" u="sng" dirty="0">
                  <a:solidFill>
                    <a:srgbClr val="E16161"/>
                  </a:solidFill>
                  <a:latin typeface="Avenir Next" panose="020B0503020202020204" pitchFamily="34" charset="0"/>
                  <a:cs typeface="Gill Sans MT"/>
                </a:rPr>
                <a:t>Near</a:t>
              </a:r>
              <a:r>
                <a:rPr lang="en-US" sz="2200" b="1" dirty="0">
                  <a:solidFill>
                    <a:srgbClr val="E16161"/>
                  </a:solidFill>
                  <a:latin typeface="Avenir Next" panose="020B0503020202020204" pitchFamily="34" charset="0"/>
                  <a:cs typeface="Gill Sans MT"/>
                </a:rPr>
                <a:t>-Memory</a:t>
              </a:r>
              <a:r>
                <a:rPr kumimoji="0" lang="en-US" sz="2200" i="0" u="none" strike="noStrike" kern="1200" cap="none" spc="0" normalizeH="0" baseline="0" noProof="0" dirty="0">
                  <a:ln>
                    <a:noFill/>
                  </a:ln>
                  <a:solidFill>
                    <a:srgbClr val="1F497D"/>
                  </a:solidFill>
                  <a:effectLst/>
                  <a:uLnTx/>
                  <a:uFillTx/>
                  <a:latin typeface="Avenir Next" panose="020B0503020202020204" pitchFamily="34" charset="0"/>
                  <a:cs typeface="Gill Sans MT"/>
                </a:rPr>
                <a:t>: </a:t>
              </a:r>
              <a:r>
                <a:rPr lang="en-US" sz="2200" dirty="0">
                  <a:latin typeface="Avenir Next" panose="020B0503020202020204" pitchFamily="34" charset="0"/>
                  <a:cs typeface="Gill Sans MT"/>
                </a:rPr>
                <a:t>PIM</a:t>
              </a:r>
              <a:r>
                <a:rPr lang="en-US" sz="2200" dirty="0">
                  <a:solidFill>
                    <a:srgbClr val="C00000"/>
                  </a:solidFill>
                  <a:latin typeface="Avenir Next" panose="020B0503020202020204" pitchFamily="34" charset="0"/>
                  <a:cs typeface="Gill Sans MT"/>
                </a:rPr>
                <a:t> </a:t>
              </a:r>
              <a:r>
                <a:rPr lang="en-US" sz="2200" dirty="0">
                  <a:solidFill>
                    <a:srgbClr val="E16161"/>
                  </a:solidFill>
                  <a:latin typeface="Avenir Next" panose="020B0503020202020204" pitchFamily="34" charset="0"/>
                  <a:cs typeface="Gill Sans MT"/>
                </a:rPr>
                <a:t>logic is added</a:t>
              </a:r>
              <a:r>
                <a:rPr lang="en-US" sz="2200" dirty="0">
                  <a:solidFill>
                    <a:schemeClr val="accent1"/>
                  </a:solidFill>
                  <a:latin typeface="Avenir Next" panose="020B0503020202020204" pitchFamily="34" charset="0"/>
                  <a:cs typeface="Gill Sans MT"/>
                </a:rPr>
                <a:t> </a:t>
              </a:r>
              <a:r>
                <a:rPr lang="en-US" sz="2200" dirty="0">
                  <a:latin typeface="Avenir Next" panose="020B0503020202020204" pitchFamily="34" charset="0"/>
                  <a:cs typeface="Gill Sans MT"/>
                </a:rPr>
                <a:t>to the </a:t>
              </a:r>
              <a:r>
                <a:rPr lang="en-US" sz="2200" dirty="0">
                  <a:solidFill>
                    <a:srgbClr val="E16161"/>
                  </a:solidFill>
                  <a:latin typeface="Avenir Next" panose="020B0503020202020204" pitchFamily="34" charset="0"/>
                  <a:cs typeface="Gill Sans MT"/>
                </a:rPr>
                <a:t>same die as memory</a:t>
              </a:r>
              <a:r>
                <a:rPr lang="en-US" sz="2200" dirty="0">
                  <a:solidFill>
                    <a:srgbClr val="C00000"/>
                  </a:solidFill>
                  <a:latin typeface="Avenir Next" panose="020B0503020202020204" pitchFamily="34" charset="0"/>
                  <a:cs typeface="Gill Sans MT"/>
                </a:rPr>
                <a:t> </a:t>
              </a:r>
              <a:r>
                <a:rPr lang="en-US" sz="2200" dirty="0">
                  <a:latin typeface="Avenir Next" panose="020B0503020202020204" pitchFamily="34" charset="0"/>
                  <a:cs typeface="Gill Sans MT"/>
                </a:rPr>
                <a:t>or to the </a:t>
              </a:r>
              <a:r>
                <a:rPr lang="en-US" sz="2200" dirty="0">
                  <a:solidFill>
                    <a:srgbClr val="E16161"/>
                  </a:solidFill>
                  <a:latin typeface="Avenir Next" panose="020B0503020202020204" pitchFamily="34" charset="0"/>
                  <a:cs typeface="Gill Sans MT"/>
                </a:rPr>
                <a:t>logic layer </a:t>
              </a:r>
              <a:r>
                <a:rPr lang="en-US" sz="2200" dirty="0">
                  <a:latin typeface="Avenir Next" panose="020B0503020202020204" pitchFamily="34" charset="0"/>
                  <a:cs typeface="Gill Sans MT"/>
                </a:rPr>
                <a:t>of 3D-stacked memory</a:t>
              </a:r>
              <a:endParaRPr kumimoji="0" lang="en-US" sz="2200" i="0" u="none" strike="noStrike" kern="1200" cap="none" spc="0" normalizeH="0" baseline="0" noProof="0" dirty="0">
                <a:ln>
                  <a:noFill/>
                </a:ln>
                <a:effectLst/>
                <a:uLnTx/>
                <a:uFillTx/>
                <a:latin typeface="Avenir Next" panose="020B0503020202020204" pitchFamily="34" charset="0"/>
                <a:cs typeface="Gill Sans MT"/>
              </a:endParaRPr>
            </a:p>
          </p:txBody>
        </p:sp>
      </p:grpSp>
      <p:sp>
        <p:nvSpPr>
          <p:cNvPr id="153" name="Trapezoid 152">
            <a:extLst>
              <a:ext uri="{FF2B5EF4-FFF2-40B4-BE49-F238E27FC236}">
                <a16:creationId xmlns:a16="http://schemas.microsoft.com/office/drawing/2014/main" id="{33DF1A2A-722C-9A7D-E444-E776E9E2AC7B}"/>
              </a:ext>
            </a:extLst>
          </p:cNvPr>
          <p:cNvSpPr/>
          <p:nvPr/>
        </p:nvSpPr>
        <p:spPr>
          <a:xfrm rot="16200000">
            <a:off x="5808348" y="5050713"/>
            <a:ext cx="1581693" cy="249849"/>
          </a:xfrm>
          <a:prstGeom prst="trapezoid">
            <a:avLst>
              <a:gd name="adj" fmla="val 8257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cxnSp>
        <p:nvCxnSpPr>
          <p:cNvPr id="154" name="Straight Connector 153">
            <a:extLst>
              <a:ext uri="{FF2B5EF4-FFF2-40B4-BE49-F238E27FC236}">
                <a16:creationId xmlns:a16="http://schemas.microsoft.com/office/drawing/2014/main" id="{57EA2218-B401-C869-13CE-99CEB1CF53BC}"/>
              </a:ext>
            </a:extLst>
          </p:cNvPr>
          <p:cNvCxnSpPr>
            <a:cxnSpLocks/>
            <a:endCxn id="167" idx="0"/>
          </p:cNvCxnSpPr>
          <p:nvPr/>
        </p:nvCxnSpPr>
        <p:spPr>
          <a:xfrm>
            <a:off x="6904761" y="4750127"/>
            <a:ext cx="13338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A3B5543-34C8-1456-07F0-EA99DEC4990D}"/>
              </a:ext>
            </a:extLst>
          </p:cNvPr>
          <p:cNvCxnSpPr>
            <a:cxnSpLocks/>
            <a:endCxn id="200" idx="0"/>
          </p:cNvCxnSpPr>
          <p:nvPr/>
        </p:nvCxnSpPr>
        <p:spPr>
          <a:xfrm>
            <a:off x="6904761" y="5629727"/>
            <a:ext cx="13338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AF487461-57BE-B43D-2768-BA31AB15AAA9}"/>
              </a:ext>
            </a:extLst>
          </p:cNvPr>
          <p:cNvCxnSpPr>
            <a:cxnSpLocks/>
          </p:cNvCxnSpPr>
          <p:nvPr/>
        </p:nvCxnSpPr>
        <p:spPr>
          <a:xfrm>
            <a:off x="6904761" y="4631756"/>
            <a:ext cx="0" cy="11153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25FBF352-A54E-F034-993F-362B41AAABC1}"/>
              </a:ext>
            </a:extLst>
          </p:cNvPr>
          <p:cNvCxnSpPr>
            <a:cxnSpLocks/>
            <a:stCxn id="153" idx="2"/>
          </p:cNvCxnSpPr>
          <p:nvPr/>
        </p:nvCxnSpPr>
        <p:spPr>
          <a:xfrm>
            <a:off x="6724119" y="5175637"/>
            <a:ext cx="1653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9" name="Group 158">
            <a:extLst>
              <a:ext uri="{FF2B5EF4-FFF2-40B4-BE49-F238E27FC236}">
                <a16:creationId xmlns:a16="http://schemas.microsoft.com/office/drawing/2014/main" id="{EAAC9EE5-1E0D-17C7-B721-1C364D2EC821}"/>
              </a:ext>
            </a:extLst>
          </p:cNvPr>
          <p:cNvGrpSpPr/>
          <p:nvPr/>
        </p:nvGrpSpPr>
        <p:grpSpPr>
          <a:xfrm>
            <a:off x="7038147" y="5315920"/>
            <a:ext cx="1509033" cy="919446"/>
            <a:chOff x="4697310" y="1380763"/>
            <a:chExt cx="1347890" cy="796381"/>
          </a:xfrm>
        </p:grpSpPr>
        <p:grpSp>
          <p:nvGrpSpPr>
            <p:cNvPr id="199" name="Group 198">
              <a:extLst>
                <a:ext uri="{FF2B5EF4-FFF2-40B4-BE49-F238E27FC236}">
                  <a16:creationId xmlns:a16="http://schemas.microsoft.com/office/drawing/2014/main" id="{391BBB7C-B515-323E-6632-96F43ADB5DF8}"/>
                </a:ext>
              </a:extLst>
            </p:cNvPr>
            <p:cNvGrpSpPr/>
            <p:nvPr/>
          </p:nvGrpSpPr>
          <p:grpSpPr>
            <a:xfrm>
              <a:off x="4961468" y="1380763"/>
              <a:ext cx="1083732" cy="796381"/>
              <a:chOff x="4961468" y="1380763"/>
              <a:chExt cx="1083732" cy="796381"/>
            </a:xfrm>
          </p:grpSpPr>
          <p:sp>
            <p:nvSpPr>
              <p:cNvPr id="204" name="Rectangle 203">
                <a:extLst>
                  <a:ext uri="{FF2B5EF4-FFF2-40B4-BE49-F238E27FC236}">
                    <a16:creationId xmlns:a16="http://schemas.microsoft.com/office/drawing/2014/main" id="{FDF51636-E86B-63C9-D94B-0090FB49B011}"/>
                  </a:ext>
                </a:extLst>
              </p:cNvPr>
              <p:cNvSpPr/>
              <p:nvPr/>
            </p:nvSpPr>
            <p:spPr>
              <a:xfrm>
                <a:off x="4961468" y="1380763"/>
                <a:ext cx="1083732" cy="59308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nvGrpSpPr>
              <p:cNvPr id="205" name="Group 204">
                <a:extLst>
                  <a:ext uri="{FF2B5EF4-FFF2-40B4-BE49-F238E27FC236}">
                    <a16:creationId xmlns:a16="http://schemas.microsoft.com/office/drawing/2014/main" id="{04DA0B64-7A3A-9D42-D65B-E67F444E9D9E}"/>
                  </a:ext>
                </a:extLst>
              </p:cNvPr>
              <p:cNvGrpSpPr/>
              <p:nvPr/>
            </p:nvGrpSpPr>
            <p:grpSpPr>
              <a:xfrm>
                <a:off x="4994689" y="1414865"/>
                <a:ext cx="996193" cy="762279"/>
                <a:chOff x="4994689" y="1414865"/>
                <a:chExt cx="996193" cy="762279"/>
              </a:xfrm>
            </p:grpSpPr>
            <p:cxnSp>
              <p:nvCxnSpPr>
                <p:cNvPr id="206" name="Straight Connector 205">
                  <a:extLst>
                    <a:ext uri="{FF2B5EF4-FFF2-40B4-BE49-F238E27FC236}">
                      <a16:creationId xmlns:a16="http://schemas.microsoft.com/office/drawing/2014/main" id="{88D21BA5-C538-F9DB-C920-42AA337CA408}"/>
                    </a:ext>
                  </a:extLst>
                </p:cNvPr>
                <p:cNvCxnSpPr>
                  <a:cxnSpLocks/>
                  <a:stCxn id="217" idx="2"/>
                  <a:endCxn id="221" idx="6"/>
                </p:cNvCxnSpPr>
                <p:nvPr/>
              </p:nvCxnSpPr>
              <p:spPr>
                <a:xfrm flipV="1">
                  <a:off x="4995336" y="1676639"/>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C84734EF-EA9B-81B9-466F-E77E17701993}"/>
                    </a:ext>
                  </a:extLst>
                </p:cNvPr>
                <p:cNvCxnSpPr>
                  <a:cxnSpLocks/>
                  <a:stCxn id="218" idx="2"/>
                  <a:endCxn id="222" idx="6"/>
                </p:cNvCxnSpPr>
                <p:nvPr/>
              </p:nvCxnSpPr>
              <p:spPr>
                <a:xfrm flipV="1">
                  <a:off x="4995335" y="1856558"/>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2B6B5A4C-E452-2DB6-7D01-CE5495E427E3}"/>
                    </a:ext>
                  </a:extLst>
                </p:cNvPr>
                <p:cNvCxnSpPr>
                  <a:cxnSpLocks/>
                  <a:stCxn id="219" idx="2"/>
                  <a:endCxn id="223" idx="6"/>
                </p:cNvCxnSpPr>
                <p:nvPr/>
              </p:nvCxnSpPr>
              <p:spPr>
                <a:xfrm flipV="1">
                  <a:off x="4994689" y="1496974"/>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9" name="Group 208">
                  <a:extLst>
                    <a:ext uri="{FF2B5EF4-FFF2-40B4-BE49-F238E27FC236}">
                      <a16:creationId xmlns:a16="http://schemas.microsoft.com/office/drawing/2014/main" id="{969EFD6A-4718-A89C-64E9-93CD22238F0E}"/>
                    </a:ext>
                  </a:extLst>
                </p:cNvPr>
                <p:cNvGrpSpPr/>
                <p:nvPr/>
              </p:nvGrpSpPr>
              <p:grpSpPr>
                <a:xfrm>
                  <a:off x="5204995" y="1424282"/>
                  <a:ext cx="146030" cy="752862"/>
                  <a:chOff x="5204995" y="1424282"/>
                  <a:chExt cx="146030" cy="752862"/>
                </a:xfrm>
              </p:grpSpPr>
              <p:cxnSp>
                <p:nvCxnSpPr>
                  <p:cNvPr id="228" name="Straight Connector 227">
                    <a:extLst>
                      <a:ext uri="{FF2B5EF4-FFF2-40B4-BE49-F238E27FC236}">
                        <a16:creationId xmlns:a16="http://schemas.microsoft.com/office/drawing/2014/main" id="{31838316-2D43-945B-3A20-93A9C4CD132A}"/>
                      </a:ext>
                    </a:extLst>
                  </p:cNvPr>
                  <p:cNvCxnSpPr>
                    <a:cxnSpLocks/>
                    <a:stCxn id="231" idx="0"/>
                  </p:cNvCxnSpPr>
                  <p:nvPr/>
                </p:nvCxnSpPr>
                <p:spPr>
                  <a:xfrm>
                    <a:off x="5277687" y="1424282"/>
                    <a:ext cx="0" cy="7528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9" name="Oval 228">
                    <a:extLst>
                      <a:ext uri="{FF2B5EF4-FFF2-40B4-BE49-F238E27FC236}">
                        <a16:creationId xmlns:a16="http://schemas.microsoft.com/office/drawing/2014/main" id="{CED4FA0A-9D9C-83B4-8F81-F2E7FB6FD6CE}"/>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30" name="Oval 229">
                    <a:extLst>
                      <a:ext uri="{FF2B5EF4-FFF2-40B4-BE49-F238E27FC236}">
                        <a16:creationId xmlns:a16="http://schemas.microsoft.com/office/drawing/2014/main" id="{D4C45ABF-DC25-A4C0-4D76-33380F79A5E8}"/>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31" name="Oval 230">
                    <a:extLst>
                      <a:ext uri="{FF2B5EF4-FFF2-40B4-BE49-F238E27FC236}">
                        <a16:creationId xmlns:a16="http://schemas.microsoft.com/office/drawing/2014/main" id="{8D5A55F7-926F-F40E-FC2D-AA0790808A35}"/>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210" name="Group 209">
                  <a:extLst>
                    <a:ext uri="{FF2B5EF4-FFF2-40B4-BE49-F238E27FC236}">
                      <a16:creationId xmlns:a16="http://schemas.microsoft.com/office/drawing/2014/main" id="{2240EB8B-5B86-1D61-0A70-7FBFD77A07F0}"/>
                    </a:ext>
                  </a:extLst>
                </p:cNvPr>
                <p:cNvGrpSpPr/>
                <p:nvPr/>
              </p:nvGrpSpPr>
              <p:grpSpPr>
                <a:xfrm>
                  <a:off x="5419036" y="1419988"/>
                  <a:ext cx="146030" cy="757156"/>
                  <a:chOff x="5204995" y="1424282"/>
                  <a:chExt cx="146030" cy="757156"/>
                </a:xfrm>
              </p:grpSpPr>
              <p:cxnSp>
                <p:nvCxnSpPr>
                  <p:cNvPr id="224" name="Straight Connector 223">
                    <a:extLst>
                      <a:ext uri="{FF2B5EF4-FFF2-40B4-BE49-F238E27FC236}">
                        <a16:creationId xmlns:a16="http://schemas.microsoft.com/office/drawing/2014/main" id="{66C4C24C-9A57-262C-0016-04952F52AD66}"/>
                      </a:ext>
                    </a:extLst>
                  </p:cNvPr>
                  <p:cNvCxnSpPr>
                    <a:cxnSpLocks/>
                    <a:stCxn id="227" idx="0"/>
                  </p:cNvCxnSpPr>
                  <p:nvPr/>
                </p:nvCxnSpPr>
                <p:spPr>
                  <a:xfrm>
                    <a:off x="5277687" y="1424282"/>
                    <a:ext cx="0" cy="75715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5" name="Oval 224">
                    <a:extLst>
                      <a:ext uri="{FF2B5EF4-FFF2-40B4-BE49-F238E27FC236}">
                        <a16:creationId xmlns:a16="http://schemas.microsoft.com/office/drawing/2014/main" id="{38DE10E1-DD0A-26A8-932D-6C8603ABE3BA}"/>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6" name="Oval 225">
                    <a:extLst>
                      <a:ext uri="{FF2B5EF4-FFF2-40B4-BE49-F238E27FC236}">
                        <a16:creationId xmlns:a16="http://schemas.microsoft.com/office/drawing/2014/main" id="{8BBA384A-FD4C-4165-2130-5ABFF158755A}"/>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7" name="Oval 226">
                    <a:extLst>
                      <a:ext uri="{FF2B5EF4-FFF2-40B4-BE49-F238E27FC236}">
                        <a16:creationId xmlns:a16="http://schemas.microsoft.com/office/drawing/2014/main" id="{59C42B11-9842-E329-11E3-96DA5F8289EF}"/>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211" name="Oval 210">
                  <a:extLst>
                    <a:ext uri="{FF2B5EF4-FFF2-40B4-BE49-F238E27FC236}">
                      <a16:creationId xmlns:a16="http://schemas.microsoft.com/office/drawing/2014/main" id="{92EDE11A-28DD-F3B4-4C7D-A61ACC247FAB}"/>
                    </a:ext>
                  </a:extLst>
                </p:cNvPr>
                <p:cNvSpPr/>
                <p:nvPr/>
              </p:nvSpPr>
              <p:spPr>
                <a:xfrm>
                  <a:off x="5633076" y="1599653"/>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latin typeface="Avenir Next" panose="020B0503020202020204" pitchFamily="34" charset="0"/>
                      <a:cs typeface="Arial" panose="020B0604020202020204" pitchFamily="34" charset="0"/>
                    </a:rPr>
                    <a:t>…</a:t>
                  </a:r>
                </a:p>
              </p:txBody>
            </p:sp>
            <p:grpSp>
              <p:nvGrpSpPr>
                <p:cNvPr id="212" name="Group 211">
                  <a:extLst>
                    <a:ext uri="{FF2B5EF4-FFF2-40B4-BE49-F238E27FC236}">
                      <a16:creationId xmlns:a16="http://schemas.microsoft.com/office/drawing/2014/main" id="{E831BA7D-97A9-48F1-40DC-9477D6B01EB0}"/>
                    </a:ext>
                  </a:extLst>
                </p:cNvPr>
                <p:cNvGrpSpPr/>
                <p:nvPr/>
              </p:nvGrpSpPr>
              <p:grpSpPr>
                <a:xfrm>
                  <a:off x="5844852" y="1424282"/>
                  <a:ext cx="146030" cy="752862"/>
                  <a:chOff x="5204995" y="1424282"/>
                  <a:chExt cx="146030" cy="752862"/>
                </a:xfrm>
              </p:grpSpPr>
              <p:cxnSp>
                <p:nvCxnSpPr>
                  <p:cNvPr id="220" name="Straight Connector 219">
                    <a:extLst>
                      <a:ext uri="{FF2B5EF4-FFF2-40B4-BE49-F238E27FC236}">
                        <a16:creationId xmlns:a16="http://schemas.microsoft.com/office/drawing/2014/main" id="{A26064B1-CE0C-A884-304A-FEBA8CC87173}"/>
                      </a:ext>
                    </a:extLst>
                  </p:cNvPr>
                  <p:cNvCxnSpPr>
                    <a:cxnSpLocks/>
                    <a:stCxn id="223" idx="0"/>
                  </p:cNvCxnSpPr>
                  <p:nvPr/>
                </p:nvCxnSpPr>
                <p:spPr>
                  <a:xfrm>
                    <a:off x="5277687" y="1424282"/>
                    <a:ext cx="0" cy="7528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1" name="Oval 220">
                    <a:extLst>
                      <a:ext uri="{FF2B5EF4-FFF2-40B4-BE49-F238E27FC236}">
                        <a16:creationId xmlns:a16="http://schemas.microsoft.com/office/drawing/2014/main" id="{DA27A7F8-A7A3-94B6-CB12-6B086E5A7FD2}"/>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2" name="Oval 221">
                    <a:extLst>
                      <a:ext uri="{FF2B5EF4-FFF2-40B4-BE49-F238E27FC236}">
                        <a16:creationId xmlns:a16="http://schemas.microsoft.com/office/drawing/2014/main" id="{FB447ED3-29DE-FD26-DB3A-49BB85A8C404}"/>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3" name="Oval 222">
                    <a:extLst>
                      <a:ext uri="{FF2B5EF4-FFF2-40B4-BE49-F238E27FC236}">
                        <a16:creationId xmlns:a16="http://schemas.microsoft.com/office/drawing/2014/main" id="{8F459794-632D-5DAF-6F00-23BC2C1BB799}"/>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213" name="Group 212">
                  <a:extLst>
                    <a:ext uri="{FF2B5EF4-FFF2-40B4-BE49-F238E27FC236}">
                      <a16:creationId xmlns:a16="http://schemas.microsoft.com/office/drawing/2014/main" id="{7FB7E9E9-607E-65BE-9948-9AF84AF83341}"/>
                    </a:ext>
                  </a:extLst>
                </p:cNvPr>
                <p:cNvGrpSpPr/>
                <p:nvPr/>
              </p:nvGrpSpPr>
              <p:grpSpPr>
                <a:xfrm>
                  <a:off x="4994689" y="1429152"/>
                  <a:ext cx="146030" cy="747992"/>
                  <a:chOff x="5204995" y="1424282"/>
                  <a:chExt cx="146030" cy="747992"/>
                </a:xfrm>
              </p:grpSpPr>
              <p:cxnSp>
                <p:nvCxnSpPr>
                  <p:cNvPr id="216" name="Straight Connector 215">
                    <a:extLst>
                      <a:ext uri="{FF2B5EF4-FFF2-40B4-BE49-F238E27FC236}">
                        <a16:creationId xmlns:a16="http://schemas.microsoft.com/office/drawing/2014/main" id="{C0362FED-F863-B353-DD65-C08218F67039}"/>
                      </a:ext>
                    </a:extLst>
                  </p:cNvPr>
                  <p:cNvCxnSpPr>
                    <a:cxnSpLocks/>
                    <a:stCxn id="219" idx="0"/>
                  </p:cNvCxnSpPr>
                  <p:nvPr/>
                </p:nvCxnSpPr>
                <p:spPr>
                  <a:xfrm>
                    <a:off x="5277687" y="1424282"/>
                    <a:ext cx="0" cy="74799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17" name="Oval 216">
                    <a:extLst>
                      <a:ext uri="{FF2B5EF4-FFF2-40B4-BE49-F238E27FC236}">
                        <a16:creationId xmlns:a16="http://schemas.microsoft.com/office/drawing/2014/main" id="{79BE26BA-E630-9303-331D-2A373A828574}"/>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18" name="Oval 217">
                    <a:extLst>
                      <a:ext uri="{FF2B5EF4-FFF2-40B4-BE49-F238E27FC236}">
                        <a16:creationId xmlns:a16="http://schemas.microsoft.com/office/drawing/2014/main" id="{0E1A1183-BC46-50BE-F976-7CBDF5D1A0BB}"/>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19" name="Oval 218">
                    <a:extLst>
                      <a:ext uri="{FF2B5EF4-FFF2-40B4-BE49-F238E27FC236}">
                        <a16:creationId xmlns:a16="http://schemas.microsoft.com/office/drawing/2014/main" id="{6D197176-A524-E762-6297-9ADD6F28450B}"/>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214" name="Oval 213">
                  <a:extLst>
                    <a:ext uri="{FF2B5EF4-FFF2-40B4-BE49-F238E27FC236}">
                      <a16:creationId xmlns:a16="http://schemas.microsoft.com/office/drawing/2014/main" id="{CCD4E9E0-0759-7A57-5155-F0C60E0FC5AC}"/>
                    </a:ext>
                  </a:extLst>
                </p:cNvPr>
                <p:cNvSpPr/>
                <p:nvPr/>
              </p:nvSpPr>
              <p:spPr>
                <a:xfrm>
                  <a:off x="5636464" y="1414865"/>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sp>
              <p:nvSpPr>
                <p:cNvPr id="215" name="Oval 214">
                  <a:extLst>
                    <a:ext uri="{FF2B5EF4-FFF2-40B4-BE49-F238E27FC236}">
                      <a16:creationId xmlns:a16="http://schemas.microsoft.com/office/drawing/2014/main" id="{E4CCC99E-F9E8-01D1-D52B-5A44F09EB648}"/>
                    </a:ext>
                  </a:extLst>
                </p:cNvPr>
                <p:cNvSpPr/>
                <p:nvPr/>
              </p:nvSpPr>
              <p:spPr>
                <a:xfrm>
                  <a:off x="5630166" y="1787487"/>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grpSp>
        </p:grpSp>
        <p:sp>
          <p:nvSpPr>
            <p:cNvPr id="200" name="Trapezoid 199">
              <a:extLst>
                <a:ext uri="{FF2B5EF4-FFF2-40B4-BE49-F238E27FC236}">
                  <a16:creationId xmlns:a16="http://schemas.microsoft.com/office/drawing/2014/main" id="{C3269B1D-665A-B842-355A-91A6C313D350}"/>
                </a:ext>
              </a:extLst>
            </p:cNvPr>
            <p:cNvSpPr/>
            <p:nvPr/>
          </p:nvSpPr>
          <p:spPr>
            <a:xfrm rot="16200000">
              <a:off x="4534878" y="1580684"/>
              <a:ext cx="487028" cy="162163"/>
            </a:xfrm>
            <a:prstGeom prst="trapezoid">
              <a:avLst>
                <a:gd name="adj" fmla="val 3412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01" name="Rectangle 200">
              <a:extLst>
                <a:ext uri="{FF2B5EF4-FFF2-40B4-BE49-F238E27FC236}">
                  <a16:creationId xmlns:a16="http://schemas.microsoft.com/office/drawing/2014/main" id="{86AF9430-0567-6A8F-8492-68B10A1B6039}"/>
                </a:ext>
              </a:extLst>
            </p:cNvPr>
            <p:cNvSpPr/>
            <p:nvPr/>
          </p:nvSpPr>
          <p:spPr>
            <a:xfrm>
              <a:off x="4961468" y="1974809"/>
              <a:ext cx="1083732" cy="111866"/>
            </a:xfrm>
            <a:prstGeom prst="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cxnSp>
          <p:nvCxnSpPr>
            <p:cNvPr id="202" name="Straight Connector 201">
              <a:extLst>
                <a:ext uri="{FF2B5EF4-FFF2-40B4-BE49-F238E27FC236}">
                  <a16:creationId xmlns:a16="http://schemas.microsoft.com/office/drawing/2014/main" id="{8B46416B-2148-BED3-4AE2-10AD47CA4417}"/>
                </a:ext>
              </a:extLst>
            </p:cNvPr>
            <p:cNvCxnSpPr>
              <a:cxnSpLocks/>
            </p:cNvCxnSpPr>
            <p:nvPr/>
          </p:nvCxnSpPr>
          <p:spPr>
            <a:xfrm flipV="1">
              <a:off x="4852605" y="1560248"/>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304589A4-11B1-FD4F-B3EF-BFDB60A67E3D}"/>
                </a:ext>
              </a:extLst>
            </p:cNvPr>
            <p:cNvCxnSpPr>
              <a:cxnSpLocks/>
            </p:cNvCxnSpPr>
            <p:nvPr/>
          </p:nvCxnSpPr>
          <p:spPr>
            <a:xfrm flipV="1">
              <a:off x="4852605" y="1763683"/>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60" name="Straight Connector 159">
            <a:extLst>
              <a:ext uri="{FF2B5EF4-FFF2-40B4-BE49-F238E27FC236}">
                <a16:creationId xmlns:a16="http://schemas.microsoft.com/office/drawing/2014/main" id="{A20A4F1A-CA51-73D8-0445-0C5E5C507824}"/>
              </a:ext>
            </a:extLst>
          </p:cNvPr>
          <p:cNvCxnSpPr>
            <a:cxnSpLocks/>
          </p:cNvCxnSpPr>
          <p:nvPr/>
        </p:nvCxnSpPr>
        <p:spPr>
          <a:xfrm>
            <a:off x="8166651" y="6133041"/>
            <a:ext cx="0" cy="1023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3" name="Table 4">
            <a:extLst>
              <a:ext uri="{FF2B5EF4-FFF2-40B4-BE49-F238E27FC236}">
                <a16:creationId xmlns:a16="http://schemas.microsoft.com/office/drawing/2014/main" id="{4FF7348E-EA2C-F1C1-733F-A2F20EA3686F}"/>
              </a:ext>
            </a:extLst>
          </p:cNvPr>
          <p:cNvGraphicFramePr>
            <a:graphicFrameLocks/>
          </p:cNvGraphicFramePr>
          <p:nvPr>
            <p:extLst>
              <p:ext uri="{D42A27DB-BD31-4B8C-83A1-F6EECF244321}">
                <p14:modId xmlns:p14="http://schemas.microsoft.com/office/powerpoint/2010/main" val="2003513325"/>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234" name="Rectangle 233">
            <a:extLst>
              <a:ext uri="{FF2B5EF4-FFF2-40B4-BE49-F238E27FC236}">
                <a16:creationId xmlns:a16="http://schemas.microsoft.com/office/drawing/2014/main" id="{A36B6873-23C4-7DF7-FDFD-990BDC892B01}"/>
              </a:ext>
            </a:extLst>
          </p:cNvPr>
          <p:cNvSpPr/>
          <p:nvPr/>
        </p:nvSpPr>
        <p:spPr>
          <a:xfrm>
            <a:off x="0" y="1667303"/>
            <a:ext cx="9063613" cy="4814102"/>
          </a:xfrm>
          <a:prstGeom prst="rect">
            <a:avLst/>
          </a:prstGeom>
          <a:solidFill>
            <a:schemeClr val="bg1">
              <a:alpha val="8979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5" name="Group 144">
            <a:extLst>
              <a:ext uri="{FF2B5EF4-FFF2-40B4-BE49-F238E27FC236}">
                <a16:creationId xmlns:a16="http://schemas.microsoft.com/office/drawing/2014/main" id="{D3F8991A-89D3-1EAE-A333-DB22CA481894}"/>
              </a:ext>
            </a:extLst>
          </p:cNvPr>
          <p:cNvGrpSpPr/>
          <p:nvPr/>
        </p:nvGrpSpPr>
        <p:grpSpPr>
          <a:xfrm>
            <a:off x="169011" y="2529949"/>
            <a:ext cx="9144000" cy="848609"/>
            <a:chOff x="406767" y="3421560"/>
            <a:chExt cx="8475011" cy="856896"/>
          </a:xfrm>
        </p:grpSpPr>
        <p:sp>
          <p:nvSpPr>
            <p:cNvPr id="146" name="TextBox 145">
              <a:extLst>
                <a:ext uri="{FF2B5EF4-FFF2-40B4-BE49-F238E27FC236}">
                  <a16:creationId xmlns:a16="http://schemas.microsoft.com/office/drawing/2014/main" id="{E6D8A42F-A19F-FC2C-2748-55631161CD2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47" name="TextBox 146">
              <a:extLst>
                <a:ext uri="{FF2B5EF4-FFF2-40B4-BE49-F238E27FC236}">
                  <a16:creationId xmlns:a16="http://schemas.microsoft.com/office/drawing/2014/main" id="{6E987BB1-B568-485D-558D-86BC9451A2BF}"/>
                </a:ext>
              </a:extLst>
            </p:cNvPr>
            <p:cNvSpPr txBox="1"/>
            <p:nvPr/>
          </p:nvSpPr>
          <p:spPr>
            <a:xfrm>
              <a:off x="880776" y="3501501"/>
              <a:ext cx="8001002" cy="776955"/>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Processing-</a:t>
              </a:r>
              <a:r>
                <a:rPr lang="en-US" sz="2200" b="1" u="sng" dirty="0">
                  <a:solidFill>
                    <a:schemeClr val="accent5"/>
                  </a:solidFill>
                  <a:latin typeface="Avenir Next" panose="020B0503020202020204" pitchFamily="34" charset="0"/>
                  <a:cs typeface="Gill Sans MT"/>
                </a:rPr>
                <a:t>U</a:t>
              </a:r>
              <a:r>
                <a:rPr kumimoji="0" lang="en-US" sz="2200" b="1" i="0" u="sng" strike="noStrike" kern="1200" cap="none" spc="0" normalizeH="0" baseline="0" noProof="0" dirty="0">
                  <a:ln>
                    <a:noFill/>
                  </a:ln>
                  <a:solidFill>
                    <a:schemeClr val="accent5"/>
                  </a:solidFill>
                  <a:effectLst/>
                  <a:uLnTx/>
                  <a:uFillTx/>
                  <a:latin typeface="Avenir Next" panose="020B0503020202020204" pitchFamily="34" charset="0"/>
                  <a:cs typeface="Gill Sans MT"/>
                </a:rPr>
                <a:t>sing</a:t>
              </a: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-Memory</a:t>
              </a:r>
              <a:r>
                <a:rPr kumimoji="0" lang="en-US" sz="2200" i="0" u="none" strike="noStrike" kern="1200" cap="none" spc="0" normalizeH="0" baseline="0" noProof="0" dirty="0">
                  <a:ln>
                    <a:noFill/>
                  </a:ln>
                  <a:effectLst/>
                  <a:uLnTx/>
                  <a:uFillTx/>
                  <a:latin typeface="Avenir Next" panose="020B0503020202020204" pitchFamily="34" charset="0"/>
                  <a:cs typeface="Gill Sans MT"/>
                </a:rPr>
                <a:t>: </a:t>
              </a:r>
              <a:r>
                <a:rPr lang="en-US" sz="2200" dirty="0">
                  <a:latin typeface="Avenir Next" panose="020B0503020202020204" pitchFamily="34" charset="0"/>
                  <a:cs typeface="Gill Sans MT"/>
                </a:rPr>
                <a:t>uses the </a:t>
              </a:r>
              <a:r>
                <a:rPr lang="en-US" sz="2200" dirty="0">
                  <a:solidFill>
                    <a:schemeClr val="accent5"/>
                  </a:solidFill>
                  <a:latin typeface="Avenir Next" panose="020B0503020202020204" pitchFamily="34" charset="0"/>
                  <a:cs typeface="Gill Sans MT"/>
                </a:rPr>
                <a:t>operational principles of </a:t>
              </a:r>
              <a:br>
                <a:rPr lang="en-US" sz="2200" dirty="0">
                  <a:solidFill>
                    <a:schemeClr val="accent5"/>
                  </a:solidFill>
                  <a:latin typeface="Avenir Next" panose="020B0503020202020204" pitchFamily="34" charset="0"/>
                  <a:cs typeface="Gill Sans MT"/>
                </a:rPr>
              </a:br>
              <a:r>
                <a:rPr lang="en-US" sz="2200" dirty="0">
                  <a:solidFill>
                    <a:schemeClr val="accent5"/>
                  </a:solidFill>
                  <a:latin typeface="Avenir Next" panose="020B0503020202020204" pitchFamily="34" charset="0"/>
                  <a:cs typeface="Gill Sans MT"/>
                </a:rPr>
                <a:t>memory cells</a:t>
              </a:r>
              <a:r>
                <a:rPr lang="en-US" sz="2200" dirty="0">
                  <a:latin typeface="Avenir Next" panose="020B0503020202020204" pitchFamily="34" charset="0"/>
                  <a:cs typeface="Gill Sans MT"/>
                </a:rPr>
                <a:t> to perform computation</a:t>
              </a:r>
              <a:endParaRPr kumimoji="0" lang="en-US" sz="2200" i="0" u="none" strike="noStrike" kern="1200" cap="none" spc="0" normalizeH="0" baseline="0" noProof="0" dirty="0">
                <a:ln>
                  <a:noFill/>
                </a:ln>
                <a:effectLst/>
                <a:uLnTx/>
                <a:uFillTx/>
                <a:latin typeface="Avenir Next" panose="020B0503020202020204" pitchFamily="34" charset="0"/>
                <a:cs typeface="Gill Sans MT"/>
              </a:endParaRPr>
            </a:p>
          </p:txBody>
        </p:sp>
      </p:grpSp>
      <p:grpSp>
        <p:nvGrpSpPr>
          <p:cNvPr id="235" name="Group 234">
            <a:extLst>
              <a:ext uri="{FF2B5EF4-FFF2-40B4-BE49-F238E27FC236}">
                <a16:creationId xmlns:a16="http://schemas.microsoft.com/office/drawing/2014/main" id="{92650671-D2D9-F8DF-75AF-2E598EB8EA82}"/>
              </a:ext>
            </a:extLst>
          </p:cNvPr>
          <p:cNvGrpSpPr/>
          <p:nvPr/>
        </p:nvGrpSpPr>
        <p:grpSpPr>
          <a:xfrm>
            <a:off x="7038147" y="3990552"/>
            <a:ext cx="1746228" cy="1325368"/>
            <a:chOff x="7038147" y="3990552"/>
            <a:chExt cx="1746228" cy="1325368"/>
          </a:xfrm>
        </p:grpSpPr>
        <p:sp>
          <p:nvSpPr>
            <p:cNvPr id="149" name="TextBox 148">
              <a:extLst>
                <a:ext uri="{FF2B5EF4-FFF2-40B4-BE49-F238E27FC236}">
                  <a16:creationId xmlns:a16="http://schemas.microsoft.com/office/drawing/2014/main" id="{CA545588-4C02-7CBA-AD69-83B70DC72DFA}"/>
                </a:ext>
              </a:extLst>
            </p:cNvPr>
            <p:cNvSpPr txBox="1"/>
            <p:nvPr/>
          </p:nvSpPr>
          <p:spPr>
            <a:xfrm>
              <a:off x="7104930" y="3990552"/>
              <a:ext cx="1679445" cy="430887"/>
            </a:xfrm>
            <a:prstGeom prst="rect">
              <a:avLst/>
            </a:prstGeom>
            <a:noFill/>
            <a:ln>
              <a:noFill/>
              <a:prstDash val="dash"/>
            </a:ln>
          </p:spPr>
          <p:txBody>
            <a:bodyPr wrap="square" lIns="0" tIns="0" rIns="0" bIns="0">
              <a:spAutoFit/>
            </a:bodyPr>
            <a:lstStyle/>
            <a:p>
              <a:pPr algn="ctr"/>
              <a:r>
                <a:rPr lang="en-US" sz="1400" b="1" i="1" dirty="0">
                  <a:solidFill>
                    <a:schemeClr val="accent5"/>
                  </a:solidFill>
                  <a:latin typeface="Avenir Next" panose="020B0503020202020204" pitchFamily="34" charset="0"/>
                  <a:cs typeface="Arial" panose="020B0604020202020204" pitchFamily="34" charset="0"/>
                </a:rPr>
                <a:t>Processing-</a:t>
              </a:r>
            </a:p>
            <a:p>
              <a:pPr algn="ctr"/>
              <a:r>
                <a:rPr lang="en-US" sz="1400" b="1" i="1" dirty="0">
                  <a:solidFill>
                    <a:schemeClr val="accent5"/>
                  </a:solidFill>
                  <a:latin typeface="Avenir Next" panose="020B0503020202020204" pitchFamily="34" charset="0"/>
                  <a:cs typeface="Arial" panose="020B0604020202020204" pitchFamily="34" charset="0"/>
                </a:rPr>
                <a:t>Using-DRAM</a:t>
              </a:r>
            </a:p>
          </p:txBody>
        </p:sp>
        <p:grpSp>
          <p:nvGrpSpPr>
            <p:cNvPr id="161" name="Group 160">
              <a:extLst>
                <a:ext uri="{FF2B5EF4-FFF2-40B4-BE49-F238E27FC236}">
                  <a16:creationId xmlns:a16="http://schemas.microsoft.com/office/drawing/2014/main" id="{855096CD-27BA-D817-D7C7-BDFB9506589E}"/>
                </a:ext>
              </a:extLst>
            </p:cNvPr>
            <p:cNvGrpSpPr/>
            <p:nvPr/>
          </p:nvGrpSpPr>
          <p:grpSpPr>
            <a:xfrm>
              <a:off x="7038147" y="4435484"/>
              <a:ext cx="1509033" cy="880436"/>
              <a:chOff x="7069492" y="4319864"/>
              <a:chExt cx="1509033" cy="880436"/>
            </a:xfrm>
          </p:grpSpPr>
          <p:cxnSp>
            <p:nvCxnSpPr>
              <p:cNvPr id="162" name="Straight Connector 161">
                <a:extLst>
                  <a:ext uri="{FF2B5EF4-FFF2-40B4-BE49-F238E27FC236}">
                    <a16:creationId xmlns:a16="http://schemas.microsoft.com/office/drawing/2014/main" id="{8A44072D-085B-74B7-F667-955F6A79FF1E}"/>
                  </a:ext>
                </a:extLst>
              </p:cNvPr>
              <p:cNvCxnSpPr>
                <a:cxnSpLocks/>
              </p:cNvCxnSpPr>
              <p:nvPr/>
            </p:nvCxnSpPr>
            <p:spPr>
              <a:xfrm>
                <a:off x="8195254" y="5134860"/>
                <a:ext cx="0" cy="65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3" name="Group 162">
                <a:extLst>
                  <a:ext uri="{FF2B5EF4-FFF2-40B4-BE49-F238E27FC236}">
                    <a16:creationId xmlns:a16="http://schemas.microsoft.com/office/drawing/2014/main" id="{E18F74EB-D3EB-D0ED-1D0D-81DBAC8EE43E}"/>
                  </a:ext>
                </a:extLst>
              </p:cNvPr>
              <p:cNvGrpSpPr/>
              <p:nvPr/>
            </p:nvGrpSpPr>
            <p:grpSpPr>
              <a:xfrm>
                <a:off x="7069492" y="4319864"/>
                <a:ext cx="1509033" cy="880436"/>
                <a:chOff x="7069492" y="4319864"/>
                <a:chExt cx="1509033" cy="880436"/>
              </a:xfrm>
            </p:grpSpPr>
            <p:grpSp>
              <p:nvGrpSpPr>
                <p:cNvPr id="164" name="Group 163">
                  <a:extLst>
                    <a:ext uri="{FF2B5EF4-FFF2-40B4-BE49-F238E27FC236}">
                      <a16:creationId xmlns:a16="http://schemas.microsoft.com/office/drawing/2014/main" id="{77C9E622-3511-E27C-FB81-A0AD36F51F3E}"/>
                    </a:ext>
                  </a:extLst>
                </p:cNvPr>
                <p:cNvGrpSpPr/>
                <p:nvPr/>
              </p:nvGrpSpPr>
              <p:grpSpPr>
                <a:xfrm>
                  <a:off x="7069492" y="4319864"/>
                  <a:ext cx="1509033" cy="880436"/>
                  <a:chOff x="4697310" y="1380763"/>
                  <a:chExt cx="1347890" cy="762593"/>
                </a:xfrm>
              </p:grpSpPr>
              <p:grpSp>
                <p:nvGrpSpPr>
                  <p:cNvPr id="166" name="Group 165">
                    <a:extLst>
                      <a:ext uri="{FF2B5EF4-FFF2-40B4-BE49-F238E27FC236}">
                        <a16:creationId xmlns:a16="http://schemas.microsoft.com/office/drawing/2014/main" id="{EF8DF4BF-81AD-D8DC-A317-686DBE54361C}"/>
                      </a:ext>
                    </a:extLst>
                  </p:cNvPr>
                  <p:cNvGrpSpPr/>
                  <p:nvPr/>
                </p:nvGrpSpPr>
                <p:grpSpPr>
                  <a:xfrm>
                    <a:off x="4961468" y="1380763"/>
                    <a:ext cx="1083732" cy="762593"/>
                    <a:chOff x="4961468" y="1380763"/>
                    <a:chExt cx="1083732" cy="762593"/>
                  </a:xfrm>
                </p:grpSpPr>
                <p:sp>
                  <p:nvSpPr>
                    <p:cNvPr id="171" name="Rectangle 170">
                      <a:extLst>
                        <a:ext uri="{FF2B5EF4-FFF2-40B4-BE49-F238E27FC236}">
                          <a16:creationId xmlns:a16="http://schemas.microsoft.com/office/drawing/2014/main" id="{573C131C-D1CC-4A1A-2272-EEB48D69EB4D}"/>
                        </a:ext>
                      </a:extLst>
                    </p:cNvPr>
                    <p:cNvSpPr/>
                    <p:nvPr/>
                  </p:nvSpPr>
                  <p:spPr>
                    <a:xfrm>
                      <a:off x="4961468" y="1380763"/>
                      <a:ext cx="1083732" cy="593087"/>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nvGrpSpPr>
                    <p:cNvPr id="172" name="Group 171">
                      <a:extLst>
                        <a:ext uri="{FF2B5EF4-FFF2-40B4-BE49-F238E27FC236}">
                          <a16:creationId xmlns:a16="http://schemas.microsoft.com/office/drawing/2014/main" id="{41B6E082-21CE-1ADE-276E-9951D041E248}"/>
                        </a:ext>
                      </a:extLst>
                    </p:cNvPr>
                    <p:cNvGrpSpPr/>
                    <p:nvPr/>
                  </p:nvGrpSpPr>
                  <p:grpSpPr>
                    <a:xfrm>
                      <a:off x="4994689" y="1414865"/>
                      <a:ext cx="996193" cy="728491"/>
                      <a:chOff x="4994689" y="1414865"/>
                      <a:chExt cx="996193" cy="728491"/>
                    </a:xfrm>
                  </p:grpSpPr>
                  <p:cxnSp>
                    <p:nvCxnSpPr>
                      <p:cNvPr id="173" name="Straight Connector 172">
                        <a:extLst>
                          <a:ext uri="{FF2B5EF4-FFF2-40B4-BE49-F238E27FC236}">
                            <a16:creationId xmlns:a16="http://schemas.microsoft.com/office/drawing/2014/main" id="{EEBC9874-96BA-2329-8D38-342B5405A4DB}"/>
                          </a:ext>
                        </a:extLst>
                      </p:cNvPr>
                      <p:cNvCxnSpPr>
                        <a:cxnSpLocks/>
                        <a:stCxn id="184" idx="2"/>
                        <a:endCxn id="188" idx="6"/>
                      </p:cNvCxnSpPr>
                      <p:nvPr/>
                    </p:nvCxnSpPr>
                    <p:spPr>
                      <a:xfrm flipV="1">
                        <a:off x="4995336" y="1676639"/>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BB623F7D-3796-E2E5-4CDA-4FF442D280F4}"/>
                          </a:ext>
                        </a:extLst>
                      </p:cNvPr>
                      <p:cNvCxnSpPr>
                        <a:cxnSpLocks/>
                        <a:stCxn id="185" idx="2"/>
                        <a:endCxn id="189" idx="6"/>
                      </p:cNvCxnSpPr>
                      <p:nvPr/>
                    </p:nvCxnSpPr>
                    <p:spPr>
                      <a:xfrm flipV="1">
                        <a:off x="4995335" y="1856558"/>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C27549A3-A0CE-F0B7-A5C7-29BA8DD03DA7}"/>
                          </a:ext>
                        </a:extLst>
                      </p:cNvPr>
                      <p:cNvCxnSpPr>
                        <a:cxnSpLocks/>
                        <a:stCxn id="186" idx="2"/>
                        <a:endCxn id="190" idx="6"/>
                      </p:cNvCxnSpPr>
                      <p:nvPr/>
                    </p:nvCxnSpPr>
                    <p:spPr>
                      <a:xfrm flipV="1">
                        <a:off x="4994689" y="1496974"/>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 name="Group 175">
                        <a:extLst>
                          <a:ext uri="{FF2B5EF4-FFF2-40B4-BE49-F238E27FC236}">
                            <a16:creationId xmlns:a16="http://schemas.microsoft.com/office/drawing/2014/main" id="{E929ED2B-AE9C-757B-ED6E-6B0F1084FE34}"/>
                          </a:ext>
                        </a:extLst>
                      </p:cNvPr>
                      <p:cNvGrpSpPr/>
                      <p:nvPr/>
                    </p:nvGrpSpPr>
                    <p:grpSpPr>
                      <a:xfrm>
                        <a:off x="5204995" y="1424282"/>
                        <a:ext cx="146030" cy="719074"/>
                        <a:chOff x="5204995" y="1424282"/>
                        <a:chExt cx="146030" cy="719074"/>
                      </a:xfrm>
                    </p:grpSpPr>
                    <p:cxnSp>
                      <p:nvCxnSpPr>
                        <p:cNvPr id="195" name="Straight Connector 194">
                          <a:extLst>
                            <a:ext uri="{FF2B5EF4-FFF2-40B4-BE49-F238E27FC236}">
                              <a16:creationId xmlns:a16="http://schemas.microsoft.com/office/drawing/2014/main" id="{2E2758CD-09E0-4990-A7FC-053C13C2D738}"/>
                            </a:ext>
                          </a:extLst>
                        </p:cNvPr>
                        <p:cNvCxnSpPr>
                          <a:cxnSpLocks/>
                          <a:stCxn id="198" idx="0"/>
                        </p:cNvCxnSpPr>
                        <p:nvPr/>
                      </p:nvCxnSpPr>
                      <p:spPr>
                        <a:xfrm>
                          <a:off x="5277687" y="1424282"/>
                          <a:ext cx="0" cy="7190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6" name="Oval 195">
                          <a:extLst>
                            <a:ext uri="{FF2B5EF4-FFF2-40B4-BE49-F238E27FC236}">
                              <a16:creationId xmlns:a16="http://schemas.microsoft.com/office/drawing/2014/main" id="{F36A98A0-52C1-C696-D87D-55BE2B1F4996}"/>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7" name="Oval 196">
                          <a:extLst>
                            <a:ext uri="{FF2B5EF4-FFF2-40B4-BE49-F238E27FC236}">
                              <a16:creationId xmlns:a16="http://schemas.microsoft.com/office/drawing/2014/main" id="{D59026F8-577C-0C6A-D6D5-0D11B6E64393}"/>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8" name="Oval 197">
                          <a:extLst>
                            <a:ext uri="{FF2B5EF4-FFF2-40B4-BE49-F238E27FC236}">
                              <a16:creationId xmlns:a16="http://schemas.microsoft.com/office/drawing/2014/main" id="{967A8A82-4FE3-5455-C91D-B3AB3686B6F4}"/>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177" name="Group 176">
                        <a:extLst>
                          <a:ext uri="{FF2B5EF4-FFF2-40B4-BE49-F238E27FC236}">
                            <a16:creationId xmlns:a16="http://schemas.microsoft.com/office/drawing/2014/main" id="{F569E83D-2140-FC9C-C1EA-50C8C94E1622}"/>
                          </a:ext>
                        </a:extLst>
                      </p:cNvPr>
                      <p:cNvGrpSpPr/>
                      <p:nvPr/>
                    </p:nvGrpSpPr>
                    <p:grpSpPr>
                      <a:xfrm>
                        <a:off x="5419036" y="1419988"/>
                        <a:ext cx="146030" cy="723368"/>
                        <a:chOff x="5204995" y="1424282"/>
                        <a:chExt cx="146030" cy="723368"/>
                      </a:xfrm>
                    </p:grpSpPr>
                    <p:cxnSp>
                      <p:nvCxnSpPr>
                        <p:cNvPr id="191" name="Straight Connector 190">
                          <a:extLst>
                            <a:ext uri="{FF2B5EF4-FFF2-40B4-BE49-F238E27FC236}">
                              <a16:creationId xmlns:a16="http://schemas.microsoft.com/office/drawing/2014/main" id="{336B1E6A-4429-75C0-0AF0-D802C40D245A}"/>
                            </a:ext>
                          </a:extLst>
                        </p:cNvPr>
                        <p:cNvCxnSpPr>
                          <a:cxnSpLocks/>
                          <a:stCxn id="194" idx="0"/>
                          <a:endCxn id="204" idx="0"/>
                        </p:cNvCxnSpPr>
                        <p:nvPr/>
                      </p:nvCxnSpPr>
                      <p:spPr>
                        <a:xfrm>
                          <a:off x="5277687" y="1424282"/>
                          <a:ext cx="0" cy="72336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2" name="Oval 191">
                          <a:extLst>
                            <a:ext uri="{FF2B5EF4-FFF2-40B4-BE49-F238E27FC236}">
                              <a16:creationId xmlns:a16="http://schemas.microsoft.com/office/drawing/2014/main" id="{C18B25D3-8BC7-8AEE-394C-F900ABEF877E}"/>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3" name="Oval 192">
                          <a:extLst>
                            <a:ext uri="{FF2B5EF4-FFF2-40B4-BE49-F238E27FC236}">
                              <a16:creationId xmlns:a16="http://schemas.microsoft.com/office/drawing/2014/main" id="{D5818DDC-4F97-D8D8-3C57-38B06E44CD50}"/>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4" name="Oval 193">
                          <a:extLst>
                            <a:ext uri="{FF2B5EF4-FFF2-40B4-BE49-F238E27FC236}">
                              <a16:creationId xmlns:a16="http://schemas.microsoft.com/office/drawing/2014/main" id="{C59C739D-D67B-1BF1-1C8F-8F2B944A1FB6}"/>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178" name="Oval 177">
                        <a:extLst>
                          <a:ext uri="{FF2B5EF4-FFF2-40B4-BE49-F238E27FC236}">
                            <a16:creationId xmlns:a16="http://schemas.microsoft.com/office/drawing/2014/main" id="{FF2870C9-C744-7314-2A21-2084682AE8AC}"/>
                          </a:ext>
                        </a:extLst>
                      </p:cNvPr>
                      <p:cNvSpPr/>
                      <p:nvPr/>
                    </p:nvSpPr>
                    <p:spPr>
                      <a:xfrm>
                        <a:off x="5633076" y="1599653"/>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latin typeface="Avenir Next" panose="020B0503020202020204" pitchFamily="34" charset="0"/>
                            <a:cs typeface="Arial" panose="020B0604020202020204" pitchFamily="34" charset="0"/>
                          </a:rPr>
                          <a:t>…</a:t>
                        </a:r>
                      </a:p>
                    </p:txBody>
                  </p:sp>
                  <p:grpSp>
                    <p:nvGrpSpPr>
                      <p:cNvPr id="179" name="Group 178">
                        <a:extLst>
                          <a:ext uri="{FF2B5EF4-FFF2-40B4-BE49-F238E27FC236}">
                            <a16:creationId xmlns:a16="http://schemas.microsoft.com/office/drawing/2014/main" id="{A9C060B1-03A0-EB93-483B-10183B5499F5}"/>
                          </a:ext>
                        </a:extLst>
                      </p:cNvPr>
                      <p:cNvGrpSpPr/>
                      <p:nvPr/>
                    </p:nvGrpSpPr>
                    <p:grpSpPr>
                      <a:xfrm>
                        <a:off x="5844852" y="1424282"/>
                        <a:ext cx="146030" cy="719074"/>
                        <a:chOff x="5204995" y="1424282"/>
                        <a:chExt cx="146030" cy="719074"/>
                      </a:xfrm>
                    </p:grpSpPr>
                    <p:cxnSp>
                      <p:nvCxnSpPr>
                        <p:cNvPr id="187" name="Straight Connector 186">
                          <a:extLst>
                            <a:ext uri="{FF2B5EF4-FFF2-40B4-BE49-F238E27FC236}">
                              <a16:creationId xmlns:a16="http://schemas.microsoft.com/office/drawing/2014/main" id="{BD2923EF-B26D-A423-63EA-329244DEEF3F}"/>
                            </a:ext>
                          </a:extLst>
                        </p:cNvPr>
                        <p:cNvCxnSpPr>
                          <a:cxnSpLocks/>
                          <a:stCxn id="190" idx="0"/>
                        </p:cNvCxnSpPr>
                        <p:nvPr/>
                      </p:nvCxnSpPr>
                      <p:spPr>
                        <a:xfrm>
                          <a:off x="5277687" y="1424282"/>
                          <a:ext cx="0" cy="7190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Oval 187">
                          <a:extLst>
                            <a:ext uri="{FF2B5EF4-FFF2-40B4-BE49-F238E27FC236}">
                              <a16:creationId xmlns:a16="http://schemas.microsoft.com/office/drawing/2014/main" id="{6E1F3310-6A3A-3C21-D904-C478F15946AF}"/>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9" name="Oval 188">
                          <a:extLst>
                            <a:ext uri="{FF2B5EF4-FFF2-40B4-BE49-F238E27FC236}">
                              <a16:creationId xmlns:a16="http://schemas.microsoft.com/office/drawing/2014/main" id="{069C747E-E527-36A1-F205-305D2ED161A5}"/>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0" name="Oval 189">
                          <a:extLst>
                            <a:ext uri="{FF2B5EF4-FFF2-40B4-BE49-F238E27FC236}">
                              <a16:creationId xmlns:a16="http://schemas.microsoft.com/office/drawing/2014/main" id="{97B5DE9F-A0EB-DFDA-5F05-4185E50761FB}"/>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180" name="Group 179">
                        <a:extLst>
                          <a:ext uri="{FF2B5EF4-FFF2-40B4-BE49-F238E27FC236}">
                            <a16:creationId xmlns:a16="http://schemas.microsoft.com/office/drawing/2014/main" id="{FF5CE1DC-DEC2-A7A7-D914-C2826502DA74}"/>
                          </a:ext>
                        </a:extLst>
                      </p:cNvPr>
                      <p:cNvGrpSpPr/>
                      <p:nvPr/>
                    </p:nvGrpSpPr>
                    <p:grpSpPr>
                      <a:xfrm>
                        <a:off x="4994689" y="1429152"/>
                        <a:ext cx="146030" cy="706836"/>
                        <a:chOff x="5204995" y="1424282"/>
                        <a:chExt cx="146030" cy="706836"/>
                      </a:xfrm>
                    </p:grpSpPr>
                    <p:cxnSp>
                      <p:nvCxnSpPr>
                        <p:cNvPr id="183" name="Straight Connector 182">
                          <a:extLst>
                            <a:ext uri="{FF2B5EF4-FFF2-40B4-BE49-F238E27FC236}">
                              <a16:creationId xmlns:a16="http://schemas.microsoft.com/office/drawing/2014/main" id="{124CF17B-B9D1-903B-2C8D-F6927F6AE193}"/>
                            </a:ext>
                          </a:extLst>
                        </p:cNvPr>
                        <p:cNvCxnSpPr>
                          <a:cxnSpLocks/>
                          <a:stCxn id="186" idx="0"/>
                        </p:cNvCxnSpPr>
                        <p:nvPr/>
                      </p:nvCxnSpPr>
                      <p:spPr>
                        <a:xfrm>
                          <a:off x="5277687" y="1424282"/>
                          <a:ext cx="0" cy="70683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4" name="Oval 183">
                          <a:extLst>
                            <a:ext uri="{FF2B5EF4-FFF2-40B4-BE49-F238E27FC236}">
                              <a16:creationId xmlns:a16="http://schemas.microsoft.com/office/drawing/2014/main" id="{95108AAE-AA4C-F4AA-8327-F3D0C274F712}"/>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5" name="Oval 184">
                          <a:extLst>
                            <a:ext uri="{FF2B5EF4-FFF2-40B4-BE49-F238E27FC236}">
                              <a16:creationId xmlns:a16="http://schemas.microsoft.com/office/drawing/2014/main" id="{E9BDE862-B95C-BAD8-E917-8DE531665692}"/>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6" name="Oval 185">
                          <a:extLst>
                            <a:ext uri="{FF2B5EF4-FFF2-40B4-BE49-F238E27FC236}">
                              <a16:creationId xmlns:a16="http://schemas.microsoft.com/office/drawing/2014/main" id="{0739E9FD-F508-456C-B50F-0E1ADCC55B39}"/>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181" name="Oval 180">
                        <a:extLst>
                          <a:ext uri="{FF2B5EF4-FFF2-40B4-BE49-F238E27FC236}">
                            <a16:creationId xmlns:a16="http://schemas.microsoft.com/office/drawing/2014/main" id="{A8755C7E-8F61-C76C-2F27-CDC172E38F61}"/>
                          </a:ext>
                        </a:extLst>
                      </p:cNvPr>
                      <p:cNvSpPr/>
                      <p:nvPr/>
                    </p:nvSpPr>
                    <p:spPr>
                      <a:xfrm>
                        <a:off x="5636464" y="1414865"/>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sp>
                    <p:nvSpPr>
                      <p:cNvPr id="182" name="Oval 181">
                        <a:extLst>
                          <a:ext uri="{FF2B5EF4-FFF2-40B4-BE49-F238E27FC236}">
                            <a16:creationId xmlns:a16="http://schemas.microsoft.com/office/drawing/2014/main" id="{72FEBFC8-F2EB-361C-B5B9-03C72A195851}"/>
                          </a:ext>
                        </a:extLst>
                      </p:cNvPr>
                      <p:cNvSpPr/>
                      <p:nvPr/>
                    </p:nvSpPr>
                    <p:spPr>
                      <a:xfrm>
                        <a:off x="5630166" y="1787487"/>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grpSp>
              </p:grpSp>
              <p:sp>
                <p:nvSpPr>
                  <p:cNvPr id="167" name="Trapezoid 166">
                    <a:extLst>
                      <a:ext uri="{FF2B5EF4-FFF2-40B4-BE49-F238E27FC236}">
                        <a16:creationId xmlns:a16="http://schemas.microsoft.com/office/drawing/2014/main" id="{2628D0AD-3A44-4042-CD86-3C31A7A838E4}"/>
                      </a:ext>
                    </a:extLst>
                  </p:cNvPr>
                  <p:cNvSpPr/>
                  <p:nvPr/>
                </p:nvSpPr>
                <p:spPr>
                  <a:xfrm rot="16200000">
                    <a:off x="4534878" y="1580684"/>
                    <a:ext cx="487028" cy="162163"/>
                  </a:xfrm>
                  <a:prstGeom prst="trapezoid">
                    <a:avLst>
                      <a:gd name="adj" fmla="val 3412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68" name="Rectangle 167">
                    <a:extLst>
                      <a:ext uri="{FF2B5EF4-FFF2-40B4-BE49-F238E27FC236}">
                        <a16:creationId xmlns:a16="http://schemas.microsoft.com/office/drawing/2014/main" id="{04EB38B2-A70A-7B26-434D-A57DCE8D8D7B}"/>
                      </a:ext>
                    </a:extLst>
                  </p:cNvPr>
                  <p:cNvSpPr/>
                  <p:nvPr/>
                </p:nvSpPr>
                <p:spPr>
                  <a:xfrm>
                    <a:off x="4961468" y="1969094"/>
                    <a:ext cx="1083732" cy="111866"/>
                  </a:xfrm>
                  <a:prstGeom prst="rect">
                    <a:avLst/>
                  </a:prstGeom>
                  <a:solidFill>
                    <a:schemeClr val="accent3">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venir Next" panose="020B0503020202020204" pitchFamily="34" charset="0"/>
                    </a:endParaRPr>
                  </a:p>
                </p:txBody>
              </p:sp>
              <p:cxnSp>
                <p:nvCxnSpPr>
                  <p:cNvPr id="169" name="Straight Connector 168">
                    <a:extLst>
                      <a:ext uri="{FF2B5EF4-FFF2-40B4-BE49-F238E27FC236}">
                        <a16:creationId xmlns:a16="http://schemas.microsoft.com/office/drawing/2014/main" id="{7D47312D-8307-709E-58E0-B286F1976DAD}"/>
                      </a:ext>
                    </a:extLst>
                  </p:cNvPr>
                  <p:cNvCxnSpPr>
                    <a:cxnSpLocks/>
                  </p:cNvCxnSpPr>
                  <p:nvPr/>
                </p:nvCxnSpPr>
                <p:spPr>
                  <a:xfrm flipV="1">
                    <a:off x="4852605" y="1560248"/>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83947BF2-0ADF-D9B2-0585-51221B774EC8}"/>
                      </a:ext>
                    </a:extLst>
                  </p:cNvPr>
                  <p:cNvCxnSpPr>
                    <a:cxnSpLocks/>
                  </p:cNvCxnSpPr>
                  <p:nvPr/>
                </p:nvCxnSpPr>
                <p:spPr>
                  <a:xfrm flipV="1">
                    <a:off x="4852605" y="1763683"/>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Rectangle 164">
                  <a:extLst>
                    <a:ext uri="{FF2B5EF4-FFF2-40B4-BE49-F238E27FC236}">
                      <a16:creationId xmlns:a16="http://schemas.microsoft.com/office/drawing/2014/main" id="{D2837DC6-D6BB-243C-7183-F89AB1078AC4}"/>
                    </a:ext>
                  </a:extLst>
                </p:cNvPr>
                <p:cNvSpPr/>
                <p:nvPr/>
              </p:nvSpPr>
              <p:spPr>
                <a:xfrm>
                  <a:off x="7356464" y="4319864"/>
                  <a:ext cx="1222060" cy="679246"/>
                </a:xfrm>
                <a:prstGeom prst="rect">
                  <a:avLst/>
                </a:prstGeom>
                <a:noFill/>
                <a:ln w="158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grpSp>
    </p:spTree>
    <p:extLst>
      <p:ext uri="{BB962C8B-B14F-4D97-AF65-F5344CB8AC3E}">
        <p14:creationId xmlns:p14="http://schemas.microsoft.com/office/powerpoint/2010/main" val="71932643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Background on DRAM Column Access</a:t>
            </a:r>
          </a:p>
        </p:txBody>
      </p:sp>
      <p:grpSp>
        <p:nvGrpSpPr>
          <p:cNvPr id="557" name="Group 556">
            <a:extLst>
              <a:ext uri="{FF2B5EF4-FFF2-40B4-BE49-F238E27FC236}">
                <a16:creationId xmlns:a16="http://schemas.microsoft.com/office/drawing/2014/main" id="{CDE0A1D6-D52A-332E-2188-7573F797AC73}"/>
              </a:ext>
            </a:extLst>
          </p:cNvPr>
          <p:cNvGrpSpPr/>
          <p:nvPr/>
        </p:nvGrpSpPr>
        <p:grpSpPr>
          <a:xfrm>
            <a:off x="1734836" y="2745222"/>
            <a:ext cx="1414038" cy="1414038"/>
            <a:chOff x="4876800" y="1600199"/>
            <a:chExt cx="2819401" cy="2819401"/>
          </a:xfrm>
        </p:grpSpPr>
        <p:grpSp>
          <p:nvGrpSpPr>
            <p:cNvPr id="558" name="Group 557">
              <a:extLst>
                <a:ext uri="{FF2B5EF4-FFF2-40B4-BE49-F238E27FC236}">
                  <a16:creationId xmlns:a16="http://schemas.microsoft.com/office/drawing/2014/main" id="{017AA009-1207-8440-3D55-6890990B613E}"/>
                </a:ext>
              </a:extLst>
            </p:cNvPr>
            <p:cNvGrpSpPr/>
            <p:nvPr/>
          </p:nvGrpSpPr>
          <p:grpSpPr>
            <a:xfrm>
              <a:off x="5486400" y="3962400"/>
              <a:ext cx="2209800" cy="457200"/>
              <a:chOff x="5486400" y="3962400"/>
              <a:chExt cx="2209800" cy="457200"/>
            </a:xfrm>
          </p:grpSpPr>
          <p:sp>
            <p:nvSpPr>
              <p:cNvPr id="252" name="DRAM">
                <a:extLst>
                  <a:ext uri="{FF2B5EF4-FFF2-40B4-BE49-F238E27FC236}">
                    <a16:creationId xmlns:a16="http://schemas.microsoft.com/office/drawing/2014/main" id="{44D610D7-E5D1-20EB-CA00-CED8FE6C9D1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3" name="DRAM">
                <a:extLst>
                  <a:ext uri="{FF2B5EF4-FFF2-40B4-BE49-F238E27FC236}">
                    <a16:creationId xmlns:a16="http://schemas.microsoft.com/office/drawing/2014/main" id="{96A9F370-9B5B-8B89-533F-3314236651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4" name="DRAM">
                <a:extLst>
                  <a:ext uri="{FF2B5EF4-FFF2-40B4-BE49-F238E27FC236}">
                    <a16:creationId xmlns:a16="http://schemas.microsoft.com/office/drawing/2014/main" id="{5952F579-EB3E-CC69-FB86-8668D6D7B06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5" name="DRAM">
                <a:extLst>
                  <a:ext uri="{FF2B5EF4-FFF2-40B4-BE49-F238E27FC236}">
                    <a16:creationId xmlns:a16="http://schemas.microsoft.com/office/drawing/2014/main" id="{C500CA4B-A205-6FDA-C264-253A37B6F7FD}"/>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6" name="DRAM">
                <a:extLst>
                  <a:ext uri="{FF2B5EF4-FFF2-40B4-BE49-F238E27FC236}">
                    <a16:creationId xmlns:a16="http://schemas.microsoft.com/office/drawing/2014/main" id="{F1FEBA5E-9BB4-8885-D35B-B95D5B1C46D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59" name="Group 558">
              <a:extLst>
                <a:ext uri="{FF2B5EF4-FFF2-40B4-BE49-F238E27FC236}">
                  <a16:creationId xmlns:a16="http://schemas.microsoft.com/office/drawing/2014/main" id="{7A9721D4-64D6-C4D3-056A-5AA70DED259E}"/>
                </a:ext>
              </a:extLst>
            </p:cNvPr>
            <p:cNvGrpSpPr/>
            <p:nvPr/>
          </p:nvGrpSpPr>
          <p:grpSpPr>
            <a:xfrm>
              <a:off x="4876800" y="1600200"/>
              <a:ext cx="457200" cy="2209800"/>
              <a:chOff x="4876800" y="1600200"/>
              <a:chExt cx="457200" cy="2209800"/>
            </a:xfrm>
          </p:grpSpPr>
          <p:sp>
            <p:nvSpPr>
              <p:cNvPr id="247" name="DRAM">
                <a:extLst>
                  <a:ext uri="{FF2B5EF4-FFF2-40B4-BE49-F238E27FC236}">
                    <a16:creationId xmlns:a16="http://schemas.microsoft.com/office/drawing/2014/main" id="{679B149F-E6A4-8511-65F2-F289CCB6D12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8" name="DRAM">
                <a:extLst>
                  <a:ext uri="{FF2B5EF4-FFF2-40B4-BE49-F238E27FC236}">
                    <a16:creationId xmlns:a16="http://schemas.microsoft.com/office/drawing/2014/main" id="{F42028E8-5D99-C82D-8CB5-7D23B44C05E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9" name="DRAM">
                <a:extLst>
                  <a:ext uri="{FF2B5EF4-FFF2-40B4-BE49-F238E27FC236}">
                    <a16:creationId xmlns:a16="http://schemas.microsoft.com/office/drawing/2014/main" id="{77ABCE84-97FC-EAC0-081D-744660C15B3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0" name="DRAM">
                <a:extLst>
                  <a:ext uri="{FF2B5EF4-FFF2-40B4-BE49-F238E27FC236}">
                    <a16:creationId xmlns:a16="http://schemas.microsoft.com/office/drawing/2014/main" id="{19B9569B-ECC4-3400-FAC2-A30DE9CDA0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1" name="DRAM">
                <a:extLst>
                  <a:ext uri="{FF2B5EF4-FFF2-40B4-BE49-F238E27FC236}">
                    <a16:creationId xmlns:a16="http://schemas.microsoft.com/office/drawing/2014/main" id="{982667A6-8749-EC41-0B69-F98C9FDF08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0" name="Group 559">
              <a:extLst>
                <a:ext uri="{FF2B5EF4-FFF2-40B4-BE49-F238E27FC236}">
                  <a16:creationId xmlns:a16="http://schemas.microsoft.com/office/drawing/2014/main" id="{868A196E-C6D7-A5ED-CC9A-9D91CE6BCC92}"/>
                </a:ext>
              </a:extLst>
            </p:cNvPr>
            <p:cNvGrpSpPr/>
            <p:nvPr/>
          </p:nvGrpSpPr>
          <p:grpSpPr>
            <a:xfrm>
              <a:off x="5676900" y="1600199"/>
              <a:ext cx="1828800" cy="2362201"/>
              <a:chOff x="5676900" y="1170708"/>
              <a:chExt cx="1828800" cy="2791692"/>
            </a:xfrm>
          </p:grpSpPr>
          <p:cxnSp>
            <p:nvCxnSpPr>
              <p:cNvPr id="242" name="Straight Connector 241">
                <a:extLst>
                  <a:ext uri="{FF2B5EF4-FFF2-40B4-BE49-F238E27FC236}">
                    <a16:creationId xmlns:a16="http://schemas.microsoft.com/office/drawing/2014/main" id="{8B6BD11C-AFC7-323F-C5E0-2B500F85137B}"/>
                  </a:ext>
                </a:extLst>
              </p:cNvPr>
              <p:cNvCxnSpPr>
                <a:cxnSpLocks/>
                <a:stCxn id="563" idx="0"/>
                <a:endCxn id="25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E07F662F-97E4-BD38-295C-5AF7F25D726F}"/>
                  </a:ext>
                </a:extLst>
              </p:cNvPr>
              <p:cNvCxnSpPr>
                <a:cxnSpLocks/>
                <a:stCxn id="565" idx="0"/>
                <a:endCxn id="25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64C6C990-3DE4-6581-2023-46CB52DEE535}"/>
                  </a:ext>
                </a:extLst>
              </p:cNvPr>
              <p:cNvCxnSpPr>
                <a:cxnSpLocks/>
                <a:stCxn id="566" idx="0"/>
                <a:endCxn id="25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3B5CC0BD-856E-040B-8832-AC235AD7DD8D}"/>
                  </a:ext>
                </a:extLst>
              </p:cNvPr>
              <p:cNvCxnSpPr>
                <a:cxnSpLocks/>
                <a:stCxn id="567" idx="0"/>
                <a:endCxn id="25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8BDD5932-9198-88B6-E331-10E1953711E8}"/>
                  </a:ext>
                </a:extLst>
              </p:cNvPr>
              <p:cNvCxnSpPr>
                <a:cxnSpLocks/>
                <a:stCxn id="564" idx="0"/>
                <a:endCxn id="25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561" name="Group 560">
              <a:extLst>
                <a:ext uri="{FF2B5EF4-FFF2-40B4-BE49-F238E27FC236}">
                  <a16:creationId xmlns:a16="http://schemas.microsoft.com/office/drawing/2014/main" id="{EF7B936C-CE1B-2E6F-B5C1-15EDD184888B}"/>
                </a:ext>
              </a:extLst>
            </p:cNvPr>
            <p:cNvGrpSpPr/>
            <p:nvPr/>
          </p:nvGrpSpPr>
          <p:grpSpPr>
            <a:xfrm>
              <a:off x="5334000" y="1790700"/>
              <a:ext cx="2362201" cy="1828800"/>
              <a:chOff x="5333998" y="1790700"/>
              <a:chExt cx="2791691" cy="1828800"/>
            </a:xfrm>
          </p:grpSpPr>
          <p:cxnSp>
            <p:nvCxnSpPr>
              <p:cNvPr id="237" name="Straight Connector 236">
                <a:extLst>
                  <a:ext uri="{FF2B5EF4-FFF2-40B4-BE49-F238E27FC236}">
                    <a16:creationId xmlns:a16="http://schemas.microsoft.com/office/drawing/2014/main" id="{E35762CB-D4A1-2387-CCC3-1329D633F022}"/>
                  </a:ext>
                </a:extLst>
              </p:cNvPr>
              <p:cNvCxnSpPr>
                <a:cxnSpLocks/>
                <a:stCxn id="567" idx="6"/>
                <a:endCxn id="24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1B7D13E6-271B-5879-0769-95A9E26F3141}"/>
                  </a:ext>
                </a:extLst>
              </p:cNvPr>
              <p:cNvCxnSpPr>
                <a:cxnSpLocks/>
                <a:stCxn id="572" idx="6"/>
                <a:endCxn id="24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CF012F61-B1E3-6E3C-87BB-1104AD45F314}"/>
                  </a:ext>
                </a:extLst>
              </p:cNvPr>
              <p:cNvCxnSpPr>
                <a:cxnSpLocks/>
                <a:stCxn id="225" idx="6"/>
                <a:endCxn id="24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C20CB450-8E4E-96A1-373F-2BA007FC2A3B}"/>
                  </a:ext>
                </a:extLst>
              </p:cNvPr>
              <p:cNvCxnSpPr>
                <a:cxnSpLocks/>
                <a:stCxn id="231" idx="6"/>
                <a:endCxn id="25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A6DFF4F1-3A1E-F9A0-D1A4-61CC79C0A22D}"/>
                  </a:ext>
                </a:extLst>
              </p:cNvPr>
              <p:cNvCxnSpPr>
                <a:cxnSpLocks/>
                <a:stCxn id="236" idx="6"/>
                <a:endCxn id="25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562" name="Group 561">
              <a:extLst>
                <a:ext uri="{FF2B5EF4-FFF2-40B4-BE49-F238E27FC236}">
                  <a16:creationId xmlns:a16="http://schemas.microsoft.com/office/drawing/2014/main" id="{622E31C0-5760-318A-CDB9-4F2F747FF414}"/>
                </a:ext>
              </a:extLst>
            </p:cNvPr>
            <p:cNvGrpSpPr/>
            <p:nvPr/>
          </p:nvGrpSpPr>
          <p:grpSpPr>
            <a:xfrm>
              <a:off x="5486400" y="1600200"/>
              <a:ext cx="2209800" cy="2209800"/>
              <a:chOff x="5486400" y="1600200"/>
              <a:chExt cx="2209800" cy="2209800"/>
            </a:xfrm>
          </p:grpSpPr>
          <p:sp>
            <p:nvSpPr>
              <p:cNvPr id="563" name="Oval 562">
                <a:extLst>
                  <a:ext uri="{FF2B5EF4-FFF2-40B4-BE49-F238E27FC236}">
                    <a16:creationId xmlns:a16="http://schemas.microsoft.com/office/drawing/2014/main" id="{360A1C95-696E-4320-15DE-2B0C18166888}"/>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4" name="Oval 563">
                <a:extLst>
                  <a:ext uri="{FF2B5EF4-FFF2-40B4-BE49-F238E27FC236}">
                    <a16:creationId xmlns:a16="http://schemas.microsoft.com/office/drawing/2014/main" id="{B8550A66-79CA-4E07-BB00-CB90780001C8}"/>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5" name="Oval 564">
                <a:extLst>
                  <a:ext uri="{FF2B5EF4-FFF2-40B4-BE49-F238E27FC236}">
                    <a16:creationId xmlns:a16="http://schemas.microsoft.com/office/drawing/2014/main" id="{700C8972-07E3-9CDC-D601-6F243234BE82}"/>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6" name="Oval 565">
                <a:extLst>
                  <a:ext uri="{FF2B5EF4-FFF2-40B4-BE49-F238E27FC236}">
                    <a16:creationId xmlns:a16="http://schemas.microsoft.com/office/drawing/2014/main" id="{A25D4AAA-C7D4-C159-331A-6CBCF3F834D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7" name="Oval 566">
                <a:extLst>
                  <a:ext uri="{FF2B5EF4-FFF2-40B4-BE49-F238E27FC236}">
                    <a16:creationId xmlns:a16="http://schemas.microsoft.com/office/drawing/2014/main" id="{D331C878-0B5D-4973-DDA2-0235D7CB5F3F}"/>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8" name="Oval 567">
                <a:extLst>
                  <a:ext uri="{FF2B5EF4-FFF2-40B4-BE49-F238E27FC236}">
                    <a16:creationId xmlns:a16="http://schemas.microsoft.com/office/drawing/2014/main" id="{86DE77F0-B268-6D97-F5E9-EA4C961C912B}"/>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9" name="Oval 568">
                <a:extLst>
                  <a:ext uri="{FF2B5EF4-FFF2-40B4-BE49-F238E27FC236}">
                    <a16:creationId xmlns:a16="http://schemas.microsoft.com/office/drawing/2014/main" id="{A242575E-D8E8-4589-AFF4-5D4D232ABA17}"/>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0" name="Oval 569">
                <a:extLst>
                  <a:ext uri="{FF2B5EF4-FFF2-40B4-BE49-F238E27FC236}">
                    <a16:creationId xmlns:a16="http://schemas.microsoft.com/office/drawing/2014/main" id="{9B663075-FA63-5829-A3C3-6F677925169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1" name="Oval 570">
                <a:extLst>
                  <a:ext uri="{FF2B5EF4-FFF2-40B4-BE49-F238E27FC236}">
                    <a16:creationId xmlns:a16="http://schemas.microsoft.com/office/drawing/2014/main" id="{34FE4AEF-CBB1-4FA9-C672-058490E755ED}"/>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Oval 571">
                <a:extLst>
                  <a:ext uri="{FF2B5EF4-FFF2-40B4-BE49-F238E27FC236}">
                    <a16:creationId xmlns:a16="http://schemas.microsoft.com/office/drawing/2014/main" id="{673CDD16-C35A-6014-2CFF-D02647D20D30}"/>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Oval 572">
                <a:extLst>
                  <a:ext uri="{FF2B5EF4-FFF2-40B4-BE49-F238E27FC236}">
                    <a16:creationId xmlns:a16="http://schemas.microsoft.com/office/drawing/2014/main" id="{FBBD024E-9877-084B-199C-B0D011C904E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Oval 573">
                <a:extLst>
                  <a:ext uri="{FF2B5EF4-FFF2-40B4-BE49-F238E27FC236}">
                    <a16:creationId xmlns:a16="http://schemas.microsoft.com/office/drawing/2014/main" id="{06CB289F-8499-64D5-BD37-759F371A038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Oval 574">
                <a:extLst>
                  <a:ext uri="{FF2B5EF4-FFF2-40B4-BE49-F238E27FC236}">
                    <a16:creationId xmlns:a16="http://schemas.microsoft.com/office/drawing/2014/main" id="{C87EAC8D-BA53-B6B6-8BBC-D30FDEDBE77B}"/>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4" name="Oval 223">
                <a:extLst>
                  <a:ext uri="{FF2B5EF4-FFF2-40B4-BE49-F238E27FC236}">
                    <a16:creationId xmlns:a16="http://schemas.microsoft.com/office/drawing/2014/main" id="{746F00C8-7C7B-EC8A-16D8-1FE11906E747}"/>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5" name="Oval 224">
                <a:extLst>
                  <a:ext uri="{FF2B5EF4-FFF2-40B4-BE49-F238E27FC236}">
                    <a16:creationId xmlns:a16="http://schemas.microsoft.com/office/drawing/2014/main" id="{4292E746-0DB9-8FCA-6D1B-79A1301CA657}"/>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6" name="Oval 225">
                <a:extLst>
                  <a:ext uri="{FF2B5EF4-FFF2-40B4-BE49-F238E27FC236}">
                    <a16:creationId xmlns:a16="http://schemas.microsoft.com/office/drawing/2014/main" id="{B6F58C97-03E6-9447-7BB9-FC526AEC664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7" name="Oval 226">
                <a:extLst>
                  <a:ext uri="{FF2B5EF4-FFF2-40B4-BE49-F238E27FC236}">
                    <a16:creationId xmlns:a16="http://schemas.microsoft.com/office/drawing/2014/main" id="{894F7637-52A9-FFF9-8722-495860AB89E3}"/>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8" name="Oval 227">
                <a:extLst>
                  <a:ext uri="{FF2B5EF4-FFF2-40B4-BE49-F238E27FC236}">
                    <a16:creationId xmlns:a16="http://schemas.microsoft.com/office/drawing/2014/main" id="{41A2271C-9FCA-BF98-F84E-C60A4FC7524C}"/>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0" name="Oval 229">
                <a:extLst>
                  <a:ext uri="{FF2B5EF4-FFF2-40B4-BE49-F238E27FC236}">
                    <a16:creationId xmlns:a16="http://schemas.microsoft.com/office/drawing/2014/main" id="{FF35AF3F-A6B1-35C6-57D3-20E6D2B8077B}"/>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1" name="Oval 230">
                <a:extLst>
                  <a:ext uri="{FF2B5EF4-FFF2-40B4-BE49-F238E27FC236}">
                    <a16:creationId xmlns:a16="http://schemas.microsoft.com/office/drawing/2014/main" id="{041ACC3A-9F56-C6D2-9FCD-05F5BD3D9D8A}"/>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2" name="Oval 231">
                <a:extLst>
                  <a:ext uri="{FF2B5EF4-FFF2-40B4-BE49-F238E27FC236}">
                    <a16:creationId xmlns:a16="http://schemas.microsoft.com/office/drawing/2014/main" id="{C6BEC2B9-CC24-E8A3-B907-5101030D6F11}"/>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3" name="Oval 232">
                <a:extLst>
                  <a:ext uri="{FF2B5EF4-FFF2-40B4-BE49-F238E27FC236}">
                    <a16:creationId xmlns:a16="http://schemas.microsoft.com/office/drawing/2014/main" id="{6AB1C27C-1096-415F-B6DE-09D14D328F7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4" name="Oval 233">
                <a:extLst>
                  <a:ext uri="{FF2B5EF4-FFF2-40B4-BE49-F238E27FC236}">
                    <a16:creationId xmlns:a16="http://schemas.microsoft.com/office/drawing/2014/main" id="{B533FA71-E791-89EC-2F81-63C9D73C5CAB}"/>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5" name="Oval 234">
                <a:extLst>
                  <a:ext uri="{FF2B5EF4-FFF2-40B4-BE49-F238E27FC236}">
                    <a16:creationId xmlns:a16="http://schemas.microsoft.com/office/drawing/2014/main" id="{AB6C3B3A-B020-FDBF-3A22-C3C1AFADB440}"/>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6" name="Oval 235">
                <a:extLst>
                  <a:ext uri="{FF2B5EF4-FFF2-40B4-BE49-F238E27FC236}">
                    <a16:creationId xmlns:a16="http://schemas.microsoft.com/office/drawing/2014/main" id="{45717C48-1107-17D0-D9AA-5102DED76EB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257" name="Group 256">
            <a:extLst>
              <a:ext uri="{FF2B5EF4-FFF2-40B4-BE49-F238E27FC236}">
                <a16:creationId xmlns:a16="http://schemas.microsoft.com/office/drawing/2014/main" id="{AD96B82E-1647-AF19-8A0E-3C967A67B878}"/>
              </a:ext>
            </a:extLst>
          </p:cNvPr>
          <p:cNvGrpSpPr/>
          <p:nvPr/>
        </p:nvGrpSpPr>
        <p:grpSpPr>
          <a:xfrm>
            <a:off x="3292364" y="2745222"/>
            <a:ext cx="1414038" cy="1414038"/>
            <a:chOff x="4876800" y="1600199"/>
            <a:chExt cx="2819401" cy="2819401"/>
          </a:xfrm>
        </p:grpSpPr>
        <p:grpSp>
          <p:nvGrpSpPr>
            <p:cNvPr id="258" name="Group 257">
              <a:extLst>
                <a:ext uri="{FF2B5EF4-FFF2-40B4-BE49-F238E27FC236}">
                  <a16:creationId xmlns:a16="http://schemas.microsoft.com/office/drawing/2014/main" id="{8E3B0AAF-94D6-78C8-E30F-CDC56F81F3B8}"/>
                </a:ext>
              </a:extLst>
            </p:cNvPr>
            <p:cNvGrpSpPr/>
            <p:nvPr/>
          </p:nvGrpSpPr>
          <p:grpSpPr>
            <a:xfrm>
              <a:off x="5486400" y="3962400"/>
              <a:ext cx="2209800" cy="457200"/>
              <a:chOff x="5486400" y="3962400"/>
              <a:chExt cx="2209800" cy="457200"/>
            </a:xfrm>
          </p:grpSpPr>
          <p:sp>
            <p:nvSpPr>
              <p:cNvPr id="303" name="DRAM">
                <a:extLst>
                  <a:ext uri="{FF2B5EF4-FFF2-40B4-BE49-F238E27FC236}">
                    <a16:creationId xmlns:a16="http://schemas.microsoft.com/office/drawing/2014/main" id="{E5A03B1E-816F-89F7-B9B8-50823813CA7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4" name="DRAM">
                <a:extLst>
                  <a:ext uri="{FF2B5EF4-FFF2-40B4-BE49-F238E27FC236}">
                    <a16:creationId xmlns:a16="http://schemas.microsoft.com/office/drawing/2014/main" id="{4EDBB166-FBAF-C8D0-49B4-A140C5961B2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5" name="DRAM">
                <a:extLst>
                  <a:ext uri="{FF2B5EF4-FFF2-40B4-BE49-F238E27FC236}">
                    <a16:creationId xmlns:a16="http://schemas.microsoft.com/office/drawing/2014/main" id="{224FD605-EE28-B8BA-4ADB-1B5A4DD2797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DRAM">
                <a:extLst>
                  <a:ext uri="{FF2B5EF4-FFF2-40B4-BE49-F238E27FC236}">
                    <a16:creationId xmlns:a16="http://schemas.microsoft.com/office/drawing/2014/main" id="{BC1367BC-60FE-5CA4-2D5D-0CA129C42359}"/>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7" name="DRAM">
                <a:extLst>
                  <a:ext uri="{FF2B5EF4-FFF2-40B4-BE49-F238E27FC236}">
                    <a16:creationId xmlns:a16="http://schemas.microsoft.com/office/drawing/2014/main" id="{B9D5FE98-DDB4-0949-FDB2-2605D0D41D9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9" name="Group 258">
              <a:extLst>
                <a:ext uri="{FF2B5EF4-FFF2-40B4-BE49-F238E27FC236}">
                  <a16:creationId xmlns:a16="http://schemas.microsoft.com/office/drawing/2014/main" id="{0BE25FCB-4ECE-3AD5-342B-52E4F4573CA9}"/>
                </a:ext>
              </a:extLst>
            </p:cNvPr>
            <p:cNvGrpSpPr/>
            <p:nvPr/>
          </p:nvGrpSpPr>
          <p:grpSpPr>
            <a:xfrm>
              <a:off x="4876800" y="1600200"/>
              <a:ext cx="457200" cy="2209800"/>
              <a:chOff x="4876800" y="1600200"/>
              <a:chExt cx="457200" cy="2209800"/>
            </a:xfrm>
          </p:grpSpPr>
          <p:sp>
            <p:nvSpPr>
              <p:cNvPr id="298" name="DRAM">
                <a:extLst>
                  <a:ext uri="{FF2B5EF4-FFF2-40B4-BE49-F238E27FC236}">
                    <a16:creationId xmlns:a16="http://schemas.microsoft.com/office/drawing/2014/main" id="{B4D10571-B2A6-DF50-4B9B-FF7AB060ABC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9" name="DRAM">
                <a:extLst>
                  <a:ext uri="{FF2B5EF4-FFF2-40B4-BE49-F238E27FC236}">
                    <a16:creationId xmlns:a16="http://schemas.microsoft.com/office/drawing/2014/main" id="{EAAA3301-2F63-8929-5C59-6E98CAAFAC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0" name="DRAM">
                <a:extLst>
                  <a:ext uri="{FF2B5EF4-FFF2-40B4-BE49-F238E27FC236}">
                    <a16:creationId xmlns:a16="http://schemas.microsoft.com/office/drawing/2014/main" id="{E20FCA79-2A5C-C209-AF14-6A0A20AE330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1" name="DRAM">
                <a:extLst>
                  <a:ext uri="{FF2B5EF4-FFF2-40B4-BE49-F238E27FC236}">
                    <a16:creationId xmlns:a16="http://schemas.microsoft.com/office/drawing/2014/main" id="{3905B8C4-546F-71BF-C906-4D159DA331D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2" name="DRAM">
                <a:extLst>
                  <a:ext uri="{FF2B5EF4-FFF2-40B4-BE49-F238E27FC236}">
                    <a16:creationId xmlns:a16="http://schemas.microsoft.com/office/drawing/2014/main" id="{212543EA-7217-F65C-F610-CAC485B2F93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0" name="Group 259">
              <a:extLst>
                <a:ext uri="{FF2B5EF4-FFF2-40B4-BE49-F238E27FC236}">
                  <a16:creationId xmlns:a16="http://schemas.microsoft.com/office/drawing/2014/main" id="{0DC31174-1536-AEBE-68EC-64EE14A97D9B}"/>
                </a:ext>
              </a:extLst>
            </p:cNvPr>
            <p:cNvGrpSpPr/>
            <p:nvPr/>
          </p:nvGrpSpPr>
          <p:grpSpPr>
            <a:xfrm>
              <a:off x="5676900" y="1600199"/>
              <a:ext cx="1828800" cy="2362201"/>
              <a:chOff x="5676900" y="1170708"/>
              <a:chExt cx="1828800" cy="2791692"/>
            </a:xfrm>
          </p:grpSpPr>
          <p:cxnSp>
            <p:nvCxnSpPr>
              <p:cNvPr id="293" name="Straight Connector 292">
                <a:extLst>
                  <a:ext uri="{FF2B5EF4-FFF2-40B4-BE49-F238E27FC236}">
                    <a16:creationId xmlns:a16="http://schemas.microsoft.com/office/drawing/2014/main" id="{7D1DD782-52DB-E2B7-3B9F-5E262EDD7BEB}"/>
                  </a:ext>
                </a:extLst>
              </p:cNvPr>
              <p:cNvCxnSpPr>
                <a:cxnSpLocks/>
                <a:stCxn id="263" idx="0"/>
                <a:endCxn id="303"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7CD5FC45-CE5E-41E0-A381-30005ED17802}"/>
                  </a:ext>
                </a:extLst>
              </p:cNvPr>
              <p:cNvCxnSpPr>
                <a:cxnSpLocks/>
                <a:stCxn id="265" idx="0"/>
                <a:endCxn id="305"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ACCB4EF3-0CBD-BF22-0983-1BF38D8743CB}"/>
                  </a:ext>
                </a:extLst>
              </p:cNvPr>
              <p:cNvCxnSpPr>
                <a:cxnSpLocks/>
                <a:stCxn id="266" idx="0"/>
                <a:endCxn id="306"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2A7B1860-798E-CE6A-C89F-FFCBA2CAD24B}"/>
                  </a:ext>
                </a:extLst>
              </p:cNvPr>
              <p:cNvCxnSpPr>
                <a:cxnSpLocks/>
                <a:stCxn id="267" idx="0"/>
                <a:endCxn id="307"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7" name="Straight Connector 296">
                <a:extLst>
                  <a:ext uri="{FF2B5EF4-FFF2-40B4-BE49-F238E27FC236}">
                    <a16:creationId xmlns:a16="http://schemas.microsoft.com/office/drawing/2014/main" id="{EB8BD65C-39D3-96C8-9A15-D34B35B1F3BC}"/>
                  </a:ext>
                </a:extLst>
              </p:cNvPr>
              <p:cNvCxnSpPr>
                <a:cxnSpLocks/>
                <a:stCxn id="264" idx="0"/>
                <a:endCxn id="304"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61" name="Group 260">
              <a:extLst>
                <a:ext uri="{FF2B5EF4-FFF2-40B4-BE49-F238E27FC236}">
                  <a16:creationId xmlns:a16="http://schemas.microsoft.com/office/drawing/2014/main" id="{3893622A-CEC8-CD5C-75E5-C34E42E14ADE}"/>
                </a:ext>
              </a:extLst>
            </p:cNvPr>
            <p:cNvGrpSpPr/>
            <p:nvPr/>
          </p:nvGrpSpPr>
          <p:grpSpPr>
            <a:xfrm>
              <a:off x="5334000" y="1790700"/>
              <a:ext cx="2362201" cy="1828800"/>
              <a:chOff x="5333998" y="1790700"/>
              <a:chExt cx="2791691" cy="1828800"/>
            </a:xfrm>
          </p:grpSpPr>
          <p:cxnSp>
            <p:nvCxnSpPr>
              <p:cNvPr id="288" name="Straight Connector 287">
                <a:extLst>
                  <a:ext uri="{FF2B5EF4-FFF2-40B4-BE49-F238E27FC236}">
                    <a16:creationId xmlns:a16="http://schemas.microsoft.com/office/drawing/2014/main" id="{72939588-CDB4-2A29-B242-3F94FE82A113}"/>
                  </a:ext>
                </a:extLst>
              </p:cNvPr>
              <p:cNvCxnSpPr>
                <a:cxnSpLocks/>
                <a:stCxn id="267" idx="6"/>
                <a:endCxn id="298"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72C6B33D-86D2-F280-833C-B9B216FA808F}"/>
                  </a:ext>
                </a:extLst>
              </p:cNvPr>
              <p:cNvCxnSpPr>
                <a:cxnSpLocks/>
                <a:stCxn id="272" idx="6"/>
                <a:endCxn id="299"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77500119-61CB-FA16-5F96-8DA9D305B919}"/>
                  </a:ext>
                </a:extLst>
              </p:cNvPr>
              <p:cNvCxnSpPr>
                <a:cxnSpLocks/>
                <a:endCxn id="300"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060A09DD-0707-082D-6B3A-24FAB37A4CCC}"/>
                  </a:ext>
                </a:extLst>
              </p:cNvPr>
              <p:cNvCxnSpPr>
                <a:cxnSpLocks/>
                <a:stCxn id="282" idx="6"/>
                <a:endCxn id="301"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2" name="Straight Connector 291">
                <a:extLst>
                  <a:ext uri="{FF2B5EF4-FFF2-40B4-BE49-F238E27FC236}">
                    <a16:creationId xmlns:a16="http://schemas.microsoft.com/office/drawing/2014/main" id="{00A99ECE-463D-37E6-4D1F-45BC4B113AE1}"/>
                  </a:ext>
                </a:extLst>
              </p:cNvPr>
              <p:cNvCxnSpPr>
                <a:cxnSpLocks/>
                <a:stCxn id="287" idx="6"/>
                <a:endCxn id="302"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62" name="Group 261">
              <a:extLst>
                <a:ext uri="{FF2B5EF4-FFF2-40B4-BE49-F238E27FC236}">
                  <a16:creationId xmlns:a16="http://schemas.microsoft.com/office/drawing/2014/main" id="{36ADF909-B45E-9845-1174-683412AFEA11}"/>
                </a:ext>
              </a:extLst>
            </p:cNvPr>
            <p:cNvGrpSpPr/>
            <p:nvPr/>
          </p:nvGrpSpPr>
          <p:grpSpPr>
            <a:xfrm>
              <a:off x="5486400" y="1600200"/>
              <a:ext cx="2209800" cy="2209800"/>
              <a:chOff x="5486400" y="1600200"/>
              <a:chExt cx="2209800" cy="2209800"/>
            </a:xfrm>
          </p:grpSpPr>
          <p:sp>
            <p:nvSpPr>
              <p:cNvPr id="263" name="Oval 262">
                <a:extLst>
                  <a:ext uri="{FF2B5EF4-FFF2-40B4-BE49-F238E27FC236}">
                    <a16:creationId xmlns:a16="http://schemas.microsoft.com/office/drawing/2014/main" id="{AAF676D7-06F9-F0BD-2279-D73DAF339F7C}"/>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Oval 263">
                <a:extLst>
                  <a:ext uri="{FF2B5EF4-FFF2-40B4-BE49-F238E27FC236}">
                    <a16:creationId xmlns:a16="http://schemas.microsoft.com/office/drawing/2014/main" id="{5C41CEAE-1134-47C8-76A7-A7F52789FDE5}"/>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Oval 264">
                <a:extLst>
                  <a:ext uri="{FF2B5EF4-FFF2-40B4-BE49-F238E27FC236}">
                    <a16:creationId xmlns:a16="http://schemas.microsoft.com/office/drawing/2014/main" id="{AD2D599A-F6AC-D135-2F18-1E9F696E0707}"/>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6" name="Oval 265">
                <a:extLst>
                  <a:ext uri="{FF2B5EF4-FFF2-40B4-BE49-F238E27FC236}">
                    <a16:creationId xmlns:a16="http://schemas.microsoft.com/office/drawing/2014/main" id="{E4BF5AD8-9A1E-3D93-B9A0-33C75975387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7" name="Oval 266">
                <a:extLst>
                  <a:ext uri="{FF2B5EF4-FFF2-40B4-BE49-F238E27FC236}">
                    <a16:creationId xmlns:a16="http://schemas.microsoft.com/office/drawing/2014/main" id="{62385D5F-EE46-1D3A-6B90-954A5CBFCF56}"/>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8" name="Oval 267">
                <a:extLst>
                  <a:ext uri="{FF2B5EF4-FFF2-40B4-BE49-F238E27FC236}">
                    <a16:creationId xmlns:a16="http://schemas.microsoft.com/office/drawing/2014/main" id="{96894426-8BE8-DBEC-A131-986A2C471FF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9" name="Oval 268">
                <a:extLst>
                  <a:ext uri="{FF2B5EF4-FFF2-40B4-BE49-F238E27FC236}">
                    <a16:creationId xmlns:a16="http://schemas.microsoft.com/office/drawing/2014/main" id="{7D33B1E0-2AB6-E835-1581-4EABF77DF1CD}"/>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0" name="Oval 269">
                <a:extLst>
                  <a:ext uri="{FF2B5EF4-FFF2-40B4-BE49-F238E27FC236}">
                    <a16:creationId xmlns:a16="http://schemas.microsoft.com/office/drawing/2014/main" id="{175728DE-2A20-920F-2406-33532B68DC4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1" name="Oval 270">
                <a:extLst>
                  <a:ext uri="{FF2B5EF4-FFF2-40B4-BE49-F238E27FC236}">
                    <a16:creationId xmlns:a16="http://schemas.microsoft.com/office/drawing/2014/main" id="{F2FF64AE-2FB0-ECD8-4D03-9D7370C79BC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2" name="Oval 271">
                <a:extLst>
                  <a:ext uri="{FF2B5EF4-FFF2-40B4-BE49-F238E27FC236}">
                    <a16:creationId xmlns:a16="http://schemas.microsoft.com/office/drawing/2014/main" id="{4698F64C-067F-46C9-A421-4EF5EE3D8659}"/>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3" name="Oval 272">
                <a:extLst>
                  <a:ext uri="{FF2B5EF4-FFF2-40B4-BE49-F238E27FC236}">
                    <a16:creationId xmlns:a16="http://schemas.microsoft.com/office/drawing/2014/main" id="{12F45D64-2F4F-0575-E82B-F6F0EC3FC27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Oval 273">
                <a:extLst>
                  <a:ext uri="{FF2B5EF4-FFF2-40B4-BE49-F238E27FC236}">
                    <a16:creationId xmlns:a16="http://schemas.microsoft.com/office/drawing/2014/main" id="{E0D5F7CB-407C-C741-C288-4497E2123CA0}"/>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Oval 274">
                <a:extLst>
                  <a:ext uri="{FF2B5EF4-FFF2-40B4-BE49-F238E27FC236}">
                    <a16:creationId xmlns:a16="http://schemas.microsoft.com/office/drawing/2014/main" id="{866AAC57-FDA4-6026-C979-66A58F278D22}"/>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Oval 275">
                <a:extLst>
                  <a:ext uri="{FF2B5EF4-FFF2-40B4-BE49-F238E27FC236}">
                    <a16:creationId xmlns:a16="http://schemas.microsoft.com/office/drawing/2014/main" id="{07348C6E-C3D5-4449-7FEB-474E67AA572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Oval 276">
                <a:extLst>
                  <a:ext uri="{FF2B5EF4-FFF2-40B4-BE49-F238E27FC236}">
                    <a16:creationId xmlns:a16="http://schemas.microsoft.com/office/drawing/2014/main" id="{A11DE605-D442-73AE-BA83-62A192FC832D}"/>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8" name="Oval 277">
                <a:extLst>
                  <a:ext uri="{FF2B5EF4-FFF2-40B4-BE49-F238E27FC236}">
                    <a16:creationId xmlns:a16="http://schemas.microsoft.com/office/drawing/2014/main" id="{FC488A61-8245-FE6B-C3DE-3FF5859A67A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9" name="Oval 278">
                <a:extLst>
                  <a:ext uri="{FF2B5EF4-FFF2-40B4-BE49-F238E27FC236}">
                    <a16:creationId xmlns:a16="http://schemas.microsoft.com/office/drawing/2014/main" id="{BAFF12CB-3A9B-F6EC-B67A-4EE9797E23FB}"/>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0" name="Oval 279">
                <a:extLst>
                  <a:ext uri="{FF2B5EF4-FFF2-40B4-BE49-F238E27FC236}">
                    <a16:creationId xmlns:a16="http://schemas.microsoft.com/office/drawing/2014/main" id="{EEA0537B-98D7-4F03-E8AC-BE092D98154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1" name="Oval 280">
                <a:extLst>
                  <a:ext uri="{FF2B5EF4-FFF2-40B4-BE49-F238E27FC236}">
                    <a16:creationId xmlns:a16="http://schemas.microsoft.com/office/drawing/2014/main" id="{14B7C6CE-AD25-FBFF-F410-E7179FAABFAE}"/>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0246AADB-495A-7284-9F39-AB3EA051494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587ABA93-777A-7C78-A011-E01294493293}"/>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BAD4FAB7-26D5-9D88-1E01-BB2EEEF4249A}"/>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EF362DE5-F38C-92CA-D50D-26642BFD2842}"/>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6" name="Oval 285">
                <a:extLst>
                  <a:ext uri="{FF2B5EF4-FFF2-40B4-BE49-F238E27FC236}">
                    <a16:creationId xmlns:a16="http://schemas.microsoft.com/office/drawing/2014/main" id="{50521634-4F2F-8827-703C-5B539C007FA9}"/>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7" name="Oval 286">
                <a:extLst>
                  <a:ext uri="{FF2B5EF4-FFF2-40B4-BE49-F238E27FC236}">
                    <a16:creationId xmlns:a16="http://schemas.microsoft.com/office/drawing/2014/main" id="{A8A251CC-7B41-86FE-1D5B-D833A8939E0D}"/>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08" name="Group 307">
            <a:extLst>
              <a:ext uri="{FF2B5EF4-FFF2-40B4-BE49-F238E27FC236}">
                <a16:creationId xmlns:a16="http://schemas.microsoft.com/office/drawing/2014/main" id="{615553EB-3220-68AF-8059-9ED5D974CE81}"/>
              </a:ext>
            </a:extLst>
          </p:cNvPr>
          <p:cNvGrpSpPr/>
          <p:nvPr/>
        </p:nvGrpSpPr>
        <p:grpSpPr>
          <a:xfrm>
            <a:off x="4859036" y="2745222"/>
            <a:ext cx="1414038" cy="1414038"/>
            <a:chOff x="4876800" y="1600199"/>
            <a:chExt cx="2819401" cy="2819401"/>
          </a:xfrm>
        </p:grpSpPr>
        <p:grpSp>
          <p:nvGrpSpPr>
            <p:cNvPr id="309" name="Group 308">
              <a:extLst>
                <a:ext uri="{FF2B5EF4-FFF2-40B4-BE49-F238E27FC236}">
                  <a16:creationId xmlns:a16="http://schemas.microsoft.com/office/drawing/2014/main" id="{12BD2A76-3F22-BE34-4C80-619D94D638DD}"/>
                </a:ext>
              </a:extLst>
            </p:cNvPr>
            <p:cNvGrpSpPr/>
            <p:nvPr/>
          </p:nvGrpSpPr>
          <p:grpSpPr>
            <a:xfrm>
              <a:off x="5486400" y="3962400"/>
              <a:ext cx="2209800" cy="457200"/>
              <a:chOff x="5486400" y="3962400"/>
              <a:chExt cx="2209800" cy="457200"/>
            </a:xfrm>
          </p:grpSpPr>
          <p:sp>
            <p:nvSpPr>
              <p:cNvPr id="375" name="DRAM">
                <a:extLst>
                  <a:ext uri="{FF2B5EF4-FFF2-40B4-BE49-F238E27FC236}">
                    <a16:creationId xmlns:a16="http://schemas.microsoft.com/office/drawing/2014/main" id="{7850B175-BD53-B1C4-8EFD-9771580C029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DRAM">
                <a:extLst>
                  <a:ext uri="{FF2B5EF4-FFF2-40B4-BE49-F238E27FC236}">
                    <a16:creationId xmlns:a16="http://schemas.microsoft.com/office/drawing/2014/main" id="{C5688ED3-5654-27A7-49FF-6B37A480D6B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DRAM">
                <a:extLst>
                  <a:ext uri="{FF2B5EF4-FFF2-40B4-BE49-F238E27FC236}">
                    <a16:creationId xmlns:a16="http://schemas.microsoft.com/office/drawing/2014/main" id="{C7F92994-09A8-BE3B-D852-D0B67CCB0AC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DRAM">
                <a:extLst>
                  <a:ext uri="{FF2B5EF4-FFF2-40B4-BE49-F238E27FC236}">
                    <a16:creationId xmlns:a16="http://schemas.microsoft.com/office/drawing/2014/main" id="{027FD542-4EF6-50F4-2F0C-447D0C06678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9" name="DRAM">
                <a:extLst>
                  <a:ext uri="{FF2B5EF4-FFF2-40B4-BE49-F238E27FC236}">
                    <a16:creationId xmlns:a16="http://schemas.microsoft.com/office/drawing/2014/main" id="{2AFD8CD8-62B3-796E-F29C-C4B46E7B5F6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0" name="Group 309">
              <a:extLst>
                <a:ext uri="{FF2B5EF4-FFF2-40B4-BE49-F238E27FC236}">
                  <a16:creationId xmlns:a16="http://schemas.microsoft.com/office/drawing/2014/main" id="{8C3658BA-9A00-B040-75D6-0E12C83F9063}"/>
                </a:ext>
              </a:extLst>
            </p:cNvPr>
            <p:cNvGrpSpPr/>
            <p:nvPr/>
          </p:nvGrpSpPr>
          <p:grpSpPr>
            <a:xfrm>
              <a:off x="4876800" y="1600200"/>
              <a:ext cx="457200" cy="2209800"/>
              <a:chOff x="4876800" y="1600200"/>
              <a:chExt cx="457200" cy="2209800"/>
            </a:xfrm>
          </p:grpSpPr>
          <p:sp>
            <p:nvSpPr>
              <p:cNvPr id="370" name="DRAM">
                <a:extLst>
                  <a:ext uri="{FF2B5EF4-FFF2-40B4-BE49-F238E27FC236}">
                    <a16:creationId xmlns:a16="http://schemas.microsoft.com/office/drawing/2014/main" id="{757BE1E8-7AF1-56FC-7259-0C7E641880B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1" name="DRAM">
                <a:extLst>
                  <a:ext uri="{FF2B5EF4-FFF2-40B4-BE49-F238E27FC236}">
                    <a16:creationId xmlns:a16="http://schemas.microsoft.com/office/drawing/2014/main" id="{5211AF67-D8E0-1C95-F067-24600D4EF1F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2" name="DRAM">
                <a:extLst>
                  <a:ext uri="{FF2B5EF4-FFF2-40B4-BE49-F238E27FC236}">
                    <a16:creationId xmlns:a16="http://schemas.microsoft.com/office/drawing/2014/main" id="{F50C07CB-3EAC-384B-E100-76CACBC6D41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3" name="DRAM">
                <a:extLst>
                  <a:ext uri="{FF2B5EF4-FFF2-40B4-BE49-F238E27FC236}">
                    <a16:creationId xmlns:a16="http://schemas.microsoft.com/office/drawing/2014/main" id="{9D60696F-FDE5-7D9C-91B8-123DA7843A45}"/>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4" name="DRAM">
                <a:extLst>
                  <a:ext uri="{FF2B5EF4-FFF2-40B4-BE49-F238E27FC236}">
                    <a16:creationId xmlns:a16="http://schemas.microsoft.com/office/drawing/2014/main" id="{C4442A64-CF9C-16E7-14E5-435FDA52295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1" name="Group 310">
              <a:extLst>
                <a:ext uri="{FF2B5EF4-FFF2-40B4-BE49-F238E27FC236}">
                  <a16:creationId xmlns:a16="http://schemas.microsoft.com/office/drawing/2014/main" id="{99BC0FF7-507F-3CB6-BBC9-6781BF4E570E}"/>
                </a:ext>
              </a:extLst>
            </p:cNvPr>
            <p:cNvGrpSpPr/>
            <p:nvPr/>
          </p:nvGrpSpPr>
          <p:grpSpPr>
            <a:xfrm>
              <a:off x="5676900" y="1600199"/>
              <a:ext cx="1828800" cy="2362201"/>
              <a:chOff x="5676900" y="1170708"/>
              <a:chExt cx="1828800" cy="2791692"/>
            </a:xfrm>
          </p:grpSpPr>
          <p:cxnSp>
            <p:nvCxnSpPr>
              <p:cNvPr id="365" name="Straight Connector 364">
                <a:extLst>
                  <a:ext uri="{FF2B5EF4-FFF2-40B4-BE49-F238E27FC236}">
                    <a16:creationId xmlns:a16="http://schemas.microsoft.com/office/drawing/2014/main" id="{AE4C9CEE-3DDA-785A-8670-D77687FFC03D}"/>
                  </a:ext>
                </a:extLst>
              </p:cNvPr>
              <p:cNvCxnSpPr>
                <a:cxnSpLocks/>
                <a:stCxn id="314" idx="0"/>
                <a:endCxn id="37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36B92177-E8CD-64EE-9EC9-C60BFED55517}"/>
                  </a:ext>
                </a:extLst>
              </p:cNvPr>
              <p:cNvCxnSpPr>
                <a:cxnSpLocks/>
                <a:stCxn id="337" idx="0"/>
                <a:endCxn id="37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7A987995-8803-1763-A7BD-6FDD3E40B9FD}"/>
                  </a:ext>
                </a:extLst>
              </p:cNvPr>
              <p:cNvCxnSpPr>
                <a:cxnSpLocks/>
                <a:stCxn id="338" idx="0"/>
                <a:endCxn id="37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34A8BA08-DD7D-60F8-5EBE-393FC28F3676}"/>
                  </a:ext>
                </a:extLst>
              </p:cNvPr>
              <p:cNvCxnSpPr>
                <a:cxnSpLocks/>
                <a:stCxn id="339" idx="0"/>
                <a:endCxn id="37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F553A88D-EE30-2FC5-1E26-6F29D10061EA}"/>
                  </a:ext>
                </a:extLst>
              </p:cNvPr>
              <p:cNvCxnSpPr>
                <a:cxnSpLocks/>
                <a:stCxn id="336" idx="0"/>
                <a:endCxn id="37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12" name="Group 311">
              <a:extLst>
                <a:ext uri="{FF2B5EF4-FFF2-40B4-BE49-F238E27FC236}">
                  <a16:creationId xmlns:a16="http://schemas.microsoft.com/office/drawing/2014/main" id="{97694D38-81EC-9869-681C-9A32D5D626BD}"/>
                </a:ext>
              </a:extLst>
            </p:cNvPr>
            <p:cNvGrpSpPr/>
            <p:nvPr/>
          </p:nvGrpSpPr>
          <p:grpSpPr>
            <a:xfrm>
              <a:off x="5334000" y="1790700"/>
              <a:ext cx="2362201" cy="1828800"/>
              <a:chOff x="5333998" y="1790700"/>
              <a:chExt cx="2791691" cy="1828800"/>
            </a:xfrm>
          </p:grpSpPr>
          <p:cxnSp>
            <p:nvCxnSpPr>
              <p:cNvPr id="360" name="Straight Connector 359">
                <a:extLst>
                  <a:ext uri="{FF2B5EF4-FFF2-40B4-BE49-F238E27FC236}">
                    <a16:creationId xmlns:a16="http://schemas.microsoft.com/office/drawing/2014/main" id="{A761382E-A233-84DD-BFE5-489EB39B3DA2}"/>
                  </a:ext>
                </a:extLst>
              </p:cNvPr>
              <p:cNvCxnSpPr>
                <a:cxnSpLocks/>
                <a:stCxn id="339" idx="6"/>
                <a:endCxn id="37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6BE80F51-2F7C-1E82-4446-156F58BF4E59}"/>
                  </a:ext>
                </a:extLst>
              </p:cNvPr>
              <p:cNvCxnSpPr>
                <a:cxnSpLocks/>
                <a:stCxn id="344" idx="6"/>
                <a:endCxn id="37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EC0C7DBC-D6C5-AD57-021F-3AE435B4F54A}"/>
                  </a:ext>
                </a:extLst>
              </p:cNvPr>
              <p:cNvCxnSpPr>
                <a:cxnSpLocks/>
                <a:stCxn id="349" idx="6"/>
                <a:endCxn id="37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9C432679-746E-0212-94A9-3608A7A7ABF4}"/>
                  </a:ext>
                </a:extLst>
              </p:cNvPr>
              <p:cNvCxnSpPr>
                <a:cxnSpLocks/>
                <a:stCxn id="354" idx="6"/>
                <a:endCxn id="37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3DA80A8B-2452-3D89-FD38-E624FC69BF90}"/>
                  </a:ext>
                </a:extLst>
              </p:cNvPr>
              <p:cNvCxnSpPr>
                <a:cxnSpLocks/>
                <a:stCxn id="359" idx="6"/>
                <a:endCxn id="37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13" name="Group 312">
              <a:extLst>
                <a:ext uri="{FF2B5EF4-FFF2-40B4-BE49-F238E27FC236}">
                  <a16:creationId xmlns:a16="http://schemas.microsoft.com/office/drawing/2014/main" id="{168574CB-3EEA-F0FA-1660-C70078780228}"/>
                </a:ext>
              </a:extLst>
            </p:cNvPr>
            <p:cNvGrpSpPr/>
            <p:nvPr/>
          </p:nvGrpSpPr>
          <p:grpSpPr>
            <a:xfrm>
              <a:off x="5486400" y="1600200"/>
              <a:ext cx="2209800" cy="2209800"/>
              <a:chOff x="5486400" y="1600200"/>
              <a:chExt cx="2209800" cy="2209800"/>
            </a:xfrm>
          </p:grpSpPr>
          <p:sp>
            <p:nvSpPr>
              <p:cNvPr id="314" name="Oval 313">
                <a:extLst>
                  <a:ext uri="{FF2B5EF4-FFF2-40B4-BE49-F238E27FC236}">
                    <a16:creationId xmlns:a16="http://schemas.microsoft.com/office/drawing/2014/main" id="{37D08AEA-AA57-111A-89C6-1DA81AD33B8F}"/>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8BC708FD-544D-E331-BB5B-D97F3A6E510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B5CE88E6-4BB4-3ED7-3766-4C1139DBA0D7}"/>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C94179C5-FA49-8AF9-2C50-DC37F00E259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9" name="Oval 338">
                <a:extLst>
                  <a:ext uri="{FF2B5EF4-FFF2-40B4-BE49-F238E27FC236}">
                    <a16:creationId xmlns:a16="http://schemas.microsoft.com/office/drawing/2014/main" id="{EF631F60-C5F2-3798-66EE-511AEDBBD91C}"/>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0" name="Oval 339">
                <a:extLst>
                  <a:ext uri="{FF2B5EF4-FFF2-40B4-BE49-F238E27FC236}">
                    <a16:creationId xmlns:a16="http://schemas.microsoft.com/office/drawing/2014/main" id="{70D4B99F-02F1-7F29-AE71-181E4A7E40FD}"/>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1" name="Oval 340">
                <a:extLst>
                  <a:ext uri="{FF2B5EF4-FFF2-40B4-BE49-F238E27FC236}">
                    <a16:creationId xmlns:a16="http://schemas.microsoft.com/office/drawing/2014/main" id="{C9CD7373-13A1-0E00-F4DB-85AE34A027E2}"/>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2" name="Oval 341">
                <a:extLst>
                  <a:ext uri="{FF2B5EF4-FFF2-40B4-BE49-F238E27FC236}">
                    <a16:creationId xmlns:a16="http://schemas.microsoft.com/office/drawing/2014/main" id="{3E958377-AE78-E5D4-6173-3DE472325CA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36A2125A-1BB3-5235-0854-0976159A77AE}"/>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AC5FCA61-140F-E232-2DDF-777D09E8DD36}"/>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C3728F42-51F9-81E2-396E-D82A1ADE6435}"/>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5637B66E-AFD1-B732-C0B8-22FEE067EF6E}"/>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8627727F-9B05-8788-32FE-30C167D463C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7A0DDE6A-291E-42D5-5C83-2DB5ADBF9AC2}"/>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5E402B0F-4692-F739-DCC8-3DB4653CE513}"/>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4E8CCA07-BE4C-BBF8-0B53-747275DC758C}"/>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0FB45279-7946-FBFE-1A18-38C7691E3CDE}"/>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16B3626F-C4A2-746B-B0DA-F940DCB963B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237D0994-8E66-E166-212B-D5B00C7243FD}"/>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72710E0E-951B-FFB6-B130-98C0F42B402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CFA6948F-F1D1-C38A-A327-65B32C4B6098}"/>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7BDB6AE1-E138-2B8A-9BBA-C5B65226DABA}"/>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240F6C82-880E-9263-48CA-3C4FB19D12B5}"/>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180D2397-F5E3-845D-38F7-1FB3E57DC937}"/>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85738687-0DA0-0480-B09F-0A3533CE6451}"/>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80" name="Group 379">
            <a:extLst>
              <a:ext uri="{FF2B5EF4-FFF2-40B4-BE49-F238E27FC236}">
                <a16:creationId xmlns:a16="http://schemas.microsoft.com/office/drawing/2014/main" id="{1C64338D-FFD1-365A-1234-B37C8566269F}"/>
              </a:ext>
            </a:extLst>
          </p:cNvPr>
          <p:cNvGrpSpPr/>
          <p:nvPr/>
        </p:nvGrpSpPr>
        <p:grpSpPr>
          <a:xfrm>
            <a:off x="6416564" y="2745222"/>
            <a:ext cx="1414038" cy="1414038"/>
            <a:chOff x="4876800" y="1600199"/>
            <a:chExt cx="2819401" cy="2819401"/>
          </a:xfrm>
        </p:grpSpPr>
        <p:grpSp>
          <p:nvGrpSpPr>
            <p:cNvPr id="381" name="Group 380">
              <a:extLst>
                <a:ext uri="{FF2B5EF4-FFF2-40B4-BE49-F238E27FC236}">
                  <a16:creationId xmlns:a16="http://schemas.microsoft.com/office/drawing/2014/main" id="{B3BC758B-60CA-D5C8-7FE1-1E4ACEBCBA57}"/>
                </a:ext>
              </a:extLst>
            </p:cNvPr>
            <p:cNvGrpSpPr/>
            <p:nvPr/>
          </p:nvGrpSpPr>
          <p:grpSpPr>
            <a:xfrm>
              <a:off x="5486400" y="3962400"/>
              <a:ext cx="2209800" cy="457200"/>
              <a:chOff x="5486400" y="3962400"/>
              <a:chExt cx="2209800" cy="457200"/>
            </a:xfrm>
          </p:grpSpPr>
          <p:sp>
            <p:nvSpPr>
              <p:cNvPr id="426" name="DRAM">
                <a:extLst>
                  <a:ext uri="{FF2B5EF4-FFF2-40B4-BE49-F238E27FC236}">
                    <a16:creationId xmlns:a16="http://schemas.microsoft.com/office/drawing/2014/main" id="{1843F8E7-7FD3-C2E5-1D50-3FE59E8FE6E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7" name="DRAM">
                <a:extLst>
                  <a:ext uri="{FF2B5EF4-FFF2-40B4-BE49-F238E27FC236}">
                    <a16:creationId xmlns:a16="http://schemas.microsoft.com/office/drawing/2014/main" id="{63FE0FC9-52A0-1AE4-B7BC-9E1FB9D9F92C}"/>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8" name="DRAM">
                <a:extLst>
                  <a:ext uri="{FF2B5EF4-FFF2-40B4-BE49-F238E27FC236}">
                    <a16:creationId xmlns:a16="http://schemas.microsoft.com/office/drawing/2014/main" id="{B9055AD7-7E00-7BFD-CF40-9EC922CB686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9" name="DRAM">
                <a:extLst>
                  <a:ext uri="{FF2B5EF4-FFF2-40B4-BE49-F238E27FC236}">
                    <a16:creationId xmlns:a16="http://schemas.microsoft.com/office/drawing/2014/main" id="{CC8170A6-5E3A-739D-B450-2E96381E7003}"/>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0" name="DRAM">
                <a:extLst>
                  <a:ext uri="{FF2B5EF4-FFF2-40B4-BE49-F238E27FC236}">
                    <a16:creationId xmlns:a16="http://schemas.microsoft.com/office/drawing/2014/main" id="{2FF91B8D-8A3A-6619-2832-249A5D584E6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82" name="Group 381">
              <a:extLst>
                <a:ext uri="{FF2B5EF4-FFF2-40B4-BE49-F238E27FC236}">
                  <a16:creationId xmlns:a16="http://schemas.microsoft.com/office/drawing/2014/main" id="{8981D408-24B7-AA10-4EFB-8BE59CB40051}"/>
                </a:ext>
              </a:extLst>
            </p:cNvPr>
            <p:cNvGrpSpPr/>
            <p:nvPr/>
          </p:nvGrpSpPr>
          <p:grpSpPr>
            <a:xfrm>
              <a:off x="4876800" y="1600200"/>
              <a:ext cx="457200" cy="2209800"/>
              <a:chOff x="4876800" y="1600200"/>
              <a:chExt cx="457200" cy="2209800"/>
            </a:xfrm>
          </p:grpSpPr>
          <p:sp>
            <p:nvSpPr>
              <p:cNvPr id="421" name="DRAM">
                <a:extLst>
                  <a:ext uri="{FF2B5EF4-FFF2-40B4-BE49-F238E27FC236}">
                    <a16:creationId xmlns:a16="http://schemas.microsoft.com/office/drawing/2014/main" id="{C8A44B39-A159-AA17-5222-39784D160398}"/>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2" name="DRAM">
                <a:extLst>
                  <a:ext uri="{FF2B5EF4-FFF2-40B4-BE49-F238E27FC236}">
                    <a16:creationId xmlns:a16="http://schemas.microsoft.com/office/drawing/2014/main" id="{4AAA22A2-0BB0-4AE4-B7A2-9998AFD67344}"/>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3" name="DRAM">
                <a:extLst>
                  <a:ext uri="{FF2B5EF4-FFF2-40B4-BE49-F238E27FC236}">
                    <a16:creationId xmlns:a16="http://schemas.microsoft.com/office/drawing/2014/main" id="{73F2A293-C3B5-2BB0-30A9-5B1B715BAEC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4" name="DRAM">
                <a:extLst>
                  <a:ext uri="{FF2B5EF4-FFF2-40B4-BE49-F238E27FC236}">
                    <a16:creationId xmlns:a16="http://schemas.microsoft.com/office/drawing/2014/main" id="{5AB9C874-521E-F76E-15C9-B706D673D049}"/>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5" name="DRAM">
                <a:extLst>
                  <a:ext uri="{FF2B5EF4-FFF2-40B4-BE49-F238E27FC236}">
                    <a16:creationId xmlns:a16="http://schemas.microsoft.com/office/drawing/2014/main" id="{A7164656-4A2E-ECA2-FBD6-88C3B0E36B2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83" name="Group 382">
              <a:extLst>
                <a:ext uri="{FF2B5EF4-FFF2-40B4-BE49-F238E27FC236}">
                  <a16:creationId xmlns:a16="http://schemas.microsoft.com/office/drawing/2014/main" id="{90F4E282-1776-B2CF-08C9-2402AA9601E7}"/>
                </a:ext>
              </a:extLst>
            </p:cNvPr>
            <p:cNvGrpSpPr/>
            <p:nvPr/>
          </p:nvGrpSpPr>
          <p:grpSpPr>
            <a:xfrm>
              <a:off x="5676900" y="1600199"/>
              <a:ext cx="1828800" cy="2362201"/>
              <a:chOff x="5676900" y="1170708"/>
              <a:chExt cx="1828800" cy="2791692"/>
            </a:xfrm>
          </p:grpSpPr>
          <p:cxnSp>
            <p:nvCxnSpPr>
              <p:cNvPr id="416" name="Straight Connector 415">
                <a:extLst>
                  <a:ext uri="{FF2B5EF4-FFF2-40B4-BE49-F238E27FC236}">
                    <a16:creationId xmlns:a16="http://schemas.microsoft.com/office/drawing/2014/main" id="{D1CE11E3-E397-1B58-AF7A-2C21337498AD}"/>
                  </a:ext>
                </a:extLst>
              </p:cNvPr>
              <p:cNvCxnSpPr>
                <a:cxnSpLocks/>
                <a:stCxn id="386" idx="0"/>
                <a:endCxn id="42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7742AC13-A6D5-6D5E-E1F6-219C8C2F378D}"/>
                  </a:ext>
                </a:extLst>
              </p:cNvPr>
              <p:cNvCxnSpPr>
                <a:cxnSpLocks/>
                <a:stCxn id="388" idx="0"/>
                <a:endCxn id="42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8" name="Straight Connector 417">
                <a:extLst>
                  <a:ext uri="{FF2B5EF4-FFF2-40B4-BE49-F238E27FC236}">
                    <a16:creationId xmlns:a16="http://schemas.microsoft.com/office/drawing/2014/main" id="{E76667FD-C5C2-A979-42A3-D32D7CB23B8A}"/>
                  </a:ext>
                </a:extLst>
              </p:cNvPr>
              <p:cNvCxnSpPr>
                <a:cxnSpLocks/>
                <a:stCxn id="389" idx="0"/>
                <a:endCxn id="42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5F6E5E31-03DB-8693-7F16-EBED05ACCDBB}"/>
                  </a:ext>
                </a:extLst>
              </p:cNvPr>
              <p:cNvCxnSpPr>
                <a:cxnSpLocks/>
                <a:stCxn id="390" idx="0"/>
                <a:endCxn id="43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a16="http://schemas.microsoft.com/office/drawing/2014/main" id="{0463F2BB-448A-3D1C-FFE9-8E0C59646E81}"/>
                  </a:ext>
                </a:extLst>
              </p:cNvPr>
              <p:cNvCxnSpPr>
                <a:cxnSpLocks/>
                <a:stCxn id="387" idx="0"/>
                <a:endCxn id="42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4FF77188-7D39-CBF2-1B0A-6508DFE5DA3D}"/>
                </a:ext>
              </a:extLst>
            </p:cNvPr>
            <p:cNvGrpSpPr/>
            <p:nvPr/>
          </p:nvGrpSpPr>
          <p:grpSpPr>
            <a:xfrm>
              <a:off x="5334000" y="1790700"/>
              <a:ext cx="2362201" cy="1828800"/>
              <a:chOff x="5333998" y="1790700"/>
              <a:chExt cx="2791691" cy="1828800"/>
            </a:xfrm>
          </p:grpSpPr>
          <p:cxnSp>
            <p:nvCxnSpPr>
              <p:cNvPr id="411" name="Straight Connector 410">
                <a:extLst>
                  <a:ext uri="{FF2B5EF4-FFF2-40B4-BE49-F238E27FC236}">
                    <a16:creationId xmlns:a16="http://schemas.microsoft.com/office/drawing/2014/main" id="{B9039D11-4DD8-5E57-602C-0EDF97680B99}"/>
                  </a:ext>
                </a:extLst>
              </p:cNvPr>
              <p:cNvCxnSpPr>
                <a:cxnSpLocks/>
                <a:stCxn id="390" idx="6"/>
                <a:endCxn id="42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D90BF6FD-29B6-C81A-830A-911577EE22B3}"/>
                  </a:ext>
                </a:extLst>
              </p:cNvPr>
              <p:cNvCxnSpPr>
                <a:cxnSpLocks/>
                <a:stCxn id="395" idx="6"/>
                <a:endCxn id="42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E7BD3E26-17DF-1CDA-AED1-F9D30BDFA370}"/>
                  </a:ext>
                </a:extLst>
              </p:cNvPr>
              <p:cNvCxnSpPr>
                <a:cxnSpLocks/>
                <a:stCxn id="400" idx="6"/>
                <a:endCxn id="42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4" name="Straight Connector 413">
                <a:extLst>
                  <a:ext uri="{FF2B5EF4-FFF2-40B4-BE49-F238E27FC236}">
                    <a16:creationId xmlns:a16="http://schemas.microsoft.com/office/drawing/2014/main" id="{380CD6D7-C320-FDE8-93E9-6F51BBBEA98E}"/>
                  </a:ext>
                </a:extLst>
              </p:cNvPr>
              <p:cNvCxnSpPr>
                <a:cxnSpLocks/>
                <a:stCxn id="405" idx="6"/>
                <a:endCxn id="42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5" name="Straight Connector 414">
                <a:extLst>
                  <a:ext uri="{FF2B5EF4-FFF2-40B4-BE49-F238E27FC236}">
                    <a16:creationId xmlns:a16="http://schemas.microsoft.com/office/drawing/2014/main" id="{8D7A7268-F3B7-1E60-8AC1-E348B92F108B}"/>
                  </a:ext>
                </a:extLst>
              </p:cNvPr>
              <p:cNvCxnSpPr>
                <a:cxnSpLocks/>
                <a:stCxn id="410" idx="6"/>
                <a:endCxn id="42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85" name="Group 384">
              <a:extLst>
                <a:ext uri="{FF2B5EF4-FFF2-40B4-BE49-F238E27FC236}">
                  <a16:creationId xmlns:a16="http://schemas.microsoft.com/office/drawing/2014/main" id="{9FA42BBB-480A-2B04-1473-491B7C50551E}"/>
                </a:ext>
              </a:extLst>
            </p:cNvPr>
            <p:cNvGrpSpPr/>
            <p:nvPr/>
          </p:nvGrpSpPr>
          <p:grpSpPr>
            <a:xfrm>
              <a:off x="5486400" y="1600200"/>
              <a:ext cx="2209800" cy="2209800"/>
              <a:chOff x="5486400" y="1600200"/>
              <a:chExt cx="2209800" cy="2209800"/>
            </a:xfrm>
          </p:grpSpPr>
          <p:sp>
            <p:nvSpPr>
              <p:cNvPr id="386" name="Oval 385">
                <a:extLst>
                  <a:ext uri="{FF2B5EF4-FFF2-40B4-BE49-F238E27FC236}">
                    <a16:creationId xmlns:a16="http://schemas.microsoft.com/office/drawing/2014/main" id="{4130C5BD-2E0D-F86E-75FA-E4E7717B9C9D}"/>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Oval 386">
                <a:extLst>
                  <a:ext uri="{FF2B5EF4-FFF2-40B4-BE49-F238E27FC236}">
                    <a16:creationId xmlns:a16="http://schemas.microsoft.com/office/drawing/2014/main" id="{14B4E459-0844-7CCA-E828-2F207734BB0F}"/>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Oval 387">
                <a:extLst>
                  <a:ext uri="{FF2B5EF4-FFF2-40B4-BE49-F238E27FC236}">
                    <a16:creationId xmlns:a16="http://schemas.microsoft.com/office/drawing/2014/main" id="{3D14EFBE-866C-C0A6-E114-90D41A44D78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Oval 388">
                <a:extLst>
                  <a:ext uri="{FF2B5EF4-FFF2-40B4-BE49-F238E27FC236}">
                    <a16:creationId xmlns:a16="http://schemas.microsoft.com/office/drawing/2014/main" id="{7BAF6782-B402-1BB6-A085-B30AEB048B7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Oval 389">
                <a:extLst>
                  <a:ext uri="{FF2B5EF4-FFF2-40B4-BE49-F238E27FC236}">
                    <a16:creationId xmlns:a16="http://schemas.microsoft.com/office/drawing/2014/main" id="{2DB5C9D7-5067-9886-0D76-828C15F85318}"/>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1" name="Oval 390">
                <a:extLst>
                  <a:ext uri="{FF2B5EF4-FFF2-40B4-BE49-F238E27FC236}">
                    <a16:creationId xmlns:a16="http://schemas.microsoft.com/office/drawing/2014/main" id="{B7D07F8D-5974-1A22-9135-C1CDF483A0E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2" name="Oval 391">
                <a:extLst>
                  <a:ext uri="{FF2B5EF4-FFF2-40B4-BE49-F238E27FC236}">
                    <a16:creationId xmlns:a16="http://schemas.microsoft.com/office/drawing/2014/main" id="{8EB76B98-7101-E274-9C33-D7079F33C714}"/>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3" name="Oval 392">
                <a:extLst>
                  <a:ext uri="{FF2B5EF4-FFF2-40B4-BE49-F238E27FC236}">
                    <a16:creationId xmlns:a16="http://schemas.microsoft.com/office/drawing/2014/main" id="{990F44BA-1635-F724-FBE9-7A0251A15A6D}"/>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4" name="Oval 393">
                <a:extLst>
                  <a:ext uri="{FF2B5EF4-FFF2-40B4-BE49-F238E27FC236}">
                    <a16:creationId xmlns:a16="http://schemas.microsoft.com/office/drawing/2014/main" id="{EAC795E0-7A18-82B0-E135-E8AE433D9FD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5" name="Oval 394">
                <a:extLst>
                  <a:ext uri="{FF2B5EF4-FFF2-40B4-BE49-F238E27FC236}">
                    <a16:creationId xmlns:a16="http://schemas.microsoft.com/office/drawing/2014/main" id="{DD014E9B-D77B-4E6E-9CEC-B27EF5AE2D8A}"/>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6" name="Oval 395">
                <a:extLst>
                  <a:ext uri="{FF2B5EF4-FFF2-40B4-BE49-F238E27FC236}">
                    <a16:creationId xmlns:a16="http://schemas.microsoft.com/office/drawing/2014/main" id="{B4C1E6BB-518D-A0FE-0819-D42B0232FDA4}"/>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7" name="Oval 396">
                <a:extLst>
                  <a:ext uri="{FF2B5EF4-FFF2-40B4-BE49-F238E27FC236}">
                    <a16:creationId xmlns:a16="http://schemas.microsoft.com/office/drawing/2014/main" id="{3CA413DA-C2C8-03E5-A402-B0104D30F8B3}"/>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4618B58A-7F74-DC3F-DBAF-96038BBDF592}"/>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05D06C6B-5D52-9A39-D123-56A5E46E074F}"/>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8E88AFB6-3EE0-CF94-832C-628B41B5385D}"/>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98E84590-02D9-2731-6DDE-8A0844AC6C7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BF6E0CF2-A57B-E047-33CF-E9D8E3D820DD}"/>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60ED6473-72FB-7429-E6B1-0FB13E7C306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C9C50BA4-29C9-EE7F-D17F-C60DBB3B880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92817503-9F1A-D983-BD00-7CDDF8620353}"/>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1216CF6E-A32A-9DFA-D8B1-5C0CE6A60DA4}"/>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2BB1E11D-315C-6C4A-F1D5-4F50246978DE}"/>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28AEFB8F-7E44-FAEF-7904-77FC6F27F9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784E393B-DD3B-11AC-7354-A3C6EDF41197}"/>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43EECC98-A90B-190B-D7F4-118E9C92935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431" name="Rectangle 430">
            <a:extLst>
              <a:ext uri="{FF2B5EF4-FFF2-40B4-BE49-F238E27FC236}">
                <a16:creationId xmlns:a16="http://schemas.microsoft.com/office/drawing/2014/main" id="{387E2BB5-9EBB-9855-1F8F-AAA4C7710B14}"/>
              </a:ext>
            </a:extLst>
          </p:cNvPr>
          <p:cNvSpPr/>
          <p:nvPr/>
        </p:nvSpPr>
        <p:spPr>
          <a:xfrm>
            <a:off x="1582435" y="2406660"/>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432" name="Rectangle 431">
            <a:extLst>
              <a:ext uri="{FF2B5EF4-FFF2-40B4-BE49-F238E27FC236}">
                <a16:creationId xmlns:a16="http://schemas.microsoft.com/office/drawing/2014/main" id="{48CBD75D-535B-66B7-2B49-4D124125BE71}"/>
              </a:ext>
            </a:extLst>
          </p:cNvPr>
          <p:cNvSpPr/>
          <p:nvPr/>
        </p:nvSpPr>
        <p:spPr>
          <a:xfrm>
            <a:off x="1582435" y="2406660"/>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433" name="Straight Connector 432">
            <a:extLst>
              <a:ext uri="{FF2B5EF4-FFF2-40B4-BE49-F238E27FC236}">
                <a16:creationId xmlns:a16="http://schemas.microsoft.com/office/drawing/2014/main" id="{C9585343-3633-4A7D-FEA5-FB87D4DE8589}"/>
              </a:ext>
            </a:extLst>
          </p:cNvPr>
          <p:cNvCxnSpPr/>
          <p:nvPr/>
        </p:nvCxnSpPr>
        <p:spPr>
          <a:xfrm flipH="1">
            <a:off x="1506235" y="2559060"/>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434" name="Group 433">
            <a:extLst>
              <a:ext uri="{FF2B5EF4-FFF2-40B4-BE49-F238E27FC236}">
                <a16:creationId xmlns:a16="http://schemas.microsoft.com/office/drawing/2014/main" id="{8A57E791-4634-F4E9-3A5C-1838ABE8256A}"/>
              </a:ext>
            </a:extLst>
          </p:cNvPr>
          <p:cNvGrpSpPr/>
          <p:nvPr/>
        </p:nvGrpSpPr>
        <p:grpSpPr>
          <a:xfrm>
            <a:off x="1851480" y="2559060"/>
            <a:ext cx="4671060" cy="1219201"/>
            <a:chOff x="2174045" y="1143000"/>
            <a:chExt cx="4671060" cy="1219201"/>
          </a:xfrm>
        </p:grpSpPr>
        <p:cxnSp>
          <p:nvCxnSpPr>
            <p:cNvPr id="435" name="Straight Connector 434">
              <a:extLst>
                <a:ext uri="{FF2B5EF4-FFF2-40B4-BE49-F238E27FC236}">
                  <a16:creationId xmlns:a16="http://schemas.microsoft.com/office/drawing/2014/main" id="{510EC9BA-E802-5A51-F550-1C84F0E2406E}"/>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5BF6DB12-6E51-F454-390B-1613E1E5139C}"/>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E05CE445-0D1B-FA52-A174-6CF9705C1957}"/>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0" name="Straight Connector 439">
              <a:extLst>
                <a:ext uri="{FF2B5EF4-FFF2-40B4-BE49-F238E27FC236}">
                  <a16:creationId xmlns:a16="http://schemas.microsoft.com/office/drawing/2014/main" id="{1A890EBE-76FF-0F86-19D7-1F3608C6D9E3}"/>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441" name="Straight Connector 440">
            <a:extLst>
              <a:ext uri="{FF2B5EF4-FFF2-40B4-BE49-F238E27FC236}">
                <a16:creationId xmlns:a16="http://schemas.microsoft.com/office/drawing/2014/main" id="{85DB51C4-D6EF-DBC5-DBD2-7FBF53ED1286}"/>
              </a:ext>
            </a:extLst>
          </p:cNvPr>
          <p:cNvCxnSpPr/>
          <p:nvPr/>
        </p:nvCxnSpPr>
        <p:spPr>
          <a:xfrm flipH="1">
            <a:off x="1508580" y="2559060"/>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446" name="Straight Connector 445">
            <a:extLst>
              <a:ext uri="{FF2B5EF4-FFF2-40B4-BE49-F238E27FC236}">
                <a16:creationId xmlns:a16="http://schemas.microsoft.com/office/drawing/2014/main" id="{521C505B-ADB7-2E4B-0F4A-E1AB7E8CCDF1}"/>
              </a:ext>
            </a:extLst>
          </p:cNvPr>
          <p:cNvCxnSpPr/>
          <p:nvPr/>
        </p:nvCxnSpPr>
        <p:spPr>
          <a:xfrm flipV="1">
            <a:off x="185382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6" name="Straight Connector 575">
            <a:extLst>
              <a:ext uri="{FF2B5EF4-FFF2-40B4-BE49-F238E27FC236}">
                <a16:creationId xmlns:a16="http://schemas.microsoft.com/office/drawing/2014/main" id="{B42517F7-8D35-ED8E-5F17-CF7E1BDE7F5D}"/>
              </a:ext>
            </a:extLst>
          </p:cNvPr>
          <p:cNvCxnSpPr/>
          <p:nvPr/>
        </p:nvCxnSpPr>
        <p:spPr>
          <a:xfrm flipV="1">
            <a:off x="3407924"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7" name="Straight Connector 576">
            <a:extLst>
              <a:ext uri="{FF2B5EF4-FFF2-40B4-BE49-F238E27FC236}">
                <a16:creationId xmlns:a16="http://schemas.microsoft.com/office/drawing/2014/main" id="{E04568FA-B624-03E6-B38C-C5C1728A8A25}"/>
              </a:ext>
            </a:extLst>
          </p:cNvPr>
          <p:cNvCxnSpPr/>
          <p:nvPr/>
        </p:nvCxnSpPr>
        <p:spPr>
          <a:xfrm flipV="1">
            <a:off x="498310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30178977-92AF-1C4B-E8F1-16BB4AA62D09}"/>
              </a:ext>
            </a:extLst>
          </p:cNvPr>
          <p:cNvCxnSpPr/>
          <p:nvPr/>
        </p:nvCxnSpPr>
        <p:spPr>
          <a:xfrm flipV="1">
            <a:off x="652488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79" name="DRAM">
            <a:extLst>
              <a:ext uri="{FF2B5EF4-FFF2-40B4-BE49-F238E27FC236}">
                <a16:creationId xmlns:a16="http://schemas.microsoft.com/office/drawing/2014/main" id="{3E4162CE-58DF-E11C-F02C-DA9C010EDDA9}"/>
              </a:ext>
            </a:extLst>
          </p:cNvPr>
          <p:cNvSpPr/>
          <p:nvPr/>
        </p:nvSpPr>
        <p:spPr>
          <a:xfrm rot="16200000">
            <a:off x="249481" y="3130014"/>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80" name="Group 579">
            <a:extLst>
              <a:ext uri="{FF2B5EF4-FFF2-40B4-BE49-F238E27FC236}">
                <a16:creationId xmlns:a16="http://schemas.microsoft.com/office/drawing/2014/main" id="{7DE04AD9-36F1-F7A1-B932-24A4EFCE705A}"/>
              </a:ext>
            </a:extLst>
          </p:cNvPr>
          <p:cNvGrpSpPr/>
          <p:nvPr/>
        </p:nvGrpSpPr>
        <p:grpSpPr>
          <a:xfrm>
            <a:off x="2040573" y="2755375"/>
            <a:ext cx="5790027" cy="1402792"/>
            <a:chOff x="2134538" y="2243328"/>
            <a:chExt cx="5790027" cy="1490472"/>
          </a:xfrm>
        </p:grpSpPr>
        <p:grpSp>
          <p:nvGrpSpPr>
            <p:cNvPr id="581" name="Group 580">
              <a:extLst>
                <a:ext uri="{FF2B5EF4-FFF2-40B4-BE49-F238E27FC236}">
                  <a16:creationId xmlns:a16="http://schemas.microsoft.com/office/drawing/2014/main" id="{EC6DC2BF-7F09-FC89-98FB-00ADC5F59F27}"/>
                </a:ext>
              </a:extLst>
            </p:cNvPr>
            <p:cNvGrpSpPr/>
            <p:nvPr/>
          </p:nvGrpSpPr>
          <p:grpSpPr>
            <a:xfrm>
              <a:off x="2134538" y="2243328"/>
              <a:ext cx="1108299" cy="1490472"/>
              <a:chOff x="2134538" y="2243328"/>
              <a:chExt cx="1108299" cy="1490472"/>
            </a:xfrm>
          </p:grpSpPr>
          <p:grpSp>
            <p:nvGrpSpPr>
              <p:cNvPr id="621" name="Group 620">
                <a:extLst>
                  <a:ext uri="{FF2B5EF4-FFF2-40B4-BE49-F238E27FC236}">
                    <a16:creationId xmlns:a16="http://schemas.microsoft.com/office/drawing/2014/main" id="{9CFD1F5B-DA15-31F0-301E-9F71B8339350}"/>
                  </a:ext>
                </a:extLst>
              </p:cNvPr>
              <p:cNvGrpSpPr/>
              <p:nvPr/>
            </p:nvGrpSpPr>
            <p:grpSpPr>
              <a:xfrm>
                <a:off x="2134538" y="3504497"/>
                <a:ext cx="1108299" cy="229303"/>
                <a:chOff x="5486400" y="3962400"/>
                <a:chExt cx="2209800" cy="457200"/>
              </a:xfrm>
            </p:grpSpPr>
            <p:sp>
              <p:nvSpPr>
                <p:cNvPr id="628" name="DRAM">
                  <a:extLst>
                    <a:ext uri="{FF2B5EF4-FFF2-40B4-BE49-F238E27FC236}">
                      <a16:creationId xmlns:a16="http://schemas.microsoft.com/office/drawing/2014/main" id="{18097A08-C5CE-C7CF-910B-F404035371B0}"/>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9" name="DRAM">
                  <a:extLst>
                    <a:ext uri="{FF2B5EF4-FFF2-40B4-BE49-F238E27FC236}">
                      <a16:creationId xmlns:a16="http://schemas.microsoft.com/office/drawing/2014/main" id="{7972E00F-D89B-7EEF-F8E9-29D3DCD08F1E}"/>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0" name="DRAM">
                  <a:extLst>
                    <a:ext uri="{FF2B5EF4-FFF2-40B4-BE49-F238E27FC236}">
                      <a16:creationId xmlns:a16="http://schemas.microsoft.com/office/drawing/2014/main" id="{AC47F400-A64D-5AD1-3613-20052B732B53}"/>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1" name="DRAM">
                  <a:extLst>
                    <a:ext uri="{FF2B5EF4-FFF2-40B4-BE49-F238E27FC236}">
                      <a16:creationId xmlns:a16="http://schemas.microsoft.com/office/drawing/2014/main" id="{FB160054-F650-FE7B-4A39-4D0A0EBD7CBF}"/>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DRAM">
                  <a:extLst>
                    <a:ext uri="{FF2B5EF4-FFF2-40B4-BE49-F238E27FC236}">
                      <a16:creationId xmlns:a16="http://schemas.microsoft.com/office/drawing/2014/main" id="{4586A5AC-E805-73A2-D358-9104D7CE2D07}"/>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2" name="Group 621">
                <a:extLst>
                  <a:ext uri="{FF2B5EF4-FFF2-40B4-BE49-F238E27FC236}">
                    <a16:creationId xmlns:a16="http://schemas.microsoft.com/office/drawing/2014/main" id="{64460EFA-B058-1B3F-2677-DC01B57230B2}"/>
                  </a:ext>
                </a:extLst>
              </p:cNvPr>
              <p:cNvGrpSpPr/>
              <p:nvPr/>
            </p:nvGrpSpPr>
            <p:grpSpPr>
              <a:xfrm>
                <a:off x="2230081" y="2243328"/>
                <a:ext cx="917213" cy="1261169"/>
                <a:chOff x="5676900" y="990600"/>
                <a:chExt cx="1828800" cy="2971800"/>
              </a:xfrm>
            </p:grpSpPr>
            <p:cxnSp>
              <p:nvCxnSpPr>
                <p:cNvPr id="623" name="Straight Connector 622">
                  <a:extLst>
                    <a:ext uri="{FF2B5EF4-FFF2-40B4-BE49-F238E27FC236}">
                      <a16:creationId xmlns:a16="http://schemas.microsoft.com/office/drawing/2014/main" id="{ACE8220A-2F7E-0ECE-C7E5-B5CA3770F181}"/>
                    </a:ext>
                  </a:extLst>
                </p:cNvPr>
                <p:cNvCxnSpPr>
                  <a:cxnSpLocks/>
                  <a:endCxn id="628"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DEAEF007-ACDB-59CA-51AA-A0F23CC3DEA9}"/>
                    </a:ext>
                  </a:extLst>
                </p:cNvPr>
                <p:cNvCxnSpPr>
                  <a:cxnSpLocks/>
                  <a:endCxn id="630"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5" name="Straight Connector 624">
                  <a:extLst>
                    <a:ext uri="{FF2B5EF4-FFF2-40B4-BE49-F238E27FC236}">
                      <a16:creationId xmlns:a16="http://schemas.microsoft.com/office/drawing/2014/main" id="{AA884B37-83E4-9C40-78F2-4E0480EA4850}"/>
                    </a:ext>
                  </a:extLst>
                </p:cNvPr>
                <p:cNvCxnSpPr>
                  <a:cxnSpLocks/>
                  <a:endCxn id="631"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E872E62D-0300-83C5-05C7-723956E1051F}"/>
                    </a:ext>
                  </a:extLst>
                </p:cNvPr>
                <p:cNvCxnSpPr>
                  <a:cxnSpLocks/>
                  <a:endCxn id="632"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1E1B27A-F652-BAD8-4AC7-45B53B3528D0}"/>
                    </a:ext>
                  </a:extLst>
                </p:cNvPr>
                <p:cNvCxnSpPr>
                  <a:cxnSpLocks/>
                  <a:endCxn id="629"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2" name="Group 581">
              <a:extLst>
                <a:ext uri="{FF2B5EF4-FFF2-40B4-BE49-F238E27FC236}">
                  <a16:creationId xmlns:a16="http://schemas.microsoft.com/office/drawing/2014/main" id="{7FEADDA5-ED03-F24E-D400-13015D3EBD86}"/>
                </a:ext>
              </a:extLst>
            </p:cNvPr>
            <p:cNvGrpSpPr/>
            <p:nvPr/>
          </p:nvGrpSpPr>
          <p:grpSpPr>
            <a:xfrm>
              <a:off x="3692066" y="2243328"/>
              <a:ext cx="1108299" cy="1490472"/>
              <a:chOff x="3692066" y="2243328"/>
              <a:chExt cx="1108299" cy="1490472"/>
            </a:xfrm>
          </p:grpSpPr>
          <p:grpSp>
            <p:nvGrpSpPr>
              <p:cNvPr id="609" name="Group 608">
                <a:extLst>
                  <a:ext uri="{FF2B5EF4-FFF2-40B4-BE49-F238E27FC236}">
                    <a16:creationId xmlns:a16="http://schemas.microsoft.com/office/drawing/2014/main" id="{43AB04C3-F0F7-9514-02DA-0FEE54202983}"/>
                  </a:ext>
                </a:extLst>
              </p:cNvPr>
              <p:cNvGrpSpPr/>
              <p:nvPr/>
            </p:nvGrpSpPr>
            <p:grpSpPr>
              <a:xfrm>
                <a:off x="3692066" y="3504497"/>
                <a:ext cx="1108299" cy="229303"/>
                <a:chOff x="5486400" y="3962400"/>
                <a:chExt cx="2209800" cy="457200"/>
              </a:xfrm>
            </p:grpSpPr>
            <p:sp>
              <p:nvSpPr>
                <p:cNvPr id="616" name="DRAM">
                  <a:extLst>
                    <a:ext uri="{FF2B5EF4-FFF2-40B4-BE49-F238E27FC236}">
                      <a16:creationId xmlns:a16="http://schemas.microsoft.com/office/drawing/2014/main" id="{86AFD232-835D-B130-D379-21BF764CCAF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DRAM">
                  <a:extLst>
                    <a:ext uri="{FF2B5EF4-FFF2-40B4-BE49-F238E27FC236}">
                      <a16:creationId xmlns:a16="http://schemas.microsoft.com/office/drawing/2014/main" id="{D1435FFA-7C09-BAEA-9779-52542F6DBEBD}"/>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DRAM">
                  <a:extLst>
                    <a:ext uri="{FF2B5EF4-FFF2-40B4-BE49-F238E27FC236}">
                      <a16:creationId xmlns:a16="http://schemas.microsoft.com/office/drawing/2014/main" id="{2D4B3483-6C8B-FEBE-494F-B057117DB79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DRAM">
                  <a:extLst>
                    <a:ext uri="{FF2B5EF4-FFF2-40B4-BE49-F238E27FC236}">
                      <a16:creationId xmlns:a16="http://schemas.microsoft.com/office/drawing/2014/main" id="{340E48C1-E3C5-5449-3FAA-44BA621C0D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0" name="DRAM">
                  <a:extLst>
                    <a:ext uri="{FF2B5EF4-FFF2-40B4-BE49-F238E27FC236}">
                      <a16:creationId xmlns:a16="http://schemas.microsoft.com/office/drawing/2014/main" id="{48817C6B-EDBB-7F75-ACA3-23DC1D25A397}"/>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0" name="Group 609">
                <a:extLst>
                  <a:ext uri="{FF2B5EF4-FFF2-40B4-BE49-F238E27FC236}">
                    <a16:creationId xmlns:a16="http://schemas.microsoft.com/office/drawing/2014/main" id="{B44633DC-B177-C5C6-9BAC-66F3C0895BBF}"/>
                  </a:ext>
                </a:extLst>
              </p:cNvPr>
              <p:cNvGrpSpPr/>
              <p:nvPr/>
            </p:nvGrpSpPr>
            <p:grpSpPr>
              <a:xfrm>
                <a:off x="3787609" y="2243328"/>
                <a:ext cx="917213" cy="1261169"/>
                <a:chOff x="5676900" y="990600"/>
                <a:chExt cx="1828800" cy="2971800"/>
              </a:xfrm>
            </p:grpSpPr>
            <p:cxnSp>
              <p:nvCxnSpPr>
                <p:cNvPr id="611" name="Straight Connector 610">
                  <a:extLst>
                    <a:ext uri="{FF2B5EF4-FFF2-40B4-BE49-F238E27FC236}">
                      <a16:creationId xmlns:a16="http://schemas.microsoft.com/office/drawing/2014/main" id="{E63E317B-2458-ADCC-BE60-C34F51AD4C49}"/>
                    </a:ext>
                  </a:extLst>
                </p:cNvPr>
                <p:cNvCxnSpPr>
                  <a:endCxn id="616"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2" name="Straight Connector 611">
                  <a:extLst>
                    <a:ext uri="{FF2B5EF4-FFF2-40B4-BE49-F238E27FC236}">
                      <a16:creationId xmlns:a16="http://schemas.microsoft.com/office/drawing/2014/main" id="{72727FDD-A8CD-08C7-2D3C-874E26A5E41B}"/>
                    </a:ext>
                  </a:extLst>
                </p:cNvPr>
                <p:cNvCxnSpPr>
                  <a:endCxn id="618"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49ED0CCF-B3B5-F793-381E-261BDD8F2FD9}"/>
                    </a:ext>
                  </a:extLst>
                </p:cNvPr>
                <p:cNvCxnSpPr>
                  <a:endCxn id="619"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A01CB088-D0D3-F878-BFBB-F6831D06F3B4}"/>
                    </a:ext>
                  </a:extLst>
                </p:cNvPr>
                <p:cNvCxnSpPr>
                  <a:endCxn id="620"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5" name="Straight Connector 614">
                  <a:extLst>
                    <a:ext uri="{FF2B5EF4-FFF2-40B4-BE49-F238E27FC236}">
                      <a16:creationId xmlns:a16="http://schemas.microsoft.com/office/drawing/2014/main" id="{4318E2BE-5A06-5183-A279-F911E679BE2C}"/>
                    </a:ext>
                  </a:extLst>
                </p:cNvPr>
                <p:cNvCxnSpPr>
                  <a:endCxn id="617"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3" name="Group 582">
              <a:extLst>
                <a:ext uri="{FF2B5EF4-FFF2-40B4-BE49-F238E27FC236}">
                  <a16:creationId xmlns:a16="http://schemas.microsoft.com/office/drawing/2014/main" id="{F575D843-8CAE-5A04-BE12-BBD6E2885B35}"/>
                </a:ext>
              </a:extLst>
            </p:cNvPr>
            <p:cNvGrpSpPr/>
            <p:nvPr/>
          </p:nvGrpSpPr>
          <p:grpSpPr>
            <a:xfrm>
              <a:off x="5258738" y="2243328"/>
              <a:ext cx="1108299" cy="1490472"/>
              <a:chOff x="5258738" y="2243328"/>
              <a:chExt cx="1108299" cy="1490472"/>
            </a:xfrm>
          </p:grpSpPr>
          <p:grpSp>
            <p:nvGrpSpPr>
              <p:cNvPr id="597" name="Group 596">
                <a:extLst>
                  <a:ext uri="{FF2B5EF4-FFF2-40B4-BE49-F238E27FC236}">
                    <a16:creationId xmlns:a16="http://schemas.microsoft.com/office/drawing/2014/main" id="{640A3005-3D4E-ED62-F8EF-3C9907B04FB6}"/>
                  </a:ext>
                </a:extLst>
              </p:cNvPr>
              <p:cNvGrpSpPr/>
              <p:nvPr/>
            </p:nvGrpSpPr>
            <p:grpSpPr>
              <a:xfrm>
                <a:off x="5258738" y="3504497"/>
                <a:ext cx="1108299" cy="229303"/>
                <a:chOff x="5486400" y="3962400"/>
                <a:chExt cx="2209800" cy="457200"/>
              </a:xfrm>
            </p:grpSpPr>
            <p:sp>
              <p:nvSpPr>
                <p:cNvPr id="604" name="DRAM">
                  <a:extLst>
                    <a:ext uri="{FF2B5EF4-FFF2-40B4-BE49-F238E27FC236}">
                      <a16:creationId xmlns:a16="http://schemas.microsoft.com/office/drawing/2014/main" id="{669CE623-BFC3-463F-AA65-0607192EBA0E}"/>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5" name="DRAM">
                  <a:extLst>
                    <a:ext uri="{FF2B5EF4-FFF2-40B4-BE49-F238E27FC236}">
                      <a16:creationId xmlns:a16="http://schemas.microsoft.com/office/drawing/2014/main" id="{663BECC2-D1A5-A327-7C42-D233E3C02C1B}"/>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6" name="DRAM">
                  <a:extLst>
                    <a:ext uri="{FF2B5EF4-FFF2-40B4-BE49-F238E27FC236}">
                      <a16:creationId xmlns:a16="http://schemas.microsoft.com/office/drawing/2014/main" id="{B3EF7CA7-4B34-0B63-22E9-E0A72894CEC9}"/>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7" name="DRAM">
                  <a:extLst>
                    <a:ext uri="{FF2B5EF4-FFF2-40B4-BE49-F238E27FC236}">
                      <a16:creationId xmlns:a16="http://schemas.microsoft.com/office/drawing/2014/main" id="{C437B0AF-F86D-A7EB-A4AA-CDF065FC39DE}"/>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AFF9DD-88C7-FED6-230A-0DB79464FDFF}"/>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98" name="Group 597">
                <a:extLst>
                  <a:ext uri="{FF2B5EF4-FFF2-40B4-BE49-F238E27FC236}">
                    <a16:creationId xmlns:a16="http://schemas.microsoft.com/office/drawing/2014/main" id="{E781929C-6BF8-B393-ABC4-B1977312E8AC}"/>
                  </a:ext>
                </a:extLst>
              </p:cNvPr>
              <p:cNvGrpSpPr/>
              <p:nvPr/>
            </p:nvGrpSpPr>
            <p:grpSpPr>
              <a:xfrm>
                <a:off x="5354281" y="2243328"/>
                <a:ext cx="917213" cy="1261169"/>
                <a:chOff x="5676900" y="990600"/>
                <a:chExt cx="1828800" cy="2971800"/>
              </a:xfrm>
            </p:grpSpPr>
            <p:cxnSp>
              <p:nvCxnSpPr>
                <p:cNvPr id="599" name="Straight Connector 598">
                  <a:extLst>
                    <a:ext uri="{FF2B5EF4-FFF2-40B4-BE49-F238E27FC236}">
                      <a16:creationId xmlns:a16="http://schemas.microsoft.com/office/drawing/2014/main" id="{944CCD51-105A-7B70-5B31-99CEAE9E0131}"/>
                    </a:ext>
                  </a:extLst>
                </p:cNvPr>
                <p:cNvCxnSpPr>
                  <a:endCxn id="604"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0" name="Straight Connector 599">
                  <a:extLst>
                    <a:ext uri="{FF2B5EF4-FFF2-40B4-BE49-F238E27FC236}">
                      <a16:creationId xmlns:a16="http://schemas.microsoft.com/office/drawing/2014/main" id="{5AD415F1-C5A3-F5A0-24E9-1089106DD299}"/>
                    </a:ext>
                  </a:extLst>
                </p:cNvPr>
                <p:cNvCxnSpPr>
                  <a:endCxn id="606"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1" name="Straight Connector 600">
                  <a:extLst>
                    <a:ext uri="{FF2B5EF4-FFF2-40B4-BE49-F238E27FC236}">
                      <a16:creationId xmlns:a16="http://schemas.microsoft.com/office/drawing/2014/main" id="{5B98E9C1-FF47-7920-FFE0-7D7C06433FD1}"/>
                    </a:ext>
                  </a:extLst>
                </p:cNvPr>
                <p:cNvCxnSpPr>
                  <a:endCxn id="607"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2" name="Straight Connector 601">
                  <a:extLst>
                    <a:ext uri="{FF2B5EF4-FFF2-40B4-BE49-F238E27FC236}">
                      <a16:creationId xmlns:a16="http://schemas.microsoft.com/office/drawing/2014/main" id="{2C4D397C-93C0-5445-959C-B3271D84B89B}"/>
                    </a:ext>
                  </a:extLst>
                </p:cNvPr>
                <p:cNvCxnSpPr>
                  <a:endCxn id="608"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FBF4B457-E641-A211-F7B4-7E6F672DE241}"/>
                    </a:ext>
                  </a:extLst>
                </p:cNvPr>
                <p:cNvCxnSpPr>
                  <a:endCxn id="605"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4" name="Group 583">
              <a:extLst>
                <a:ext uri="{FF2B5EF4-FFF2-40B4-BE49-F238E27FC236}">
                  <a16:creationId xmlns:a16="http://schemas.microsoft.com/office/drawing/2014/main" id="{15DF6402-3944-9374-8FCF-0627E098E214}"/>
                </a:ext>
              </a:extLst>
            </p:cNvPr>
            <p:cNvGrpSpPr/>
            <p:nvPr/>
          </p:nvGrpSpPr>
          <p:grpSpPr>
            <a:xfrm>
              <a:off x="6816266" y="2243328"/>
              <a:ext cx="1108299" cy="1490472"/>
              <a:chOff x="6816266" y="2243328"/>
              <a:chExt cx="1108299" cy="1490472"/>
            </a:xfrm>
          </p:grpSpPr>
          <p:grpSp>
            <p:nvGrpSpPr>
              <p:cNvPr id="585" name="Group 584">
                <a:extLst>
                  <a:ext uri="{FF2B5EF4-FFF2-40B4-BE49-F238E27FC236}">
                    <a16:creationId xmlns:a16="http://schemas.microsoft.com/office/drawing/2014/main" id="{D22E35BB-A0C9-E960-51C1-9E6361A514DB}"/>
                  </a:ext>
                </a:extLst>
              </p:cNvPr>
              <p:cNvGrpSpPr/>
              <p:nvPr/>
            </p:nvGrpSpPr>
            <p:grpSpPr>
              <a:xfrm>
                <a:off x="6816266" y="3504497"/>
                <a:ext cx="1108299" cy="229303"/>
                <a:chOff x="5486400" y="3962400"/>
                <a:chExt cx="2209800" cy="457200"/>
              </a:xfrm>
            </p:grpSpPr>
            <p:sp>
              <p:nvSpPr>
                <p:cNvPr id="592" name="DRAM">
                  <a:extLst>
                    <a:ext uri="{FF2B5EF4-FFF2-40B4-BE49-F238E27FC236}">
                      <a16:creationId xmlns:a16="http://schemas.microsoft.com/office/drawing/2014/main" id="{3C208440-94BA-F6BA-C131-BC751375247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3" name="DRAM">
                  <a:extLst>
                    <a:ext uri="{FF2B5EF4-FFF2-40B4-BE49-F238E27FC236}">
                      <a16:creationId xmlns:a16="http://schemas.microsoft.com/office/drawing/2014/main" id="{1DBE353D-BFBD-34F0-4DF4-DD2EA75C61A7}"/>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4" name="DRAM">
                  <a:extLst>
                    <a:ext uri="{FF2B5EF4-FFF2-40B4-BE49-F238E27FC236}">
                      <a16:creationId xmlns:a16="http://schemas.microsoft.com/office/drawing/2014/main" id="{AC3E2BA2-3C07-DDC7-0219-EBC88EE2CCDB}"/>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5" name="DRAM">
                  <a:extLst>
                    <a:ext uri="{FF2B5EF4-FFF2-40B4-BE49-F238E27FC236}">
                      <a16:creationId xmlns:a16="http://schemas.microsoft.com/office/drawing/2014/main" id="{24DD0599-78EE-CDA7-FDF3-35562517E71A}"/>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BC003E2F-DC0C-60A1-5F30-A9C9723DF9F4}"/>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6" name="Group 585">
                <a:extLst>
                  <a:ext uri="{FF2B5EF4-FFF2-40B4-BE49-F238E27FC236}">
                    <a16:creationId xmlns:a16="http://schemas.microsoft.com/office/drawing/2014/main" id="{1F77C299-7ACB-5D0E-C992-4D57A153E824}"/>
                  </a:ext>
                </a:extLst>
              </p:cNvPr>
              <p:cNvGrpSpPr/>
              <p:nvPr/>
            </p:nvGrpSpPr>
            <p:grpSpPr>
              <a:xfrm>
                <a:off x="6911809" y="2243328"/>
                <a:ext cx="917213" cy="1261169"/>
                <a:chOff x="5676900" y="990600"/>
                <a:chExt cx="1828800" cy="2971800"/>
              </a:xfrm>
            </p:grpSpPr>
            <p:cxnSp>
              <p:nvCxnSpPr>
                <p:cNvPr id="587" name="Straight Connector 586">
                  <a:extLst>
                    <a:ext uri="{FF2B5EF4-FFF2-40B4-BE49-F238E27FC236}">
                      <a16:creationId xmlns:a16="http://schemas.microsoft.com/office/drawing/2014/main" id="{447D4B6B-0A0A-A1C6-484C-40EFDC02456B}"/>
                    </a:ext>
                  </a:extLst>
                </p:cNvPr>
                <p:cNvCxnSpPr>
                  <a:endCxn id="592"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8" name="Straight Connector 587">
                  <a:extLst>
                    <a:ext uri="{FF2B5EF4-FFF2-40B4-BE49-F238E27FC236}">
                      <a16:creationId xmlns:a16="http://schemas.microsoft.com/office/drawing/2014/main" id="{B1C67037-5A78-E6F3-8A7B-44B010D431F8}"/>
                    </a:ext>
                  </a:extLst>
                </p:cNvPr>
                <p:cNvCxnSpPr>
                  <a:endCxn id="594"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9" name="Straight Connector 588">
                  <a:extLst>
                    <a:ext uri="{FF2B5EF4-FFF2-40B4-BE49-F238E27FC236}">
                      <a16:creationId xmlns:a16="http://schemas.microsoft.com/office/drawing/2014/main" id="{D43A6EF8-6E57-523F-0BFC-5266164E172C}"/>
                    </a:ext>
                  </a:extLst>
                </p:cNvPr>
                <p:cNvCxnSpPr>
                  <a:endCxn id="595"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0" name="Straight Connector 589">
                  <a:extLst>
                    <a:ext uri="{FF2B5EF4-FFF2-40B4-BE49-F238E27FC236}">
                      <a16:creationId xmlns:a16="http://schemas.microsoft.com/office/drawing/2014/main" id="{97D91EE0-1E81-2EFB-65FF-F0F4F1DAA0E0}"/>
                    </a:ext>
                  </a:extLst>
                </p:cNvPr>
                <p:cNvCxnSpPr>
                  <a:endCxn id="596"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6AF93BD2-2212-C8B6-6917-36BBA6F43840}"/>
                    </a:ext>
                  </a:extLst>
                </p:cNvPr>
                <p:cNvCxnSpPr>
                  <a:endCxn id="593"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33" name="Group 632">
            <a:extLst>
              <a:ext uri="{FF2B5EF4-FFF2-40B4-BE49-F238E27FC236}">
                <a16:creationId xmlns:a16="http://schemas.microsoft.com/office/drawing/2014/main" id="{DF9FCE41-45ED-7C57-E755-AC9F9B9EEA4E}"/>
              </a:ext>
            </a:extLst>
          </p:cNvPr>
          <p:cNvGrpSpPr/>
          <p:nvPr/>
        </p:nvGrpSpPr>
        <p:grpSpPr>
          <a:xfrm>
            <a:off x="1734834" y="3433132"/>
            <a:ext cx="1414038" cy="191087"/>
            <a:chOff x="1828799" y="2017072"/>
            <a:chExt cx="1414038" cy="191087"/>
          </a:xfrm>
        </p:grpSpPr>
        <p:sp>
          <p:nvSpPr>
            <p:cNvPr id="634" name="DRAM">
              <a:extLst>
                <a:ext uri="{FF2B5EF4-FFF2-40B4-BE49-F238E27FC236}">
                  <a16:creationId xmlns:a16="http://schemas.microsoft.com/office/drawing/2014/main" id="{0425F59A-0914-0B3A-8880-02CD4503DC90}"/>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5" name="Straight Connector 634">
              <a:extLst>
                <a:ext uri="{FF2B5EF4-FFF2-40B4-BE49-F238E27FC236}">
                  <a16:creationId xmlns:a16="http://schemas.microsoft.com/office/drawing/2014/main" id="{0365DAD6-F9FB-425F-8935-BA538D916B3C}"/>
                </a:ext>
              </a:extLst>
            </p:cNvPr>
            <p:cNvCxnSpPr>
              <a:cxnSpLocks/>
              <a:stCxn id="640" idx="6"/>
              <a:endCxn id="63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6" name="Oval 635">
              <a:extLst>
                <a:ext uri="{FF2B5EF4-FFF2-40B4-BE49-F238E27FC236}">
                  <a16:creationId xmlns:a16="http://schemas.microsoft.com/office/drawing/2014/main" id="{D54A3DCF-65E7-B403-08FC-ABD1BFD2FB03}"/>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7" name="Oval 636">
              <a:extLst>
                <a:ext uri="{FF2B5EF4-FFF2-40B4-BE49-F238E27FC236}">
                  <a16:creationId xmlns:a16="http://schemas.microsoft.com/office/drawing/2014/main" id="{A219D0FB-1242-DB5B-8F12-BB552160CFFF}"/>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8" name="Oval 637">
              <a:extLst>
                <a:ext uri="{FF2B5EF4-FFF2-40B4-BE49-F238E27FC236}">
                  <a16:creationId xmlns:a16="http://schemas.microsoft.com/office/drawing/2014/main" id="{06A5D890-C32E-3AE7-0231-B54DDDDF9A99}"/>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9" name="Oval 638">
              <a:extLst>
                <a:ext uri="{FF2B5EF4-FFF2-40B4-BE49-F238E27FC236}">
                  <a16:creationId xmlns:a16="http://schemas.microsoft.com/office/drawing/2014/main" id="{522E2C60-2BE4-D1A6-A6C0-873888603E40}"/>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1993063B-FCEA-0BCA-CDF3-8C81DC0E7B6A}"/>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1" name="Group 640">
            <a:extLst>
              <a:ext uri="{FF2B5EF4-FFF2-40B4-BE49-F238E27FC236}">
                <a16:creationId xmlns:a16="http://schemas.microsoft.com/office/drawing/2014/main" id="{184E7C71-9393-1558-6259-133CBC1A43AD}"/>
              </a:ext>
            </a:extLst>
          </p:cNvPr>
          <p:cNvGrpSpPr/>
          <p:nvPr/>
        </p:nvGrpSpPr>
        <p:grpSpPr>
          <a:xfrm>
            <a:off x="3292362" y="3433132"/>
            <a:ext cx="1414038" cy="191087"/>
            <a:chOff x="3386327" y="2017072"/>
            <a:chExt cx="1414038" cy="191087"/>
          </a:xfrm>
        </p:grpSpPr>
        <p:sp>
          <p:nvSpPr>
            <p:cNvPr id="642" name="DRAM">
              <a:extLst>
                <a:ext uri="{FF2B5EF4-FFF2-40B4-BE49-F238E27FC236}">
                  <a16:creationId xmlns:a16="http://schemas.microsoft.com/office/drawing/2014/main" id="{5D164751-E07A-4046-5602-3CFB6444903E}"/>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43" name="Straight Connector 642">
              <a:extLst>
                <a:ext uri="{FF2B5EF4-FFF2-40B4-BE49-F238E27FC236}">
                  <a16:creationId xmlns:a16="http://schemas.microsoft.com/office/drawing/2014/main" id="{5E34ADD2-02B2-0CA3-4B45-ADB1255E0F08}"/>
                </a:ext>
              </a:extLst>
            </p:cNvPr>
            <p:cNvCxnSpPr>
              <a:cxnSpLocks/>
              <a:endCxn id="64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44" name="Oval 643">
              <a:extLst>
                <a:ext uri="{FF2B5EF4-FFF2-40B4-BE49-F238E27FC236}">
                  <a16:creationId xmlns:a16="http://schemas.microsoft.com/office/drawing/2014/main" id="{57FD474B-F4FD-4AB3-E584-B4AD403FD885}"/>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5" name="Oval 644">
              <a:extLst>
                <a:ext uri="{FF2B5EF4-FFF2-40B4-BE49-F238E27FC236}">
                  <a16:creationId xmlns:a16="http://schemas.microsoft.com/office/drawing/2014/main" id="{FBFB9199-5AF0-5F79-3028-47929D457CEB}"/>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6" name="Oval 645">
              <a:extLst>
                <a:ext uri="{FF2B5EF4-FFF2-40B4-BE49-F238E27FC236}">
                  <a16:creationId xmlns:a16="http://schemas.microsoft.com/office/drawing/2014/main" id="{9BD4A7A8-5F6E-C7A5-12C7-B4297E1F5FD1}"/>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7" name="Oval 646">
              <a:extLst>
                <a:ext uri="{FF2B5EF4-FFF2-40B4-BE49-F238E27FC236}">
                  <a16:creationId xmlns:a16="http://schemas.microsoft.com/office/drawing/2014/main" id="{87598C65-1C14-C0C6-382C-C222DD1385D9}"/>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8" name="Oval 647">
              <a:extLst>
                <a:ext uri="{FF2B5EF4-FFF2-40B4-BE49-F238E27FC236}">
                  <a16:creationId xmlns:a16="http://schemas.microsoft.com/office/drawing/2014/main" id="{CBFA9CA4-E549-68C2-DE14-A9E300FD751B}"/>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9" name="Group 648">
            <a:extLst>
              <a:ext uri="{FF2B5EF4-FFF2-40B4-BE49-F238E27FC236}">
                <a16:creationId xmlns:a16="http://schemas.microsoft.com/office/drawing/2014/main" id="{F42ACF8A-CEFC-6EF7-279E-B83A60F8D597}"/>
              </a:ext>
            </a:extLst>
          </p:cNvPr>
          <p:cNvGrpSpPr/>
          <p:nvPr/>
        </p:nvGrpSpPr>
        <p:grpSpPr>
          <a:xfrm>
            <a:off x="4859034" y="3433132"/>
            <a:ext cx="1414038" cy="191087"/>
            <a:chOff x="4952999" y="2017072"/>
            <a:chExt cx="1414038" cy="191087"/>
          </a:xfrm>
        </p:grpSpPr>
        <p:sp>
          <p:nvSpPr>
            <p:cNvPr id="650" name="DRAM">
              <a:extLst>
                <a:ext uri="{FF2B5EF4-FFF2-40B4-BE49-F238E27FC236}">
                  <a16:creationId xmlns:a16="http://schemas.microsoft.com/office/drawing/2014/main" id="{8E1B3E85-3553-2278-0A35-A279B2BD0B04}"/>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51" name="Straight Connector 650">
              <a:extLst>
                <a:ext uri="{FF2B5EF4-FFF2-40B4-BE49-F238E27FC236}">
                  <a16:creationId xmlns:a16="http://schemas.microsoft.com/office/drawing/2014/main" id="{9F1CBDCA-65BC-7FE4-9C11-A290929A26B3}"/>
                </a:ext>
              </a:extLst>
            </p:cNvPr>
            <p:cNvCxnSpPr>
              <a:cxnSpLocks/>
              <a:stCxn id="656" idx="6"/>
              <a:endCxn id="650"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52" name="Oval 651">
              <a:extLst>
                <a:ext uri="{FF2B5EF4-FFF2-40B4-BE49-F238E27FC236}">
                  <a16:creationId xmlns:a16="http://schemas.microsoft.com/office/drawing/2014/main" id="{136C594F-8CD2-FAF4-4111-0AE6729D0B7D}"/>
                </a:ext>
              </a:extLst>
            </p:cNvPr>
            <p:cNvSpPr/>
            <p:nvPr/>
          </p:nvSpPr>
          <p:spPr>
            <a:xfrm>
              <a:off x="52587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3" name="Oval 652">
              <a:extLst>
                <a:ext uri="{FF2B5EF4-FFF2-40B4-BE49-F238E27FC236}">
                  <a16:creationId xmlns:a16="http://schemas.microsoft.com/office/drawing/2014/main" id="{17615C31-87E6-8E59-82FD-F50D8F043988}"/>
                </a:ext>
              </a:extLst>
            </p:cNvPr>
            <p:cNvSpPr/>
            <p:nvPr/>
          </p:nvSpPr>
          <p:spPr>
            <a:xfrm>
              <a:off x="54880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4" name="Oval 653">
              <a:extLst>
                <a:ext uri="{FF2B5EF4-FFF2-40B4-BE49-F238E27FC236}">
                  <a16:creationId xmlns:a16="http://schemas.microsoft.com/office/drawing/2014/main" id="{2B0A1994-A47C-D00F-3548-A149A6E28E5E}"/>
                </a:ext>
              </a:extLst>
            </p:cNvPr>
            <p:cNvSpPr/>
            <p:nvPr/>
          </p:nvSpPr>
          <p:spPr>
            <a:xfrm>
              <a:off x="57173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5" name="Oval 654">
              <a:extLst>
                <a:ext uri="{FF2B5EF4-FFF2-40B4-BE49-F238E27FC236}">
                  <a16:creationId xmlns:a16="http://schemas.microsoft.com/office/drawing/2014/main" id="{0512E2AC-CD69-A8B9-E7D1-BD42B09CBFB9}"/>
                </a:ext>
              </a:extLst>
            </p:cNvPr>
            <p:cNvSpPr/>
            <p:nvPr/>
          </p:nvSpPr>
          <p:spPr>
            <a:xfrm>
              <a:off x="59466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6" name="Oval 655">
              <a:extLst>
                <a:ext uri="{FF2B5EF4-FFF2-40B4-BE49-F238E27FC236}">
                  <a16:creationId xmlns:a16="http://schemas.microsoft.com/office/drawing/2014/main" id="{2A7FACE0-CDCC-1585-56B1-5DC7A30DC775}"/>
                </a:ext>
              </a:extLst>
            </p:cNvPr>
            <p:cNvSpPr/>
            <p:nvPr/>
          </p:nvSpPr>
          <p:spPr>
            <a:xfrm>
              <a:off x="61759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57" name="Group 656">
            <a:extLst>
              <a:ext uri="{FF2B5EF4-FFF2-40B4-BE49-F238E27FC236}">
                <a16:creationId xmlns:a16="http://schemas.microsoft.com/office/drawing/2014/main" id="{C732A734-DBD5-CAA3-CCA7-56E24D2C3232}"/>
              </a:ext>
            </a:extLst>
          </p:cNvPr>
          <p:cNvGrpSpPr/>
          <p:nvPr/>
        </p:nvGrpSpPr>
        <p:grpSpPr>
          <a:xfrm>
            <a:off x="6416562" y="3433132"/>
            <a:ext cx="1414038" cy="191087"/>
            <a:chOff x="6510527" y="2017072"/>
            <a:chExt cx="1414038" cy="191087"/>
          </a:xfrm>
        </p:grpSpPr>
        <p:sp>
          <p:nvSpPr>
            <p:cNvPr id="658" name="DRAM">
              <a:extLst>
                <a:ext uri="{FF2B5EF4-FFF2-40B4-BE49-F238E27FC236}">
                  <a16:creationId xmlns:a16="http://schemas.microsoft.com/office/drawing/2014/main" id="{062749DF-6030-EBAB-4526-833AABC12B99}"/>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59" name="Straight Connector 658">
              <a:extLst>
                <a:ext uri="{FF2B5EF4-FFF2-40B4-BE49-F238E27FC236}">
                  <a16:creationId xmlns:a16="http://schemas.microsoft.com/office/drawing/2014/main" id="{27153594-CEFB-F1C2-7CD8-5AE27DCC3B8F}"/>
                </a:ext>
              </a:extLst>
            </p:cNvPr>
            <p:cNvCxnSpPr>
              <a:cxnSpLocks/>
              <a:stCxn id="664" idx="6"/>
              <a:endCxn id="658"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60" name="Oval 659">
              <a:extLst>
                <a:ext uri="{FF2B5EF4-FFF2-40B4-BE49-F238E27FC236}">
                  <a16:creationId xmlns:a16="http://schemas.microsoft.com/office/drawing/2014/main" id="{04E8F48B-F8FF-4985-8C4A-F1EB4FDB57CA}"/>
                </a:ext>
              </a:extLst>
            </p:cNvPr>
            <p:cNvSpPr/>
            <p:nvPr/>
          </p:nvSpPr>
          <p:spPr>
            <a:xfrm>
              <a:off x="68162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1" name="Oval 660">
              <a:extLst>
                <a:ext uri="{FF2B5EF4-FFF2-40B4-BE49-F238E27FC236}">
                  <a16:creationId xmlns:a16="http://schemas.microsoft.com/office/drawing/2014/main" id="{813F39CB-1308-C8B2-B5BA-BA9F09435BA4}"/>
                </a:ext>
              </a:extLst>
            </p:cNvPr>
            <p:cNvSpPr/>
            <p:nvPr/>
          </p:nvSpPr>
          <p:spPr>
            <a:xfrm>
              <a:off x="70455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2" name="Oval 661">
              <a:extLst>
                <a:ext uri="{FF2B5EF4-FFF2-40B4-BE49-F238E27FC236}">
                  <a16:creationId xmlns:a16="http://schemas.microsoft.com/office/drawing/2014/main" id="{5C6D6BC8-CB65-1C01-1E15-807CDD5CD3B3}"/>
                </a:ext>
              </a:extLst>
            </p:cNvPr>
            <p:cNvSpPr/>
            <p:nvPr/>
          </p:nvSpPr>
          <p:spPr>
            <a:xfrm>
              <a:off x="72748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3" name="Oval 662">
              <a:extLst>
                <a:ext uri="{FF2B5EF4-FFF2-40B4-BE49-F238E27FC236}">
                  <a16:creationId xmlns:a16="http://schemas.microsoft.com/office/drawing/2014/main" id="{565C1D87-0CD8-A92A-BAFA-8C434D58784D}"/>
                </a:ext>
              </a:extLst>
            </p:cNvPr>
            <p:cNvSpPr/>
            <p:nvPr/>
          </p:nvSpPr>
          <p:spPr>
            <a:xfrm>
              <a:off x="75041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4" name="Oval 663">
              <a:extLst>
                <a:ext uri="{FF2B5EF4-FFF2-40B4-BE49-F238E27FC236}">
                  <a16:creationId xmlns:a16="http://schemas.microsoft.com/office/drawing/2014/main" id="{0994B7B4-1923-25FA-4D2F-0EB2BC575810}"/>
                </a:ext>
              </a:extLst>
            </p:cNvPr>
            <p:cNvSpPr/>
            <p:nvPr/>
          </p:nvSpPr>
          <p:spPr>
            <a:xfrm>
              <a:off x="77334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8" name="Group 667">
            <a:extLst>
              <a:ext uri="{FF2B5EF4-FFF2-40B4-BE49-F238E27FC236}">
                <a16:creationId xmlns:a16="http://schemas.microsoft.com/office/drawing/2014/main" id="{7BB5A784-B0A7-0E69-41FF-9F9A6D8A4557}"/>
              </a:ext>
            </a:extLst>
          </p:cNvPr>
          <p:cNvGrpSpPr/>
          <p:nvPr/>
        </p:nvGrpSpPr>
        <p:grpSpPr>
          <a:xfrm>
            <a:off x="1734835" y="5379553"/>
            <a:ext cx="6248400" cy="914400"/>
            <a:chOff x="1828800" y="4192093"/>
            <a:chExt cx="6248400" cy="914400"/>
          </a:xfrm>
        </p:grpSpPr>
        <p:cxnSp>
          <p:nvCxnSpPr>
            <p:cNvPr id="672" name="Straight Connector 671">
              <a:extLst>
                <a:ext uri="{FF2B5EF4-FFF2-40B4-BE49-F238E27FC236}">
                  <a16:creationId xmlns:a16="http://schemas.microsoft.com/office/drawing/2014/main" id="{3116BE0E-F271-F305-EA26-0C82E2B4DA81}"/>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74" name="DRAM">
              <a:extLst>
                <a:ext uri="{FF2B5EF4-FFF2-40B4-BE49-F238E27FC236}">
                  <a16:creationId xmlns:a16="http://schemas.microsoft.com/office/drawing/2014/main" id="{2C8D9CC8-6BDA-5419-E8E4-42FF61C79883}"/>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70" name="Straight Connector 669">
            <a:extLst>
              <a:ext uri="{FF2B5EF4-FFF2-40B4-BE49-F238E27FC236}">
                <a16:creationId xmlns:a16="http://schemas.microsoft.com/office/drawing/2014/main" id="{7CF8E28C-EF26-E17F-9F1C-452F8E77B00C}"/>
              </a:ext>
            </a:extLst>
          </p:cNvPr>
          <p:cNvCxnSpPr/>
          <p:nvPr/>
        </p:nvCxnSpPr>
        <p:spPr>
          <a:xfrm flipH="1">
            <a:off x="4782835" y="598806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7" name="TextBox 666">
            <a:extLst>
              <a:ext uri="{FF2B5EF4-FFF2-40B4-BE49-F238E27FC236}">
                <a16:creationId xmlns:a16="http://schemas.microsoft.com/office/drawing/2014/main" id="{8F90DF0C-2A24-C7B4-AE31-33E960E51FF5}"/>
              </a:ext>
            </a:extLst>
          </p:cNvPr>
          <p:cNvSpPr txBox="1"/>
          <p:nvPr/>
        </p:nvSpPr>
        <p:spPr>
          <a:xfrm>
            <a:off x="5011434" y="591186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nvGrpSpPr>
          <p:cNvPr id="675" name="Group 674">
            <a:extLst>
              <a:ext uri="{FF2B5EF4-FFF2-40B4-BE49-F238E27FC236}">
                <a16:creationId xmlns:a16="http://schemas.microsoft.com/office/drawing/2014/main" id="{78C3DDC3-936F-9F94-A76F-0A533527ADE0}"/>
              </a:ext>
            </a:extLst>
          </p:cNvPr>
          <p:cNvGrpSpPr/>
          <p:nvPr/>
        </p:nvGrpSpPr>
        <p:grpSpPr>
          <a:xfrm>
            <a:off x="1734835" y="4042423"/>
            <a:ext cx="6248400" cy="1337130"/>
            <a:chOff x="1828800" y="2854963"/>
            <a:chExt cx="6248400" cy="1337130"/>
          </a:xfrm>
        </p:grpSpPr>
        <p:cxnSp>
          <p:nvCxnSpPr>
            <p:cNvPr id="676" name="Straight Connector 675">
              <a:extLst>
                <a:ext uri="{FF2B5EF4-FFF2-40B4-BE49-F238E27FC236}">
                  <a16:creationId xmlns:a16="http://schemas.microsoft.com/office/drawing/2014/main" id="{3D5C2FFA-6BE1-B8AC-4C6F-D925B7C8276A}"/>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D5586EFF-ECC6-58DC-2D42-C741C756093A}"/>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E1178004-2221-2900-3661-605BBA737AD5}"/>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24547807-69BC-2F8E-734C-4A704A4AE4AB}"/>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84" name="DRAM">
              <a:extLst>
                <a:ext uri="{FF2B5EF4-FFF2-40B4-BE49-F238E27FC236}">
                  <a16:creationId xmlns:a16="http://schemas.microsoft.com/office/drawing/2014/main" id="{B16BC426-395A-6BC0-5265-1F4643A83C05}"/>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cxnSp>
          <p:nvCxnSpPr>
            <p:cNvPr id="680" name="Straight Connector 679">
              <a:extLst>
                <a:ext uri="{FF2B5EF4-FFF2-40B4-BE49-F238E27FC236}">
                  <a16:creationId xmlns:a16="http://schemas.microsoft.com/office/drawing/2014/main" id="{6E0BB9BB-5DC8-BCFA-35D5-FCE7C4545088}"/>
                </a:ext>
              </a:extLst>
            </p:cNvPr>
            <p:cNvCxnSpPr>
              <a:cxnSpLocks/>
            </p:cNvCxnSpPr>
            <p:nvPr/>
          </p:nvCxnSpPr>
          <p:spPr>
            <a:xfrm flipV="1">
              <a:off x="2688688"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FC8EF256-10F9-677C-EBEA-7919D3FF3B71}"/>
                </a:ext>
              </a:extLst>
            </p:cNvPr>
            <p:cNvCxnSpPr>
              <a:cxnSpLocks/>
            </p:cNvCxnSpPr>
            <p:nvPr/>
          </p:nvCxnSpPr>
          <p:spPr>
            <a:xfrm flipV="1">
              <a:off x="4246216"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4A85A823-AC4A-E0C6-956E-B108653B9D78}"/>
                </a:ext>
              </a:extLst>
            </p:cNvPr>
            <p:cNvCxnSpPr>
              <a:cxnSpLocks/>
            </p:cNvCxnSpPr>
            <p:nvPr/>
          </p:nvCxnSpPr>
          <p:spPr>
            <a:xfrm flipV="1">
              <a:off x="5812888"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FDA40F08-3322-30C2-2F09-93E01D7F30E7}"/>
                </a:ext>
              </a:extLst>
            </p:cNvPr>
            <p:cNvCxnSpPr>
              <a:cxnSpLocks/>
            </p:cNvCxnSpPr>
            <p:nvPr/>
          </p:nvCxnSpPr>
          <p:spPr>
            <a:xfrm flipV="1">
              <a:off x="7370416"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693" name="TextBox 692">
            <a:extLst>
              <a:ext uri="{FF2B5EF4-FFF2-40B4-BE49-F238E27FC236}">
                <a16:creationId xmlns:a16="http://schemas.microsoft.com/office/drawing/2014/main" id="{DFB7482C-7838-488B-92BC-76F89B665B34}"/>
              </a:ext>
            </a:extLst>
          </p:cNvPr>
          <p:cNvSpPr txBox="1"/>
          <p:nvPr/>
        </p:nvSpPr>
        <p:spPr>
          <a:xfrm>
            <a:off x="5468635" y="2101860"/>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sp>
        <p:nvSpPr>
          <p:cNvPr id="701" name="DRAM">
            <a:extLst>
              <a:ext uri="{FF2B5EF4-FFF2-40B4-BE49-F238E27FC236}">
                <a16:creationId xmlns:a16="http://schemas.microsoft.com/office/drawing/2014/main" id="{4EA701ED-1071-1F65-A5E3-6398ECF35CE9}"/>
              </a:ext>
            </a:extLst>
          </p:cNvPr>
          <p:cNvSpPr/>
          <p:nvPr/>
        </p:nvSpPr>
        <p:spPr>
          <a:xfrm>
            <a:off x="2501604" y="4578255"/>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2" name="TextBox 701">
            <a:extLst>
              <a:ext uri="{FF2B5EF4-FFF2-40B4-BE49-F238E27FC236}">
                <a16:creationId xmlns:a16="http://schemas.microsoft.com/office/drawing/2014/main" id="{0D2A96BC-E353-B377-0B98-4ED1699CA3E2}"/>
              </a:ext>
            </a:extLst>
          </p:cNvPr>
          <p:cNvSpPr txBox="1"/>
          <p:nvPr/>
        </p:nvSpPr>
        <p:spPr>
          <a:xfrm>
            <a:off x="7601297" y="4542446"/>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global</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s</a:t>
            </a:r>
            <a:r>
              <a:rPr kumimoji="0" lang="en-US" b="0" i="0" u="none" strike="noStrike" kern="1200" cap="none" spc="0" normalizeH="0" baseline="0" noProof="0" dirty="0" err="1">
                <a:ln>
                  <a:noFill/>
                </a:ln>
                <a:effectLst/>
                <a:uLnTx/>
                <a:uFillTx/>
                <a:latin typeface="Avenir Next" panose="020B0503020202020204" pitchFamily="34" charset="0"/>
              </a:rPr>
              <a:t>ense</a:t>
            </a:r>
            <a:r>
              <a:rPr kumimoji="0" lang="en-US" b="0" i="0" u="none" strike="noStrike" kern="1200" cap="none" spc="0" normalizeH="0" baseline="0" noProof="0" dirty="0">
                <a:ln>
                  <a:noFill/>
                </a:ln>
                <a:effectLst/>
                <a:uLnTx/>
                <a:uFillTx/>
                <a:latin typeface="Avenir Next" panose="020B0503020202020204" pitchFamily="34" charset="0"/>
              </a:rPr>
              <a:t> amplifier</a:t>
            </a:r>
          </a:p>
        </p:txBody>
      </p:sp>
      <p:sp>
        <p:nvSpPr>
          <p:cNvPr id="703" name="DRAM">
            <a:extLst>
              <a:ext uri="{FF2B5EF4-FFF2-40B4-BE49-F238E27FC236}">
                <a16:creationId xmlns:a16="http://schemas.microsoft.com/office/drawing/2014/main" id="{36D127E1-76B5-AA5B-EC7D-25E41F1F1562}"/>
              </a:ext>
            </a:extLst>
          </p:cNvPr>
          <p:cNvSpPr/>
          <p:nvPr/>
        </p:nvSpPr>
        <p:spPr>
          <a:xfrm>
            <a:off x="7184203" y="4578255"/>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4" name="DRAM">
            <a:extLst>
              <a:ext uri="{FF2B5EF4-FFF2-40B4-BE49-F238E27FC236}">
                <a16:creationId xmlns:a16="http://schemas.microsoft.com/office/drawing/2014/main" id="{070AC36B-71E9-01E4-A94F-6417563C59E6}"/>
              </a:ext>
            </a:extLst>
          </p:cNvPr>
          <p:cNvSpPr/>
          <p:nvPr/>
        </p:nvSpPr>
        <p:spPr>
          <a:xfrm>
            <a:off x="5625866" y="4578255"/>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5" name="DRAM">
            <a:extLst>
              <a:ext uri="{FF2B5EF4-FFF2-40B4-BE49-F238E27FC236}">
                <a16:creationId xmlns:a16="http://schemas.microsoft.com/office/drawing/2014/main" id="{73EDECA4-CFAE-A649-912F-093315A91415}"/>
              </a:ext>
            </a:extLst>
          </p:cNvPr>
          <p:cNvSpPr/>
          <p:nvPr/>
        </p:nvSpPr>
        <p:spPr>
          <a:xfrm>
            <a:off x="4056147" y="4578255"/>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6" name="DRAM">
            <a:extLst>
              <a:ext uri="{FF2B5EF4-FFF2-40B4-BE49-F238E27FC236}">
                <a16:creationId xmlns:a16="http://schemas.microsoft.com/office/drawing/2014/main" id="{D08F44DF-E999-B591-8CA2-8BD6219F5D94}"/>
              </a:ext>
            </a:extLst>
          </p:cNvPr>
          <p:cNvSpPr/>
          <p:nvPr/>
        </p:nvSpPr>
        <p:spPr>
          <a:xfrm>
            <a:off x="5622881" y="4250089"/>
            <a:ext cx="191086" cy="93092"/>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7" name="DRAM">
            <a:extLst>
              <a:ext uri="{FF2B5EF4-FFF2-40B4-BE49-F238E27FC236}">
                <a16:creationId xmlns:a16="http://schemas.microsoft.com/office/drawing/2014/main" id="{43E88F37-490D-F8D1-0AD6-27F9B343921E}"/>
              </a:ext>
            </a:extLst>
          </p:cNvPr>
          <p:cNvSpPr/>
          <p:nvPr/>
        </p:nvSpPr>
        <p:spPr>
          <a:xfrm>
            <a:off x="7185306" y="4250089"/>
            <a:ext cx="191086" cy="93092"/>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8" name="DRAM">
            <a:extLst>
              <a:ext uri="{FF2B5EF4-FFF2-40B4-BE49-F238E27FC236}">
                <a16:creationId xmlns:a16="http://schemas.microsoft.com/office/drawing/2014/main" id="{C888F44B-4C24-128E-2200-6CE18CFB6D92}"/>
              </a:ext>
            </a:extLst>
          </p:cNvPr>
          <p:cNvSpPr/>
          <p:nvPr/>
        </p:nvSpPr>
        <p:spPr>
          <a:xfrm>
            <a:off x="2495037" y="4250089"/>
            <a:ext cx="191086" cy="93092"/>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9" name="DRAM">
            <a:extLst>
              <a:ext uri="{FF2B5EF4-FFF2-40B4-BE49-F238E27FC236}">
                <a16:creationId xmlns:a16="http://schemas.microsoft.com/office/drawing/2014/main" id="{12EB6CB1-AEDC-1A4B-4B10-E0677A1F0CA2}"/>
              </a:ext>
            </a:extLst>
          </p:cNvPr>
          <p:cNvSpPr/>
          <p:nvPr/>
        </p:nvSpPr>
        <p:spPr>
          <a:xfrm>
            <a:off x="4058606" y="4250089"/>
            <a:ext cx="191086" cy="93092"/>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9" name="TextBox 718">
            <a:extLst>
              <a:ext uri="{FF2B5EF4-FFF2-40B4-BE49-F238E27FC236}">
                <a16:creationId xmlns:a16="http://schemas.microsoft.com/office/drawing/2014/main" id="{96BFDF10-E232-3FE1-F535-F4CEE9AADAAE}"/>
              </a:ext>
            </a:extLst>
          </p:cNvPr>
          <p:cNvSpPr txBox="1"/>
          <p:nvPr/>
        </p:nvSpPr>
        <p:spPr>
          <a:xfrm>
            <a:off x="4029634" y="4089258"/>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helper FFs</a:t>
            </a:r>
            <a:endParaRPr kumimoji="0" lang="en-US" b="0" i="0" u="none" strike="noStrike" kern="1200" cap="none" spc="0" normalizeH="0" baseline="0" noProof="0" dirty="0">
              <a:ln>
                <a:noFill/>
              </a:ln>
              <a:effectLst/>
              <a:uLnTx/>
              <a:uFillTx/>
              <a:latin typeface="Avenir Next" panose="020B0503020202020204" pitchFamily="34" charset="0"/>
            </a:endParaRPr>
          </a:p>
        </p:txBody>
      </p:sp>
      <p:graphicFrame>
        <p:nvGraphicFramePr>
          <p:cNvPr id="2" name="Table 4">
            <a:extLst>
              <a:ext uri="{FF2B5EF4-FFF2-40B4-BE49-F238E27FC236}">
                <a16:creationId xmlns:a16="http://schemas.microsoft.com/office/drawing/2014/main" id="{61AD9357-EC28-895C-C21C-DE3CAA41CD89}"/>
              </a:ext>
            </a:extLst>
          </p:cNvPr>
          <p:cNvGraphicFramePr>
            <a:graphicFrameLocks/>
          </p:cNvGraphicFramePr>
          <p:nvPr>
            <p:extLst>
              <p:ext uri="{D42A27DB-BD31-4B8C-83A1-F6EECF244321}">
                <p14:modId xmlns:p14="http://schemas.microsoft.com/office/powerpoint/2010/main" val="2594915040"/>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5" name="TextBox 4">
            <a:extLst>
              <a:ext uri="{FF2B5EF4-FFF2-40B4-BE49-F238E27FC236}">
                <a16:creationId xmlns:a16="http://schemas.microsoft.com/office/drawing/2014/main" id="{0DFC9F18-37F2-7D81-3010-A6B417ABA451}"/>
              </a:ext>
            </a:extLst>
          </p:cNvPr>
          <p:cNvSpPr txBox="1"/>
          <p:nvPr/>
        </p:nvSpPr>
        <p:spPr>
          <a:xfrm>
            <a:off x="0" y="1314306"/>
            <a:ext cx="9144000" cy="777240"/>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During a column access, </a:t>
            </a:r>
            <a:br>
              <a:rPr lang="en-US" sz="2200" b="1" dirty="0">
                <a:latin typeface="Avenir Next" panose="020B0503020202020204" pitchFamily="34" charset="0"/>
              </a:rPr>
            </a:br>
            <a:r>
              <a:rPr lang="en-US" sz="2200" b="1" dirty="0">
                <a:latin typeface="Avenir Next" panose="020B0503020202020204" pitchFamily="34" charset="0"/>
              </a:rPr>
              <a:t>data is </a:t>
            </a:r>
            <a:r>
              <a:rPr lang="en-US" sz="2200" b="1" dirty="0">
                <a:solidFill>
                  <a:schemeClr val="accent4"/>
                </a:solidFill>
                <a:latin typeface="Avenir Next" panose="020B0503020202020204" pitchFamily="34" charset="0"/>
              </a:rPr>
              <a:t>locally</a:t>
            </a:r>
            <a:r>
              <a:rPr lang="en-US" sz="2200" b="1" dirty="0">
                <a:latin typeface="Avenir Next" panose="020B0503020202020204" pitchFamily="34" charset="0"/>
              </a:rPr>
              <a:t> and </a:t>
            </a:r>
            <a:r>
              <a:rPr lang="en-US" sz="2200" b="1" dirty="0">
                <a:solidFill>
                  <a:schemeClr val="accent4"/>
                </a:solidFill>
                <a:latin typeface="Avenir Next" panose="020B0503020202020204" pitchFamily="34" charset="0"/>
              </a:rPr>
              <a:t>globally amplified</a:t>
            </a:r>
            <a:r>
              <a:rPr lang="en-US" sz="2200" b="1" dirty="0">
                <a:latin typeface="Avenir Next" panose="020B0503020202020204" pitchFamily="34" charset="0"/>
              </a:rPr>
              <a:t> to improve signal integrity  </a:t>
            </a:r>
          </a:p>
        </p:txBody>
      </p:sp>
    </p:spTree>
    <p:extLst>
      <p:ext uri="{BB962C8B-B14F-4D97-AF65-F5344CB8AC3E}">
        <p14:creationId xmlns:p14="http://schemas.microsoft.com/office/powerpoint/2010/main" val="298458834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Background on DRAM Column Access</a:t>
            </a:r>
          </a:p>
        </p:txBody>
      </p:sp>
      <p:grpSp>
        <p:nvGrpSpPr>
          <p:cNvPr id="557" name="Group 556">
            <a:extLst>
              <a:ext uri="{FF2B5EF4-FFF2-40B4-BE49-F238E27FC236}">
                <a16:creationId xmlns:a16="http://schemas.microsoft.com/office/drawing/2014/main" id="{CDE0A1D6-D52A-332E-2188-7573F797AC73}"/>
              </a:ext>
            </a:extLst>
          </p:cNvPr>
          <p:cNvGrpSpPr/>
          <p:nvPr/>
        </p:nvGrpSpPr>
        <p:grpSpPr>
          <a:xfrm>
            <a:off x="1734836" y="2745222"/>
            <a:ext cx="1414038" cy="1414038"/>
            <a:chOff x="4876800" y="1600199"/>
            <a:chExt cx="2819401" cy="2819401"/>
          </a:xfrm>
        </p:grpSpPr>
        <p:grpSp>
          <p:nvGrpSpPr>
            <p:cNvPr id="558" name="Group 557">
              <a:extLst>
                <a:ext uri="{FF2B5EF4-FFF2-40B4-BE49-F238E27FC236}">
                  <a16:creationId xmlns:a16="http://schemas.microsoft.com/office/drawing/2014/main" id="{017AA009-1207-8440-3D55-6890990B613E}"/>
                </a:ext>
              </a:extLst>
            </p:cNvPr>
            <p:cNvGrpSpPr/>
            <p:nvPr/>
          </p:nvGrpSpPr>
          <p:grpSpPr>
            <a:xfrm>
              <a:off x="5486400" y="3962400"/>
              <a:ext cx="2209800" cy="457200"/>
              <a:chOff x="5486400" y="3962400"/>
              <a:chExt cx="2209800" cy="457200"/>
            </a:xfrm>
          </p:grpSpPr>
          <p:sp>
            <p:nvSpPr>
              <p:cNvPr id="252" name="DRAM">
                <a:extLst>
                  <a:ext uri="{FF2B5EF4-FFF2-40B4-BE49-F238E27FC236}">
                    <a16:creationId xmlns:a16="http://schemas.microsoft.com/office/drawing/2014/main" id="{44D610D7-E5D1-20EB-CA00-CED8FE6C9D1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3" name="DRAM">
                <a:extLst>
                  <a:ext uri="{FF2B5EF4-FFF2-40B4-BE49-F238E27FC236}">
                    <a16:creationId xmlns:a16="http://schemas.microsoft.com/office/drawing/2014/main" id="{96A9F370-9B5B-8B89-533F-3314236651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4" name="DRAM">
                <a:extLst>
                  <a:ext uri="{FF2B5EF4-FFF2-40B4-BE49-F238E27FC236}">
                    <a16:creationId xmlns:a16="http://schemas.microsoft.com/office/drawing/2014/main" id="{5952F579-EB3E-CC69-FB86-8668D6D7B06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5" name="DRAM">
                <a:extLst>
                  <a:ext uri="{FF2B5EF4-FFF2-40B4-BE49-F238E27FC236}">
                    <a16:creationId xmlns:a16="http://schemas.microsoft.com/office/drawing/2014/main" id="{C500CA4B-A205-6FDA-C264-253A37B6F7FD}"/>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6" name="DRAM">
                <a:extLst>
                  <a:ext uri="{FF2B5EF4-FFF2-40B4-BE49-F238E27FC236}">
                    <a16:creationId xmlns:a16="http://schemas.microsoft.com/office/drawing/2014/main" id="{F1FEBA5E-9BB4-8885-D35B-B95D5B1C46D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59" name="Group 558">
              <a:extLst>
                <a:ext uri="{FF2B5EF4-FFF2-40B4-BE49-F238E27FC236}">
                  <a16:creationId xmlns:a16="http://schemas.microsoft.com/office/drawing/2014/main" id="{7A9721D4-64D6-C4D3-056A-5AA70DED259E}"/>
                </a:ext>
              </a:extLst>
            </p:cNvPr>
            <p:cNvGrpSpPr/>
            <p:nvPr/>
          </p:nvGrpSpPr>
          <p:grpSpPr>
            <a:xfrm>
              <a:off x="4876800" y="1600200"/>
              <a:ext cx="457200" cy="2209800"/>
              <a:chOff x="4876800" y="1600200"/>
              <a:chExt cx="457200" cy="2209800"/>
            </a:xfrm>
          </p:grpSpPr>
          <p:sp>
            <p:nvSpPr>
              <p:cNvPr id="247" name="DRAM">
                <a:extLst>
                  <a:ext uri="{FF2B5EF4-FFF2-40B4-BE49-F238E27FC236}">
                    <a16:creationId xmlns:a16="http://schemas.microsoft.com/office/drawing/2014/main" id="{679B149F-E6A4-8511-65F2-F289CCB6D12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8" name="DRAM">
                <a:extLst>
                  <a:ext uri="{FF2B5EF4-FFF2-40B4-BE49-F238E27FC236}">
                    <a16:creationId xmlns:a16="http://schemas.microsoft.com/office/drawing/2014/main" id="{F42028E8-5D99-C82D-8CB5-7D23B44C05E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9" name="DRAM">
                <a:extLst>
                  <a:ext uri="{FF2B5EF4-FFF2-40B4-BE49-F238E27FC236}">
                    <a16:creationId xmlns:a16="http://schemas.microsoft.com/office/drawing/2014/main" id="{77ABCE84-97FC-EAC0-081D-744660C15B3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0" name="DRAM">
                <a:extLst>
                  <a:ext uri="{FF2B5EF4-FFF2-40B4-BE49-F238E27FC236}">
                    <a16:creationId xmlns:a16="http://schemas.microsoft.com/office/drawing/2014/main" id="{19B9569B-ECC4-3400-FAC2-A30DE9CDA0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1" name="DRAM">
                <a:extLst>
                  <a:ext uri="{FF2B5EF4-FFF2-40B4-BE49-F238E27FC236}">
                    <a16:creationId xmlns:a16="http://schemas.microsoft.com/office/drawing/2014/main" id="{982667A6-8749-EC41-0B69-F98C9FDF08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0" name="Group 559">
              <a:extLst>
                <a:ext uri="{FF2B5EF4-FFF2-40B4-BE49-F238E27FC236}">
                  <a16:creationId xmlns:a16="http://schemas.microsoft.com/office/drawing/2014/main" id="{868A196E-C6D7-A5ED-CC9A-9D91CE6BCC92}"/>
                </a:ext>
              </a:extLst>
            </p:cNvPr>
            <p:cNvGrpSpPr/>
            <p:nvPr/>
          </p:nvGrpSpPr>
          <p:grpSpPr>
            <a:xfrm>
              <a:off x="5676900" y="1600199"/>
              <a:ext cx="1828800" cy="2362201"/>
              <a:chOff x="5676900" y="1170708"/>
              <a:chExt cx="1828800" cy="2791692"/>
            </a:xfrm>
          </p:grpSpPr>
          <p:cxnSp>
            <p:nvCxnSpPr>
              <p:cNvPr id="242" name="Straight Connector 241">
                <a:extLst>
                  <a:ext uri="{FF2B5EF4-FFF2-40B4-BE49-F238E27FC236}">
                    <a16:creationId xmlns:a16="http://schemas.microsoft.com/office/drawing/2014/main" id="{8B6BD11C-AFC7-323F-C5E0-2B500F85137B}"/>
                  </a:ext>
                </a:extLst>
              </p:cNvPr>
              <p:cNvCxnSpPr>
                <a:cxnSpLocks/>
                <a:stCxn id="563" idx="0"/>
                <a:endCxn id="25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E07F662F-97E4-BD38-295C-5AF7F25D726F}"/>
                  </a:ext>
                </a:extLst>
              </p:cNvPr>
              <p:cNvCxnSpPr>
                <a:cxnSpLocks/>
                <a:stCxn id="565" idx="0"/>
                <a:endCxn id="25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64C6C990-3DE4-6581-2023-46CB52DEE535}"/>
                  </a:ext>
                </a:extLst>
              </p:cNvPr>
              <p:cNvCxnSpPr>
                <a:cxnSpLocks/>
                <a:stCxn id="566" idx="0"/>
                <a:endCxn id="25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3B5CC0BD-856E-040B-8832-AC235AD7DD8D}"/>
                  </a:ext>
                </a:extLst>
              </p:cNvPr>
              <p:cNvCxnSpPr>
                <a:cxnSpLocks/>
                <a:stCxn id="567" idx="0"/>
                <a:endCxn id="25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8BDD5932-9198-88B6-E331-10E1953711E8}"/>
                  </a:ext>
                </a:extLst>
              </p:cNvPr>
              <p:cNvCxnSpPr>
                <a:cxnSpLocks/>
                <a:stCxn id="564" idx="0"/>
                <a:endCxn id="25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561" name="Group 560">
              <a:extLst>
                <a:ext uri="{FF2B5EF4-FFF2-40B4-BE49-F238E27FC236}">
                  <a16:creationId xmlns:a16="http://schemas.microsoft.com/office/drawing/2014/main" id="{EF7B936C-CE1B-2E6F-B5C1-15EDD184888B}"/>
                </a:ext>
              </a:extLst>
            </p:cNvPr>
            <p:cNvGrpSpPr/>
            <p:nvPr/>
          </p:nvGrpSpPr>
          <p:grpSpPr>
            <a:xfrm>
              <a:off x="5334000" y="1790700"/>
              <a:ext cx="2362201" cy="1828800"/>
              <a:chOff x="5333998" y="1790700"/>
              <a:chExt cx="2791691" cy="1828800"/>
            </a:xfrm>
          </p:grpSpPr>
          <p:cxnSp>
            <p:nvCxnSpPr>
              <p:cNvPr id="237" name="Straight Connector 236">
                <a:extLst>
                  <a:ext uri="{FF2B5EF4-FFF2-40B4-BE49-F238E27FC236}">
                    <a16:creationId xmlns:a16="http://schemas.microsoft.com/office/drawing/2014/main" id="{E35762CB-D4A1-2387-CCC3-1329D633F022}"/>
                  </a:ext>
                </a:extLst>
              </p:cNvPr>
              <p:cNvCxnSpPr>
                <a:cxnSpLocks/>
                <a:stCxn id="567" idx="6"/>
                <a:endCxn id="24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1B7D13E6-271B-5879-0769-95A9E26F3141}"/>
                  </a:ext>
                </a:extLst>
              </p:cNvPr>
              <p:cNvCxnSpPr>
                <a:cxnSpLocks/>
                <a:stCxn id="572" idx="6"/>
                <a:endCxn id="24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CF012F61-B1E3-6E3C-87BB-1104AD45F314}"/>
                  </a:ext>
                </a:extLst>
              </p:cNvPr>
              <p:cNvCxnSpPr>
                <a:cxnSpLocks/>
                <a:stCxn id="225" idx="6"/>
                <a:endCxn id="24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C20CB450-8E4E-96A1-373F-2BA007FC2A3B}"/>
                  </a:ext>
                </a:extLst>
              </p:cNvPr>
              <p:cNvCxnSpPr>
                <a:cxnSpLocks/>
                <a:stCxn id="231" idx="6"/>
                <a:endCxn id="25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A6DFF4F1-3A1E-F9A0-D1A4-61CC79C0A22D}"/>
                  </a:ext>
                </a:extLst>
              </p:cNvPr>
              <p:cNvCxnSpPr>
                <a:cxnSpLocks/>
                <a:stCxn id="236" idx="6"/>
                <a:endCxn id="25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562" name="Group 561">
              <a:extLst>
                <a:ext uri="{FF2B5EF4-FFF2-40B4-BE49-F238E27FC236}">
                  <a16:creationId xmlns:a16="http://schemas.microsoft.com/office/drawing/2014/main" id="{622E31C0-5760-318A-CDB9-4F2F747FF414}"/>
                </a:ext>
              </a:extLst>
            </p:cNvPr>
            <p:cNvGrpSpPr/>
            <p:nvPr/>
          </p:nvGrpSpPr>
          <p:grpSpPr>
            <a:xfrm>
              <a:off x="5486400" y="1600200"/>
              <a:ext cx="2209800" cy="2209800"/>
              <a:chOff x="5486400" y="1600200"/>
              <a:chExt cx="2209800" cy="2209800"/>
            </a:xfrm>
          </p:grpSpPr>
          <p:sp>
            <p:nvSpPr>
              <p:cNvPr id="563" name="Oval 562">
                <a:extLst>
                  <a:ext uri="{FF2B5EF4-FFF2-40B4-BE49-F238E27FC236}">
                    <a16:creationId xmlns:a16="http://schemas.microsoft.com/office/drawing/2014/main" id="{360A1C95-696E-4320-15DE-2B0C18166888}"/>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4" name="Oval 563">
                <a:extLst>
                  <a:ext uri="{FF2B5EF4-FFF2-40B4-BE49-F238E27FC236}">
                    <a16:creationId xmlns:a16="http://schemas.microsoft.com/office/drawing/2014/main" id="{B8550A66-79CA-4E07-BB00-CB90780001C8}"/>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5" name="Oval 564">
                <a:extLst>
                  <a:ext uri="{FF2B5EF4-FFF2-40B4-BE49-F238E27FC236}">
                    <a16:creationId xmlns:a16="http://schemas.microsoft.com/office/drawing/2014/main" id="{700C8972-07E3-9CDC-D601-6F243234BE82}"/>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6" name="Oval 565">
                <a:extLst>
                  <a:ext uri="{FF2B5EF4-FFF2-40B4-BE49-F238E27FC236}">
                    <a16:creationId xmlns:a16="http://schemas.microsoft.com/office/drawing/2014/main" id="{A25D4AAA-C7D4-C159-331A-6CBCF3F834D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7" name="Oval 566">
                <a:extLst>
                  <a:ext uri="{FF2B5EF4-FFF2-40B4-BE49-F238E27FC236}">
                    <a16:creationId xmlns:a16="http://schemas.microsoft.com/office/drawing/2014/main" id="{D331C878-0B5D-4973-DDA2-0235D7CB5F3F}"/>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8" name="Oval 567">
                <a:extLst>
                  <a:ext uri="{FF2B5EF4-FFF2-40B4-BE49-F238E27FC236}">
                    <a16:creationId xmlns:a16="http://schemas.microsoft.com/office/drawing/2014/main" id="{86DE77F0-B268-6D97-F5E9-EA4C961C912B}"/>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9" name="Oval 568">
                <a:extLst>
                  <a:ext uri="{FF2B5EF4-FFF2-40B4-BE49-F238E27FC236}">
                    <a16:creationId xmlns:a16="http://schemas.microsoft.com/office/drawing/2014/main" id="{A242575E-D8E8-4589-AFF4-5D4D232ABA17}"/>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0" name="Oval 569">
                <a:extLst>
                  <a:ext uri="{FF2B5EF4-FFF2-40B4-BE49-F238E27FC236}">
                    <a16:creationId xmlns:a16="http://schemas.microsoft.com/office/drawing/2014/main" id="{9B663075-FA63-5829-A3C3-6F677925169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1" name="Oval 570">
                <a:extLst>
                  <a:ext uri="{FF2B5EF4-FFF2-40B4-BE49-F238E27FC236}">
                    <a16:creationId xmlns:a16="http://schemas.microsoft.com/office/drawing/2014/main" id="{34FE4AEF-CBB1-4FA9-C672-058490E755ED}"/>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Oval 571">
                <a:extLst>
                  <a:ext uri="{FF2B5EF4-FFF2-40B4-BE49-F238E27FC236}">
                    <a16:creationId xmlns:a16="http://schemas.microsoft.com/office/drawing/2014/main" id="{673CDD16-C35A-6014-2CFF-D02647D20D30}"/>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Oval 572">
                <a:extLst>
                  <a:ext uri="{FF2B5EF4-FFF2-40B4-BE49-F238E27FC236}">
                    <a16:creationId xmlns:a16="http://schemas.microsoft.com/office/drawing/2014/main" id="{FBBD024E-9877-084B-199C-B0D011C904E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Oval 573">
                <a:extLst>
                  <a:ext uri="{FF2B5EF4-FFF2-40B4-BE49-F238E27FC236}">
                    <a16:creationId xmlns:a16="http://schemas.microsoft.com/office/drawing/2014/main" id="{06CB289F-8499-64D5-BD37-759F371A038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Oval 574">
                <a:extLst>
                  <a:ext uri="{FF2B5EF4-FFF2-40B4-BE49-F238E27FC236}">
                    <a16:creationId xmlns:a16="http://schemas.microsoft.com/office/drawing/2014/main" id="{C87EAC8D-BA53-B6B6-8BBC-D30FDEDBE77B}"/>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4" name="Oval 223">
                <a:extLst>
                  <a:ext uri="{FF2B5EF4-FFF2-40B4-BE49-F238E27FC236}">
                    <a16:creationId xmlns:a16="http://schemas.microsoft.com/office/drawing/2014/main" id="{746F00C8-7C7B-EC8A-16D8-1FE11906E747}"/>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5" name="Oval 224">
                <a:extLst>
                  <a:ext uri="{FF2B5EF4-FFF2-40B4-BE49-F238E27FC236}">
                    <a16:creationId xmlns:a16="http://schemas.microsoft.com/office/drawing/2014/main" id="{4292E746-0DB9-8FCA-6D1B-79A1301CA657}"/>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6" name="Oval 225">
                <a:extLst>
                  <a:ext uri="{FF2B5EF4-FFF2-40B4-BE49-F238E27FC236}">
                    <a16:creationId xmlns:a16="http://schemas.microsoft.com/office/drawing/2014/main" id="{B6F58C97-03E6-9447-7BB9-FC526AEC664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7" name="Oval 226">
                <a:extLst>
                  <a:ext uri="{FF2B5EF4-FFF2-40B4-BE49-F238E27FC236}">
                    <a16:creationId xmlns:a16="http://schemas.microsoft.com/office/drawing/2014/main" id="{894F7637-52A9-FFF9-8722-495860AB89E3}"/>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8" name="Oval 227">
                <a:extLst>
                  <a:ext uri="{FF2B5EF4-FFF2-40B4-BE49-F238E27FC236}">
                    <a16:creationId xmlns:a16="http://schemas.microsoft.com/office/drawing/2014/main" id="{41A2271C-9FCA-BF98-F84E-C60A4FC7524C}"/>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0" name="Oval 229">
                <a:extLst>
                  <a:ext uri="{FF2B5EF4-FFF2-40B4-BE49-F238E27FC236}">
                    <a16:creationId xmlns:a16="http://schemas.microsoft.com/office/drawing/2014/main" id="{FF35AF3F-A6B1-35C6-57D3-20E6D2B8077B}"/>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1" name="Oval 230">
                <a:extLst>
                  <a:ext uri="{FF2B5EF4-FFF2-40B4-BE49-F238E27FC236}">
                    <a16:creationId xmlns:a16="http://schemas.microsoft.com/office/drawing/2014/main" id="{041ACC3A-9F56-C6D2-9FCD-05F5BD3D9D8A}"/>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2" name="Oval 231">
                <a:extLst>
                  <a:ext uri="{FF2B5EF4-FFF2-40B4-BE49-F238E27FC236}">
                    <a16:creationId xmlns:a16="http://schemas.microsoft.com/office/drawing/2014/main" id="{C6BEC2B9-CC24-E8A3-B907-5101030D6F11}"/>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3" name="Oval 232">
                <a:extLst>
                  <a:ext uri="{FF2B5EF4-FFF2-40B4-BE49-F238E27FC236}">
                    <a16:creationId xmlns:a16="http://schemas.microsoft.com/office/drawing/2014/main" id="{6AB1C27C-1096-415F-B6DE-09D14D328F7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4" name="Oval 233">
                <a:extLst>
                  <a:ext uri="{FF2B5EF4-FFF2-40B4-BE49-F238E27FC236}">
                    <a16:creationId xmlns:a16="http://schemas.microsoft.com/office/drawing/2014/main" id="{B533FA71-E791-89EC-2F81-63C9D73C5CAB}"/>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5" name="Oval 234">
                <a:extLst>
                  <a:ext uri="{FF2B5EF4-FFF2-40B4-BE49-F238E27FC236}">
                    <a16:creationId xmlns:a16="http://schemas.microsoft.com/office/drawing/2014/main" id="{AB6C3B3A-B020-FDBF-3A22-C3C1AFADB440}"/>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6" name="Oval 235">
                <a:extLst>
                  <a:ext uri="{FF2B5EF4-FFF2-40B4-BE49-F238E27FC236}">
                    <a16:creationId xmlns:a16="http://schemas.microsoft.com/office/drawing/2014/main" id="{45717C48-1107-17D0-D9AA-5102DED76EB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257" name="Group 256">
            <a:extLst>
              <a:ext uri="{FF2B5EF4-FFF2-40B4-BE49-F238E27FC236}">
                <a16:creationId xmlns:a16="http://schemas.microsoft.com/office/drawing/2014/main" id="{AD96B82E-1647-AF19-8A0E-3C967A67B878}"/>
              </a:ext>
            </a:extLst>
          </p:cNvPr>
          <p:cNvGrpSpPr/>
          <p:nvPr/>
        </p:nvGrpSpPr>
        <p:grpSpPr>
          <a:xfrm>
            <a:off x="3292364" y="2745222"/>
            <a:ext cx="1414038" cy="1414038"/>
            <a:chOff x="4876800" y="1600199"/>
            <a:chExt cx="2819401" cy="2819401"/>
          </a:xfrm>
        </p:grpSpPr>
        <p:grpSp>
          <p:nvGrpSpPr>
            <p:cNvPr id="258" name="Group 257">
              <a:extLst>
                <a:ext uri="{FF2B5EF4-FFF2-40B4-BE49-F238E27FC236}">
                  <a16:creationId xmlns:a16="http://schemas.microsoft.com/office/drawing/2014/main" id="{8E3B0AAF-94D6-78C8-E30F-CDC56F81F3B8}"/>
                </a:ext>
              </a:extLst>
            </p:cNvPr>
            <p:cNvGrpSpPr/>
            <p:nvPr/>
          </p:nvGrpSpPr>
          <p:grpSpPr>
            <a:xfrm>
              <a:off x="5486400" y="3962400"/>
              <a:ext cx="2209800" cy="457200"/>
              <a:chOff x="5486400" y="3962400"/>
              <a:chExt cx="2209800" cy="457200"/>
            </a:xfrm>
          </p:grpSpPr>
          <p:sp>
            <p:nvSpPr>
              <p:cNvPr id="303" name="DRAM">
                <a:extLst>
                  <a:ext uri="{FF2B5EF4-FFF2-40B4-BE49-F238E27FC236}">
                    <a16:creationId xmlns:a16="http://schemas.microsoft.com/office/drawing/2014/main" id="{E5A03B1E-816F-89F7-B9B8-50823813CA7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4" name="DRAM">
                <a:extLst>
                  <a:ext uri="{FF2B5EF4-FFF2-40B4-BE49-F238E27FC236}">
                    <a16:creationId xmlns:a16="http://schemas.microsoft.com/office/drawing/2014/main" id="{4EDBB166-FBAF-C8D0-49B4-A140C5961B2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5" name="DRAM">
                <a:extLst>
                  <a:ext uri="{FF2B5EF4-FFF2-40B4-BE49-F238E27FC236}">
                    <a16:creationId xmlns:a16="http://schemas.microsoft.com/office/drawing/2014/main" id="{224FD605-EE28-B8BA-4ADB-1B5A4DD2797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DRAM">
                <a:extLst>
                  <a:ext uri="{FF2B5EF4-FFF2-40B4-BE49-F238E27FC236}">
                    <a16:creationId xmlns:a16="http://schemas.microsoft.com/office/drawing/2014/main" id="{BC1367BC-60FE-5CA4-2D5D-0CA129C42359}"/>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7" name="DRAM">
                <a:extLst>
                  <a:ext uri="{FF2B5EF4-FFF2-40B4-BE49-F238E27FC236}">
                    <a16:creationId xmlns:a16="http://schemas.microsoft.com/office/drawing/2014/main" id="{B9D5FE98-DDB4-0949-FDB2-2605D0D41D9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9" name="Group 258">
              <a:extLst>
                <a:ext uri="{FF2B5EF4-FFF2-40B4-BE49-F238E27FC236}">
                  <a16:creationId xmlns:a16="http://schemas.microsoft.com/office/drawing/2014/main" id="{0BE25FCB-4ECE-3AD5-342B-52E4F4573CA9}"/>
                </a:ext>
              </a:extLst>
            </p:cNvPr>
            <p:cNvGrpSpPr/>
            <p:nvPr/>
          </p:nvGrpSpPr>
          <p:grpSpPr>
            <a:xfrm>
              <a:off x="4876800" y="1600200"/>
              <a:ext cx="457200" cy="2209800"/>
              <a:chOff x="4876800" y="1600200"/>
              <a:chExt cx="457200" cy="2209800"/>
            </a:xfrm>
          </p:grpSpPr>
          <p:sp>
            <p:nvSpPr>
              <p:cNvPr id="298" name="DRAM">
                <a:extLst>
                  <a:ext uri="{FF2B5EF4-FFF2-40B4-BE49-F238E27FC236}">
                    <a16:creationId xmlns:a16="http://schemas.microsoft.com/office/drawing/2014/main" id="{B4D10571-B2A6-DF50-4B9B-FF7AB060ABC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9" name="DRAM">
                <a:extLst>
                  <a:ext uri="{FF2B5EF4-FFF2-40B4-BE49-F238E27FC236}">
                    <a16:creationId xmlns:a16="http://schemas.microsoft.com/office/drawing/2014/main" id="{EAAA3301-2F63-8929-5C59-6E98CAAFAC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0" name="DRAM">
                <a:extLst>
                  <a:ext uri="{FF2B5EF4-FFF2-40B4-BE49-F238E27FC236}">
                    <a16:creationId xmlns:a16="http://schemas.microsoft.com/office/drawing/2014/main" id="{E20FCA79-2A5C-C209-AF14-6A0A20AE330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1" name="DRAM">
                <a:extLst>
                  <a:ext uri="{FF2B5EF4-FFF2-40B4-BE49-F238E27FC236}">
                    <a16:creationId xmlns:a16="http://schemas.microsoft.com/office/drawing/2014/main" id="{3905B8C4-546F-71BF-C906-4D159DA331D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2" name="DRAM">
                <a:extLst>
                  <a:ext uri="{FF2B5EF4-FFF2-40B4-BE49-F238E27FC236}">
                    <a16:creationId xmlns:a16="http://schemas.microsoft.com/office/drawing/2014/main" id="{212543EA-7217-F65C-F610-CAC485B2F93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0" name="Group 259">
              <a:extLst>
                <a:ext uri="{FF2B5EF4-FFF2-40B4-BE49-F238E27FC236}">
                  <a16:creationId xmlns:a16="http://schemas.microsoft.com/office/drawing/2014/main" id="{0DC31174-1536-AEBE-68EC-64EE14A97D9B}"/>
                </a:ext>
              </a:extLst>
            </p:cNvPr>
            <p:cNvGrpSpPr/>
            <p:nvPr/>
          </p:nvGrpSpPr>
          <p:grpSpPr>
            <a:xfrm>
              <a:off x="5676900" y="1600199"/>
              <a:ext cx="1828800" cy="2362201"/>
              <a:chOff x="5676900" y="1170708"/>
              <a:chExt cx="1828800" cy="2791692"/>
            </a:xfrm>
          </p:grpSpPr>
          <p:cxnSp>
            <p:nvCxnSpPr>
              <p:cNvPr id="293" name="Straight Connector 292">
                <a:extLst>
                  <a:ext uri="{FF2B5EF4-FFF2-40B4-BE49-F238E27FC236}">
                    <a16:creationId xmlns:a16="http://schemas.microsoft.com/office/drawing/2014/main" id="{7D1DD782-52DB-E2B7-3B9F-5E262EDD7BEB}"/>
                  </a:ext>
                </a:extLst>
              </p:cNvPr>
              <p:cNvCxnSpPr>
                <a:cxnSpLocks/>
                <a:stCxn id="263" idx="0"/>
                <a:endCxn id="303"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7CD5FC45-CE5E-41E0-A381-30005ED17802}"/>
                  </a:ext>
                </a:extLst>
              </p:cNvPr>
              <p:cNvCxnSpPr>
                <a:cxnSpLocks/>
                <a:stCxn id="265" idx="0"/>
                <a:endCxn id="305"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ACCB4EF3-0CBD-BF22-0983-1BF38D8743CB}"/>
                  </a:ext>
                </a:extLst>
              </p:cNvPr>
              <p:cNvCxnSpPr>
                <a:cxnSpLocks/>
                <a:stCxn id="266" idx="0"/>
                <a:endCxn id="306"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2A7B1860-798E-CE6A-C89F-FFCBA2CAD24B}"/>
                  </a:ext>
                </a:extLst>
              </p:cNvPr>
              <p:cNvCxnSpPr>
                <a:cxnSpLocks/>
                <a:stCxn id="267" idx="0"/>
                <a:endCxn id="307"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7" name="Straight Connector 296">
                <a:extLst>
                  <a:ext uri="{FF2B5EF4-FFF2-40B4-BE49-F238E27FC236}">
                    <a16:creationId xmlns:a16="http://schemas.microsoft.com/office/drawing/2014/main" id="{EB8BD65C-39D3-96C8-9A15-D34B35B1F3BC}"/>
                  </a:ext>
                </a:extLst>
              </p:cNvPr>
              <p:cNvCxnSpPr>
                <a:cxnSpLocks/>
                <a:stCxn id="264" idx="0"/>
                <a:endCxn id="304"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61" name="Group 260">
              <a:extLst>
                <a:ext uri="{FF2B5EF4-FFF2-40B4-BE49-F238E27FC236}">
                  <a16:creationId xmlns:a16="http://schemas.microsoft.com/office/drawing/2014/main" id="{3893622A-CEC8-CD5C-75E5-C34E42E14ADE}"/>
                </a:ext>
              </a:extLst>
            </p:cNvPr>
            <p:cNvGrpSpPr/>
            <p:nvPr/>
          </p:nvGrpSpPr>
          <p:grpSpPr>
            <a:xfrm>
              <a:off x="5334000" y="1790700"/>
              <a:ext cx="2362201" cy="1828800"/>
              <a:chOff x="5333998" y="1790700"/>
              <a:chExt cx="2791691" cy="1828800"/>
            </a:xfrm>
          </p:grpSpPr>
          <p:cxnSp>
            <p:nvCxnSpPr>
              <p:cNvPr id="288" name="Straight Connector 287">
                <a:extLst>
                  <a:ext uri="{FF2B5EF4-FFF2-40B4-BE49-F238E27FC236}">
                    <a16:creationId xmlns:a16="http://schemas.microsoft.com/office/drawing/2014/main" id="{72939588-CDB4-2A29-B242-3F94FE82A113}"/>
                  </a:ext>
                </a:extLst>
              </p:cNvPr>
              <p:cNvCxnSpPr>
                <a:cxnSpLocks/>
                <a:stCxn id="267" idx="6"/>
                <a:endCxn id="298"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72C6B33D-86D2-F280-833C-B9B216FA808F}"/>
                  </a:ext>
                </a:extLst>
              </p:cNvPr>
              <p:cNvCxnSpPr>
                <a:cxnSpLocks/>
                <a:stCxn id="272" idx="6"/>
                <a:endCxn id="299"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77500119-61CB-FA16-5F96-8DA9D305B919}"/>
                  </a:ext>
                </a:extLst>
              </p:cNvPr>
              <p:cNvCxnSpPr>
                <a:cxnSpLocks/>
                <a:endCxn id="300"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060A09DD-0707-082D-6B3A-24FAB37A4CCC}"/>
                  </a:ext>
                </a:extLst>
              </p:cNvPr>
              <p:cNvCxnSpPr>
                <a:cxnSpLocks/>
                <a:stCxn id="282" idx="6"/>
                <a:endCxn id="301"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2" name="Straight Connector 291">
                <a:extLst>
                  <a:ext uri="{FF2B5EF4-FFF2-40B4-BE49-F238E27FC236}">
                    <a16:creationId xmlns:a16="http://schemas.microsoft.com/office/drawing/2014/main" id="{00A99ECE-463D-37E6-4D1F-45BC4B113AE1}"/>
                  </a:ext>
                </a:extLst>
              </p:cNvPr>
              <p:cNvCxnSpPr>
                <a:cxnSpLocks/>
                <a:stCxn id="287" idx="6"/>
                <a:endCxn id="302"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62" name="Group 261">
              <a:extLst>
                <a:ext uri="{FF2B5EF4-FFF2-40B4-BE49-F238E27FC236}">
                  <a16:creationId xmlns:a16="http://schemas.microsoft.com/office/drawing/2014/main" id="{36ADF909-B45E-9845-1174-683412AFEA11}"/>
                </a:ext>
              </a:extLst>
            </p:cNvPr>
            <p:cNvGrpSpPr/>
            <p:nvPr/>
          </p:nvGrpSpPr>
          <p:grpSpPr>
            <a:xfrm>
              <a:off x="5486400" y="1600200"/>
              <a:ext cx="2209800" cy="2209800"/>
              <a:chOff x="5486400" y="1600200"/>
              <a:chExt cx="2209800" cy="2209800"/>
            </a:xfrm>
          </p:grpSpPr>
          <p:sp>
            <p:nvSpPr>
              <p:cNvPr id="263" name="Oval 262">
                <a:extLst>
                  <a:ext uri="{FF2B5EF4-FFF2-40B4-BE49-F238E27FC236}">
                    <a16:creationId xmlns:a16="http://schemas.microsoft.com/office/drawing/2014/main" id="{AAF676D7-06F9-F0BD-2279-D73DAF339F7C}"/>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Oval 263">
                <a:extLst>
                  <a:ext uri="{FF2B5EF4-FFF2-40B4-BE49-F238E27FC236}">
                    <a16:creationId xmlns:a16="http://schemas.microsoft.com/office/drawing/2014/main" id="{5C41CEAE-1134-47C8-76A7-A7F52789FDE5}"/>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Oval 264">
                <a:extLst>
                  <a:ext uri="{FF2B5EF4-FFF2-40B4-BE49-F238E27FC236}">
                    <a16:creationId xmlns:a16="http://schemas.microsoft.com/office/drawing/2014/main" id="{AD2D599A-F6AC-D135-2F18-1E9F696E0707}"/>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6" name="Oval 265">
                <a:extLst>
                  <a:ext uri="{FF2B5EF4-FFF2-40B4-BE49-F238E27FC236}">
                    <a16:creationId xmlns:a16="http://schemas.microsoft.com/office/drawing/2014/main" id="{E4BF5AD8-9A1E-3D93-B9A0-33C75975387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7" name="Oval 266">
                <a:extLst>
                  <a:ext uri="{FF2B5EF4-FFF2-40B4-BE49-F238E27FC236}">
                    <a16:creationId xmlns:a16="http://schemas.microsoft.com/office/drawing/2014/main" id="{62385D5F-EE46-1D3A-6B90-954A5CBFCF56}"/>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8" name="Oval 267">
                <a:extLst>
                  <a:ext uri="{FF2B5EF4-FFF2-40B4-BE49-F238E27FC236}">
                    <a16:creationId xmlns:a16="http://schemas.microsoft.com/office/drawing/2014/main" id="{96894426-8BE8-DBEC-A131-986A2C471FF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9" name="Oval 268">
                <a:extLst>
                  <a:ext uri="{FF2B5EF4-FFF2-40B4-BE49-F238E27FC236}">
                    <a16:creationId xmlns:a16="http://schemas.microsoft.com/office/drawing/2014/main" id="{7D33B1E0-2AB6-E835-1581-4EABF77DF1CD}"/>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0" name="Oval 269">
                <a:extLst>
                  <a:ext uri="{FF2B5EF4-FFF2-40B4-BE49-F238E27FC236}">
                    <a16:creationId xmlns:a16="http://schemas.microsoft.com/office/drawing/2014/main" id="{175728DE-2A20-920F-2406-33532B68DC4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1" name="Oval 270">
                <a:extLst>
                  <a:ext uri="{FF2B5EF4-FFF2-40B4-BE49-F238E27FC236}">
                    <a16:creationId xmlns:a16="http://schemas.microsoft.com/office/drawing/2014/main" id="{F2FF64AE-2FB0-ECD8-4D03-9D7370C79BC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2" name="Oval 271">
                <a:extLst>
                  <a:ext uri="{FF2B5EF4-FFF2-40B4-BE49-F238E27FC236}">
                    <a16:creationId xmlns:a16="http://schemas.microsoft.com/office/drawing/2014/main" id="{4698F64C-067F-46C9-A421-4EF5EE3D8659}"/>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3" name="Oval 272">
                <a:extLst>
                  <a:ext uri="{FF2B5EF4-FFF2-40B4-BE49-F238E27FC236}">
                    <a16:creationId xmlns:a16="http://schemas.microsoft.com/office/drawing/2014/main" id="{12F45D64-2F4F-0575-E82B-F6F0EC3FC27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Oval 273">
                <a:extLst>
                  <a:ext uri="{FF2B5EF4-FFF2-40B4-BE49-F238E27FC236}">
                    <a16:creationId xmlns:a16="http://schemas.microsoft.com/office/drawing/2014/main" id="{E0D5F7CB-407C-C741-C288-4497E2123CA0}"/>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Oval 274">
                <a:extLst>
                  <a:ext uri="{FF2B5EF4-FFF2-40B4-BE49-F238E27FC236}">
                    <a16:creationId xmlns:a16="http://schemas.microsoft.com/office/drawing/2014/main" id="{866AAC57-FDA4-6026-C979-66A58F278D22}"/>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Oval 275">
                <a:extLst>
                  <a:ext uri="{FF2B5EF4-FFF2-40B4-BE49-F238E27FC236}">
                    <a16:creationId xmlns:a16="http://schemas.microsoft.com/office/drawing/2014/main" id="{07348C6E-C3D5-4449-7FEB-474E67AA572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Oval 276">
                <a:extLst>
                  <a:ext uri="{FF2B5EF4-FFF2-40B4-BE49-F238E27FC236}">
                    <a16:creationId xmlns:a16="http://schemas.microsoft.com/office/drawing/2014/main" id="{A11DE605-D442-73AE-BA83-62A192FC832D}"/>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8" name="Oval 277">
                <a:extLst>
                  <a:ext uri="{FF2B5EF4-FFF2-40B4-BE49-F238E27FC236}">
                    <a16:creationId xmlns:a16="http://schemas.microsoft.com/office/drawing/2014/main" id="{FC488A61-8245-FE6B-C3DE-3FF5859A67A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9" name="Oval 278">
                <a:extLst>
                  <a:ext uri="{FF2B5EF4-FFF2-40B4-BE49-F238E27FC236}">
                    <a16:creationId xmlns:a16="http://schemas.microsoft.com/office/drawing/2014/main" id="{BAFF12CB-3A9B-F6EC-B67A-4EE9797E23FB}"/>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0" name="Oval 279">
                <a:extLst>
                  <a:ext uri="{FF2B5EF4-FFF2-40B4-BE49-F238E27FC236}">
                    <a16:creationId xmlns:a16="http://schemas.microsoft.com/office/drawing/2014/main" id="{EEA0537B-98D7-4F03-E8AC-BE092D98154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1" name="Oval 280">
                <a:extLst>
                  <a:ext uri="{FF2B5EF4-FFF2-40B4-BE49-F238E27FC236}">
                    <a16:creationId xmlns:a16="http://schemas.microsoft.com/office/drawing/2014/main" id="{14B7C6CE-AD25-FBFF-F410-E7179FAABFAE}"/>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0246AADB-495A-7284-9F39-AB3EA051494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587ABA93-777A-7C78-A011-E01294493293}"/>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BAD4FAB7-26D5-9D88-1E01-BB2EEEF4249A}"/>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EF362DE5-F38C-92CA-D50D-26642BFD2842}"/>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6" name="Oval 285">
                <a:extLst>
                  <a:ext uri="{FF2B5EF4-FFF2-40B4-BE49-F238E27FC236}">
                    <a16:creationId xmlns:a16="http://schemas.microsoft.com/office/drawing/2014/main" id="{50521634-4F2F-8827-703C-5B539C007FA9}"/>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7" name="Oval 286">
                <a:extLst>
                  <a:ext uri="{FF2B5EF4-FFF2-40B4-BE49-F238E27FC236}">
                    <a16:creationId xmlns:a16="http://schemas.microsoft.com/office/drawing/2014/main" id="{A8A251CC-7B41-86FE-1D5B-D833A8939E0D}"/>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08" name="Group 307">
            <a:extLst>
              <a:ext uri="{FF2B5EF4-FFF2-40B4-BE49-F238E27FC236}">
                <a16:creationId xmlns:a16="http://schemas.microsoft.com/office/drawing/2014/main" id="{615553EB-3220-68AF-8059-9ED5D974CE81}"/>
              </a:ext>
            </a:extLst>
          </p:cNvPr>
          <p:cNvGrpSpPr/>
          <p:nvPr/>
        </p:nvGrpSpPr>
        <p:grpSpPr>
          <a:xfrm>
            <a:off x="4859036" y="2745222"/>
            <a:ext cx="1414038" cy="1414038"/>
            <a:chOff x="4876800" y="1600199"/>
            <a:chExt cx="2819401" cy="2819401"/>
          </a:xfrm>
        </p:grpSpPr>
        <p:grpSp>
          <p:nvGrpSpPr>
            <p:cNvPr id="309" name="Group 308">
              <a:extLst>
                <a:ext uri="{FF2B5EF4-FFF2-40B4-BE49-F238E27FC236}">
                  <a16:creationId xmlns:a16="http://schemas.microsoft.com/office/drawing/2014/main" id="{12BD2A76-3F22-BE34-4C80-619D94D638DD}"/>
                </a:ext>
              </a:extLst>
            </p:cNvPr>
            <p:cNvGrpSpPr/>
            <p:nvPr/>
          </p:nvGrpSpPr>
          <p:grpSpPr>
            <a:xfrm>
              <a:off x="5486400" y="3962400"/>
              <a:ext cx="2209800" cy="457200"/>
              <a:chOff x="5486400" y="3962400"/>
              <a:chExt cx="2209800" cy="457200"/>
            </a:xfrm>
          </p:grpSpPr>
          <p:sp>
            <p:nvSpPr>
              <p:cNvPr id="375" name="DRAM">
                <a:extLst>
                  <a:ext uri="{FF2B5EF4-FFF2-40B4-BE49-F238E27FC236}">
                    <a16:creationId xmlns:a16="http://schemas.microsoft.com/office/drawing/2014/main" id="{7850B175-BD53-B1C4-8EFD-9771580C029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DRAM">
                <a:extLst>
                  <a:ext uri="{FF2B5EF4-FFF2-40B4-BE49-F238E27FC236}">
                    <a16:creationId xmlns:a16="http://schemas.microsoft.com/office/drawing/2014/main" id="{C5688ED3-5654-27A7-49FF-6B37A480D6B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DRAM">
                <a:extLst>
                  <a:ext uri="{FF2B5EF4-FFF2-40B4-BE49-F238E27FC236}">
                    <a16:creationId xmlns:a16="http://schemas.microsoft.com/office/drawing/2014/main" id="{C7F92994-09A8-BE3B-D852-D0B67CCB0AC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DRAM">
                <a:extLst>
                  <a:ext uri="{FF2B5EF4-FFF2-40B4-BE49-F238E27FC236}">
                    <a16:creationId xmlns:a16="http://schemas.microsoft.com/office/drawing/2014/main" id="{027FD542-4EF6-50F4-2F0C-447D0C06678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9" name="DRAM">
                <a:extLst>
                  <a:ext uri="{FF2B5EF4-FFF2-40B4-BE49-F238E27FC236}">
                    <a16:creationId xmlns:a16="http://schemas.microsoft.com/office/drawing/2014/main" id="{2AFD8CD8-62B3-796E-F29C-C4B46E7B5F6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0" name="Group 309">
              <a:extLst>
                <a:ext uri="{FF2B5EF4-FFF2-40B4-BE49-F238E27FC236}">
                  <a16:creationId xmlns:a16="http://schemas.microsoft.com/office/drawing/2014/main" id="{8C3658BA-9A00-B040-75D6-0E12C83F9063}"/>
                </a:ext>
              </a:extLst>
            </p:cNvPr>
            <p:cNvGrpSpPr/>
            <p:nvPr/>
          </p:nvGrpSpPr>
          <p:grpSpPr>
            <a:xfrm>
              <a:off x="4876800" y="1600200"/>
              <a:ext cx="457200" cy="2209800"/>
              <a:chOff x="4876800" y="1600200"/>
              <a:chExt cx="457200" cy="2209800"/>
            </a:xfrm>
          </p:grpSpPr>
          <p:sp>
            <p:nvSpPr>
              <p:cNvPr id="370" name="DRAM">
                <a:extLst>
                  <a:ext uri="{FF2B5EF4-FFF2-40B4-BE49-F238E27FC236}">
                    <a16:creationId xmlns:a16="http://schemas.microsoft.com/office/drawing/2014/main" id="{757BE1E8-7AF1-56FC-7259-0C7E641880B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1" name="DRAM">
                <a:extLst>
                  <a:ext uri="{FF2B5EF4-FFF2-40B4-BE49-F238E27FC236}">
                    <a16:creationId xmlns:a16="http://schemas.microsoft.com/office/drawing/2014/main" id="{5211AF67-D8E0-1C95-F067-24600D4EF1F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2" name="DRAM">
                <a:extLst>
                  <a:ext uri="{FF2B5EF4-FFF2-40B4-BE49-F238E27FC236}">
                    <a16:creationId xmlns:a16="http://schemas.microsoft.com/office/drawing/2014/main" id="{F50C07CB-3EAC-384B-E100-76CACBC6D41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3" name="DRAM">
                <a:extLst>
                  <a:ext uri="{FF2B5EF4-FFF2-40B4-BE49-F238E27FC236}">
                    <a16:creationId xmlns:a16="http://schemas.microsoft.com/office/drawing/2014/main" id="{9D60696F-FDE5-7D9C-91B8-123DA7843A45}"/>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4" name="DRAM">
                <a:extLst>
                  <a:ext uri="{FF2B5EF4-FFF2-40B4-BE49-F238E27FC236}">
                    <a16:creationId xmlns:a16="http://schemas.microsoft.com/office/drawing/2014/main" id="{C4442A64-CF9C-16E7-14E5-435FDA52295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1" name="Group 310">
              <a:extLst>
                <a:ext uri="{FF2B5EF4-FFF2-40B4-BE49-F238E27FC236}">
                  <a16:creationId xmlns:a16="http://schemas.microsoft.com/office/drawing/2014/main" id="{99BC0FF7-507F-3CB6-BBC9-6781BF4E570E}"/>
                </a:ext>
              </a:extLst>
            </p:cNvPr>
            <p:cNvGrpSpPr/>
            <p:nvPr/>
          </p:nvGrpSpPr>
          <p:grpSpPr>
            <a:xfrm>
              <a:off x="5676900" y="1600199"/>
              <a:ext cx="1828800" cy="2362201"/>
              <a:chOff x="5676900" y="1170708"/>
              <a:chExt cx="1828800" cy="2791692"/>
            </a:xfrm>
          </p:grpSpPr>
          <p:cxnSp>
            <p:nvCxnSpPr>
              <p:cNvPr id="365" name="Straight Connector 364">
                <a:extLst>
                  <a:ext uri="{FF2B5EF4-FFF2-40B4-BE49-F238E27FC236}">
                    <a16:creationId xmlns:a16="http://schemas.microsoft.com/office/drawing/2014/main" id="{AE4C9CEE-3DDA-785A-8670-D77687FFC03D}"/>
                  </a:ext>
                </a:extLst>
              </p:cNvPr>
              <p:cNvCxnSpPr>
                <a:cxnSpLocks/>
                <a:stCxn id="314" idx="0"/>
                <a:endCxn id="37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36B92177-E8CD-64EE-9EC9-C60BFED55517}"/>
                  </a:ext>
                </a:extLst>
              </p:cNvPr>
              <p:cNvCxnSpPr>
                <a:cxnSpLocks/>
                <a:stCxn id="337" idx="0"/>
                <a:endCxn id="37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7A987995-8803-1763-A7BD-6FDD3E40B9FD}"/>
                  </a:ext>
                </a:extLst>
              </p:cNvPr>
              <p:cNvCxnSpPr>
                <a:cxnSpLocks/>
                <a:stCxn id="338" idx="0"/>
                <a:endCxn id="37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34A8BA08-DD7D-60F8-5EBE-393FC28F3676}"/>
                  </a:ext>
                </a:extLst>
              </p:cNvPr>
              <p:cNvCxnSpPr>
                <a:cxnSpLocks/>
                <a:stCxn id="339" idx="0"/>
                <a:endCxn id="37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F553A88D-EE30-2FC5-1E26-6F29D10061EA}"/>
                  </a:ext>
                </a:extLst>
              </p:cNvPr>
              <p:cNvCxnSpPr>
                <a:cxnSpLocks/>
                <a:stCxn id="336" idx="0"/>
                <a:endCxn id="37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12" name="Group 311">
              <a:extLst>
                <a:ext uri="{FF2B5EF4-FFF2-40B4-BE49-F238E27FC236}">
                  <a16:creationId xmlns:a16="http://schemas.microsoft.com/office/drawing/2014/main" id="{97694D38-81EC-9869-681C-9A32D5D626BD}"/>
                </a:ext>
              </a:extLst>
            </p:cNvPr>
            <p:cNvGrpSpPr/>
            <p:nvPr/>
          </p:nvGrpSpPr>
          <p:grpSpPr>
            <a:xfrm>
              <a:off x="5334000" y="1790700"/>
              <a:ext cx="2362201" cy="1828800"/>
              <a:chOff x="5333998" y="1790700"/>
              <a:chExt cx="2791691" cy="1828800"/>
            </a:xfrm>
          </p:grpSpPr>
          <p:cxnSp>
            <p:nvCxnSpPr>
              <p:cNvPr id="360" name="Straight Connector 359">
                <a:extLst>
                  <a:ext uri="{FF2B5EF4-FFF2-40B4-BE49-F238E27FC236}">
                    <a16:creationId xmlns:a16="http://schemas.microsoft.com/office/drawing/2014/main" id="{A761382E-A233-84DD-BFE5-489EB39B3DA2}"/>
                  </a:ext>
                </a:extLst>
              </p:cNvPr>
              <p:cNvCxnSpPr>
                <a:cxnSpLocks/>
                <a:stCxn id="339" idx="6"/>
                <a:endCxn id="37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6BE80F51-2F7C-1E82-4446-156F58BF4E59}"/>
                  </a:ext>
                </a:extLst>
              </p:cNvPr>
              <p:cNvCxnSpPr>
                <a:cxnSpLocks/>
                <a:stCxn id="344" idx="6"/>
                <a:endCxn id="37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EC0C7DBC-D6C5-AD57-021F-3AE435B4F54A}"/>
                  </a:ext>
                </a:extLst>
              </p:cNvPr>
              <p:cNvCxnSpPr>
                <a:cxnSpLocks/>
                <a:stCxn id="349" idx="6"/>
                <a:endCxn id="37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9C432679-746E-0212-94A9-3608A7A7ABF4}"/>
                  </a:ext>
                </a:extLst>
              </p:cNvPr>
              <p:cNvCxnSpPr>
                <a:cxnSpLocks/>
                <a:stCxn id="354" idx="6"/>
                <a:endCxn id="37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3DA80A8B-2452-3D89-FD38-E624FC69BF90}"/>
                  </a:ext>
                </a:extLst>
              </p:cNvPr>
              <p:cNvCxnSpPr>
                <a:cxnSpLocks/>
                <a:stCxn id="359" idx="6"/>
                <a:endCxn id="37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13" name="Group 312">
              <a:extLst>
                <a:ext uri="{FF2B5EF4-FFF2-40B4-BE49-F238E27FC236}">
                  <a16:creationId xmlns:a16="http://schemas.microsoft.com/office/drawing/2014/main" id="{168574CB-3EEA-F0FA-1660-C70078780228}"/>
                </a:ext>
              </a:extLst>
            </p:cNvPr>
            <p:cNvGrpSpPr/>
            <p:nvPr/>
          </p:nvGrpSpPr>
          <p:grpSpPr>
            <a:xfrm>
              <a:off x="5486400" y="1600200"/>
              <a:ext cx="2209800" cy="2209800"/>
              <a:chOff x="5486400" y="1600200"/>
              <a:chExt cx="2209800" cy="2209800"/>
            </a:xfrm>
          </p:grpSpPr>
          <p:sp>
            <p:nvSpPr>
              <p:cNvPr id="314" name="Oval 313">
                <a:extLst>
                  <a:ext uri="{FF2B5EF4-FFF2-40B4-BE49-F238E27FC236}">
                    <a16:creationId xmlns:a16="http://schemas.microsoft.com/office/drawing/2014/main" id="{37D08AEA-AA57-111A-89C6-1DA81AD33B8F}"/>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8BC708FD-544D-E331-BB5B-D97F3A6E510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B5CE88E6-4BB4-3ED7-3766-4C1139DBA0D7}"/>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C94179C5-FA49-8AF9-2C50-DC37F00E259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9" name="Oval 338">
                <a:extLst>
                  <a:ext uri="{FF2B5EF4-FFF2-40B4-BE49-F238E27FC236}">
                    <a16:creationId xmlns:a16="http://schemas.microsoft.com/office/drawing/2014/main" id="{EF631F60-C5F2-3798-66EE-511AEDBBD91C}"/>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0" name="Oval 339">
                <a:extLst>
                  <a:ext uri="{FF2B5EF4-FFF2-40B4-BE49-F238E27FC236}">
                    <a16:creationId xmlns:a16="http://schemas.microsoft.com/office/drawing/2014/main" id="{70D4B99F-02F1-7F29-AE71-181E4A7E40FD}"/>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1" name="Oval 340">
                <a:extLst>
                  <a:ext uri="{FF2B5EF4-FFF2-40B4-BE49-F238E27FC236}">
                    <a16:creationId xmlns:a16="http://schemas.microsoft.com/office/drawing/2014/main" id="{C9CD7373-13A1-0E00-F4DB-85AE34A027E2}"/>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2" name="Oval 341">
                <a:extLst>
                  <a:ext uri="{FF2B5EF4-FFF2-40B4-BE49-F238E27FC236}">
                    <a16:creationId xmlns:a16="http://schemas.microsoft.com/office/drawing/2014/main" id="{3E958377-AE78-E5D4-6173-3DE472325CA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36A2125A-1BB3-5235-0854-0976159A77AE}"/>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AC5FCA61-140F-E232-2DDF-777D09E8DD36}"/>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C3728F42-51F9-81E2-396E-D82A1ADE6435}"/>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5637B66E-AFD1-B732-C0B8-22FEE067EF6E}"/>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8627727F-9B05-8788-32FE-30C167D463C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7A0DDE6A-291E-42D5-5C83-2DB5ADBF9AC2}"/>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5E402B0F-4692-F739-DCC8-3DB4653CE513}"/>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4E8CCA07-BE4C-BBF8-0B53-747275DC758C}"/>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0FB45279-7946-FBFE-1A18-38C7691E3CDE}"/>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16B3626F-C4A2-746B-B0DA-F940DCB963B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237D0994-8E66-E166-212B-D5B00C7243FD}"/>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72710E0E-951B-FFB6-B130-98C0F42B402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CFA6948F-F1D1-C38A-A327-65B32C4B6098}"/>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7BDB6AE1-E138-2B8A-9BBA-C5B65226DABA}"/>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240F6C82-880E-9263-48CA-3C4FB19D12B5}"/>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180D2397-F5E3-845D-38F7-1FB3E57DC937}"/>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85738687-0DA0-0480-B09F-0A3533CE6451}"/>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80" name="Group 379">
            <a:extLst>
              <a:ext uri="{FF2B5EF4-FFF2-40B4-BE49-F238E27FC236}">
                <a16:creationId xmlns:a16="http://schemas.microsoft.com/office/drawing/2014/main" id="{1C64338D-FFD1-365A-1234-B37C8566269F}"/>
              </a:ext>
            </a:extLst>
          </p:cNvPr>
          <p:cNvGrpSpPr/>
          <p:nvPr/>
        </p:nvGrpSpPr>
        <p:grpSpPr>
          <a:xfrm>
            <a:off x="6416564" y="2745222"/>
            <a:ext cx="1414038" cy="1414038"/>
            <a:chOff x="4876800" y="1600199"/>
            <a:chExt cx="2819401" cy="2819401"/>
          </a:xfrm>
        </p:grpSpPr>
        <p:grpSp>
          <p:nvGrpSpPr>
            <p:cNvPr id="381" name="Group 380">
              <a:extLst>
                <a:ext uri="{FF2B5EF4-FFF2-40B4-BE49-F238E27FC236}">
                  <a16:creationId xmlns:a16="http://schemas.microsoft.com/office/drawing/2014/main" id="{B3BC758B-60CA-D5C8-7FE1-1E4ACEBCBA57}"/>
                </a:ext>
              </a:extLst>
            </p:cNvPr>
            <p:cNvGrpSpPr/>
            <p:nvPr/>
          </p:nvGrpSpPr>
          <p:grpSpPr>
            <a:xfrm>
              <a:off x="5486400" y="3962400"/>
              <a:ext cx="2209800" cy="457200"/>
              <a:chOff x="5486400" y="3962400"/>
              <a:chExt cx="2209800" cy="457200"/>
            </a:xfrm>
          </p:grpSpPr>
          <p:sp>
            <p:nvSpPr>
              <p:cNvPr id="426" name="DRAM">
                <a:extLst>
                  <a:ext uri="{FF2B5EF4-FFF2-40B4-BE49-F238E27FC236}">
                    <a16:creationId xmlns:a16="http://schemas.microsoft.com/office/drawing/2014/main" id="{1843F8E7-7FD3-C2E5-1D50-3FE59E8FE6E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7" name="DRAM">
                <a:extLst>
                  <a:ext uri="{FF2B5EF4-FFF2-40B4-BE49-F238E27FC236}">
                    <a16:creationId xmlns:a16="http://schemas.microsoft.com/office/drawing/2014/main" id="{63FE0FC9-52A0-1AE4-B7BC-9E1FB9D9F92C}"/>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8" name="DRAM">
                <a:extLst>
                  <a:ext uri="{FF2B5EF4-FFF2-40B4-BE49-F238E27FC236}">
                    <a16:creationId xmlns:a16="http://schemas.microsoft.com/office/drawing/2014/main" id="{B9055AD7-7E00-7BFD-CF40-9EC922CB686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9" name="DRAM">
                <a:extLst>
                  <a:ext uri="{FF2B5EF4-FFF2-40B4-BE49-F238E27FC236}">
                    <a16:creationId xmlns:a16="http://schemas.microsoft.com/office/drawing/2014/main" id="{CC8170A6-5E3A-739D-B450-2E96381E7003}"/>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0" name="DRAM">
                <a:extLst>
                  <a:ext uri="{FF2B5EF4-FFF2-40B4-BE49-F238E27FC236}">
                    <a16:creationId xmlns:a16="http://schemas.microsoft.com/office/drawing/2014/main" id="{2FF91B8D-8A3A-6619-2832-249A5D584E6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82" name="Group 381">
              <a:extLst>
                <a:ext uri="{FF2B5EF4-FFF2-40B4-BE49-F238E27FC236}">
                  <a16:creationId xmlns:a16="http://schemas.microsoft.com/office/drawing/2014/main" id="{8981D408-24B7-AA10-4EFB-8BE59CB40051}"/>
                </a:ext>
              </a:extLst>
            </p:cNvPr>
            <p:cNvGrpSpPr/>
            <p:nvPr/>
          </p:nvGrpSpPr>
          <p:grpSpPr>
            <a:xfrm>
              <a:off x="4876800" y="1600200"/>
              <a:ext cx="457200" cy="2209800"/>
              <a:chOff x="4876800" y="1600200"/>
              <a:chExt cx="457200" cy="2209800"/>
            </a:xfrm>
          </p:grpSpPr>
          <p:sp>
            <p:nvSpPr>
              <p:cNvPr id="421" name="DRAM">
                <a:extLst>
                  <a:ext uri="{FF2B5EF4-FFF2-40B4-BE49-F238E27FC236}">
                    <a16:creationId xmlns:a16="http://schemas.microsoft.com/office/drawing/2014/main" id="{C8A44B39-A159-AA17-5222-39784D160398}"/>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2" name="DRAM">
                <a:extLst>
                  <a:ext uri="{FF2B5EF4-FFF2-40B4-BE49-F238E27FC236}">
                    <a16:creationId xmlns:a16="http://schemas.microsoft.com/office/drawing/2014/main" id="{4AAA22A2-0BB0-4AE4-B7A2-9998AFD67344}"/>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3" name="DRAM">
                <a:extLst>
                  <a:ext uri="{FF2B5EF4-FFF2-40B4-BE49-F238E27FC236}">
                    <a16:creationId xmlns:a16="http://schemas.microsoft.com/office/drawing/2014/main" id="{73F2A293-C3B5-2BB0-30A9-5B1B715BAEC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4" name="DRAM">
                <a:extLst>
                  <a:ext uri="{FF2B5EF4-FFF2-40B4-BE49-F238E27FC236}">
                    <a16:creationId xmlns:a16="http://schemas.microsoft.com/office/drawing/2014/main" id="{5AB9C874-521E-F76E-15C9-B706D673D049}"/>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5" name="DRAM">
                <a:extLst>
                  <a:ext uri="{FF2B5EF4-FFF2-40B4-BE49-F238E27FC236}">
                    <a16:creationId xmlns:a16="http://schemas.microsoft.com/office/drawing/2014/main" id="{A7164656-4A2E-ECA2-FBD6-88C3B0E36B2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83" name="Group 382">
              <a:extLst>
                <a:ext uri="{FF2B5EF4-FFF2-40B4-BE49-F238E27FC236}">
                  <a16:creationId xmlns:a16="http://schemas.microsoft.com/office/drawing/2014/main" id="{90F4E282-1776-B2CF-08C9-2402AA9601E7}"/>
                </a:ext>
              </a:extLst>
            </p:cNvPr>
            <p:cNvGrpSpPr/>
            <p:nvPr/>
          </p:nvGrpSpPr>
          <p:grpSpPr>
            <a:xfrm>
              <a:off x="5676900" y="1600199"/>
              <a:ext cx="1828800" cy="2362201"/>
              <a:chOff x="5676900" y="1170708"/>
              <a:chExt cx="1828800" cy="2791692"/>
            </a:xfrm>
          </p:grpSpPr>
          <p:cxnSp>
            <p:nvCxnSpPr>
              <p:cNvPr id="416" name="Straight Connector 415">
                <a:extLst>
                  <a:ext uri="{FF2B5EF4-FFF2-40B4-BE49-F238E27FC236}">
                    <a16:creationId xmlns:a16="http://schemas.microsoft.com/office/drawing/2014/main" id="{D1CE11E3-E397-1B58-AF7A-2C21337498AD}"/>
                  </a:ext>
                </a:extLst>
              </p:cNvPr>
              <p:cNvCxnSpPr>
                <a:cxnSpLocks/>
                <a:stCxn id="386" idx="0"/>
                <a:endCxn id="42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7742AC13-A6D5-6D5E-E1F6-219C8C2F378D}"/>
                  </a:ext>
                </a:extLst>
              </p:cNvPr>
              <p:cNvCxnSpPr>
                <a:cxnSpLocks/>
                <a:stCxn id="388" idx="0"/>
                <a:endCxn id="42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8" name="Straight Connector 417">
                <a:extLst>
                  <a:ext uri="{FF2B5EF4-FFF2-40B4-BE49-F238E27FC236}">
                    <a16:creationId xmlns:a16="http://schemas.microsoft.com/office/drawing/2014/main" id="{E76667FD-C5C2-A979-42A3-D32D7CB23B8A}"/>
                  </a:ext>
                </a:extLst>
              </p:cNvPr>
              <p:cNvCxnSpPr>
                <a:cxnSpLocks/>
                <a:stCxn id="389" idx="0"/>
                <a:endCxn id="42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5F6E5E31-03DB-8693-7F16-EBED05ACCDBB}"/>
                  </a:ext>
                </a:extLst>
              </p:cNvPr>
              <p:cNvCxnSpPr>
                <a:cxnSpLocks/>
                <a:stCxn id="390" idx="0"/>
                <a:endCxn id="43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a16="http://schemas.microsoft.com/office/drawing/2014/main" id="{0463F2BB-448A-3D1C-FFE9-8E0C59646E81}"/>
                  </a:ext>
                </a:extLst>
              </p:cNvPr>
              <p:cNvCxnSpPr>
                <a:cxnSpLocks/>
                <a:stCxn id="387" idx="0"/>
                <a:endCxn id="42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4FF77188-7D39-CBF2-1B0A-6508DFE5DA3D}"/>
                </a:ext>
              </a:extLst>
            </p:cNvPr>
            <p:cNvGrpSpPr/>
            <p:nvPr/>
          </p:nvGrpSpPr>
          <p:grpSpPr>
            <a:xfrm>
              <a:off x="5334000" y="1790700"/>
              <a:ext cx="2362201" cy="1828800"/>
              <a:chOff x="5333998" y="1790700"/>
              <a:chExt cx="2791691" cy="1828800"/>
            </a:xfrm>
          </p:grpSpPr>
          <p:cxnSp>
            <p:nvCxnSpPr>
              <p:cNvPr id="411" name="Straight Connector 410">
                <a:extLst>
                  <a:ext uri="{FF2B5EF4-FFF2-40B4-BE49-F238E27FC236}">
                    <a16:creationId xmlns:a16="http://schemas.microsoft.com/office/drawing/2014/main" id="{B9039D11-4DD8-5E57-602C-0EDF97680B99}"/>
                  </a:ext>
                </a:extLst>
              </p:cNvPr>
              <p:cNvCxnSpPr>
                <a:cxnSpLocks/>
                <a:stCxn id="390" idx="6"/>
                <a:endCxn id="42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D90BF6FD-29B6-C81A-830A-911577EE22B3}"/>
                  </a:ext>
                </a:extLst>
              </p:cNvPr>
              <p:cNvCxnSpPr>
                <a:cxnSpLocks/>
                <a:stCxn id="395" idx="6"/>
                <a:endCxn id="42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E7BD3E26-17DF-1CDA-AED1-F9D30BDFA370}"/>
                  </a:ext>
                </a:extLst>
              </p:cNvPr>
              <p:cNvCxnSpPr>
                <a:cxnSpLocks/>
                <a:stCxn id="400" idx="6"/>
                <a:endCxn id="42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4" name="Straight Connector 413">
                <a:extLst>
                  <a:ext uri="{FF2B5EF4-FFF2-40B4-BE49-F238E27FC236}">
                    <a16:creationId xmlns:a16="http://schemas.microsoft.com/office/drawing/2014/main" id="{380CD6D7-C320-FDE8-93E9-6F51BBBEA98E}"/>
                  </a:ext>
                </a:extLst>
              </p:cNvPr>
              <p:cNvCxnSpPr>
                <a:cxnSpLocks/>
                <a:stCxn id="405" idx="6"/>
                <a:endCxn id="42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5" name="Straight Connector 414">
                <a:extLst>
                  <a:ext uri="{FF2B5EF4-FFF2-40B4-BE49-F238E27FC236}">
                    <a16:creationId xmlns:a16="http://schemas.microsoft.com/office/drawing/2014/main" id="{8D7A7268-F3B7-1E60-8AC1-E348B92F108B}"/>
                  </a:ext>
                </a:extLst>
              </p:cNvPr>
              <p:cNvCxnSpPr>
                <a:cxnSpLocks/>
                <a:stCxn id="410" idx="6"/>
                <a:endCxn id="42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85" name="Group 384">
              <a:extLst>
                <a:ext uri="{FF2B5EF4-FFF2-40B4-BE49-F238E27FC236}">
                  <a16:creationId xmlns:a16="http://schemas.microsoft.com/office/drawing/2014/main" id="{9FA42BBB-480A-2B04-1473-491B7C50551E}"/>
                </a:ext>
              </a:extLst>
            </p:cNvPr>
            <p:cNvGrpSpPr/>
            <p:nvPr/>
          </p:nvGrpSpPr>
          <p:grpSpPr>
            <a:xfrm>
              <a:off x="5486400" y="1600200"/>
              <a:ext cx="2209800" cy="2209800"/>
              <a:chOff x="5486400" y="1600200"/>
              <a:chExt cx="2209800" cy="2209800"/>
            </a:xfrm>
          </p:grpSpPr>
          <p:sp>
            <p:nvSpPr>
              <p:cNvPr id="386" name="Oval 385">
                <a:extLst>
                  <a:ext uri="{FF2B5EF4-FFF2-40B4-BE49-F238E27FC236}">
                    <a16:creationId xmlns:a16="http://schemas.microsoft.com/office/drawing/2014/main" id="{4130C5BD-2E0D-F86E-75FA-E4E7717B9C9D}"/>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Oval 386">
                <a:extLst>
                  <a:ext uri="{FF2B5EF4-FFF2-40B4-BE49-F238E27FC236}">
                    <a16:creationId xmlns:a16="http://schemas.microsoft.com/office/drawing/2014/main" id="{14B4E459-0844-7CCA-E828-2F207734BB0F}"/>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Oval 387">
                <a:extLst>
                  <a:ext uri="{FF2B5EF4-FFF2-40B4-BE49-F238E27FC236}">
                    <a16:creationId xmlns:a16="http://schemas.microsoft.com/office/drawing/2014/main" id="{3D14EFBE-866C-C0A6-E114-90D41A44D78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Oval 388">
                <a:extLst>
                  <a:ext uri="{FF2B5EF4-FFF2-40B4-BE49-F238E27FC236}">
                    <a16:creationId xmlns:a16="http://schemas.microsoft.com/office/drawing/2014/main" id="{7BAF6782-B402-1BB6-A085-B30AEB048B7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Oval 389">
                <a:extLst>
                  <a:ext uri="{FF2B5EF4-FFF2-40B4-BE49-F238E27FC236}">
                    <a16:creationId xmlns:a16="http://schemas.microsoft.com/office/drawing/2014/main" id="{2DB5C9D7-5067-9886-0D76-828C15F85318}"/>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1" name="Oval 390">
                <a:extLst>
                  <a:ext uri="{FF2B5EF4-FFF2-40B4-BE49-F238E27FC236}">
                    <a16:creationId xmlns:a16="http://schemas.microsoft.com/office/drawing/2014/main" id="{B7D07F8D-5974-1A22-9135-C1CDF483A0E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2" name="Oval 391">
                <a:extLst>
                  <a:ext uri="{FF2B5EF4-FFF2-40B4-BE49-F238E27FC236}">
                    <a16:creationId xmlns:a16="http://schemas.microsoft.com/office/drawing/2014/main" id="{8EB76B98-7101-E274-9C33-D7079F33C714}"/>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3" name="Oval 392">
                <a:extLst>
                  <a:ext uri="{FF2B5EF4-FFF2-40B4-BE49-F238E27FC236}">
                    <a16:creationId xmlns:a16="http://schemas.microsoft.com/office/drawing/2014/main" id="{990F44BA-1635-F724-FBE9-7A0251A15A6D}"/>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4" name="Oval 393">
                <a:extLst>
                  <a:ext uri="{FF2B5EF4-FFF2-40B4-BE49-F238E27FC236}">
                    <a16:creationId xmlns:a16="http://schemas.microsoft.com/office/drawing/2014/main" id="{EAC795E0-7A18-82B0-E135-E8AE433D9FD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5" name="Oval 394">
                <a:extLst>
                  <a:ext uri="{FF2B5EF4-FFF2-40B4-BE49-F238E27FC236}">
                    <a16:creationId xmlns:a16="http://schemas.microsoft.com/office/drawing/2014/main" id="{DD014E9B-D77B-4E6E-9CEC-B27EF5AE2D8A}"/>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6" name="Oval 395">
                <a:extLst>
                  <a:ext uri="{FF2B5EF4-FFF2-40B4-BE49-F238E27FC236}">
                    <a16:creationId xmlns:a16="http://schemas.microsoft.com/office/drawing/2014/main" id="{B4C1E6BB-518D-A0FE-0819-D42B0232FDA4}"/>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7" name="Oval 396">
                <a:extLst>
                  <a:ext uri="{FF2B5EF4-FFF2-40B4-BE49-F238E27FC236}">
                    <a16:creationId xmlns:a16="http://schemas.microsoft.com/office/drawing/2014/main" id="{3CA413DA-C2C8-03E5-A402-B0104D30F8B3}"/>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4618B58A-7F74-DC3F-DBAF-96038BBDF592}"/>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05D06C6B-5D52-9A39-D123-56A5E46E074F}"/>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8E88AFB6-3EE0-CF94-832C-628B41B5385D}"/>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98E84590-02D9-2731-6DDE-8A0844AC6C7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BF6E0CF2-A57B-E047-33CF-E9D8E3D820DD}"/>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60ED6473-72FB-7429-E6B1-0FB13E7C306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C9C50BA4-29C9-EE7F-D17F-C60DBB3B880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92817503-9F1A-D983-BD00-7CDDF8620353}"/>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1216CF6E-A32A-9DFA-D8B1-5C0CE6A60DA4}"/>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2BB1E11D-315C-6C4A-F1D5-4F50246978DE}"/>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28AEFB8F-7E44-FAEF-7904-77FC6F27F9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784E393B-DD3B-11AC-7354-A3C6EDF41197}"/>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43EECC98-A90B-190B-D7F4-118E9C92935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431" name="Rectangle 430">
            <a:extLst>
              <a:ext uri="{FF2B5EF4-FFF2-40B4-BE49-F238E27FC236}">
                <a16:creationId xmlns:a16="http://schemas.microsoft.com/office/drawing/2014/main" id="{387E2BB5-9EBB-9855-1F8F-AAA4C7710B14}"/>
              </a:ext>
            </a:extLst>
          </p:cNvPr>
          <p:cNvSpPr/>
          <p:nvPr/>
        </p:nvSpPr>
        <p:spPr>
          <a:xfrm>
            <a:off x="1582435" y="2406660"/>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432" name="Rectangle 431">
            <a:extLst>
              <a:ext uri="{FF2B5EF4-FFF2-40B4-BE49-F238E27FC236}">
                <a16:creationId xmlns:a16="http://schemas.microsoft.com/office/drawing/2014/main" id="{48CBD75D-535B-66B7-2B49-4D124125BE71}"/>
              </a:ext>
            </a:extLst>
          </p:cNvPr>
          <p:cNvSpPr/>
          <p:nvPr/>
        </p:nvSpPr>
        <p:spPr>
          <a:xfrm>
            <a:off x="1582435" y="2406660"/>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433" name="Straight Connector 432">
            <a:extLst>
              <a:ext uri="{FF2B5EF4-FFF2-40B4-BE49-F238E27FC236}">
                <a16:creationId xmlns:a16="http://schemas.microsoft.com/office/drawing/2014/main" id="{C9585343-3633-4A7D-FEA5-FB87D4DE8589}"/>
              </a:ext>
            </a:extLst>
          </p:cNvPr>
          <p:cNvCxnSpPr/>
          <p:nvPr/>
        </p:nvCxnSpPr>
        <p:spPr>
          <a:xfrm flipH="1">
            <a:off x="1506235" y="2559060"/>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434" name="Group 433">
            <a:extLst>
              <a:ext uri="{FF2B5EF4-FFF2-40B4-BE49-F238E27FC236}">
                <a16:creationId xmlns:a16="http://schemas.microsoft.com/office/drawing/2014/main" id="{8A57E791-4634-F4E9-3A5C-1838ABE8256A}"/>
              </a:ext>
            </a:extLst>
          </p:cNvPr>
          <p:cNvGrpSpPr/>
          <p:nvPr/>
        </p:nvGrpSpPr>
        <p:grpSpPr>
          <a:xfrm>
            <a:off x="1851480" y="2559060"/>
            <a:ext cx="4671060" cy="1219201"/>
            <a:chOff x="2174045" y="1143000"/>
            <a:chExt cx="4671060" cy="1219201"/>
          </a:xfrm>
        </p:grpSpPr>
        <p:cxnSp>
          <p:nvCxnSpPr>
            <p:cNvPr id="435" name="Straight Connector 434">
              <a:extLst>
                <a:ext uri="{FF2B5EF4-FFF2-40B4-BE49-F238E27FC236}">
                  <a16:creationId xmlns:a16="http://schemas.microsoft.com/office/drawing/2014/main" id="{510EC9BA-E802-5A51-F550-1C84F0E2406E}"/>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5BF6DB12-6E51-F454-390B-1613E1E5139C}"/>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E05CE445-0D1B-FA52-A174-6CF9705C1957}"/>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0" name="Straight Connector 439">
              <a:extLst>
                <a:ext uri="{FF2B5EF4-FFF2-40B4-BE49-F238E27FC236}">
                  <a16:creationId xmlns:a16="http://schemas.microsoft.com/office/drawing/2014/main" id="{1A890EBE-76FF-0F86-19D7-1F3608C6D9E3}"/>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441" name="Straight Connector 440">
            <a:extLst>
              <a:ext uri="{FF2B5EF4-FFF2-40B4-BE49-F238E27FC236}">
                <a16:creationId xmlns:a16="http://schemas.microsoft.com/office/drawing/2014/main" id="{85DB51C4-D6EF-DBC5-DBD2-7FBF53ED1286}"/>
              </a:ext>
            </a:extLst>
          </p:cNvPr>
          <p:cNvCxnSpPr/>
          <p:nvPr/>
        </p:nvCxnSpPr>
        <p:spPr>
          <a:xfrm flipH="1">
            <a:off x="1508580" y="2559060"/>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446" name="Straight Connector 445">
            <a:extLst>
              <a:ext uri="{FF2B5EF4-FFF2-40B4-BE49-F238E27FC236}">
                <a16:creationId xmlns:a16="http://schemas.microsoft.com/office/drawing/2014/main" id="{521C505B-ADB7-2E4B-0F4A-E1AB7E8CCDF1}"/>
              </a:ext>
            </a:extLst>
          </p:cNvPr>
          <p:cNvCxnSpPr/>
          <p:nvPr/>
        </p:nvCxnSpPr>
        <p:spPr>
          <a:xfrm flipV="1">
            <a:off x="185382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6" name="Straight Connector 575">
            <a:extLst>
              <a:ext uri="{FF2B5EF4-FFF2-40B4-BE49-F238E27FC236}">
                <a16:creationId xmlns:a16="http://schemas.microsoft.com/office/drawing/2014/main" id="{B42517F7-8D35-ED8E-5F17-CF7E1BDE7F5D}"/>
              </a:ext>
            </a:extLst>
          </p:cNvPr>
          <p:cNvCxnSpPr/>
          <p:nvPr/>
        </p:nvCxnSpPr>
        <p:spPr>
          <a:xfrm flipV="1">
            <a:off x="3407924"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7" name="Straight Connector 576">
            <a:extLst>
              <a:ext uri="{FF2B5EF4-FFF2-40B4-BE49-F238E27FC236}">
                <a16:creationId xmlns:a16="http://schemas.microsoft.com/office/drawing/2014/main" id="{E04568FA-B624-03E6-B38C-C5C1728A8A25}"/>
              </a:ext>
            </a:extLst>
          </p:cNvPr>
          <p:cNvCxnSpPr/>
          <p:nvPr/>
        </p:nvCxnSpPr>
        <p:spPr>
          <a:xfrm flipV="1">
            <a:off x="498310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30178977-92AF-1C4B-E8F1-16BB4AA62D09}"/>
              </a:ext>
            </a:extLst>
          </p:cNvPr>
          <p:cNvCxnSpPr/>
          <p:nvPr/>
        </p:nvCxnSpPr>
        <p:spPr>
          <a:xfrm flipV="1">
            <a:off x="652488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79" name="DRAM">
            <a:extLst>
              <a:ext uri="{FF2B5EF4-FFF2-40B4-BE49-F238E27FC236}">
                <a16:creationId xmlns:a16="http://schemas.microsoft.com/office/drawing/2014/main" id="{3E4162CE-58DF-E11C-F02C-DA9C010EDDA9}"/>
              </a:ext>
            </a:extLst>
          </p:cNvPr>
          <p:cNvSpPr/>
          <p:nvPr/>
        </p:nvSpPr>
        <p:spPr>
          <a:xfrm rot="16200000">
            <a:off x="249481" y="3130014"/>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80" name="Group 579">
            <a:extLst>
              <a:ext uri="{FF2B5EF4-FFF2-40B4-BE49-F238E27FC236}">
                <a16:creationId xmlns:a16="http://schemas.microsoft.com/office/drawing/2014/main" id="{7DE04AD9-36F1-F7A1-B932-24A4EFCE705A}"/>
              </a:ext>
            </a:extLst>
          </p:cNvPr>
          <p:cNvGrpSpPr/>
          <p:nvPr/>
        </p:nvGrpSpPr>
        <p:grpSpPr>
          <a:xfrm>
            <a:off x="2040573" y="2755375"/>
            <a:ext cx="5790027" cy="1402792"/>
            <a:chOff x="2134538" y="2243328"/>
            <a:chExt cx="5790027" cy="1490472"/>
          </a:xfrm>
        </p:grpSpPr>
        <p:grpSp>
          <p:nvGrpSpPr>
            <p:cNvPr id="581" name="Group 580">
              <a:extLst>
                <a:ext uri="{FF2B5EF4-FFF2-40B4-BE49-F238E27FC236}">
                  <a16:creationId xmlns:a16="http://schemas.microsoft.com/office/drawing/2014/main" id="{EC6DC2BF-7F09-FC89-98FB-00ADC5F59F27}"/>
                </a:ext>
              </a:extLst>
            </p:cNvPr>
            <p:cNvGrpSpPr/>
            <p:nvPr/>
          </p:nvGrpSpPr>
          <p:grpSpPr>
            <a:xfrm>
              <a:off x="2134538" y="2243328"/>
              <a:ext cx="1108299" cy="1490472"/>
              <a:chOff x="2134538" y="2243328"/>
              <a:chExt cx="1108299" cy="1490472"/>
            </a:xfrm>
          </p:grpSpPr>
          <p:grpSp>
            <p:nvGrpSpPr>
              <p:cNvPr id="621" name="Group 620">
                <a:extLst>
                  <a:ext uri="{FF2B5EF4-FFF2-40B4-BE49-F238E27FC236}">
                    <a16:creationId xmlns:a16="http://schemas.microsoft.com/office/drawing/2014/main" id="{9CFD1F5B-DA15-31F0-301E-9F71B8339350}"/>
                  </a:ext>
                </a:extLst>
              </p:cNvPr>
              <p:cNvGrpSpPr/>
              <p:nvPr/>
            </p:nvGrpSpPr>
            <p:grpSpPr>
              <a:xfrm>
                <a:off x="2134538" y="3504497"/>
                <a:ext cx="1108299" cy="229303"/>
                <a:chOff x="5486400" y="3962400"/>
                <a:chExt cx="2209800" cy="457200"/>
              </a:xfrm>
            </p:grpSpPr>
            <p:sp>
              <p:nvSpPr>
                <p:cNvPr id="628" name="DRAM">
                  <a:extLst>
                    <a:ext uri="{FF2B5EF4-FFF2-40B4-BE49-F238E27FC236}">
                      <a16:creationId xmlns:a16="http://schemas.microsoft.com/office/drawing/2014/main" id="{18097A08-C5CE-C7CF-910B-F404035371B0}"/>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9" name="DRAM">
                  <a:extLst>
                    <a:ext uri="{FF2B5EF4-FFF2-40B4-BE49-F238E27FC236}">
                      <a16:creationId xmlns:a16="http://schemas.microsoft.com/office/drawing/2014/main" id="{7972E00F-D89B-7EEF-F8E9-29D3DCD08F1E}"/>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0" name="DRAM">
                  <a:extLst>
                    <a:ext uri="{FF2B5EF4-FFF2-40B4-BE49-F238E27FC236}">
                      <a16:creationId xmlns:a16="http://schemas.microsoft.com/office/drawing/2014/main" id="{AC47F400-A64D-5AD1-3613-20052B732B53}"/>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1" name="DRAM">
                  <a:extLst>
                    <a:ext uri="{FF2B5EF4-FFF2-40B4-BE49-F238E27FC236}">
                      <a16:creationId xmlns:a16="http://schemas.microsoft.com/office/drawing/2014/main" id="{FB160054-F650-FE7B-4A39-4D0A0EBD7CBF}"/>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DRAM">
                  <a:extLst>
                    <a:ext uri="{FF2B5EF4-FFF2-40B4-BE49-F238E27FC236}">
                      <a16:creationId xmlns:a16="http://schemas.microsoft.com/office/drawing/2014/main" id="{4586A5AC-E805-73A2-D358-9104D7CE2D07}"/>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2" name="Group 621">
                <a:extLst>
                  <a:ext uri="{FF2B5EF4-FFF2-40B4-BE49-F238E27FC236}">
                    <a16:creationId xmlns:a16="http://schemas.microsoft.com/office/drawing/2014/main" id="{64460EFA-B058-1B3F-2677-DC01B57230B2}"/>
                  </a:ext>
                </a:extLst>
              </p:cNvPr>
              <p:cNvGrpSpPr/>
              <p:nvPr/>
            </p:nvGrpSpPr>
            <p:grpSpPr>
              <a:xfrm>
                <a:off x="2230081" y="2243328"/>
                <a:ext cx="917213" cy="1261169"/>
                <a:chOff x="5676900" y="990600"/>
                <a:chExt cx="1828800" cy="2971800"/>
              </a:xfrm>
            </p:grpSpPr>
            <p:cxnSp>
              <p:nvCxnSpPr>
                <p:cNvPr id="623" name="Straight Connector 622">
                  <a:extLst>
                    <a:ext uri="{FF2B5EF4-FFF2-40B4-BE49-F238E27FC236}">
                      <a16:creationId xmlns:a16="http://schemas.microsoft.com/office/drawing/2014/main" id="{ACE8220A-2F7E-0ECE-C7E5-B5CA3770F181}"/>
                    </a:ext>
                  </a:extLst>
                </p:cNvPr>
                <p:cNvCxnSpPr>
                  <a:cxnSpLocks/>
                  <a:endCxn id="628"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DEAEF007-ACDB-59CA-51AA-A0F23CC3DEA9}"/>
                    </a:ext>
                  </a:extLst>
                </p:cNvPr>
                <p:cNvCxnSpPr>
                  <a:cxnSpLocks/>
                  <a:endCxn id="630"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5" name="Straight Connector 624">
                  <a:extLst>
                    <a:ext uri="{FF2B5EF4-FFF2-40B4-BE49-F238E27FC236}">
                      <a16:creationId xmlns:a16="http://schemas.microsoft.com/office/drawing/2014/main" id="{AA884B37-83E4-9C40-78F2-4E0480EA4850}"/>
                    </a:ext>
                  </a:extLst>
                </p:cNvPr>
                <p:cNvCxnSpPr>
                  <a:cxnSpLocks/>
                  <a:endCxn id="631"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E872E62D-0300-83C5-05C7-723956E1051F}"/>
                    </a:ext>
                  </a:extLst>
                </p:cNvPr>
                <p:cNvCxnSpPr>
                  <a:cxnSpLocks/>
                  <a:endCxn id="632"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1E1B27A-F652-BAD8-4AC7-45B53B3528D0}"/>
                    </a:ext>
                  </a:extLst>
                </p:cNvPr>
                <p:cNvCxnSpPr>
                  <a:cxnSpLocks/>
                  <a:endCxn id="629"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2" name="Group 581">
              <a:extLst>
                <a:ext uri="{FF2B5EF4-FFF2-40B4-BE49-F238E27FC236}">
                  <a16:creationId xmlns:a16="http://schemas.microsoft.com/office/drawing/2014/main" id="{7FEADDA5-ED03-F24E-D400-13015D3EBD86}"/>
                </a:ext>
              </a:extLst>
            </p:cNvPr>
            <p:cNvGrpSpPr/>
            <p:nvPr/>
          </p:nvGrpSpPr>
          <p:grpSpPr>
            <a:xfrm>
              <a:off x="3692066" y="2243328"/>
              <a:ext cx="1108299" cy="1490472"/>
              <a:chOff x="3692066" y="2243328"/>
              <a:chExt cx="1108299" cy="1490472"/>
            </a:xfrm>
          </p:grpSpPr>
          <p:grpSp>
            <p:nvGrpSpPr>
              <p:cNvPr id="609" name="Group 608">
                <a:extLst>
                  <a:ext uri="{FF2B5EF4-FFF2-40B4-BE49-F238E27FC236}">
                    <a16:creationId xmlns:a16="http://schemas.microsoft.com/office/drawing/2014/main" id="{43AB04C3-F0F7-9514-02DA-0FEE54202983}"/>
                  </a:ext>
                </a:extLst>
              </p:cNvPr>
              <p:cNvGrpSpPr/>
              <p:nvPr/>
            </p:nvGrpSpPr>
            <p:grpSpPr>
              <a:xfrm>
                <a:off x="3692066" y="3504497"/>
                <a:ext cx="1108299" cy="229303"/>
                <a:chOff x="5486400" y="3962400"/>
                <a:chExt cx="2209800" cy="457200"/>
              </a:xfrm>
            </p:grpSpPr>
            <p:sp>
              <p:nvSpPr>
                <p:cNvPr id="616" name="DRAM">
                  <a:extLst>
                    <a:ext uri="{FF2B5EF4-FFF2-40B4-BE49-F238E27FC236}">
                      <a16:creationId xmlns:a16="http://schemas.microsoft.com/office/drawing/2014/main" id="{86AFD232-835D-B130-D379-21BF764CCAF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DRAM">
                  <a:extLst>
                    <a:ext uri="{FF2B5EF4-FFF2-40B4-BE49-F238E27FC236}">
                      <a16:creationId xmlns:a16="http://schemas.microsoft.com/office/drawing/2014/main" id="{D1435FFA-7C09-BAEA-9779-52542F6DBEBD}"/>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DRAM">
                  <a:extLst>
                    <a:ext uri="{FF2B5EF4-FFF2-40B4-BE49-F238E27FC236}">
                      <a16:creationId xmlns:a16="http://schemas.microsoft.com/office/drawing/2014/main" id="{2D4B3483-6C8B-FEBE-494F-B057117DB79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DRAM">
                  <a:extLst>
                    <a:ext uri="{FF2B5EF4-FFF2-40B4-BE49-F238E27FC236}">
                      <a16:creationId xmlns:a16="http://schemas.microsoft.com/office/drawing/2014/main" id="{340E48C1-E3C5-5449-3FAA-44BA621C0D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0" name="DRAM">
                  <a:extLst>
                    <a:ext uri="{FF2B5EF4-FFF2-40B4-BE49-F238E27FC236}">
                      <a16:creationId xmlns:a16="http://schemas.microsoft.com/office/drawing/2014/main" id="{48817C6B-EDBB-7F75-ACA3-23DC1D25A397}"/>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0" name="Group 609">
                <a:extLst>
                  <a:ext uri="{FF2B5EF4-FFF2-40B4-BE49-F238E27FC236}">
                    <a16:creationId xmlns:a16="http://schemas.microsoft.com/office/drawing/2014/main" id="{B44633DC-B177-C5C6-9BAC-66F3C0895BBF}"/>
                  </a:ext>
                </a:extLst>
              </p:cNvPr>
              <p:cNvGrpSpPr/>
              <p:nvPr/>
            </p:nvGrpSpPr>
            <p:grpSpPr>
              <a:xfrm>
                <a:off x="3787609" y="2243328"/>
                <a:ext cx="917213" cy="1261169"/>
                <a:chOff x="5676900" y="990600"/>
                <a:chExt cx="1828800" cy="2971800"/>
              </a:xfrm>
            </p:grpSpPr>
            <p:cxnSp>
              <p:nvCxnSpPr>
                <p:cNvPr id="611" name="Straight Connector 610">
                  <a:extLst>
                    <a:ext uri="{FF2B5EF4-FFF2-40B4-BE49-F238E27FC236}">
                      <a16:creationId xmlns:a16="http://schemas.microsoft.com/office/drawing/2014/main" id="{E63E317B-2458-ADCC-BE60-C34F51AD4C49}"/>
                    </a:ext>
                  </a:extLst>
                </p:cNvPr>
                <p:cNvCxnSpPr>
                  <a:endCxn id="616"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2" name="Straight Connector 611">
                  <a:extLst>
                    <a:ext uri="{FF2B5EF4-FFF2-40B4-BE49-F238E27FC236}">
                      <a16:creationId xmlns:a16="http://schemas.microsoft.com/office/drawing/2014/main" id="{72727FDD-A8CD-08C7-2D3C-874E26A5E41B}"/>
                    </a:ext>
                  </a:extLst>
                </p:cNvPr>
                <p:cNvCxnSpPr>
                  <a:endCxn id="618"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49ED0CCF-B3B5-F793-381E-261BDD8F2FD9}"/>
                    </a:ext>
                  </a:extLst>
                </p:cNvPr>
                <p:cNvCxnSpPr>
                  <a:endCxn id="619"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A01CB088-D0D3-F878-BFBB-F6831D06F3B4}"/>
                    </a:ext>
                  </a:extLst>
                </p:cNvPr>
                <p:cNvCxnSpPr>
                  <a:endCxn id="620"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5" name="Straight Connector 614">
                  <a:extLst>
                    <a:ext uri="{FF2B5EF4-FFF2-40B4-BE49-F238E27FC236}">
                      <a16:creationId xmlns:a16="http://schemas.microsoft.com/office/drawing/2014/main" id="{4318E2BE-5A06-5183-A279-F911E679BE2C}"/>
                    </a:ext>
                  </a:extLst>
                </p:cNvPr>
                <p:cNvCxnSpPr>
                  <a:endCxn id="617"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3" name="Group 582">
              <a:extLst>
                <a:ext uri="{FF2B5EF4-FFF2-40B4-BE49-F238E27FC236}">
                  <a16:creationId xmlns:a16="http://schemas.microsoft.com/office/drawing/2014/main" id="{F575D843-8CAE-5A04-BE12-BBD6E2885B35}"/>
                </a:ext>
              </a:extLst>
            </p:cNvPr>
            <p:cNvGrpSpPr/>
            <p:nvPr/>
          </p:nvGrpSpPr>
          <p:grpSpPr>
            <a:xfrm>
              <a:off x="5258738" y="2243328"/>
              <a:ext cx="1108299" cy="1490472"/>
              <a:chOff x="5258738" y="2243328"/>
              <a:chExt cx="1108299" cy="1490472"/>
            </a:xfrm>
          </p:grpSpPr>
          <p:grpSp>
            <p:nvGrpSpPr>
              <p:cNvPr id="597" name="Group 596">
                <a:extLst>
                  <a:ext uri="{FF2B5EF4-FFF2-40B4-BE49-F238E27FC236}">
                    <a16:creationId xmlns:a16="http://schemas.microsoft.com/office/drawing/2014/main" id="{640A3005-3D4E-ED62-F8EF-3C9907B04FB6}"/>
                  </a:ext>
                </a:extLst>
              </p:cNvPr>
              <p:cNvGrpSpPr/>
              <p:nvPr/>
            </p:nvGrpSpPr>
            <p:grpSpPr>
              <a:xfrm>
                <a:off x="5258738" y="3504497"/>
                <a:ext cx="1108299" cy="229303"/>
                <a:chOff x="5486400" y="3962400"/>
                <a:chExt cx="2209800" cy="457200"/>
              </a:xfrm>
            </p:grpSpPr>
            <p:sp>
              <p:nvSpPr>
                <p:cNvPr id="604" name="DRAM">
                  <a:extLst>
                    <a:ext uri="{FF2B5EF4-FFF2-40B4-BE49-F238E27FC236}">
                      <a16:creationId xmlns:a16="http://schemas.microsoft.com/office/drawing/2014/main" id="{669CE623-BFC3-463F-AA65-0607192EBA0E}"/>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5" name="DRAM">
                  <a:extLst>
                    <a:ext uri="{FF2B5EF4-FFF2-40B4-BE49-F238E27FC236}">
                      <a16:creationId xmlns:a16="http://schemas.microsoft.com/office/drawing/2014/main" id="{663BECC2-D1A5-A327-7C42-D233E3C02C1B}"/>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6" name="DRAM">
                  <a:extLst>
                    <a:ext uri="{FF2B5EF4-FFF2-40B4-BE49-F238E27FC236}">
                      <a16:creationId xmlns:a16="http://schemas.microsoft.com/office/drawing/2014/main" id="{B3EF7CA7-4B34-0B63-22E9-E0A72894CEC9}"/>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7" name="DRAM">
                  <a:extLst>
                    <a:ext uri="{FF2B5EF4-FFF2-40B4-BE49-F238E27FC236}">
                      <a16:creationId xmlns:a16="http://schemas.microsoft.com/office/drawing/2014/main" id="{C437B0AF-F86D-A7EB-A4AA-CDF065FC39DE}"/>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AFF9DD-88C7-FED6-230A-0DB79464FDFF}"/>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98" name="Group 597">
                <a:extLst>
                  <a:ext uri="{FF2B5EF4-FFF2-40B4-BE49-F238E27FC236}">
                    <a16:creationId xmlns:a16="http://schemas.microsoft.com/office/drawing/2014/main" id="{E781929C-6BF8-B393-ABC4-B1977312E8AC}"/>
                  </a:ext>
                </a:extLst>
              </p:cNvPr>
              <p:cNvGrpSpPr/>
              <p:nvPr/>
            </p:nvGrpSpPr>
            <p:grpSpPr>
              <a:xfrm>
                <a:off x="5354281" y="2243328"/>
                <a:ext cx="917213" cy="1261169"/>
                <a:chOff x="5676900" y="990600"/>
                <a:chExt cx="1828800" cy="2971800"/>
              </a:xfrm>
            </p:grpSpPr>
            <p:cxnSp>
              <p:nvCxnSpPr>
                <p:cNvPr id="599" name="Straight Connector 598">
                  <a:extLst>
                    <a:ext uri="{FF2B5EF4-FFF2-40B4-BE49-F238E27FC236}">
                      <a16:creationId xmlns:a16="http://schemas.microsoft.com/office/drawing/2014/main" id="{944CCD51-105A-7B70-5B31-99CEAE9E0131}"/>
                    </a:ext>
                  </a:extLst>
                </p:cNvPr>
                <p:cNvCxnSpPr>
                  <a:endCxn id="604"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0" name="Straight Connector 599">
                  <a:extLst>
                    <a:ext uri="{FF2B5EF4-FFF2-40B4-BE49-F238E27FC236}">
                      <a16:creationId xmlns:a16="http://schemas.microsoft.com/office/drawing/2014/main" id="{5AD415F1-C5A3-F5A0-24E9-1089106DD299}"/>
                    </a:ext>
                  </a:extLst>
                </p:cNvPr>
                <p:cNvCxnSpPr>
                  <a:endCxn id="606"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1" name="Straight Connector 600">
                  <a:extLst>
                    <a:ext uri="{FF2B5EF4-FFF2-40B4-BE49-F238E27FC236}">
                      <a16:creationId xmlns:a16="http://schemas.microsoft.com/office/drawing/2014/main" id="{5B98E9C1-FF47-7920-FFE0-7D7C06433FD1}"/>
                    </a:ext>
                  </a:extLst>
                </p:cNvPr>
                <p:cNvCxnSpPr>
                  <a:endCxn id="607"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2" name="Straight Connector 601">
                  <a:extLst>
                    <a:ext uri="{FF2B5EF4-FFF2-40B4-BE49-F238E27FC236}">
                      <a16:creationId xmlns:a16="http://schemas.microsoft.com/office/drawing/2014/main" id="{2C4D397C-93C0-5445-959C-B3271D84B89B}"/>
                    </a:ext>
                  </a:extLst>
                </p:cNvPr>
                <p:cNvCxnSpPr>
                  <a:endCxn id="608"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FBF4B457-E641-A211-F7B4-7E6F672DE241}"/>
                    </a:ext>
                  </a:extLst>
                </p:cNvPr>
                <p:cNvCxnSpPr>
                  <a:endCxn id="605"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4" name="Group 583">
              <a:extLst>
                <a:ext uri="{FF2B5EF4-FFF2-40B4-BE49-F238E27FC236}">
                  <a16:creationId xmlns:a16="http://schemas.microsoft.com/office/drawing/2014/main" id="{15DF6402-3944-9374-8FCF-0627E098E214}"/>
                </a:ext>
              </a:extLst>
            </p:cNvPr>
            <p:cNvGrpSpPr/>
            <p:nvPr/>
          </p:nvGrpSpPr>
          <p:grpSpPr>
            <a:xfrm>
              <a:off x="6816266" y="2243328"/>
              <a:ext cx="1108299" cy="1490472"/>
              <a:chOff x="6816266" y="2243328"/>
              <a:chExt cx="1108299" cy="1490472"/>
            </a:xfrm>
          </p:grpSpPr>
          <p:grpSp>
            <p:nvGrpSpPr>
              <p:cNvPr id="585" name="Group 584">
                <a:extLst>
                  <a:ext uri="{FF2B5EF4-FFF2-40B4-BE49-F238E27FC236}">
                    <a16:creationId xmlns:a16="http://schemas.microsoft.com/office/drawing/2014/main" id="{D22E35BB-A0C9-E960-51C1-9E6361A514DB}"/>
                  </a:ext>
                </a:extLst>
              </p:cNvPr>
              <p:cNvGrpSpPr/>
              <p:nvPr/>
            </p:nvGrpSpPr>
            <p:grpSpPr>
              <a:xfrm>
                <a:off x="6816266" y="3504497"/>
                <a:ext cx="1108299" cy="229303"/>
                <a:chOff x="5486400" y="3962400"/>
                <a:chExt cx="2209800" cy="457200"/>
              </a:xfrm>
            </p:grpSpPr>
            <p:sp>
              <p:nvSpPr>
                <p:cNvPr id="592" name="DRAM">
                  <a:extLst>
                    <a:ext uri="{FF2B5EF4-FFF2-40B4-BE49-F238E27FC236}">
                      <a16:creationId xmlns:a16="http://schemas.microsoft.com/office/drawing/2014/main" id="{3C208440-94BA-F6BA-C131-BC751375247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3" name="DRAM">
                  <a:extLst>
                    <a:ext uri="{FF2B5EF4-FFF2-40B4-BE49-F238E27FC236}">
                      <a16:creationId xmlns:a16="http://schemas.microsoft.com/office/drawing/2014/main" id="{1DBE353D-BFBD-34F0-4DF4-DD2EA75C61A7}"/>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4" name="DRAM">
                  <a:extLst>
                    <a:ext uri="{FF2B5EF4-FFF2-40B4-BE49-F238E27FC236}">
                      <a16:creationId xmlns:a16="http://schemas.microsoft.com/office/drawing/2014/main" id="{AC3E2BA2-3C07-DDC7-0219-EBC88EE2CCDB}"/>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5" name="DRAM">
                  <a:extLst>
                    <a:ext uri="{FF2B5EF4-FFF2-40B4-BE49-F238E27FC236}">
                      <a16:creationId xmlns:a16="http://schemas.microsoft.com/office/drawing/2014/main" id="{24DD0599-78EE-CDA7-FDF3-35562517E71A}"/>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BC003E2F-DC0C-60A1-5F30-A9C9723DF9F4}"/>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6" name="Group 585">
                <a:extLst>
                  <a:ext uri="{FF2B5EF4-FFF2-40B4-BE49-F238E27FC236}">
                    <a16:creationId xmlns:a16="http://schemas.microsoft.com/office/drawing/2014/main" id="{1F77C299-7ACB-5D0E-C992-4D57A153E824}"/>
                  </a:ext>
                </a:extLst>
              </p:cNvPr>
              <p:cNvGrpSpPr/>
              <p:nvPr/>
            </p:nvGrpSpPr>
            <p:grpSpPr>
              <a:xfrm>
                <a:off x="6911809" y="2243328"/>
                <a:ext cx="917213" cy="1261169"/>
                <a:chOff x="5676900" y="990600"/>
                <a:chExt cx="1828800" cy="2971800"/>
              </a:xfrm>
            </p:grpSpPr>
            <p:cxnSp>
              <p:nvCxnSpPr>
                <p:cNvPr id="587" name="Straight Connector 586">
                  <a:extLst>
                    <a:ext uri="{FF2B5EF4-FFF2-40B4-BE49-F238E27FC236}">
                      <a16:creationId xmlns:a16="http://schemas.microsoft.com/office/drawing/2014/main" id="{447D4B6B-0A0A-A1C6-484C-40EFDC02456B}"/>
                    </a:ext>
                  </a:extLst>
                </p:cNvPr>
                <p:cNvCxnSpPr>
                  <a:endCxn id="592"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8" name="Straight Connector 587">
                  <a:extLst>
                    <a:ext uri="{FF2B5EF4-FFF2-40B4-BE49-F238E27FC236}">
                      <a16:creationId xmlns:a16="http://schemas.microsoft.com/office/drawing/2014/main" id="{B1C67037-5A78-E6F3-8A7B-44B010D431F8}"/>
                    </a:ext>
                  </a:extLst>
                </p:cNvPr>
                <p:cNvCxnSpPr>
                  <a:endCxn id="594"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9" name="Straight Connector 588">
                  <a:extLst>
                    <a:ext uri="{FF2B5EF4-FFF2-40B4-BE49-F238E27FC236}">
                      <a16:creationId xmlns:a16="http://schemas.microsoft.com/office/drawing/2014/main" id="{D43A6EF8-6E57-523F-0BFC-5266164E172C}"/>
                    </a:ext>
                  </a:extLst>
                </p:cNvPr>
                <p:cNvCxnSpPr>
                  <a:endCxn id="595"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0" name="Straight Connector 589">
                  <a:extLst>
                    <a:ext uri="{FF2B5EF4-FFF2-40B4-BE49-F238E27FC236}">
                      <a16:creationId xmlns:a16="http://schemas.microsoft.com/office/drawing/2014/main" id="{97D91EE0-1E81-2EFB-65FF-F0F4F1DAA0E0}"/>
                    </a:ext>
                  </a:extLst>
                </p:cNvPr>
                <p:cNvCxnSpPr>
                  <a:endCxn id="596"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6AF93BD2-2212-C8B6-6917-36BBA6F43840}"/>
                    </a:ext>
                  </a:extLst>
                </p:cNvPr>
                <p:cNvCxnSpPr>
                  <a:endCxn id="593"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33" name="Group 632">
            <a:extLst>
              <a:ext uri="{FF2B5EF4-FFF2-40B4-BE49-F238E27FC236}">
                <a16:creationId xmlns:a16="http://schemas.microsoft.com/office/drawing/2014/main" id="{DF9FCE41-45ED-7C57-E755-AC9F9B9EEA4E}"/>
              </a:ext>
            </a:extLst>
          </p:cNvPr>
          <p:cNvGrpSpPr/>
          <p:nvPr/>
        </p:nvGrpSpPr>
        <p:grpSpPr>
          <a:xfrm>
            <a:off x="1734834" y="3433132"/>
            <a:ext cx="1414038" cy="191087"/>
            <a:chOff x="1828799" y="2017072"/>
            <a:chExt cx="1414038" cy="191087"/>
          </a:xfrm>
        </p:grpSpPr>
        <p:sp>
          <p:nvSpPr>
            <p:cNvPr id="634" name="DRAM">
              <a:extLst>
                <a:ext uri="{FF2B5EF4-FFF2-40B4-BE49-F238E27FC236}">
                  <a16:creationId xmlns:a16="http://schemas.microsoft.com/office/drawing/2014/main" id="{0425F59A-0914-0B3A-8880-02CD4503DC90}"/>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5" name="Straight Connector 634">
              <a:extLst>
                <a:ext uri="{FF2B5EF4-FFF2-40B4-BE49-F238E27FC236}">
                  <a16:creationId xmlns:a16="http://schemas.microsoft.com/office/drawing/2014/main" id="{0365DAD6-F9FB-425F-8935-BA538D916B3C}"/>
                </a:ext>
              </a:extLst>
            </p:cNvPr>
            <p:cNvCxnSpPr>
              <a:cxnSpLocks/>
              <a:stCxn id="640" idx="6"/>
              <a:endCxn id="63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6" name="Oval 635">
              <a:extLst>
                <a:ext uri="{FF2B5EF4-FFF2-40B4-BE49-F238E27FC236}">
                  <a16:creationId xmlns:a16="http://schemas.microsoft.com/office/drawing/2014/main" id="{D54A3DCF-65E7-B403-08FC-ABD1BFD2FB03}"/>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7" name="Oval 636">
              <a:extLst>
                <a:ext uri="{FF2B5EF4-FFF2-40B4-BE49-F238E27FC236}">
                  <a16:creationId xmlns:a16="http://schemas.microsoft.com/office/drawing/2014/main" id="{A219D0FB-1242-DB5B-8F12-BB552160CFFF}"/>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8" name="Oval 637">
              <a:extLst>
                <a:ext uri="{FF2B5EF4-FFF2-40B4-BE49-F238E27FC236}">
                  <a16:creationId xmlns:a16="http://schemas.microsoft.com/office/drawing/2014/main" id="{06A5D890-C32E-3AE7-0231-B54DDDDF9A99}"/>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9" name="Oval 638">
              <a:extLst>
                <a:ext uri="{FF2B5EF4-FFF2-40B4-BE49-F238E27FC236}">
                  <a16:creationId xmlns:a16="http://schemas.microsoft.com/office/drawing/2014/main" id="{522E2C60-2BE4-D1A6-A6C0-873888603E40}"/>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1993063B-FCEA-0BCA-CDF3-8C81DC0E7B6A}"/>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1" name="Group 640">
            <a:extLst>
              <a:ext uri="{FF2B5EF4-FFF2-40B4-BE49-F238E27FC236}">
                <a16:creationId xmlns:a16="http://schemas.microsoft.com/office/drawing/2014/main" id="{184E7C71-9393-1558-6259-133CBC1A43AD}"/>
              </a:ext>
            </a:extLst>
          </p:cNvPr>
          <p:cNvGrpSpPr/>
          <p:nvPr/>
        </p:nvGrpSpPr>
        <p:grpSpPr>
          <a:xfrm>
            <a:off x="3292362" y="3433132"/>
            <a:ext cx="1414038" cy="191087"/>
            <a:chOff x="3386327" y="2017072"/>
            <a:chExt cx="1414038" cy="191087"/>
          </a:xfrm>
        </p:grpSpPr>
        <p:sp>
          <p:nvSpPr>
            <p:cNvPr id="642" name="DRAM">
              <a:extLst>
                <a:ext uri="{FF2B5EF4-FFF2-40B4-BE49-F238E27FC236}">
                  <a16:creationId xmlns:a16="http://schemas.microsoft.com/office/drawing/2014/main" id="{5D164751-E07A-4046-5602-3CFB6444903E}"/>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43" name="Straight Connector 642">
              <a:extLst>
                <a:ext uri="{FF2B5EF4-FFF2-40B4-BE49-F238E27FC236}">
                  <a16:creationId xmlns:a16="http://schemas.microsoft.com/office/drawing/2014/main" id="{5E34ADD2-02B2-0CA3-4B45-ADB1255E0F08}"/>
                </a:ext>
              </a:extLst>
            </p:cNvPr>
            <p:cNvCxnSpPr>
              <a:cxnSpLocks/>
              <a:endCxn id="64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44" name="Oval 643">
              <a:extLst>
                <a:ext uri="{FF2B5EF4-FFF2-40B4-BE49-F238E27FC236}">
                  <a16:creationId xmlns:a16="http://schemas.microsoft.com/office/drawing/2014/main" id="{57FD474B-F4FD-4AB3-E584-B4AD403FD885}"/>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5" name="Oval 644">
              <a:extLst>
                <a:ext uri="{FF2B5EF4-FFF2-40B4-BE49-F238E27FC236}">
                  <a16:creationId xmlns:a16="http://schemas.microsoft.com/office/drawing/2014/main" id="{FBFB9199-5AF0-5F79-3028-47929D457CEB}"/>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6" name="Oval 645">
              <a:extLst>
                <a:ext uri="{FF2B5EF4-FFF2-40B4-BE49-F238E27FC236}">
                  <a16:creationId xmlns:a16="http://schemas.microsoft.com/office/drawing/2014/main" id="{9BD4A7A8-5F6E-C7A5-12C7-B4297E1F5FD1}"/>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7" name="Oval 646">
              <a:extLst>
                <a:ext uri="{FF2B5EF4-FFF2-40B4-BE49-F238E27FC236}">
                  <a16:creationId xmlns:a16="http://schemas.microsoft.com/office/drawing/2014/main" id="{87598C65-1C14-C0C6-382C-C222DD1385D9}"/>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8" name="Oval 647">
              <a:extLst>
                <a:ext uri="{FF2B5EF4-FFF2-40B4-BE49-F238E27FC236}">
                  <a16:creationId xmlns:a16="http://schemas.microsoft.com/office/drawing/2014/main" id="{CBFA9CA4-E549-68C2-DE14-A9E300FD751B}"/>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9" name="Group 648">
            <a:extLst>
              <a:ext uri="{FF2B5EF4-FFF2-40B4-BE49-F238E27FC236}">
                <a16:creationId xmlns:a16="http://schemas.microsoft.com/office/drawing/2014/main" id="{F42ACF8A-CEFC-6EF7-279E-B83A60F8D597}"/>
              </a:ext>
            </a:extLst>
          </p:cNvPr>
          <p:cNvGrpSpPr/>
          <p:nvPr/>
        </p:nvGrpSpPr>
        <p:grpSpPr>
          <a:xfrm>
            <a:off x="4859034" y="3433132"/>
            <a:ext cx="1414038" cy="191087"/>
            <a:chOff x="4952999" y="2017072"/>
            <a:chExt cx="1414038" cy="191087"/>
          </a:xfrm>
        </p:grpSpPr>
        <p:sp>
          <p:nvSpPr>
            <p:cNvPr id="650" name="DRAM">
              <a:extLst>
                <a:ext uri="{FF2B5EF4-FFF2-40B4-BE49-F238E27FC236}">
                  <a16:creationId xmlns:a16="http://schemas.microsoft.com/office/drawing/2014/main" id="{8E1B3E85-3553-2278-0A35-A279B2BD0B04}"/>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51" name="Straight Connector 650">
              <a:extLst>
                <a:ext uri="{FF2B5EF4-FFF2-40B4-BE49-F238E27FC236}">
                  <a16:creationId xmlns:a16="http://schemas.microsoft.com/office/drawing/2014/main" id="{9F1CBDCA-65BC-7FE4-9C11-A290929A26B3}"/>
                </a:ext>
              </a:extLst>
            </p:cNvPr>
            <p:cNvCxnSpPr>
              <a:cxnSpLocks/>
              <a:stCxn id="656" idx="6"/>
              <a:endCxn id="650"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52" name="Oval 651">
              <a:extLst>
                <a:ext uri="{FF2B5EF4-FFF2-40B4-BE49-F238E27FC236}">
                  <a16:creationId xmlns:a16="http://schemas.microsoft.com/office/drawing/2014/main" id="{136C594F-8CD2-FAF4-4111-0AE6729D0B7D}"/>
                </a:ext>
              </a:extLst>
            </p:cNvPr>
            <p:cNvSpPr/>
            <p:nvPr/>
          </p:nvSpPr>
          <p:spPr>
            <a:xfrm>
              <a:off x="52587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3" name="Oval 652">
              <a:extLst>
                <a:ext uri="{FF2B5EF4-FFF2-40B4-BE49-F238E27FC236}">
                  <a16:creationId xmlns:a16="http://schemas.microsoft.com/office/drawing/2014/main" id="{17615C31-87E6-8E59-82FD-F50D8F043988}"/>
                </a:ext>
              </a:extLst>
            </p:cNvPr>
            <p:cNvSpPr/>
            <p:nvPr/>
          </p:nvSpPr>
          <p:spPr>
            <a:xfrm>
              <a:off x="54880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4" name="Oval 653">
              <a:extLst>
                <a:ext uri="{FF2B5EF4-FFF2-40B4-BE49-F238E27FC236}">
                  <a16:creationId xmlns:a16="http://schemas.microsoft.com/office/drawing/2014/main" id="{2B0A1994-A47C-D00F-3548-A149A6E28E5E}"/>
                </a:ext>
              </a:extLst>
            </p:cNvPr>
            <p:cNvSpPr/>
            <p:nvPr/>
          </p:nvSpPr>
          <p:spPr>
            <a:xfrm>
              <a:off x="57173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5" name="Oval 654">
              <a:extLst>
                <a:ext uri="{FF2B5EF4-FFF2-40B4-BE49-F238E27FC236}">
                  <a16:creationId xmlns:a16="http://schemas.microsoft.com/office/drawing/2014/main" id="{0512E2AC-CD69-A8B9-E7D1-BD42B09CBFB9}"/>
                </a:ext>
              </a:extLst>
            </p:cNvPr>
            <p:cNvSpPr/>
            <p:nvPr/>
          </p:nvSpPr>
          <p:spPr>
            <a:xfrm>
              <a:off x="59466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6" name="Oval 655">
              <a:extLst>
                <a:ext uri="{FF2B5EF4-FFF2-40B4-BE49-F238E27FC236}">
                  <a16:creationId xmlns:a16="http://schemas.microsoft.com/office/drawing/2014/main" id="{2A7FACE0-CDCC-1585-56B1-5DC7A30DC775}"/>
                </a:ext>
              </a:extLst>
            </p:cNvPr>
            <p:cNvSpPr/>
            <p:nvPr/>
          </p:nvSpPr>
          <p:spPr>
            <a:xfrm>
              <a:off x="61759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57" name="Group 656">
            <a:extLst>
              <a:ext uri="{FF2B5EF4-FFF2-40B4-BE49-F238E27FC236}">
                <a16:creationId xmlns:a16="http://schemas.microsoft.com/office/drawing/2014/main" id="{C732A734-DBD5-CAA3-CCA7-56E24D2C3232}"/>
              </a:ext>
            </a:extLst>
          </p:cNvPr>
          <p:cNvGrpSpPr/>
          <p:nvPr/>
        </p:nvGrpSpPr>
        <p:grpSpPr>
          <a:xfrm>
            <a:off x="6416562" y="3433132"/>
            <a:ext cx="1414038" cy="191087"/>
            <a:chOff x="6510527" y="2017072"/>
            <a:chExt cx="1414038" cy="191087"/>
          </a:xfrm>
        </p:grpSpPr>
        <p:sp>
          <p:nvSpPr>
            <p:cNvPr id="658" name="DRAM">
              <a:extLst>
                <a:ext uri="{FF2B5EF4-FFF2-40B4-BE49-F238E27FC236}">
                  <a16:creationId xmlns:a16="http://schemas.microsoft.com/office/drawing/2014/main" id="{062749DF-6030-EBAB-4526-833AABC12B99}"/>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59" name="Straight Connector 658">
              <a:extLst>
                <a:ext uri="{FF2B5EF4-FFF2-40B4-BE49-F238E27FC236}">
                  <a16:creationId xmlns:a16="http://schemas.microsoft.com/office/drawing/2014/main" id="{27153594-CEFB-F1C2-7CD8-5AE27DCC3B8F}"/>
                </a:ext>
              </a:extLst>
            </p:cNvPr>
            <p:cNvCxnSpPr>
              <a:cxnSpLocks/>
              <a:stCxn id="664" idx="6"/>
              <a:endCxn id="658"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60" name="Oval 659">
              <a:extLst>
                <a:ext uri="{FF2B5EF4-FFF2-40B4-BE49-F238E27FC236}">
                  <a16:creationId xmlns:a16="http://schemas.microsoft.com/office/drawing/2014/main" id="{04E8F48B-F8FF-4985-8C4A-F1EB4FDB57CA}"/>
                </a:ext>
              </a:extLst>
            </p:cNvPr>
            <p:cNvSpPr/>
            <p:nvPr/>
          </p:nvSpPr>
          <p:spPr>
            <a:xfrm>
              <a:off x="68162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1" name="Oval 660">
              <a:extLst>
                <a:ext uri="{FF2B5EF4-FFF2-40B4-BE49-F238E27FC236}">
                  <a16:creationId xmlns:a16="http://schemas.microsoft.com/office/drawing/2014/main" id="{813F39CB-1308-C8B2-B5BA-BA9F09435BA4}"/>
                </a:ext>
              </a:extLst>
            </p:cNvPr>
            <p:cNvSpPr/>
            <p:nvPr/>
          </p:nvSpPr>
          <p:spPr>
            <a:xfrm>
              <a:off x="70455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2" name="Oval 661">
              <a:extLst>
                <a:ext uri="{FF2B5EF4-FFF2-40B4-BE49-F238E27FC236}">
                  <a16:creationId xmlns:a16="http://schemas.microsoft.com/office/drawing/2014/main" id="{5C6D6BC8-CB65-1C01-1E15-807CDD5CD3B3}"/>
                </a:ext>
              </a:extLst>
            </p:cNvPr>
            <p:cNvSpPr/>
            <p:nvPr/>
          </p:nvSpPr>
          <p:spPr>
            <a:xfrm>
              <a:off x="72748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3" name="Oval 662">
              <a:extLst>
                <a:ext uri="{FF2B5EF4-FFF2-40B4-BE49-F238E27FC236}">
                  <a16:creationId xmlns:a16="http://schemas.microsoft.com/office/drawing/2014/main" id="{565C1D87-0CD8-A92A-BAFA-8C434D58784D}"/>
                </a:ext>
              </a:extLst>
            </p:cNvPr>
            <p:cNvSpPr/>
            <p:nvPr/>
          </p:nvSpPr>
          <p:spPr>
            <a:xfrm>
              <a:off x="75041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4" name="Oval 663">
              <a:extLst>
                <a:ext uri="{FF2B5EF4-FFF2-40B4-BE49-F238E27FC236}">
                  <a16:creationId xmlns:a16="http://schemas.microsoft.com/office/drawing/2014/main" id="{0994B7B4-1923-25FA-4D2F-0EB2BC575810}"/>
                </a:ext>
              </a:extLst>
            </p:cNvPr>
            <p:cNvSpPr/>
            <p:nvPr/>
          </p:nvSpPr>
          <p:spPr>
            <a:xfrm>
              <a:off x="77334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8" name="Group 667">
            <a:extLst>
              <a:ext uri="{FF2B5EF4-FFF2-40B4-BE49-F238E27FC236}">
                <a16:creationId xmlns:a16="http://schemas.microsoft.com/office/drawing/2014/main" id="{7BB5A784-B0A7-0E69-41FF-9F9A6D8A4557}"/>
              </a:ext>
            </a:extLst>
          </p:cNvPr>
          <p:cNvGrpSpPr/>
          <p:nvPr/>
        </p:nvGrpSpPr>
        <p:grpSpPr>
          <a:xfrm>
            <a:off x="1734835" y="5379553"/>
            <a:ext cx="6248400" cy="914400"/>
            <a:chOff x="1828800" y="4192093"/>
            <a:chExt cx="6248400" cy="914400"/>
          </a:xfrm>
        </p:grpSpPr>
        <p:cxnSp>
          <p:nvCxnSpPr>
            <p:cNvPr id="672" name="Straight Connector 671">
              <a:extLst>
                <a:ext uri="{FF2B5EF4-FFF2-40B4-BE49-F238E27FC236}">
                  <a16:creationId xmlns:a16="http://schemas.microsoft.com/office/drawing/2014/main" id="{3116BE0E-F271-F305-EA26-0C82E2B4DA81}"/>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74" name="DRAM">
              <a:extLst>
                <a:ext uri="{FF2B5EF4-FFF2-40B4-BE49-F238E27FC236}">
                  <a16:creationId xmlns:a16="http://schemas.microsoft.com/office/drawing/2014/main" id="{2C8D9CC8-6BDA-5419-E8E4-42FF61C79883}"/>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70" name="Straight Connector 669">
            <a:extLst>
              <a:ext uri="{FF2B5EF4-FFF2-40B4-BE49-F238E27FC236}">
                <a16:creationId xmlns:a16="http://schemas.microsoft.com/office/drawing/2014/main" id="{7CF8E28C-EF26-E17F-9F1C-452F8E77B00C}"/>
              </a:ext>
            </a:extLst>
          </p:cNvPr>
          <p:cNvCxnSpPr/>
          <p:nvPr/>
        </p:nvCxnSpPr>
        <p:spPr>
          <a:xfrm flipH="1">
            <a:off x="4782835" y="598806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7" name="TextBox 666">
            <a:extLst>
              <a:ext uri="{FF2B5EF4-FFF2-40B4-BE49-F238E27FC236}">
                <a16:creationId xmlns:a16="http://schemas.microsoft.com/office/drawing/2014/main" id="{8F90DF0C-2A24-C7B4-AE31-33E960E51FF5}"/>
              </a:ext>
            </a:extLst>
          </p:cNvPr>
          <p:cNvSpPr txBox="1"/>
          <p:nvPr/>
        </p:nvSpPr>
        <p:spPr>
          <a:xfrm>
            <a:off x="5011434" y="591186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nvGrpSpPr>
          <p:cNvPr id="675" name="Group 674">
            <a:extLst>
              <a:ext uri="{FF2B5EF4-FFF2-40B4-BE49-F238E27FC236}">
                <a16:creationId xmlns:a16="http://schemas.microsoft.com/office/drawing/2014/main" id="{78C3DDC3-936F-9F94-A76F-0A533527ADE0}"/>
              </a:ext>
            </a:extLst>
          </p:cNvPr>
          <p:cNvGrpSpPr/>
          <p:nvPr/>
        </p:nvGrpSpPr>
        <p:grpSpPr>
          <a:xfrm>
            <a:off x="1734835" y="4042423"/>
            <a:ext cx="6248400" cy="1337130"/>
            <a:chOff x="1828800" y="2854963"/>
            <a:chExt cx="6248400" cy="1337130"/>
          </a:xfrm>
        </p:grpSpPr>
        <p:cxnSp>
          <p:nvCxnSpPr>
            <p:cNvPr id="676" name="Straight Connector 675">
              <a:extLst>
                <a:ext uri="{FF2B5EF4-FFF2-40B4-BE49-F238E27FC236}">
                  <a16:creationId xmlns:a16="http://schemas.microsoft.com/office/drawing/2014/main" id="{3D5C2FFA-6BE1-B8AC-4C6F-D925B7C8276A}"/>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D5586EFF-ECC6-58DC-2D42-C741C756093A}"/>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E1178004-2221-2900-3661-605BBA737AD5}"/>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24547807-69BC-2F8E-734C-4A704A4AE4AB}"/>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84" name="DRAM">
              <a:extLst>
                <a:ext uri="{FF2B5EF4-FFF2-40B4-BE49-F238E27FC236}">
                  <a16:creationId xmlns:a16="http://schemas.microsoft.com/office/drawing/2014/main" id="{B16BC426-395A-6BC0-5265-1F4643A83C05}"/>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cxnSp>
          <p:nvCxnSpPr>
            <p:cNvPr id="680" name="Straight Connector 679">
              <a:extLst>
                <a:ext uri="{FF2B5EF4-FFF2-40B4-BE49-F238E27FC236}">
                  <a16:creationId xmlns:a16="http://schemas.microsoft.com/office/drawing/2014/main" id="{6E0BB9BB-5DC8-BCFA-35D5-FCE7C4545088}"/>
                </a:ext>
              </a:extLst>
            </p:cNvPr>
            <p:cNvCxnSpPr>
              <a:cxnSpLocks/>
            </p:cNvCxnSpPr>
            <p:nvPr/>
          </p:nvCxnSpPr>
          <p:spPr>
            <a:xfrm flipV="1">
              <a:off x="2688688"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FC8EF256-10F9-677C-EBEA-7919D3FF3B71}"/>
                </a:ext>
              </a:extLst>
            </p:cNvPr>
            <p:cNvCxnSpPr>
              <a:cxnSpLocks/>
            </p:cNvCxnSpPr>
            <p:nvPr/>
          </p:nvCxnSpPr>
          <p:spPr>
            <a:xfrm flipV="1">
              <a:off x="4246216"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4A85A823-AC4A-E0C6-956E-B108653B9D78}"/>
                </a:ext>
              </a:extLst>
            </p:cNvPr>
            <p:cNvCxnSpPr>
              <a:cxnSpLocks/>
            </p:cNvCxnSpPr>
            <p:nvPr/>
          </p:nvCxnSpPr>
          <p:spPr>
            <a:xfrm flipV="1">
              <a:off x="5812888"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FDA40F08-3322-30C2-2F09-93E01D7F30E7}"/>
                </a:ext>
              </a:extLst>
            </p:cNvPr>
            <p:cNvCxnSpPr>
              <a:cxnSpLocks/>
            </p:cNvCxnSpPr>
            <p:nvPr/>
          </p:nvCxnSpPr>
          <p:spPr>
            <a:xfrm flipV="1">
              <a:off x="7370416"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693" name="TextBox 692">
            <a:extLst>
              <a:ext uri="{FF2B5EF4-FFF2-40B4-BE49-F238E27FC236}">
                <a16:creationId xmlns:a16="http://schemas.microsoft.com/office/drawing/2014/main" id="{DFB7482C-7838-488B-92BC-76F89B665B34}"/>
              </a:ext>
            </a:extLst>
          </p:cNvPr>
          <p:cNvSpPr txBox="1"/>
          <p:nvPr/>
        </p:nvSpPr>
        <p:spPr>
          <a:xfrm>
            <a:off x="5468635" y="2101860"/>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sp>
        <p:nvSpPr>
          <p:cNvPr id="701" name="DRAM">
            <a:extLst>
              <a:ext uri="{FF2B5EF4-FFF2-40B4-BE49-F238E27FC236}">
                <a16:creationId xmlns:a16="http://schemas.microsoft.com/office/drawing/2014/main" id="{4EA701ED-1071-1F65-A5E3-6398ECF35CE9}"/>
              </a:ext>
            </a:extLst>
          </p:cNvPr>
          <p:cNvSpPr/>
          <p:nvPr/>
        </p:nvSpPr>
        <p:spPr>
          <a:xfrm>
            <a:off x="2501604" y="4578255"/>
            <a:ext cx="191086" cy="229303"/>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2" name="TextBox 701">
            <a:extLst>
              <a:ext uri="{FF2B5EF4-FFF2-40B4-BE49-F238E27FC236}">
                <a16:creationId xmlns:a16="http://schemas.microsoft.com/office/drawing/2014/main" id="{0D2A96BC-E353-B377-0B98-4ED1699CA3E2}"/>
              </a:ext>
            </a:extLst>
          </p:cNvPr>
          <p:cNvSpPr txBox="1"/>
          <p:nvPr/>
        </p:nvSpPr>
        <p:spPr>
          <a:xfrm>
            <a:off x="7601297" y="4542446"/>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global</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s</a:t>
            </a:r>
            <a:r>
              <a:rPr kumimoji="0" lang="en-US" b="0" i="0" u="none" strike="noStrike" kern="1200" cap="none" spc="0" normalizeH="0" baseline="0" noProof="0" dirty="0" err="1">
                <a:ln>
                  <a:noFill/>
                </a:ln>
                <a:effectLst/>
                <a:uLnTx/>
                <a:uFillTx/>
                <a:latin typeface="Avenir Next" panose="020B0503020202020204" pitchFamily="34" charset="0"/>
              </a:rPr>
              <a:t>ense</a:t>
            </a:r>
            <a:r>
              <a:rPr kumimoji="0" lang="en-US" b="0" i="0" u="none" strike="noStrike" kern="1200" cap="none" spc="0" normalizeH="0" baseline="0" noProof="0" dirty="0">
                <a:ln>
                  <a:noFill/>
                </a:ln>
                <a:effectLst/>
                <a:uLnTx/>
                <a:uFillTx/>
                <a:latin typeface="Avenir Next" panose="020B0503020202020204" pitchFamily="34" charset="0"/>
              </a:rPr>
              <a:t> amplifier</a:t>
            </a:r>
          </a:p>
        </p:txBody>
      </p:sp>
      <p:sp>
        <p:nvSpPr>
          <p:cNvPr id="703" name="DRAM">
            <a:extLst>
              <a:ext uri="{FF2B5EF4-FFF2-40B4-BE49-F238E27FC236}">
                <a16:creationId xmlns:a16="http://schemas.microsoft.com/office/drawing/2014/main" id="{36D127E1-76B5-AA5B-EC7D-25E41F1F1562}"/>
              </a:ext>
            </a:extLst>
          </p:cNvPr>
          <p:cNvSpPr/>
          <p:nvPr/>
        </p:nvSpPr>
        <p:spPr>
          <a:xfrm>
            <a:off x="7184203" y="4578255"/>
            <a:ext cx="191086" cy="229303"/>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4" name="DRAM">
            <a:extLst>
              <a:ext uri="{FF2B5EF4-FFF2-40B4-BE49-F238E27FC236}">
                <a16:creationId xmlns:a16="http://schemas.microsoft.com/office/drawing/2014/main" id="{070AC36B-71E9-01E4-A94F-6417563C59E6}"/>
              </a:ext>
            </a:extLst>
          </p:cNvPr>
          <p:cNvSpPr/>
          <p:nvPr/>
        </p:nvSpPr>
        <p:spPr>
          <a:xfrm>
            <a:off x="5625866" y="4578255"/>
            <a:ext cx="191086" cy="229303"/>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5" name="DRAM">
            <a:extLst>
              <a:ext uri="{FF2B5EF4-FFF2-40B4-BE49-F238E27FC236}">
                <a16:creationId xmlns:a16="http://schemas.microsoft.com/office/drawing/2014/main" id="{73EDECA4-CFAE-A649-912F-093315A91415}"/>
              </a:ext>
            </a:extLst>
          </p:cNvPr>
          <p:cNvSpPr/>
          <p:nvPr/>
        </p:nvSpPr>
        <p:spPr>
          <a:xfrm>
            <a:off x="4056147" y="4578255"/>
            <a:ext cx="191086" cy="229303"/>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6" name="DRAM">
            <a:extLst>
              <a:ext uri="{FF2B5EF4-FFF2-40B4-BE49-F238E27FC236}">
                <a16:creationId xmlns:a16="http://schemas.microsoft.com/office/drawing/2014/main" id="{D08F44DF-E999-B591-8CA2-8BD6219F5D94}"/>
              </a:ext>
            </a:extLst>
          </p:cNvPr>
          <p:cNvSpPr/>
          <p:nvPr/>
        </p:nvSpPr>
        <p:spPr>
          <a:xfrm>
            <a:off x="5622881" y="425008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7" name="DRAM">
            <a:extLst>
              <a:ext uri="{FF2B5EF4-FFF2-40B4-BE49-F238E27FC236}">
                <a16:creationId xmlns:a16="http://schemas.microsoft.com/office/drawing/2014/main" id="{43E88F37-490D-F8D1-0AD6-27F9B343921E}"/>
              </a:ext>
            </a:extLst>
          </p:cNvPr>
          <p:cNvSpPr/>
          <p:nvPr/>
        </p:nvSpPr>
        <p:spPr>
          <a:xfrm>
            <a:off x="7185306" y="425008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8" name="DRAM">
            <a:extLst>
              <a:ext uri="{FF2B5EF4-FFF2-40B4-BE49-F238E27FC236}">
                <a16:creationId xmlns:a16="http://schemas.microsoft.com/office/drawing/2014/main" id="{C888F44B-4C24-128E-2200-6CE18CFB6D92}"/>
              </a:ext>
            </a:extLst>
          </p:cNvPr>
          <p:cNvSpPr/>
          <p:nvPr/>
        </p:nvSpPr>
        <p:spPr>
          <a:xfrm>
            <a:off x="2495037" y="425008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9" name="DRAM">
            <a:extLst>
              <a:ext uri="{FF2B5EF4-FFF2-40B4-BE49-F238E27FC236}">
                <a16:creationId xmlns:a16="http://schemas.microsoft.com/office/drawing/2014/main" id="{12EB6CB1-AEDC-1A4B-4B10-E0677A1F0CA2}"/>
              </a:ext>
            </a:extLst>
          </p:cNvPr>
          <p:cNvSpPr/>
          <p:nvPr/>
        </p:nvSpPr>
        <p:spPr>
          <a:xfrm>
            <a:off x="4058606" y="425008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9" name="TextBox 718">
            <a:extLst>
              <a:ext uri="{FF2B5EF4-FFF2-40B4-BE49-F238E27FC236}">
                <a16:creationId xmlns:a16="http://schemas.microsoft.com/office/drawing/2014/main" id="{96BFDF10-E232-3FE1-F535-F4CEE9AADAAE}"/>
              </a:ext>
            </a:extLst>
          </p:cNvPr>
          <p:cNvSpPr txBox="1"/>
          <p:nvPr/>
        </p:nvSpPr>
        <p:spPr>
          <a:xfrm>
            <a:off x="4029634" y="4089258"/>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helper FFs</a:t>
            </a:r>
            <a:endParaRPr kumimoji="0" lang="en-US" b="0" i="0" u="none" strike="noStrike" kern="1200" cap="none" spc="0" normalizeH="0" baseline="0" noProof="0" dirty="0">
              <a:ln>
                <a:noFill/>
              </a:ln>
              <a:effectLst/>
              <a:uLnTx/>
              <a:uFillTx/>
              <a:latin typeface="Avenir Next" panose="020B0503020202020204" pitchFamily="34" charset="0"/>
            </a:endParaRPr>
          </a:p>
        </p:txBody>
      </p:sp>
      <p:sp>
        <p:nvSpPr>
          <p:cNvPr id="2" name="Down Arrow 1">
            <a:extLst>
              <a:ext uri="{FF2B5EF4-FFF2-40B4-BE49-F238E27FC236}">
                <a16:creationId xmlns:a16="http://schemas.microsoft.com/office/drawing/2014/main" id="{2CE102EB-4915-C2F7-A902-4E2DB915B719}"/>
              </a:ext>
            </a:extLst>
          </p:cNvPr>
          <p:cNvSpPr/>
          <p:nvPr/>
        </p:nvSpPr>
        <p:spPr>
          <a:xfrm rot="16200000">
            <a:off x="6954532" y="4600705"/>
            <a:ext cx="609597" cy="1109239"/>
          </a:xfrm>
          <a:prstGeom prst="downArrow">
            <a:avLst>
              <a:gd name="adj1" fmla="val 50000"/>
              <a:gd name="adj2" fmla="val 5851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457200" rtl="0" eaLnBrk="1" fontAlgn="auto" latinLnBrk="0" hangingPunct="1">
              <a:lnSpc>
                <a:spcPts val="2800"/>
              </a:lnSpc>
              <a:spcBef>
                <a:spcPts val="0"/>
              </a:spcBef>
              <a:spcAft>
                <a:spcPts val="0"/>
              </a:spcAft>
              <a:buClrTx/>
              <a:buSzTx/>
              <a:buFontTx/>
              <a:buNone/>
              <a:tabLst/>
              <a:defRPr/>
            </a:pPr>
            <a:r>
              <a:rPr kumimoji="0" lang="en-US" sz="2000" b="0" i="0" u="none" strike="noStrike" kern="1200" cap="none" spc="-100" normalizeH="0" baseline="0" noProof="0" dirty="0">
                <a:ln>
                  <a:noFill/>
                </a:ln>
                <a:solidFill>
                  <a:srgbClr val="FFFFFF"/>
                </a:solidFill>
                <a:effectLst/>
                <a:uLnTx/>
                <a:uFillTx/>
                <a:latin typeface="Avenir Next" panose="020B0503020202020204" pitchFamily="34" charset="0"/>
              </a:rPr>
              <a:t>column</a:t>
            </a:r>
          </a:p>
        </p:txBody>
      </p:sp>
      <p:sp>
        <p:nvSpPr>
          <p:cNvPr id="3" name="Down Arrow 2">
            <a:extLst>
              <a:ext uri="{FF2B5EF4-FFF2-40B4-BE49-F238E27FC236}">
                <a16:creationId xmlns:a16="http://schemas.microsoft.com/office/drawing/2014/main" id="{A65B10FB-14C3-54A4-1AAC-10AF3F07F30D}"/>
              </a:ext>
            </a:extLst>
          </p:cNvPr>
          <p:cNvSpPr/>
          <p:nvPr/>
        </p:nvSpPr>
        <p:spPr>
          <a:xfrm rot="16200000">
            <a:off x="5396771" y="4600705"/>
            <a:ext cx="609597" cy="1109239"/>
          </a:xfrm>
          <a:prstGeom prst="downArrow">
            <a:avLst>
              <a:gd name="adj1" fmla="val 50000"/>
              <a:gd name="adj2" fmla="val 5851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457200" rtl="0" eaLnBrk="1" fontAlgn="auto" latinLnBrk="0" hangingPunct="1">
              <a:lnSpc>
                <a:spcPts val="2800"/>
              </a:lnSpc>
              <a:spcBef>
                <a:spcPts val="0"/>
              </a:spcBef>
              <a:spcAft>
                <a:spcPts val="0"/>
              </a:spcAft>
              <a:buClrTx/>
              <a:buSzTx/>
              <a:buFontTx/>
              <a:buNone/>
              <a:tabLst/>
              <a:defRPr/>
            </a:pPr>
            <a:r>
              <a:rPr kumimoji="0" lang="en-US" sz="2000" b="0" i="0" u="none" strike="noStrike" kern="1200" cap="none" spc="-100" normalizeH="0" baseline="0" noProof="0" dirty="0">
                <a:ln>
                  <a:noFill/>
                </a:ln>
                <a:solidFill>
                  <a:srgbClr val="FFFFFF"/>
                </a:solidFill>
                <a:effectLst/>
                <a:uLnTx/>
                <a:uFillTx/>
                <a:latin typeface="Avenir Next" panose="020B0503020202020204" pitchFamily="34" charset="0"/>
              </a:rPr>
              <a:t>column</a:t>
            </a:r>
          </a:p>
        </p:txBody>
      </p:sp>
      <p:sp>
        <p:nvSpPr>
          <p:cNvPr id="4" name="Down Arrow 3">
            <a:extLst>
              <a:ext uri="{FF2B5EF4-FFF2-40B4-BE49-F238E27FC236}">
                <a16:creationId xmlns:a16="http://schemas.microsoft.com/office/drawing/2014/main" id="{465FCD33-6D7E-39B8-500C-DC7E73F37042}"/>
              </a:ext>
            </a:extLst>
          </p:cNvPr>
          <p:cNvSpPr/>
          <p:nvPr/>
        </p:nvSpPr>
        <p:spPr>
          <a:xfrm rot="16200000">
            <a:off x="3830331" y="4600706"/>
            <a:ext cx="609599" cy="1109239"/>
          </a:xfrm>
          <a:prstGeom prst="downArrow">
            <a:avLst>
              <a:gd name="adj1" fmla="val 50000"/>
              <a:gd name="adj2" fmla="val 5851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457200" rtl="0" eaLnBrk="1" fontAlgn="auto" latinLnBrk="0" hangingPunct="1">
              <a:lnSpc>
                <a:spcPts val="2800"/>
              </a:lnSpc>
              <a:spcBef>
                <a:spcPts val="0"/>
              </a:spcBef>
              <a:spcAft>
                <a:spcPts val="0"/>
              </a:spcAft>
              <a:buClrTx/>
              <a:buSzTx/>
              <a:buFontTx/>
              <a:buNone/>
              <a:tabLst/>
              <a:defRPr/>
            </a:pPr>
            <a:r>
              <a:rPr kumimoji="0" lang="en-US" sz="2000" b="0" i="0" u="none" strike="noStrike" kern="1200" cap="none" spc="-100" normalizeH="0" baseline="0" noProof="0" dirty="0">
                <a:ln>
                  <a:noFill/>
                </a:ln>
                <a:solidFill>
                  <a:srgbClr val="FFFFFF"/>
                </a:solidFill>
                <a:effectLst/>
                <a:uLnTx/>
                <a:uFillTx/>
                <a:latin typeface="Avenir Next" panose="020B0503020202020204" pitchFamily="34" charset="0"/>
              </a:rPr>
              <a:t>column</a:t>
            </a:r>
          </a:p>
        </p:txBody>
      </p:sp>
      <p:sp>
        <p:nvSpPr>
          <p:cNvPr id="5" name="Down Arrow 4">
            <a:extLst>
              <a:ext uri="{FF2B5EF4-FFF2-40B4-BE49-F238E27FC236}">
                <a16:creationId xmlns:a16="http://schemas.microsoft.com/office/drawing/2014/main" id="{C8A47B5C-3DD6-216D-5C05-FDD5B179346A}"/>
              </a:ext>
            </a:extLst>
          </p:cNvPr>
          <p:cNvSpPr/>
          <p:nvPr/>
        </p:nvSpPr>
        <p:spPr>
          <a:xfrm rot="16200000">
            <a:off x="2272570" y="4600706"/>
            <a:ext cx="609599" cy="1109239"/>
          </a:xfrm>
          <a:prstGeom prst="downArrow">
            <a:avLst>
              <a:gd name="adj1" fmla="val 50000"/>
              <a:gd name="adj2" fmla="val 5851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457200" rtl="0" eaLnBrk="1" fontAlgn="auto" latinLnBrk="0" hangingPunct="1">
              <a:lnSpc>
                <a:spcPts val="2800"/>
              </a:lnSpc>
              <a:spcBef>
                <a:spcPts val="0"/>
              </a:spcBef>
              <a:spcAft>
                <a:spcPts val="0"/>
              </a:spcAft>
              <a:buClrTx/>
              <a:buSzTx/>
              <a:buFontTx/>
              <a:buNone/>
              <a:tabLst/>
              <a:defRPr/>
            </a:pPr>
            <a:r>
              <a:rPr kumimoji="0" lang="en-US" sz="2000" b="0" i="0" u="none" strike="noStrike" kern="1200" cap="none" spc="-100" normalizeH="0" baseline="0" noProof="0" dirty="0">
                <a:ln>
                  <a:noFill/>
                </a:ln>
                <a:solidFill>
                  <a:srgbClr val="FFFFFF"/>
                </a:solidFill>
                <a:effectLst/>
                <a:uLnTx/>
                <a:uFillTx/>
                <a:latin typeface="Avenir Next" panose="020B0503020202020204" pitchFamily="34" charset="0"/>
              </a:rPr>
              <a:t>column</a:t>
            </a:r>
          </a:p>
        </p:txBody>
      </p:sp>
      <p:graphicFrame>
        <p:nvGraphicFramePr>
          <p:cNvPr id="9" name="Table 4">
            <a:extLst>
              <a:ext uri="{FF2B5EF4-FFF2-40B4-BE49-F238E27FC236}">
                <a16:creationId xmlns:a16="http://schemas.microsoft.com/office/drawing/2014/main" id="{1FD8D3D0-103E-9DED-B377-CA535BAC1D07}"/>
              </a:ext>
            </a:extLst>
          </p:cNvPr>
          <p:cNvGraphicFramePr>
            <a:graphicFrameLocks/>
          </p:cNvGraphicFramePr>
          <p:nvPr>
            <p:extLst>
              <p:ext uri="{D42A27DB-BD31-4B8C-83A1-F6EECF244321}">
                <p14:modId xmlns:p14="http://schemas.microsoft.com/office/powerpoint/2010/main" val="3262692376"/>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0" name="TextBox 9">
            <a:extLst>
              <a:ext uri="{FF2B5EF4-FFF2-40B4-BE49-F238E27FC236}">
                <a16:creationId xmlns:a16="http://schemas.microsoft.com/office/drawing/2014/main" id="{334613F3-74DD-0776-5234-9D4CDC9EE345}"/>
              </a:ext>
            </a:extLst>
          </p:cNvPr>
          <p:cNvSpPr txBox="1"/>
          <p:nvPr/>
        </p:nvSpPr>
        <p:spPr>
          <a:xfrm>
            <a:off x="0" y="1314306"/>
            <a:ext cx="9144000" cy="777240"/>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During a column access, </a:t>
            </a:r>
            <a:br>
              <a:rPr lang="en-US" sz="2200" b="1" dirty="0">
                <a:latin typeface="Avenir Next" panose="020B0503020202020204" pitchFamily="34" charset="0"/>
              </a:rPr>
            </a:br>
            <a:r>
              <a:rPr lang="en-US" sz="2200" b="1" dirty="0">
                <a:latin typeface="Avenir Next" panose="020B0503020202020204" pitchFamily="34" charset="0"/>
              </a:rPr>
              <a:t>data is </a:t>
            </a:r>
            <a:r>
              <a:rPr lang="en-US" sz="2200" b="1" dirty="0">
                <a:solidFill>
                  <a:schemeClr val="accent4"/>
                </a:solidFill>
                <a:latin typeface="Avenir Next" panose="020B0503020202020204" pitchFamily="34" charset="0"/>
              </a:rPr>
              <a:t>locally</a:t>
            </a:r>
            <a:r>
              <a:rPr lang="en-US" sz="2200" b="1" dirty="0">
                <a:latin typeface="Avenir Next" panose="020B0503020202020204" pitchFamily="34" charset="0"/>
              </a:rPr>
              <a:t> and </a:t>
            </a:r>
            <a:r>
              <a:rPr lang="en-US" sz="2200" b="1" dirty="0">
                <a:solidFill>
                  <a:schemeClr val="accent4"/>
                </a:solidFill>
                <a:latin typeface="Avenir Next" panose="020B0503020202020204" pitchFamily="34" charset="0"/>
              </a:rPr>
              <a:t>globally amplified</a:t>
            </a:r>
            <a:r>
              <a:rPr lang="en-US" sz="2200" b="1" dirty="0">
                <a:latin typeface="Avenir Next" panose="020B0503020202020204" pitchFamily="34" charset="0"/>
              </a:rPr>
              <a:t> to improve signal integrity  </a:t>
            </a:r>
          </a:p>
        </p:txBody>
      </p:sp>
    </p:spTree>
    <p:extLst>
      <p:ext uri="{BB962C8B-B14F-4D97-AF65-F5344CB8AC3E}">
        <p14:creationId xmlns:p14="http://schemas.microsoft.com/office/powerpoint/2010/main" val="804528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864FFC79-C477-2EC2-871F-A7F07D6BAD79}"/>
              </a:ext>
            </a:extLst>
          </p:cNvPr>
          <p:cNvSpPr txBox="1"/>
          <p:nvPr/>
        </p:nvSpPr>
        <p:spPr>
          <a:xfrm>
            <a:off x="0" y="1314306"/>
            <a:ext cx="9144000" cy="777240"/>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During a column access, </a:t>
            </a:r>
            <a:br>
              <a:rPr lang="en-US" sz="2200" b="1" dirty="0">
                <a:latin typeface="Avenir Next" panose="020B0503020202020204" pitchFamily="34" charset="0"/>
              </a:rPr>
            </a:br>
            <a:r>
              <a:rPr lang="en-US" sz="2200" b="1" dirty="0">
                <a:latin typeface="Avenir Next" panose="020B0503020202020204" pitchFamily="34" charset="0"/>
              </a:rPr>
              <a:t>data is </a:t>
            </a:r>
            <a:r>
              <a:rPr lang="en-US" sz="2200" b="1" dirty="0">
                <a:solidFill>
                  <a:schemeClr val="accent4"/>
                </a:solidFill>
                <a:latin typeface="Avenir Next" panose="020B0503020202020204" pitchFamily="34" charset="0"/>
              </a:rPr>
              <a:t>locally</a:t>
            </a:r>
            <a:r>
              <a:rPr lang="en-US" sz="2200" b="1" dirty="0">
                <a:latin typeface="Avenir Next" panose="020B0503020202020204" pitchFamily="34" charset="0"/>
              </a:rPr>
              <a:t> and </a:t>
            </a:r>
            <a:r>
              <a:rPr lang="en-US" sz="2200" b="1" dirty="0">
                <a:solidFill>
                  <a:schemeClr val="accent4"/>
                </a:solidFill>
                <a:latin typeface="Avenir Next" panose="020B0503020202020204" pitchFamily="34" charset="0"/>
              </a:rPr>
              <a:t>globally amplified</a:t>
            </a:r>
            <a:r>
              <a:rPr lang="en-US" sz="2200" b="1" dirty="0">
                <a:latin typeface="Avenir Next" panose="020B0503020202020204" pitchFamily="34" charset="0"/>
              </a:rPr>
              <a:t> to improve signal integrity  </a:t>
            </a:r>
          </a:p>
        </p:txBody>
      </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Background on DRAM Column Access</a:t>
            </a:r>
          </a:p>
        </p:txBody>
      </p:sp>
      <p:grpSp>
        <p:nvGrpSpPr>
          <p:cNvPr id="557" name="Group 556">
            <a:extLst>
              <a:ext uri="{FF2B5EF4-FFF2-40B4-BE49-F238E27FC236}">
                <a16:creationId xmlns:a16="http://schemas.microsoft.com/office/drawing/2014/main" id="{CDE0A1D6-D52A-332E-2188-7573F797AC73}"/>
              </a:ext>
            </a:extLst>
          </p:cNvPr>
          <p:cNvGrpSpPr/>
          <p:nvPr/>
        </p:nvGrpSpPr>
        <p:grpSpPr>
          <a:xfrm>
            <a:off x="1734836" y="2745222"/>
            <a:ext cx="1414038" cy="1414038"/>
            <a:chOff x="4876800" y="1600199"/>
            <a:chExt cx="2819401" cy="2819401"/>
          </a:xfrm>
        </p:grpSpPr>
        <p:grpSp>
          <p:nvGrpSpPr>
            <p:cNvPr id="558" name="Group 557">
              <a:extLst>
                <a:ext uri="{FF2B5EF4-FFF2-40B4-BE49-F238E27FC236}">
                  <a16:creationId xmlns:a16="http://schemas.microsoft.com/office/drawing/2014/main" id="{017AA009-1207-8440-3D55-6890990B613E}"/>
                </a:ext>
              </a:extLst>
            </p:cNvPr>
            <p:cNvGrpSpPr/>
            <p:nvPr/>
          </p:nvGrpSpPr>
          <p:grpSpPr>
            <a:xfrm>
              <a:off x="5486400" y="3962400"/>
              <a:ext cx="2209800" cy="457200"/>
              <a:chOff x="5486400" y="3962400"/>
              <a:chExt cx="2209800" cy="457200"/>
            </a:xfrm>
          </p:grpSpPr>
          <p:sp>
            <p:nvSpPr>
              <p:cNvPr id="252" name="DRAM">
                <a:extLst>
                  <a:ext uri="{FF2B5EF4-FFF2-40B4-BE49-F238E27FC236}">
                    <a16:creationId xmlns:a16="http://schemas.microsoft.com/office/drawing/2014/main" id="{44D610D7-E5D1-20EB-CA00-CED8FE6C9D1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3" name="DRAM">
                <a:extLst>
                  <a:ext uri="{FF2B5EF4-FFF2-40B4-BE49-F238E27FC236}">
                    <a16:creationId xmlns:a16="http://schemas.microsoft.com/office/drawing/2014/main" id="{96A9F370-9B5B-8B89-533F-3314236651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4" name="DRAM">
                <a:extLst>
                  <a:ext uri="{FF2B5EF4-FFF2-40B4-BE49-F238E27FC236}">
                    <a16:creationId xmlns:a16="http://schemas.microsoft.com/office/drawing/2014/main" id="{5952F579-EB3E-CC69-FB86-8668D6D7B06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5" name="DRAM">
                <a:extLst>
                  <a:ext uri="{FF2B5EF4-FFF2-40B4-BE49-F238E27FC236}">
                    <a16:creationId xmlns:a16="http://schemas.microsoft.com/office/drawing/2014/main" id="{C500CA4B-A205-6FDA-C264-253A37B6F7FD}"/>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6" name="DRAM">
                <a:extLst>
                  <a:ext uri="{FF2B5EF4-FFF2-40B4-BE49-F238E27FC236}">
                    <a16:creationId xmlns:a16="http://schemas.microsoft.com/office/drawing/2014/main" id="{F1FEBA5E-9BB4-8885-D35B-B95D5B1C46D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59" name="Group 558">
              <a:extLst>
                <a:ext uri="{FF2B5EF4-FFF2-40B4-BE49-F238E27FC236}">
                  <a16:creationId xmlns:a16="http://schemas.microsoft.com/office/drawing/2014/main" id="{7A9721D4-64D6-C4D3-056A-5AA70DED259E}"/>
                </a:ext>
              </a:extLst>
            </p:cNvPr>
            <p:cNvGrpSpPr/>
            <p:nvPr/>
          </p:nvGrpSpPr>
          <p:grpSpPr>
            <a:xfrm>
              <a:off x="4876800" y="1600200"/>
              <a:ext cx="457200" cy="2209800"/>
              <a:chOff x="4876800" y="1600200"/>
              <a:chExt cx="457200" cy="2209800"/>
            </a:xfrm>
          </p:grpSpPr>
          <p:sp>
            <p:nvSpPr>
              <p:cNvPr id="247" name="DRAM">
                <a:extLst>
                  <a:ext uri="{FF2B5EF4-FFF2-40B4-BE49-F238E27FC236}">
                    <a16:creationId xmlns:a16="http://schemas.microsoft.com/office/drawing/2014/main" id="{679B149F-E6A4-8511-65F2-F289CCB6D12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8" name="DRAM">
                <a:extLst>
                  <a:ext uri="{FF2B5EF4-FFF2-40B4-BE49-F238E27FC236}">
                    <a16:creationId xmlns:a16="http://schemas.microsoft.com/office/drawing/2014/main" id="{F42028E8-5D99-C82D-8CB5-7D23B44C05E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9" name="DRAM">
                <a:extLst>
                  <a:ext uri="{FF2B5EF4-FFF2-40B4-BE49-F238E27FC236}">
                    <a16:creationId xmlns:a16="http://schemas.microsoft.com/office/drawing/2014/main" id="{77ABCE84-97FC-EAC0-081D-744660C15B3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0" name="DRAM">
                <a:extLst>
                  <a:ext uri="{FF2B5EF4-FFF2-40B4-BE49-F238E27FC236}">
                    <a16:creationId xmlns:a16="http://schemas.microsoft.com/office/drawing/2014/main" id="{19B9569B-ECC4-3400-FAC2-A30DE9CDA0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1" name="DRAM">
                <a:extLst>
                  <a:ext uri="{FF2B5EF4-FFF2-40B4-BE49-F238E27FC236}">
                    <a16:creationId xmlns:a16="http://schemas.microsoft.com/office/drawing/2014/main" id="{982667A6-8749-EC41-0B69-F98C9FDF08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0" name="Group 559">
              <a:extLst>
                <a:ext uri="{FF2B5EF4-FFF2-40B4-BE49-F238E27FC236}">
                  <a16:creationId xmlns:a16="http://schemas.microsoft.com/office/drawing/2014/main" id="{868A196E-C6D7-A5ED-CC9A-9D91CE6BCC92}"/>
                </a:ext>
              </a:extLst>
            </p:cNvPr>
            <p:cNvGrpSpPr/>
            <p:nvPr/>
          </p:nvGrpSpPr>
          <p:grpSpPr>
            <a:xfrm>
              <a:off x="5676900" y="1600199"/>
              <a:ext cx="1828800" cy="2362201"/>
              <a:chOff x="5676900" y="1170708"/>
              <a:chExt cx="1828800" cy="2791692"/>
            </a:xfrm>
          </p:grpSpPr>
          <p:cxnSp>
            <p:nvCxnSpPr>
              <p:cNvPr id="242" name="Straight Connector 241">
                <a:extLst>
                  <a:ext uri="{FF2B5EF4-FFF2-40B4-BE49-F238E27FC236}">
                    <a16:creationId xmlns:a16="http://schemas.microsoft.com/office/drawing/2014/main" id="{8B6BD11C-AFC7-323F-C5E0-2B500F85137B}"/>
                  </a:ext>
                </a:extLst>
              </p:cNvPr>
              <p:cNvCxnSpPr>
                <a:cxnSpLocks/>
                <a:stCxn id="563" idx="0"/>
                <a:endCxn id="25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E07F662F-97E4-BD38-295C-5AF7F25D726F}"/>
                  </a:ext>
                </a:extLst>
              </p:cNvPr>
              <p:cNvCxnSpPr>
                <a:cxnSpLocks/>
                <a:stCxn id="565" idx="0"/>
                <a:endCxn id="25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64C6C990-3DE4-6581-2023-46CB52DEE535}"/>
                  </a:ext>
                </a:extLst>
              </p:cNvPr>
              <p:cNvCxnSpPr>
                <a:cxnSpLocks/>
                <a:stCxn id="566" idx="0"/>
                <a:endCxn id="25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3B5CC0BD-856E-040B-8832-AC235AD7DD8D}"/>
                  </a:ext>
                </a:extLst>
              </p:cNvPr>
              <p:cNvCxnSpPr>
                <a:cxnSpLocks/>
                <a:stCxn id="567" idx="0"/>
                <a:endCxn id="25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8BDD5932-9198-88B6-E331-10E1953711E8}"/>
                  </a:ext>
                </a:extLst>
              </p:cNvPr>
              <p:cNvCxnSpPr>
                <a:cxnSpLocks/>
                <a:stCxn id="564" idx="0"/>
                <a:endCxn id="25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561" name="Group 560">
              <a:extLst>
                <a:ext uri="{FF2B5EF4-FFF2-40B4-BE49-F238E27FC236}">
                  <a16:creationId xmlns:a16="http://schemas.microsoft.com/office/drawing/2014/main" id="{EF7B936C-CE1B-2E6F-B5C1-15EDD184888B}"/>
                </a:ext>
              </a:extLst>
            </p:cNvPr>
            <p:cNvGrpSpPr/>
            <p:nvPr/>
          </p:nvGrpSpPr>
          <p:grpSpPr>
            <a:xfrm>
              <a:off x="5334000" y="1790700"/>
              <a:ext cx="2362201" cy="1828800"/>
              <a:chOff x="5333998" y="1790700"/>
              <a:chExt cx="2791691" cy="1828800"/>
            </a:xfrm>
          </p:grpSpPr>
          <p:cxnSp>
            <p:nvCxnSpPr>
              <p:cNvPr id="237" name="Straight Connector 236">
                <a:extLst>
                  <a:ext uri="{FF2B5EF4-FFF2-40B4-BE49-F238E27FC236}">
                    <a16:creationId xmlns:a16="http://schemas.microsoft.com/office/drawing/2014/main" id="{E35762CB-D4A1-2387-CCC3-1329D633F022}"/>
                  </a:ext>
                </a:extLst>
              </p:cNvPr>
              <p:cNvCxnSpPr>
                <a:cxnSpLocks/>
                <a:stCxn id="567" idx="6"/>
                <a:endCxn id="24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1B7D13E6-271B-5879-0769-95A9E26F3141}"/>
                  </a:ext>
                </a:extLst>
              </p:cNvPr>
              <p:cNvCxnSpPr>
                <a:cxnSpLocks/>
                <a:stCxn id="572" idx="6"/>
                <a:endCxn id="24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CF012F61-B1E3-6E3C-87BB-1104AD45F314}"/>
                  </a:ext>
                </a:extLst>
              </p:cNvPr>
              <p:cNvCxnSpPr>
                <a:cxnSpLocks/>
                <a:stCxn id="225" idx="6"/>
                <a:endCxn id="24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C20CB450-8E4E-96A1-373F-2BA007FC2A3B}"/>
                  </a:ext>
                </a:extLst>
              </p:cNvPr>
              <p:cNvCxnSpPr>
                <a:cxnSpLocks/>
                <a:stCxn id="231" idx="6"/>
                <a:endCxn id="25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A6DFF4F1-3A1E-F9A0-D1A4-61CC79C0A22D}"/>
                  </a:ext>
                </a:extLst>
              </p:cNvPr>
              <p:cNvCxnSpPr>
                <a:cxnSpLocks/>
                <a:stCxn id="236" idx="6"/>
                <a:endCxn id="25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562" name="Group 561">
              <a:extLst>
                <a:ext uri="{FF2B5EF4-FFF2-40B4-BE49-F238E27FC236}">
                  <a16:creationId xmlns:a16="http://schemas.microsoft.com/office/drawing/2014/main" id="{622E31C0-5760-318A-CDB9-4F2F747FF414}"/>
                </a:ext>
              </a:extLst>
            </p:cNvPr>
            <p:cNvGrpSpPr/>
            <p:nvPr/>
          </p:nvGrpSpPr>
          <p:grpSpPr>
            <a:xfrm>
              <a:off x="5486400" y="1600200"/>
              <a:ext cx="2209800" cy="2209800"/>
              <a:chOff x="5486400" y="1600200"/>
              <a:chExt cx="2209800" cy="2209800"/>
            </a:xfrm>
          </p:grpSpPr>
          <p:sp>
            <p:nvSpPr>
              <p:cNvPr id="563" name="Oval 562">
                <a:extLst>
                  <a:ext uri="{FF2B5EF4-FFF2-40B4-BE49-F238E27FC236}">
                    <a16:creationId xmlns:a16="http://schemas.microsoft.com/office/drawing/2014/main" id="{360A1C95-696E-4320-15DE-2B0C18166888}"/>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4" name="Oval 563">
                <a:extLst>
                  <a:ext uri="{FF2B5EF4-FFF2-40B4-BE49-F238E27FC236}">
                    <a16:creationId xmlns:a16="http://schemas.microsoft.com/office/drawing/2014/main" id="{B8550A66-79CA-4E07-BB00-CB90780001C8}"/>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5" name="Oval 564">
                <a:extLst>
                  <a:ext uri="{FF2B5EF4-FFF2-40B4-BE49-F238E27FC236}">
                    <a16:creationId xmlns:a16="http://schemas.microsoft.com/office/drawing/2014/main" id="{700C8972-07E3-9CDC-D601-6F243234BE82}"/>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6" name="Oval 565">
                <a:extLst>
                  <a:ext uri="{FF2B5EF4-FFF2-40B4-BE49-F238E27FC236}">
                    <a16:creationId xmlns:a16="http://schemas.microsoft.com/office/drawing/2014/main" id="{A25D4AAA-C7D4-C159-331A-6CBCF3F834D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7" name="Oval 566">
                <a:extLst>
                  <a:ext uri="{FF2B5EF4-FFF2-40B4-BE49-F238E27FC236}">
                    <a16:creationId xmlns:a16="http://schemas.microsoft.com/office/drawing/2014/main" id="{D331C878-0B5D-4973-DDA2-0235D7CB5F3F}"/>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8" name="Oval 567">
                <a:extLst>
                  <a:ext uri="{FF2B5EF4-FFF2-40B4-BE49-F238E27FC236}">
                    <a16:creationId xmlns:a16="http://schemas.microsoft.com/office/drawing/2014/main" id="{86DE77F0-B268-6D97-F5E9-EA4C961C912B}"/>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9" name="Oval 568">
                <a:extLst>
                  <a:ext uri="{FF2B5EF4-FFF2-40B4-BE49-F238E27FC236}">
                    <a16:creationId xmlns:a16="http://schemas.microsoft.com/office/drawing/2014/main" id="{A242575E-D8E8-4589-AFF4-5D4D232ABA17}"/>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0" name="Oval 569">
                <a:extLst>
                  <a:ext uri="{FF2B5EF4-FFF2-40B4-BE49-F238E27FC236}">
                    <a16:creationId xmlns:a16="http://schemas.microsoft.com/office/drawing/2014/main" id="{9B663075-FA63-5829-A3C3-6F677925169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1" name="Oval 570">
                <a:extLst>
                  <a:ext uri="{FF2B5EF4-FFF2-40B4-BE49-F238E27FC236}">
                    <a16:creationId xmlns:a16="http://schemas.microsoft.com/office/drawing/2014/main" id="{34FE4AEF-CBB1-4FA9-C672-058490E755ED}"/>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Oval 571">
                <a:extLst>
                  <a:ext uri="{FF2B5EF4-FFF2-40B4-BE49-F238E27FC236}">
                    <a16:creationId xmlns:a16="http://schemas.microsoft.com/office/drawing/2014/main" id="{673CDD16-C35A-6014-2CFF-D02647D20D30}"/>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Oval 572">
                <a:extLst>
                  <a:ext uri="{FF2B5EF4-FFF2-40B4-BE49-F238E27FC236}">
                    <a16:creationId xmlns:a16="http://schemas.microsoft.com/office/drawing/2014/main" id="{FBBD024E-9877-084B-199C-B0D011C904E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Oval 573">
                <a:extLst>
                  <a:ext uri="{FF2B5EF4-FFF2-40B4-BE49-F238E27FC236}">
                    <a16:creationId xmlns:a16="http://schemas.microsoft.com/office/drawing/2014/main" id="{06CB289F-8499-64D5-BD37-759F371A038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Oval 574">
                <a:extLst>
                  <a:ext uri="{FF2B5EF4-FFF2-40B4-BE49-F238E27FC236}">
                    <a16:creationId xmlns:a16="http://schemas.microsoft.com/office/drawing/2014/main" id="{C87EAC8D-BA53-B6B6-8BBC-D30FDEDBE77B}"/>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4" name="Oval 223">
                <a:extLst>
                  <a:ext uri="{FF2B5EF4-FFF2-40B4-BE49-F238E27FC236}">
                    <a16:creationId xmlns:a16="http://schemas.microsoft.com/office/drawing/2014/main" id="{746F00C8-7C7B-EC8A-16D8-1FE11906E747}"/>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5" name="Oval 224">
                <a:extLst>
                  <a:ext uri="{FF2B5EF4-FFF2-40B4-BE49-F238E27FC236}">
                    <a16:creationId xmlns:a16="http://schemas.microsoft.com/office/drawing/2014/main" id="{4292E746-0DB9-8FCA-6D1B-79A1301CA657}"/>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6" name="Oval 225">
                <a:extLst>
                  <a:ext uri="{FF2B5EF4-FFF2-40B4-BE49-F238E27FC236}">
                    <a16:creationId xmlns:a16="http://schemas.microsoft.com/office/drawing/2014/main" id="{B6F58C97-03E6-9447-7BB9-FC526AEC664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7" name="Oval 226">
                <a:extLst>
                  <a:ext uri="{FF2B5EF4-FFF2-40B4-BE49-F238E27FC236}">
                    <a16:creationId xmlns:a16="http://schemas.microsoft.com/office/drawing/2014/main" id="{894F7637-52A9-FFF9-8722-495860AB89E3}"/>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8" name="Oval 227">
                <a:extLst>
                  <a:ext uri="{FF2B5EF4-FFF2-40B4-BE49-F238E27FC236}">
                    <a16:creationId xmlns:a16="http://schemas.microsoft.com/office/drawing/2014/main" id="{41A2271C-9FCA-BF98-F84E-C60A4FC7524C}"/>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0" name="Oval 229">
                <a:extLst>
                  <a:ext uri="{FF2B5EF4-FFF2-40B4-BE49-F238E27FC236}">
                    <a16:creationId xmlns:a16="http://schemas.microsoft.com/office/drawing/2014/main" id="{FF35AF3F-A6B1-35C6-57D3-20E6D2B8077B}"/>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1" name="Oval 230">
                <a:extLst>
                  <a:ext uri="{FF2B5EF4-FFF2-40B4-BE49-F238E27FC236}">
                    <a16:creationId xmlns:a16="http://schemas.microsoft.com/office/drawing/2014/main" id="{041ACC3A-9F56-C6D2-9FCD-05F5BD3D9D8A}"/>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2" name="Oval 231">
                <a:extLst>
                  <a:ext uri="{FF2B5EF4-FFF2-40B4-BE49-F238E27FC236}">
                    <a16:creationId xmlns:a16="http://schemas.microsoft.com/office/drawing/2014/main" id="{C6BEC2B9-CC24-E8A3-B907-5101030D6F11}"/>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3" name="Oval 232">
                <a:extLst>
                  <a:ext uri="{FF2B5EF4-FFF2-40B4-BE49-F238E27FC236}">
                    <a16:creationId xmlns:a16="http://schemas.microsoft.com/office/drawing/2014/main" id="{6AB1C27C-1096-415F-B6DE-09D14D328F7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4" name="Oval 233">
                <a:extLst>
                  <a:ext uri="{FF2B5EF4-FFF2-40B4-BE49-F238E27FC236}">
                    <a16:creationId xmlns:a16="http://schemas.microsoft.com/office/drawing/2014/main" id="{B533FA71-E791-89EC-2F81-63C9D73C5CAB}"/>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5" name="Oval 234">
                <a:extLst>
                  <a:ext uri="{FF2B5EF4-FFF2-40B4-BE49-F238E27FC236}">
                    <a16:creationId xmlns:a16="http://schemas.microsoft.com/office/drawing/2014/main" id="{AB6C3B3A-B020-FDBF-3A22-C3C1AFADB440}"/>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6" name="Oval 235">
                <a:extLst>
                  <a:ext uri="{FF2B5EF4-FFF2-40B4-BE49-F238E27FC236}">
                    <a16:creationId xmlns:a16="http://schemas.microsoft.com/office/drawing/2014/main" id="{45717C48-1107-17D0-D9AA-5102DED76EB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257" name="Group 256">
            <a:extLst>
              <a:ext uri="{FF2B5EF4-FFF2-40B4-BE49-F238E27FC236}">
                <a16:creationId xmlns:a16="http://schemas.microsoft.com/office/drawing/2014/main" id="{AD96B82E-1647-AF19-8A0E-3C967A67B878}"/>
              </a:ext>
            </a:extLst>
          </p:cNvPr>
          <p:cNvGrpSpPr/>
          <p:nvPr/>
        </p:nvGrpSpPr>
        <p:grpSpPr>
          <a:xfrm>
            <a:off x="3292364" y="2745222"/>
            <a:ext cx="1414038" cy="1414038"/>
            <a:chOff x="4876800" y="1600199"/>
            <a:chExt cx="2819401" cy="2819401"/>
          </a:xfrm>
        </p:grpSpPr>
        <p:grpSp>
          <p:nvGrpSpPr>
            <p:cNvPr id="258" name="Group 257">
              <a:extLst>
                <a:ext uri="{FF2B5EF4-FFF2-40B4-BE49-F238E27FC236}">
                  <a16:creationId xmlns:a16="http://schemas.microsoft.com/office/drawing/2014/main" id="{8E3B0AAF-94D6-78C8-E30F-CDC56F81F3B8}"/>
                </a:ext>
              </a:extLst>
            </p:cNvPr>
            <p:cNvGrpSpPr/>
            <p:nvPr/>
          </p:nvGrpSpPr>
          <p:grpSpPr>
            <a:xfrm>
              <a:off x="5486400" y="3962400"/>
              <a:ext cx="2209800" cy="457200"/>
              <a:chOff x="5486400" y="3962400"/>
              <a:chExt cx="2209800" cy="457200"/>
            </a:xfrm>
          </p:grpSpPr>
          <p:sp>
            <p:nvSpPr>
              <p:cNvPr id="303" name="DRAM">
                <a:extLst>
                  <a:ext uri="{FF2B5EF4-FFF2-40B4-BE49-F238E27FC236}">
                    <a16:creationId xmlns:a16="http://schemas.microsoft.com/office/drawing/2014/main" id="{E5A03B1E-816F-89F7-B9B8-50823813CA7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4" name="DRAM">
                <a:extLst>
                  <a:ext uri="{FF2B5EF4-FFF2-40B4-BE49-F238E27FC236}">
                    <a16:creationId xmlns:a16="http://schemas.microsoft.com/office/drawing/2014/main" id="{4EDBB166-FBAF-C8D0-49B4-A140C5961B2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5" name="DRAM">
                <a:extLst>
                  <a:ext uri="{FF2B5EF4-FFF2-40B4-BE49-F238E27FC236}">
                    <a16:creationId xmlns:a16="http://schemas.microsoft.com/office/drawing/2014/main" id="{224FD605-EE28-B8BA-4ADB-1B5A4DD2797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DRAM">
                <a:extLst>
                  <a:ext uri="{FF2B5EF4-FFF2-40B4-BE49-F238E27FC236}">
                    <a16:creationId xmlns:a16="http://schemas.microsoft.com/office/drawing/2014/main" id="{BC1367BC-60FE-5CA4-2D5D-0CA129C42359}"/>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7" name="DRAM">
                <a:extLst>
                  <a:ext uri="{FF2B5EF4-FFF2-40B4-BE49-F238E27FC236}">
                    <a16:creationId xmlns:a16="http://schemas.microsoft.com/office/drawing/2014/main" id="{B9D5FE98-DDB4-0949-FDB2-2605D0D41D9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9" name="Group 258">
              <a:extLst>
                <a:ext uri="{FF2B5EF4-FFF2-40B4-BE49-F238E27FC236}">
                  <a16:creationId xmlns:a16="http://schemas.microsoft.com/office/drawing/2014/main" id="{0BE25FCB-4ECE-3AD5-342B-52E4F4573CA9}"/>
                </a:ext>
              </a:extLst>
            </p:cNvPr>
            <p:cNvGrpSpPr/>
            <p:nvPr/>
          </p:nvGrpSpPr>
          <p:grpSpPr>
            <a:xfrm>
              <a:off x="4876800" y="1600200"/>
              <a:ext cx="457200" cy="2209800"/>
              <a:chOff x="4876800" y="1600200"/>
              <a:chExt cx="457200" cy="2209800"/>
            </a:xfrm>
          </p:grpSpPr>
          <p:sp>
            <p:nvSpPr>
              <p:cNvPr id="298" name="DRAM">
                <a:extLst>
                  <a:ext uri="{FF2B5EF4-FFF2-40B4-BE49-F238E27FC236}">
                    <a16:creationId xmlns:a16="http://schemas.microsoft.com/office/drawing/2014/main" id="{B4D10571-B2A6-DF50-4B9B-FF7AB060ABC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9" name="DRAM">
                <a:extLst>
                  <a:ext uri="{FF2B5EF4-FFF2-40B4-BE49-F238E27FC236}">
                    <a16:creationId xmlns:a16="http://schemas.microsoft.com/office/drawing/2014/main" id="{EAAA3301-2F63-8929-5C59-6E98CAAFAC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0" name="DRAM">
                <a:extLst>
                  <a:ext uri="{FF2B5EF4-FFF2-40B4-BE49-F238E27FC236}">
                    <a16:creationId xmlns:a16="http://schemas.microsoft.com/office/drawing/2014/main" id="{E20FCA79-2A5C-C209-AF14-6A0A20AE330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1" name="DRAM">
                <a:extLst>
                  <a:ext uri="{FF2B5EF4-FFF2-40B4-BE49-F238E27FC236}">
                    <a16:creationId xmlns:a16="http://schemas.microsoft.com/office/drawing/2014/main" id="{3905B8C4-546F-71BF-C906-4D159DA331D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2" name="DRAM">
                <a:extLst>
                  <a:ext uri="{FF2B5EF4-FFF2-40B4-BE49-F238E27FC236}">
                    <a16:creationId xmlns:a16="http://schemas.microsoft.com/office/drawing/2014/main" id="{212543EA-7217-F65C-F610-CAC485B2F93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0" name="Group 259">
              <a:extLst>
                <a:ext uri="{FF2B5EF4-FFF2-40B4-BE49-F238E27FC236}">
                  <a16:creationId xmlns:a16="http://schemas.microsoft.com/office/drawing/2014/main" id="{0DC31174-1536-AEBE-68EC-64EE14A97D9B}"/>
                </a:ext>
              </a:extLst>
            </p:cNvPr>
            <p:cNvGrpSpPr/>
            <p:nvPr/>
          </p:nvGrpSpPr>
          <p:grpSpPr>
            <a:xfrm>
              <a:off x="5676900" y="1600199"/>
              <a:ext cx="1828800" cy="2362201"/>
              <a:chOff x="5676900" y="1170708"/>
              <a:chExt cx="1828800" cy="2791692"/>
            </a:xfrm>
          </p:grpSpPr>
          <p:cxnSp>
            <p:nvCxnSpPr>
              <p:cNvPr id="293" name="Straight Connector 292">
                <a:extLst>
                  <a:ext uri="{FF2B5EF4-FFF2-40B4-BE49-F238E27FC236}">
                    <a16:creationId xmlns:a16="http://schemas.microsoft.com/office/drawing/2014/main" id="{7D1DD782-52DB-E2B7-3B9F-5E262EDD7BEB}"/>
                  </a:ext>
                </a:extLst>
              </p:cNvPr>
              <p:cNvCxnSpPr>
                <a:cxnSpLocks/>
                <a:stCxn id="263" idx="0"/>
                <a:endCxn id="303"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7CD5FC45-CE5E-41E0-A381-30005ED17802}"/>
                  </a:ext>
                </a:extLst>
              </p:cNvPr>
              <p:cNvCxnSpPr>
                <a:cxnSpLocks/>
                <a:stCxn id="265" idx="0"/>
                <a:endCxn id="305"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ACCB4EF3-0CBD-BF22-0983-1BF38D8743CB}"/>
                  </a:ext>
                </a:extLst>
              </p:cNvPr>
              <p:cNvCxnSpPr>
                <a:cxnSpLocks/>
                <a:stCxn id="266" idx="0"/>
                <a:endCxn id="306"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2A7B1860-798E-CE6A-C89F-FFCBA2CAD24B}"/>
                  </a:ext>
                </a:extLst>
              </p:cNvPr>
              <p:cNvCxnSpPr>
                <a:cxnSpLocks/>
                <a:stCxn id="267" idx="0"/>
                <a:endCxn id="307"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7" name="Straight Connector 296">
                <a:extLst>
                  <a:ext uri="{FF2B5EF4-FFF2-40B4-BE49-F238E27FC236}">
                    <a16:creationId xmlns:a16="http://schemas.microsoft.com/office/drawing/2014/main" id="{EB8BD65C-39D3-96C8-9A15-D34B35B1F3BC}"/>
                  </a:ext>
                </a:extLst>
              </p:cNvPr>
              <p:cNvCxnSpPr>
                <a:cxnSpLocks/>
                <a:stCxn id="264" idx="0"/>
                <a:endCxn id="304"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61" name="Group 260">
              <a:extLst>
                <a:ext uri="{FF2B5EF4-FFF2-40B4-BE49-F238E27FC236}">
                  <a16:creationId xmlns:a16="http://schemas.microsoft.com/office/drawing/2014/main" id="{3893622A-CEC8-CD5C-75E5-C34E42E14ADE}"/>
                </a:ext>
              </a:extLst>
            </p:cNvPr>
            <p:cNvGrpSpPr/>
            <p:nvPr/>
          </p:nvGrpSpPr>
          <p:grpSpPr>
            <a:xfrm>
              <a:off x="5334000" y="1790700"/>
              <a:ext cx="2362201" cy="1828800"/>
              <a:chOff x="5333998" y="1790700"/>
              <a:chExt cx="2791691" cy="1828800"/>
            </a:xfrm>
          </p:grpSpPr>
          <p:cxnSp>
            <p:nvCxnSpPr>
              <p:cNvPr id="288" name="Straight Connector 287">
                <a:extLst>
                  <a:ext uri="{FF2B5EF4-FFF2-40B4-BE49-F238E27FC236}">
                    <a16:creationId xmlns:a16="http://schemas.microsoft.com/office/drawing/2014/main" id="{72939588-CDB4-2A29-B242-3F94FE82A113}"/>
                  </a:ext>
                </a:extLst>
              </p:cNvPr>
              <p:cNvCxnSpPr>
                <a:cxnSpLocks/>
                <a:stCxn id="267" idx="6"/>
                <a:endCxn id="298"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72C6B33D-86D2-F280-833C-B9B216FA808F}"/>
                  </a:ext>
                </a:extLst>
              </p:cNvPr>
              <p:cNvCxnSpPr>
                <a:cxnSpLocks/>
                <a:stCxn id="272" idx="6"/>
                <a:endCxn id="299"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77500119-61CB-FA16-5F96-8DA9D305B919}"/>
                  </a:ext>
                </a:extLst>
              </p:cNvPr>
              <p:cNvCxnSpPr>
                <a:cxnSpLocks/>
                <a:endCxn id="300"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060A09DD-0707-082D-6B3A-24FAB37A4CCC}"/>
                  </a:ext>
                </a:extLst>
              </p:cNvPr>
              <p:cNvCxnSpPr>
                <a:cxnSpLocks/>
                <a:stCxn id="282" idx="6"/>
                <a:endCxn id="301"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2" name="Straight Connector 291">
                <a:extLst>
                  <a:ext uri="{FF2B5EF4-FFF2-40B4-BE49-F238E27FC236}">
                    <a16:creationId xmlns:a16="http://schemas.microsoft.com/office/drawing/2014/main" id="{00A99ECE-463D-37E6-4D1F-45BC4B113AE1}"/>
                  </a:ext>
                </a:extLst>
              </p:cNvPr>
              <p:cNvCxnSpPr>
                <a:cxnSpLocks/>
                <a:stCxn id="287" idx="6"/>
                <a:endCxn id="302"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62" name="Group 261">
              <a:extLst>
                <a:ext uri="{FF2B5EF4-FFF2-40B4-BE49-F238E27FC236}">
                  <a16:creationId xmlns:a16="http://schemas.microsoft.com/office/drawing/2014/main" id="{36ADF909-B45E-9845-1174-683412AFEA11}"/>
                </a:ext>
              </a:extLst>
            </p:cNvPr>
            <p:cNvGrpSpPr/>
            <p:nvPr/>
          </p:nvGrpSpPr>
          <p:grpSpPr>
            <a:xfrm>
              <a:off x="5486400" y="1600200"/>
              <a:ext cx="2209800" cy="2209800"/>
              <a:chOff x="5486400" y="1600200"/>
              <a:chExt cx="2209800" cy="2209800"/>
            </a:xfrm>
          </p:grpSpPr>
          <p:sp>
            <p:nvSpPr>
              <p:cNvPr id="263" name="Oval 262">
                <a:extLst>
                  <a:ext uri="{FF2B5EF4-FFF2-40B4-BE49-F238E27FC236}">
                    <a16:creationId xmlns:a16="http://schemas.microsoft.com/office/drawing/2014/main" id="{AAF676D7-06F9-F0BD-2279-D73DAF339F7C}"/>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Oval 263">
                <a:extLst>
                  <a:ext uri="{FF2B5EF4-FFF2-40B4-BE49-F238E27FC236}">
                    <a16:creationId xmlns:a16="http://schemas.microsoft.com/office/drawing/2014/main" id="{5C41CEAE-1134-47C8-76A7-A7F52789FDE5}"/>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Oval 264">
                <a:extLst>
                  <a:ext uri="{FF2B5EF4-FFF2-40B4-BE49-F238E27FC236}">
                    <a16:creationId xmlns:a16="http://schemas.microsoft.com/office/drawing/2014/main" id="{AD2D599A-F6AC-D135-2F18-1E9F696E0707}"/>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6" name="Oval 265">
                <a:extLst>
                  <a:ext uri="{FF2B5EF4-FFF2-40B4-BE49-F238E27FC236}">
                    <a16:creationId xmlns:a16="http://schemas.microsoft.com/office/drawing/2014/main" id="{E4BF5AD8-9A1E-3D93-B9A0-33C75975387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7" name="Oval 266">
                <a:extLst>
                  <a:ext uri="{FF2B5EF4-FFF2-40B4-BE49-F238E27FC236}">
                    <a16:creationId xmlns:a16="http://schemas.microsoft.com/office/drawing/2014/main" id="{62385D5F-EE46-1D3A-6B90-954A5CBFCF56}"/>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8" name="Oval 267">
                <a:extLst>
                  <a:ext uri="{FF2B5EF4-FFF2-40B4-BE49-F238E27FC236}">
                    <a16:creationId xmlns:a16="http://schemas.microsoft.com/office/drawing/2014/main" id="{96894426-8BE8-DBEC-A131-986A2C471FF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9" name="Oval 268">
                <a:extLst>
                  <a:ext uri="{FF2B5EF4-FFF2-40B4-BE49-F238E27FC236}">
                    <a16:creationId xmlns:a16="http://schemas.microsoft.com/office/drawing/2014/main" id="{7D33B1E0-2AB6-E835-1581-4EABF77DF1CD}"/>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0" name="Oval 269">
                <a:extLst>
                  <a:ext uri="{FF2B5EF4-FFF2-40B4-BE49-F238E27FC236}">
                    <a16:creationId xmlns:a16="http://schemas.microsoft.com/office/drawing/2014/main" id="{175728DE-2A20-920F-2406-33532B68DC4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1" name="Oval 270">
                <a:extLst>
                  <a:ext uri="{FF2B5EF4-FFF2-40B4-BE49-F238E27FC236}">
                    <a16:creationId xmlns:a16="http://schemas.microsoft.com/office/drawing/2014/main" id="{F2FF64AE-2FB0-ECD8-4D03-9D7370C79BC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2" name="Oval 271">
                <a:extLst>
                  <a:ext uri="{FF2B5EF4-FFF2-40B4-BE49-F238E27FC236}">
                    <a16:creationId xmlns:a16="http://schemas.microsoft.com/office/drawing/2014/main" id="{4698F64C-067F-46C9-A421-4EF5EE3D8659}"/>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3" name="Oval 272">
                <a:extLst>
                  <a:ext uri="{FF2B5EF4-FFF2-40B4-BE49-F238E27FC236}">
                    <a16:creationId xmlns:a16="http://schemas.microsoft.com/office/drawing/2014/main" id="{12F45D64-2F4F-0575-E82B-F6F0EC3FC27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Oval 273">
                <a:extLst>
                  <a:ext uri="{FF2B5EF4-FFF2-40B4-BE49-F238E27FC236}">
                    <a16:creationId xmlns:a16="http://schemas.microsoft.com/office/drawing/2014/main" id="{E0D5F7CB-407C-C741-C288-4497E2123CA0}"/>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Oval 274">
                <a:extLst>
                  <a:ext uri="{FF2B5EF4-FFF2-40B4-BE49-F238E27FC236}">
                    <a16:creationId xmlns:a16="http://schemas.microsoft.com/office/drawing/2014/main" id="{866AAC57-FDA4-6026-C979-66A58F278D22}"/>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Oval 275">
                <a:extLst>
                  <a:ext uri="{FF2B5EF4-FFF2-40B4-BE49-F238E27FC236}">
                    <a16:creationId xmlns:a16="http://schemas.microsoft.com/office/drawing/2014/main" id="{07348C6E-C3D5-4449-7FEB-474E67AA572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Oval 276">
                <a:extLst>
                  <a:ext uri="{FF2B5EF4-FFF2-40B4-BE49-F238E27FC236}">
                    <a16:creationId xmlns:a16="http://schemas.microsoft.com/office/drawing/2014/main" id="{A11DE605-D442-73AE-BA83-62A192FC832D}"/>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8" name="Oval 277">
                <a:extLst>
                  <a:ext uri="{FF2B5EF4-FFF2-40B4-BE49-F238E27FC236}">
                    <a16:creationId xmlns:a16="http://schemas.microsoft.com/office/drawing/2014/main" id="{FC488A61-8245-FE6B-C3DE-3FF5859A67A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9" name="Oval 278">
                <a:extLst>
                  <a:ext uri="{FF2B5EF4-FFF2-40B4-BE49-F238E27FC236}">
                    <a16:creationId xmlns:a16="http://schemas.microsoft.com/office/drawing/2014/main" id="{BAFF12CB-3A9B-F6EC-B67A-4EE9797E23FB}"/>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0" name="Oval 279">
                <a:extLst>
                  <a:ext uri="{FF2B5EF4-FFF2-40B4-BE49-F238E27FC236}">
                    <a16:creationId xmlns:a16="http://schemas.microsoft.com/office/drawing/2014/main" id="{EEA0537B-98D7-4F03-E8AC-BE092D98154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1" name="Oval 280">
                <a:extLst>
                  <a:ext uri="{FF2B5EF4-FFF2-40B4-BE49-F238E27FC236}">
                    <a16:creationId xmlns:a16="http://schemas.microsoft.com/office/drawing/2014/main" id="{14B7C6CE-AD25-FBFF-F410-E7179FAABFAE}"/>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0246AADB-495A-7284-9F39-AB3EA051494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587ABA93-777A-7C78-A011-E01294493293}"/>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BAD4FAB7-26D5-9D88-1E01-BB2EEEF4249A}"/>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EF362DE5-F38C-92CA-D50D-26642BFD2842}"/>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6" name="Oval 285">
                <a:extLst>
                  <a:ext uri="{FF2B5EF4-FFF2-40B4-BE49-F238E27FC236}">
                    <a16:creationId xmlns:a16="http://schemas.microsoft.com/office/drawing/2014/main" id="{50521634-4F2F-8827-703C-5B539C007FA9}"/>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7" name="Oval 286">
                <a:extLst>
                  <a:ext uri="{FF2B5EF4-FFF2-40B4-BE49-F238E27FC236}">
                    <a16:creationId xmlns:a16="http://schemas.microsoft.com/office/drawing/2014/main" id="{A8A251CC-7B41-86FE-1D5B-D833A8939E0D}"/>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08" name="Group 307">
            <a:extLst>
              <a:ext uri="{FF2B5EF4-FFF2-40B4-BE49-F238E27FC236}">
                <a16:creationId xmlns:a16="http://schemas.microsoft.com/office/drawing/2014/main" id="{615553EB-3220-68AF-8059-9ED5D974CE81}"/>
              </a:ext>
            </a:extLst>
          </p:cNvPr>
          <p:cNvGrpSpPr/>
          <p:nvPr/>
        </p:nvGrpSpPr>
        <p:grpSpPr>
          <a:xfrm>
            <a:off x="4859036" y="2745222"/>
            <a:ext cx="1414038" cy="1414038"/>
            <a:chOff x="4876800" y="1600199"/>
            <a:chExt cx="2819401" cy="2819401"/>
          </a:xfrm>
        </p:grpSpPr>
        <p:grpSp>
          <p:nvGrpSpPr>
            <p:cNvPr id="309" name="Group 308">
              <a:extLst>
                <a:ext uri="{FF2B5EF4-FFF2-40B4-BE49-F238E27FC236}">
                  <a16:creationId xmlns:a16="http://schemas.microsoft.com/office/drawing/2014/main" id="{12BD2A76-3F22-BE34-4C80-619D94D638DD}"/>
                </a:ext>
              </a:extLst>
            </p:cNvPr>
            <p:cNvGrpSpPr/>
            <p:nvPr/>
          </p:nvGrpSpPr>
          <p:grpSpPr>
            <a:xfrm>
              <a:off x="5486400" y="3962400"/>
              <a:ext cx="2209800" cy="457200"/>
              <a:chOff x="5486400" y="3962400"/>
              <a:chExt cx="2209800" cy="457200"/>
            </a:xfrm>
          </p:grpSpPr>
          <p:sp>
            <p:nvSpPr>
              <p:cNvPr id="375" name="DRAM">
                <a:extLst>
                  <a:ext uri="{FF2B5EF4-FFF2-40B4-BE49-F238E27FC236}">
                    <a16:creationId xmlns:a16="http://schemas.microsoft.com/office/drawing/2014/main" id="{7850B175-BD53-B1C4-8EFD-9771580C029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DRAM">
                <a:extLst>
                  <a:ext uri="{FF2B5EF4-FFF2-40B4-BE49-F238E27FC236}">
                    <a16:creationId xmlns:a16="http://schemas.microsoft.com/office/drawing/2014/main" id="{C5688ED3-5654-27A7-49FF-6B37A480D6B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DRAM">
                <a:extLst>
                  <a:ext uri="{FF2B5EF4-FFF2-40B4-BE49-F238E27FC236}">
                    <a16:creationId xmlns:a16="http://schemas.microsoft.com/office/drawing/2014/main" id="{C7F92994-09A8-BE3B-D852-D0B67CCB0AC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DRAM">
                <a:extLst>
                  <a:ext uri="{FF2B5EF4-FFF2-40B4-BE49-F238E27FC236}">
                    <a16:creationId xmlns:a16="http://schemas.microsoft.com/office/drawing/2014/main" id="{027FD542-4EF6-50F4-2F0C-447D0C06678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9" name="DRAM">
                <a:extLst>
                  <a:ext uri="{FF2B5EF4-FFF2-40B4-BE49-F238E27FC236}">
                    <a16:creationId xmlns:a16="http://schemas.microsoft.com/office/drawing/2014/main" id="{2AFD8CD8-62B3-796E-F29C-C4B46E7B5F6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0" name="Group 309">
              <a:extLst>
                <a:ext uri="{FF2B5EF4-FFF2-40B4-BE49-F238E27FC236}">
                  <a16:creationId xmlns:a16="http://schemas.microsoft.com/office/drawing/2014/main" id="{8C3658BA-9A00-B040-75D6-0E12C83F9063}"/>
                </a:ext>
              </a:extLst>
            </p:cNvPr>
            <p:cNvGrpSpPr/>
            <p:nvPr/>
          </p:nvGrpSpPr>
          <p:grpSpPr>
            <a:xfrm>
              <a:off x="4876800" y="1600200"/>
              <a:ext cx="457200" cy="2209800"/>
              <a:chOff x="4876800" y="1600200"/>
              <a:chExt cx="457200" cy="2209800"/>
            </a:xfrm>
          </p:grpSpPr>
          <p:sp>
            <p:nvSpPr>
              <p:cNvPr id="370" name="DRAM">
                <a:extLst>
                  <a:ext uri="{FF2B5EF4-FFF2-40B4-BE49-F238E27FC236}">
                    <a16:creationId xmlns:a16="http://schemas.microsoft.com/office/drawing/2014/main" id="{757BE1E8-7AF1-56FC-7259-0C7E641880B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1" name="DRAM">
                <a:extLst>
                  <a:ext uri="{FF2B5EF4-FFF2-40B4-BE49-F238E27FC236}">
                    <a16:creationId xmlns:a16="http://schemas.microsoft.com/office/drawing/2014/main" id="{5211AF67-D8E0-1C95-F067-24600D4EF1F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2" name="DRAM">
                <a:extLst>
                  <a:ext uri="{FF2B5EF4-FFF2-40B4-BE49-F238E27FC236}">
                    <a16:creationId xmlns:a16="http://schemas.microsoft.com/office/drawing/2014/main" id="{F50C07CB-3EAC-384B-E100-76CACBC6D41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3" name="DRAM">
                <a:extLst>
                  <a:ext uri="{FF2B5EF4-FFF2-40B4-BE49-F238E27FC236}">
                    <a16:creationId xmlns:a16="http://schemas.microsoft.com/office/drawing/2014/main" id="{9D60696F-FDE5-7D9C-91B8-123DA7843A45}"/>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4" name="DRAM">
                <a:extLst>
                  <a:ext uri="{FF2B5EF4-FFF2-40B4-BE49-F238E27FC236}">
                    <a16:creationId xmlns:a16="http://schemas.microsoft.com/office/drawing/2014/main" id="{C4442A64-CF9C-16E7-14E5-435FDA52295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1" name="Group 310">
              <a:extLst>
                <a:ext uri="{FF2B5EF4-FFF2-40B4-BE49-F238E27FC236}">
                  <a16:creationId xmlns:a16="http://schemas.microsoft.com/office/drawing/2014/main" id="{99BC0FF7-507F-3CB6-BBC9-6781BF4E570E}"/>
                </a:ext>
              </a:extLst>
            </p:cNvPr>
            <p:cNvGrpSpPr/>
            <p:nvPr/>
          </p:nvGrpSpPr>
          <p:grpSpPr>
            <a:xfrm>
              <a:off x="5676900" y="1600199"/>
              <a:ext cx="1828800" cy="2362201"/>
              <a:chOff x="5676900" y="1170708"/>
              <a:chExt cx="1828800" cy="2791692"/>
            </a:xfrm>
          </p:grpSpPr>
          <p:cxnSp>
            <p:nvCxnSpPr>
              <p:cNvPr id="365" name="Straight Connector 364">
                <a:extLst>
                  <a:ext uri="{FF2B5EF4-FFF2-40B4-BE49-F238E27FC236}">
                    <a16:creationId xmlns:a16="http://schemas.microsoft.com/office/drawing/2014/main" id="{AE4C9CEE-3DDA-785A-8670-D77687FFC03D}"/>
                  </a:ext>
                </a:extLst>
              </p:cNvPr>
              <p:cNvCxnSpPr>
                <a:cxnSpLocks/>
                <a:stCxn id="314" idx="0"/>
                <a:endCxn id="37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36B92177-E8CD-64EE-9EC9-C60BFED55517}"/>
                  </a:ext>
                </a:extLst>
              </p:cNvPr>
              <p:cNvCxnSpPr>
                <a:cxnSpLocks/>
                <a:stCxn id="337" idx="0"/>
                <a:endCxn id="37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7A987995-8803-1763-A7BD-6FDD3E40B9FD}"/>
                  </a:ext>
                </a:extLst>
              </p:cNvPr>
              <p:cNvCxnSpPr>
                <a:cxnSpLocks/>
                <a:stCxn id="338" idx="0"/>
                <a:endCxn id="37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34A8BA08-DD7D-60F8-5EBE-393FC28F3676}"/>
                  </a:ext>
                </a:extLst>
              </p:cNvPr>
              <p:cNvCxnSpPr>
                <a:cxnSpLocks/>
                <a:stCxn id="339" idx="0"/>
                <a:endCxn id="37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F553A88D-EE30-2FC5-1E26-6F29D10061EA}"/>
                  </a:ext>
                </a:extLst>
              </p:cNvPr>
              <p:cNvCxnSpPr>
                <a:cxnSpLocks/>
                <a:stCxn id="336" idx="0"/>
                <a:endCxn id="37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12" name="Group 311">
              <a:extLst>
                <a:ext uri="{FF2B5EF4-FFF2-40B4-BE49-F238E27FC236}">
                  <a16:creationId xmlns:a16="http://schemas.microsoft.com/office/drawing/2014/main" id="{97694D38-81EC-9869-681C-9A32D5D626BD}"/>
                </a:ext>
              </a:extLst>
            </p:cNvPr>
            <p:cNvGrpSpPr/>
            <p:nvPr/>
          </p:nvGrpSpPr>
          <p:grpSpPr>
            <a:xfrm>
              <a:off x="5334000" y="1790700"/>
              <a:ext cx="2362201" cy="1828800"/>
              <a:chOff x="5333998" y="1790700"/>
              <a:chExt cx="2791691" cy="1828800"/>
            </a:xfrm>
          </p:grpSpPr>
          <p:cxnSp>
            <p:nvCxnSpPr>
              <p:cNvPr id="360" name="Straight Connector 359">
                <a:extLst>
                  <a:ext uri="{FF2B5EF4-FFF2-40B4-BE49-F238E27FC236}">
                    <a16:creationId xmlns:a16="http://schemas.microsoft.com/office/drawing/2014/main" id="{A761382E-A233-84DD-BFE5-489EB39B3DA2}"/>
                  </a:ext>
                </a:extLst>
              </p:cNvPr>
              <p:cNvCxnSpPr>
                <a:cxnSpLocks/>
                <a:stCxn id="339" idx="6"/>
                <a:endCxn id="37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6BE80F51-2F7C-1E82-4446-156F58BF4E59}"/>
                  </a:ext>
                </a:extLst>
              </p:cNvPr>
              <p:cNvCxnSpPr>
                <a:cxnSpLocks/>
                <a:stCxn id="344" idx="6"/>
                <a:endCxn id="37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EC0C7DBC-D6C5-AD57-021F-3AE435B4F54A}"/>
                  </a:ext>
                </a:extLst>
              </p:cNvPr>
              <p:cNvCxnSpPr>
                <a:cxnSpLocks/>
                <a:stCxn id="349" idx="6"/>
                <a:endCxn id="37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9C432679-746E-0212-94A9-3608A7A7ABF4}"/>
                  </a:ext>
                </a:extLst>
              </p:cNvPr>
              <p:cNvCxnSpPr>
                <a:cxnSpLocks/>
                <a:stCxn id="354" idx="6"/>
                <a:endCxn id="37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3DA80A8B-2452-3D89-FD38-E624FC69BF90}"/>
                  </a:ext>
                </a:extLst>
              </p:cNvPr>
              <p:cNvCxnSpPr>
                <a:cxnSpLocks/>
                <a:stCxn id="359" idx="6"/>
                <a:endCxn id="37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13" name="Group 312">
              <a:extLst>
                <a:ext uri="{FF2B5EF4-FFF2-40B4-BE49-F238E27FC236}">
                  <a16:creationId xmlns:a16="http://schemas.microsoft.com/office/drawing/2014/main" id="{168574CB-3EEA-F0FA-1660-C70078780228}"/>
                </a:ext>
              </a:extLst>
            </p:cNvPr>
            <p:cNvGrpSpPr/>
            <p:nvPr/>
          </p:nvGrpSpPr>
          <p:grpSpPr>
            <a:xfrm>
              <a:off x="5486400" y="1600200"/>
              <a:ext cx="2209800" cy="2209800"/>
              <a:chOff x="5486400" y="1600200"/>
              <a:chExt cx="2209800" cy="2209800"/>
            </a:xfrm>
          </p:grpSpPr>
          <p:sp>
            <p:nvSpPr>
              <p:cNvPr id="314" name="Oval 313">
                <a:extLst>
                  <a:ext uri="{FF2B5EF4-FFF2-40B4-BE49-F238E27FC236}">
                    <a16:creationId xmlns:a16="http://schemas.microsoft.com/office/drawing/2014/main" id="{37D08AEA-AA57-111A-89C6-1DA81AD33B8F}"/>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8BC708FD-544D-E331-BB5B-D97F3A6E510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B5CE88E6-4BB4-3ED7-3766-4C1139DBA0D7}"/>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C94179C5-FA49-8AF9-2C50-DC37F00E259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9" name="Oval 338">
                <a:extLst>
                  <a:ext uri="{FF2B5EF4-FFF2-40B4-BE49-F238E27FC236}">
                    <a16:creationId xmlns:a16="http://schemas.microsoft.com/office/drawing/2014/main" id="{EF631F60-C5F2-3798-66EE-511AEDBBD91C}"/>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0" name="Oval 339">
                <a:extLst>
                  <a:ext uri="{FF2B5EF4-FFF2-40B4-BE49-F238E27FC236}">
                    <a16:creationId xmlns:a16="http://schemas.microsoft.com/office/drawing/2014/main" id="{70D4B99F-02F1-7F29-AE71-181E4A7E40FD}"/>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1" name="Oval 340">
                <a:extLst>
                  <a:ext uri="{FF2B5EF4-FFF2-40B4-BE49-F238E27FC236}">
                    <a16:creationId xmlns:a16="http://schemas.microsoft.com/office/drawing/2014/main" id="{C9CD7373-13A1-0E00-F4DB-85AE34A027E2}"/>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2" name="Oval 341">
                <a:extLst>
                  <a:ext uri="{FF2B5EF4-FFF2-40B4-BE49-F238E27FC236}">
                    <a16:creationId xmlns:a16="http://schemas.microsoft.com/office/drawing/2014/main" id="{3E958377-AE78-E5D4-6173-3DE472325CA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36A2125A-1BB3-5235-0854-0976159A77AE}"/>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AC5FCA61-140F-E232-2DDF-777D09E8DD36}"/>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C3728F42-51F9-81E2-396E-D82A1ADE6435}"/>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5637B66E-AFD1-B732-C0B8-22FEE067EF6E}"/>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8627727F-9B05-8788-32FE-30C167D463C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7A0DDE6A-291E-42D5-5C83-2DB5ADBF9AC2}"/>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5E402B0F-4692-F739-DCC8-3DB4653CE513}"/>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4E8CCA07-BE4C-BBF8-0B53-747275DC758C}"/>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0FB45279-7946-FBFE-1A18-38C7691E3CDE}"/>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16B3626F-C4A2-746B-B0DA-F940DCB963B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237D0994-8E66-E166-212B-D5B00C7243FD}"/>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72710E0E-951B-FFB6-B130-98C0F42B402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CFA6948F-F1D1-C38A-A327-65B32C4B6098}"/>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7BDB6AE1-E138-2B8A-9BBA-C5B65226DABA}"/>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240F6C82-880E-9263-48CA-3C4FB19D12B5}"/>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180D2397-F5E3-845D-38F7-1FB3E57DC937}"/>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85738687-0DA0-0480-B09F-0A3533CE6451}"/>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80" name="Group 379">
            <a:extLst>
              <a:ext uri="{FF2B5EF4-FFF2-40B4-BE49-F238E27FC236}">
                <a16:creationId xmlns:a16="http://schemas.microsoft.com/office/drawing/2014/main" id="{1C64338D-FFD1-365A-1234-B37C8566269F}"/>
              </a:ext>
            </a:extLst>
          </p:cNvPr>
          <p:cNvGrpSpPr/>
          <p:nvPr/>
        </p:nvGrpSpPr>
        <p:grpSpPr>
          <a:xfrm>
            <a:off x="6416564" y="2745222"/>
            <a:ext cx="1414038" cy="1414038"/>
            <a:chOff x="4876800" y="1600199"/>
            <a:chExt cx="2819401" cy="2819401"/>
          </a:xfrm>
        </p:grpSpPr>
        <p:grpSp>
          <p:nvGrpSpPr>
            <p:cNvPr id="381" name="Group 380">
              <a:extLst>
                <a:ext uri="{FF2B5EF4-FFF2-40B4-BE49-F238E27FC236}">
                  <a16:creationId xmlns:a16="http://schemas.microsoft.com/office/drawing/2014/main" id="{B3BC758B-60CA-D5C8-7FE1-1E4ACEBCBA57}"/>
                </a:ext>
              </a:extLst>
            </p:cNvPr>
            <p:cNvGrpSpPr/>
            <p:nvPr/>
          </p:nvGrpSpPr>
          <p:grpSpPr>
            <a:xfrm>
              <a:off x="5486400" y="3962400"/>
              <a:ext cx="2209800" cy="457200"/>
              <a:chOff x="5486400" y="3962400"/>
              <a:chExt cx="2209800" cy="457200"/>
            </a:xfrm>
          </p:grpSpPr>
          <p:sp>
            <p:nvSpPr>
              <p:cNvPr id="426" name="DRAM">
                <a:extLst>
                  <a:ext uri="{FF2B5EF4-FFF2-40B4-BE49-F238E27FC236}">
                    <a16:creationId xmlns:a16="http://schemas.microsoft.com/office/drawing/2014/main" id="{1843F8E7-7FD3-C2E5-1D50-3FE59E8FE6E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7" name="DRAM">
                <a:extLst>
                  <a:ext uri="{FF2B5EF4-FFF2-40B4-BE49-F238E27FC236}">
                    <a16:creationId xmlns:a16="http://schemas.microsoft.com/office/drawing/2014/main" id="{63FE0FC9-52A0-1AE4-B7BC-9E1FB9D9F92C}"/>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8" name="DRAM">
                <a:extLst>
                  <a:ext uri="{FF2B5EF4-FFF2-40B4-BE49-F238E27FC236}">
                    <a16:creationId xmlns:a16="http://schemas.microsoft.com/office/drawing/2014/main" id="{B9055AD7-7E00-7BFD-CF40-9EC922CB686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9" name="DRAM">
                <a:extLst>
                  <a:ext uri="{FF2B5EF4-FFF2-40B4-BE49-F238E27FC236}">
                    <a16:creationId xmlns:a16="http://schemas.microsoft.com/office/drawing/2014/main" id="{CC8170A6-5E3A-739D-B450-2E96381E7003}"/>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0" name="DRAM">
                <a:extLst>
                  <a:ext uri="{FF2B5EF4-FFF2-40B4-BE49-F238E27FC236}">
                    <a16:creationId xmlns:a16="http://schemas.microsoft.com/office/drawing/2014/main" id="{2FF91B8D-8A3A-6619-2832-249A5D584E6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82" name="Group 381">
              <a:extLst>
                <a:ext uri="{FF2B5EF4-FFF2-40B4-BE49-F238E27FC236}">
                  <a16:creationId xmlns:a16="http://schemas.microsoft.com/office/drawing/2014/main" id="{8981D408-24B7-AA10-4EFB-8BE59CB40051}"/>
                </a:ext>
              </a:extLst>
            </p:cNvPr>
            <p:cNvGrpSpPr/>
            <p:nvPr/>
          </p:nvGrpSpPr>
          <p:grpSpPr>
            <a:xfrm>
              <a:off x="4876800" y="1600200"/>
              <a:ext cx="457200" cy="2209800"/>
              <a:chOff x="4876800" y="1600200"/>
              <a:chExt cx="457200" cy="2209800"/>
            </a:xfrm>
          </p:grpSpPr>
          <p:sp>
            <p:nvSpPr>
              <p:cNvPr id="421" name="DRAM">
                <a:extLst>
                  <a:ext uri="{FF2B5EF4-FFF2-40B4-BE49-F238E27FC236}">
                    <a16:creationId xmlns:a16="http://schemas.microsoft.com/office/drawing/2014/main" id="{C8A44B39-A159-AA17-5222-39784D160398}"/>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2" name="DRAM">
                <a:extLst>
                  <a:ext uri="{FF2B5EF4-FFF2-40B4-BE49-F238E27FC236}">
                    <a16:creationId xmlns:a16="http://schemas.microsoft.com/office/drawing/2014/main" id="{4AAA22A2-0BB0-4AE4-B7A2-9998AFD67344}"/>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3" name="DRAM">
                <a:extLst>
                  <a:ext uri="{FF2B5EF4-FFF2-40B4-BE49-F238E27FC236}">
                    <a16:creationId xmlns:a16="http://schemas.microsoft.com/office/drawing/2014/main" id="{73F2A293-C3B5-2BB0-30A9-5B1B715BAEC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4" name="DRAM">
                <a:extLst>
                  <a:ext uri="{FF2B5EF4-FFF2-40B4-BE49-F238E27FC236}">
                    <a16:creationId xmlns:a16="http://schemas.microsoft.com/office/drawing/2014/main" id="{5AB9C874-521E-F76E-15C9-B706D673D049}"/>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5" name="DRAM">
                <a:extLst>
                  <a:ext uri="{FF2B5EF4-FFF2-40B4-BE49-F238E27FC236}">
                    <a16:creationId xmlns:a16="http://schemas.microsoft.com/office/drawing/2014/main" id="{A7164656-4A2E-ECA2-FBD6-88C3B0E36B2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83" name="Group 382">
              <a:extLst>
                <a:ext uri="{FF2B5EF4-FFF2-40B4-BE49-F238E27FC236}">
                  <a16:creationId xmlns:a16="http://schemas.microsoft.com/office/drawing/2014/main" id="{90F4E282-1776-B2CF-08C9-2402AA9601E7}"/>
                </a:ext>
              </a:extLst>
            </p:cNvPr>
            <p:cNvGrpSpPr/>
            <p:nvPr/>
          </p:nvGrpSpPr>
          <p:grpSpPr>
            <a:xfrm>
              <a:off x="5676900" y="1600199"/>
              <a:ext cx="1828800" cy="2362201"/>
              <a:chOff x="5676900" y="1170708"/>
              <a:chExt cx="1828800" cy="2791692"/>
            </a:xfrm>
          </p:grpSpPr>
          <p:cxnSp>
            <p:nvCxnSpPr>
              <p:cNvPr id="416" name="Straight Connector 415">
                <a:extLst>
                  <a:ext uri="{FF2B5EF4-FFF2-40B4-BE49-F238E27FC236}">
                    <a16:creationId xmlns:a16="http://schemas.microsoft.com/office/drawing/2014/main" id="{D1CE11E3-E397-1B58-AF7A-2C21337498AD}"/>
                  </a:ext>
                </a:extLst>
              </p:cNvPr>
              <p:cNvCxnSpPr>
                <a:cxnSpLocks/>
                <a:stCxn id="386" idx="0"/>
                <a:endCxn id="42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7742AC13-A6D5-6D5E-E1F6-219C8C2F378D}"/>
                  </a:ext>
                </a:extLst>
              </p:cNvPr>
              <p:cNvCxnSpPr>
                <a:cxnSpLocks/>
                <a:stCxn id="388" idx="0"/>
                <a:endCxn id="42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8" name="Straight Connector 417">
                <a:extLst>
                  <a:ext uri="{FF2B5EF4-FFF2-40B4-BE49-F238E27FC236}">
                    <a16:creationId xmlns:a16="http://schemas.microsoft.com/office/drawing/2014/main" id="{E76667FD-C5C2-A979-42A3-D32D7CB23B8A}"/>
                  </a:ext>
                </a:extLst>
              </p:cNvPr>
              <p:cNvCxnSpPr>
                <a:cxnSpLocks/>
                <a:stCxn id="389" idx="0"/>
                <a:endCxn id="42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5F6E5E31-03DB-8693-7F16-EBED05ACCDBB}"/>
                  </a:ext>
                </a:extLst>
              </p:cNvPr>
              <p:cNvCxnSpPr>
                <a:cxnSpLocks/>
                <a:stCxn id="390" idx="0"/>
                <a:endCxn id="43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a16="http://schemas.microsoft.com/office/drawing/2014/main" id="{0463F2BB-448A-3D1C-FFE9-8E0C59646E81}"/>
                  </a:ext>
                </a:extLst>
              </p:cNvPr>
              <p:cNvCxnSpPr>
                <a:cxnSpLocks/>
                <a:stCxn id="387" idx="0"/>
                <a:endCxn id="42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4FF77188-7D39-CBF2-1B0A-6508DFE5DA3D}"/>
                </a:ext>
              </a:extLst>
            </p:cNvPr>
            <p:cNvGrpSpPr/>
            <p:nvPr/>
          </p:nvGrpSpPr>
          <p:grpSpPr>
            <a:xfrm>
              <a:off x="5334000" y="1790700"/>
              <a:ext cx="2362201" cy="1828800"/>
              <a:chOff x="5333998" y="1790700"/>
              <a:chExt cx="2791691" cy="1828800"/>
            </a:xfrm>
          </p:grpSpPr>
          <p:cxnSp>
            <p:nvCxnSpPr>
              <p:cNvPr id="411" name="Straight Connector 410">
                <a:extLst>
                  <a:ext uri="{FF2B5EF4-FFF2-40B4-BE49-F238E27FC236}">
                    <a16:creationId xmlns:a16="http://schemas.microsoft.com/office/drawing/2014/main" id="{B9039D11-4DD8-5E57-602C-0EDF97680B99}"/>
                  </a:ext>
                </a:extLst>
              </p:cNvPr>
              <p:cNvCxnSpPr>
                <a:cxnSpLocks/>
                <a:stCxn id="390" idx="6"/>
                <a:endCxn id="42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D90BF6FD-29B6-C81A-830A-911577EE22B3}"/>
                  </a:ext>
                </a:extLst>
              </p:cNvPr>
              <p:cNvCxnSpPr>
                <a:cxnSpLocks/>
                <a:stCxn id="395" idx="6"/>
                <a:endCxn id="42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E7BD3E26-17DF-1CDA-AED1-F9D30BDFA370}"/>
                  </a:ext>
                </a:extLst>
              </p:cNvPr>
              <p:cNvCxnSpPr>
                <a:cxnSpLocks/>
                <a:stCxn id="400" idx="6"/>
                <a:endCxn id="42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4" name="Straight Connector 413">
                <a:extLst>
                  <a:ext uri="{FF2B5EF4-FFF2-40B4-BE49-F238E27FC236}">
                    <a16:creationId xmlns:a16="http://schemas.microsoft.com/office/drawing/2014/main" id="{380CD6D7-C320-FDE8-93E9-6F51BBBEA98E}"/>
                  </a:ext>
                </a:extLst>
              </p:cNvPr>
              <p:cNvCxnSpPr>
                <a:cxnSpLocks/>
                <a:stCxn id="405" idx="6"/>
                <a:endCxn id="42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5" name="Straight Connector 414">
                <a:extLst>
                  <a:ext uri="{FF2B5EF4-FFF2-40B4-BE49-F238E27FC236}">
                    <a16:creationId xmlns:a16="http://schemas.microsoft.com/office/drawing/2014/main" id="{8D7A7268-F3B7-1E60-8AC1-E348B92F108B}"/>
                  </a:ext>
                </a:extLst>
              </p:cNvPr>
              <p:cNvCxnSpPr>
                <a:cxnSpLocks/>
                <a:stCxn id="410" idx="6"/>
                <a:endCxn id="42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85" name="Group 384">
              <a:extLst>
                <a:ext uri="{FF2B5EF4-FFF2-40B4-BE49-F238E27FC236}">
                  <a16:creationId xmlns:a16="http://schemas.microsoft.com/office/drawing/2014/main" id="{9FA42BBB-480A-2B04-1473-491B7C50551E}"/>
                </a:ext>
              </a:extLst>
            </p:cNvPr>
            <p:cNvGrpSpPr/>
            <p:nvPr/>
          </p:nvGrpSpPr>
          <p:grpSpPr>
            <a:xfrm>
              <a:off x="5486400" y="1600200"/>
              <a:ext cx="2209800" cy="2209800"/>
              <a:chOff x="5486400" y="1600200"/>
              <a:chExt cx="2209800" cy="2209800"/>
            </a:xfrm>
          </p:grpSpPr>
          <p:sp>
            <p:nvSpPr>
              <p:cNvPr id="386" name="Oval 385">
                <a:extLst>
                  <a:ext uri="{FF2B5EF4-FFF2-40B4-BE49-F238E27FC236}">
                    <a16:creationId xmlns:a16="http://schemas.microsoft.com/office/drawing/2014/main" id="{4130C5BD-2E0D-F86E-75FA-E4E7717B9C9D}"/>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Oval 386">
                <a:extLst>
                  <a:ext uri="{FF2B5EF4-FFF2-40B4-BE49-F238E27FC236}">
                    <a16:creationId xmlns:a16="http://schemas.microsoft.com/office/drawing/2014/main" id="{14B4E459-0844-7CCA-E828-2F207734BB0F}"/>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Oval 387">
                <a:extLst>
                  <a:ext uri="{FF2B5EF4-FFF2-40B4-BE49-F238E27FC236}">
                    <a16:creationId xmlns:a16="http://schemas.microsoft.com/office/drawing/2014/main" id="{3D14EFBE-866C-C0A6-E114-90D41A44D78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Oval 388">
                <a:extLst>
                  <a:ext uri="{FF2B5EF4-FFF2-40B4-BE49-F238E27FC236}">
                    <a16:creationId xmlns:a16="http://schemas.microsoft.com/office/drawing/2014/main" id="{7BAF6782-B402-1BB6-A085-B30AEB048B7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Oval 389">
                <a:extLst>
                  <a:ext uri="{FF2B5EF4-FFF2-40B4-BE49-F238E27FC236}">
                    <a16:creationId xmlns:a16="http://schemas.microsoft.com/office/drawing/2014/main" id="{2DB5C9D7-5067-9886-0D76-828C15F85318}"/>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1" name="Oval 390">
                <a:extLst>
                  <a:ext uri="{FF2B5EF4-FFF2-40B4-BE49-F238E27FC236}">
                    <a16:creationId xmlns:a16="http://schemas.microsoft.com/office/drawing/2014/main" id="{B7D07F8D-5974-1A22-9135-C1CDF483A0E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2" name="Oval 391">
                <a:extLst>
                  <a:ext uri="{FF2B5EF4-FFF2-40B4-BE49-F238E27FC236}">
                    <a16:creationId xmlns:a16="http://schemas.microsoft.com/office/drawing/2014/main" id="{8EB76B98-7101-E274-9C33-D7079F33C714}"/>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3" name="Oval 392">
                <a:extLst>
                  <a:ext uri="{FF2B5EF4-FFF2-40B4-BE49-F238E27FC236}">
                    <a16:creationId xmlns:a16="http://schemas.microsoft.com/office/drawing/2014/main" id="{990F44BA-1635-F724-FBE9-7A0251A15A6D}"/>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4" name="Oval 393">
                <a:extLst>
                  <a:ext uri="{FF2B5EF4-FFF2-40B4-BE49-F238E27FC236}">
                    <a16:creationId xmlns:a16="http://schemas.microsoft.com/office/drawing/2014/main" id="{EAC795E0-7A18-82B0-E135-E8AE433D9FD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5" name="Oval 394">
                <a:extLst>
                  <a:ext uri="{FF2B5EF4-FFF2-40B4-BE49-F238E27FC236}">
                    <a16:creationId xmlns:a16="http://schemas.microsoft.com/office/drawing/2014/main" id="{DD014E9B-D77B-4E6E-9CEC-B27EF5AE2D8A}"/>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6" name="Oval 395">
                <a:extLst>
                  <a:ext uri="{FF2B5EF4-FFF2-40B4-BE49-F238E27FC236}">
                    <a16:creationId xmlns:a16="http://schemas.microsoft.com/office/drawing/2014/main" id="{B4C1E6BB-518D-A0FE-0819-D42B0232FDA4}"/>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7" name="Oval 396">
                <a:extLst>
                  <a:ext uri="{FF2B5EF4-FFF2-40B4-BE49-F238E27FC236}">
                    <a16:creationId xmlns:a16="http://schemas.microsoft.com/office/drawing/2014/main" id="{3CA413DA-C2C8-03E5-A402-B0104D30F8B3}"/>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4618B58A-7F74-DC3F-DBAF-96038BBDF592}"/>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05D06C6B-5D52-9A39-D123-56A5E46E074F}"/>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8E88AFB6-3EE0-CF94-832C-628B41B5385D}"/>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98E84590-02D9-2731-6DDE-8A0844AC6C7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BF6E0CF2-A57B-E047-33CF-E9D8E3D820DD}"/>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60ED6473-72FB-7429-E6B1-0FB13E7C306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C9C50BA4-29C9-EE7F-D17F-C60DBB3B880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92817503-9F1A-D983-BD00-7CDDF8620353}"/>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1216CF6E-A32A-9DFA-D8B1-5C0CE6A60DA4}"/>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2BB1E11D-315C-6C4A-F1D5-4F50246978DE}"/>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28AEFB8F-7E44-FAEF-7904-77FC6F27F9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784E393B-DD3B-11AC-7354-A3C6EDF41197}"/>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43EECC98-A90B-190B-D7F4-118E9C92935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431" name="Rectangle 430">
            <a:extLst>
              <a:ext uri="{FF2B5EF4-FFF2-40B4-BE49-F238E27FC236}">
                <a16:creationId xmlns:a16="http://schemas.microsoft.com/office/drawing/2014/main" id="{387E2BB5-9EBB-9855-1F8F-AAA4C7710B14}"/>
              </a:ext>
            </a:extLst>
          </p:cNvPr>
          <p:cNvSpPr/>
          <p:nvPr/>
        </p:nvSpPr>
        <p:spPr>
          <a:xfrm>
            <a:off x="1582435" y="2406660"/>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432" name="Rectangle 431">
            <a:extLst>
              <a:ext uri="{FF2B5EF4-FFF2-40B4-BE49-F238E27FC236}">
                <a16:creationId xmlns:a16="http://schemas.microsoft.com/office/drawing/2014/main" id="{48CBD75D-535B-66B7-2B49-4D124125BE71}"/>
              </a:ext>
            </a:extLst>
          </p:cNvPr>
          <p:cNvSpPr/>
          <p:nvPr/>
        </p:nvSpPr>
        <p:spPr>
          <a:xfrm>
            <a:off x="1582435" y="2406660"/>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433" name="Straight Connector 432">
            <a:extLst>
              <a:ext uri="{FF2B5EF4-FFF2-40B4-BE49-F238E27FC236}">
                <a16:creationId xmlns:a16="http://schemas.microsoft.com/office/drawing/2014/main" id="{C9585343-3633-4A7D-FEA5-FB87D4DE8589}"/>
              </a:ext>
            </a:extLst>
          </p:cNvPr>
          <p:cNvCxnSpPr/>
          <p:nvPr/>
        </p:nvCxnSpPr>
        <p:spPr>
          <a:xfrm flipH="1">
            <a:off x="1506235" y="2559060"/>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434" name="Group 433">
            <a:extLst>
              <a:ext uri="{FF2B5EF4-FFF2-40B4-BE49-F238E27FC236}">
                <a16:creationId xmlns:a16="http://schemas.microsoft.com/office/drawing/2014/main" id="{8A57E791-4634-F4E9-3A5C-1838ABE8256A}"/>
              </a:ext>
            </a:extLst>
          </p:cNvPr>
          <p:cNvGrpSpPr/>
          <p:nvPr/>
        </p:nvGrpSpPr>
        <p:grpSpPr>
          <a:xfrm>
            <a:off x="1851480" y="2559060"/>
            <a:ext cx="4671060" cy="1219201"/>
            <a:chOff x="2174045" y="1143000"/>
            <a:chExt cx="4671060" cy="1219201"/>
          </a:xfrm>
        </p:grpSpPr>
        <p:cxnSp>
          <p:nvCxnSpPr>
            <p:cNvPr id="435" name="Straight Connector 434">
              <a:extLst>
                <a:ext uri="{FF2B5EF4-FFF2-40B4-BE49-F238E27FC236}">
                  <a16:creationId xmlns:a16="http://schemas.microsoft.com/office/drawing/2014/main" id="{510EC9BA-E802-5A51-F550-1C84F0E2406E}"/>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5BF6DB12-6E51-F454-390B-1613E1E5139C}"/>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E05CE445-0D1B-FA52-A174-6CF9705C1957}"/>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0" name="Straight Connector 439">
              <a:extLst>
                <a:ext uri="{FF2B5EF4-FFF2-40B4-BE49-F238E27FC236}">
                  <a16:creationId xmlns:a16="http://schemas.microsoft.com/office/drawing/2014/main" id="{1A890EBE-76FF-0F86-19D7-1F3608C6D9E3}"/>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441" name="Straight Connector 440">
            <a:extLst>
              <a:ext uri="{FF2B5EF4-FFF2-40B4-BE49-F238E27FC236}">
                <a16:creationId xmlns:a16="http://schemas.microsoft.com/office/drawing/2014/main" id="{85DB51C4-D6EF-DBC5-DBD2-7FBF53ED1286}"/>
              </a:ext>
            </a:extLst>
          </p:cNvPr>
          <p:cNvCxnSpPr/>
          <p:nvPr/>
        </p:nvCxnSpPr>
        <p:spPr>
          <a:xfrm flipH="1">
            <a:off x="1508580" y="2559060"/>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446" name="Straight Connector 445">
            <a:extLst>
              <a:ext uri="{FF2B5EF4-FFF2-40B4-BE49-F238E27FC236}">
                <a16:creationId xmlns:a16="http://schemas.microsoft.com/office/drawing/2014/main" id="{521C505B-ADB7-2E4B-0F4A-E1AB7E8CCDF1}"/>
              </a:ext>
            </a:extLst>
          </p:cNvPr>
          <p:cNvCxnSpPr/>
          <p:nvPr/>
        </p:nvCxnSpPr>
        <p:spPr>
          <a:xfrm flipV="1">
            <a:off x="185382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6" name="Straight Connector 575">
            <a:extLst>
              <a:ext uri="{FF2B5EF4-FFF2-40B4-BE49-F238E27FC236}">
                <a16:creationId xmlns:a16="http://schemas.microsoft.com/office/drawing/2014/main" id="{B42517F7-8D35-ED8E-5F17-CF7E1BDE7F5D}"/>
              </a:ext>
            </a:extLst>
          </p:cNvPr>
          <p:cNvCxnSpPr/>
          <p:nvPr/>
        </p:nvCxnSpPr>
        <p:spPr>
          <a:xfrm flipV="1">
            <a:off x="3407924"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7" name="Straight Connector 576">
            <a:extLst>
              <a:ext uri="{FF2B5EF4-FFF2-40B4-BE49-F238E27FC236}">
                <a16:creationId xmlns:a16="http://schemas.microsoft.com/office/drawing/2014/main" id="{E04568FA-B624-03E6-B38C-C5C1728A8A25}"/>
              </a:ext>
            </a:extLst>
          </p:cNvPr>
          <p:cNvCxnSpPr/>
          <p:nvPr/>
        </p:nvCxnSpPr>
        <p:spPr>
          <a:xfrm flipV="1">
            <a:off x="498310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30178977-92AF-1C4B-E8F1-16BB4AA62D09}"/>
              </a:ext>
            </a:extLst>
          </p:cNvPr>
          <p:cNvCxnSpPr/>
          <p:nvPr/>
        </p:nvCxnSpPr>
        <p:spPr>
          <a:xfrm flipV="1">
            <a:off x="652488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79" name="DRAM">
            <a:extLst>
              <a:ext uri="{FF2B5EF4-FFF2-40B4-BE49-F238E27FC236}">
                <a16:creationId xmlns:a16="http://schemas.microsoft.com/office/drawing/2014/main" id="{3E4162CE-58DF-E11C-F02C-DA9C010EDDA9}"/>
              </a:ext>
            </a:extLst>
          </p:cNvPr>
          <p:cNvSpPr/>
          <p:nvPr/>
        </p:nvSpPr>
        <p:spPr>
          <a:xfrm rot="16200000">
            <a:off x="249481" y="3130014"/>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80" name="Group 579">
            <a:extLst>
              <a:ext uri="{FF2B5EF4-FFF2-40B4-BE49-F238E27FC236}">
                <a16:creationId xmlns:a16="http://schemas.microsoft.com/office/drawing/2014/main" id="{7DE04AD9-36F1-F7A1-B932-24A4EFCE705A}"/>
              </a:ext>
            </a:extLst>
          </p:cNvPr>
          <p:cNvGrpSpPr/>
          <p:nvPr/>
        </p:nvGrpSpPr>
        <p:grpSpPr>
          <a:xfrm>
            <a:off x="2040573" y="2755375"/>
            <a:ext cx="5790027" cy="1402792"/>
            <a:chOff x="2134538" y="2243328"/>
            <a:chExt cx="5790027" cy="1490472"/>
          </a:xfrm>
        </p:grpSpPr>
        <p:grpSp>
          <p:nvGrpSpPr>
            <p:cNvPr id="581" name="Group 580">
              <a:extLst>
                <a:ext uri="{FF2B5EF4-FFF2-40B4-BE49-F238E27FC236}">
                  <a16:creationId xmlns:a16="http://schemas.microsoft.com/office/drawing/2014/main" id="{EC6DC2BF-7F09-FC89-98FB-00ADC5F59F27}"/>
                </a:ext>
              </a:extLst>
            </p:cNvPr>
            <p:cNvGrpSpPr/>
            <p:nvPr/>
          </p:nvGrpSpPr>
          <p:grpSpPr>
            <a:xfrm>
              <a:off x="2134538" y="2243328"/>
              <a:ext cx="1108299" cy="1490472"/>
              <a:chOff x="2134538" y="2243328"/>
              <a:chExt cx="1108299" cy="1490472"/>
            </a:xfrm>
          </p:grpSpPr>
          <p:grpSp>
            <p:nvGrpSpPr>
              <p:cNvPr id="621" name="Group 620">
                <a:extLst>
                  <a:ext uri="{FF2B5EF4-FFF2-40B4-BE49-F238E27FC236}">
                    <a16:creationId xmlns:a16="http://schemas.microsoft.com/office/drawing/2014/main" id="{9CFD1F5B-DA15-31F0-301E-9F71B8339350}"/>
                  </a:ext>
                </a:extLst>
              </p:cNvPr>
              <p:cNvGrpSpPr/>
              <p:nvPr/>
            </p:nvGrpSpPr>
            <p:grpSpPr>
              <a:xfrm>
                <a:off x="2134538" y="3504497"/>
                <a:ext cx="1108299" cy="229303"/>
                <a:chOff x="5486400" y="3962400"/>
                <a:chExt cx="2209800" cy="457200"/>
              </a:xfrm>
            </p:grpSpPr>
            <p:sp>
              <p:nvSpPr>
                <p:cNvPr id="628" name="DRAM">
                  <a:extLst>
                    <a:ext uri="{FF2B5EF4-FFF2-40B4-BE49-F238E27FC236}">
                      <a16:creationId xmlns:a16="http://schemas.microsoft.com/office/drawing/2014/main" id="{18097A08-C5CE-C7CF-910B-F404035371B0}"/>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9" name="DRAM">
                  <a:extLst>
                    <a:ext uri="{FF2B5EF4-FFF2-40B4-BE49-F238E27FC236}">
                      <a16:creationId xmlns:a16="http://schemas.microsoft.com/office/drawing/2014/main" id="{7972E00F-D89B-7EEF-F8E9-29D3DCD08F1E}"/>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0" name="DRAM">
                  <a:extLst>
                    <a:ext uri="{FF2B5EF4-FFF2-40B4-BE49-F238E27FC236}">
                      <a16:creationId xmlns:a16="http://schemas.microsoft.com/office/drawing/2014/main" id="{AC47F400-A64D-5AD1-3613-20052B732B53}"/>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1" name="DRAM">
                  <a:extLst>
                    <a:ext uri="{FF2B5EF4-FFF2-40B4-BE49-F238E27FC236}">
                      <a16:creationId xmlns:a16="http://schemas.microsoft.com/office/drawing/2014/main" id="{FB160054-F650-FE7B-4A39-4D0A0EBD7CBF}"/>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DRAM">
                  <a:extLst>
                    <a:ext uri="{FF2B5EF4-FFF2-40B4-BE49-F238E27FC236}">
                      <a16:creationId xmlns:a16="http://schemas.microsoft.com/office/drawing/2014/main" id="{4586A5AC-E805-73A2-D358-9104D7CE2D07}"/>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2" name="Group 621">
                <a:extLst>
                  <a:ext uri="{FF2B5EF4-FFF2-40B4-BE49-F238E27FC236}">
                    <a16:creationId xmlns:a16="http://schemas.microsoft.com/office/drawing/2014/main" id="{64460EFA-B058-1B3F-2677-DC01B57230B2}"/>
                  </a:ext>
                </a:extLst>
              </p:cNvPr>
              <p:cNvGrpSpPr/>
              <p:nvPr/>
            </p:nvGrpSpPr>
            <p:grpSpPr>
              <a:xfrm>
                <a:off x="2230081" y="2243328"/>
                <a:ext cx="917213" cy="1261169"/>
                <a:chOff x="5676900" y="990600"/>
                <a:chExt cx="1828800" cy="2971800"/>
              </a:xfrm>
            </p:grpSpPr>
            <p:cxnSp>
              <p:nvCxnSpPr>
                <p:cNvPr id="623" name="Straight Connector 622">
                  <a:extLst>
                    <a:ext uri="{FF2B5EF4-FFF2-40B4-BE49-F238E27FC236}">
                      <a16:creationId xmlns:a16="http://schemas.microsoft.com/office/drawing/2014/main" id="{ACE8220A-2F7E-0ECE-C7E5-B5CA3770F181}"/>
                    </a:ext>
                  </a:extLst>
                </p:cNvPr>
                <p:cNvCxnSpPr>
                  <a:cxnSpLocks/>
                  <a:endCxn id="628"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DEAEF007-ACDB-59CA-51AA-A0F23CC3DEA9}"/>
                    </a:ext>
                  </a:extLst>
                </p:cNvPr>
                <p:cNvCxnSpPr>
                  <a:cxnSpLocks/>
                  <a:endCxn id="630"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5" name="Straight Connector 624">
                  <a:extLst>
                    <a:ext uri="{FF2B5EF4-FFF2-40B4-BE49-F238E27FC236}">
                      <a16:creationId xmlns:a16="http://schemas.microsoft.com/office/drawing/2014/main" id="{AA884B37-83E4-9C40-78F2-4E0480EA4850}"/>
                    </a:ext>
                  </a:extLst>
                </p:cNvPr>
                <p:cNvCxnSpPr>
                  <a:cxnSpLocks/>
                  <a:endCxn id="631"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E872E62D-0300-83C5-05C7-723956E1051F}"/>
                    </a:ext>
                  </a:extLst>
                </p:cNvPr>
                <p:cNvCxnSpPr>
                  <a:cxnSpLocks/>
                  <a:endCxn id="632"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1E1B27A-F652-BAD8-4AC7-45B53B3528D0}"/>
                    </a:ext>
                  </a:extLst>
                </p:cNvPr>
                <p:cNvCxnSpPr>
                  <a:cxnSpLocks/>
                  <a:endCxn id="629"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2" name="Group 581">
              <a:extLst>
                <a:ext uri="{FF2B5EF4-FFF2-40B4-BE49-F238E27FC236}">
                  <a16:creationId xmlns:a16="http://schemas.microsoft.com/office/drawing/2014/main" id="{7FEADDA5-ED03-F24E-D400-13015D3EBD86}"/>
                </a:ext>
              </a:extLst>
            </p:cNvPr>
            <p:cNvGrpSpPr/>
            <p:nvPr/>
          </p:nvGrpSpPr>
          <p:grpSpPr>
            <a:xfrm>
              <a:off x="3692066" y="2243328"/>
              <a:ext cx="1108299" cy="1490472"/>
              <a:chOff x="3692066" y="2243328"/>
              <a:chExt cx="1108299" cy="1490472"/>
            </a:xfrm>
          </p:grpSpPr>
          <p:grpSp>
            <p:nvGrpSpPr>
              <p:cNvPr id="609" name="Group 608">
                <a:extLst>
                  <a:ext uri="{FF2B5EF4-FFF2-40B4-BE49-F238E27FC236}">
                    <a16:creationId xmlns:a16="http://schemas.microsoft.com/office/drawing/2014/main" id="{43AB04C3-F0F7-9514-02DA-0FEE54202983}"/>
                  </a:ext>
                </a:extLst>
              </p:cNvPr>
              <p:cNvGrpSpPr/>
              <p:nvPr/>
            </p:nvGrpSpPr>
            <p:grpSpPr>
              <a:xfrm>
                <a:off x="3692066" y="3504497"/>
                <a:ext cx="1108299" cy="229303"/>
                <a:chOff x="5486400" y="3962400"/>
                <a:chExt cx="2209800" cy="457200"/>
              </a:xfrm>
            </p:grpSpPr>
            <p:sp>
              <p:nvSpPr>
                <p:cNvPr id="616" name="DRAM">
                  <a:extLst>
                    <a:ext uri="{FF2B5EF4-FFF2-40B4-BE49-F238E27FC236}">
                      <a16:creationId xmlns:a16="http://schemas.microsoft.com/office/drawing/2014/main" id="{86AFD232-835D-B130-D379-21BF764CCAF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DRAM">
                  <a:extLst>
                    <a:ext uri="{FF2B5EF4-FFF2-40B4-BE49-F238E27FC236}">
                      <a16:creationId xmlns:a16="http://schemas.microsoft.com/office/drawing/2014/main" id="{D1435FFA-7C09-BAEA-9779-52542F6DBEBD}"/>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DRAM">
                  <a:extLst>
                    <a:ext uri="{FF2B5EF4-FFF2-40B4-BE49-F238E27FC236}">
                      <a16:creationId xmlns:a16="http://schemas.microsoft.com/office/drawing/2014/main" id="{2D4B3483-6C8B-FEBE-494F-B057117DB79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DRAM">
                  <a:extLst>
                    <a:ext uri="{FF2B5EF4-FFF2-40B4-BE49-F238E27FC236}">
                      <a16:creationId xmlns:a16="http://schemas.microsoft.com/office/drawing/2014/main" id="{340E48C1-E3C5-5449-3FAA-44BA621C0D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0" name="DRAM">
                  <a:extLst>
                    <a:ext uri="{FF2B5EF4-FFF2-40B4-BE49-F238E27FC236}">
                      <a16:creationId xmlns:a16="http://schemas.microsoft.com/office/drawing/2014/main" id="{48817C6B-EDBB-7F75-ACA3-23DC1D25A397}"/>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0" name="Group 609">
                <a:extLst>
                  <a:ext uri="{FF2B5EF4-FFF2-40B4-BE49-F238E27FC236}">
                    <a16:creationId xmlns:a16="http://schemas.microsoft.com/office/drawing/2014/main" id="{B44633DC-B177-C5C6-9BAC-66F3C0895BBF}"/>
                  </a:ext>
                </a:extLst>
              </p:cNvPr>
              <p:cNvGrpSpPr/>
              <p:nvPr/>
            </p:nvGrpSpPr>
            <p:grpSpPr>
              <a:xfrm>
                <a:off x="3787609" y="2243328"/>
                <a:ext cx="917213" cy="1261169"/>
                <a:chOff x="5676900" y="990600"/>
                <a:chExt cx="1828800" cy="2971800"/>
              </a:xfrm>
            </p:grpSpPr>
            <p:cxnSp>
              <p:nvCxnSpPr>
                <p:cNvPr id="611" name="Straight Connector 610">
                  <a:extLst>
                    <a:ext uri="{FF2B5EF4-FFF2-40B4-BE49-F238E27FC236}">
                      <a16:creationId xmlns:a16="http://schemas.microsoft.com/office/drawing/2014/main" id="{E63E317B-2458-ADCC-BE60-C34F51AD4C49}"/>
                    </a:ext>
                  </a:extLst>
                </p:cNvPr>
                <p:cNvCxnSpPr>
                  <a:endCxn id="616"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2" name="Straight Connector 611">
                  <a:extLst>
                    <a:ext uri="{FF2B5EF4-FFF2-40B4-BE49-F238E27FC236}">
                      <a16:creationId xmlns:a16="http://schemas.microsoft.com/office/drawing/2014/main" id="{72727FDD-A8CD-08C7-2D3C-874E26A5E41B}"/>
                    </a:ext>
                  </a:extLst>
                </p:cNvPr>
                <p:cNvCxnSpPr>
                  <a:endCxn id="618"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49ED0CCF-B3B5-F793-381E-261BDD8F2FD9}"/>
                    </a:ext>
                  </a:extLst>
                </p:cNvPr>
                <p:cNvCxnSpPr>
                  <a:endCxn id="619"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A01CB088-D0D3-F878-BFBB-F6831D06F3B4}"/>
                    </a:ext>
                  </a:extLst>
                </p:cNvPr>
                <p:cNvCxnSpPr>
                  <a:endCxn id="620"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5" name="Straight Connector 614">
                  <a:extLst>
                    <a:ext uri="{FF2B5EF4-FFF2-40B4-BE49-F238E27FC236}">
                      <a16:creationId xmlns:a16="http://schemas.microsoft.com/office/drawing/2014/main" id="{4318E2BE-5A06-5183-A279-F911E679BE2C}"/>
                    </a:ext>
                  </a:extLst>
                </p:cNvPr>
                <p:cNvCxnSpPr>
                  <a:endCxn id="617"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3" name="Group 582">
              <a:extLst>
                <a:ext uri="{FF2B5EF4-FFF2-40B4-BE49-F238E27FC236}">
                  <a16:creationId xmlns:a16="http://schemas.microsoft.com/office/drawing/2014/main" id="{F575D843-8CAE-5A04-BE12-BBD6E2885B35}"/>
                </a:ext>
              </a:extLst>
            </p:cNvPr>
            <p:cNvGrpSpPr/>
            <p:nvPr/>
          </p:nvGrpSpPr>
          <p:grpSpPr>
            <a:xfrm>
              <a:off x="5258738" y="2243328"/>
              <a:ext cx="1108299" cy="1490472"/>
              <a:chOff x="5258738" y="2243328"/>
              <a:chExt cx="1108299" cy="1490472"/>
            </a:xfrm>
          </p:grpSpPr>
          <p:grpSp>
            <p:nvGrpSpPr>
              <p:cNvPr id="597" name="Group 596">
                <a:extLst>
                  <a:ext uri="{FF2B5EF4-FFF2-40B4-BE49-F238E27FC236}">
                    <a16:creationId xmlns:a16="http://schemas.microsoft.com/office/drawing/2014/main" id="{640A3005-3D4E-ED62-F8EF-3C9907B04FB6}"/>
                  </a:ext>
                </a:extLst>
              </p:cNvPr>
              <p:cNvGrpSpPr/>
              <p:nvPr/>
            </p:nvGrpSpPr>
            <p:grpSpPr>
              <a:xfrm>
                <a:off x="5258738" y="3504497"/>
                <a:ext cx="1108299" cy="229303"/>
                <a:chOff x="5486400" y="3962400"/>
                <a:chExt cx="2209800" cy="457200"/>
              </a:xfrm>
            </p:grpSpPr>
            <p:sp>
              <p:nvSpPr>
                <p:cNvPr id="604" name="DRAM">
                  <a:extLst>
                    <a:ext uri="{FF2B5EF4-FFF2-40B4-BE49-F238E27FC236}">
                      <a16:creationId xmlns:a16="http://schemas.microsoft.com/office/drawing/2014/main" id="{669CE623-BFC3-463F-AA65-0607192EBA0E}"/>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5" name="DRAM">
                  <a:extLst>
                    <a:ext uri="{FF2B5EF4-FFF2-40B4-BE49-F238E27FC236}">
                      <a16:creationId xmlns:a16="http://schemas.microsoft.com/office/drawing/2014/main" id="{663BECC2-D1A5-A327-7C42-D233E3C02C1B}"/>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6" name="DRAM">
                  <a:extLst>
                    <a:ext uri="{FF2B5EF4-FFF2-40B4-BE49-F238E27FC236}">
                      <a16:creationId xmlns:a16="http://schemas.microsoft.com/office/drawing/2014/main" id="{B3EF7CA7-4B34-0B63-22E9-E0A72894CEC9}"/>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7" name="DRAM">
                  <a:extLst>
                    <a:ext uri="{FF2B5EF4-FFF2-40B4-BE49-F238E27FC236}">
                      <a16:creationId xmlns:a16="http://schemas.microsoft.com/office/drawing/2014/main" id="{C437B0AF-F86D-A7EB-A4AA-CDF065FC39DE}"/>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AFF9DD-88C7-FED6-230A-0DB79464FDFF}"/>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98" name="Group 597">
                <a:extLst>
                  <a:ext uri="{FF2B5EF4-FFF2-40B4-BE49-F238E27FC236}">
                    <a16:creationId xmlns:a16="http://schemas.microsoft.com/office/drawing/2014/main" id="{E781929C-6BF8-B393-ABC4-B1977312E8AC}"/>
                  </a:ext>
                </a:extLst>
              </p:cNvPr>
              <p:cNvGrpSpPr/>
              <p:nvPr/>
            </p:nvGrpSpPr>
            <p:grpSpPr>
              <a:xfrm>
                <a:off x="5354281" y="2243328"/>
                <a:ext cx="917213" cy="1261169"/>
                <a:chOff x="5676900" y="990600"/>
                <a:chExt cx="1828800" cy="2971800"/>
              </a:xfrm>
            </p:grpSpPr>
            <p:cxnSp>
              <p:nvCxnSpPr>
                <p:cNvPr id="599" name="Straight Connector 598">
                  <a:extLst>
                    <a:ext uri="{FF2B5EF4-FFF2-40B4-BE49-F238E27FC236}">
                      <a16:creationId xmlns:a16="http://schemas.microsoft.com/office/drawing/2014/main" id="{944CCD51-105A-7B70-5B31-99CEAE9E0131}"/>
                    </a:ext>
                  </a:extLst>
                </p:cNvPr>
                <p:cNvCxnSpPr>
                  <a:endCxn id="604"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0" name="Straight Connector 599">
                  <a:extLst>
                    <a:ext uri="{FF2B5EF4-FFF2-40B4-BE49-F238E27FC236}">
                      <a16:creationId xmlns:a16="http://schemas.microsoft.com/office/drawing/2014/main" id="{5AD415F1-C5A3-F5A0-24E9-1089106DD299}"/>
                    </a:ext>
                  </a:extLst>
                </p:cNvPr>
                <p:cNvCxnSpPr>
                  <a:endCxn id="606"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1" name="Straight Connector 600">
                  <a:extLst>
                    <a:ext uri="{FF2B5EF4-FFF2-40B4-BE49-F238E27FC236}">
                      <a16:creationId xmlns:a16="http://schemas.microsoft.com/office/drawing/2014/main" id="{5B98E9C1-FF47-7920-FFE0-7D7C06433FD1}"/>
                    </a:ext>
                  </a:extLst>
                </p:cNvPr>
                <p:cNvCxnSpPr>
                  <a:endCxn id="607"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2" name="Straight Connector 601">
                  <a:extLst>
                    <a:ext uri="{FF2B5EF4-FFF2-40B4-BE49-F238E27FC236}">
                      <a16:creationId xmlns:a16="http://schemas.microsoft.com/office/drawing/2014/main" id="{2C4D397C-93C0-5445-959C-B3271D84B89B}"/>
                    </a:ext>
                  </a:extLst>
                </p:cNvPr>
                <p:cNvCxnSpPr>
                  <a:endCxn id="608"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FBF4B457-E641-A211-F7B4-7E6F672DE241}"/>
                    </a:ext>
                  </a:extLst>
                </p:cNvPr>
                <p:cNvCxnSpPr>
                  <a:endCxn id="605"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4" name="Group 583">
              <a:extLst>
                <a:ext uri="{FF2B5EF4-FFF2-40B4-BE49-F238E27FC236}">
                  <a16:creationId xmlns:a16="http://schemas.microsoft.com/office/drawing/2014/main" id="{15DF6402-3944-9374-8FCF-0627E098E214}"/>
                </a:ext>
              </a:extLst>
            </p:cNvPr>
            <p:cNvGrpSpPr/>
            <p:nvPr/>
          </p:nvGrpSpPr>
          <p:grpSpPr>
            <a:xfrm>
              <a:off x="6816266" y="2243328"/>
              <a:ext cx="1108299" cy="1490472"/>
              <a:chOff x="6816266" y="2243328"/>
              <a:chExt cx="1108299" cy="1490472"/>
            </a:xfrm>
          </p:grpSpPr>
          <p:grpSp>
            <p:nvGrpSpPr>
              <p:cNvPr id="585" name="Group 584">
                <a:extLst>
                  <a:ext uri="{FF2B5EF4-FFF2-40B4-BE49-F238E27FC236}">
                    <a16:creationId xmlns:a16="http://schemas.microsoft.com/office/drawing/2014/main" id="{D22E35BB-A0C9-E960-51C1-9E6361A514DB}"/>
                  </a:ext>
                </a:extLst>
              </p:cNvPr>
              <p:cNvGrpSpPr/>
              <p:nvPr/>
            </p:nvGrpSpPr>
            <p:grpSpPr>
              <a:xfrm>
                <a:off x="6816266" y="3504497"/>
                <a:ext cx="1108299" cy="229303"/>
                <a:chOff x="5486400" y="3962400"/>
                <a:chExt cx="2209800" cy="457200"/>
              </a:xfrm>
            </p:grpSpPr>
            <p:sp>
              <p:nvSpPr>
                <p:cNvPr id="592" name="DRAM">
                  <a:extLst>
                    <a:ext uri="{FF2B5EF4-FFF2-40B4-BE49-F238E27FC236}">
                      <a16:creationId xmlns:a16="http://schemas.microsoft.com/office/drawing/2014/main" id="{3C208440-94BA-F6BA-C131-BC751375247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3" name="DRAM">
                  <a:extLst>
                    <a:ext uri="{FF2B5EF4-FFF2-40B4-BE49-F238E27FC236}">
                      <a16:creationId xmlns:a16="http://schemas.microsoft.com/office/drawing/2014/main" id="{1DBE353D-BFBD-34F0-4DF4-DD2EA75C61A7}"/>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4" name="DRAM">
                  <a:extLst>
                    <a:ext uri="{FF2B5EF4-FFF2-40B4-BE49-F238E27FC236}">
                      <a16:creationId xmlns:a16="http://schemas.microsoft.com/office/drawing/2014/main" id="{AC3E2BA2-3C07-DDC7-0219-EBC88EE2CCDB}"/>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5" name="DRAM">
                  <a:extLst>
                    <a:ext uri="{FF2B5EF4-FFF2-40B4-BE49-F238E27FC236}">
                      <a16:creationId xmlns:a16="http://schemas.microsoft.com/office/drawing/2014/main" id="{24DD0599-78EE-CDA7-FDF3-35562517E71A}"/>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BC003E2F-DC0C-60A1-5F30-A9C9723DF9F4}"/>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6" name="Group 585">
                <a:extLst>
                  <a:ext uri="{FF2B5EF4-FFF2-40B4-BE49-F238E27FC236}">
                    <a16:creationId xmlns:a16="http://schemas.microsoft.com/office/drawing/2014/main" id="{1F77C299-7ACB-5D0E-C992-4D57A153E824}"/>
                  </a:ext>
                </a:extLst>
              </p:cNvPr>
              <p:cNvGrpSpPr/>
              <p:nvPr/>
            </p:nvGrpSpPr>
            <p:grpSpPr>
              <a:xfrm>
                <a:off x="6911809" y="2243328"/>
                <a:ext cx="917213" cy="1261169"/>
                <a:chOff x="5676900" y="990600"/>
                <a:chExt cx="1828800" cy="2971800"/>
              </a:xfrm>
            </p:grpSpPr>
            <p:cxnSp>
              <p:nvCxnSpPr>
                <p:cNvPr id="587" name="Straight Connector 586">
                  <a:extLst>
                    <a:ext uri="{FF2B5EF4-FFF2-40B4-BE49-F238E27FC236}">
                      <a16:creationId xmlns:a16="http://schemas.microsoft.com/office/drawing/2014/main" id="{447D4B6B-0A0A-A1C6-484C-40EFDC02456B}"/>
                    </a:ext>
                  </a:extLst>
                </p:cNvPr>
                <p:cNvCxnSpPr>
                  <a:endCxn id="592"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8" name="Straight Connector 587">
                  <a:extLst>
                    <a:ext uri="{FF2B5EF4-FFF2-40B4-BE49-F238E27FC236}">
                      <a16:creationId xmlns:a16="http://schemas.microsoft.com/office/drawing/2014/main" id="{B1C67037-5A78-E6F3-8A7B-44B010D431F8}"/>
                    </a:ext>
                  </a:extLst>
                </p:cNvPr>
                <p:cNvCxnSpPr>
                  <a:endCxn id="594"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9" name="Straight Connector 588">
                  <a:extLst>
                    <a:ext uri="{FF2B5EF4-FFF2-40B4-BE49-F238E27FC236}">
                      <a16:creationId xmlns:a16="http://schemas.microsoft.com/office/drawing/2014/main" id="{D43A6EF8-6E57-523F-0BFC-5266164E172C}"/>
                    </a:ext>
                  </a:extLst>
                </p:cNvPr>
                <p:cNvCxnSpPr>
                  <a:endCxn id="595"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0" name="Straight Connector 589">
                  <a:extLst>
                    <a:ext uri="{FF2B5EF4-FFF2-40B4-BE49-F238E27FC236}">
                      <a16:creationId xmlns:a16="http://schemas.microsoft.com/office/drawing/2014/main" id="{97D91EE0-1E81-2EFB-65FF-F0F4F1DAA0E0}"/>
                    </a:ext>
                  </a:extLst>
                </p:cNvPr>
                <p:cNvCxnSpPr>
                  <a:endCxn id="596"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6AF93BD2-2212-C8B6-6917-36BBA6F43840}"/>
                    </a:ext>
                  </a:extLst>
                </p:cNvPr>
                <p:cNvCxnSpPr>
                  <a:endCxn id="593"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33" name="Group 632">
            <a:extLst>
              <a:ext uri="{FF2B5EF4-FFF2-40B4-BE49-F238E27FC236}">
                <a16:creationId xmlns:a16="http://schemas.microsoft.com/office/drawing/2014/main" id="{DF9FCE41-45ED-7C57-E755-AC9F9B9EEA4E}"/>
              </a:ext>
            </a:extLst>
          </p:cNvPr>
          <p:cNvGrpSpPr/>
          <p:nvPr/>
        </p:nvGrpSpPr>
        <p:grpSpPr>
          <a:xfrm>
            <a:off x="1734834" y="3433132"/>
            <a:ext cx="1414038" cy="191087"/>
            <a:chOff x="1828799" y="2017072"/>
            <a:chExt cx="1414038" cy="191087"/>
          </a:xfrm>
        </p:grpSpPr>
        <p:sp>
          <p:nvSpPr>
            <p:cNvPr id="634" name="DRAM">
              <a:extLst>
                <a:ext uri="{FF2B5EF4-FFF2-40B4-BE49-F238E27FC236}">
                  <a16:creationId xmlns:a16="http://schemas.microsoft.com/office/drawing/2014/main" id="{0425F59A-0914-0B3A-8880-02CD4503DC90}"/>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5" name="Straight Connector 634">
              <a:extLst>
                <a:ext uri="{FF2B5EF4-FFF2-40B4-BE49-F238E27FC236}">
                  <a16:creationId xmlns:a16="http://schemas.microsoft.com/office/drawing/2014/main" id="{0365DAD6-F9FB-425F-8935-BA538D916B3C}"/>
                </a:ext>
              </a:extLst>
            </p:cNvPr>
            <p:cNvCxnSpPr>
              <a:cxnSpLocks/>
              <a:stCxn id="640" idx="6"/>
              <a:endCxn id="63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6" name="Oval 635">
              <a:extLst>
                <a:ext uri="{FF2B5EF4-FFF2-40B4-BE49-F238E27FC236}">
                  <a16:creationId xmlns:a16="http://schemas.microsoft.com/office/drawing/2014/main" id="{D54A3DCF-65E7-B403-08FC-ABD1BFD2FB03}"/>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7" name="Oval 636">
              <a:extLst>
                <a:ext uri="{FF2B5EF4-FFF2-40B4-BE49-F238E27FC236}">
                  <a16:creationId xmlns:a16="http://schemas.microsoft.com/office/drawing/2014/main" id="{A219D0FB-1242-DB5B-8F12-BB552160CFFF}"/>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8" name="Oval 637">
              <a:extLst>
                <a:ext uri="{FF2B5EF4-FFF2-40B4-BE49-F238E27FC236}">
                  <a16:creationId xmlns:a16="http://schemas.microsoft.com/office/drawing/2014/main" id="{06A5D890-C32E-3AE7-0231-B54DDDDF9A99}"/>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9" name="Oval 638">
              <a:extLst>
                <a:ext uri="{FF2B5EF4-FFF2-40B4-BE49-F238E27FC236}">
                  <a16:creationId xmlns:a16="http://schemas.microsoft.com/office/drawing/2014/main" id="{522E2C60-2BE4-D1A6-A6C0-873888603E40}"/>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1993063B-FCEA-0BCA-CDF3-8C81DC0E7B6A}"/>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1" name="Group 640">
            <a:extLst>
              <a:ext uri="{FF2B5EF4-FFF2-40B4-BE49-F238E27FC236}">
                <a16:creationId xmlns:a16="http://schemas.microsoft.com/office/drawing/2014/main" id="{184E7C71-9393-1558-6259-133CBC1A43AD}"/>
              </a:ext>
            </a:extLst>
          </p:cNvPr>
          <p:cNvGrpSpPr/>
          <p:nvPr/>
        </p:nvGrpSpPr>
        <p:grpSpPr>
          <a:xfrm>
            <a:off x="3292362" y="3433132"/>
            <a:ext cx="1414038" cy="191087"/>
            <a:chOff x="3386327" y="2017072"/>
            <a:chExt cx="1414038" cy="191087"/>
          </a:xfrm>
        </p:grpSpPr>
        <p:sp>
          <p:nvSpPr>
            <p:cNvPr id="642" name="DRAM">
              <a:extLst>
                <a:ext uri="{FF2B5EF4-FFF2-40B4-BE49-F238E27FC236}">
                  <a16:creationId xmlns:a16="http://schemas.microsoft.com/office/drawing/2014/main" id="{5D164751-E07A-4046-5602-3CFB6444903E}"/>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43" name="Straight Connector 642">
              <a:extLst>
                <a:ext uri="{FF2B5EF4-FFF2-40B4-BE49-F238E27FC236}">
                  <a16:creationId xmlns:a16="http://schemas.microsoft.com/office/drawing/2014/main" id="{5E34ADD2-02B2-0CA3-4B45-ADB1255E0F08}"/>
                </a:ext>
              </a:extLst>
            </p:cNvPr>
            <p:cNvCxnSpPr>
              <a:cxnSpLocks/>
              <a:endCxn id="64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44" name="Oval 643">
              <a:extLst>
                <a:ext uri="{FF2B5EF4-FFF2-40B4-BE49-F238E27FC236}">
                  <a16:creationId xmlns:a16="http://schemas.microsoft.com/office/drawing/2014/main" id="{57FD474B-F4FD-4AB3-E584-B4AD403FD885}"/>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5" name="Oval 644">
              <a:extLst>
                <a:ext uri="{FF2B5EF4-FFF2-40B4-BE49-F238E27FC236}">
                  <a16:creationId xmlns:a16="http://schemas.microsoft.com/office/drawing/2014/main" id="{FBFB9199-5AF0-5F79-3028-47929D457CEB}"/>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6" name="Oval 645">
              <a:extLst>
                <a:ext uri="{FF2B5EF4-FFF2-40B4-BE49-F238E27FC236}">
                  <a16:creationId xmlns:a16="http://schemas.microsoft.com/office/drawing/2014/main" id="{9BD4A7A8-5F6E-C7A5-12C7-B4297E1F5FD1}"/>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7" name="Oval 646">
              <a:extLst>
                <a:ext uri="{FF2B5EF4-FFF2-40B4-BE49-F238E27FC236}">
                  <a16:creationId xmlns:a16="http://schemas.microsoft.com/office/drawing/2014/main" id="{87598C65-1C14-C0C6-382C-C222DD1385D9}"/>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8" name="Oval 647">
              <a:extLst>
                <a:ext uri="{FF2B5EF4-FFF2-40B4-BE49-F238E27FC236}">
                  <a16:creationId xmlns:a16="http://schemas.microsoft.com/office/drawing/2014/main" id="{CBFA9CA4-E549-68C2-DE14-A9E300FD751B}"/>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9" name="Group 648">
            <a:extLst>
              <a:ext uri="{FF2B5EF4-FFF2-40B4-BE49-F238E27FC236}">
                <a16:creationId xmlns:a16="http://schemas.microsoft.com/office/drawing/2014/main" id="{F42ACF8A-CEFC-6EF7-279E-B83A60F8D597}"/>
              </a:ext>
            </a:extLst>
          </p:cNvPr>
          <p:cNvGrpSpPr/>
          <p:nvPr/>
        </p:nvGrpSpPr>
        <p:grpSpPr>
          <a:xfrm>
            <a:off x="4859034" y="3433132"/>
            <a:ext cx="1414038" cy="191087"/>
            <a:chOff x="4952999" y="2017072"/>
            <a:chExt cx="1414038" cy="191087"/>
          </a:xfrm>
        </p:grpSpPr>
        <p:sp>
          <p:nvSpPr>
            <p:cNvPr id="650" name="DRAM">
              <a:extLst>
                <a:ext uri="{FF2B5EF4-FFF2-40B4-BE49-F238E27FC236}">
                  <a16:creationId xmlns:a16="http://schemas.microsoft.com/office/drawing/2014/main" id="{8E1B3E85-3553-2278-0A35-A279B2BD0B04}"/>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51" name="Straight Connector 650">
              <a:extLst>
                <a:ext uri="{FF2B5EF4-FFF2-40B4-BE49-F238E27FC236}">
                  <a16:creationId xmlns:a16="http://schemas.microsoft.com/office/drawing/2014/main" id="{9F1CBDCA-65BC-7FE4-9C11-A290929A26B3}"/>
                </a:ext>
              </a:extLst>
            </p:cNvPr>
            <p:cNvCxnSpPr>
              <a:cxnSpLocks/>
              <a:stCxn id="656" idx="6"/>
              <a:endCxn id="650"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52" name="Oval 651">
              <a:extLst>
                <a:ext uri="{FF2B5EF4-FFF2-40B4-BE49-F238E27FC236}">
                  <a16:creationId xmlns:a16="http://schemas.microsoft.com/office/drawing/2014/main" id="{136C594F-8CD2-FAF4-4111-0AE6729D0B7D}"/>
                </a:ext>
              </a:extLst>
            </p:cNvPr>
            <p:cNvSpPr/>
            <p:nvPr/>
          </p:nvSpPr>
          <p:spPr>
            <a:xfrm>
              <a:off x="52587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3" name="Oval 652">
              <a:extLst>
                <a:ext uri="{FF2B5EF4-FFF2-40B4-BE49-F238E27FC236}">
                  <a16:creationId xmlns:a16="http://schemas.microsoft.com/office/drawing/2014/main" id="{17615C31-87E6-8E59-82FD-F50D8F043988}"/>
                </a:ext>
              </a:extLst>
            </p:cNvPr>
            <p:cNvSpPr/>
            <p:nvPr/>
          </p:nvSpPr>
          <p:spPr>
            <a:xfrm>
              <a:off x="54880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4" name="Oval 653">
              <a:extLst>
                <a:ext uri="{FF2B5EF4-FFF2-40B4-BE49-F238E27FC236}">
                  <a16:creationId xmlns:a16="http://schemas.microsoft.com/office/drawing/2014/main" id="{2B0A1994-A47C-D00F-3548-A149A6E28E5E}"/>
                </a:ext>
              </a:extLst>
            </p:cNvPr>
            <p:cNvSpPr/>
            <p:nvPr/>
          </p:nvSpPr>
          <p:spPr>
            <a:xfrm>
              <a:off x="57173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5" name="Oval 654">
              <a:extLst>
                <a:ext uri="{FF2B5EF4-FFF2-40B4-BE49-F238E27FC236}">
                  <a16:creationId xmlns:a16="http://schemas.microsoft.com/office/drawing/2014/main" id="{0512E2AC-CD69-A8B9-E7D1-BD42B09CBFB9}"/>
                </a:ext>
              </a:extLst>
            </p:cNvPr>
            <p:cNvSpPr/>
            <p:nvPr/>
          </p:nvSpPr>
          <p:spPr>
            <a:xfrm>
              <a:off x="59466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6" name="Oval 655">
              <a:extLst>
                <a:ext uri="{FF2B5EF4-FFF2-40B4-BE49-F238E27FC236}">
                  <a16:creationId xmlns:a16="http://schemas.microsoft.com/office/drawing/2014/main" id="{2A7FACE0-CDCC-1585-56B1-5DC7A30DC775}"/>
                </a:ext>
              </a:extLst>
            </p:cNvPr>
            <p:cNvSpPr/>
            <p:nvPr/>
          </p:nvSpPr>
          <p:spPr>
            <a:xfrm>
              <a:off x="61759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57" name="Group 656">
            <a:extLst>
              <a:ext uri="{FF2B5EF4-FFF2-40B4-BE49-F238E27FC236}">
                <a16:creationId xmlns:a16="http://schemas.microsoft.com/office/drawing/2014/main" id="{C732A734-DBD5-CAA3-CCA7-56E24D2C3232}"/>
              </a:ext>
            </a:extLst>
          </p:cNvPr>
          <p:cNvGrpSpPr/>
          <p:nvPr/>
        </p:nvGrpSpPr>
        <p:grpSpPr>
          <a:xfrm>
            <a:off x="6416562" y="3433132"/>
            <a:ext cx="1414038" cy="191087"/>
            <a:chOff x="6510527" y="2017072"/>
            <a:chExt cx="1414038" cy="191087"/>
          </a:xfrm>
        </p:grpSpPr>
        <p:sp>
          <p:nvSpPr>
            <p:cNvPr id="658" name="DRAM">
              <a:extLst>
                <a:ext uri="{FF2B5EF4-FFF2-40B4-BE49-F238E27FC236}">
                  <a16:creationId xmlns:a16="http://schemas.microsoft.com/office/drawing/2014/main" id="{062749DF-6030-EBAB-4526-833AABC12B99}"/>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59" name="Straight Connector 658">
              <a:extLst>
                <a:ext uri="{FF2B5EF4-FFF2-40B4-BE49-F238E27FC236}">
                  <a16:creationId xmlns:a16="http://schemas.microsoft.com/office/drawing/2014/main" id="{27153594-CEFB-F1C2-7CD8-5AE27DCC3B8F}"/>
                </a:ext>
              </a:extLst>
            </p:cNvPr>
            <p:cNvCxnSpPr>
              <a:cxnSpLocks/>
              <a:stCxn id="664" idx="6"/>
              <a:endCxn id="658"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60" name="Oval 659">
              <a:extLst>
                <a:ext uri="{FF2B5EF4-FFF2-40B4-BE49-F238E27FC236}">
                  <a16:creationId xmlns:a16="http://schemas.microsoft.com/office/drawing/2014/main" id="{04E8F48B-F8FF-4985-8C4A-F1EB4FDB57CA}"/>
                </a:ext>
              </a:extLst>
            </p:cNvPr>
            <p:cNvSpPr/>
            <p:nvPr/>
          </p:nvSpPr>
          <p:spPr>
            <a:xfrm>
              <a:off x="68162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1" name="Oval 660">
              <a:extLst>
                <a:ext uri="{FF2B5EF4-FFF2-40B4-BE49-F238E27FC236}">
                  <a16:creationId xmlns:a16="http://schemas.microsoft.com/office/drawing/2014/main" id="{813F39CB-1308-C8B2-B5BA-BA9F09435BA4}"/>
                </a:ext>
              </a:extLst>
            </p:cNvPr>
            <p:cNvSpPr/>
            <p:nvPr/>
          </p:nvSpPr>
          <p:spPr>
            <a:xfrm>
              <a:off x="70455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2" name="Oval 661">
              <a:extLst>
                <a:ext uri="{FF2B5EF4-FFF2-40B4-BE49-F238E27FC236}">
                  <a16:creationId xmlns:a16="http://schemas.microsoft.com/office/drawing/2014/main" id="{5C6D6BC8-CB65-1C01-1E15-807CDD5CD3B3}"/>
                </a:ext>
              </a:extLst>
            </p:cNvPr>
            <p:cNvSpPr/>
            <p:nvPr/>
          </p:nvSpPr>
          <p:spPr>
            <a:xfrm>
              <a:off x="72748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3" name="Oval 662">
              <a:extLst>
                <a:ext uri="{FF2B5EF4-FFF2-40B4-BE49-F238E27FC236}">
                  <a16:creationId xmlns:a16="http://schemas.microsoft.com/office/drawing/2014/main" id="{565C1D87-0CD8-A92A-BAFA-8C434D58784D}"/>
                </a:ext>
              </a:extLst>
            </p:cNvPr>
            <p:cNvSpPr/>
            <p:nvPr/>
          </p:nvSpPr>
          <p:spPr>
            <a:xfrm>
              <a:off x="75041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4" name="Oval 663">
              <a:extLst>
                <a:ext uri="{FF2B5EF4-FFF2-40B4-BE49-F238E27FC236}">
                  <a16:creationId xmlns:a16="http://schemas.microsoft.com/office/drawing/2014/main" id="{0994B7B4-1923-25FA-4D2F-0EB2BC575810}"/>
                </a:ext>
              </a:extLst>
            </p:cNvPr>
            <p:cNvSpPr/>
            <p:nvPr/>
          </p:nvSpPr>
          <p:spPr>
            <a:xfrm>
              <a:off x="77334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8" name="Group 667">
            <a:extLst>
              <a:ext uri="{FF2B5EF4-FFF2-40B4-BE49-F238E27FC236}">
                <a16:creationId xmlns:a16="http://schemas.microsoft.com/office/drawing/2014/main" id="{7BB5A784-B0A7-0E69-41FF-9F9A6D8A4557}"/>
              </a:ext>
            </a:extLst>
          </p:cNvPr>
          <p:cNvGrpSpPr/>
          <p:nvPr/>
        </p:nvGrpSpPr>
        <p:grpSpPr>
          <a:xfrm>
            <a:off x="1734835" y="5379553"/>
            <a:ext cx="6248400" cy="914400"/>
            <a:chOff x="1828800" y="4192093"/>
            <a:chExt cx="6248400" cy="914400"/>
          </a:xfrm>
        </p:grpSpPr>
        <p:cxnSp>
          <p:nvCxnSpPr>
            <p:cNvPr id="672" name="Straight Connector 671">
              <a:extLst>
                <a:ext uri="{FF2B5EF4-FFF2-40B4-BE49-F238E27FC236}">
                  <a16:creationId xmlns:a16="http://schemas.microsoft.com/office/drawing/2014/main" id="{3116BE0E-F271-F305-EA26-0C82E2B4DA81}"/>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74" name="DRAM">
              <a:extLst>
                <a:ext uri="{FF2B5EF4-FFF2-40B4-BE49-F238E27FC236}">
                  <a16:creationId xmlns:a16="http://schemas.microsoft.com/office/drawing/2014/main" id="{2C8D9CC8-6BDA-5419-E8E4-42FF61C79883}"/>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70" name="Straight Connector 669">
            <a:extLst>
              <a:ext uri="{FF2B5EF4-FFF2-40B4-BE49-F238E27FC236}">
                <a16:creationId xmlns:a16="http://schemas.microsoft.com/office/drawing/2014/main" id="{7CF8E28C-EF26-E17F-9F1C-452F8E77B00C}"/>
              </a:ext>
            </a:extLst>
          </p:cNvPr>
          <p:cNvCxnSpPr/>
          <p:nvPr/>
        </p:nvCxnSpPr>
        <p:spPr>
          <a:xfrm flipH="1">
            <a:off x="4782835" y="598806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7" name="TextBox 666">
            <a:extLst>
              <a:ext uri="{FF2B5EF4-FFF2-40B4-BE49-F238E27FC236}">
                <a16:creationId xmlns:a16="http://schemas.microsoft.com/office/drawing/2014/main" id="{8F90DF0C-2A24-C7B4-AE31-33E960E51FF5}"/>
              </a:ext>
            </a:extLst>
          </p:cNvPr>
          <p:cNvSpPr txBox="1"/>
          <p:nvPr/>
        </p:nvSpPr>
        <p:spPr>
          <a:xfrm>
            <a:off x="5011434" y="591186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nvGrpSpPr>
          <p:cNvPr id="675" name="Group 674">
            <a:extLst>
              <a:ext uri="{FF2B5EF4-FFF2-40B4-BE49-F238E27FC236}">
                <a16:creationId xmlns:a16="http://schemas.microsoft.com/office/drawing/2014/main" id="{78C3DDC3-936F-9F94-A76F-0A533527ADE0}"/>
              </a:ext>
            </a:extLst>
          </p:cNvPr>
          <p:cNvGrpSpPr/>
          <p:nvPr/>
        </p:nvGrpSpPr>
        <p:grpSpPr>
          <a:xfrm>
            <a:off x="1734835" y="4042423"/>
            <a:ext cx="6248400" cy="1337130"/>
            <a:chOff x="1828800" y="2854963"/>
            <a:chExt cx="6248400" cy="1337130"/>
          </a:xfrm>
        </p:grpSpPr>
        <p:cxnSp>
          <p:nvCxnSpPr>
            <p:cNvPr id="676" name="Straight Connector 675">
              <a:extLst>
                <a:ext uri="{FF2B5EF4-FFF2-40B4-BE49-F238E27FC236}">
                  <a16:creationId xmlns:a16="http://schemas.microsoft.com/office/drawing/2014/main" id="{3D5C2FFA-6BE1-B8AC-4C6F-D925B7C8276A}"/>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D5586EFF-ECC6-58DC-2D42-C741C756093A}"/>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E1178004-2221-2900-3661-605BBA737AD5}"/>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24547807-69BC-2F8E-734C-4A704A4AE4AB}"/>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84" name="DRAM">
              <a:extLst>
                <a:ext uri="{FF2B5EF4-FFF2-40B4-BE49-F238E27FC236}">
                  <a16:creationId xmlns:a16="http://schemas.microsoft.com/office/drawing/2014/main" id="{B16BC426-395A-6BC0-5265-1F4643A83C05}"/>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cxnSp>
          <p:nvCxnSpPr>
            <p:cNvPr id="680" name="Straight Connector 679">
              <a:extLst>
                <a:ext uri="{FF2B5EF4-FFF2-40B4-BE49-F238E27FC236}">
                  <a16:creationId xmlns:a16="http://schemas.microsoft.com/office/drawing/2014/main" id="{6E0BB9BB-5DC8-BCFA-35D5-FCE7C4545088}"/>
                </a:ext>
              </a:extLst>
            </p:cNvPr>
            <p:cNvCxnSpPr>
              <a:cxnSpLocks/>
            </p:cNvCxnSpPr>
            <p:nvPr/>
          </p:nvCxnSpPr>
          <p:spPr>
            <a:xfrm flipV="1">
              <a:off x="2688688"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FC8EF256-10F9-677C-EBEA-7919D3FF3B71}"/>
                </a:ext>
              </a:extLst>
            </p:cNvPr>
            <p:cNvCxnSpPr>
              <a:cxnSpLocks/>
            </p:cNvCxnSpPr>
            <p:nvPr/>
          </p:nvCxnSpPr>
          <p:spPr>
            <a:xfrm flipV="1">
              <a:off x="4246216"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4A85A823-AC4A-E0C6-956E-B108653B9D78}"/>
                </a:ext>
              </a:extLst>
            </p:cNvPr>
            <p:cNvCxnSpPr>
              <a:cxnSpLocks/>
            </p:cNvCxnSpPr>
            <p:nvPr/>
          </p:nvCxnSpPr>
          <p:spPr>
            <a:xfrm flipV="1">
              <a:off x="5812888"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FDA40F08-3322-30C2-2F09-93E01D7F30E7}"/>
                </a:ext>
              </a:extLst>
            </p:cNvPr>
            <p:cNvCxnSpPr>
              <a:cxnSpLocks/>
            </p:cNvCxnSpPr>
            <p:nvPr/>
          </p:nvCxnSpPr>
          <p:spPr>
            <a:xfrm flipV="1">
              <a:off x="7370416"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693" name="TextBox 692">
            <a:extLst>
              <a:ext uri="{FF2B5EF4-FFF2-40B4-BE49-F238E27FC236}">
                <a16:creationId xmlns:a16="http://schemas.microsoft.com/office/drawing/2014/main" id="{DFB7482C-7838-488B-92BC-76F89B665B34}"/>
              </a:ext>
            </a:extLst>
          </p:cNvPr>
          <p:cNvSpPr txBox="1"/>
          <p:nvPr/>
        </p:nvSpPr>
        <p:spPr>
          <a:xfrm>
            <a:off x="5468635" y="2101860"/>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sp>
        <p:nvSpPr>
          <p:cNvPr id="701" name="DRAM">
            <a:extLst>
              <a:ext uri="{FF2B5EF4-FFF2-40B4-BE49-F238E27FC236}">
                <a16:creationId xmlns:a16="http://schemas.microsoft.com/office/drawing/2014/main" id="{4EA701ED-1071-1F65-A5E3-6398ECF35CE9}"/>
              </a:ext>
            </a:extLst>
          </p:cNvPr>
          <p:cNvSpPr/>
          <p:nvPr/>
        </p:nvSpPr>
        <p:spPr>
          <a:xfrm>
            <a:off x="2501604" y="4578255"/>
            <a:ext cx="191086" cy="229303"/>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2" name="TextBox 701">
            <a:extLst>
              <a:ext uri="{FF2B5EF4-FFF2-40B4-BE49-F238E27FC236}">
                <a16:creationId xmlns:a16="http://schemas.microsoft.com/office/drawing/2014/main" id="{0D2A96BC-E353-B377-0B98-4ED1699CA3E2}"/>
              </a:ext>
            </a:extLst>
          </p:cNvPr>
          <p:cNvSpPr txBox="1"/>
          <p:nvPr/>
        </p:nvSpPr>
        <p:spPr>
          <a:xfrm>
            <a:off x="7601297" y="4542446"/>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global</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s</a:t>
            </a:r>
            <a:r>
              <a:rPr kumimoji="0" lang="en-US" b="0" i="0" u="none" strike="noStrike" kern="1200" cap="none" spc="0" normalizeH="0" baseline="0" noProof="0" dirty="0" err="1">
                <a:ln>
                  <a:noFill/>
                </a:ln>
                <a:effectLst/>
                <a:uLnTx/>
                <a:uFillTx/>
                <a:latin typeface="Avenir Next" panose="020B0503020202020204" pitchFamily="34" charset="0"/>
              </a:rPr>
              <a:t>ense</a:t>
            </a:r>
            <a:r>
              <a:rPr kumimoji="0" lang="en-US" b="0" i="0" u="none" strike="noStrike" kern="1200" cap="none" spc="0" normalizeH="0" baseline="0" noProof="0" dirty="0">
                <a:ln>
                  <a:noFill/>
                </a:ln>
                <a:effectLst/>
                <a:uLnTx/>
                <a:uFillTx/>
                <a:latin typeface="Avenir Next" panose="020B0503020202020204" pitchFamily="34" charset="0"/>
              </a:rPr>
              <a:t> amplifier</a:t>
            </a:r>
          </a:p>
        </p:txBody>
      </p:sp>
      <p:sp>
        <p:nvSpPr>
          <p:cNvPr id="703" name="DRAM">
            <a:extLst>
              <a:ext uri="{FF2B5EF4-FFF2-40B4-BE49-F238E27FC236}">
                <a16:creationId xmlns:a16="http://schemas.microsoft.com/office/drawing/2014/main" id="{36D127E1-76B5-AA5B-EC7D-25E41F1F1562}"/>
              </a:ext>
            </a:extLst>
          </p:cNvPr>
          <p:cNvSpPr/>
          <p:nvPr/>
        </p:nvSpPr>
        <p:spPr>
          <a:xfrm>
            <a:off x="7184203" y="4578255"/>
            <a:ext cx="191086" cy="229303"/>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4" name="DRAM">
            <a:extLst>
              <a:ext uri="{FF2B5EF4-FFF2-40B4-BE49-F238E27FC236}">
                <a16:creationId xmlns:a16="http://schemas.microsoft.com/office/drawing/2014/main" id="{070AC36B-71E9-01E4-A94F-6417563C59E6}"/>
              </a:ext>
            </a:extLst>
          </p:cNvPr>
          <p:cNvSpPr/>
          <p:nvPr/>
        </p:nvSpPr>
        <p:spPr>
          <a:xfrm>
            <a:off x="5625866" y="4578255"/>
            <a:ext cx="191086" cy="229303"/>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5" name="DRAM">
            <a:extLst>
              <a:ext uri="{FF2B5EF4-FFF2-40B4-BE49-F238E27FC236}">
                <a16:creationId xmlns:a16="http://schemas.microsoft.com/office/drawing/2014/main" id="{73EDECA4-CFAE-A649-912F-093315A91415}"/>
              </a:ext>
            </a:extLst>
          </p:cNvPr>
          <p:cNvSpPr/>
          <p:nvPr/>
        </p:nvSpPr>
        <p:spPr>
          <a:xfrm>
            <a:off x="4056147" y="4578255"/>
            <a:ext cx="191086" cy="229303"/>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6" name="DRAM">
            <a:extLst>
              <a:ext uri="{FF2B5EF4-FFF2-40B4-BE49-F238E27FC236}">
                <a16:creationId xmlns:a16="http://schemas.microsoft.com/office/drawing/2014/main" id="{D08F44DF-E999-B591-8CA2-8BD6219F5D94}"/>
              </a:ext>
            </a:extLst>
          </p:cNvPr>
          <p:cNvSpPr/>
          <p:nvPr/>
        </p:nvSpPr>
        <p:spPr>
          <a:xfrm>
            <a:off x="5622881" y="425008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7" name="DRAM">
            <a:extLst>
              <a:ext uri="{FF2B5EF4-FFF2-40B4-BE49-F238E27FC236}">
                <a16:creationId xmlns:a16="http://schemas.microsoft.com/office/drawing/2014/main" id="{43E88F37-490D-F8D1-0AD6-27F9B343921E}"/>
              </a:ext>
            </a:extLst>
          </p:cNvPr>
          <p:cNvSpPr/>
          <p:nvPr/>
        </p:nvSpPr>
        <p:spPr>
          <a:xfrm>
            <a:off x="7185306" y="425008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8" name="DRAM">
            <a:extLst>
              <a:ext uri="{FF2B5EF4-FFF2-40B4-BE49-F238E27FC236}">
                <a16:creationId xmlns:a16="http://schemas.microsoft.com/office/drawing/2014/main" id="{C888F44B-4C24-128E-2200-6CE18CFB6D92}"/>
              </a:ext>
            </a:extLst>
          </p:cNvPr>
          <p:cNvSpPr/>
          <p:nvPr/>
        </p:nvSpPr>
        <p:spPr>
          <a:xfrm>
            <a:off x="2495037" y="425008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9" name="DRAM">
            <a:extLst>
              <a:ext uri="{FF2B5EF4-FFF2-40B4-BE49-F238E27FC236}">
                <a16:creationId xmlns:a16="http://schemas.microsoft.com/office/drawing/2014/main" id="{12EB6CB1-AEDC-1A4B-4B10-E0677A1F0CA2}"/>
              </a:ext>
            </a:extLst>
          </p:cNvPr>
          <p:cNvSpPr/>
          <p:nvPr/>
        </p:nvSpPr>
        <p:spPr>
          <a:xfrm>
            <a:off x="4058606" y="425008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9" name="TextBox 718">
            <a:extLst>
              <a:ext uri="{FF2B5EF4-FFF2-40B4-BE49-F238E27FC236}">
                <a16:creationId xmlns:a16="http://schemas.microsoft.com/office/drawing/2014/main" id="{96BFDF10-E232-3FE1-F535-F4CEE9AADAAE}"/>
              </a:ext>
            </a:extLst>
          </p:cNvPr>
          <p:cNvSpPr txBox="1"/>
          <p:nvPr/>
        </p:nvSpPr>
        <p:spPr>
          <a:xfrm>
            <a:off x="4029634" y="4089258"/>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helper FFs</a:t>
            </a:r>
            <a:endParaRPr kumimoji="0" lang="en-US" b="0" i="0" u="none" strike="noStrike" kern="1200" cap="none" spc="0" normalizeH="0" baseline="0" noProof="0" dirty="0">
              <a:ln>
                <a:noFill/>
              </a:ln>
              <a:effectLst/>
              <a:uLnTx/>
              <a:uFillTx/>
              <a:latin typeface="Avenir Next" panose="020B0503020202020204" pitchFamily="34" charset="0"/>
            </a:endParaRPr>
          </a:p>
        </p:txBody>
      </p:sp>
      <p:sp>
        <p:nvSpPr>
          <p:cNvPr id="2" name="Down Arrow 1">
            <a:extLst>
              <a:ext uri="{FF2B5EF4-FFF2-40B4-BE49-F238E27FC236}">
                <a16:creationId xmlns:a16="http://schemas.microsoft.com/office/drawing/2014/main" id="{2CE102EB-4915-C2F7-A902-4E2DB915B719}"/>
              </a:ext>
            </a:extLst>
          </p:cNvPr>
          <p:cNvSpPr/>
          <p:nvPr/>
        </p:nvSpPr>
        <p:spPr>
          <a:xfrm rot="16200000">
            <a:off x="6954532" y="4600705"/>
            <a:ext cx="609597" cy="1109239"/>
          </a:xfrm>
          <a:prstGeom prst="downArrow">
            <a:avLst>
              <a:gd name="adj1" fmla="val 50000"/>
              <a:gd name="adj2" fmla="val 5851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457200" rtl="0" eaLnBrk="1" fontAlgn="auto" latinLnBrk="0" hangingPunct="1">
              <a:lnSpc>
                <a:spcPts val="2800"/>
              </a:lnSpc>
              <a:spcBef>
                <a:spcPts val="0"/>
              </a:spcBef>
              <a:spcAft>
                <a:spcPts val="0"/>
              </a:spcAft>
              <a:buClrTx/>
              <a:buSzTx/>
              <a:buFontTx/>
              <a:buNone/>
              <a:tabLst/>
              <a:defRPr/>
            </a:pPr>
            <a:r>
              <a:rPr kumimoji="0" lang="en-US" sz="2000" b="0" i="0" u="none" strike="noStrike" kern="1200" cap="none" spc="-100" normalizeH="0" baseline="0" noProof="0" dirty="0">
                <a:ln>
                  <a:noFill/>
                </a:ln>
                <a:solidFill>
                  <a:srgbClr val="FFFFFF"/>
                </a:solidFill>
                <a:effectLst/>
                <a:uLnTx/>
                <a:uFillTx/>
                <a:latin typeface="Avenir Next" panose="020B0503020202020204" pitchFamily="34" charset="0"/>
              </a:rPr>
              <a:t>column</a:t>
            </a:r>
          </a:p>
        </p:txBody>
      </p:sp>
      <p:sp>
        <p:nvSpPr>
          <p:cNvPr id="3" name="Down Arrow 2">
            <a:extLst>
              <a:ext uri="{FF2B5EF4-FFF2-40B4-BE49-F238E27FC236}">
                <a16:creationId xmlns:a16="http://schemas.microsoft.com/office/drawing/2014/main" id="{A65B10FB-14C3-54A4-1AAC-10AF3F07F30D}"/>
              </a:ext>
            </a:extLst>
          </p:cNvPr>
          <p:cNvSpPr/>
          <p:nvPr/>
        </p:nvSpPr>
        <p:spPr>
          <a:xfrm rot="16200000">
            <a:off x="5396771" y="4600705"/>
            <a:ext cx="609597" cy="1109239"/>
          </a:xfrm>
          <a:prstGeom prst="downArrow">
            <a:avLst>
              <a:gd name="adj1" fmla="val 50000"/>
              <a:gd name="adj2" fmla="val 5851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457200" rtl="0" eaLnBrk="1" fontAlgn="auto" latinLnBrk="0" hangingPunct="1">
              <a:lnSpc>
                <a:spcPts val="2800"/>
              </a:lnSpc>
              <a:spcBef>
                <a:spcPts val="0"/>
              </a:spcBef>
              <a:spcAft>
                <a:spcPts val="0"/>
              </a:spcAft>
              <a:buClrTx/>
              <a:buSzTx/>
              <a:buFontTx/>
              <a:buNone/>
              <a:tabLst/>
              <a:defRPr/>
            </a:pPr>
            <a:r>
              <a:rPr kumimoji="0" lang="en-US" sz="2000" b="0" i="0" u="none" strike="noStrike" kern="1200" cap="none" spc="-100" normalizeH="0" baseline="0" noProof="0" dirty="0">
                <a:ln>
                  <a:noFill/>
                </a:ln>
                <a:solidFill>
                  <a:srgbClr val="FFFFFF"/>
                </a:solidFill>
                <a:effectLst/>
                <a:uLnTx/>
                <a:uFillTx/>
                <a:latin typeface="Avenir Next" panose="020B0503020202020204" pitchFamily="34" charset="0"/>
              </a:rPr>
              <a:t>column</a:t>
            </a:r>
          </a:p>
        </p:txBody>
      </p:sp>
      <p:sp>
        <p:nvSpPr>
          <p:cNvPr id="4" name="Down Arrow 3">
            <a:extLst>
              <a:ext uri="{FF2B5EF4-FFF2-40B4-BE49-F238E27FC236}">
                <a16:creationId xmlns:a16="http://schemas.microsoft.com/office/drawing/2014/main" id="{465FCD33-6D7E-39B8-500C-DC7E73F37042}"/>
              </a:ext>
            </a:extLst>
          </p:cNvPr>
          <p:cNvSpPr/>
          <p:nvPr/>
        </p:nvSpPr>
        <p:spPr>
          <a:xfrm rot="16200000">
            <a:off x="3830331" y="4600706"/>
            <a:ext cx="609599" cy="1109239"/>
          </a:xfrm>
          <a:prstGeom prst="downArrow">
            <a:avLst>
              <a:gd name="adj1" fmla="val 50000"/>
              <a:gd name="adj2" fmla="val 5851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457200" rtl="0" eaLnBrk="1" fontAlgn="auto" latinLnBrk="0" hangingPunct="1">
              <a:lnSpc>
                <a:spcPts val="2800"/>
              </a:lnSpc>
              <a:spcBef>
                <a:spcPts val="0"/>
              </a:spcBef>
              <a:spcAft>
                <a:spcPts val="0"/>
              </a:spcAft>
              <a:buClrTx/>
              <a:buSzTx/>
              <a:buFontTx/>
              <a:buNone/>
              <a:tabLst/>
              <a:defRPr/>
            </a:pPr>
            <a:r>
              <a:rPr kumimoji="0" lang="en-US" sz="2000" b="0" i="0" u="none" strike="noStrike" kern="1200" cap="none" spc="-100" normalizeH="0" baseline="0" noProof="0" dirty="0">
                <a:ln>
                  <a:noFill/>
                </a:ln>
                <a:solidFill>
                  <a:srgbClr val="FFFFFF"/>
                </a:solidFill>
                <a:effectLst/>
                <a:uLnTx/>
                <a:uFillTx/>
                <a:latin typeface="Avenir Next" panose="020B0503020202020204" pitchFamily="34" charset="0"/>
              </a:rPr>
              <a:t>column</a:t>
            </a:r>
          </a:p>
        </p:txBody>
      </p:sp>
      <p:sp>
        <p:nvSpPr>
          <p:cNvPr id="5" name="Down Arrow 4">
            <a:extLst>
              <a:ext uri="{FF2B5EF4-FFF2-40B4-BE49-F238E27FC236}">
                <a16:creationId xmlns:a16="http://schemas.microsoft.com/office/drawing/2014/main" id="{C8A47B5C-3DD6-216D-5C05-FDD5B179346A}"/>
              </a:ext>
            </a:extLst>
          </p:cNvPr>
          <p:cNvSpPr/>
          <p:nvPr/>
        </p:nvSpPr>
        <p:spPr>
          <a:xfrm rot="16200000">
            <a:off x="2272570" y="4600706"/>
            <a:ext cx="609599" cy="1109239"/>
          </a:xfrm>
          <a:prstGeom prst="downArrow">
            <a:avLst>
              <a:gd name="adj1" fmla="val 50000"/>
              <a:gd name="adj2" fmla="val 5851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457200" rtl="0" eaLnBrk="1" fontAlgn="auto" latinLnBrk="0" hangingPunct="1">
              <a:lnSpc>
                <a:spcPts val="2800"/>
              </a:lnSpc>
              <a:spcBef>
                <a:spcPts val="0"/>
              </a:spcBef>
              <a:spcAft>
                <a:spcPts val="0"/>
              </a:spcAft>
              <a:buClrTx/>
              <a:buSzTx/>
              <a:buFontTx/>
              <a:buNone/>
              <a:tabLst/>
              <a:defRPr/>
            </a:pPr>
            <a:r>
              <a:rPr kumimoji="0" lang="en-US" sz="2000" b="0" i="0" u="none" strike="noStrike" kern="1200" cap="none" spc="-100" normalizeH="0" baseline="0" noProof="0" dirty="0">
                <a:ln>
                  <a:noFill/>
                </a:ln>
                <a:solidFill>
                  <a:srgbClr val="FFFFFF"/>
                </a:solidFill>
                <a:effectLst/>
                <a:uLnTx/>
                <a:uFillTx/>
                <a:latin typeface="Avenir Next" panose="020B0503020202020204" pitchFamily="34" charset="0"/>
              </a:rPr>
              <a:t>column</a:t>
            </a:r>
          </a:p>
        </p:txBody>
      </p:sp>
      <p:sp>
        <p:nvSpPr>
          <p:cNvPr id="6" name="Rectangle 5">
            <a:extLst>
              <a:ext uri="{FF2B5EF4-FFF2-40B4-BE49-F238E27FC236}">
                <a16:creationId xmlns:a16="http://schemas.microsoft.com/office/drawing/2014/main" id="{2660FCBE-FC7D-9EB0-C56E-BF46AC6A7C5C}"/>
              </a:ext>
            </a:extLst>
          </p:cNvPr>
          <p:cNvSpPr/>
          <p:nvPr/>
        </p:nvSpPr>
        <p:spPr>
          <a:xfrm>
            <a:off x="0" y="1222408"/>
            <a:ext cx="9144000" cy="5204705"/>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60A2BD28-9AB5-E6BD-D458-D91C9C4A1C91}"/>
              </a:ext>
            </a:extLst>
          </p:cNvPr>
          <p:cNvGrpSpPr/>
          <p:nvPr/>
        </p:nvGrpSpPr>
        <p:grpSpPr>
          <a:xfrm>
            <a:off x="371660" y="2705792"/>
            <a:ext cx="8400681" cy="1446416"/>
            <a:chOff x="371659" y="2946718"/>
            <a:chExt cx="8400681" cy="1171033"/>
          </a:xfrm>
        </p:grpSpPr>
        <p:sp>
          <p:nvSpPr>
            <p:cNvPr id="8" name="Rounded Rectangle 7">
              <a:extLst>
                <a:ext uri="{FF2B5EF4-FFF2-40B4-BE49-F238E27FC236}">
                  <a16:creationId xmlns:a16="http://schemas.microsoft.com/office/drawing/2014/main" id="{4037C575-A847-CEA6-B279-CDB15AC24B88}"/>
                </a:ext>
              </a:extLst>
            </p:cNvPr>
            <p:cNvSpPr/>
            <p:nvPr/>
          </p:nvSpPr>
          <p:spPr>
            <a:xfrm>
              <a:off x="371659" y="2946720"/>
              <a:ext cx="8400681" cy="1171031"/>
            </a:xfrm>
            <a:prstGeom prst="roundRect">
              <a:avLst>
                <a:gd name="adj" fmla="val 9020"/>
              </a:avLst>
            </a:prstGeom>
            <a:solidFill>
              <a:srgbClr val="FFFFFF">
                <a:lumMod val="95000"/>
              </a:srgbClr>
            </a:solidFill>
            <a:ln w="38100" cap="flat" cmpd="sng" algn="ctr">
              <a:solidFill>
                <a:schemeClr val="accent4"/>
              </a:solidFill>
              <a:prstDash val="solid"/>
              <a:miter lim="800000"/>
            </a:ln>
            <a:effectLst/>
          </p:spPr>
          <p:txBody>
            <a:bodyPr rtlCol="0" anchor="ctr"/>
            <a:lstStyle/>
            <a:p>
              <a:pPr marL="0" marR="0" lvl="0" indent="0" algn="ctr" defTabSz="3686861"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4"/>
                  </a:solidFill>
                  <a:effectLst/>
                  <a:uLnTx/>
                  <a:uFillTx/>
                  <a:latin typeface="Avenir Next" panose="020B0503020202020204" pitchFamily="34" charset="0"/>
                  <a:ea typeface="+mn-ea"/>
                  <a:cs typeface="+mn-cs"/>
                </a:rPr>
                <a:t>Leverage the shared local and global amplification paths to move data across and within DRAM </a:t>
              </a:r>
              <a:r>
                <a:rPr lang="en-US" sz="2400" b="1" kern="0" dirty="0">
                  <a:solidFill>
                    <a:schemeClr val="accent4"/>
                  </a:solidFill>
                  <a:latin typeface="Avenir Next" panose="020B0503020202020204" pitchFamily="34" charset="0"/>
                </a:rPr>
                <a:t>mats</a:t>
              </a:r>
              <a:endParaRPr kumimoji="0" lang="en-US" sz="2400" b="1" i="0" u="none" strike="noStrike" kern="0" cap="none" spc="0" normalizeH="0" baseline="0" noProof="0" dirty="0">
                <a:ln>
                  <a:noFill/>
                </a:ln>
                <a:solidFill>
                  <a:schemeClr val="accent4"/>
                </a:solidFill>
                <a:effectLst/>
                <a:uLnTx/>
                <a:uFillTx/>
                <a:latin typeface="Avenir Next" panose="020B0503020202020204" pitchFamily="34" charset="0"/>
                <a:ea typeface="+mn-ea"/>
                <a:cs typeface="+mn-cs"/>
              </a:endParaRPr>
            </a:p>
          </p:txBody>
        </p:sp>
        <p:sp>
          <p:nvSpPr>
            <p:cNvPr id="9" name="TextBox 8">
              <a:extLst>
                <a:ext uri="{FF2B5EF4-FFF2-40B4-BE49-F238E27FC236}">
                  <a16:creationId xmlns:a16="http://schemas.microsoft.com/office/drawing/2014/main" id="{624EB589-3101-81D7-E415-D3C68A28650B}"/>
                </a:ext>
              </a:extLst>
            </p:cNvPr>
            <p:cNvSpPr txBox="1"/>
            <p:nvPr/>
          </p:nvSpPr>
          <p:spPr>
            <a:xfrm rot="16200000">
              <a:off x="47189" y="3347568"/>
              <a:ext cx="1171032" cy="369332"/>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kern="0" dirty="0">
                  <a:solidFill>
                    <a:srgbClr val="E7E6E6">
                      <a:lumMod val="90000"/>
                    </a:srgbClr>
                  </a:solidFill>
                  <a:latin typeface="Avenir Next" panose="020B0503020202020204" pitchFamily="34" charset="0"/>
                </a:rPr>
                <a:t>Key Idea</a:t>
              </a:r>
              <a:endParaRPr kumimoji="0" lang="en-US" b="0" i="0" u="none" strike="noStrike" kern="0" cap="none" spc="0" normalizeH="0" baseline="0" noProof="0" dirty="0">
                <a:ln>
                  <a:noFill/>
                </a:ln>
                <a:solidFill>
                  <a:srgbClr val="E7E6E6">
                    <a:lumMod val="90000"/>
                  </a:srgbClr>
                </a:solidFill>
                <a:effectLst/>
                <a:uLnTx/>
                <a:uFillTx/>
                <a:latin typeface="Avenir Next" panose="020B0503020202020204" pitchFamily="34" charset="0"/>
              </a:endParaRPr>
            </a:p>
          </p:txBody>
        </p:sp>
      </p:grpSp>
      <p:graphicFrame>
        <p:nvGraphicFramePr>
          <p:cNvPr id="10" name="Table 4">
            <a:extLst>
              <a:ext uri="{FF2B5EF4-FFF2-40B4-BE49-F238E27FC236}">
                <a16:creationId xmlns:a16="http://schemas.microsoft.com/office/drawing/2014/main" id="{8FB686D4-F529-B098-170C-A99740D3E761}"/>
              </a:ext>
            </a:extLst>
          </p:cNvPr>
          <p:cNvGraphicFramePr>
            <a:graphicFrameLocks/>
          </p:cNvGraphicFramePr>
          <p:nvPr>
            <p:extLst>
              <p:ext uri="{D42A27DB-BD31-4B8C-83A1-F6EECF244321}">
                <p14:modId xmlns:p14="http://schemas.microsoft.com/office/powerpoint/2010/main" val="3554790190"/>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02961259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Moving Data Across Mats</a:t>
            </a:r>
          </a:p>
        </p:txBody>
      </p:sp>
      <p:grpSp>
        <p:nvGrpSpPr>
          <p:cNvPr id="3" name="Group 2">
            <a:extLst>
              <a:ext uri="{FF2B5EF4-FFF2-40B4-BE49-F238E27FC236}">
                <a16:creationId xmlns:a16="http://schemas.microsoft.com/office/drawing/2014/main" id="{A82FD43A-3278-1DA7-F517-FB2A43E96832}"/>
              </a:ext>
            </a:extLst>
          </p:cNvPr>
          <p:cNvGrpSpPr/>
          <p:nvPr/>
        </p:nvGrpSpPr>
        <p:grpSpPr>
          <a:xfrm>
            <a:off x="1734836" y="2404844"/>
            <a:ext cx="1414038" cy="1414038"/>
            <a:chOff x="4876800" y="1600199"/>
            <a:chExt cx="2819401" cy="2819401"/>
          </a:xfrm>
        </p:grpSpPr>
        <p:grpSp>
          <p:nvGrpSpPr>
            <p:cNvPr id="13" name="Group 12">
              <a:extLst>
                <a:ext uri="{FF2B5EF4-FFF2-40B4-BE49-F238E27FC236}">
                  <a16:creationId xmlns:a16="http://schemas.microsoft.com/office/drawing/2014/main" id="{E99E7E8A-FE00-8AE5-D721-F1116F76AA56}"/>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298E0214-9BCA-E990-048D-FD328166682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 name="DRAM">
                <a:extLst>
                  <a:ext uri="{FF2B5EF4-FFF2-40B4-BE49-F238E27FC236}">
                    <a16:creationId xmlns:a16="http://schemas.microsoft.com/office/drawing/2014/main" id="{13136B58-D80B-77CB-B7E4-DF2B531D498B}"/>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050E7E5E-4CFA-D987-998A-AFC31E679A1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E9BF7E1B-D939-3D4D-A2F5-8D3E76614B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62072844-BB60-B0A9-AA14-89B5E45C750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4" name="Group 13">
              <a:extLst>
                <a:ext uri="{FF2B5EF4-FFF2-40B4-BE49-F238E27FC236}">
                  <a16:creationId xmlns:a16="http://schemas.microsoft.com/office/drawing/2014/main" id="{408CA42F-AC6D-2060-4E4D-4ABCE271B370}"/>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8428DF61-7CA9-76FD-A59F-61825302CD0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19D6CBAE-D6CB-8769-75D4-FD805AF9CA6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D0722138-7E03-34AF-422E-65001991758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38B7E10E-918C-0D7C-CD3C-BD0A8C25DD1B}"/>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16639118-4C1C-7720-20FA-AEB297EAF8D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grpSp>
        <p:grpSp>
          <p:nvGrpSpPr>
            <p:cNvPr id="15" name="Group 14">
              <a:extLst>
                <a:ext uri="{FF2B5EF4-FFF2-40B4-BE49-F238E27FC236}">
                  <a16:creationId xmlns:a16="http://schemas.microsoft.com/office/drawing/2014/main" id="{764C97C7-6C6D-7B25-5E97-7B0D594E67C7}"/>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BB274D87-6CC5-E2D8-439F-4F3FFD01BFF7}"/>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DD07DA0-AD73-0AFB-FB8E-B1D95D9FA33D}"/>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C4C7E66C-1FE8-00E2-1DBF-F6C5C5C14BDE}"/>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801FAEC7-F6A4-98D1-AFD7-2BCEF351DD1D}"/>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FE2BA38F-775E-CBEC-D140-6EF77D614CDF}"/>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CC2DEDBA-F5BE-B095-498A-5D047265BC5D}"/>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3DEDC3AF-7DDD-D975-A3FD-15CCA6A44F81}"/>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9A0995C7-76DC-78D8-2038-F54188EACE9F}"/>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89F5D98-94C9-8A74-0399-C2886B94C89E}"/>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A9CFB171-2A43-30A0-BCED-F7BB858035CF}"/>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9BD2673-B188-D184-8AC4-F882F290BFA5}"/>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0AFCC473-9DB5-A891-14E3-8F5132DCBB96}"/>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2200FA58-F881-1601-F885-73D195B7C71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854ADDCE-E891-5E18-3F86-A9680AC6A62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70DA7459-04C4-771D-C8E7-B7B72E0CA886}"/>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C608C1BE-0889-D338-89A1-9300576BD070}"/>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7421EA12-7FA6-6018-AB28-DCF57EFA96D6}"/>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02397864-4721-E866-3EEC-3DE15CFBE11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CBF762D1-699D-9270-35C8-CCEA516DC58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5114B6DD-652E-ED47-B6A6-CD0A940A67C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2EF2F25C-EDE0-56B0-0C74-45B3479C83C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24BCC5C-6C08-3E8F-116B-B285DA0808B6}"/>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F3EE3905-AF01-EE4F-EDBD-2E34417F31CE}"/>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95614820-B89F-8B2C-1B1A-257CC3A045E6}"/>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4ED2B818-1E87-389E-D7BE-7762CEDD5576}"/>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D78E1194-98C3-FFD1-DDD9-9ABB830B28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24C9EF06-4370-6778-ABF6-07F1262A798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B6486F34-408B-9C87-B310-C221B75BDF34}"/>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595926EB-F5F7-5C49-8024-52351C5518D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4EB5A3FF-6225-72DA-2AE5-8E6A15321C9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BAB58AA8-A254-6366-790A-270347B968C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3C8CC6A9-2D21-14AF-47C9-A503B234517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FA27E60E-4944-9323-2C02-4A3E156FA2F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5C771764-9EB5-A92D-0F70-2E30C152AB7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328CED81-339D-EB0E-4CB4-2C4880F6F17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9F6CB433-18DB-B1B3-7C34-7D75C1AAEE9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 name="Oval 42">
                <a:extLst>
                  <a:ext uri="{FF2B5EF4-FFF2-40B4-BE49-F238E27FC236}">
                    <a16:creationId xmlns:a16="http://schemas.microsoft.com/office/drawing/2014/main" id="{8393CFEC-EFA0-F0E3-061B-117760DB095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64" name="Group 63">
            <a:extLst>
              <a:ext uri="{FF2B5EF4-FFF2-40B4-BE49-F238E27FC236}">
                <a16:creationId xmlns:a16="http://schemas.microsoft.com/office/drawing/2014/main" id="{D18E07A0-B9F6-3161-11CE-4BF557517F59}"/>
              </a:ext>
            </a:extLst>
          </p:cNvPr>
          <p:cNvGrpSpPr/>
          <p:nvPr/>
        </p:nvGrpSpPr>
        <p:grpSpPr>
          <a:xfrm>
            <a:off x="3292364" y="2404844"/>
            <a:ext cx="1414038" cy="1414038"/>
            <a:chOff x="4876800" y="1600199"/>
            <a:chExt cx="2819401" cy="2819401"/>
          </a:xfrm>
        </p:grpSpPr>
        <p:grpSp>
          <p:nvGrpSpPr>
            <p:cNvPr id="65" name="Group 64">
              <a:extLst>
                <a:ext uri="{FF2B5EF4-FFF2-40B4-BE49-F238E27FC236}">
                  <a16:creationId xmlns:a16="http://schemas.microsoft.com/office/drawing/2014/main" id="{2F0DF2D2-DA2A-BCF4-4C1D-58E052D04EBF}"/>
                </a:ext>
              </a:extLst>
            </p:cNvPr>
            <p:cNvGrpSpPr/>
            <p:nvPr/>
          </p:nvGrpSpPr>
          <p:grpSpPr>
            <a:xfrm>
              <a:off x="5486400" y="3962400"/>
              <a:ext cx="2209800" cy="457200"/>
              <a:chOff x="5486400" y="3962400"/>
              <a:chExt cx="2209800" cy="457200"/>
            </a:xfrm>
          </p:grpSpPr>
          <p:sp>
            <p:nvSpPr>
              <p:cNvPr id="110" name="DRAM">
                <a:extLst>
                  <a:ext uri="{FF2B5EF4-FFF2-40B4-BE49-F238E27FC236}">
                    <a16:creationId xmlns:a16="http://schemas.microsoft.com/office/drawing/2014/main" id="{87341B00-F32E-63E5-5E70-887D154AC19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1" name="DRAM">
                <a:extLst>
                  <a:ext uri="{FF2B5EF4-FFF2-40B4-BE49-F238E27FC236}">
                    <a16:creationId xmlns:a16="http://schemas.microsoft.com/office/drawing/2014/main" id="{14B81951-1F06-5A21-642D-93FD9C55CB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2" name="DRAM">
                <a:extLst>
                  <a:ext uri="{FF2B5EF4-FFF2-40B4-BE49-F238E27FC236}">
                    <a16:creationId xmlns:a16="http://schemas.microsoft.com/office/drawing/2014/main" id="{B14A978B-247F-19AA-82AB-EC9D5008CBE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3" name="DRAM">
                <a:extLst>
                  <a:ext uri="{FF2B5EF4-FFF2-40B4-BE49-F238E27FC236}">
                    <a16:creationId xmlns:a16="http://schemas.microsoft.com/office/drawing/2014/main" id="{87D296C2-976D-1ABB-3675-B4CA3B2B74A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4" name="DRAM">
                <a:extLst>
                  <a:ext uri="{FF2B5EF4-FFF2-40B4-BE49-F238E27FC236}">
                    <a16:creationId xmlns:a16="http://schemas.microsoft.com/office/drawing/2014/main" id="{99B70B23-5664-5B51-D2B0-E5B5A8F99B0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 name="Group 65">
              <a:extLst>
                <a:ext uri="{FF2B5EF4-FFF2-40B4-BE49-F238E27FC236}">
                  <a16:creationId xmlns:a16="http://schemas.microsoft.com/office/drawing/2014/main" id="{2A6BADC1-0AE9-20D8-DDE1-252172B9975A}"/>
                </a:ext>
              </a:extLst>
            </p:cNvPr>
            <p:cNvGrpSpPr/>
            <p:nvPr/>
          </p:nvGrpSpPr>
          <p:grpSpPr>
            <a:xfrm>
              <a:off x="4876800" y="1600200"/>
              <a:ext cx="457200" cy="2209800"/>
              <a:chOff x="4876800" y="1600200"/>
              <a:chExt cx="457200" cy="2209800"/>
            </a:xfrm>
          </p:grpSpPr>
          <p:sp>
            <p:nvSpPr>
              <p:cNvPr id="105" name="DRAM">
                <a:extLst>
                  <a:ext uri="{FF2B5EF4-FFF2-40B4-BE49-F238E27FC236}">
                    <a16:creationId xmlns:a16="http://schemas.microsoft.com/office/drawing/2014/main" id="{DDCA578A-D1A9-3A94-F787-45D64E90D58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930C93C9-27CE-453D-10F2-AAE8A954181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E63B6B3-967B-23F4-E9BE-F0DFC1D177E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5AAB2302-8D86-D740-F46E-3ACE6E64941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30004C9A-6054-A6D2-3078-0A545E661E2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7" name="Group 66">
              <a:extLst>
                <a:ext uri="{FF2B5EF4-FFF2-40B4-BE49-F238E27FC236}">
                  <a16:creationId xmlns:a16="http://schemas.microsoft.com/office/drawing/2014/main" id="{3A69A455-64D7-3C98-6D76-A9EF0FDB9A40}"/>
                </a:ext>
              </a:extLst>
            </p:cNvPr>
            <p:cNvGrpSpPr/>
            <p:nvPr/>
          </p:nvGrpSpPr>
          <p:grpSpPr>
            <a:xfrm>
              <a:off x="5676900" y="1600199"/>
              <a:ext cx="1828800" cy="2362201"/>
              <a:chOff x="5676900" y="1170708"/>
              <a:chExt cx="1828800" cy="2791692"/>
            </a:xfrm>
          </p:grpSpPr>
          <p:cxnSp>
            <p:nvCxnSpPr>
              <p:cNvPr id="100" name="Straight Connector 99">
                <a:extLst>
                  <a:ext uri="{FF2B5EF4-FFF2-40B4-BE49-F238E27FC236}">
                    <a16:creationId xmlns:a16="http://schemas.microsoft.com/office/drawing/2014/main" id="{C992C460-A928-F2A5-3DBB-F5A6A6E4BD97}"/>
                  </a:ext>
                </a:extLst>
              </p:cNvPr>
              <p:cNvCxnSpPr>
                <a:cxnSpLocks/>
                <a:stCxn id="70" idx="0"/>
                <a:endCxn id="110"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D516655-5B21-FDA2-9D6F-445C3C23F644}"/>
                  </a:ext>
                </a:extLst>
              </p:cNvPr>
              <p:cNvCxnSpPr>
                <a:cxnSpLocks/>
                <a:stCxn id="72" idx="0"/>
                <a:endCxn id="112"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97580EF-2C2B-DC67-569C-D0928235C196}"/>
                  </a:ext>
                </a:extLst>
              </p:cNvPr>
              <p:cNvCxnSpPr>
                <a:cxnSpLocks/>
                <a:stCxn id="73" idx="0"/>
                <a:endCxn id="113"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95680FE-7867-D986-8855-6FF989F584E4}"/>
                  </a:ext>
                </a:extLst>
              </p:cNvPr>
              <p:cNvCxnSpPr>
                <a:cxnSpLocks/>
                <a:stCxn id="74" idx="0"/>
                <a:endCxn id="114"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2807942-FFE0-2DFE-CDB3-CB30A27E65CB}"/>
                  </a:ext>
                </a:extLst>
              </p:cNvPr>
              <p:cNvCxnSpPr>
                <a:cxnSpLocks/>
                <a:stCxn id="71" idx="0"/>
                <a:endCxn id="111"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9EB950DF-0B4C-0F23-7906-C99346F85E7D}"/>
                </a:ext>
              </a:extLst>
            </p:cNvPr>
            <p:cNvGrpSpPr/>
            <p:nvPr/>
          </p:nvGrpSpPr>
          <p:grpSpPr>
            <a:xfrm>
              <a:off x="5334000" y="1790700"/>
              <a:ext cx="2362201" cy="1828800"/>
              <a:chOff x="5333998" y="1790700"/>
              <a:chExt cx="2791691" cy="1828800"/>
            </a:xfrm>
          </p:grpSpPr>
          <p:cxnSp>
            <p:nvCxnSpPr>
              <p:cNvPr id="95" name="Straight Connector 94">
                <a:extLst>
                  <a:ext uri="{FF2B5EF4-FFF2-40B4-BE49-F238E27FC236}">
                    <a16:creationId xmlns:a16="http://schemas.microsoft.com/office/drawing/2014/main" id="{5D31620E-E97A-E448-1154-7B229A3B8A67}"/>
                  </a:ext>
                </a:extLst>
              </p:cNvPr>
              <p:cNvCxnSpPr>
                <a:cxnSpLocks/>
                <a:stCxn id="74" idx="6"/>
                <a:endCxn id="105"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D916C58-1981-61F0-1F07-F5F29AE7D823}"/>
                  </a:ext>
                </a:extLst>
              </p:cNvPr>
              <p:cNvCxnSpPr>
                <a:cxnSpLocks/>
                <a:stCxn id="79" idx="6"/>
                <a:endCxn id="106"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9A98748-D5A8-2A6E-6725-FE2E403C6FED}"/>
                  </a:ext>
                </a:extLst>
              </p:cNvPr>
              <p:cNvCxnSpPr>
                <a:cxnSpLocks/>
                <a:endCxn id="107"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CA4906D-1EF0-3F2D-62E6-FAC78377461D}"/>
                  </a:ext>
                </a:extLst>
              </p:cNvPr>
              <p:cNvCxnSpPr>
                <a:cxnSpLocks/>
                <a:stCxn id="89" idx="6"/>
                <a:endCxn id="108"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3D822DB-7C84-298A-A65C-977A38DE9C1D}"/>
                  </a:ext>
                </a:extLst>
              </p:cNvPr>
              <p:cNvCxnSpPr>
                <a:cxnSpLocks/>
                <a:stCxn id="94" idx="6"/>
                <a:endCxn id="109"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D166CF74-BA69-DB0C-0852-A104FDC6088F}"/>
                </a:ext>
              </a:extLst>
            </p:cNvPr>
            <p:cNvGrpSpPr/>
            <p:nvPr/>
          </p:nvGrpSpPr>
          <p:grpSpPr>
            <a:xfrm>
              <a:off x="5486400" y="1600200"/>
              <a:ext cx="2209800" cy="2209800"/>
              <a:chOff x="5486400" y="1600200"/>
              <a:chExt cx="2209800" cy="2209800"/>
            </a:xfrm>
          </p:grpSpPr>
          <p:sp>
            <p:nvSpPr>
              <p:cNvPr id="70" name="Oval 69">
                <a:extLst>
                  <a:ext uri="{FF2B5EF4-FFF2-40B4-BE49-F238E27FC236}">
                    <a16:creationId xmlns:a16="http://schemas.microsoft.com/office/drawing/2014/main" id="{DDF3F150-9FB3-DFBB-0679-C80A677A250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C11C1B19-46C0-D3CF-EF0C-305A6F3D2FF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AA4A1D33-C21B-3250-FAA3-A50A74F203E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887C6319-5CEC-4638-2A5D-AE16955770CD}"/>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6B051FAF-736D-E2E6-66D4-C34DD6C767A5}"/>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DD6E47A5-EAD6-FD79-43B8-B1B263DA6B7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3C0BC89B-9DC3-B71C-95D0-4B23D9C2A6B0}"/>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38C85D6C-8564-57B3-2F00-4F3B52ACD43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7566A891-5AF3-28D8-3630-F43D7A388CD5}"/>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4826FAD3-177D-51AD-F1C8-386A0BCE59FF}"/>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C4A83AD4-0D70-8EB2-EDA2-D5C3A5AD950D}"/>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6452DB36-49DC-A14E-AA6E-EB9CDED66C0F}"/>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77105C97-5552-5189-C92D-DB746ABCF0EF}"/>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F97C2F56-33B3-A298-710A-0826FBA45E8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A20F7DDD-0DC3-8D93-FAB3-4707608465C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98BDF1FF-8CDE-B08E-0B58-B384115F3437}"/>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EAE74374-01A1-C5E8-D3B8-270153BC90A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EB848FB2-16CA-1CCC-6F68-20641E8E99A1}"/>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DE7FDACB-7AA7-7EBA-505B-8D93ADBA0E5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A398C955-C910-22C7-703F-03E07EBE01A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0" name="Oval 89">
                <a:extLst>
                  <a:ext uri="{FF2B5EF4-FFF2-40B4-BE49-F238E27FC236}">
                    <a16:creationId xmlns:a16="http://schemas.microsoft.com/office/drawing/2014/main" id="{504FEB88-B7BB-DDA0-4230-B58367291432}"/>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1" name="Oval 90">
                <a:extLst>
                  <a:ext uri="{FF2B5EF4-FFF2-40B4-BE49-F238E27FC236}">
                    <a16:creationId xmlns:a16="http://schemas.microsoft.com/office/drawing/2014/main" id="{E1DBEF38-2810-3F68-C99E-99760652CFAE}"/>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2" name="Oval 91">
                <a:extLst>
                  <a:ext uri="{FF2B5EF4-FFF2-40B4-BE49-F238E27FC236}">
                    <a16:creationId xmlns:a16="http://schemas.microsoft.com/office/drawing/2014/main" id="{BAF701D9-E9CC-9EAE-5645-3731F8AD4C16}"/>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3" name="Oval 92">
                <a:extLst>
                  <a:ext uri="{FF2B5EF4-FFF2-40B4-BE49-F238E27FC236}">
                    <a16:creationId xmlns:a16="http://schemas.microsoft.com/office/drawing/2014/main" id="{5AE66BBC-B5A7-F93D-1AAE-46BE58799DF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4" name="Oval 93">
                <a:extLst>
                  <a:ext uri="{FF2B5EF4-FFF2-40B4-BE49-F238E27FC236}">
                    <a16:creationId xmlns:a16="http://schemas.microsoft.com/office/drawing/2014/main" id="{3936BCB3-FAEC-1D31-1DBF-51074A54195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5" name="Group 114">
            <a:extLst>
              <a:ext uri="{FF2B5EF4-FFF2-40B4-BE49-F238E27FC236}">
                <a16:creationId xmlns:a16="http://schemas.microsoft.com/office/drawing/2014/main" id="{4F03F0AF-2B9D-F5B3-A3DA-A6EFFF21AC4A}"/>
              </a:ext>
            </a:extLst>
          </p:cNvPr>
          <p:cNvGrpSpPr/>
          <p:nvPr/>
        </p:nvGrpSpPr>
        <p:grpSpPr>
          <a:xfrm>
            <a:off x="4859036" y="2404844"/>
            <a:ext cx="1414038" cy="1414038"/>
            <a:chOff x="4876800" y="1600199"/>
            <a:chExt cx="2819401" cy="2819401"/>
          </a:xfrm>
        </p:grpSpPr>
        <p:grpSp>
          <p:nvGrpSpPr>
            <p:cNvPr id="116" name="Group 115">
              <a:extLst>
                <a:ext uri="{FF2B5EF4-FFF2-40B4-BE49-F238E27FC236}">
                  <a16:creationId xmlns:a16="http://schemas.microsoft.com/office/drawing/2014/main" id="{B503A83B-8376-94A7-5D63-B9CE832D6A1E}"/>
                </a:ext>
              </a:extLst>
            </p:cNvPr>
            <p:cNvGrpSpPr/>
            <p:nvPr/>
          </p:nvGrpSpPr>
          <p:grpSpPr>
            <a:xfrm>
              <a:off x="5486400" y="3962400"/>
              <a:ext cx="2209800" cy="457200"/>
              <a:chOff x="5486400" y="3962400"/>
              <a:chExt cx="2209800" cy="457200"/>
            </a:xfrm>
          </p:grpSpPr>
          <p:sp>
            <p:nvSpPr>
              <p:cNvPr id="161" name="DRAM">
                <a:extLst>
                  <a:ext uri="{FF2B5EF4-FFF2-40B4-BE49-F238E27FC236}">
                    <a16:creationId xmlns:a16="http://schemas.microsoft.com/office/drawing/2014/main" id="{7F1500E3-136B-F64F-E10C-3E118827FE5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2" name="DRAM">
                <a:extLst>
                  <a:ext uri="{FF2B5EF4-FFF2-40B4-BE49-F238E27FC236}">
                    <a16:creationId xmlns:a16="http://schemas.microsoft.com/office/drawing/2014/main" id="{1E3CAC27-81D8-5A73-0C57-3224C9F0714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3" name="DRAM">
                <a:extLst>
                  <a:ext uri="{FF2B5EF4-FFF2-40B4-BE49-F238E27FC236}">
                    <a16:creationId xmlns:a16="http://schemas.microsoft.com/office/drawing/2014/main" id="{DE5C31B0-6F46-F76C-9C74-42443936702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4" name="DRAM">
                <a:extLst>
                  <a:ext uri="{FF2B5EF4-FFF2-40B4-BE49-F238E27FC236}">
                    <a16:creationId xmlns:a16="http://schemas.microsoft.com/office/drawing/2014/main" id="{6BE24405-125A-B1E5-C7EA-D43A43EC107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5" name="DRAM">
                <a:extLst>
                  <a:ext uri="{FF2B5EF4-FFF2-40B4-BE49-F238E27FC236}">
                    <a16:creationId xmlns:a16="http://schemas.microsoft.com/office/drawing/2014/main" id="{6E5066D5-210C-D80F-F7CA-68A65A7C693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7" name="Group 116">
              <a:extLst>
                <a:ext uri="{FF2B5EF4-FFF2-40B4-BE49-F238E27FC236}">
                  <a16:creationId xmlns:a16="http://schemas.microsoft.com/office/drawing/2014/main" id="{272C9C77-1E9F-DB77-BC85-C3B863F6E1F8}"/>
                </a:ext>
              </a:extLst>
            </p:cNvPr>
            <p:cNvGrpSpPr/>
            <p:nvPr/>
          </p:nvGrpSpPr>
          <p:grpSpPr>
            <a:xfrm>
              <a:off x="4876800" y="1600200"/>
              <a:ext cx="457200" cy="2209800"/>
              <a:chOff x="4876800" y="1600200"/>
              <a:chExt cx="457200" cy="2209800"/>
            </a:xfrm>
          </p:grpSpPr>
          <p:sp>
            <p:nvSpPr>
              <p:cNvPr id="156" name="DRAM">
                <a:extLst>
                  <a:ext uri="{FF2B5EF4-FFF2-40B4-BE49-F238E27FC236}">
                    <a16:creationId xmlns:a16="http://schemas.microsoft.com/office/drawing/2014/main" id="{62F34B16-A963-6AEA-8512-547F3960395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643544B3-CA63-67B8-E5D0-77615A4F1B61}"/>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BC639314-A383-D095-2A99-91ADDBF45CFB}"/>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655D2F0E-3EBE-418F-55C7-0DF86EFCB7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46E0DED4-D8BA-F33B-E583-DED8FE5A87F5}"/>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8" name="Group 117">
              <a:extLst>
                <a:ext uri="{FF2B5EF4-FFF2-40B4-BE49-F238E27FC236}">
                  <a16:creationId xmlns:a16="http://schemas.microsoft.com/office/drawing/2014/main" id="{D0DBA689-9671-6B51-8103-7A929BF28329}"/>
                </a:ext>
              </a:extLst>
            </p:cNvPr>
            <p:cNvGrpSpPr/>
            <p:nvPr/>
          </p:nvGrpSpPr>
          <p:grpSpPr>
            <a:xfrm>
              <a:off x="5676900" y="1600199"/>
              <a:ext cx="1828800" cy="2362201"/>
              <a:chOff x="5676900" y="1170708"/>
              <a:chExt cx="1828800" cy="2791692"/>
            </a:xfrm>
          </p:grpSpPr>
          <p:cxnSp>
            <p:nvCxnSpPr>
              <p:cNvPr id="151" name="Straight Connector 150">
                <a:extLst>
                  <a:ext uri="{FF2B5EF4-FFF2-40B4-BE49-F238E27FC236}">
                    <a16:creationId xmlns:a16="http://schemas.microsoft.com/office/drawing/2014/main" id="{5E5BA3A4-3C11-5873-E727-27EB6786FBE2}"/>
                  </a:ext>
                </a:extLst>
              </p:cNvPr>
              <p:cNvCxnSpPr>
                <a:cxnSpLocks/>
                <a:stCxn id="121" idx="0"/>
                <a:endCxn id="161"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B17CE286-6B95-4177-419C-4B11306E34B3}"/>
                  </a:ext>
                </a:extLst>
              </p:cNvPr>
              <p:cNvCxnSpPr>
                <a:cxnSpLocks/>
                <a:stCxn id="123" idx="0"/>
                <a:endCxn id="163"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617E350C-262E-C184-FA26-CD01521AAC64}"/>
                  </a:ext>
                </a:extLst>
              </p:cNvPr>
              <p:cNvCxnSpPr>
                <a:cxnSpLocks/>
                <a:stCxn id="124" idx="0"/>
                <a:endCxn id="164"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ADED7E1A-8EF6-73AF-BEBB-3E2DFAA53D10}"/>
                  </a:ext>
                </a:extLst>
              </p:cNvPr>
              <p:cNvCxnSpPr>
                <a:cxnSpLocks/>
                <a:stCxn id="125" idx="0"/>
                <a:endCxn id="165"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8386B09-1328-3FED-EEB5-1716F55AACDA}"/>
                  </a:ext>
                </a:extLst>
              </p:cNvPr>
              <p:cNvCxnSpPr>
                <a:cxnSpLocks/>
                <a:stCxn id="122" idx="0"/>
                <a:endCxn id="162"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E8C79089-AC95-579E-C9C6-5E5686C528DB}"/>
                </a:ext>
              </a:extLst>
            </p:cNvPr>
            <p:cNvGrpSpPr/>
            <p:nvPr/>
          </p:nvGrpSpPr>
          <p:grpSpPr>
            <a:xfrm>
              <a:off x="5334000" y="1790700"/>
              <a:ext cx="2362201" cy="1828800"/>
              <a:chOff x="5333998" y="1790700"/>
              <a:chExt cx="2791691" cy="1828800"/>
            </a:xfrm>
          </p:grpSpPr>
          <p:cxnSp>
            <p:nvCxnSpPr>
              <p:cNvPr id="146" name="Straight Connector 145">
                <a:extLst>
                  <a:ext uri="{FF2B5EF4-FFF2-40B4-BE49-F238E27FC236}">
                    <a16:creationId xmlns:a16="http://schemas.microsoft.com/office/drawing/2014/main" id="{9D91B128-0BC3-AADD-608F-6B5FA86731CE}"/>
                  </a:ext>
                </a:extLst>
              </p:cNvPr>
              <p:cNvCxnSpPr>
                <a:cxnSpLocks/>
                <a:stCxn id="125" idx="6"/>
                <a:endCxn id="156"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434CD7A-3DDD-C6FA-483F-E97B22E810C2}"/>
                  </a:ext>
                </a:extLst>
              </p:cNvPr>
              <p:cNvCxnSpPr>
                <a:cxnSpLocks/>
                <a:stCxn id="130" idx="6"/>
                <a:endCxn id="157"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725E034E-CE22-2D60-B949-E74472644BBF}"/>
                  </a:ext>
                </a:extLst>
              </p:cNvPr>
              <p:cNvCxnSpPr>
                <a:cxnSpLocks/>
                <a:stCxn id="135" idx="6"/>
                <a:endCxn id="158"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E5F00080-D1E6-8266-4A46-3906C33B858F}"/>
                  </a:ext>
                </a:extLst>
              </p:cNvPr>
              <p:cNvCxnSpPr>
                <a:cxnSpLocks/>
                <a:stCxn id="140" idx="6"/>
                <a:endCxn id="159"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68C17689-F60D-4A84-684E-63081C4FA68A}"/>
                  </a:ext>
                </a:extLst>
              </p:cNvPr>
              <p:cNvCxnSpPr>
                <a:cxnSpLocks/>
                <a:stCxn id="145" idx="6"/>
                <a:endCxn id="160"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0" name="Group 119">
              <a:extLst>
                <a:ext uri="{FF2B5EF4-FFF2-40B4-BE49-F238E27FC236}">
                  <a16:creationId xmlns:a16="http://schemas.microsoft.com/office/drawing/2014/main" id="{6860A47C-30D9-6645-B439-42D3DD6B7EBC}"/>
                </a:ext>
              </a:extLst>
            </p:cNvPr>
            <p:cNvGrpSpPr/>
            <p:nvPr/>
          </p:nvGrpSpPr>
          <p:grpSpPr>
            <a:xfrm>
              <a:off x="5486400" y="1600200"/>
              <a:ext cx="2209800" cy="2209800"/>
              <a:chOff x="5486400" y="1600200"/>
              <a:chExt cx="2209800" cy="2209800"/>
            </a:xfrm>
          </p:grpSpPr>
          <p:sp>
            <p:nvSpPr>
              <p:cNvPr id="121" name="Oval 120">
                <a:extLst>
                  <a:ext uri="{FF2B5EF4-FFF2-40B4-BE49-F238E27FC236}">
                    <a16:creationId xmlns:a16="http://schemas.microsoft.com/office/drawing/2014/main" id="{DB6313FD-E80C-8C49-BB91-7B44A429BC5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EC6357A9-18AB-3955-920B-2A84EC42B67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24A5AC04-C044-A6A8-38D2-5F0A8866049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F936BD68-9176-ED3C-358E-2EFC4F70D7EE}"/>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A48B0853-2929-BB88-4E73-0C6B7FC18888}"/>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0677050D-BFD4-1C29-3F79-34167BE70832}"/>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396D7702-F9C9-F9D5-3157-2DCE33BEBA5F}"/>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9D230F03-3B03-C2CB-952E-2A751337E0E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2EC05D65-B26A-60FF-671C-AF904BCB9EC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EC2B66E0-B476-742D-7738-1B513A537EB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B47708D6-9533-B829-E400-6018593B5EE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AB5598AE-532C-56BE-B018-A005969DF8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105D1533-36BD-1E4A-183A-5A54DA2CAC3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575FC362-7EC5-34EE-D73E-3D250953236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423034C4-9505-EAD0-045B-C8CE9EB504B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BAC43739-4D07-BD03-047A-D933E7C684EA}"/>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8203D34E-8998-0B97-A8A6-799FB16F4A8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45B92879-CE42-6A33-1EA3-173E40A906C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102D5F52-0C54-CB61-60C1-8C171E663F51}"/>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3F2393D2-137D-03F5-AD2E-7560693613E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1" name="Oval 140">
                <a:extLst>
                  <a:ext uri="{FF2B5EF4-FFF2-40B4-BE49-F238E27FC236}">
                    <a16:creationId xmlns:a16="http://schemas.microsoft.com/office/drawing/2014/main" id="{A9273DD4-4979-EBF9-951B-4BCEAC57620F}"/>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2" name="Oval 141">
                <a:extLst>
                  <a:ext uri="{FF2B5EF4-FFF2-40B4-BE49-F238E27FC236}">
                    <a16:creationId xmlns:a16="http://schemas.microsoft.com/office/drawing/2014/main" id="{3E84FB21-9B44-DFB5-71D4-98206D78C7F1}"/>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3" name="Oval 142">
                <a:extLst>
                  <a:ext uri="{FF2B5EF4-FFF2-40B4-BE49-F238E27FC236}">
                    <a16:creationId xmlns:a16="http://schemas.microsoft.com/office/drawing/2014/main" id="{1A886595-35F2-D92F-A194-79101BD39B9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4" name="Oval 143">
                <a:extLst>
                  <a:ext uri="{FF2B5EF4-FFF2-40B4-BE49-F238E27FC236}">
                    <a16:creationId xmlns:a16="http://schemas.microsoft.com/office/drawing/2014/main" id="{2376D6B8-D129-121F-2E45-A43D35F80352}"/>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5" name="Oval 144">
                <a:extLst>
                  <a:ext uri="{FF2B5EF4-FFF2-40B4-BE49-F238E27FC236}">
                    <a16:creationId xmlns:a16="http://schemas.microsoft.com/office/drawing/2014/main" id="{782AC782-871E-8307-80AA-93FD575074F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6" name="Group 165">
            <a:extLst>
              <a:ext uri="{FF2B5EF4-FFF2-40B4-BE49-F238E27FC236}">
                <a16:creationId xmlns:a16="http://schemas.microsoft.com/office/drawing/2014/main" id="{8720A464-AF3F-F741-2DCC-42978047C2A0}"/>
              </a:ext>
            </a:extLst>
          </p:cNvPr>
          <p:cNvGrpSpPr/>
          <p:nvPr/>
        </p:nvGrpSpPr>
        <p:grpSpPr>
          <a:xfrm>
            <a:off x="6416564" y="2404844"/>
            <a:ext cx="1414038" cy="1414038"/>
            <a:chOff x="4876800" y="1600199"/>
            <a:chExt cx="2819401" cy="2819401"/>
          </a:xfrm>
        </p:grpSpPr>
        <p:grpSp>
          <p:nvGrpSpPr>
            <p:cNvPr id="167" name="Group 166">
              <a:extLst>
                <a:ext uri="{FF2B5EF4-FFF2-40B4-BE49-F238E27FC236}">
                  <a16:creationId xmlns:a16="http://schemas.microsoft.com/office/drawing/2014/main" id="{C4586D45-B7EF-BD41-CF7B-1B4EDCF0F390}"/>
                </a:ext>
              </a:extLst>
            </p:cNvPr>
            <p:cNvGrpSpPr/>
            <p:nvPr/>
          </p:nvGrpSpPr>
          <p:grpSpPr>
            <a:xfrm>
              <a:off x="5486400" y="3962400"/>
              <a:ext cx="2209800" cy="457200"/>
              <a:chOff x="5486400" y="3962400"/>
              <a:chExt cx="2209800" cy="457200"/>
            </a:xfrm>
          </p:grpSpPr>
          <p:sp>
            <p:nvSpPr>
              <p:cNvPr id="212" name="DRAM">
                <a:extLst>
                  <a:ext uri="{FF2B5EF4-FFF2-40B4-BE49-F238E27FC236}">
                    <a16:creationId xmlns:a16="http://schemas.microsoft.com/office/drawing/2014/main" id="{DF7BFC4D-2A30-468D-3689-391AE1961F53}"/>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3" name="DRAM">
                <a:extLst>
                  <a:ext uri="{FF2B5EF4-FFF2-40B4-BE49-F238E27FC236}">
                    <a16:creationId xmlns:a16="http://schemas.microsoft.com/office/drawing/2014/main" id="{B1D7C303-D3A1-A16A-D664-CA883F468CA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4" name="DRAM">
                <a:extLst>
                  <a:ext uri="{FF2B5EF4-FFF2-40B4-BE49-F238E27FC236}">
                    <a16:creationId xmlns:a16="http://schemas.microsoft.com/office/drawing/2014/main" id="{85DD5912-086B-B660-9D83-332AC49AA79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5" name="DRAM">
                <a:extLst>
                  <a:ext uri="{FF2B5EF4-FFF2-40B4-BE49-F238E27FC236}">
                    <a16:creationId xmlns:a16="http://schemas.microsoft.com/office/drawing/2014/main" id="{06BCECB9-29C3-321D-AD2C-796A1DEBC64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6" name="DRAM">
                <a:extLst>
                  <a:ext uri="{FF2B5EF4-FFF2-40B4-BE49-F238E27FC236}">
                    <a16:creationId xmlns:a16="http://schemas.microsoft.com/office/drawing/2014/main" id="{E059B0C1-6B90-2F26-D10B-DA3DEAE1B6C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8" name="Group 167">
              <a:extLst>
                <a:ext uri="{FF2B5EF4-FFF2-40B4-BE49-F238E27FC236}">
                  <a16:creationId xmlns:a16="http://schemas.microsoft.com/office/drawing/2014/main" id="{6E4B0DD7-7D3F-883A-A723-6C111213C362}"/>
                </a:ext>
              </a:extLst>
            </p:cNvPr>
            <p:cNvGrpSpPr/>
            <p:nvPr/>
          </p:nvGrpSpPr>
          <p:grpSpPr>
            <a:xfrm>
              <a:off x="4876800" y="1600200"/>
              <a:ext cx="457200" cy="2209800"/>
              <a:chOff x="4876800" y="1600200"/>
              <a:chExt cx="457200" cy="2209800"/>
            </a:xfrm>
          </p:grpSpPr>
          <p:sp>
            <p:nvSpPr>
              <p:cNvPr id="207" name="DRAM">
                <a:extLst>
                  <a:ext uri="{FF2B5EF4-FFF2-40B4-BE49-F238E27FC236}">
                    <a16:creationId xmlns:a16="http://schemas.microsoft.com/office/drawing/2014/main" id="{CECDD39F-6776-710D-D268-89F4F3F3DBF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72C6550C-D533-DD97-3EEB-76192C2ECB7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F9FE6588-1523-E0F2-3C05-D46FDDDE3A3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60FB5837-4987-382E-523F-2A1792C52DC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4D4956AB-2680-F081-A3D3-2E8DAB0B5B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9" name="Group 168">
              <a:extLst>
                <a:ext uri="{FF2B5EF4-FFF2-40B4-BE49-F238E27FC236}">
                  <a16:creationId xmlns:a16="http://schemas.microsoft.com/office/drawing/2014/main" id="{62A591EA-B85B-F97F-4607-3C25AD71421D}"/>
                </a:ext>
              </a:extLst>
            </p:cNvPr>
            <p:cNvGrpSpPr/>
            <p:nvPr/>
          </p:nvGrpSpPr>
          <p:grpSpPr>
            <a:xfrm>
              <a:off x="5676900" y="1600199"/>
              <a:ext cx="1828800" cy="2362201"/>
              <a:chOff x="5676900" y="1170708"/>
              <a:chExt cx="1828800" cy="2791692"/>
            </a:xfrm>
          </p:grpSpPr>
          <p:cxnSp>
            <p:nvCxnSpPr>
              <p:cNvPr id="202" name="Straight Connector 201">
                <a:extLst>
                  <a:ext uri="{FF2B5EF4-FFF2-40B4-BE49-F238E27FC236}">
                    <a16:creationId xmlns:a16="http://schemas.microsoft.com/office/drawing/2014/main" id="{51FCC50A-039C-8126-ED60-4949843C0C28}"/>
                  </a:ext>
                </a:extLst>
              </p:cNvPr>
              <p:cNvCxnSpPr>
                <a:cxnSpLocks/>
                <a:stCxn id="172" idx="0"/>
                <a:endCxn id="21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0EC3D992-D0CC-E6BC-C1AA-98927959FB67}"/>
                  </a:ext>
                </a:extLst>
              </p:cNvPr>
              <p:cNvCxnSpPr>
                <a:cxnSpLocks/>
                <a:stCxn id="174" idx="0"/>
                <a:endCxn id="21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F3D5AF3A-960F-5DF2-0459-2267DED853BD}"/>
                  </a:ext>
                </a:extLst>
              </p:cNvPr>
              <p:cNvCxnSpPr>
                <a:cxnSpLocks/>
                <a:stCxn id="175" idx="0"/>
                <a:endCxn id="21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21628125-760E-E137-0CD9-09ABA6191E36}"/>
                  </a:ext>
                </a:extLst>
              </p:cNvPr>
              <p:cNvCxnSpPr>
                <a:cxnSpLocks/>
                <a:stCxn id="176" idx="0"/>
                <a:endCxn id="21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704A3AC1-A92D-E995-A19E-DDE768114979}"/>
                  </a:ext>
                </a:extLst>
              </p:cNvPr>
              <p:cNvCxnSpPr>
                <a:cxnSpLocks/>
                <a:stCxn id="173" idx="0"/>
                <a:endCxn id="21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EBC0EDEC-F084-98C8-90F5-C4E1114255FA}"/>
                </a:ext>
              </a:extLst>
            </p:cNvPr>
            <p:cNvGrpSpPr/>
            <p:nvPr/>
          </p:nvGrpSpPr>
          <p:grpSpPr>
            <a:xfrm>
              <a:off x="5334000" y="1790700"/>
              <a:ext cx="2362201" cy="1828800"/>
              <a:chOff x="5333998" y="1790700"/>
              <a:chExt cx="2791691" cy="1828800"/>
            </a:xfrm>
          </p:grpSpPr>
          <p:cxnSp>
            <p:nvCxnSpPr>
              <p:cNvPr id="197" name="Straight Connector 196">
                <a:extLst>
                  <a:ext uri="{FF2B5EF4-FFF2-40B4-BE49-F238E27FC236}">
                    <a16:creationId xmlns:a16="http://schemas.microsoft.com/office/drawing/2014/main" id="{5025AA34-15D4-F2CD-C2FB-0530AB7996CC}"/>
                  </a:ext>
                </a:extLst>
              </p:cNvPr>
              <p:cNvCxnSpPr>
                <a:cxnSpLocks/>
                <a:stCxn id="176" idx="6"/>
                <a:endCxn id="20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12FA4916-1039-5949-D147-B2A2C5E36A09}"/>
                  </a:ext>
                </a:extLst>
              </p:cNvPr>
              <p:cNvCxnSpPr>
                <a:cxnSpLocks/>
                <a:stCxn id="181" idx="6"/>
                <a:endCxn id="20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152AF810-CFEB-4FB3-DAB8-CE094F18DECB}"/>
                  </a:ext>
                </a:extLst>
              </p:cNvPr>
              <p:cNvCxnSpPr>
                <a:cxnSpLocks/>
                <a:stCxn id="186" idx="6"/>
                <a:endCxn id="20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F7C0077F-EF38-0737-F468-8136D26B750E}"/>
                  </a:ext>
                </a:extLst>
              </p:cNvPr>
              <p:cNvCxnSpPr>
                <a:cxnSpLocks/>
                <a:stCxn id="191" idx="6"/>
                <a:endCxn id="21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81B0C434-2A6A-4BE1-27EA-947F356B367A}"/>
                  </a:ext>
                </a:extLst>
              </p:cNvPr>
              <p:cNvCxnSpPr>
                <a:cxnSpLocks/>
                <a:stCxn id="196" idx="6"/>
                <a:endCxn id="21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804F707E-C068-43ED-CE1B-ACF50A9A0F94}"/>
                </a:ext>
              </a:extLst>
            </p:cNvPr>
            <p:cNvGrpSpPr/>
            <p:nvPr/>
          </p:nvGrpSpPr>
          <p:grpSpPr>
            <a:xfrm>
              <a:off x="5486400" y="1600200"/>
              <a:ext cx="2209800" cy="2209800"/>
              <a:chOff x="5486400" y="1600200"/>
              <a:chExt cx="2209800" cy="2209800"/>
            </a:xfrm>
          </p:grpSpPr>
          <p:sp>
            <p:nvSpPr>
              <p:cNvPr id="172" name="Oval 171">
                <a:extLst>
                  <a:ext uri="{FF2B5EF4-FFF2-40B4-BE49-F238E27FC236}">
                    <a16:creationId xmlns:a16="http://schemas.microsoft.com/office/drawing/2014/main" id="{C07D1521-5CCE-A866-F264-D4AD1BE2288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875DFCA8-9099-79E2-B6F5-338CF8C4443F}"/>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B0AB8FE-BE1A-3383-9642-F13140BB588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13069DFA-D548-D5A5-969B-8C66980108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E1F53C0-F5CD-3786-0DB4-6CEF5883E6B3}"/>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D0F35B7E-193A-E329-7A89-BDAEBAD46321}"/>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FE633989-085F-9B88-2B15-253C520986F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B2543ABE-D8E5-2A27-8DB3-B070ABA90CF7}"/>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3457C19D-9C96-3943-5A82-8B700B3FA67A}"/>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32149CC8-82AE-C8B0-C3CB-6D19C95E887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F3B0DCCE-80CD-1560-4FA2-734AA127EB20}"/>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5EC453EF-60B0-C64E-59D6-DCB30443A958}"/>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9C1C0821-A926-0117-2165-CAE9F4F892C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DCC7F14E-BACC-AA58-1963-1D2DE0C1B986}"/>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E34770F4-2A8F-1B40-E704-8DBD3E49491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15460FE4-5279-C2EE-F75E-3E513166963C}"/>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F4C55E07-69A5-A655-A1EB-99C78D00D64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90F11C5D-D40B-8E4B-5BE3-2AD08A228CFB}"/>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CD7E0EE5-118C-57B8-D1FE-06DDB17E1520}"/>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99853C87-5F32-BE1A-1386-1B53616045D4}"/>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2" name="Oval 191">
                <a:extLst>
                  <a:ext uri="{FF2B5EF4-FFF2-40B4-BE49-F238E27FC236}">
                    <a16:creationId xmlns:a16="http://schemas.microsoft.com/office/drawing/2014/main" id="{03BAC2F5-FB74-44A8-E372-8300A795F25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3" name="Oval 192">
                <a:extLst>
                  <a:ext uri="{FF2B5EF4-FFF2-40B4-BE49-F238E27FC236}">
                    <a16:creationId xmlns:a16="http://schemas.microsoft.com/office/drawing/2014/main" id="{318A189D-8A07-09F5-552D-70B1D5068E2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4" name="Oval 193">
                <a:extLst>
                  <a:ext uri="{FF2B5EF4-FFF2-40B4-BE49-F238E27FC236}">
                    <a16:creationId xmlns:a16="http://schemas.microsoft.com/office/drawing/2014/main" id="{CD385750-0B9C-BF51-FA8D-99CACBC5FCAA}"/>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5" name="Oval 194">
                <a:extLst>
                  <a:ext uri="{FF2B5EF4-FFF2-40B4-BE49-F238E27FC236}">
                    <a16:creationId xmlns:a16="http://schemas.microsoft.com/office/drawing/2014/main" id="{79861D2F-2B2C-E1C3-F60D-3A12A86B58D0}"/>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6" name="Oval 195">
                <a:extLst>
                  <a:ext uri="{FF2B5EF4-FFF2-40B4-BE49-F238E27FC236}">
                    <a16:creationId xmlns:a16="http://schemas.microsoft.com/office/drawing/2014/main" id="{FBF30AF6-995E-9A42-01A3-EE6F66FFF0C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cxnSp>
        <p:nvCxnSpPr>
          <p:cNvPr id="218" name="Straight Connector 217">
            <a:extLst>
              <a:ext uri="{FF2B5EF4-FFF2-40B4-BE49-F238E27FC236}">
                <a16:creationId xmlns:a16="http://schemas.microsoft.com/office/drawing/2014/main" id="{CBF6A697-6E9E-75A8-88E2-078AE50B494C}"/>
              </a:ext>
            </a:extLst>
          </p:cNvPr>
          <p:cNvCxnSpPr>
            <a:cxnSpLocks/>
          </p:cNvCxnSpPr>
          <p:nvPr/>
        </p:nvCxnSpPr>
        <p:spPr>
          <a:xfrm flipH="1">
            <a:off x="1276381" y="1667244"/>
            <a:ext cx="6632999"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9" name="Group 218">
            <a:extLst>
              <a:ext uri="{FF2B5EF4-FFF2-40B4-BE49-F238E27FC236}">
                <a16:creationId xmlns:a16="http://schemas.microsoft.com/office/drawing/2014/main" id="{12AFDB39-D3B2-D38B-67A8-8E03EACCEEBD}"/>
              </a:ext>
            </a:extLst>
          </p:cNvPr>
          <p:cNvGrpSpPr/>
          <p:nvPr/>
        </p:nvGrpSpPr>
        <p:grpSpPr>
          <a:xfrm>
            <a:off x="1855494" y="2175308"/>
            <a:ext cx="4667046" cy="1262575"/>
            <a:chOff x="2178059" y="1099626"/>
            <a:chExt cx="4667046" cy="1262575"/>
          </a:xfrm>
        </p:grpSpPr>
        <p:cxnSp>
          <p:nvCxnSpPr>
            <p:cNvPr id="220" name="Straight Connector 219">
              <a:extLst>
                <a:ext uri="{FF2B5EF4-FFF2-40B4-BE49-F238E27FC236}">
                  <a16:creationId xmlns:a16="http://schemas.microsoft.com/office/drawing/2014/main" id="{8EEAF674-C1B6-407D-BEBA-48263EB40618}"/>
                </a:ext>
              </a:extLst>
            </p:cNvPr>
            <p:cNvCxnSpPr>
              <a:cxnSpLocks/>
            </p:cNvCxnSpPr>
            <p:nvPr/>
          </p:nvCxnSpPr>
          <p:spPr>
            <a:xfrm flipV="1">
              <a:off x="2178059" y="1099626"/>
              <a:ext cx="0" cy="1262575"/>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2FE08E6-3F33-4F83-ECB0-AA5614950ABB}"/>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F46F96A8-206A-6C67-B6F4-8BC2EF488284}"/>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56481F6F-B2A4-0D12-AAC0-3618B6B18C0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9" name="DRAM">
            <a:extLst>
              <a:ext uri="{FF2B5EF4-FFF2-40B4-BE49-F238E27FC236}">
                <a16:creationId xmlns:a16="http://schemas.microsoft.com/office/drawing/2014/main" id="{A5A7054E-AB81-129C-9AAD-44384D8FE063}"/>
              </a:ext>
            </a:extLst>
          </p:cNvPr>
          <p:cNvSpPr/>
          <p:nvPr/>
        </p:nvSpPr>
        <p:spPr>
          <a:xfrm rot="16200000">
            <a:off x="78839" y="2176842"/>
            <a:ext cx="1936792"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325" name="Group 324">
            <a:extLst>
              <a:ext uri="{FF2B5EF4-FFF2-40B4-BE49-F238E27FC236}">
                <a16:creationId xmlns:a16="http://schemas.microsoft.com/office/drawing/2014/main" id="{A702333C-BE16-F27D-0AAD-E7DF3F4599B4}"/>
              </a:ext>
            </a:extLst>
          </p:cNvPr>
          <p:cNvGrpSpPr/>
          <p:nvPr/>
        </p:nvGrpSpPr>
        <p:grpSpPr>
          <a:xfrm>
            <a:off x="1734835" y="3702045"/>
            <a:ext cx="6248400" cy="877744"/>
            <a:chOff x="1828800" y="2854963"/>
            <a:chExt cx="6248400" cy="877744"/>
          </a:xfrm>
        </p:grpSpPr>
        <p:cxnSp>
          <p:nvCxnSpPr>
            <p:cNvPr id="326" name="Straight Connector 325">
              <a:extLst>
                <a:ext uri="{FF2B5EF4-FFF2-40B4-BE49-F238E27FC236}">
                  <a16:creationId xmlns:a16="http://schemas.microsoft.com/office/drawing/2014/main" id="{6D0A53E7-2A90-99D1-EFB3-BCF37A2EEC09}"/>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2B433F00-A0A2-0547-6ABD-2EA93A009840}"/>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ABE6E349-EBE6-7A39-3AFD-39E8EC31E7F9}"/>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8C27A6FF-A8E1-ADA1-F746-5A9AAD523639}"/>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34" name="DRAM">
              <a:extLst>
                <a:ext uri="{FF2B5EF4-FFF2-40B4-BE49-F238E27FC236}">
                  <a16:creationId xmlns:a16="http://schemas.microsoft.com/office/drawing/2014/main" id="{F6373659-2605-FC7F-F1BD-CDD69DECC69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cxnSp>
          <p:nvCxnSpPr>
            <p:cNvPr id="330" name="Straight Connector 329">
              <a:extLst>
                <a:ext uri="{FF2B5EF4-FFF2-40B4-BE49-F238E27FC236}">
                  <a16:creationId xmlns:a16="http://schemas.microsoft.com/office/drawing/2014/main" id="{355305C0-0A0A-83AE-7E79-C81DD3FD813D}"/>
                </a:ext>
              </a:extLst>
            </p:cNvPr>
            <p:cNvCxnSpPr>
              <a:cxnSpLocks/>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C3893BDC-E2DA-58A7-3460-D002113BBE10}"/>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7DFAE444-295F-E669-8A98-DDA61BFB7277}"/>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8139446E-1947-1EAC-C8FB-A22AECFB0C12}"/>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35" name="TextBox 334">
            <a:extLst>
              <a:ext uri="{FF2B5EF4-FFF2-40B4-BE49-F238E27FC236}">
                <a16:creationId xmlns:a16="http://schemas.microsoft.com/office/drawing/2014/main" id="{D6210EC7-4CD4-CED3-6EEB-72270CB2F428}"/>
              </a:ext>
            </a:extLst>
          </p:cNvPr>
          <p:cNvSpPr txBox="1"/>
          <p:nvPr/>
        </p:nvSpPr>
        <p:spPr>
          <a:xfrm>
            <a:off x="5468635" y="121004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0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ndParaRPr>
          </a:p>
        </p:txBody>
      </p:sp>
      <p:grpSp>
        <p:nvGrpSpPr>
          <p:cNvPr id="527" name="Group 526">
            <a:extLst>
              <a:ext uri="{FF2B5EF4-FFF2-40B4-BE49-F238E27FC236}">
                <a16:creationId xmlns:a16="http://schemas.microsoft.com/office/drawing/2014/main" id="{7F9EF3DA-D028-EEBA-DE71-6D628A18164D}"/>
              </a:ext>
            </a:extLst>
          </p:cNvPr>
          <p:cNvGrpSpPr/>
          <p:nvPr/>
        </p:nvGrpSpPr>
        <p:grpSpPr>
          <a:xfrm>
            <a:off x="813631" y="1946316"/>
            <a:ext cx="5503267" cy="3479723"/>
            <a:chOff x="813631" y="1946316"/>
            <a:chExt cx="5503267" cy="3479723"/>
          </a:xfrm>
        </p:grpSpPr>
        <p:cxnSp>
          <p:nvCxnSpPr>
            <p:cNvPr id="498" name="Straight Connector 497">
              <a:extLst>
                <a:ext uri="{FF2B5EF4-FFF2-40B4-BE49-F238E27FC236}">
                  <a16:creationId xmlns:a16="http://schemas.microsoft.com/office/drawing/2014/main" id="{DBAC6B2A-3742-B677-2F2F-A6CC20D0928B}"/>
                </a:ext>
              </a:extLst>
            </p:cNvPr>
            <p:cNvCxnSpPr>
              <a:cxnSpLocks/>
            </p:cNvCxnSpPr>
            <p:nvPr/>
          </p:nvCxnSpPr>
          <p:spPr>
            <a:xfrm>
              <a:off x="1492163" y="1946316"/>
              <a:ext cx="0" cy="29393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BE417BFF-3C44-418D-D8BC-5640AFB37DC9}"/>
                </a:ext>
              </a:extLst>
            </p:cNvPr>
            <p:cNvCxnSpPr>
              <a:cxnSpLocks/>
            </p:cNvCxnSpPr>
            <p:nvPr/>
          </p:nvCxnSpPr>
          <p:spPr>
            <a:xfrm flipH="1">
              <a:off x="1492163" y="1946316"/>
              <a:ext cx="4824735"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3A38D975-212A-68AC-7AE2-5D9DEEDF5350}"/>
                </a:ext>
              </a:extLst>
            </p:cNvPr>
            <p:cNvCxnSpPr>
              <a:cxnSpLocks/>
              <a:endCxn id="505" idx="2"/>
            </p:cNvCxnSpPr>
            <p:nvPr/>
          </p:nvCxnSpPr>
          <p:spPr>
            <a:xfrm flipH="1">
              <a:off x="1267039" y="4446117"/>
              <a:ext cx="215790"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05" name="DRAM">
              <a:extLst>
                <a:ext uri="{FF2B5EF4-FFF2-40B4-BE49-F238E27FC236}">
                  <a16:creationId xmlns:a16="http://schemas.microsoft.com/office/drawing/2014/main" id="{2B286498-86D2-EB8F-5422-301B23286E7F}"/>
                </a:ext>
              </a:extLst>
            </p:cNvPr>
            <p:cNvSpPr/>
            <p:nvPr/>
          </p:nvSpPr>
          <p:spPr>
            <a:xfrm rot="16200000">
              <a:off x="69953" y="4228954"/>
              <a:ext cx="1940763" cy="453408"/>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400" dirty="0">
                  <a:solidFill>
                    <a:srgbClr val="E16161"/>
                  </a:solidFill>
                  <a:latin typeface="Avenir Next" panose="020B0503020202020204" pitchFamily="34" charset="0"/>
                </a:rPr>
                <a:t>m</a:t>
              </a: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rPr>
                <a:t>at selector</a:t>
              </a:r>
            </a:p>
          </p:txBody>
        </p:sp>
      </p:grpSp>
      <p:grpSp>
        <p:nvGrpSpPr>
          <p:cNvPr id="528" name="Group 527">
            <a:extLst>
              <a:ext uri="{FF2B5EF4-FFF2-40B4-BE49-F238E27FC236}">
                <a16:creationId xmlns:a16="http://schemas.microsoft.com/office/drawing/2014/main" id="{11E1A2BB-2FC4-AFA8-A9D6-11503A98AE1E}"/>
              </a:ext>
            </a:extLst>
          </p:cNvPr>
          <p:cNvGrpSpPr/>
          <p:nvPr/>
        </p:nvGrpSpPr>
        <p:grpSpPr>
          <a:xfrm>
            <a:off x="404728" y="5433629"/>
            <a:ext cx="1276252" cy="667038"/>
            <a:chOff x="404728" y="5433629"/>
            <a:chExt cx="1276252" cy="667038"/>
          </a:xfrm>
        </p:grpSpPr>
        <p:cxnSp>
          <p:nvCxnSpPr>
            <p:cNvPr id="515" name="Straight Connector 514">
              <a:extLst>
                <a:ext uri="{FF2B5EF4-FFF2-40B4-BE49-F238E27FC236}">
                  <a16:creationId xmlns:a16="http://schemas.microsoft.com/office/drawing/2014/main" id="{6925761C-D70E-69B7-90BB-56D35A4324C4}"/>
                </a:ext>
              </a:extLst>
            </p:cNvPr>
            <p:cNvCxnSpPr>
              <a:cxnSpLocks/>
            </p:cNvCxnSpPr>
            <p:nvPr/>
          </p:nvCxnSpPr>
          <p:spPr>
            <a:xfrm>
              <a:off x="1041164" y="5433629"/>
              <a:ext cx="0" cy="2949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19" name="TextBox 518">
              <a:extLst>
                <a:ext uri="{FF2B5EF4-FFF2-40B4-BE49-F238E27FC236}">
                  <a16:creationId xmlns:a16="http://schemas.microsoft.com/office/drawing/2014/main" id="{16C02C38-E183-F1EB-A6D3-A89B06A0AA2E}"/>
                </a:ext>
              </a:extLst>
            </p:cNvPr>
            <p:cNvSpPr txBox="1"/>
            <p:nvPr/>
          </p:nvSpPr>
          <p:spPr>
            <a:xfrm>
              <a:off x="404728" y="5731335"/>
              <a:ext cx="1276252"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solidFill>
                    <a:srgbClr val="E16161"/>
                  </a:solidFill>
                  <a:latin typeface="Avenir Next" panose="020B0503020202020204" pitchFamily="34" charset="0"/>
                </a:rPr>
                <a:t>m</a:t>
              </a:r>
              <a:r>
                <a:rPr lang="en-US" sz="1800" dirty="0">
                  <a:solidFill>
                    <a:srgbClr val="E16161"/>
                  </a:solidFill>
                  <a:latin typeface="Avenir Next" panose="020B0503020202020204" pitchFamily="34" charset="0"/>
                </a:rPr>
                <a:t>at range</a:t>
              </a:r>
              <a:endPar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ndParaRPr>
            </a:p>
          </p:txBody>
        </p:sp>
      </p:grpSp>
      <p:grpSp>
        <p:nvGrpSpPr>
          <p:cNvPr id="526" name="Group 525">
            <a:extLst>
              <a:ext uri="{FF2B5EF4-FFF2-40B4-BE49-F238E27FC236}">
                <a16:creationId xmlns:a16="http://schemas.microsoft.com/office/drawing/2014/main" id="{3C5F964E-A227-F655-7828-715344D25793}"/>
              </a:ext>
            </a:extLst>
          </p:cNvPr>
          <p:cNvGrpSpPr/>
          <p:nvPr/>
        </p:nvGrpSpPr>
        <p:grpSpPr>
          <a:xfrm>
            <a:off x="1621409" y="1632137"/>
            <a:ext cx="7813162" cy="589615"/>
            <a:chOff x="1621409" y="1632137"/>
            <a:chExt cx="7813162" cy="589615"/>
          </a:xfrm>
        </p:grpSpPr>
        <p:grpSp>
          <p:nvGrpSpPr>
            <p:cNvPr id="523" name="Group 522">
              <a:extLst>
                <a:ext uri="{FF2B5EF4-FFF2-40B4-BE49-F238E27FC236}">
                  <a16:creationId xmlns:a16="http://schemas.microsoft.com/office/drawing/2014/main" id="{B0F63A26-3154-1BC4-3866-A6557394A51E}"/>
                </a:ext>
              </a:extLst>
            </p:cNvPr>
            <p:cNvGrpSpPr/>
            <p:nvPr/>
          </p:nvGrpSpPr>
          <p:grpSpPr>
            <a:xfrm>
              <a:off x="1621409" y="1686164"/>
              <a:ext cx="4902069" cy="535588"/>
              <a:chOff x="1621409" y="1686164"/>
              <a:chExt cx="4902069" cy="535588"/>
            </a:xfrm>
          </p:grpSpPr>
          <p:grpSp>
            <p:nvGrpSpPr>
              <p:cNvPr id="449" name="Group 448">
                <a:extLst>
                  <a:ext uri="{FF2B5EF4-FFF2-40B4-BE49-F238E27FC236}">
                    <a16:creationId xmlns:a16="http://schemas.microsoft.com/office/drawing/2014/main" id="{7272E566-DB4A-92AA-9DC9-470B709DCFC0}"/>
                  </a:ext>
                </a:extLst>
              </p:cNvPr>
              <p:cNvGrpSpPr/>
              <p:nvPr/>
            </p:nvGrpSpPr>
            <p:grpSpPr>
              <a:xfrm rot="16200000">
                <a:off x="1471080" y="1836493"/>
                <a:ext cx="535588" cy="234929"/>
                <a:chOff x="1989052" y="1313467"/>
                <a:chExt cx="724316" cy="275603"/>
              </a:xfrm>
            </p:grpSpPr>
            <p:cxnSp>
              <p:nvCxnSpPr>
                <p:cNvPr id="438" name="Straight Connector 437">
                  <a:extLst>
                    <a:ext uri="{FF2B5EF4-FFF2-40B4-BE49-F238E27FC236}">
                      <a16:creationId xmlns:a16="http://schemas.microsoft.com/office/drawing/2014/main" id="{FB104613-A2B0-118D-C12B-95238AD8DAC3}"/>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428841F9-AF33-75DB-6E99-48A64835C3E6}"/>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FD42204A-6AC3-044B-460B-90839169FF2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4445F350-BD82-6A9E-16A2-74714671CC45}"/>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41B97576-D749-5175-7DFC-18D92DFAE973}"/>
                    </a:ext>
                  </a:extLst>
                </p:cNvPr>
                <p:cNvCxnSpPr>
                  <a:cxnSpLocks/>
                </p:cNvCxnSpPr>
                <p:nvPr/>
              </p:nvCxnSpPr>
              <p:spPr>
                <a:xfrm flipV="1">
                  <a:off x="2253163" y="1451072"/>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A6F6ACD7-C58A-F7C3-8981-0B3552EFACFD}"/>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D9B0A42F-741C-C7BE-DBF2-BB3803D36FF9}"/>
                    </a:ext>
                  </a:extLst>
                </p:cNvPr>
                <p:cNvCxnSpPr>
                  <a:cxnSpLocks/>
                </p:cNvCxnSpPr>
                <p:nvPr/>
              </p:nvCxnSpPr>
              <p:spPr>
                <a:xfrm rot="5400000">
                  <a:off x="2112712" y="1465405"/>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58" name="Group 457">
                <a:extLst>
                  <a:ext uri="{FF2B5EF4-FFF2-40B4-BE49-F238E27FC236}">
                    <a16:creationId xmlns:a16="http://schemas.microsoft.com/office/drawing/2014/main" id="{439F8F05-68CF-F7A8-7008-7B8B15E67EC4}"/>
                  </a:ext>
                </a:extLst>
              </p:cNvPr>
              <p:cNvGrpSpPr/>
              <p:nvPr/>
            </p:nvGrpSpPr>
            <p:grpSpPr>
              <a:xfrm rot="16200000">
                <a:off x="3027345" y="1834959"/>
                <a:ext cx="532520" cy="234929"/>
                <a:chOff x="1993201" y="1313467"/>
                <a:chExt cx="720167" cy="275603"/>
              </a:xfrm>
            </p:grpSpPr>
            <p:cxnSp>
              <p:nvCxnSpPr>
                <p:cNvPr id="459" name="Straight Connector 458">
                  <a:extLst>
                    <a:ext uri="{FF2B5EF4-FFF2-40B4-BE49-F238E27FC236}">
                      <a16:creationId xmlns:a16="http://schemas.microsoft.com/office/drawing/2014/main" id="{6EC00532-1730-F280-074C-19B9540A0EF0}"/>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D93E5E96-51AA-D4FA-A25B-BCC1950733BD}"/>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3DBDF13-5AED-458D-CECE-F6083C7C61D5}"/>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7B188F63-C95D-90FE-613A-FA4D4FA37C8A}"/>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2D47ADF4-0491-6163-2CFE-CA197B6DC7D6}"/>
                    </a:ext>
                  </a:extLst>
                </p:cNvPr>
                <p:cNvCxnSpPr>
                  <a:cxnSpLocks/>
                </p:cNvCxnSpPr>
                <p:nvPr/>
              </p:nvCxnSpPr>
              <p:spPr>
                <a:xfrm flipV="1">
                  <a:off x="2253162" y="1468015"/>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7DEE7ACC-11CB-46D2-84E2-6186D16E8ADC}"/>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AE53B2FA-7D57-F6C5-7DF1-E366044E30BD}"/>
                    </a:ext>
                  </a:extLst>
                </p:cNvPr>
                <p:cNvCxnSpPr>
                  <a:cxnSpLocks/>
                </p:cNvCxnSpPr>
                <p:nvPr/>
              </p:nvCxnSpPr>
              <p:spPr>
                <a:xfrm rot="5400000">
                  <a:off x="2114787" y="1464495"/>
                  <a:ext cx="0" cy="243171"/>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70" name="Group 469">
                <a:extLst>
                  <a:ext uri="{FF2B5EF4-FFF2-40B4-BE49-F238E27FC236}">
                    <a16:creationId xmlns:a16="http://schemas.microsoft.com/office/drawing/2014/main" id="{40A7F7B8-EE30-4E48-0CDE-0BE0E646A9A8}"/>
                  </a:ext>
                </a:extLst>
              </p:cNvPr>
              <p:cNvGrpSpPr/>
              <p:nvPr/>
            </p:nvGrpSpPr>
            <p:grpSpPr>
              <a:xfrm rot="16200000">
                <a:off x="4599394" y="1836493"/>
                <a:ext cx="535588" cy="234929"/>
                <a:chOff x="1989052" y="1313467"/>
                <a:chExt cx="724316" cy="275603"/>
              </a:xfrm>
            </p:grpSpPr>
            <p:cxnSp>
              <p:nvCxnSpPr>
                <p:cNvPr id="472" name="Straight Connector 471">
                  <a:extLst>
                    <a:ext uri="{FF2B5EF4-FFF2-40B4-BE49-F238E27FC236}">
                      <a16:creationId xmlns:a16="http://schemas.microsoft.com/office/drawing/2014/main" id="{A6B1A434-9FAF-F871-794E-E9BF10AA494D}"/>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3B51B7D2-2AAE-76C4-32E5-99429A47AF18}"/>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3AD9476-7C94-9A8B-1678-4C327BF38AF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94CF7D1E-35AE-7E92-EE7F-96BC6C049E6D}"/>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E6CE19C2-1B17-416D-1211-BEE9C627AF16}"/>
                    </a:ext>
                  </a:extLst>
                </p:cNvPr>
                <p:cNvCxnSpPr>
                  <a:cxnSpLocks/>
                </p:cNvCxnSpPr>
                <p:nvPr/>
              </p:nvCxnSpPr>
              <p:spPr>
                <a:xfrm flipV="1">
                  <a:off x="2253162" y="1468013"/>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E1C5317F-318C-4A98-1599-08E60B279987}"/>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72F60F4D-9445-1750-34B3-4F72D7823368}"/>
                    </a:ext>
                  </a:extLst>
                </p:cNvPr>
                <p:cNvCxnSpPr>
                  <a:cxnSpLocks/>
                </p:cNvCxnSpPr>
                <p:nvPr/>
              </p:nvCxnSpPr>
              <p:spPr>
                <a:xfrm rot="5400000">
                  <a:off x="2112712" y="1462419"/>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80" name="Group 479">
                <a:extLst>
                  <a:ext uri="{FF2B5EF4-FFF2-40B4-BE49-F238E27FC236}">
                    <a16:creationId xmlns:a16="http://schemas.microsoft.com/office/drawing/2014/main" id="{4BFFDF0C-7E0B-DF8B-0752-599843DFD108}"/>
                  </a:ext>
                </a:extLst>
              </p:cNvPr>
              <p:cNvGrpSpPr/>
              <p:nvPr/>
            </p:nvGrpSpPr>
            <p:grpSpPr>
              <a:xfrm rot="16200000">
                <a:off x="6146177" y="1835030"/>
                <a:ext cx="526165" cy="228437"/>
                <a:chOff x="2001797" y="1313467"/>
                <a:chExt cx="711571" cy="267985"/>
              </a:xfrm>
            </p:grpSpPr>
            <p:cxnSp>
              <p:nvCxnSpPr>
                <p:cNvPr id="482" name="Straight Connector 481">
                  <a:extLst>
                    <a:ext uri="{FF2B5EF4-FFF2-40B4-BE49-F238E27FC236}">
                      <a16:creationId xmlns:a16="http://schemas.microsoft.com/office/drawing/2014/main" id="{D6C77763-835F-384D-831C-66A056AF1139}"/>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F6A766A5-1D8B-C3A9-B2F8-C686B641D41F}"/>
                    </a:ext>
                  </a:extLst>
                </p:cNvPr>
                <p:cNvCxnSpPr>
                  <a:cxnSpLocks/>
                </p:cNvCxnSpPr>
                <p:nvPr/>
              </p:nvCxnSpPr>
              <p:spPr>
                <a:xfrm flipH="1">
                  <a:off x="2255737" y="143676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29406150-E9A2-20C5-8E0F-71E84C40E624}"/>
                    </a:ext>
                  </a:extLst>
                </p:cNvPr>
                <p:cNvCxnSpPr>
                  <a:cxnSpLocks/>
                </p:cNvCxnSpPr>
                <p:nvPr/>
              </p:nvCxnSpPr>
              <p:spPr>
                <a:xfrm flipV="1">
                  <a:off x="2470390" y="1440560"/>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90C0C705-C892-A3EA-8DAC-17DF2494DA0E}"/>
                    </a:ext>
                  </a:extLst>
                </p:cNvPr>
                <p:cNvCxnSpPr>
                  <a:cxnSpLocks/>
                </p:cNvCxnSpPr>
                <p:nvPr/>
              </p:nvCxnSpPr>
              <p:spPr>
                <a:xfrm flipH="1">
                  <a:off x="2255739" y="137245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0913102F-46C3-46B5-B59D-79FADB0D7BE1}"/>
                    </a:ext>
                  </a:extLst>
                </p:cNvPr>
                <p:cNvCxnSpPr>
                  <a:cxnSpLocks/>
                </p:cNvCxnSpPr>
                <p:nvPr/>
              </p:nvCxnSpPr>
              <p:spPr>
                <a:xfrm flipV="1">
                  <a:off x="2253161" y="1441376"/>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68817DC-FF1A-C413-BD95-A18D39EA0D05}"/>
                    </a:ext>
                  </a:extLst>
                </p:cNvPr>
                <p:cNvCxnSpPr>
                  <a:cxnSpLocks/>
                </p:cNvCxnSpPr>
                <p:nvPr/>
              </p:nvCxnSpPr>
              <p:spPr>
                <a:xfrm rot="5400000">
                  <a:off x="2594959" y="145544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6441FF64-2B01-7E9B-CD56-24B79EE19EEF}"/>
                    </a:ext>
                  </a:extLst>
                </p:cNvPr>
                <p:cNvCxnSpPr>
                  <a:cxnSpLocks/>
                </p:cNvCxnSpPr>
                <p:nvPr/>
              </p:nvCxnSpPr>
              <p:spPr>
                <a:xfrm rot="5400000">
                  <a:off x="2125458" y="1457791"/>
                  <a:ext cx="0"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sp>
          <p:nvSpPr>
            <p:cNvPr id="520" name="TextBox 519">
              <a:extLst>
                <a:ext uri="{FF2B5EF4-FFF2-40B4-BE49-F238E27FC236}">
                  <a16:creationId xmlns:a16="http://schemas.microsoft.com/office/drawing/2014/main" id="{17BDC066-7DE3-FF53-C466-B805C837477F}"/>
                </a:ext>
              </a:extLst>
            </p:cNvPr>
            <p:cNvSpPr txBox="1"/>
            <p:nvPr/>
          </p:nvSpPr>
          <p:spPr>
            <a:xfrm>
              <a:off x="6226631" y="1632137"/>
              <a:ext cx="3207940"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200" dirty="0" err="1">
                  <a:solidFill>
                    <a:srgbClr val="E16161"/>
                  </a:solidFill>
                  <a:latin typeface="Avenir Next" panose="020B0503020202020204" pitchFamily="34" charset="0"/>
                </a:rPr>
                <a:t>i</a:t>
              </a:r>
              <a:r>
                <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rPr>
                <a:t>solation transistors</a:t>
              </a:r>
            </a:p>
          </p:txBody>
        </p:sp>
      </p:grpSp>
      <p:grpSp>
        <p:nvGrpSpPr>
          <p:cNvPr id="525" name="Group 524">
            <a:extLst>
              <a:ext uri="{FF2B5EF4-FFF2-40B4-BE49-F238E27FC236}">
                <a16:creationId xmlns:a16="http://schemas.microsoft.com/office/drawing/2014/main" id="{FC754EA4-035F-62F9-9956-8B5E7A2AFE2D}"/>
              </a:ext>
            </a:extLst>
          </p:cNvPr>
          <p:cNvGrpSpPr/>
          <p:nvPr/>
        </p:nvGrpSpPr>
        <p:grpSpPr>
          <a:xfrm>
            <a:off x="1735869" y="2025202"/>
            <a:ext cx="7685780" cy="457200"/>
            <a:chOff x="1735869" y="2025202"/>
            <a:chExt cx="7685780" cy="457200"/>
          </a:xfrm>
        </p:grpSpPr>
        <p:grpSp>
          <p:nvGrpSpPr>
            <p:cNvPr id="524" name="Group 523">
              <a:extLst>
                <a:ext uri="{FF2B5EF4-FFF2-40B4-BE49-F238E27FC236}">
                  <a16:creationId xmlns:a16="http://schemas.microsoft.com/office/drawing/2014/main" id="{294F1EE5-E029-C839-09AE-CD604EB8F0DA}"/>
                </a:ext>
              </a:extLst>
            </p:cNvPr>
            <p:cNvGrpSpPr/>
            <p:nvPr/>
          </p:nvGrpSpPr>
          <p:grpSpPr>
            <a:xfrm>
              <a:off x="1735869" y="2202248"/>
              <a:ext cx="4903097" cy="129425"/>
              <a:chOff x="1735869" y="2202248"/>
              <a:chExt cx="4903097" cy="129425"/>
            </a:xfrm>
          </p:grpSpPr>
          <p:sp>
            <p:nvSpPr>
              <p:cNvPr id="455" name="DRAM">
                <a:extLst>
                  <a:ext uri="{FF2B5EF4-FFF2-40B4-BE49-F238E27FC236}">
                    <a16:creationId xmlns:a16="http://schemas.microsoft.com/office/drawing/2014/main" id="{C80891E2-68C1-55D0-2A66-BB72F349A7D8}"/>
                  </a:ext>
                </a:extLst>
              </p:cNvPr>
              <p:cNvSpPr/>
              <p:nvPr/>
            </p:nvSpPr>
            <p:spPr>
              <a:xfrm rot="5400000">
                <a:off x="1785984"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89" name="Triangle 488">
                <a:extLst>
                  <a:ext uri="{FF2B5EF4-FFF2-40B4-BE49-F238E27FC236}">
                    <a16:creationId xmlns:a16="http://schemas.microsoft.com/office/drawing/2014/main" id="{7672112B-6377-BDEB-BC7C-96CAA5827227}"/>
                  </a:ext>
                </a:extLst>
              </p:cNvPr>
              <p:cNvSpPr/>
              <p:nvPr/>
            </p:nvSpPr>
            <p:spPr>
              <a:xfrm rot="5400000">
                <a:off x="1736968"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DRAM">
                <a:extLst>
                  <a:ext uri="{FF2B5EF4-FFF2-40B4-BE49-F238E27FC236}">
                    <a16:creationId xmlns:a16="http://schemas.microsoft.com/office/drawing/2014/main" id="{2346820B-3BB0-2B35-CE5C-98BF8A20F4FD}"/>
                  </a:ext>
                </a:extLst>
              </p:cNvPr>
              <p:cNvSpPr/>
              <p:nvPr/>
            </p:nvSpPr>
            <p:spPr>
              <a:xfrm rot="5400000">
                <a:off x="3340715"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0" name="Triangle 489">
                <a:extLst>
                  <a:ext uri="{FF2B5EF4-FFF2-40B4-BE49-F238E27FC236}">
                    <a16:creationId xmlns:a16="http://schemas.microsoft.com/office/drawing/2014/main" id="{30CE9415-5B5B-400C-1188-44883F8AC410}"/>
                  </a:ext>
                </a:extLst>
              </p:cNvPr>
              <p:cNvSpPr/>
              <p:nvPr/>
            </p:nvSpPr>
            <p:spPr>
              <a:xfrm rot="5400000">
                <a:off x="3293844"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DRAM">
                <a:extLst>
                  <a:ext uri="{FF2B5EF4-FFF2-40B4-BE49-F238E27FC236}">
                    <a16:creationId xmlns:a16="http://schemas.microsoft.com/office/drawing/2014/main" id="{5CC7670B-B5B2-2A8C-486B-D178BE3A19DD}"/>
                  </a:ext>
                </a:extLst>
              </p:cNvPr>
              <p:cNvSpPr/>
              <p:nvPr/>
            </p:nvSpPr>
            <p:spPr>
              <a:xfrm rot="5400000">
                <a:off x="4914298"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1" name="Triangle 490">
                <a:extLst>
                  <a:ext uri="{FF2B5EF4-FFF2-40B4-BE49-F238E27FC236}">
                    <a16:creationId xmlns:a16="http://schemas.microsoft.com/office/drawing/2014/main" id="{365B1E87-D1D7-AB94-A4DD-12877B56CAB3}"/>
                  </a:ext>
                </a:extLst>
              </p:cNvPr>
              <p:cNvSpPr/>
              <p:nvPr/>
            </p:nvSpPr>
            <p:spPr>
              <a:xfrm rot="5400000">
                <a:off x="4864189"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DRAM">
                <a:extLst>
                  <a:ext uri="{FF2B5EF4-FFF2-40B4-BE49-F238E27FC236}">
                    <a16:creationId xmlns:a16="http://schemas.microsoft.com/office/drawing/2014/main" id="{A451B454-A1E3-24A1-6092-986A1BE62441}"/>
                  </a:ext>
                </a:extLst>
              </p:cNvPr>
              <p:cNvSpPr/>
              <p:nvPr/>
            </p:nvSpPr>
            <p:spPr>
              <a:xfrm rot="5400000">
                <a:off x="6459602"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2" name="Triangle 491">
                <a:extLst>
                  <a:ext uri="{FF2B5EF4-FFF2-40B4-BE49-F238E27FC236}">
                    <a16:creationId xmlns:a16="http://schemas.microsoft.com/office/drawing/2014/main" id="{477250CC-01CB-0C6E-FDB3-8858BCD6932C}"/>
                  </a:ext>
                </a:extLst>
              </p:cNvPr>
              <p:cNvSpPr/>
              <p:nvPr/>
            </p:nvSpPr>
            <p:spPr>
              <a:xfrm rot="5400000">
                <a:off x="6416352"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2" name="TextBox 521">
              <a:extLst>
                <a:ext uri="{FF2B5EF4-FFF2-40B4-BE49-F238E27FC236}">
                  <a16:creationId xmlns:a16="http://schemas.microsoft.com/office/drawing/2014/main" id="{BA9BC4C1-D411-D6C5-0E9D-D04668B029EE}"/>
                </a:ext>
              </a:extLst>
            </p:cNvPr>
            <p:cNvSpPr txBox="1"/>
            <p:nvPr/>
          </p:nvSpPr>
          <p:spPr>
            <a:xfrm>
              <a:off x="6263422" y="2025202"/>
              <a:ext cx="315822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200" dirty="0">
                  <a:solidFill>
                    <a:srgbClr val="E16161"/>
                  </a:solidFill>
                  <a:latin typeface="Avenir Next" panose="020B0503020202020204" pitchFamily="34" charset="0"/>
                </a:rPr>
                <a:t>row decoder latch</a:t>
              </a:r>
              <a:endPar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endParaRPr>
            </a:p>
          </p:txBody>
        </p:sp>
      </p:grpSp>
      <p:sp>
        <p:nvSpPr>
          <p:cNvPr id="9" name="DRAM">
            <a:extLst>
              <a:ext uri="{FF2B5EF4-FFF2-40B4-BE49-F238E27FC236}">
                <a16:creationId xmlns:a16="http://schemas.microsoft.com/office/drawing/2014/main" id="{68B9DC2C-85B9-6628-8B96-25668D4F9E73}"/>
              </a:ext>
            </a:extLst>
          </p:cNvPr>
          <p:cNvSpPr/>
          <p:nvPr/>
        </p:nvSpPr>
        <p:spPr>
          <a:xfrm>
            <a:off x="2505897" y="4235990"/>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4" name="DRAM">
            <a:extLst>
              <a:ext uri="{FF2B5EF4-FFF2-40B4-BE49-F238E27FC236}">
                <a16:creationId xmlns:a16="http://schemas.microsoft.com/office/drawing/2014/main" id="{97406C44-E37B-AD0F-DC1B-69A7D18977AD}"/>
              </a:ext>
            </a:extLst>
          </p:cNvPr>
          <p:cNvSpPr/>
          <p:nvPr/>
        </p:nvSpPr>
        <p:spPr>
          <a:xfrm>
            <a:off x="1734835" y="5541521"/>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sp>
        <p:nvSpPr>
          <p:cNvPr id="6" name="DRAM">
            <a:extLst>
              <a:ext uri="{FF2B5EF4-FFF2-40B4-BE49-F238E27FC236}">
                <a16:creationId xmlns:a16="http://schemas.microsoft.com/office/drawing/2014/main" id="{49FDB80D-70C9-D39D-3852-11B34FF9393F}"/>
              </a:ext>
            </a:extLst>
          </p:cNvPr>
          <p:cNvSpPr/>
          <p:nvPr/>
        </p:nvSpPr>
        <p:spPr>
          <a:xfrm>
            <a:off x="1894180" y="4808864"/>
            <a:ext cx="5840880" cy="458293"/>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grpSp>
        <p:nvGrpSpPr>
          <p:cNvPr id="518" name="Group 517">
            <a:extLst>
              <a:ext uri="{FF2B5EF4-FFF2-40B4-BE49-F238E27FC236}">
                <a16:creationId xmlns:a16="http://schemas.microsoft.com/office/drawing/2014/main" id="{678A0DCB-F85C-F5E0-1848-222158028AC9}"/>
              </a:ext>
            </a:extLst>
          </p:cNvPr>
          <p:cNvGrpSpPr/>
          <p:nvPr/>
        </p:nvGrpSpPr>
        <p:grpSpPr>
          <a:xfrm>
            <a:off x="2746006" y="4891326"/>
            <a:ext cx="1406245" cy="301563"/>
            <a:chOff x="2746006" y="4891326"/>
            <a:chExt cx="1406245" cy="301563"/>
          </a:xfrm>
        </p:grpSpPr>
        <p:cxnSp>
          <p:nvCxnSpPr>
            <p:cNvPr id="499" name="Straight Connector 498">
              <a:extLst>
                <a:ext uri="{FF2B5EF4-FFF2-40B4-BE49-F238E27FC236}">
                  <a16:creationId xmlns:a16="http://schemas.microsoft.com/office/drawing/2014/main" id="{1DA8121E-227C-7033-F55B-39A535BD9345}"/>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1E3B1D11-8FD5-A48B-72D8-50D8236F0B48}"/>
                </a:ext>
              </a:extLst>
            </p:cNvPr>
            <p:cNvCxnSpPr>
              <a:cxnSpLocks/>
            </p:cNvCxnSpPr>
            <p:nvPr/>
          </p:nvCxnSpPr>
          <p:spPr>
            <a:xfrm flipH="1">
              <a:off x="2746006" y="5192889"/>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9E6D4C06-B05E-B477-A9E5-EF9113A2B0AF}"/>
                </a:ext>
              </a:extLst>
            </p:cNvPr>
            <p:cNvCxnSpPr>
              <a:cxnSpLocks/>
            </p:cNvCxnSpPr>
            <p:nvPr/>
          </p:nvCxnSpPr>
          <p:spPr>
            <a:xfrm flipV="1">
              <a:off x="3402589"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13" name="Straight Connector 512">
              <a:extLst>
                <a:ext uri="{FF2B5EF4-FFF2-40B4-BE49-F238E27FC236}">
                  <a16:creationId xmlns:a16="http://schemas.microsoft.com/office/drawing/2014/main" id="{AA72B7A4-E015-6F48-2833-D7A48EC7A88D}"/>
                </a:ext>
              </a:extLst>
            </p:cNvPr>
            <p:cNvCxnSpPr>
              <a:cxnSpLocks/>
            </p:cNvCxnSpPr>
            <p:nvPr/>
          </p:nvCxnSpPr>
          <p:spPr>
            <a:xfrm flipH="1">
              <a:off x="3405427"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grpSp>
        <p:nvGrpSpPr>
          <p:cNvPr id="521" name="Group 520">
            <a:extLst>
              <a:ext uri="{FF2B5EF4-FFF2-40B4-BE49-F238E27FC236}">
                <a16:creationId xmlns:a16="http://schemas.microsoft.com/office/drawing/2014/main" id="{C230AF51-91CC-96D4-A63E-358E554B9F59}"/>
              </a:ext>
            </a:extLst>
          </p:cNvPr>
          <p:cNvGrpSpPr/>
          <p:nvPr/>
        </p:nvGrpSpPr>
        <p:grpSpPr>
          <a:xfrm>
            <a:off x="4298007" y="4891326"/>
            <a:ext cx="1406245" cy="308237"/>
            <a:chOff x="2746006" y="4891326"/>
            <a:chExt cx="1406245" cy="308237"/>
          </a:xfrm>
        </p:grpSpPr>
        <p:cxnSp>
          <p:nvCxnSpPr>
            <p:cNvPr id="529" name="Straight Connector 528">
              <a:extLst>
                <a:ext uri="{FF2B5EF4-FFF2-40B4-BE49-F238E27FC236}">
                  <a16:creationId xmlns:a16="http://schemas.microsoft.com/office/drawing/2014/main" id="{7AE42B41-0F42-ECCF-E68E-BF3D20E1B3C5}"/>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E6769FF6-6447-E41E-EF42-BFBFBE490FF6}"/>
                </a:ext>
              </a:extLst>
            </p:cNvPr>
            <p:cNvCxnSpPr>
              <a:cxnSpLocks/>
            </p:cNvCxnSpPr>
            <p:nvPr/>
          </p:nvCxnSpPr>
          <p:spPr>
            <a:xfrm flipH="1">
              <a:off x="2746006" y="5199563"/>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252B1BB-FC57-D3AA-888A-A91AA5333586}"/>
                </a:ext>
              </a:extLst>
            </p:cNvPr>
            <p:cNvCxnSpPr>
              <a:cxnSpLocks/>
            </p:cNvCxnSpPr>
            <p:nvPr/>
          </p:nvCxnSpPr>
          <p:spPr>
            <a:xfrm flipV="1">
              <a:off x="3409263"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647F5E3B-2CD7-0045-D390-F6BC3DC93C67}"/>
                </a:ext>
              </a:extLst>
            </p:cNvPr>
            <p:cNvCxnSpPr>
              <a:cxnSpLocks/>
            </p:cNvCxnSpPr>
            <p:nvPr/>
          </p:nvCxnSpPr>
          <p:spPr>
            <a:xfrm flipH="1">
              <a:off x="3405427"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grpSp>
        <p:nvGrpSpPr>
          <p:cNvPr id="533" name="Group 532">
            <a:extLst>
              <a:ext uri="{FF2B5EF4-FFF2-40B4-BE49-F238E27FC236}">
                <a16:creationId xmlns:a16="http://schemas.microsoft.com/office/drawing/2014/main" id="{D6D017D0-3E43-7266-4005-47DEB5E5EC53}"/>
              </a:ext>
            </a:extLst>
          </p:cNvPr>
          <p:cNvGrpSpPr/>
          <p:nvPr/>
        </p:nvGrpSpPr>
        <p:grpSpPr>
          <a:xfrm>
            <a:off x="5843575" y="4889380"/>
            <a:ext cx="1412919" cy="301563"/>
            <a:chOff x="2746006" y="4891326"/>
            <a:chExt cx="1412919" cy="301563"/>
          </a:xfrm>
        </p:grpSpPr>
        <p:cxnSp>
          <p:nvCxnSpPr>
            <p:cNvPr id="534" name="Straight Connector 533">
              <a:extLst>
                <a:ext uri="{FF2B5EF4-FFF2-40B4-BE49-F238E27FC236}">
                  <a16:creationId xmlns:a16="http://schemas.microsoft.com/office/drawing/2014/main" id="{1342E8DA-AD8F-3255-88B7-37F4543EDA7D}"/>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5" name="Straight Connector 534">
              <a:extLst>
                <a:ext uri="{FF2B5EF4-FFF2-40B4-BE49-F238E27FC236}">
                  <a16:creationId xmlns:a16="http://schemas.microsoft.com/office/drawing/2014/main" id="{2C919C88-21C2-4728-B1AC-3E7B168C36F5}"/>
                </a:ext>
              </a:extLst>
            </p:cNvPr>
            <p:cNvCxnSpPr>
              <a:cxnSpLocks/>
            </p:cNvCxnSpPr>
            <p:nvPr/>
          </p:nvCxnSpPr>
          <p:spPr>
            <a:xfrm flipH="1">
              <a:off x="2746006" y="5192889"/>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ADBBF4D0-573D-294C-1E96-B8D4984DC09A}"/>
                </a:ext>
              </a:extLst>
            </p:cNvPr>
            <p:cNvCxnSpPr>
              <a:cxnSpLocks/>
            </p:cNvCxnSpPr>
            <p:nvPr/>
          </p:nvCxnSpPr>
          <p:spPr>
            <a:xfrm flipV="1">
              <a:off x="3409263"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87881CF6-9731-4D44-5ABD-F95AACD73FD7}"/>
                </a:ext>
              </a:extLst>
            </p:cNvPr>
            <p:cNvCxnSpPr>
              <a:cxnSpLocks/>
            </p:cNvCxnSpPr>
            <p:nvPr/>
          </p:nvCxnSpPr>
          <p:spPr>
            <a:xfrm flipH="1">
              <a:off x="3412101"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48" name="Straight Connector 447">
            <a:extLst>
              <a:ext uri="{FF2B5EF4-FFF2-40B4-BE49-F238E27FC236}">
                <a16:creationId xmlns:a16="http://schemas.microsoft.com/office/drawing/2014/main" id="{5A684679-BDDC-EB8E-7641-EA19004E6A9D}"/>
              </a:ext>
            </a:extLst>
          </p:cNvPr>
          <p:cNvCxnSpPr>
            <a:cxnSpLocks/>
            <a:stCxn id="7" idx="0"/>
            <a:endCxn id="9" idx="2"/>
          </p:cNvCxnSpPr>
          <p:nvPr/>
        </p:nvCxnSpPr>
        <p:spPr>
          <a:xfrm flipH="1" flipV="1">
            <a:off x="2601440" y="4465293"/>
            <a:ext cx="43" cy="506499"/>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06BB0381-346D-2C0A-D513-C2412D56752B}"/>
              </a:ext>
            </a:extLst>
          </p:cNvPr>
          <p:cNvCxnSpPr>
            <a:cxnSpLocks/>
          </p:cNvCxnSpPr>
          <p:nvPr/>
        </p:nvCxnSpPr>
        <p:spPr>
          <a:xfrm flipH="1" flipV="1">
            <a:off x="4156712" y="4446956"/>
            <a:ext cx="43" cy="515667"/>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C041F82E-2C68-3563-426B-65235A2A8BDD}"/>
              </a:ext>
            </a:extLst>
          </p:cNvPr>
          <p:cNvCxnSpPr>
            <a:cxnSpLocks/>
            <a:stCxn id="457" idx="0"/>
          </p:cNvCxnSpPr>
          <p:nvPr/>
        </p:nvCxnSpPr>
        <p:spPr>
          <a:xfrm flipH="1" flipV="1">
            <a:off x="5718923" y="4446956"/>
            <a:ext cx="43" cy="52483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351E3B95-ABEA-D0B0-462F-A3CFAD779BA5}"/>
              </a:ext>
            </a:extLst>
          </p:cNvPr>
          <p:cNvCxnSpPr>
            <a:cxnSpLocks/>
          </p:cNvCxnSpPr>
          <p:nvPr/>
        </p:nvCxnSpPr>
        <p:spPr>
          <a:xfrm flipH="1" flipV="1">
            <a:off x="7275447" y="4446956"/>
            <a:ext cx="43" cy="52483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5AD2D54E-8293-2E25-81ED-5735C1B808D9}"/>
              </a:ext>
            </a:extLst>
          </p:cNvPr>
          <p:cNvCxnSpPr>
            <a:cxnSpLocks/>
          </p:cNvCxnSpPr>
          <p:nvPr/>
        </p:nvCxnSpPr>
        <p:spPr>
          <a:xfrm flipV="1">
            <a:off x="2460320" y="5146429"/>
            <a:ext cx="0" cy="37330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D61EBDA-30BE-37F4-B18F-A151ABE214C0}"/>
              </a:ext>
            </a:extLst>
          </p:cNvPr>
          <p:cNvCxnSpPr>
            <a:cxnSpLocks/>
          </p:cNvCxnSpPr>
          <p:nvPr/>
        </p:nvCxnSpPr>
        <p:spPr>
          <a:xfrm flipV="1">
            <a:off x="4015466" y="5139207"/>
            <a:ext cx="0" cy="38052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B67637DE-DD52-7C48-68FC-9FA4804EBBA0}"/>
              </a:ext>
            </a:extLst>
          </p:cNvPr>
          <p:cNvCxnSpPr>
            <a:cxnSpLocks/>
          </p:cNvCxnSpPr>
          <p:nvPr/>
        </p:nvCxnSpPr>
        <p:spPr>
          <a:xfrm flipV="1">
            <a:off x="5570612" y="5139207"/>
            <a:ext cx="0" cy="38052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7" name="Straight Connector 496">
            <a:extLst>
              <a:ext uri="{FF2B5EF4-FFF2-40B4-BE49-F238E27FC236}">
                <a16:creationId xmlns:a16="http://schemas.microsoft.com/office/drawing/2014/main" id="{924D0C1A-3A9F-7377-B4C2-A4A5B9D52651}"/>
              </a:ext>
            </a:extLst>
          </p:cNvPr>
          <p:cNvCxnSpPr>
            <a:cxnSpLocks/>
          </p:cNvCxnSpPr>
          <p:nvPr/>
        </p:nvCxnSpPr>
        <p:spPr>
          <a:xfrm flipV="1">
            <a:off x="7275447" y="4896970"/>
            <a:ext cx="0" cy="62276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457" name="Trapezoid 456">
            <a:extLst>
              <a:ext uri="{FF2B5EF4-FFF2-40B4-BE49-F238E27FC236}">
                <a16:creationId xmlns:a16="http://schemas.microsoft.com/office/drawing/2014/main" id="{DBBE8450-7709-E16C-F7E9-E45DEB5F106A}"/>
              </a:ext>
            </a:extLst>
          </p:cNvPr>
          <p:cNvSpPr/>
          <p:nvPr/>
        </p:nvSpPr>
        <p:spPr>
          <a:xfrm>
            <a:off x="5470553"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Trapezoid 453">
            <a:extLst>
              <a:ext uri="{FF2B5EF4-FFF2-40B4-BE49-F238E27FC236}">
                <a16:creationId xmlns:a16="http://schemas.microsoft.com/office/drawing/2014/main" id="{BE7A46B5-30B2-D9B9-C137-C5785BE1F6FA}"/>
              </a:ext>
            </a:extLst>
          </p:cNvPr>
          <p:cNvSpPr/>
          <p:nvPr/>
        </p:nvSpPr>
        <p:spPr>
          <a:xfrm>
            <a:off x="3908342"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rapezoid 6">
            <a:extLst>
              <a:ext uri="{FF2B5EF4-FFF2-40B4-BE49-F238E27FC236}">
                <a16:creationId xmlns:a16="http://schemas.microsoft.com/office/drawing/2014/main" id="{ACB64C71-E0F3-F78F-A164-6FD9BDF9B86D}"/>
              </a:ext>
            </a:extLst>
          </p:cNvPr>
          <p:cNvSpPr/>
          <p:nvPr/>
        </p:nvSpPr>
        <p:spPr>
          <a:xfrm>
            <a:off x="2353070"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TextBox 550">
            <a:extLst>
              <a:ext uri="{FF2B5EF4-FFF2-40B4-BE49-F238E27FC236}">
                <a16:creationId xmlns:a16="http://schemas.microsoft.com/office/drawing/2014/main" id="{AB91CB6C-D84E-BF2F-DE90-16C5D1B4680C}"/>
              </a:ext>
            </a:extLst>
          </p:cNvPr>
          <p:cNvSpPr txBox="1"/>
          <p:nvPr/>
        </p:nvSpPr>
        <p:spPr>
          <a:xfrm>
            <a:off x="7476102" y="5032624"/>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dirty="0">
                <a:solidFill>
                  <a:srgbClr val="E16161"/>
                </a:solidFill>
                <a:latin typeface="Avenir Next" panose="020B0503020202020204" pitchFamily="34" charset="0"/>
              </a:rPr>
              <a:t>inter-mat</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dirty="0">
                <a:solidFill>
                  <a:srgbClr val="E16161"/>
                </a:solidFill>
                <a:latin typeface="Avenir Next" panose="020B0503020202020204" pitchFamily="34" charset="0"/>
              </a:rPr>
              <a:t>interconnect</a:t>
            </a:r>
            <a:endParaRPr kumimoji="0" lang="en-US" sz="2000" b="0" i="0" u="none" strike="noStrike" kern="1200" cap="none" spc="0" normalizeH="0" baseline="0" noProof="0" dirty="0">
              <a:ln>
                <a:noFill/>
              </a:ln>
              <a:solidFill>
                <a:srgbClr val="E16161"/>
              </a:solidFill>
              <a:effectLst/>
              <a:uLnTx/>
              <a:uFillTx/>
              <a:latin typeface="Avenir Next" panose="020B0503020202020204" pitchFamily="34" charset="0"/>
            </a:endParaRPr>
          </a:p>
        </p:txBody>
      </p:sp>
      <p:sp>
        <p:nvSpPr>
          <p:cNvPr id="552" name="TextBox 551">
            <a:extLst>
              <a:ext uri="{FF2B5EF4-FFF2-40B4-BE49-F238E27FC236}">
                <a16:creationId xmlns:a16="http://schemas.microsoft.com/office/drawing/2014/main" id="{23C3C069-2A74-8BBA-566C-3AB2BC9E0803}"/>
              </a:ext>
            </a:extLst>
          </p:cNvPr>
          <p:cNvSpPr txBox="1"/>
          <p:nvPr/>
        </p:nvSpPr>
        <p:spPr>
          <a:xfrm>
            <a:off x="7598002" y="4162936"/>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global</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s</a:t>
            </a:r>
            <a:r>
              <a:rPr kumimoji="0" lang="en-US" b="0" i="0" u="none" strike="noStrike" kern="1200" cap="none" spc="0" normalizeH="0" baseline="0" noProof="0" dirty="0" err="1">
                <a:ln>
                  <a:noFill/>
                </a:ln>
                <a:effectLst/>
                <a:uLnTx/>
                <a:uFillTx/>
                <a:latin typeface="Avenir Next" panose="020B0503020202020204" pitchFamily="34" charset="0"/>
              </a:rPr>
              <a:t>ense</a:t>
            </a:r>
            <a:r>
              <a:rPr kumimoji="0" lang="en-US" b="0" i="0" u="none" strike="noStrike" kern="1200" cap="none" spc="0" normalizeH="0" baseline="0" noProof="0" dirty="0">
                <a:ln>
                  <a:noFill/>
                </a:ln>
                <a:effectLst/>
                <a:uLnTx/>
                <a:uFillTx/>
                <a:latin typeface="Avenir Next" panose="020B0503020202020204" pitchFamily="34" charset="0"/>
              </a:rPr>
              <a:t> amplifier</a:t>
            </a:r>
          </a:p>
        </p:txBody>
      </p:sp>
      <p:sp>
        <p:nvSpPr>
          <p:cNvPr id="12" name="DRAM">
            <a:extLst>
              <a:ext uri="{FF2B5EF4-FFF2-40B4-BE49-F238E27FC236}">
                <a16:creationId xmlns:a16="http://schemas.microsoft.com/office/drawing/2014/main" id="{DDDC614F-18B1-7FD5-1DB0-E37F7A7470C2}"/>
              </a:ext>
            </a:extLst>
          </p:cNvPr>
          <p:cNvSpPr/>
          <p:nvPr/>
        </p:nvSpPr>
        <p:spPr>
          <a:xfrm>
            <a:off x="7180908" y="4214892"/>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 name="DRAM">
            <a:extLst>
              <a:ext uri="{FF2B5EF4-FFF2-40B4-BE49-F238E27FC236}">
                <a16:creationId xmlns:a16="http://schemas.microsoft.com/office/drawing/2014/main" id="{71E39812-F0AB-81A4-6BD4-1E7D687EF210}"/>
              </a:ext>
            </a:extLst>
          </p:cNvPr>
          <p:cNvSpPr/>
          <p:nvPr/>
        </p:nvSpPr>
        <p:spPr>
          <a:xfrm>
            <a:off x="5623381" y="4214892"/>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 name="DRAM">
            <a:extLst>
              <a:ext uri="{FF2B5EF4-FFF2-40B4-BE49-F238E27FC236}">
                <a16:creationId xmlns:a16="http://schemas.microsoft.com/office/drawing/2014/main" id="{2F1BF9EC-FEEE-567A-D8A6-52151182B9B8}"/>
              </a:ext>
            </a:extLst>
          </p:cNvPr>
          <p:cNvSpPr/>
          <p:nvPr/>
        </p:nvSpPr>
        <p:spPr>
          <a:xfrm>
            <a:off x="4063424" y="4220428"/>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3" name="DRAM">
            <a:extLst>
              <a:ext uri="{FF2B5EF4-FFF2-40B4-BE49-F238E27FC236}">
                <a16:creationId xmlns:a16="http://schemas.microsoft.com/office/drawing/2014/main" id="{8983E04C-65CF-9361-07AF-3EE88A95BF10}"/>
              </a:ext>
            </a:extLst>
          </p:cNvPr>
          <p:cNvSpPr/>
          <p:nvPr/>
        </p:nvSpPr>
        <p:spPr>
          <a:xfrm>
            <a:off x="5623380"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4" name="DRAM">
            <a:extLst>
              <a:ext uri="{FF2B5EF4-FFF2-40B4-BE49-F238E27FC236}">
                <a16:creationId xmlns:a16="http://schemas.microsoft.com/office/drawing/2014/main" id="{75926AFC-C125-27CC-3C7D-33A4BE06B09B}"/>
              </a:ext>
            </a:extLst>
          </p:cNvPr>
          <p:cNvSpPr/>
          <p:nvPr/>
        </p:nvSpPr>
        <p:spPr>
          <a:xfrm>
            <a:off x="7182011"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5" name="DRAM">
            <a:extLst>
              <a:ext uri="{FF2B5EF4-FFF2-40B4-BE49-F238E27FC236}">
                <a16:creationId xmlns:a16="http://schemas.microsoft.com/office/drawing/2014/main" id="{77DD4911-B2E3-1589-A6F2-A44D7908345D}"/>
              </a:ext>
            </a:extLst>
          </p:cNvPr>
          <p:cNvSpPr/>
          <p:nvPr/>
        </p:nvSpPr>
        <p:spPr>
          <a:xfrm>
            <a:off x="2505090"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6" name="DRAM">
            <a:extLst>
              <a:ext uri="{FF2B5EF4-FFF2-40B4-BE49-F238E27FC236}">
                <a16:creationId xmlns:a16="http://schemas.microsoft.com/office/drawing/2014/main" id="{86F79319-FD15-351F-B97E-0CBA62048F4C}"/>
              </a:ext>
            </a:extLst>
          </p:cNvPr>
          <p:cNvSpPr/>
          <p:nvPr/>
        </p:nvSpPr>
        <p:spPr>
          <a:xfrm>
            <a:off x="4059105" y="3870579"/>
            <a:ext cx="191086" cy="93092"/>
          </a:xfrm>
          <a:prstGeom prst="roundRect">
            <a:avLst>
              <a:gd name="adj" fmla="val 11319"/>
            </a:avLst>
          </a:prstGeom>
          <a:solidFill>
            <a:srgbClr val="595959"/>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 name="TextBox 1">
            <a:extLst>
              <a:ext uri="{FF2B5EF4-FFF2-40B4-BE49-F238E27FC236}">
                <a16:creationId xmlns:a16="http://schemas.microsoft.com/office/drawing/2014/main" id="{8401A077-8959-008A-464B-418658E72B16}"/>
              </a:ext>
            </a:extLst>
          </p:cNvPr>
          <p:cNvSpPr txBox="1"/>
          <p:nvPr/>
        </p:nvSpPr>
        <p:spPr>
          <a:xfrm>
            <a:off x="4035736" y="3746797"/>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helper FFs</a:t>
            </a:r>
            <a:endParaRPr kumimoji="0" lang="en-US" b="0" i="0" u="none" strike="noStrike" kern="1200" cap="none" spc="0" normalizeH="0" baseline="0" noProof="0" dirty="0">
              <a:ln>
                <a:noFill/>
              </a:ln>
              <a:effectLst/>
              <a:uLnTx/>
              <a:uFillTx/>
              <a:latin typeface="Avenir Next" panose="020B0503020202020204" pitchFamily="34" charset="0"/>
            </a:endParaRPr>
          </a:p>
        </p:txBody>
      </p:sp>
      <p:sp>
        <p:nvSpPr>
          <p:cNvPr id="4" name="Freeform 3">
            <a:extLst>
              <a:ext uri="{FF2B5EF4-FFF2-40B4-BE49-F238E27FC236}">
                <a16:creationId xmlns:a16="http://schemas.microsoft.com/office/drawing/2014/main" id="{006A80DB-20D5-DE29-1647-2663DA035EAE}"/>
              </a:ext>
            </a:extLst>
          </p:cNvPr>
          <p:cNvSpPr/>
          <p:nvPr/>
        </p:nvSpPr>
        <p:spPr>
          <a:xfrm>
            <a:off x="223666" y="1210429"/>
            <a:ext cx="8874285" cy="5052224"/>
          </a:xfrm>
          <a:custGeom>
            <a:avLst/>
            <a:gdLst>
              <a:gd name="connsiteX0" fmla="*/ 572322 w 8874285"/>
              <a:gd name="connsiteY0" fmla="*/ 0 h 5052224"/>
              <a:gd name="connsiteX1" fmla="*/ 0 w 8874285"/>
              <a:gd name="connsiteY1" fmla="*/ 4302285 h 5052224"/>
              <a:gd name="connsiteX2" fmla="*/ 131569 w 8874285"/>
              <a:gd name="connsiteY2" fmla="*/ 4914077 h 5052224"/>
              <a:gd name="connsiteX3" fmla="*/ 1447252 w 8874285"/>
              <a:gd name="connsiteY3" fmla="*/ 5052224 h 5052224"/>
              <a:gd name="connsiteX4" fmla="*/ 7966463 w 8874285"/>
              <a:gd name="connsiteY4" fmla="*/ 4927234 h 5052224"/>
              <a:gd name="connsiteX5" fmla="*/ 7946728 w 8874285"/>
              <a:gd name="connsiteY5" fmla="*/ 4440431 h 5052224"/>
              <a:gd name="connsiteX6" fmla="*/ 7821738 w 8874285"/>
              <a:gd name="connsiteY6" fmla="*/ 4302285 h 5052224"/>
              <a:gd name="connsiteX7" fmla="*/ 1480144 w 8874285"/>
              <a:gd name="connsiteY7" fmla="*/ 4302285 h 5052224"/>
              <a:gd name="connsiteX8" fmla="*/ 1453830 w 8874285"/>
              <a:gd name="connsiteY8" fmla="*/ 3447090 h 5052224"/>
              <a:gd name="connsiteX9" fmla="*/ 7604651 w 8874285"/>
              <a:gd name="connsiteY9" fmla="*/ 3447090 h 5052224"/>
              <a:gd name="connsiteX10" fmla="*/ 7604651 w 8874285"/>
              <a:gd name="connsiteY10" fmla="*/ 3565502 h 5052224"/>
              <a:gd name="connsiteX11" fmla="*/ 7604651 w 8874285"/>
              <a:gd name="connsiteY11" fmla="*/ 3677335 h 5052224"/>
              <a:gd name="connsiteX12" fmla="*/ 8874285 w 8874285"/>
              <a:gd name="connsiteY12" fmla="*/ 3677335 h 5052224"/>
              <a:gd name="connsiteX13" fmla="*/ 8874285 w 8874285"/>
              <a:gd name="connsiteY13" fmla="*/ 0 h 5052224"/>
              <a:gd name="connsiteX14" fmla="*/ 572322 w 8874285"/>
              <a:gd name="connsiteY14" fmla="*/ 0 h 505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74285" h="5052224">
                <a:moveTo>
                  <a:pt x="572322" y="0"/>
                </a:moveTo>
                <a:lnTo>
                  <a:pt x="0" y="4302285"/>
                </a:lnTo>
                <a:lnTo>
                  <a:pt x="131569" y="4914077"/>
                </a:lnTo>
                <a:lnTo>
                  <a:pt x="1447252" y="5052224"/>
                </a:lnTo>
                <a:lnTo>
                  <a:pt x="7966463" y="4927234"/>
                </a:lnTo>
                <a:lnTo>
                  <a:pt x="7946728" y="4440431"/>
                </a:lnTo>
                <a:lnTo>
                  <a:pt x="7821738" y="4302285"/>
                </a:lnTo>
                <a:lnTo>
                  <a:pt x="1480144" y="4302285"/>
                </a:lnTo>
                <a:lnTo>
                  <a:pt x="1453830" y="3447090"/>
                </a:lnTo>
                <a:lnTo>
                  <a:pt x="7604651" y="3447090"/>
                </a:lnTo>
                <a:lnTo>
                  <a:pt x="7604651" y="3565502"/>
                </a:lnTo>
                <a:lnTo>
                  <a:pt x="7604651" y="3677335"/>
                </a:lnTo>
                <a:lnTo>
                  <a:pt x="8874285" y="3677335"/>
                </a:lnTo>
                <a:lnTo>
                  <a:pt x="8874285" y="0"/>
                </a:lnTo>
                <a:lnTo>
                  <a:pt x="572322" y="0"/>
                </a:lnTo>
                <a:close/>
              </a:path>
            </a:pathLst>
          </a:cu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Table 4">
            <a:extLst>
              <a:ext uri="{FF2B5EF4-FFF2-40B4-BE49-F238E27FC236}">
                <a16:creationId xmlns:a16="http://schemas.microsoft.com/office/drawing/2014/main" id="{DE0F533C-7672-7CA8-29FA-4A9F66BEE52B}"/>
              </a:ext>
            </a:extLst>
          </p:cNvPr>
          <p:cNvGraphicFramePr>
            <a:graphicFrameLocks/>
          </p:cNvGraphicFramePr>
          <p:nvPr>
            <p:extLst>
              <p:ext uri="{D42A27DB-BD31-4B8C-83A1-F6EECF244321}">
                <p14:modId xmlns:p14="http://schemas.microsoft.com/office/powerpoint/2010/main" val="892336970"/>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5926030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Moving Data Across Mats</a:t>
            </a:r>
          </a:p>
        </p:txBody>
      </p:sp>
      <p:grpSp>
        <p:nvGrpSpPr>
          <p:cNvPr id="3" name="Group 2">
            <a:extLst>
              <a:ext uri="{FF2B5EF4-FFF2-40B4-BE49-F238E27FC236}">
                <a16:creationId xmlns:a16="http://schemas.microsoft.com/office/drawing/2014/main" id="{A82FD43A-3278-1DA7-F517-FB2A43E96832}"/>
              </a:ext>
            </a:extLst>
          </p:cNvPr>
          <p:cNvGrpSpPr/>
          <p:nvPr/>
        </p:nvGrpSpPr>
        <p:grpSpPr>
          <a:xfrm>
            <a:off x="1734836" y="2404844"/>
            <a:ext cx="1414038" cy="1414038"/>
            <a:chOff x="4876800" y="1600199"/>
            <a:chExt cx="2819401" cy="2819401"/>
          </a:xfrm>
        </p:grpSpPr>
        <p:grpSp>
          <p:nvGrpSpPr>
            <p:cNvPr id="13" name="Group 12">
              <a:extLst>
                <a:ext uri="{FF2B5EF4-FFF2-40B4-BE49-F238E27FC236}">
                  <a16:creationId xmlns:a16="http://schemas.microsoft.com/office/drawing/2014/main" id="{E99E7E8A-FE00-8AE5-D721-F1116F76AA56}"/>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298E0214-9BCA-E990-048D-FD328166682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 name="DRAM">
                <a:extLst>
                  <a:ext uri="{FF2B5EF4-FFF2-40B4-BE49-F238E27FC236}">
                    <a16:creationId xmlns:a16="http://schemas.microsoft.com/office/drawing/2014/main" id="{13136B58-D80B-77CB-B7E4-DF2B531D498B}"/>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050E7E5E-4CFA-D987-998A-AFC31E679A1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E9BF7E1B-D939-3D4D-A2F5-8D3E76614B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62072844-BB60-B0A9-AA14-89B5E45C750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4" name="Group 13">
              <a:extLst>
                <a:ext uri="{FF2B5EF4-FFF2-40B4-BE49-F238E27FC236}">
                  <a16:creationId xmlns:a16="http://schemas.microsoft.com/office/drawing/2014/main" id="{408CA42F-AC6D-2060-4E4D-4ABCE271B370}"/>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8428DF61-7CA9-76FD-A59F-61825302CD0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19D6CBAE-D6CB-8769-75D4-FD805AF9CA6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D0722138-7E03-34AF-422E-65001991758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38B7E10E-918C-0D7C-CD3C-BD0A8C25DD1B}"/>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16639118-4C1C-7720-20FA-AEB297EAF8D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grpSp>
        <p:grpSp>
          <p:nvGrpSpPr>
            <p:cNvPr id="15" name="Group 14">
              <a:extLst>
                <a:ext uri="{FF2B5EF4-FFF2-40B4-BE49-F238E27FC236}">
                  <a16:creationId xmlns:a16="http://schemas.microsoft.com/office/drawing/2014/main" id="{764C97C7-6C6D-7B25-5E97-7B0D594E67C7}"/>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BB274D87-6CC5-E2D8-439F-4F3FFD01BFF7}"/>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DD07DA0-AD73-0AFB-FB8E-B1D95D9FA33D}"/>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C4C7E66C-1FE8-00E2-1DBF-F6C5C5C14BDE}"/>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801FAEC7-F6A4-98D1-AFD7-2BCEF351DD1D}"/>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FE2BA38F-775E-CBEC-D140-6EF77D614CDF}"/>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CC2DEDBA-F5BE-B095-498A-5D047265BC5D}"/>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3DEDC3AF-7DDD-D975-A3FD-15CCA6A44F81}"/>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9A0995C7-76DC-78D8-2038-F54188EACE9F}"/>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89F5D98-94C9-8A74-0399-C2886B94C89E}"/>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A9CFB171-2A43-30A0-BCED-F7BB858035CF}"/>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9BD2673-B188-D184-8AC4-F882F290BFA5}"/>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0AFCC473-9DB5-A891-14E3-8F5132DCBB96}"/>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2200FA58-F881-1601-F885-73D195B7C71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854ADDCE-E891-5E18-3F86-A9680AC6A62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70DA7459-04C4-771D-C8E7-B7B72E0CA886}"/>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C608C1BE-0889-D338-89A1-9300576BD070}"/>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7421EA12-7FA6-6018-AB28-DCF57EFA96D6}"/>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02397864-4721-E866-3EEC-3DE15CFBE11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CBF762D1-699D-9270-35C8-CCEA516DC58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5114B6DD-652E-ED47-B6A6-CD0A940A67C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2EF2F25C-EDE0-56B0-0C74-45B3479C83C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24BCC5C-6C08-3E8F-116B-B285DA0808B6}"/>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F3EE3905-AF01-EE4F-EDBD-2E34417F31CE}"/>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95614820-B89F-8B2C-1B1A-257CC3A045E6}"/>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4ED2B818-1E87-389E-D7BE-7762CEDD5576}"/>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D78E1194-98C3-FFD1-DDD9-9ABB830B28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24C9EF06-4370-6778-ABF6-07F1262A798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B6486F34-408B-9C87-B310-C221B75BDF34}"/>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595926EB-F5F7-5C49-8024-52351C5518D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4EB5A3FF-6225-72DA-2AE5-8E6A15321C9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BAB58AA8-A254-6366-790A-270347B968C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3C8CC6A9-2D21-14AF-47C9-A503B234517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FA27E60E-4944-9323-2C02-4A3E156FA2F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5C771764-9EB5-A92D-0F70-2E30C152AB7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328CED81-339D-EB0E-4CB4-2C4880F6F17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9F6CB433-18DB-B1B3-7C34-7D75C1AAEE9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 name="Oval 42">
                <a:extLst>
                  <a:ext uri="{FF2B5EF4-FFF2-40B4-BE49-F238E27FC236}">
                    <a16:creationId xmlns:a16="http://schemas.microsoft.com/office/drawing/2014/main" id="{8393CFEC-EFA0-F0E3-061B-117760DB095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64" name="Group 63">
            <a:extLst>
              <a:ext uri="{FF2B5EF4-FFF2-40B4-BE49-F238E27FC236}">
                <a16:creationId xmlns:a16="http://schemas.microsoft.com/office/drawing/2014/main" id="{D18E07A0-B9F6-3161-11CE-4BF557517F59}"/>
              </a:ext>
            </a:extLst>
          </p:cNvPr>
          <p:cNvGrpSpPr/>
          <p:nvPr/>
        </p:nvGrpSpPr>
        <p:grpSpPr>
          <a:xfrm>
            <a:off x="3292364" y="2404844"/>
            <a:ext cx="1414038" cy="1414038"/>
            <a:chOff x="4876800" y="1600199"/>
            <a:chExt cx="2819401" cy="2819401"/>
          </a:xfrm>
        </p:grpSpPr>
        <p:grpSp>
          <p:nvGrpSpPr>
            <p:cNvPr id="65" name="Group 64">
              <a:extLst>
                <a:ext uri="{FF2B5EF4-FFF2-40B4-BE49-F238E27FC236}">
                  <a16:creationId xmlns:a16="http://schemas.microsoft.com/office/drawing/2014/main" id="{2F0DF2D2-DA2A-BCF4-4C1D-58E052D04EBF}"/>
                </a:ext>
              </a:extLst>
            </p:cNvPr>
            <p:cNvGrpSpPr/>
            <p:nvPr/>
          </p:nvGrpSpPr>
          <p:grpSpPr>
            <a:xfrm>
              <a:off x="5486400" y="3962400"/>
              <a:ext cx="2209800" cy="457200"/>
              <a:chOff x="5486400" y="3962400"/>
              <a:chExt cx="2209800" cy="457200"/>
            </a:xfrm>
          </p:grpSpPr>
          <p:sp>
            <p:nvSpPr>
              <p:cNvPr id="110" name="DRAM">
                <a:extLst>
                  <a:ext uri="{FF2B5EF4-FFF2-40B4-BE49-F238E27FC236}">
                    <a16:creationId xmlns:a16="http://schemas.microsoft.com/office/drawing/2014/main" id="{87341B00-F32E-63E5-5E70-887D154AC19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1" name="DRAM">
                <a:extLst>
                  <a:ext uri="{FF2B5EF4-FFF2-40B4-BE49-F238E27FC236}">
                    <a16:creationId xmlns:a16="http://schemas.microsoft.com/office/drawing/2014/main" id="{14B81951-1F06-5A21-642D-93FD9C55CB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2" name="DRAM">
                <a:extLst>
                  <a:ext uri="{FF2B5EF4-FFF2-40B4-BE49-F238E27FC236}">
                    <a16:creationId xmlns:a16="http://schemas.microsoft.com/office/drawing/2014/main" id="{B14A978B-247F-19AA-82AB-EC9D5008CBE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3" name="DRAM">
                <a:extLst>
                  <a:ext uri="{FF2B5EF4-FFF2-40B4-BE49-F238E27FC236}">
                    <a16:creationId xmlns:a16="http://schemas.microsoft.com/office/drawing/2014/main" id="{87D296C2-976D-1ABB-3675-B4CA3B2B74A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4" name="DRAM">
                <a:extLst>
                  <a:ext uri="{FF2B5EF4-FFF2-40B4-BE49-F238E27FC236}">
                    <a16:creationId xmlns:a16="http://schemas.microsoft.com/office/drawing/2014/main" id="{99B70B23-5664-5B51-D2B0-E5B5A8F99B0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 name="Group 65">
              <a:extLst>
                <a:ext uri="{FF2B5EF4-FFF2-40B4-BE49-F238E27FC236}">
                  <a16:creationId xmlns:a16="http://schemas.microsoft.com/office/drawing/2014/main" id="{2A6BADC1-0AE9-20D8-DDE1-252172B9975A}"/>
                </a:ext>
              </a:extLst>
            </p:cNvPr>
            <p:cNvGrpSpPr/>
            <p:nvPr/>
          </p:nvGrpSpPr>
          <p:grpSpPr>
            <a:xfrm>
              <a:off x="4876800" y="1600200"/>
              <a:ext cx="457200" cy="2209800"/>
              <a:chOff x="4876800" y="1600200"/>
              <a:chExt cx="457200" cy="2209800"/>
            </a:xfrm>
          </p:grpSpPr>
          <p:sp>
            <p:nvSpPr>
              <p:cNvPr id="105" name="DRAM">
                <a:extLst>
                  <a:ext uri="{FF2B5EF4-FFF2-40B4-BE49-F238E27FC236}">
                    <a16:creationId xmlns:a16="http://schemas.microsoft.com/office/drawing/2014/main" id="{DDCA578A-D1A9-3A94-F787-45D64E90D58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930C93C9-27CE-453D-10F2-AAE8A954181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E63B6B3-967B-23F4-E9BE-F0DFC1D177E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5AAB2302-8D86-D740-F46E-3ACE6E64941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30004C9A-6054-A6D2-3078-0A545E661E2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7" name="Group 66">
              <a:extLst>
                <a:ext uri="{FF2B5EF4-FFF2-40B4-BE49-F238E27FC236}">
                  <a16:creationId xmlns:a16="http://schemas.microsoft.com/office/drawing/2014/main" id="{3A69A455-64D7-3C98-6D76-A9EF0FDB9A40}"/>
                </a:ext>
              </a:extLst>
            </p:cNvPr>
            <p:cNvGrpSpPr/>
            <p:nvPr/>
          </p:nvGrpSpPr>
          <p:grpSpPr>
            <a:xfrm>
              <a:off x="5676900" y="1600199"/>
              <a:ext cx="1828800" cy="2362201"/>
              <a:chOff x="5676900" y="1170708"/>
              <a:chExt cx="1828800" cy="2791692"/>
            </a:xfrm>
          </p:grpSpPr>
          <p:cxnSp>
            <p:nvCxnSpPr>
              <p:cNvPr id="100" name="Straight Connector 99">
                <a:extLst>
                  <a:ext uri="{FF2B5EF4-FFF2-40B4-BE49-F238E27FC236}">
                    <a16:creationId xmlns:a16="http://schemas.microsoft.com/office/drawing/2014/main" id="{C992C460-A928-F2A5-3DBB-F5A6A6E4BD97}"/>
                  </a:ext>
                </a:extLst>
              </p:cNvPr>
              <p:cNvCxnSpPr>
                <a:cxnSpLocks/>
                <a:stCxn id="70" idx="0"/>
                <a:endCxn id="110"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D516655-5B21-FDA2-9D6F-445C3C23F644}"/>
                  </a:ext>
                </a:extLst>
              </p:cNvPr>
              <p:cNvCxnSpPr>
                <a:cxnSpLocks/>
                <a:stCxn id="72" idx="0"/>
                <a:endCxn id="112"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97580EF-2C2B-DC67-569C-D0928235C196}"/>
                  </a:ext>
                </a:extLst>
              </p:cNvPr>
              <p:cNvCxnSpPr>
                <a:cxnSpLocks/>
                <a:stCxn id="73" idx="0"/>
                <a:endCxn id="113"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95680FE-7867-D986-8855-6FF989F584E4}"/>
                  </a:ext>
                </a:extLst>
              </p:cNvPr>
              <p:cNvCxnSpPr>
                <a:cxnSpLocks/>
                <a:stCxn id="74" idx="0"/>
                <a:endCxn id="114"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2807942-FFE0-2DFE-CDB3-CB30A27E65CB}"/>
                  </a:ext>
                </a:extLst>
              </p:cNvPr>
              <p:cNvCxnSpPr>
                <a:cxnSpLocks/>
                <a:stCxn id="71" idx="0"/>
                <a:endCxn id="111"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9EB950DF-0B4C-0F23-7906-C99346F85E7D}"/>
                </a:ext>
              </a:extLst>
            </p:cNvPr>
            <p:cNvGrpSpPr/>
            <p:nvPr/>
          </p:nvGrpSpPr>
          <p:grpSpPr>
            <a:xfrm>
              <a:off x="5334000" y="1790700"/>
              <a:ext cx="2362201" cy="1828800"/>
              <a:chOff x="5333998" y="1790700"/>
              <a:chExt cx="2791691" cy="1828800"/>
            </a:xfrm>
          </p:grpSpPr>
          <p:cxnSp>
            <p:nvCxnSpPr>
              <p:cNvPr id="95" name="Straight Connector 94">
                <a:extLst>
                  <a:ext uri="{FF2B5EF4-FFF2-40B4-BE49-F238E27FC236}">
                    <a16:creationId xmlns:a16="http://schemas.microsoft.com/office/drawing/2014/main" id="{5D31620E-E97A-E448-1154-7B229A3B8A67}"/>
                  </a:ext>
                </a:extLst>
              </p:cNvPr>
              <p:cNvCxnSpPr>
                <a:cxnSpLocks/>
                <a:stCxn id="74" idx="6"/>
                <a:endCxn id="105"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D916C58-1981-61F0-1F07-F5F29AE7D823}"/>
                  </a:ext>
                </a:extLst>
              </p:cNvPr>
              <p:cNvCxnSpPr>
                <a:cxnSpLocks/>
                <a:stCxn id="79" idx="6"/>
                <a:endCxn id="106"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9A98748-D5A8-2A6E-6725-FE2E403C6FED}"/>
                  </a:ext>
                </a:extLst>
              </p:cNvPr>
              <p:cNvCxnSpPr>
                <a:cxnSpLocks/>
                <a:endCxn id="107"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CA4906D-1EF0-3F2D-62E6-FAC78377461D}"/>
                  </a:ext>
                </a:extLst>
              </p:cNvPr>
              <p:cNvCxnSpPr>
                <a:cxnSpLocks/>
                <a:stCxn id="89" idx="6"/>
                <a:endCxn id="108"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3D822DB-7C84-298A-A65C-977A38DE9C1D}"/>
                  </a:ext>
                </a:extLst>
              </p:cNvPr>
              <p:cNvCxnSpPr>
                <a:cxnSpLocks/>
                <a:stCxn id="94" idx="6"/>
                <a:endCxn id="109"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D166CF74-BA69-DB0C-0852-A104FDC6088F}"/>
                </a:ext>
              </a:extLst>
            </p:cNvPr>
            <p:cNvGrpSpPr/>
            <p:nvPr/>
          </p:nvGrpSpPr>
          <p:grpSpPr>
            <a:xfrm>
              <a:off x="5486400" y="1600200"/>
              <a:ext cx="2209800" cy="2209800"/>
              <a:chOff x="5486400" y="1600200"/>
              <a:chExt cx="2209800" cy="2209800"/>
            </a:xfrm>
          </p:grpSpPr>
          <p:sp>
            <p:nvSpPr>
              <p:cNvPr id="70" name="Oval 69">
                <a:extLst>
                  <a:ext uri="{FF2B5EF4-FFF2-40B4-BE49-F238E27FC236}">
                    <a16:creationId xmlns:a16="http://schemas.microsoft.com/office/drawing/2014/main" id="{DDF3F150-9FB3-DFBB-0679-C80A677A250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C11C1B19-46C0-D3CF-EF0C-305A6F3D2FF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AA4A1D33-C21B-3250-FAA3-A50A74F203E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887C6319-5CEC-4638-2A5D-AE16955770CD}"/>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6B051FAF-736D-E2E6-66D4-C34DD6C767A5}"/>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DD6E47A5-EAD6-FD79-43B8-B1B263DA6B7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3C0BC89B-9DC3-B71C-95D0-4B23D9C2A6B0}"/>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38C85D6C-8564-57B3-2F00-4F3B52ACD43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7566A891-5AF3-28D8-3630-F43D7A388CD5}"/>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4826FAD3-177D-51AD-F1C8-386A0BCE59FF}"/>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C4A83AD4-0D70-8EB2-EDA2-D5C3A5AD950D}"/>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6452DB36-49DC-A14E-AA6E-EB9CDED66C0F}"/>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77105C97-5552-5189-C92D-DB746ABCF0EF}"/>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F97C2F56-33B3-A298-710A-0826FBA45E8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A20F7DDD-0DC3-8D93-FAB3-4707608465C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98BDF1FF-8CDE-B08E-0B58-B384115F3437}"/>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EAE74374-01A1-C5E8-D3B8-270153BC90A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EB848FB2-16CA-1CCC-6F68-20641E8E99A1}"/>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DE7FDACB-7AA7-7EBA-505B-8D93ADBA0E5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A398C955-C910-22C7-703F-03E07EBE01A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0" name="Oval 89">
                <a:extLst>
                  <a:ext uri="{FF2B5EF4-FFF2-40B4-BE49-F238E27FC236}">
                    <a16:creationId xmlns:a16="http://schemas.microsoft.com/office/drawing/2014/main" id="{504FEB88-B7BB-DDA0-4230-B58367291432}"/>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1" name="Oval 90">
                <a:extLst>
                  <a:ext uri="{FF2B5EF4-FFF2-40B4-BE49-F238E27FC236}">
                    <a16:creationId xmlns:a16="http://schemas.microsoft.com/office/drawing/2014/main" id="{E1DBEF38-2810-3F68-C99E-99760652CFAE}"/>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2" name="Oval 91">
                <a:extLst>
                  <a:ext uri="{FF2B5EF4-FFF2-40B4-BE49-F238E27FC236}">
                    <a16:creationId xmlns:a16="http://schemas.microsoft.com/office/drawing/2014/main" id="{BAF701D9-E9CC-9EAE-5645-3731F8AD4C16}"/>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3" name="Oval 92">
                <a:extLst>
                  <a:ext uri="{FF2B5EF4-FFF2-40B4-BE49-F238E27FC236}">
                    <a16:creationId xmlns:a16="http://schemas.microsoft.com/office/drawing/2014/main" id="{5AE66BBC-B5A7-F93D-1AAE-46BE58799DF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4" name="Oval 93">
                <a:extLst>
                  <a:ext uri="{FF2B5EF4-FFF2-40B4-BE49-F238E27FC236}">
                    <a16:creationId xmlns:a16="http://schemas.microsoft.com/office/drawing/2014/main" id="{3936BCB3-FAEC-1D31-1DBF-51074A54195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5" name="Group 114">
            <a:extLst>
              <a:ext uri="{FF2B5EF4-FFF2-40B4-BE49-F238E27FC236}">
                <a16:creationId xmlns:a16="http://schemas.microsoft.com/office/drawing/2014/main" id="{4F03F0AF-2B9D-F5B3-A3DA-A6EFFF21AC4A}"/>
              </a:ext>
            </a:extLst>
          </p:cNvPr>
          <p:cNvGrpSpPr/>
          <p:nvPr/>
        </p:nvGrpSpPr>
        <p:grpSpPr>
          <a:xfrm>
            <a:off x="4859036" y="2404844"/>
            <a:ext cx="1414038" cy="1414038"/>
            <a:chOff x="4876800" y="1600199"/>
            <a:chExt cx="2819401" cy="2819401"/>
          </a:xfrm>
        </p:grpSpPr>
        <p:grpSp>
          <p:nvGrpSpPr>
            <p:cNvPr id="116" name="Group 115">
              <a:extLst>
                <a:ext uri="{FF2B5EF4-FFF2-40B4-BE49-F238E27FC236}">
                  <a16:creationId xmlns:a16="http://schemas.microsoft.com/office/drawing/2014/main" id="{B503A83B-8376-94A7-5D63-B9CE832D6A1E}"/>
                </a:ext>
              </a:extLst>
            </p:cNvPr>
            <p:cNvGrpSpPr/>
            <p:nvPr/>
          </p:nvGrpSpPr>
          <p:grpSpPr>
            <a:xfrm>
              <a:off x="5486400" y="3962400"/>
              <a:ext cx="2209800" cy="457200"/>
              <a:chOff x="5486400" y="3962400"/>
              <a:chExt cx="2209800" cy="457200"/>
            </a:xfrm>
          </p:grpSpPr>
          <p:sp>
            <p:nvSpPr>
              <p:cNvPr id="161" name="DRAM">
                <a:extLst>
                  <a:ext uri="{FF2B5EF4-FFF2-40B4-BE49-F238E27FC236}">
                    <a16:creationId xmlns:a16="http://schemas.microsoft.com/office/drawing/2014/main" id="{7F1500E3-136B-F64F-E10C-3E118827FE5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2" name="DRAM">
                <a:extLst>
                  <a:ext uri="{FF2B5EF4-FFF2-40B4-BE49-F238E27FC236}">
                    <a16:creationId xmlns:a16="http://schemas.microsoft.com/office/drawing/2014/main" id="{1E3CAC27-81D8-5A73-0C57-3224C9F0714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3" name="DRAM">
                <a:extLst>
                  <a:ext uri="{FF2B5EF4-FFF2-40B4-BE49-F238E27FC236}">
                    <a16:creationId xmlns:a16="http://schemas.microsoft.com/office/drawing/2014/main" id="{DE5C31B0-6F46-F76C-9C74-42443936702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4" name="DRAM">
                <a:extLst>
                  <a:ext uri="{FF2B5EF4-FFF2-40B4-BE49-F238E27FC236}">
                    <a16:creationId xmlns:a16="http://schemas.microsoft.com/office/drawing/2014/main" id="{6BE24405-125A-B1E5-C7EA-D43A43EC107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5" name="DRAM">
                <a:extLst>
                  <a:ext uri="{FF2B5EF4-FFF2-40B4-BE49-F238E27FC236}">
                    <a16:creationId xmlns:a16="http://schemas.microsoft.com/office/drawing/2014/main" id="{6E5066D5-210C-D80F-F7CA-68A65A7C693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7" name="Group 116">
              <a:extLst>
                <a:ext uri="{FF2B5EF4-FFF2-40B4-BE49-F238E27FC236}">
                  <a16:creationId xmlns:a16="http://schemas.microsoft.com/office/drawing/2014/main" id="{272C9C77-1E9F-DB77-BC85-C3B863F6E1F8}"/>
                </a:ext>
              </a:extLst>
            </p:cNvPr>
            <p:cNvGrpSpPr/>
            <p:nvPr/>
          </p:nvGrpSpPr>
          <p:grpSpPr>
            <a:xfrm>
              <a:off x="4876800" y="1600200"/>
              <a:ext cx="457200" cy="2209800"/>
              <a:chOff x="4876800" y="1600200"/>
              <a:chExt cx="457200" cy="2209800"/>
            </a:xfrm>
          </p:grpSpPr>
          <p:sp>
            <p:nvSpPr>
              <p:cNvPr id="156" name="DRAM">
                <a:extLst>
                  <a:ext uri="{FF2B5EF4-FFF2-40B4-BE49-F238E27FC236}">
                    <a16:creationId xmlns:a16="http://schemas.microsoft.com/office/drawing/2014/main" id="{62F34B16-A963-6AEA-8512-547F3960395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643544B3-CA63-67B8-E5D0-77615A4F1B61}"/>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BC639314-A383-D095-2A99-91ADDBF45CFB}"/>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655D2F0E-3EBE-418F-55C7-0DF86EFCB7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46E0DED4-D8BA-F33B-E583-DED8FE5A87F5}"/>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8" name="Group 117">
              <a:extLst>
                <a:ext uri="{FF2B5EF4-FFF2-40B4-BE49-F238E27FC236}">
                  <a16:creationId xmlns:a16="http://schemas.microsoft.com/office/drawing/2014/main" id="{D0DBA689-9671-6B51-8103-7A929BF28329}"/>
                </a:ext>
              </a:extLst>
            </p:cNvPr>
            <p:cNvGrpSpPr/>
            <p:nvPr/>
          </p:nvGrpSpPr>
          <p:grpSpPr>
            <a:xfrm>
              <a:off x="5676900" y="1600199"/>
              <a:ext cx="1828800" cy="2362201"/>
              <a:chOff x="5676900" y="1170708"/>
              <a:chExt cx="1828800" cy="2791692"/>
            </a:xfrm>
          </p:grpSpPr>
          <p:cxnSp>
            <p:nvCxnSpPr>
              <p:cNvPr id="151" name="Straight Connector 150">
                <a:extLst>
                  <a:ext uri="{FF2B5EF4-FFF2-40B4-BE49-F238E27FC236}">
                    <a16:creationId xmlns:a16="http://schemas.microsoft.com/office/drawing/2014/main" id="{5E5BA3A4-3C11-5873-E727-27EB6786FBE2}"/>
                  </a:ext>
                </a:extLst>
              </p:cNvPr>
              <p:cNvCxnSpPr>
                <a:cxnSpLocks/>
                <a:stCxn id="121" idx="0"/>
                <a:endCxn id="161"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B17CE286-6B95-4177-419C-4B11306E34B3}"/>
                  </a:ext>
                </a:extLst>
              </p:cNvPr>
              <p:cNvCxnSpPr>
                <a:cxnSpLocks/>
                <a:stCxn id="123" idx="0"/>
                <a:endCxn id="163"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617E350C-262E-C184-FA26-CD01521AAC64}"/>
                  </a:ext>
                </a:extLst>
              </p:cNvPr>
              <p:cNvCxnSpPr>
                <a:cxnSpLocks/>
                <a:stCxn id="124" idx="0"/>
                <a:endCxn id="164"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ADED7E1A-8EF6-73AF-BEBB-3E2DFAA53D10}"/>
                  </a:ext>
                </a:extLst>
              </p:cNvPr>
              <p:cNvCxnSpPr>
                <a:cxnSpLocks/>
                <a:stCxn id="125" idx="0"/>
                <a:endCxn id="165"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8386B09-1328-3FED-EEB5-1716F55AACDA}"/>
                  </a:ext>
                </a:extLst>
              </p:cNvPr>
              <p:cNvCxnSpPr>
                <a:cxnSpLocks/>
                <a:stCxn id="122" idx="0"/>
                <a:endCxn id="162"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E8C79089-AC95-579E-C9C6-5E5686C528DB}"/>
                </a:ext>
              </a:extLst>
            </p:cNvPr>
            <p:cNvGrpSpPr/>
            <p:nvPr/>
          </p:nvGrpSpPr>
          <p:grpSpPr>
            <a:xfrm>
              <a:off x="5334000" y="1790700"/>
              <a:ext cx="2362201" cy="1828800"/>
              <a:chOff x="5333998" y="1790700"/>
              <a:chExt cx="2791691" cy="1828800"/>
            </a:xfrm>
          </p:grpSpPr>
          <p:cxnSp>
            <p:nvCxnSpPr>
              <p:cNvPr id="146" name="Straight Connector 145">
                <a:extLst>
                  <a:ext uri="{FF2B5EF4-FFF2-40B4-BE49-F238E27FC236}">
                    <a16:creationId xmlns:a16="http://schemas.microsoft.com/office/drawing/2014/main" id="{9D91B128-0BC3-AADD-608F-6B5FA86731CE}"/>
                  </a:ext>
                </a:extLst>
              </p:cNvPr>
              <p:cNvCxnSpPr>
                <a:cxnSpLocks/>
                <a:stCxn id="125" idx="6"/>
                <a:endCxn id="156"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434CD7A-3DDD-C6FA-483F-E97B22E810C2}"/>
                  </a:ext>
                </a:extLst>
              </p:cNvPr>
              <p:cNvCxnSpPr>
                <a:cxnSpLocks/>
                <a:stCxn id="130" idx="6"/>
                <a:endCxn id="157"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725E034E-CE22-2D60-B949-E74472644BBF}"/>
                  </a:ext>
                </a:extLst>
              </p:cNvPr>
              <p:cNvCxnSpPr>
                <a:cxnSpLocks/>
                <a:stCxn id="135" idx="6"/>
                <a:endCxn id="158"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E5F00080-D1E6-8266-4A46-3906C33B858F}"/>
                  </a:ext>
                </a:extLst>
              </p:cNvPr>
              <p:cNvCxnSpPr>
                <a:cxnSpLocks/>
                <a:stCxn id="140" idx="6"/>
                <a:endCxn id="159"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68C17689-F60D-4A84-684E-63081C4FA68A}"/>
                  </a:ext>
                </a:extLst>
              </p:cNvPr>
              <p:cNvCxnSpPr>
                <a:cxnSpLocks/>
                <a:stCxn id="145" idx="6"/>
                <a:endCxn id="160"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0" name="Group 119">
              <a:extLst>
                <a:ext uri="{FF2B5EF4-FFF2-40B4-BE49-F238E27FC236}">
                  <a16:creationId xmlns:a16="http://schemas.microsoft.com/office/drawing/2014/main" id="{6860A47C-30D9-6645-B439-42D3DD6B7EBC}"/>
                </a:ext>
              </a:extLst>
            </p:cNvPr>
            <p:cNvGrpSpPr/>
            <p:nvPr/>
          </p:nvGrpSpPr>
          <p:grpSpPr>
            <a:xfrm>
              <a:off x="5486400" y="1600200"/>
              <a:ext cx="2209800" cy="2209800"/>
              <a:chOff x="5486400" y="1600200"/>
              <a:chExt cx="2209800" cy="2209800"/>
            </a:xfrm>
          </p:grpSpPr>
          <p:sp>
            <p:nvSpPr>
              <p:cNvPr id="121" name="Oval 120">
                <a:extLst>
                  <a:ext uri="{FF2B5EF4-FFF2-40B4-BE49-F238E27FC236}">
                    <a16:creationId xmlns:a16="http://schemas.microsoft.com/office/drawing/2014/main" id="{DB6313FD-E80C-8C49-BB91-7B44A429BC5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EC6357A9-18AB-3955-920B-2A84EC42B67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24A5AC04-C044-A6A8-38D2-5F0A8866049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F936BD68-9176-ED3C-358E-2EFC4F70D7EE}"/>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A48B0853-2929-BB88-4E73-0C6B7FC18888}"/>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0677050D-BFD4-1C29-3F79-34167BE70832}"/>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396D7702-F9C9-F9D5-3157-2DCE33BEBA5F}"/>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9D230F03-3B03-C2CB-952E-2A751337E0E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2EC05D65-B26A-60FF-671C-AF904BCB9EC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EC2B66E0-B476-742D-7738-1B513A537EB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B47708D6-9533-B829-E400-6018593B5EE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AB5598AE-532C-56BE-B018-A005969DF8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105D1533-36BD-1E4A-183A-5A54DA2CAC3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575FC362-7EC5-34EE-D73E-3D250953236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423034C4-9505-EAD0-045B-C8CE9EB504B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BAC43739-4D07-BD03-047A-D933E7C684EA}"/>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8203D34E-8998-0B97-A8A6-799FB16F4A8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45B92879-CE42-6A33-1EA3-173E40A906C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102D5F52-0C54-CB61-60C1-8C171E663F51}"/>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3F2393D2-137D-03F5-AD2E-7560693613E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1" name="Oval 140">
                <a:extLst>
                  <a:ext uri="{FF2B5EF4-FFF2-40B4-BE49-F238E27FC236}">
                    <a16:creationId xmlns:a16="http://schemas.microsoft.com/office/drawing/2014/main" id="{A9273DD4-4979-EBF9-951B-4BCEAC57620F}"/>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2" name="Oval 141">
                <a:extLst>
                  <a:ext uri="{FF2B5EF4-FFF2-40B4-BE49-F238E27FC236}">
                    <a16:creationId xmlns:a16="http://schemas.microsoft.com/office/drawing/2014/main" id="{3E84FB21-9B44-DFB5-71D4-98206D78C7F1}"/>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3" name="Oval 142">
                <a:extLst>
                  <a:ext uri="{FF2B5EF4-FFF2-40B4-BE49-F238E27FC236}">
                    <a16:creationId xmlns:a16="http://schemas.microsoft.com/office/drawing/2014/main" id="{1A886595-35F2-D92F-A194-79101BD39B9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4" name="Oval 143">
                <a:extLst>
                  <a:ext uri="{FF2B5EF4-FFF2-40B4-BE49-F238E27FC236}">
                    <a16:creationId xmlns:a16="http://schemas.microsoft.com/office/drawing/2014/main" id="{2376D6B8-D129-121F-2E45-A43D35F80352}"/>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5" name="Oval 144">
                <a:extLst>
                  <a:ext uri="{FF2B5EF4-FFF2-40B4-BE49-F238E27FC236}">
                    <a16:creationId xmlns:a16="http://schemas.microsoft.com/office/drawing/2014/main" id="{782AC782-871E-8307-80AA-93FD575074F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6" name="Group 165">
            <a:extLst>
              <a:ext uri="{FF2B5EF4-FFF2-40B4-BE49-F238E27FC236}">
                <a16:creationId xmlns:a16="http://schemas.microsoft.com/office/drawing/2014/main" id="{8720A464-AF3F-F741-2DCC-42978047C2A0}"/>
              </a:ext>
            </a:extLst>
          </p:cNvPr>
          <p:cNvGrpSpPr/>
          <p:nvPr/>
        </p:nvGrpSpPr>
        <p:grpSpPr>
          <a:xfrm>
            <a:off x="6416564" y="2404844"/>
            <a:ext cx="1414038" cy="1414038"/>
            <a:chOff x="4876800" y="1600199"/>
            <a:chExt cx="2819401" cy="2819401"/>
          </a:xfrm>
        </p:grpSpPr>
        <p:grpSp>
          <p:nvGrpSpPr>
            <p:cNvPr id="167" name="Group 166">
              <a:extLst>
                <a:ext uri="{FF2B5EF4-FFF2-40B4-BE49-F238E27FC236}">
                  <a16:creationId xmlns:a16="http://schemas.microsoft.com/office/drawing/2014/main" id="{C4586D45-B7EF-BD41-CF7B-1B4EDCF0F390}"/>
                </a:ext>
              </a:extLst>
            </p:cNvPr>
            <p:cNvGrpSpPr/>
            <p:nvPr/>
          </p:nvGrpSpPr>
          <p:grpSpPr>
            <a:xfrm>
              <a:off x="5486400" y="3962400"/>
              <a:ext cx="2209800" cy="457200"/>
              <a:chOff x="5486400" y="3962400"/>
              <a:chExt cx="2209800" cy="457200"/>
            </a:xfrm>
          </p:grpSpPr>
          <p:sp>
            <p:nvSpPr>
              <p:cNvPr id="212" name="DRAM">
                <a:extLst>
                  <a:ext uri="{FF2B5EF4-FFF2-40B4-BE49-F238E27FC236}">
                    <a16:creationId xmlns:a16="http://schemas.microsoft.com/office/drawing/2014/main" id="{DF7BFC4D-2A30-468D-3689-391AE1961F53}"/>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3" name="DRAM">
                <a:extLst>
                  <a:ext uri="{FF2B5EF4-FFF2-40B4-BE49-F238E27FC236}">
                    <a16:creationId xmlns:a16="http://schemas.microsoft.com/office/drawing/2014/main" id="{B1D7C303-D3A1-A16A-D664-CA883F468CA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4" name="DRAM">
                <a:extLst>
                  <a:ext uri="{FF2B5EF4-FFF2-40B4-BE49-F238E27FC236}">
                    <a16:creationId xmlns:a16="http://schemas.microsoft.com/office/drawing/2014/main" id="{85DD5912-086B-B660-9D83-332AC49AA79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5" name="DRAM">
                <a:extLst>
                  <a:ext uri="{FF2B5EF4-FFF2-40B4-BE49-F238E27FC236}">
                    <a16:creationId xmlns:a16="http://schemas.microsoft.com/office/drawing/2014/main" id="{06BCECB9-29C3-321D-AD2C-796A1DEBC64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6" name="DRAM">
                <a:extLst>
                  <a:ext uri="{FF2B5EF4-FFF2-40B4-BE49-F238E27FC236}">
                    <a16:creationId xmlns:a16="http://schemas.microsoft.com/office/drawing/2014/main" id="{E059B0C1-6B90-2F26-D10B-DA3DEAE1B6C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8" name="Group 167">
              <a:extLst>
                <a:ext uri="{FF2B5EF4-FFF2-40B4-BE49-F238E27FC236}">
                  <a16:creationId xmlns:a16="http://schemas.microsoft.com/office/drawing/2014/main" id="{6E4B0DD7-7D3F-883A-A723-6C111213C362}"/>
                </a:ext>
              </a:extLst>
            </p:cNvPr>
            <p:cNvGrpSpPr/>
            <p:nvPr/>
          </p:nvGrpSpPr>
          <p:grpSpPr>
            <a:xfrm>
              <a:off x="4876800" y="1600200"/>
              <a:ext cx="457200" cy="2209800"/>
              <a:chOff x="4876800" y="1600200"/>
              <a:chExt cx="457200" cy="2209800"/>
            </a:xfrm>
          </p:grpSpPr>
          <p:sp>
            <p:nvSpPr>
              <p:cNvPr id="207" name="DRAM">
                <a:extLst>
                  <a:ext uri="{FF2B5EF4-FFF2-40B4-BE49-F238E27FC236}">
                    <a16:creationId xmlns:a16="http://schemas.microsoft.com/office/drawing/2014/main" id="{CECDD39F-6776-710D-D268-89F4F3F3DBF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72C6550C-D533-DD97-3EEB-76192C2ECB7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F9FE6588-1523-E0F2-3C05-D46FDDDE3A3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60FB5837-4987-382E-523F-2A1792C52DC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4D4956AB-2680-F081-A3D3-2E8DAB0B5B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9" name="Group 168">
              <a:extLst>
                <a:ext uri="{FF2B5EF4-FFF2-40B4-BE49-F238E27FC236}">
                  <a16:creationId xmlns:a16="http://schemas.microsoft.com/office/drawing/2014/main" id="{62A591EA-B85B-F97F-4607-3C25AD71421D}"/>
                </a:ext>
              </a:extLst>
            </p:cNvPr>
            <p:cNvGrpSpPr/>
            <p:nvPr/>
          </p:nvGrpSpPr>
          <p:grpSpPr>
            <a:xfrm>
              <a:off x="5676900" y="1600199"/>
              <a:ext cx="1828800" cy="2362201"/>
              <a:chOff x="5676900" y="1170708"/>
              <a:chExt cx="1828800" cy="2791692"/>
            </a:xfrm>
          </p:grpSpPr>
          <p:cxnSp>
            <p:nvCxnSpPr>
              <p:cNvPr id="202" name="Straight Connector 201">
                <a:extLst>
                  <a:ext uri="{FF2B5EF4-FFF2-40B4-BE49-F238E27FC236}">
                    <a16:creationId xmlns:a16="http://schemas.microsoft.com/office/drawing/2014/main" id="{51FCC50A-039C-8126-ED60-4949843C0C28}"/>
                  </a:ext>
                </a:extLst>
              </p:cNvPr>
              <p:cNvCxnSpPr>
                <a:cxnSpLocks/>
                <a:stCxn id="172" idx="0"/>
                <a:endCxn id="21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0EC3D992-D0CC-E6BC-C1AA-98927959FB67}"/>
                  </a:ext>
                </a:extLst>
              </p:cNvPr>
              <p:cNvCxnSpPr>
                <a:cxnSpLocks/>
                <a:stCxn id="174" idx="0"/>
                <a:endCxn id="21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F3D5AF3A-960F-5DF2-0459-2267DED853BD}"/>
                  </a:ext>
                </a:extLst>
              </p:cNvPr>
              <p:cNvCxnSpPr>
                <a:cxnSpLocks/>
                <a:stCxn id="175" idx="0"/>
                <a:endCxn id="21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21628125-760E-E137-0CD9-09ABA6191E36}"/>
                  </a:ext>
                </a:extLst>
              </p:cNvPr>
              <p:cNvCxnSpPr>
                <a:cxnSpLocks/>
                <a:stCxn id="176" idx="0"/>
                <a:endCxn id="21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704A3AC1-A92D-E995-A19E-DDE768114979}"/>
                  </a:ext>
                </a:extLst>
              </p:cNvPr>
              <p:cNvCxnSpPr>
                <a:cxnSpLocks/>
                <a:stCxn id="173" idx="0"/>
                <a:endCxn id="21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EBC0EDEC-F084-98C8-90F5-C4E1114255FA}"/>
                </a:ext>
              </a:extLst>
            </p:cNvPr>
            <p:cNvGrpSpPr/>
            <p:nvPr/>
          </p:nvGrpSpPr>
          <p:grpSpPr>
            <a:xfrm>
              <a:off x="5334000" y="1790700"/>
              <a:ext cx="2362201" cy="1828800"/>
              <a:chOff x="5333998" y="1790700"/>
              <a:chExt cx="2791691" cy="1828800"/>
            </a:xfrm>
          </p:grpSpPr>
          <p:cxnSp>
            <p:nvCxnSpPr>
              <p:cNvPr id="197" name="Straight Connector 196">
                <a:extLst>
                  <a:ext uri="{FF2B5EF4-FFF2-40B4-BE49-F238E27FC236}">
                    <a16:creationId xmlns:a16="http://schemas.microsoft.com/office/drawing/2014/main" id="{5025AA34-15D4-F2CD-C2FB-0530AB7996CC}"/>
                  </a:ext>
                </a:extLst>
              </p:cNvPr>
              <p:cNvCxnSpPr>
                <a:cxnSpLocks/>
                <a:stCxn id="176" idx="6"/>
                <a:endCxn id="20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12FA4916-1039-5949-D147-B2A2C5E36A09}"/>
                  </a:ext>
                </a:extLst>
              </p:cNvPr>
              <p:cNvCxnSpPr>
                <a:cxnSpLocks/>
                <a:stCxn id="181" idx="6"/>
                <a:endCxn id="20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152AF810-CFEB-4FB3-DAB8-CE094F18DECB}"/>
                  </a:ext>
                </a:extLst>
              </p:cNvPr>
              <p:cNvCxnSpPr>
                <a:cxnSpLocks/>
                <a:stCxn id="186" idx="6"/>
                <a:endCxn id="20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F7C0077F-EF38-0737-F468-8136D26B750E}"/>
                  </a:ext>
                </a:extLst>
              </p:cNvPr>
              <p:cNvCxnSpPr>
                <a:cxnSpLocks/>
                <a:stCxn id="191" idx="6"/>
                <a:endCxn id="21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81B0C434-2A6A-4BE1-27EA-947F356B367A}"/>
                  </a:ext>
                </a:extLst>
              </p:cNvPr>
              <p:cNvCxnSpPr>
                <a:cxnSpLocks/>
                <a:stCxn id="196" idx="6"/>
                <a:endCxn id="21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804F707E-C068-43ED-CE1B-ACF50A9A0F94}"/>
                </a:ext>
              </a:extLst>
            </p:cNvPr>
            <p:cNvGrpSpPr/>
            <p:nvPr/>
          </p:nvGrpSpPr>
          <p:grpSpPr>
            <a:xfrm>
              <a:off x="5486400" y="1600200"/>
              <a:ext cx="2209800" cy="2209800"/>
              <a:chOff x="5486400" y="1600200"/>
              <a:chExt cx="2209800" cy="2209800"/>
            </a:xfrm>
          </p:grpSpPr>
          <p:sp>
            <p:nvSpPr>
              <p:cNvPr id="172" name="Oval 171">
                <a:extLst>
                  <a:ext uri="{FF2B5EF4-FFF2-40B4-BE49-F238E27FC236}">
                    <a16:creationId xmlns:a16="http://schemas.microsoft.com/office/drawing/2014/main" id="{C07D1521-5CCE-A866-F264-D4AD1BE2288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875DFCA8-9099-79E2-B6F5-338CF8C4443F}"/>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B0AB8FE-BE1A-3383-9642-F13140BB588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13069DFA-D548-D5A5-969B-8C66980108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E1F53C0-F5CD-3786-0DB4-6CEF5883E6B3}"/>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D0F35B7E-193A-E329-7A89-BDAEBAD46321}"/>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FE633989-085F-9B88-2B15-253C520986F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B2543ABE-D8E5-2A27-8DB3-B070ABA90CF7}"/>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3457C19D-9C96-3943-5A82-8B700B3FA67A}"/>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32149CC8-82AE-C8B0-C3CB-6D19C95E887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F3B0DCCE-80CD-1560-4FA2-734AA127EB20}"/>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5EC453EF-60B0-C64E-59D6-DCB30443A958}"/>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9C1C0821-A926-0117-2165-CAE9F4F892C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DCC7F14E-BACC-AA58-1963-1D2DE0C1B986}"/>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E34770F4-2A8F-1B40-E704-8DBD3E49491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15460FE4-5279-C2EE-F75E-3E513166963C}"/>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F4C55E07-69A5-A655-A1EB-99C78D00D64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90F11C5D-D40B-8E4B-5BE3-2AD08A228CFB}"/>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CD7E0EE5-118C-57B8-D1FE-06DDB17E1520}"/>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99853C87-5F32-BE1A-1386-1B53616045D4}"/>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2" name="Oval 191">
                <a:extLst>
                  <a:ext uri="{FF2B5EF4-FFF2-40B4-BE49-F238E27FC236}">
                    <a16:creationId xmlns:a16="http://schemas.microsoft.com/office/drawing/2014/main" id="{03BAC2F5-FB74-44A8-E372-8300A795F25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3" name="Oval 192">
                <a:extLst>
                  <a:ext uri="{FF2B5EF4-FFF2-40B4-BE49-F238E27FC236}">
                    <a16:creationId xmlns:a16="http://schemas.microsoft.com/office/drawing/2014/main" id="{318A189D-8A07-09F5-552D-70B1D5068E2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4" name="Oval 193">
                <a:extLst>
                  <a:ext uri="{FF2B5EF4-FFF2-40B4-BE49-F238E27FC236}">
                    <a16:creationId xmlns:a16="http://schemas.microsoft.com/office/drawing/2014/main" id="{CD385750-0B9C-BF51-FA8D-99CACBC5FCAA}"/>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5" name="Oval 194">
                <a:extLst>
                  <a:ext uri="{FF2B5EF4-FFF2-40B4-BE49-F238E27FC236}">
                    <a16:creationId xmlns:a16="http://schemas.microsoft.com/office/drawing/2014/main" id="{79861D2F-2B2C-E1C3-F60D-3A12A86B58D0}"/>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6" name="Oval 195">
                <a:extLst>
                  <a:ext uri="{FF2B5EF4-FFF2-40B4-BE49-F238E27FC236}">
                    <a16:creationId xmlns:a16="http://schemas.microsoft.com/office/drawing/2014/main" id="{FBF30AF6-995E-9A42-01A3-EE6F66FFF0C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cxnSp>
        <p:nvCxnSpPr>
          <p:cNvPr id="218" name="Straight Connector 217">
            <a:extLst>
              <a:ext uri="{FF2B5EF4-FFF2-40B4-BE49-F238E27FC236}">
                <a16:creationId xmlns:a16="http://schemas.microsoft.com/office/drawing/2014/main" id="{CBF6A697-6E9E-75A8-88E2-078AE50B494C}"/>
              </a:ext>
            </a:extLst>
          </p:cNvPr>
          <p:cNvCxnSpPr>
            <a:cxnSpLocks/>
          </p:cNvCxnSpPr>
          <p:nvPr/>
        </p:nvCxnSpPr>
        <p:spPr>
          <a:xfrm flipH="1">
            <a:off x="1276381" y="1667244"/>
            <a:ext cx="6632999"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9" name="Group 218">
            <a:extLst>
              <a:ext uri="{FF2B5EF4-FFF2-40B4-BE49-F238E27FC236}">
                <a16:creationId xmlns:a16="http://schemas.microsoft.com/office/drawing/2014/main" id="{12AFDB39-D3B2-D38B-67A8-8E03EACCEEBD}"/>
              </a:ext>
            </a:extLst>
          </p:cNvPr>
          <p:cNvGrpSpPr/>
          <p:nvPr/>
        </p:nvGrpSpPr>
        <p:grpSpPr>
          <a:xfrm>
            <a:off x="1855494" y="2175308"/>
            <a:ext cx="4667046" cy="1262575"/>
            <a:chOff x="2178059" y="1099626"/>
            <a:chExt cx="4667046" cy="1262575"/>
          </a:xfrm>
        </p:grpSpPr>
        <p:cxnSp>
          <p:nvCxnSpPr>
            <p:cNvPr id="220" name="Straight Connector 219">
              <a:extLst>
                <a:ext uri="{FF2B5EF4-FFF2-40B4-BE49-F238E27FC236}">
                  <a16:creationId xmlns:a16="http://schemas.microsoft.com/office/drawing/2014/main" id="{8EEAF674-C1B6-407D-BEBA-48263EB40618}"/>
                </a:ext>
              </a:extLst>
            </p:cNvPr>
            <p:cNvCxnSpPr>
              <a:cxnSpLocks/>
            </p:cNvCxnSpPr>
            <p:nvPr/>
          </p:nvCxnSpPr>
          <p:spPr>
            <a:xfrm flipV="1">
              <a:off x="2178059" y="1099626"/>
              <a:ext cx="0" cy="1262575"/>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2FE08E6-3F33-4F83-ECB0-AA5614950ABB}"/>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F46F96A8-206A-6C67-B6F4-8BC2EF488284}"/>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56481F6F-B2A4-0D12-AAC0-3618B6B18C0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9" name="DRAM">
            <a:extLst>
              <a:ext uri="{FF2B5EF4-FFF2-40B4-BE49-F238E27FC236}">
                <a16:creationId xmlns:a16="http://schemas.microsoft.com/office/drawing/2014/main" id="{A5A7054E-AB81-129C-9AAD-44384D8FE063}"/>
              </a:ext>
            </a:extLst>
          </p:cNvPr>
          <p:cNvSpPr/>
          <p:nvPr/>
        </p:nvSpPr>
        <p:spPr>
          <a:xfrm rot="16200000">
            <a:off x="78839" y="2176842"/>
            <a:ext cx="1936792"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325" name="Group 324">
            <a:extLst>
              <a:ext uri="{FF2B5EF4-FFF2-40B4-BE49-F238E27FC236}">
                <a16:creationId xmlns:a16="http://schemas.microsoft.com/office/drawing/2014/main" id="{A702333C-BE16-F27D-0AAD-E7DF3F4599B4}"/>
              </a:ext>
            </a:extLst>
          </p:cNvPr>
          <p:cNvGrpSpPr/>
          <p:nvPr/>
        </p:nvGrpSpPr>
        <p:grpSpPr>
          <a:xfrm>
            <a:off x="1734835" y="3702045"/>
            <a:ext cx="6248400" cy="877744"/>
            <a:chOff x="1828800" y="2854963"/>
            <a:chExt cx="6248400" cy="877744"/>
          </a:xfrm>
        </p:grpSpPr>
        <p:cxnSp>
          <p:nvCxnSpPr>
            <p:cNvPr id="326" name="Straight Connector 325">
              <a:extLst>
                <a:ext uri="{FF2B5EF4-FFF2-40B4-BE49-F238E27FC236}">
                  <a16:creationId xmlns:a16="http://schemas.microsoft.com/office/drawing/2014/main" id="{6D0A53E7-2A90-99D1-EFB3-BCF37A2EEC09}"/>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2B433F00-A0A2-0547-6ABD-2EA93A009840}"/>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ABE6E349-EBE6-7A39-3AFD-39E8EC31E7F9}"/>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8C27A6FF-A8E1-ADA1-F746-5A9AAD523639}"/>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34" name="DRAM">
              <a:extLst>
                <a:ext uri="{FF2B5EF4-FFF2-40B4-BE49-F238E27FC236}">
                  <a16:creationId xmlns:a16="http://schemas.microsoft.com/office/drawing/2014/main" id="{F6373659-2605-FC7F-F1BD-CDD69DECC69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cxnSp>
          <p:nvCxnSpPr>
            <p:cNvPr id="330" name="Straight Connector 329">
              <a:extLst>
                <a:ext uri="{FF2B5EF4-FFF2-40B4-BE49-F238E27FC236}">
                  <a16:creationId xmlns:a16="http://schemas.microsoft.com/office/drawing/2014/main" id="{355305C0-0A0A-83AE-7E79-C81DD3FD813D}"/>
                </a:ext>
              </a:extLst>
            </p:cNvPr>
            <p:cNvCxnSpPr>
              <a:cxnSpLocks/>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C3893BDC-E2DA-58A7-3460-D002113BBE10}"/>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7DFAE444-295F-E669-8A98-DDA61BFB7277}"/>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8139446E-1947-1EAC-C8FB-A22AECFB0C12}"/>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35" name="TextBox 334">
            <a:extLst>
              <a:ext uri="{FF2B5EF4-FFF2-40B4-BE49-F238E27FC236}">
                <a16:creationId xmlns:a16="http://schemas.microsoft.com/office/drawing/2014/main" id="{D6210EC7-4CD4-CED3-6EEB-72270CB2F428}"/>
              </a:ext>
            </a:extLst>
          </p:cNvPr>
          <p:cNvSpPr txBox="1"/>
          <p:nvPr/>
        </p:nvSpPr>
        <p:spPr>
          <a:xfrm>
            <a:off x="5468635" y="121004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0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ndParaRPr>
          </a:p>
        </p:txBody>
      </p:sp>
      <p:grpSp>
        <p:nvGrpSpPr>
          <p:cNvPr id="527" name="Group 526">
            <a:extLst>
              <a:ext uri="{FF2B5EF4-FFF2-40B4-BE49-F238E27FC236}">
                <a16:creationId xmlns:a16="http://schemas.microsoft.com/office/drawing/2014/main" id="{7F9EF3DA-D028-EEBA-DE71-6D628A18164D}"/>
              </a:ext>
            </a:extLst>
          </p:cNvPr>
          <p:cNvGrpSpPr/>
          <p:nvPr/>
        </p:nvGrpSpPr>
        <p:grpSpPr>
          <a:xfrm>
            <a:off x="813631" y="1946316"/>
            <a:ext cx="5503267" cy="3479723"/>
            <a:chOff x="813631" y="1946316"/>
            <a:chExt cx="5503267" cy="3479723"/>
          </a:xfrm>
        </p:grpSpPr>
        <p:cxnSp>
          <p:nvCxnSpPr>
            <p:cNvPr id="498" name="Straight Connector 497">
              <a:extLst>
                <a:ext uri="{FF2B5EF4-FFF2-40B4-BE49-F238E27FC236}">
                  <a16:creationId xmlns:a16="http://schemas.microsoft.com/office/drawing/2014/main" id="{DBAC6B2A-3742-B677-2F2F-A6CC20D0928B}"/>
                </a:ext>
              </a:extLst>
            </p:cNvPr>
            <p:cNvCxnSpPr>
              <a:cxnSpLocks/>
            </p:cNvCxnSpPr>
            <p:nvPr/>
          </p:nvCxnSpPr>
          <p:spPr>
            <a:xfrm>
              <a:off x="1492163" y="1946316"/>
              <a:ext cx="0" cy="29393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BE417BFF-3C44-418D-D8BC-5640AFB37DC9}"/>
                </a:ext>
              </a:extLst>
            </p:cNvPr>
            <p:cNvCxnSpPr>
              <a:cxnSpLocks/>
            </p:cNvCxnSpPr>
            <p:nvPr/>
          </p:nvCxnSpPr>
          <p:spPr>
            <a:xfrm flipH="1">
              <a:off x="1492163" y="1946316"/>
              <a:ext cx="4824735"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3A38D975-212A-68AC-7AE2-5D9DEEDF5350}"/>
                </a:ext>
              </a:extLst>
            </p:cNvPr>
            <p:cNvCxnSpPr>
              <a:cxnSpLocks/>
              <a:endCxn id="505" idx="2"/>
            </p:cNvCxnSpPr>
            <p:nvPr/>
          </p:nvCxnSpPr>
          <p:spPr>
            <a:xfrm flipH="1">
              <a:off x="1267039" y="4446117"/>
              <a:ext cx="215790"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05" name="DRAM">
              <a:extLst>
                <a:ext uri="{FF2B5EF4-FFF2-40B4-BE49-F238E27FC236}">
                  <a16:creationId xmlns:a16="http://schemas.microsoft.com/office/drawing/2014/main" id="{2B286498-86D2-EB8F-5422-301B23286E7F}"/>
                </a:ext>
              </a:extLst>
            </p:cNvPr>
            <p:cNvSpPr/>
            <p:nvPr/>
          </p:nvSpPr>
          <p:spPr>
            <a:xfrm rot="16200000">
              <a:off x="69953" y="4228954"/>
              <a:ext cx="1940763" cy="453408"/>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400" dirty="0">
                  <a:solidFill>
                    <a:srgbClr val="E16161"/>
                  </a:solidFill>
                  <a:latin typeface="Avenir Next" panose="020B0503020202020204" pitchFamily="34" charset="0"/>
                </a:rPr>
                <a:t>m</a:t>
              </a: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rPr>
                <a:t>at selector</a:t>
              </a:r>
            </a:p>
          </p:txBody>
        </p:sp>
      </p:grpSp>
      <p:grpSp>
        <p:nvGrpSpPr>
          <p:cNvPr id="528" name="Group 527">
            <a:extLst>
              <a:ext uri="{FF2B5EF4-FFF2-40B4-BE49-F238E27FC236}">
                <a16:creationId xmlns:a16="http://schemas.microsoft.com/office/drawing/2014/main" id="{11E1A2BB-2FC4-AFA8-A9D6-11503A98AE1E}"/>
              </a:ext>
            </a:extLst>
          </p:cNvPr>
          <p:cNvGrpSpPr/>
          <p:nvPr/>
        </p:nvGrpSpPr>
        <p:grpSpPr>
          <a:xfrm>
            <a:off x="404728" y="5433629"/>
            <a:ext cx="1276252" cy="667038"/>
            <a:chOff x="404728" y="5433629"/>
            <a:chExt cx="1276252" cy="667038"/>
          </a:xfrm>
        </p:grpSpPr>
        <p:cxnSp>
          <p:nvCxnSpPr>
            <p:cNvPr id="515" name="Straight Connector 514">
              <a:extLst>
                <a:ext uri="{FF2B5EF4-FFF2-40B4-BE49-F238E27FC236}">
                  <a16:creationId xmlns:a16="http://schemas.microsoft.com/office/drawing/2014/main" id="{6925761C-D70E-69B7-90BB-56D35A4324C4}"/>
                </a:ext>
              </a:extLst>
            </p:cNvPr>
            <p:cNvCxnSpPr>
              <a:cxnSpLocks/>
            </p:cNvCxnSpPr>
            <p:nvPr/>
          </p:nvCxnSpPr>
          <p:spPr>
            <a:xfrm>
              <a:off x="1041164" y="5433629"/>
              <a:ext cx="0" cy="2949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19" name="TextBox 518">
              <a:extLst>
                <a:ext uri="{FF2B5EF4-FFF2-40B4-BE49-F238E27FC236}">
                  <a16:creationId xmlns:a16="http://schemas.microsoft.com/office/drawing/2014/main" id="{16C02C38-E183-F1EB-A6D3-A89B06A0AA2E}"/>
                </a:ext>
              </a:extLst>
            </p:cNvPr>
            <p:cNvSpPr txBox="1"/>
            <p:nvPr/>
          </p:nvSpPr>
          <p:spPr>
            <a:xfrm>
              <a:off x="404728" y="5731335"/>
              <a:ext cx="1276252"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solidFill>
                    <a:srgbClr val="E16161"/>
                  </a:solidFill>
                  <a:latin typeface="Avenir Next" panose="020B0503020202020204" pitchFamily="34" charset="0"/>
                </a:rPr>
                <a:t>m</a:t>
              </a:r>
              <a:r>
                <a:rPr lang="en-US" sz="1800" dirty="0">
                  <a:solidFill>
                    <a:srgbClr val="E16161"/>
                  </a:solidFill>
                  <a:latin typeface="Avenir Next" panose="020B0503020202020204" pitchFamily="34" charset="0"/>
                </a:rPr>
                <a:t>at range</a:t>
              </a:r>
              <a:endPar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ndParaRPr>
            </a:p>
          </p:txBody>
        </p:sp>
      </p:grpSp>
      <p:grpSp>
        <p:nvGrpSpPr>
          <p:cNvPr id="526" name="Group 525">
            <a:extLst>
              <a:ext uri="{FF2B5EF4-FFF2-40B4-BE49-F238E27FC236}">
                <a16:creationId xmlns:a16="http://schemas.microsoft.com/office/drawing/2014/main" id="{3C5F964E-A227-F655-7828-715344D25793}"/>
              </a:ext>
            </a:extLst>
          </p:cNvPr>
          <p:cNvGrpSpPr/>
          <p:nvPr/>
        </p:nvGrpSpPr>
        <p:grpSpPr>
          <a:xfrm>
            <a:off x="1621409" y="1632137"/>
            <a:ext cx="7813162" cy="589615"/>
            <a:chOff x="1621409" y="1632137"/>
            <a:chExt cx="7813162" cy="589615"/>
          </a:xfrm>
        </p:grpSpPr>
        <p:grpSp>
          <p:nvGrpSpPr>
            <p:cNvPr id="523" name="Group 522">
              <a:extLst>
                <a:ext uri="{FF2B5EF4-FFF2-40B4-BE49-F238E27FC236}">
                  <a16:creationId xmlns:a16="http://schemas.microsoft.com/office/drawing/2014/main" id="{B0F63A26-3154-1BC4-3866-A6557394A51E}"/>
                </a:ext>
              </a:extLst>
            </p:cNvPr>
            <p:cNvGrpSpPr/>
            <p:nvPr/>
          </p:nvGrpSpPr>
          <p:grpSpPr>
            <a:xfrm>
              <a:off x="1621409" y="1686164"/>
              <a:ext cx="4902069" cy="535588"/>
              <a:chOff x="1621409" y="1686164"/>
              <a:chExt cx="4902069" cy="535588"/>
            </a:xfrm>
          </p:grpSpPr>
          <p:grpSp>
            <p:nvGrpSpPr>
              <p:cNvPr id="449" name="Group 448">
                <a:extLst>
                  <a:ext uri="{FF2B5EF4-FFF2-40B4-BE49-F238E27FC236}">
                    <a16:creationId xmlns:a16="http://schemas.microsoft.com/office/drawing/2014/main" id="{7272E566-DB4A-92AA-9DC9-470B709DCFC0}"/>
                  </a:ext>
                </a:extLst>
              </p:cNvPr>
              <p:cNvGrpSpPr/>
              <p:nvPr/>
            </p:nvGrpSpPr>
            <p:grpSpPr>
              <a:xfrm rot="16200000">
                <a:off x="1471080" y="1836493"/>
                <a:ext cx="535588" cy="234929"/>
                <a:chOff x="1989052" y="1313467"/>
                <a:chExt cx="724316" cy="275603"/>
              </a:xfrm>
            </p:grpSpPr>
            <p:cxnSp>
              <p:nvCxnSpPr>
                <p:cNvPr id="438" name="Straight Connector 437">
                  <a:extLst>
                    <a:ext uri="{FF2B5EF4-FFF2-40B4-BE49-F238E27FC236}">
                      <a16:creationId xmlns:a16="http://schemas.microsoft.com/office/drawing/2014/main" id="{FB104613-A2B0-118D-C12B-95238AD8DAC3}"/>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428841F9-AF33-75DB-6E99-48A64835C3E6}"/>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FD42204A-6AC3-044B-460B-90839169FF2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4445F350-BD82-6A9E-16A2-74714671CC45}"/>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41B97576-D749-5175-7DFC-18D92DFAE973}"/>
                    </a:ext>
                  </a:extLst>
                </p:cNvPr>
                <p:cNvCxnSpPr>
                  <a:cxnSpLocks/>
                </p:cNvCxnSpPr>
                <p:nvPr/>
              </p:nvCxnSpPr>
              <p:spPr>
                <a:xfrm flipV="1">
                  <a:off x="2253163" y="1451072"/>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A6F6ACD7-C58A-F7C3-8981-0B3552EFACFD}"/>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D9B0A42F-741C-C7BE-DBF2-BB3803D36FF9}"/>
                    </a:ext>
                  </a:extLst>
                </p:cNvPr>
                <p:cNvCxnSpPr>
                  <a:cxnSpLocks/>
                </p:cNvCxnSpPr>
                <p:nvPr/>
              </p:nvCxnSpPr>
              <p:spPr>
                <a:xfrm rot="5400000">
                  <a:off x="2112712" y="1465405"/>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58" name="Group 457">
                <a:extLst>
                  <a:ext uri="{FF2B5EF4-FFF2-40B4-BE49-F238E27FC236}">
                    <a16:creationId xmlns:a16="http://schemas.microsoft.com/office/drawing/2014/main" id="{439F8F05-68CF-F7A8-7008-7B8B15E67EC4}"/>
                  </a:ext>
                </a:extLst>
              </p:cNvPr>
              <p:cNvGrpSpPr/>
              <p:nvPr/>
            </p:nvGrpSpPr>
            <p:grpSpPr>
              <a:xfrm rot="16200000">
                <a:off x="3027345" y="1834959"/>
                <a:ext cx="532520" cy="234929"/>
                <a:chOff x="1993201" y="1313467"/>
                <a:chExt cx="720167" cy="275603"/>
              </a:xfrm>
            </p:grpSpPr>
            <p:cxnSp>
              <p:nvCxnSpPr>
                <p:cNvPr id="459" name="Straight Connector 458">
                  <a:extLst>
                    <a:ext uri="{FF2B5EF4-FFF2-40B4-BE49-F238E27FC236}">
                      <a16:creationId xmlns:a16="http://schemas.microsoft.com/office/drawing/2014/main" id="{6EC00532-1730-F280-074C-19B9540A0EF0}"/>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D93E5E96-51AA-D4FA-A25B-BCC1950733BD}"/>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3DBDF13-5AED-458D-CECE-F6083C7C61D5}"/>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7B188F63-C95D-90FE-613A-FA4D4FA37C8A}"/>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2D47ADF4-0491-6163-2CFE-CA197B6DC7D6}"/>
                    </a:ext>
                  </a:extLst>
                </p:cNvPr>
                <p:cNvCxnSpPr>
                  <a:cxnSpLocks/>
                </p:cNvCxnSpPr>
                <p:nvPr/>
              </p:nvCxnSpPr>
              <p:spPr>
                <a:xfrm flipV="1">
                  <a:off x="2253162" y="1468015"/>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7DEE7ACC-11CB-46D2-84E2-6186D16E8ADC}"/>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AE53B2FA-7D57-F6C5-7DF1-E366044E30BD}"/>
                    </a:ext>
                  </a:extLst>
                </p:cNvPr>
                <p:cNvCxnSpPr>
                  <a:cxnSpLocks/>
                </p:cNvCxnSpPr>
                <p:nvPr/>
              </p:nvCxnSpPr>
              <p:spPr>
                <a:xfrm rot="5400000">
                  <a:off x="2114787" y="1464495"/>
                  <a:ext cx="0" cy="243171"/>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70" name="Group 469">
                <a:extLst>
                  <a:ext uri="{FF2B5EF4-FFF2-40B4-BE49-F238E27FC236}">
                    <a16:creationId xmlns:a16="http://schemas.microsoft.com/office/drawing/2014/main" id="{40A7F7B8-EE30-4E48-0CDE-0BE0E646A9A8}"/>
                  </a:ext>
                </a:extLst>
              </p:cNvPr>
              <p:cNvGrpSpPr/>
              <p:nvPr/>
            </p:nvGrpSpPr>
            <p:grpSpPr>
              <a:xfrm rot="16200000">
                <a:off x="4599394" y="1836493"/>
                <a:ext cx="535588" cy="234929"/>
                <a:chOff x="1989052" y="1313467"/>
                <a:chExt cx="724316" cy="275603"/>
              </a:xfrm>
            </p:grpSpPr>
            <p:cxnSp>
              <p:nvCxnSpPr>
                <p:cNvPr id="472" name="Straight Connector 471">
                  <a:extLst>
                    <a:ext uri="{FF2B5EF4-FFF2-40B4-BE49-F238E27FC236}">
                      <a16:creationId xmlns:a16="http://schemas.microsoft.com/office/drawing/2014/main" id="{A6B1A434-9FAF-F871-794E-E9BF10AA494D}"/>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3B51B7D2-2AAE-76C4-32E5-99429A47AF18}"/>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3AD9476-7C94-9A8B-1678-4C327BF38AF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94CF7D1E-35AE-7E92-EE7F-96BC6C049E6D}"/>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E6CE19C2-1B17-416D-1211-BEE9C627AF16}"/>
                    </a:ext>
                  </a:extLst>
                </p:cNvPr>
                <p:cNvCxnSpPr>
                  <a:cxnSpLocks/>
                </p:cNvCxnSpPr>
                <p:nvPr/>
              </p:nvCxnSpPr>
              <p:spPr>
                <a:xfrm flipV="1">
                  <a:off x="2253162" y="1468013"/>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E1C5317F-318C-4A98-1599-08E60B279987}"/>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72F60F4D-9445-1750-34B3-4F72D7823368}"/>
                    </a:ext>
                  </a:extLst>
                </p:cNvPr>
                <p:cNvCxnSpPr>
                  <a:cxnSpLocks/>
                </p:cNvCxnSpPr>
                <p:nvPr/>
              </p:nvCxnSpPr>
              <p:spPr>
                <a:xfrm rot="5400000">
                  <a:off x="2112712" y="1462419"/>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80" name="Group 479">
                <a:extLst>
                  <a:ext uri="{FF2B5EF4-FFF2-40B4-BE49-F238E27FC236}">
                    <a16:creationId xmlns:a16="http://schemas.microsoft.com/office/drawing/2014/main" id="{4BFFDF0C-7E0B-DF8B-0752-599843DFD108}"/>
                  </a:ext>
                </a:extLst>
              </p:cNvPr>
              <p:cNvGrpSpPr/>
              <p:nvPr/>
            </p:nvGrpSpPr>
            <p:grpSpPr>
              <a:xfrm rot="16200000">
                <a:off x="6146177" y="1835030"/>
                <a:ext cx="526165" cy="228437"/>
                <a:chOff x="2001797" y="1313467"/>
                <a:chExt cx="711571" cy="267985"/>
              </a:xfrm>
            </p:grpSpPr>
            <p:cxnSp>
              <p:nvCxnSpPr>
                <p:cNvPr id="482" name="Straight Connector 481">
                  <a:extLst>
                    <a:ext uri="{FF2B5EF4-FFF2-40B4-BE49-F238E27FC236}">
                      <a16:creationId xmlns:a16="http://schemas.microsoft.com/office/drawing/2014/main" id="{D6C77763-835F-384D-831C-66A056AF1139}"/>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F6A766A5-1D8B-C3A9-B2F8-C686B641D41F}"/>
                    </a:ext>
                  </a:extLst>
                </p:cNvPr>
                <p:cNvCxnSpPr>
                  <a:cxnSpLocks/>
                </p:cNvCxnSpPr>
                <p:nvPr/>
              </p:nvCxnSpPr>
              <p:spPr>
                <a:xfrm flipH="1">
                  <a:off x="2255737" y="143676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29406150-E9A2-20C5-8E0F-71E84C40E624}"/>
                    </a:ext>
                  </a:extLst>
                </p:cNvPr>
                <p:cNvCxnSpPr>
                  <a:cxnSpLocks/>
                </p:cNvCxnSpPr>
                <p:nvPr/>
              </p:nvCxnSpPr>
              <p:spPr>
                <a:xfrm flipV="1">
                  <a:off x="2470390" y="1440560"/>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90C0C705-C892-A3EA-8DAC-17DF2494DA0E}"/>
                    </a:ext>
                  </a:extLst>
                </p:cNvPr>
                <p:cNvCxnSpPr>
                  <a:cxnSpLocks/>
                </p:cNvCxnSpPr>
                <p:nvPr/>
              </p:nvCxnSpPr>
              <p:spPr>
                <a:xfrm flipH="1">
                  <a:off x="2255739" y="137245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0913102F-46C3-46B5-B59D-79FADB0D7BE1}"/>
                    </a:ext>
                  </a:extLst>
                </p:cNvPr>
                <p:cNvCxnSpPr>
                  <a:cxnSpLocks/>
                </p:cNvCxnSpPr>
                <p:nvPr/>
              </p:nvCxnSpPr>
              <p:spPr>
                <a:xfrm flipV="1">
                  <a:off x="2253161" y="1441376"/>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68817DC-FF1A-C413-BD95-A18D39EA0D05}"/>
                    </a:ext>
                  </a:extLst>
                </p:cNvPr>
                <p:cNvCxnSpPr>
                  <a:cxnSpLocks/>
                </p:cNvCxnSpPr>
                <p:nvPr/>
              </p:nvCxnSpPr>
              <p:spPr>
                <a:xfrm rot="5400000">
                  <a:off x="2594959" y="145544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6441FF64-2B01-7E9B-CD56-24B79EE19EEF}"/>
                    </a:ext>
                  </a:extLst>
                </p:cNvPr>
                <p:cNvCxnSpPr>
                  <a:cxnSpLocks/>
                </p:cNvCxnSpPr>
                <p:nvPr/>
              </p:nvCxnSpPr>
              <p:spPr>
                <a:xfrm rot="5400000">
                  <a:off x="2125458" y="1457791"/>
                  <a:ext cx="0"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sp>
          <p:nvSpPr>
            <p:cNvPr id="520" name="TextBox 519">
              <a:extLst>
                <a:ext uri="{FF2B5EF4-FFF2-40B4-BE49-F238E27FC236}">
                  <a16:creationId xmlns:a16="http://schemas.microsoft.com/office/drawing/2014/main" id="{17BDC066-7DE3-FF53-C466-B805C837477F}"/>
                </a:ext>
              </a:extLst>
            </p:cNvPr>
            <p:cNvSpPr txBox="1"/>
            <p:nvPr/>
          </p:nvSpPr>
          <p:spPr>
            <a:xfrm>
              <a:off x="6226631" y="1632137"/>
              <a:ext cx="3207940"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200" dirty="0" err="1">
                  <a:solidFill>
                    <a:srgbClr val="E16161"/>
                  </a:solidFill>
                  <a:latin typeface="Avenir Next" panose="020B0503020202020204" pitchFamily="34" charset="0"/>
                </a:rPr>
                <a:t>i</a:t>
              </a:r>
              <a:r>
                <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rPr>
                <a:t>solation transistors</a:t>
              </a:r>
            </a:p>
          </p:txBody>
        </p:sp>
      </p:grpSp>
      <p:grpSp>
        <p:nvGrpSpPr>
          <p:cNvPr id="525" name="Group 524">
            <a:extLst>
              <a:ext uri="{FF2B5EF4-FFF2-40B4-BE49-F238E27FC236}">
                <a16:creationId xmlns:a16="http://schemas.microsoft.com/office/drawing/2014/main" id="{FC754EA4-035F-62F9-9956-8B5E7A2AFE2D}"/>
              </a:ext>
            </a:extLst>
          </p:cNvPr>
          <p:cNvGrpSpPr/>
          <p:nvPr/>
        </p:nvGrpSpPr>
        <p:grpSpPr>
          <a:xfrm>
            <a:off x="1735869" y="2025202"/>
            <a:ext cx="7685780" cy="457200"/>
            <a:chOff x="1735869" y="2025202"/>
            <a:chExt cx="7685780" cy="457200"/>
          </a:xfrm>
        </p:grpSpPr>
        <p:grpSp>
          <p:nvGrpSpPr>
            <p:cNvPr id="524" name="Group 523">
              <a:extLst>
                <a:ext uri="{FF2B5EF4-FFF2-40B4-BE49-F238E27FC236}">
                  <a16:creationId xmlns:a16="http://schemas.microsoft.com/office/drawing/2014/main" id="{294F1EE5-E029-C839-09AE-CD604EB8F0DA}"/>
                </a:ext>
              </a:extLst>
            </p:cNvPr>
            <p:cNvGrpSpPr/>
            <p:nvPr/>
          </p:nvGrpSpPr>
          <p:grpSpPr>
            <a:xfrm>
              <a:off x="1735869" y="2202248"/>
              <a:ext cx="4903097" cy="129425"/>
              <a:chOff x="1735869" y="2202248"/>
              <a:chExt cx="4903097" cy="129425"/>
            </a:xfrm>
          </p:grpSpPr>
          <p:sp>
            <p:nvSpPr>
              <p:cNvPr id="455" name="DRAM">
                <a:extLst>
                  <a:ext uri="{FF2B5EF4-FFF2-40B4-BE49-F238E27FC236}">
                    <a16:creationId xmlns:a16="http://schemas.microsoft.com/office/drawing/2014/main" id="{C80891E2-68C1-55D0-2A66-BB72F349A7D8}"/>
                  </a:ext>
                </a:extLst>
              </p:cNvPr>
              <p:cNvSpPr/>
              <p:nvPr/>
            </p:nvSpPr>
            <p:spPr>
              <a:xfrm rot="5400000">
                <a:off x="1785984"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89" name="Triangle 488">
                <a:extLst>
                  <a:ext uri="{FF2B5EF4-FFF2-40B4-BE49-F238E27FC236}">
                    <a16:creationId xmlns:a16="http://schemas.microsoft.com/office/drawing/2014/main" id="{7672112B-6377-BDEB-BC7C-96CAA5827227}"/>
                  </a:ext>
                </a:extLst>
              </p:cNvPr>
              <p:cNvSpPr/>
              <p:nvPr/>
            </p:nvSpPr>
            <p:spPr>
              <a:xfrm rot="5400000">
                <a:off x="1736968"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DRAM">
                <a:extLst>
                  <a:ext uri="{FF2B5EF4-FFF2-40B4-BE49-F238E27FC236}">
                    <a16:creationId xmlns:a16="http://schemas.microsoft.com/office/drawing/2014/main" id="{2346820B-3BB0-2B35-CE5C-98BF8A20F4FD}"/>
                  </a:ext>
                </a:extLst>
              </p:cNvPr>
              <p:cNvSpPr/>
              <p:nvPr/>
            </p:nvSpPr>
            <p:spPr>
              <a:xfrm rot="5400000">
                <a:off x="3340715"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0" name="Triangle 489">
                <a:extLst>
                  <a:ext uri="{FF2B5EF4-FFF2-40B4-BE49-F238E27FC236}">
                    <a16:creationId xmlns:a16="http://schemas.microsoft.com/office/drawing/2014/main" id="{30CE9415-5B5B-400C-1188-44883F8AC410}"/>
                  </a:ext>
                </a:extLst>
              </p:cNvPr>
              <p:cNvSpPr/>
              <p:nvPr/>
            </p:nvSpPr>
            <p:spPr>
              <a:xfrm rot="5400000">
                <a:off x="3293844"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DRAM">
                <a:extLst>
                  <a:ext uri="{FF2B5EF4-FFF2-40B4-BE49-F238E27FC236}">
                    <a16:creationId xmlns:a16="http://schemas.microsoft.com/office/drawing/2014/main" id="{5CC7670B-B5B2-2A8C-486B-D178BE3A19DD}"/>
                  </a:ext>
                </a:extLst>
              </p:cNvPr>
              <p:cNvSpPr/>
              <p:nvPr/>
            </p:nvSpPr>
            <p:spPr>
              <a:xfrm rot="5400000">
                <a:off x="4914298"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1" name="Triangle 490">
                <a:extLst>
                  <a:ext uri="{FF2B5EF4-FFF2-40B4-BE49-F238E27FC236}">
                    <a16:creationId xmlns:a16="http://schemas.microsoft.com/office/drawing/2014/main" id="{365B1E87-D1D7-AB94-A4DD-12877B56CAB3}"/>
                  </a:ext>
                </a:extLst>
              </p:cNvPr>
              <p:cNvSpPr/>
              <p:nvPr/>
            </p:nvSpPr>
            <p:spPr>
              <a:xfrm rot="5400000">
                <a:off x="4864189"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DRAM">
                <a:extLst>
                  <a:ext uri="{FF2B5EF4-FFF2-40B4-BE49-F238E27FC236}">
                    <a16:creationId xmlns:a16="http://schemas.microsoft.com/office/drawing/2014/main" id="{A451B454-A1E3-24A1-6092-986A1BE62441}"/>
                  </a:ext>
                </a:extLst>
              </p:cNvPr>
              <p:cNvSpPr/>
              <p:nvPr/>
            </p:nvSpPr>
            <p:spPr>
              <a:xfrm rot="5400000">
                <a:off x="6459602"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2" name="Triangle 491">
                <a:extLst>
                  <a:ext uri="{FF2B5EF4-FFF2-40B4-BE49-F238E27FC236}">
                    <a16:creationId xmlns:a16="http://schemas.microsoft.com/office/drawing/2014/main" id="{477250CC-01CB-0C6E-FDB3-8858BCD6932C}"/>
                  </a:ext>
                </a:extLst>
              </p:cNvPr>
              <p:cNvSpPr/>
              <p:nvPr/>
            </p:nvSpPr>
            <p:spPr>
              <a:xfrm rot="5400000">
                <a:off x="6416352"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2" name="TextBox 521">
              <a:extLst>
                <a:ext uri="{FF2B5EF4-FFF2-40B4-BE49-F238E27FC236}">
                  <a16:creationId xmlns:a16="http://schemas.microsoft.com/office/drawing/2014/main" id="{BA9BC4C1-D411-D6C5-0E9D-D04668B029EE}"/>
                </a:ext>
              </a:extLst>
            </p:cNvPr>
            <p:cNvSpPr txBox="1"/>
            <p:nvPr/>
          </p:nvSpPr>
          <p:spPr>
            <a:xfrm>
              <a:off x="6263422" y="2025202"/>
              <a:ext cx="315822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200" dirty="0">
                  <a:solidFill>
                    <a:srgbClr val="E16161"/>
                  </a:solidFill>
                  <a:latin typeface="Avenir Next" panose="020B0503020202020204" pitchFamily="34" charset="0"/>
                </a:rPr>
                <a:t>row decoder latch</a:t>
              </a:r>
              <a:endPar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endParaRPr>
            </a:p>
          </p:txBody>
        </p:sp>
      </p:grpSp>
      <p:sp>
        <p:nvSpPr>
          <p:cNvPr id="9" name="DRAM">
            <a:extLst>
              <a:ext uri="{FF2B5EF4-FFF2-40B4-BE49-F238E27FC236}">
                <a16:creationId xmlns:a16="http://schemas.microsoft.com/office/drawing/2014/main" id="{68B9DC2C-85B9-6628-8B96-25668D4F9E73}"/>
              </a:ext>
            </a:extLst>
          </p:cNvPr>
          <p:cNvSpPr/>
          <p:nvPr/>
        </p:nvSpPr>
        <p:spPr>
          <a:xfrm>
            <a:off x="2505897" y="4235990"/>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4" name="DRAM">
            <a:extLst>
              <a:ext uri="{FF2B5EF4-FFF2-40B4-BE49-F238E27FC236}">
                <a16:creationId xmlns:a16="http://schemas.microsoft.com/office/drawing/2014/main" id="{97406C44-E37B-AD0F-DC1B-69A7D18977AD}"/>
              </a:ext>
            </a:extLst>
          </p:cNvPr>
          <p:cNvSpPr/>
          <p:nvPr/>
        </p:nvSpPr>
        <p:spPr>
          <a:xfrm>
            <a:off x="1734835" y="5541521"/>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sp>
        <p:nvSpPr>
          <p:cNvPr id="6" name="DRAM">
            <a:extLst>
              <a:ext uri="{FF2B5EF4-FFF2-40B4-BE49-F238E27FC236}">
                <a16:creationId xmlns:a16="http://schemas.microsoft.com/office/drawing/2014/main" id="{49FDB80D-70C9-D39D-3852-11B34FF9393F}"/>
              </a:ext>
            </a:extLst>
          </p:cNvPr>
          <p:cNvSpPr/>
          <p:nvPr/>
        </p:nvSpPr>
        <p:spPr>
          <a:xfrm>
            <a:off x="1894180" y="4808864"/>
            <a:ext cx="5840880" cy="458293"/>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grpSp>
        <p:nvGrpSpPr>
          <p:cNvPr id="518" name="Group 517">
            <a:extLst>
              <a:ext uri="{FF2B5EF4-FFF2-40B4-BE49-F238E27FC236}">
                <a16:creationId xmlns:a16="http://schemas.microsoft.com/office/drawing/2014/main" id="{678A0DCB-F85C-F5E0-1848-222158028AC9}"/>
              </a:ext>
            </a:extLst>
          </p:cNvPr>
          <p:cNvGrpSpPr/>
          <p:nvPr/>
        </p:nvGrpSpPr>
        <p:grpSpPr>
          <a:xfrm>
            <a:off x="2746006" y="4891326"/>
            <a:ext cx="1406245" cy="301563"/>
            <a:chOff x="2746006" y="4891326"/>
            <a:chExt cx="1406245" cy="301563"/>
          </a:xfrm>
        </p:grpSpPr>
        <p:cxnSp>
          <p:nvCxnSpPr>
            <p:cNvPr id="499" name="Straight Connector 498">
              <a:extLst>
                <a:ext uri="{FF2B5EF4-FFF2-40B4-BE49-F238E27FC236}">
                  <a16:creationId xmlns:a16="http://schemas.microsoft.com/office/drawing/2014/main" id="{1DA8121E-227C-7033-F55B-39A535BD9345}"/>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1E3B1D11-8FD5-A48B-72D8-50D8236F0B48}"/>
                </a:ext>
              </a:extLst>
            </p:cNvPr>
            <p:cNvCxnSpPr>
              <a:cxnSpLocks/>
            </p:cNvCxnSpPr>
            <p:nvPr/>
          </p:nvCxnSpPr>
          <p:spPr>
            <a:xfrm flipH="1">
              <a:off x="2746006" y="5192889"/>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9E6D4C06-B05E-B477-A9E5-EF9113A2B0AF}"/>
                </a:ext>
              </a:extLst>
            </p:cNvPr>
            <p:cNvCxnSpPr>
              <a:cxnSpLocks/>
            </p:cNvCxnSpPr>
            <p:nvPr/>
          </p:nvCxnSpPr>
          <p:spPr>
            <a:xfrm flipV="1">
              <a:off x="3402589"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13" name="Straight Connector 512">
              <a:extLst>
                <a:ext uri="{FF2B5EF4-FFF2-40B4-BE49-F238E27FC236}">
                  <a16:creationId xmlns:a16="http://schemas.microsoft.com/office/drawing/2014/main" id="{AA72B7A4-E015-6F48-2833-D7A48EC7A88D}"/>
                </a:ext>
              </a:extLst>
            </p:cNvPr>
            <p:cNvCxnSpPr>
              <a:cxnSpLocks/>
            </p:cNvCxnSpPr>
            <p:nvPr/>
          </p:nvCxnSpPr>
          <p:spPr>
            <a:xfrm flipH="1">
              <a:off x="3405427"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grpSp>
        <p:nvGrpSpPr>
          <p:cNvPr id="521" name="Group 520">
            <a:extLst>
              <a:ext uri="{FF2B5EF4-FFF2-40B4-BE49-F238E27FC236}">
                <a16:creationId xmlns:a16="http://schemas.microsoft.com/office/drawing/2014/main" id="{C230AF51-91CC-96D4-A63E-358E554B9F59}"/>
              </a:ext>
            </a:extLst>
          </p:cNvPr>
          <p:cNvGrpSpPr/>
          <p:nvPr/>
        </p:nvGrpSpPr>
        <p:grpSpPr>
          <a:xfrm>
            <a:off x="4298007" y="4891326"/>
            <a:ext cx="1406245" cy="308237"/>
            <a:chOff x="2746006" y="4891326"/>
            <a:chExt cx="1406245" cy="308237"/>
          </a:xfrm>
        </p:grpSpPr>
        <p:cxnSp>
          <p:nvCxnSpPr>
            <p:cNvPr id="529" name="Straight Connector 528">
              <a:extLst>
                <a:ext uri="{FF2B5EF4-FFF2-40B4-BE49-F238E27FC236}">
                  <a16:creationId xmlns:a16="http://schemas.microsoft.com/office/drawing/2014/main" id="{7AE42B41-0F42-ECCF-E68E-BF3D20E1B3C5}"/>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E6769FF6-6447-E41E-EF42-BFBFBE490FF6}"/>
                </a:ext>
              </a:extLst>
            </p:cNvPr>
            <p:cNvCxnSpPr>
              <a:cxnSpLocks/>
            </p:cNvCxnSpPr>
            <p:nvPr/>
          </p:nvCxnSpPr>
          <p:spPr>
            <a:xfrm flipH="1">
              <a:off x="2746006" y="5199563"/>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252B1BB-FC57-D3AA-888A-A91AA5333586}"/>
                </a:ext>
              </a:extLst>
            </p:cNvPr>
            <p:cNvCxnSpPr>
              <a:cxnSpLocks/>
            </p:cNvCxnSpPr>
            <p:nvPr/>
          </p:nvCxnSpPr>
          <p:spPr>
            <a:xfrm flipV="1">
              <a:off x="3409263"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647F5E3B-2CD7-0045-D390-F6BC3DC93C67}"/>
                </a:ext>
              </a:extLst>
            </p:cNvPr>
            <p:cNvCxnSpPr>
              <a:cxnSpLocks/>
            </p:cNvCxnSpPr>
            <p:nvPr/>
          </p:nvCxnSpPr>
          <p:spPr>
            <a:xfrm flipH="1">
              <a:off x="3405427"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grpSp>
        <p:nvGrpSpPr>
          <p:cNvPr id="533" name="Group 532">
            <a:extLst>
              <a:ext uri="{FF2B5EF4-FFF2-40B4-BE49-F238E27FC236}">
                <a16:creationId xmlns:a16="http://schemas.microsoft.com/office/drawing/2014/main" id="{D6D017D0-3E43-7266-4005-47DEB5E5EC53}"/>
              </a:ext>
            </a:extLst>
          </p:cNvPr>
          <p:cNvGrpSpPr/>
          <p:nvPr/>
        </p:nvGrpSpPr>
        <p:grpSpPr>
          <a:xfrm>
            <a:off x="5843575" y="4889380"/>
            <a:ext cx="1412919" cy="301563"/>
            <a:chOff x="2746006" y="4891326"/>
            <a:chExt cx="1412919" cy="301563"/>
          </a:xfrm>
        </p:grpSpPr>
        <p:cxnSp>
          <p:nvCxnSpPr>
            <p:cNvPr id="534" name="Straight Connector 533">
              <a:extLst>
                <a:ext uri="{FF2B5EF4-FFF2-40B4-BE49-F238E27FC236}">
                  <a16:creationId xmlns:a16="http://schemas.microsoft.com/office/drawing/2014/main" id="{1342E8DA-AD8F-3255-88B7-37F4543EDA7D}"/>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5" name="Straight Connector 534">
              <a:extLst>
                <a:ext uri="{FF2B5EF4-FFF2-40B4-BE49-F238E27FC236}">
                  <a16:creationId xmlns:a16="http://schemas.microsoft.com/office/drawing/2014/main" id="{2C919C88-21C2-4728-B1AC-3E7B168C36F5}"/>
                </a:ext>
              </a:extLst>
            </p:cNvPr>
            <p:cNvCxnSpPr>
              <a:cxnSpLocks/>
            </p:cNvCxnSpPr>
            <p:nvPr/>
          </p:nvCxnSpPr>
          <p:spPr>
            <a:xfrm flipH="1">
              <a:off x="2746006" y="5192889"/>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ADBBF4D0-573D-294C-1E96-B8D4984DC09A}"/>
                </a:ext>
              </a:extLst>
            </p:cNvPr>
            <p:cNvCxnSpPr>
              <a:cxnSpLocks/>
            </p:cNvCxnSpPr>
            <p:nvPr/>
          </p:nvCxnSpPr>
          <p:spPr>
            <a:xfrm flipV="1">
              <a:off x="3409263"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87881CF6-9731-4D44-5ABD-F95AACD73FD7}"/>
                </a:ext>
              </a:extLst>
            </p:cNvPr>
            <p:cNvCxnSpPr>
              <a:cxnSpLocks/>
            </p:cNvCxnSpPr>
            <p:nvPr/>
          </p:nvCxnSpPr>
          <p:spPr>
            <a:xfrm flipH="1">
              <a:off x="3412101"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48" name="Straight Connector 447">
            <a:extLst>
              <a:ext uri="{FF2B5EF4-FFF2-40B4-BE49-F238E27FC236}">
                <a16:creationId xmlns:a16="http://schemas.microsoft.com/office/drawing/2014/main" id="{5A684679-BDDC-EB8E-7641-EA19004E6A9D}"/>
              </a:ext>
            </a:extLst>
          </p:cNvPr>
          <p:cNvCxnSpPr>
            <a:cxnSpLocks/>
            <a:stCxn id="7" idx="0"/>
            <a:endCxn id="9" idx="2"/>
          </p:cNvCxnSpPr>
          <p:nvPr/>
        </p:nvCxnSpPr>
        <p:spPr>
          <a:xfrm flipH="1" flipV="1">
            <a:off x="2601440" y="4465293"/>
            <a:ext cx="43" cy="506499"/>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06BB0381-346D-2C0A-D513-C2412D56752B}"/>
              </a:ext>
            </a:extLst>
          </p:cNvPr>
          <p:cNvCxnSpPr>
            <a:cxnSpLocks/>
          </p:cNvCxnSpPr>
          <p:nvPr/>
        </p:nvCxnSpPr>
        <p:spPr>
          <a:xfrm flipH="1" flipV="1">
            <a:off x="4156712" y="4446956"/>
            <a:ext cx="43" cy="515667"/>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C041F82E-2C68-3563-426B-65235A2A8BDD}"/>
              </a:ext>
            </a:extLst>
          </p:cNvPr>
          <p:cNvCxnSpPr>
            <a:cxnSpLocks/>
            <a:stCxn id="457" idx="0"/>
          </p:cNvCxnSpPr>
          <p:nvPr/>
        </p:nvCxnSpPr>
        <p:spPr>
          <a:xfrm flipH="1" flipV="1">
            <a:off x="5718923" y="4446956"/>
            <a:ext cx="43" cy="52483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351E3B95-ABEA-D0B0-462F-A3CFAD779BA5}"/>
              </a:ext>
            </a:extLst>
          </p:cNvPr>
          <p:cNvCxnSpPr>
            <a:cxnSpLocks/>
          </p:cNvCxnSpPr>
          <p:nvPr/>
        </p:nvCxnSpPr>
        <p:spPr>
          <a:xfrm flipH="1" flipV="1">
            <a:off x="7275447" y="4446956"/>
            <a:ext cx="43" cy="52483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5AD2D54E-8293-2E25-81ED-5735C1B808D9}"/>
              </a:ext>
            </a:extLst>
          </p:cNvPr>
          <p:cNvCxnSpPr>
            <a:cxnSpLocks/>
          </p:cNvCxnSpPr>
          <p:nvPr/>
        </p:nvCxnSpPr>
        <p:spPr>
          <a:xfrm flipV="1">
            <a:off x="2460320" y="5146429"/>
            <a:ext cx="0" cy="37330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D61EBDA-30BE-37F4-B18F-A151ABE214C0}"/>
              </a:ext>
            </a:extLst>
          </p:cNvPr>
          <p:cNvCxnSpPr>
            <a:cxnSpLocks/>
          </p:cNvCxnSpPr>
          <p:nvPr/>
        </p:nvCxnSpPr>
        <p:spPr>
          <a:xfrm flipV="1">
            <a:off x="4015466" y="5139207"/>
            <a:ext cx="0" cy="38052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B67637DE-DD52-7C48-68FC-9FA4804EBBA0}"/>
              </a:ext>
            </a:extLst>
          </p:cNvPr>
          <p:cNvCxnSpPr>
            <a:cxnSpLocks/>
          </p:cNvCxnSpPr>
          <p:nvPr/>
        </p:nvCxnSpPr>
        <p:spPr>
          <a:xfrm flipV="1">
            <a:off x="5570612" y="5139207"/>
            <a:ext cx="0" cy="38052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7" name="Straight Connector 496">
            <a:extLst>
              <a:ext uri="{FF2B5EF4-FFF2-40B4-BE49-F238E27FC236}">
                <a16:creationId xmlns:a16="http://schemas.microsoft.com/office/drawing/2014/main" id="{924D0C1A-3A9F-7377-B4C2-A4A5B9D52651}"/>
              </a:ext>
            </a:extLst>
          </p:cNvPr>
          <p:cNvCxnSpPr>
            <a:cxnSpLocks/>
          </p:cNvCxnSpPr>
          <p:nvPr/>
        </p:nvCxnSpPr>
        <p:spPr>
          <a:xfrm flipV="1">
            <a:off x="7275447" y="4896970"/>
            <a:ext cx="0" cy="62276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457" name="Trapezoid 456">
            <a:extLst>
              <a:ext uri="{FF2B5EF4-FFF2-40B4-BE49-F238E27FC236}">
                <a16:creationId xmlns:a16="http://schemas.microsoft.com/office/drawing/2014/main" id="{DBBE8450-7709-E16C-F7E9-E45DEB5F106A}"/>
              </a:ext>
            </a:extLst>
          </p:cNvPr>
          <p:cNvSpPr/>
          <p:nvPr/>
        </p:nvSpPr>
        <p:spPr>
          <a:xfrm>
            <a:off x="5470553"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Trapezoid 453">
            <a:extLst>
              <a:ext uri="{FF2B5EF4-FFF2-40B4-BE49-F238E27FC236}">
                <a16:creationId xmlns:a16="http://schemas.microsoft.com/office/drawing/2014/main" id="{BE7A46B5-30B2-D9B9-C137-C5785BE1F6FA}"/>
              </a:ext>
            </a:extLst>
          </p:cNvPr>
          <p:cNvSpPr/>
          <p:nvPr/>
        </p:nvSpPr>
        <p:spPr>
          <a:xfrm>
            <a:off x="3908342"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rapezoid 6">
            <a:extLst>
              <a:ext uri="{FF2B5EF4-FFF2-40B4-BE49-F238E27FC236}">
                <a16:creationId xmlns:a16="http://schemas.microsoft.com/office/drawing/2014/main" id="{ACB64C71-E0F3-F78F-A164-6FD9BDF9B86D}"/>
              </a:ext>
            </a:extLst>
          </p:cNvPr>
          <p:cNvSpPr/>
          <p:nvPr/>
        </p:nvSpPr>
        <p:spPr>
          <a:xfrm>
            <a:off x="2353070"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TextBox 550">
            <a:extLst>
              <a:ext uri="{FF2B5EF4-FFF2-40B4-BE49-F238E27FC236}">
                <a16:creationId xmlns:a16="http://schemas.microsoft.com/office/drawing/2014/main" id="{AB91CB6C-D84E-BF2F-DE90-16C5D1B4680C}"/>
              </a:ext>
            </a:extLst>
          </p:cNvPr>
          <p:cNvSpPr txBox="1"/>
          <p:nvPr/>
        </p:nvSpPr>
        <p:spPr>
          <a:xfrm>
            <a:off x="7476102" y="5032624"/>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dirty="0">
                <a:solidFill>
                  <a:srgbClr val="E16161"/>
                </a:solidFill>
                <a:latin typeface="Avenir Next" panose="020B0503020202020204" pitchFamily="34" charset="0"/>
              </a:rPr>
              <a:t>inter-mat</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dirty="0">
                <a:solidFill>
                  <a:srgbClr val="E16161"/>
                </a:solidFill>
                <a:latin typeface="Avenir Next" panose="020B0503020202020204" pitchFamily="34" charset="0"/>
              </a:rPr>
              <a:t>interconnect</a:t>
            </a:r>
            <a:endParaRPr kumimoji="0" lang="en-US" sz="2000" b="0" i="0" u="none" strike="noStrike" kern="1200" cap="none" spc="0" normalizeH="0" baseline="0" noProof="0" dirty="0">
              <a:ln>
                <a:noFill/>
              </a:ln>
              <a:solidFill>
                <a:srgbClr val="E16161"/>
              </a:solidFill>
              <a:effectLst/>
              <a:uLnTx/>
              <a:uFillTx/>
              <a:latin typeface="Avenir Next" panose="020B0503020202020204" pitchFamily="34" charset="0"/>
            </a:endParaRPr>
          </a:p>
        </p:txBody>
      </p:sp>
      <p:sp>
        <p:nvSpPr>
          <p:cNvPr id="552" name="TextBox 551">
            <a:extLst>
              <a:ext uri="{FF2B5EF4-FFF2-40B4-BE49-F238E27FC236}">
                <a16:creationId xmlns:a16="http://schemas.microsoft.com/office/drawing/2014/main" id="{23C3C069-2A74-8BBA-566C-3AB2BC9E0803}"/>
              </a:ext>
            </a:extLst>
          </p:cNvPr>
          <p:cNvSpPr txBox="1"/>
          <p:nvPr/>
        </p:nvSpPr>
        <p:spPr>
          <a:xfrm>
            <a:off x="7598002" y="4162936"/>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global</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s</a:t>
            </a:r>
            <a:r>
              <a:rPr kumimoji="0" lang="en-US" b="0" i="0" u="none" strike="noStrike" kern="1200" cap="none" spc="0" normalizeH="0" baseline="0" noProof="0" dirty="0" err="1">
                <a:ln>
                  <a:noFill/>
                </a:ln>
                <a:effectLst/>
                <a:uLnTx/>
                <a:uFillTx/>
                <a:latin typeface="Avenir Next" panose="020B0503020202020204" pitchFamily="34" charset="0"/>
              </a:rPr>
              <a:t>ense</a:t>
            </a:r>
            <a:r>
              <a:rPr kumimoji="0" lang="en-US" b="0" i="0" u="none" strike="noStrike" kern="1200" cap="none" spc="0" normalizeH="0" baseline="0" noProof="0" dirty="0">
                <a:ln>
                  <a:noFill/>
                </a:ln>
                <a:effectLst/>
                <a:uLnTx/>
                <a:uFillTx/>
                <a:latin typeface="Avenir Next" panose="020B0503020202020204" pitchFamily="34" charset="0"/>
              </a:rPr>
              <a:t> amplifier</a:t>
            </a:r>
          </a:p>
        </p:txBody>
      </p:sp>
      <p:sp>
        <p:nvSpPr>
          <p:cNvPr id="12" name="DRAM">
            <a:extLst>
              <a:ext uri="{FF2B5EF4-FFF2-40B4-BE49-F238E27FC236}">
                <a16:creationId xmlns:a16="http://schemas.microsoft.com/office/drawing/2014/main" id="{DDDC614F-18B1-7FD5-1DB0-E37F7A7470C2}"/>
              </a:ext>
            </a:extLst>
          </p:cNvPr>
          <p:cNvSpPr/>
          <p:nvPr/>
        </p:nvSpPr>
        <p:spPr>
          <a:xfrm>
            <a:off x="7180908" y="4214892"/>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 name="DRAM">
            <a:extLst>
              <a:ext uri="{FF2B5EF4-FFF2-40B4-BE49-F238E27FC236}">
                <a16:creationId xmlns:a16="http://schemas.microsoft.com/office/drawing/2014/main" id="{71E39812-F0AB-81A4-6BD4-1E7D687EF210}"/>
              </a:ext>
            </a:extLst>
          </p:cNvPr>
          <p:cNvSpPr/>
          <p:nvPr/>
        </p:nvSpPr>
        <p:spPr>
          <a:xfrm>
            <a:off x="5623381" y="4214892"/>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 name="DRAM">
            <a:extLst>
              <a:ext uri="{FF2B5EF4-FFF2-40B4-BE49-F238E27FC236}">
                <a16:creationId xmlns:a16="http://schemas.microsoft.com/office/drawing/2014/main" id="{2F1BF9EC-FEEE-567A-D8A6-52151182B9B8}"/>
              </a:ext>
            </a:extLst>
          </p:cNvPr>
          <p:cNvSpPr/>
          <p:nvPr/>
        </p:nvSpPr>
        <p:spPr>
          <a:xfrm>
            <a:off x="4063424" y="4220428"/>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3" name="DRAM">
            <a:extLst>
              <a:ext uri="{FF2B5EF4-FFF2-40B4-BE49-F238E27FC236}">
                <a16:creationId xmlns:a16="http://schemas.microsoft.com/office/drawing/2014/main" id="{8983E04C-65CF-9361-07AF-3EE88A95BF10}"/>
              </a:ext>
            </a:extLst>
          </p:cNvPr>
          <p:cNvSpPr/>
          <p:nvPr/>
        </p:nvSpPr>
        <p:spPr>
          <a:xfrm>
            <a:off x="5623380"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4" name="DRAM">
            <a:extLst>
              <a:ext uri="{FF2B5EF4-FFF2-40B4-BE49-F238E27FC236}">
                <a16:creationId xmlns:a16="http://schemas.microsoft.com/office/drawing/2014/main" id="{75926AFC-C125-27CC-3C7D-33A4BE06B09B}"/>
              </a:ext>
            </a:extLst>
          </p:cNvPr>
          <p:cNvSpPr/>
          <p:nvPr/>
        </p:nvSpPr>
        <p:spPr>
          <a:xfrm>
            <a:off x="7182011"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5" name="DRAM">
            <a:extLst>
              <a:ext uri="{FF2B5EF4-FFF2-40B4-BE49-F238E27FC236}">
                <a16:creationId xmlns:a16="http://schemas.microsoft.com/office/drawing/2014/main" id="{77DD4911-B2E3-1589-A6F2-A44D7908345D}"/>
              </a:ext>
            </a:extLst>
          </p:cNvPr>
          <p:cNvSpPr/>
          <p:nvPr/>
        </p:nvSpPr>
        <p:spPr>
          <a:xfrm>
            <a:off x="2505090"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6" name="DRAM">
            <a:extLst>
              <a:ext uri="{FF2B5EF4-FFF2-40B4-BE49-F238E27FC236}">
                <a16:creationId xmlns:a16="http://schemas.microsoft.com/office/drawing/2014/main" id="{86F79319-FD15-351F-B97E-0CBA62048F4C}"/>
              </a:ext>
            </a:extLst>
          </p:cNvPr>
          <p:cNvSpPr/>
          <p:nvPr/>
        </p:nvSpPr>
        <p:spPr>
          <a:xfrm>
            <a:off x="4059105" y="3870579"/>
            <a:ext cx="191086" cy="93092"/>
          </a:xfrm>
          <a:prstGeom prst="roundRect">
            <a:avLst>
              <a:gd name="adj" fmla="val 11319"/>
            </a:avLst>
          </a:prstGeom>
          <a:solidFill>
            <a:srgbClr val="595959"/>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 name="TextBox 1">
            <a:extLst>
              <a:ext uri="{FF2B5EF4-FFF2-40B4-BE49-F238E27FC236}">
                <a16:creationId xmlns:a16="http://schemas.microsoft.com/office/drawing/2014/main" id="{8401A077-8959-008A-464B-418658E72B16}"/>
              </a:ext>
            </a:extLst>
          </p:cNvPr>
          <p:cNvSpPr txBox="1"/>
          <p:nvPr/>
        </p:nvSpPr>
        <p:spPr>
          <a:xfrm>
            <a:off x="4035736" y="3746797"/>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helper FFs</a:t>
            </a:r>
            <a:endParaRPr kumimoji="0" lang="en-US" b="0" i="0" u="none" strike="noStrike" kern="1200" cap="none" spc="0" normalizeH="0" baseline="0" noProof="0" dirty="0">
              <a:ln>
                <a:noFill/>
              </a:ln>
              <a:effectLst/>
              <a:uLnTx/>
              <a:uFillTx/>
              <a:latin typeface="Avenir Next" panose="020B0503020202020204" pitchFamily="34" charset="0"/>
            </a:endParaRPr>
          </a:p>
        </p:txBody>
      </p:sp>
      <p:sp>
        <p:nvSpPr>
          <p:cNvPr id="4" name="DRAM">
            <a:extLst>
              <a:ext uri="{FF2B5EF4-FFF2-40B4-BE49-F238E27FC236}">
                <a16:creationId xmlns:a16="http://schemas.microsoft.com/office/drawing/2014/main" id="{99F4CDF9-0950-26A4-964E-9D6763047220}"/>
              </a:ext>
            </a:extLst>
          </p:cNvPr>
          <p:cNvSpPr/>
          <p:nvPr/>
        </p:nvSpPr>
        <p:spPr>
          <a:xfrm>
            <a:off x="4056915" y="3591913"/>
            <a:ext cx="191086" cy="229303"/>
          </a:xfrm>
          <a:prstGeom prst="roundRect">
            <a:avLst>
              <a:gd name="adj" fmla="val 11319"/>
            </a:avLst>
          </a:prstGeom>
          <a:solidFill>
            <a:srgbClr val="1A82C4"/>
          </a:solidFill>
          <a:ln w="3810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aphicFrame>
        <p:nvGraphicFramePr>
          <p:cNvPr id="5" name="Table 4">
            <a:extLst>
              <a:ext uri="{FF2B5EF4-FFF2-40B4-BE49-F238E27FC236}">
                <a16:creationId xmlns:a16="http://schemas.microsoft.com/office/drawing/2014/main" id="{5B20FD79-CDBF-7D97-42A4-805890974C8F}"/>
              </a:ext>
            </a:extLst>
          </p:cNvPr>
          <p:cNvGraphicFramePr>
            <a:graphicFrameLocks/>
          </p:cNvGraphicFramePr>
          <p:nvPr>
            <p:extLst>
              <p:ext uri="{D42A27DB-BD31-4B8C-83A1-F6EECF244321}">
                <p14:modId xmlns:p14="http://schemas.microsoft.com/office/powerpoint/2010/main" val="105110308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446236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grpId="0" nodeType="withEffect">
                                  <p:stCondLst>
                                    <p:cond delay="0"/>
                                  </p:stCondLst>
                                  <p:childTnLst>
                                    <p:animMotion origin="layout" path="M -0.00087 -0.00046 L -0.00087 0.19815 L -0.17292 0.19815 L -0.17292 0.00046 " pathEditMode="relative" ptsTypes="AAAA">
                                      <p:cBhvr>
                                        <p:cTn id="6" dur="2000" fill="hold"/>
                                        <p:tgtEl>
                                          <p:spTgt spid="4"/>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Moving Data Within a Mat</a:t>
            </a:r>
          </a:p>
        </p:txBody>
      </p:sp>
      <p:grpSp>
        <p:nvGrpSpPr>
          <p:cNvPr id="64" name="Group 63">
            <a:extLst>
              <a:ext uri="{FF2B5EF4-FFF2-40B4-BE49-F238E27FC236}">
                <a16:creationId xmlns:a16="http://schemas.microsoft.com/office/drawing/2014/main" id="{D18E07A0-B9F6-3161-11CE-4BF557517F59}"/>
              </a:ext>
            </a:extLst>
          </p:cNvPr>
          <p:cNvGrpSpPr/>
          <p:nvPr/>
        </p:nvGrpSpPr>
        <p:grpSpPr>
          <a:xfrm>
            <a:off x="3292364" y="2404844"/>
            <a:ext cx="1414038" cy="1414038"/>
            <a:chOff x="4876800" y="1600199"/>
            <a:chExt cx="2819401" cy="2819401"/>
          </a:xfrm>
        </p:grpSpPr>
        <p:grpSp>
          <p:nvGrpSpPr>
            <p:cNvPr id="65" name="Group 64">
              <a:extLst>
                <a:ext uri="{FF2B5EF4-FFF2-40B4-BE49-F238E27FC236}">
                  <a16:creationId xmlns:a16="http://schemas.microsoft.com/office/drawing/2014/main" id="{2F0DF2D2-DA2A-BCF4-4C1D-58E052D04EBF}"/>
                </a:ext>
              </a:extLst>
            </p:cNvPr>
            <p:cNvGrpSpPr/>
            <p:nvPr/>
          </p:nvGrpSpPr>
          <p:grpSpPr>
            <a:xfrm>
              <a:off x="5486400" y="3962400"/>
              <a:ext cx="2209800" cy="457200"/>
              <a:chOff x="5486400" y="3962400"/>
              <a:chExt cx="2209800" cy="457200"/>
            </a:xfrm>
          </p:grpSpPr>
          <p:sp>
            <p:nvSpPr>
              <p:cNvPr id="110" name="DRAM">
                <a:extLst>
                  <a:ext uri="{FF2B5EF4-FFF2-40B4-BE49-F238E27FC236}">
                    <a16:creationId xmlns:a16="http://schemas.microsoft.com/office/drawing/2014/main" id="{87341B00-F32E-63E5-5E70-887D154AC19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1" name="DRAM">
                <a:extLst>
                  <a:ext uri="{FF2B5EF4-FFF2-40B4-BE49-F238E27FC236}">
                    <a16:creationId xmlns:a16="http://schemas.microsoft.com/office/drawing/2014/main" id="{14B81951-1F06-5A21-642D-93FD9C55CB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2" name="DRAM">
                <a:extLst>
                  <a:ext uri="{FF2B5EF4-FFF2-40B4-BE49-F238E27FC236}">
                    <a16:creationId xmlns:a16="http://schemas.microsoft.com/office/drawing/2014/main" id="{B14A978B-247F-19AA-82AB-EC9D5008CBE8}"/>
                  </a:ext>
                </a:extLst>
              </p:cNvPr>
              <p:cNvSpPr/>
              <p:nvPr/>
            </p:nvSpPr>
            <p:spPr>
              <a:xfrm>
                <a:off x="6400800" y="3962400"/>
                <a:ext cx="381000" cy="457200"/>
              </a:xfrm>
              <a:prstGeom prst="roundRect">
                <a:avLst>
                  <a:gd name="adj" fmla="val 11319"/>
                </a:avLst>
              </a:prstGeom>
              <a:solidFill>
                <a:schemeClr val="accent5">
                  <a:lumMod val="20000"/>
                  <a:lumOff val="80000"/>
                </a:schemeClr>
              </a:solidFill>
              <a:ln w="25400">
                <a:solidFill>
                  <a:schemeClr val="accent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3" name="DRAM">
                <a:extLst>
                  <a:ext uri="{FF2B5EF4-FFF2-40B4-BE49-F238E27FC236}">
                    <a16:creationId xmlns:a16="http://schemas.microsoft.com/office/drawing/2014/main" id="{87D296C2-976D-1ABB-3675-B4CA3B2B74A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4" name="DRAM">
                <a:extLst>
                  <a:ext uri="{FF2B5EF4-FFF2-40B4-BE49-F238E27FC236}">
                    <a16:creationId xmlns:a16="http://schemas.microsoft.com/office/drawing/2014/main" id="{99B70B23-5664-5B51-D2B0-E5B5A8F99B0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 name="Group 65">
              <a:extLst>
                <a:ext uri="{FF2B5EF4-FFF2-40B4-BE49-F238E27FC236}">
                  <a16:creationId xmlns:a16="http://schemas.microsoft.com/office/drawing/2014/main" id="{2A6BADC1-0AE9-20D8-DDE1-252172B9975A}"/>
                </a:ext>
              </a:extLst>
            </p:cNvPr>
            <p:cNvGrpSpPr/>
            <p:nvPr/>
          </p:nvGrpSpPr>
          <p:grpSpPr>
            <a:xfrm>
              <a:off x="4876800" y="1600200"/>
              <a:ext cx="457200" cy="2209800"/>
              <a:chOff x="4876800" y="1600200"/>
              <a:chExt cx="457200" cy="2209800"/>
            </a:xfrm>
          </p:grpSpPr>
          <p:sp>
            <p:nvSpPr>
              <p:cNvPr id="105" name="DRAM">
                <a:extLst>
                  <a:ext uri="{FF2B5EF4-FFF2-40B4-BE49-F238E27FC236}">
                    <a16:creationId xmlns:a16="http://schemas.microsoft.com/office/drawing/2014/main" id="{DDCA578A-D1A9-3A94-F787-45D64E90D58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930C93C9-27CE-453D-10F2-AAE8A954181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E63B6B3-967B-23F4-E9BE-F0DFC1D177E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5AAB2302-8D86-D740-F46E-3ACE6E64941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30004C9A-6054-A6D2-3078-0A545E661E2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7" name="Group 66">
              <a:extLst>
                <a:ext uri="{FF2B5EF4-FFF2-40B4-BE49-F238E27FC236}">
                  <a16:creationId xmlns:a16="http://schemas.microsoft.com/office/drawing/2014/main" id="{3A69A455-64D7-3C98-6D76-A9EF0FDB9A40}"/>
                </a:ext>
              </a:extLst>
            </p:cNvPr>
            <p:cNvGrpSpPr/>
            <p:nvPr/>
          </p:nvGrpSpPr>
          <p:grpSpPr>
            <a:xfrm>
              <a:off x="5676900" y="1600199"/>
              <a:ext cx="1828800" cy="2362201"/>
              <a:chOff x="5676900" y="1170708"/>
              <a:chExt cx="1828800" cy="2791692"/>
            </a:xfrm>
          </p:grpSpPr>
          <p:cxnSp>
            <p:nvCxnSpPr>
              <p:cNvPr id="100" name="Straight Connector 99">
                <a:extLst>
                  <a:ext uri="{FF2B5EF4-FFF2-40B4-BE49-F238E27FC236}">
                    <a16:creationId xmlns:a16="http://schemas.microsoft.com/office/drawing/2014/main" id="{C992C460-A928-F2A5-3DBB-F5A6A6E4BD97}"/>
                  </a:ext>
                </a:extLst>
              </p:cNvPr>
              <p:cNvCxnSpPr>
                <a:cxnSpLocks/>
                <a:stCxn id="70" idx="0"/>
                <a:endCxn id="110"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D516655-5B21-FDA2-9D6F-445C3C23F644}"/>
                  </a:ext>
                </a:extLst>
              </p:cNvPr>
              <p:cNvCxnSpPr>
                <a:cxnSpLocks/>
                <a:stCxn id="72" idx="0"/>
                <a:endCxn id="112"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97580EF-2C2B-DC67-569C-D0928235C196}"/>
                  </a:ext>
                </a:extLst>
              </p:cNvPr>
              <p:cNvCxnSpPr>
                <a:cxnSpLocks/>
                <a:stCxn id="73" idx="0"/>
                <a:endCxn id="113"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95680FE-7867-D986-8855-6FF989F584E4}"/>
                  </a:ext>
                </a:extLst>
              </p:cNvPr>
              <p:cNvCxnSpPr>
                <a:cxnSpLocks/>
                <a:stCxn id="74" idx="0"/>
                <a:endCxn id="114"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2807942-FFE0-2DFE-CDB3-CB30A27E65CB}"/>
                  </a:ext>
                </a:extLst>
              </p:cNvPr>
              <p:cNvCxnSpPr>
                <a:cxnSpLocks/>
                <a:stCxn id="71" idx="0"/>
                <a:endCxn id="111"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9EB950DF-0B4C-0F23-7906-C99346F85E7D}"/>
                </a:ext>
              </a:extLst>
            </p:cNvPr>
            <p:cNvGrpSpPr/>
            <p:nvPr/>
          </p:nvGrpSpPr>
          <p:grpSpPr>
            <a:xfrm>
              <a:off x="5334000" y="1790700"/>
              <a:ext cx="2362201" cy="1828800"/>
              <a:chOff x="5333998" y="1790700"/>
              <a:chExt cx="2791691" cy="1828800"/>
            </a:xfrm>
          </p:grpSpPr>
          <p:cxnSp>
            <p:nvCxnSpPr>
              <p:cNvPr id="95" name="Straight Connector 94">
                <a:extLst>
                  <a:ext uri="{FF2B5EF4-FFF2-40B4-BE49-F238E27FC236}">
                    <a16:creationId xmlns:a16="http://schemas.microsoft.com/office/drawing/2014/main" id="{5D31620E-E97A-E448-1154-7B229A3B8A67}"/>
                  </a:ext>
                </a:extLst>
              </p:cNvPr>
              <p:cNvCxnSpPr>
                <a:cxnSpLocks/>
                <a:stCxn id="74" idx="6"/>
                <a:endCxn id="105"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D916C58-1981-61F0-1F07-F5F29AE7D823}"/>
                  </a:ext>
                </a:extLst>
              </p:cNvPr>
              <p:cNvCxnSpPr>
                <a:cxnSpLocks/>
                <a:stCxn id="79" idx="6"/>
                <a:endCxn id="106"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9A98748-D5A8-2A6E-6725-FE2E403C6FED}"/>
                  </a:ext>
                </a:extLst>
              </p:cNvPr>
              <p:cNvCxnSpPr>
                <a:cxnSpLocks/>
                <a:endCxn id="107"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CA4906D-1EF0-3F2D-62E6-FAC78377461D}"/>
                  </a:ext>
                </a:extLst>
              </p:cNvPr>
              <p:cNvCxnSpPr>
                <a:cxnSpLocks/>
                <a:stCxn id="89" idx="6"/>
                <a:endCxn id="108"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3D822DB-7C84-298A-A65C-977A38DE9C1D}"/>
                  </a:ext>
                </a:extLst>
              </p:cNvPr>
              <p:cNvCxnSpPr>
                <a:cxnSpLocks/>
                <a:stCxn id="94" idx="6"/>
                <a:endCxn id="109"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D166CF74-BA69-DB0C-0852-A104FDC6088F}"/>
                </a:ext>
              </a:extLst>
            </p:cNvPr>
            <p:cNvGrpSpPr/>
            <p:nvPr/>
          </p:nvGrpSpPr>
          <p:grpSpPr>
            <a:xfrm>
              <a:off x="5486400" y="1600200"/>
              <a:ext cx="2209800" cy="2209800"/>
              <a:chOff x="5486400" y="1600200"/>
              <a:chExt cx="2209800" cy="2209800"/>
            </a:xfrm>
          </p:grpSpPr>
          <p:sp>
            <p:nvSpPr>
              <p:cNvPr id="70" name="Oval 69">
                <a:extLst>
                  <a:ext uri="{FF2B5EF4-FFF2-40B4-BE49-F238E27FC236}">
                    <a16:creationId xmlns:a16="http://schemas.microsoft.com/office/drawing/2014/main" id="{DDF3F150-9FB3-DFBB-0679-C80A677A250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C11C1B19-46C0-D3CF-EF0C-305A6F3D2FF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AA4A1D33-C21B-3250-FAA3-A50A74F203E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887C6319-5CEC-4638-2A5D-AE16955770CD}"/>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6B051FAF-736D-E2E6-66D4-C34DD6C767A5}"/>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DD6E47A5-EAD6-FD79-43B8-B1B263DA6B7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3C0BC89B-9DC3-B71C-95D0-4B23D9C2A6B0}"/>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38C85D6C-8564-57B3-2F00-4F3B52ACD43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7566A891-5AF3-28D8-3630-F43D7A388CD5}"/>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4826FAD3-177D-51AD-F1C8-386A0BCE59FF}"/>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C4A83AD4-0D70-8EB2-EDA2-D5C3A5AD950D}"/>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6452DB36-49DC-A14E-AA6E-EB9CDED66C0F}"/>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77105C97-5552-5189-C92D-DB746ABCF0EF}"/>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F97C2F56-33B3-A298-710A-0826FBA45E8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A20F7DDD-0DC3-8D93-FAB3-4707608465C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98BDF1FF-8CDE-B08E-0B58-B384115F3437}"/>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EAE74374-01A1-C5E8-D3B8-270153BC90A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EB848FB2-16CA-1CCC-6F68-20641E8E99A1}"/>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DE7FDACB-7AA7-7EBA-505B-8D93ADBA0E5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A398C955-C910-22C7-703F-03E07EBE01A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0" name="Oval 89">
                <a:extLst>
                  <a:ext uri="{FF2B5EF4-FFF2-40B4-BE49-F238E27FC236}">
                    <a16:creationId xmlns:a16="http://schemas.microsoft.com/office/drawing/2014/main" id="{504FEB88-B7BB-DDA0-4230-B58367291432}"/>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1" name="Oval 90">
                <a:extLst>
                  <a:ext uri="{FF2B5EF4-FFF2-40B4-BE49-F238E27FC236}">
                    <a16:creationId xmlns:a16="http://schemas.microsoft.com/office/drawing/2014/main" id="{E1DBEF38-2810-3F68-C99E-99760652CFAE}"/>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2" name="Oval 91">
                <a:extLst>
                  <a:ext uri="{FF2B5EF4-FFF2-40B4-BE49-F238E27FC236}">
                    <a16:creationId xmlns:a16="http://schemas.microsoft.com/office/drawing/2014/main" id="{BAF701D9-E9CC-9EAE-5645-3731F8AD4C16}"/>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3" name="Oval 92">
                <a:extLst>
                  <a:ext uri="{FF2B5EF4-FFF2-40B4-BE49-F238E27FC236}">
                    <a16:creationId xmlns:a16="http://schemas.microsoft.com/office/drawing/2014/main" id="{5AE66BBC-B5A7-F93D-1AAE-46BE58799DF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4" name="Oval 93">
                <a:extLst>
                  <a:ext uri="{FF2B5EF4-FFF2-40B4-BE49-F238E27FC236}">
                    <a16:creationId xmlns:a16="http://schemas.microsoft.com/office/drawing/2014/main" id="{3936BCB3-FAEC-1D31-1DBF-51074A54195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cxnSp>
        <p:nvCxnSpPr>
          <p:cNvPr id="327" name="Straight Connector 326">
            <a:extLst>
              <a:ext uri="{FF2B5EF4-FFF2-40B4-BE49-F238E27FC236}">
                <a16:creationId xmlns:a16="http://schemas.microsoft.com/office/drawing/2014/main" id="{2B433F00-A0A2-0547-6ABD-2EA93A009840}"/>
              </a:ext>
            </a:extLst>
          </p:cNvPr>
          <p:cNvCxnSpPr/>
          <p:nvPr/>
        </p:nvCxnSpPr>
        <p:spPr>
          <a:xfrm flipH="1">
            <a:off x="3598102" y="3702045"/>
            <a:ext cx="1108299" cy="0"/>
          </a:xfrm>
          <a:prstGeom prst="line">
            <a:avLst/>
          </a:prstGeom>
          <a:solidFill>
            <a:schemeClr val="tx1">
              <a:lumMod val="65000"/>
              <a:lumOff val="35000"/>
            </a:schemeClr>
          </a:solidFill>
          <a:ln w="38100" cap="rnd">
            <a:solidFill>
              <a:schemeClr val="accent1"/>
            </a:solidFill>
            <a:round/>
            <a:tailEnd w="lg" len="sm"/>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C3893BDC-E2DA-58A7-3460-D002113BBE10}"/>
              </a:ext>
            </a:extLst>
          </p:cNvPr>
          <p:cNvCxnSpPr>
            <a:cxnSpLocks/>
            <a:stCxn id="5" idx="0"/>
          </p:cNvCxnSpPr>
          <p:nvPr/>
        </p:nvCxnSpPr>
        <p:spPr>
          <a:xfrm flipH="1" flipV="1">
            <a:off x="4152251" y="3712360"/>
            <a:ext cx="0" cy="158219"/>
          </a:xfrm>
          <a:prstGeom prst="line">
            <a:avLst/>
          </a:prstGeom>
          <a:solidFill>
            <a:schemeClr val="tx1">
              <a:lumMod val="65000"/>
              <a:lumOff val="35000"/>
            </a:schemeClr>
          </a:solidFill>
          <a:ln w="38100" cap="rnd">
            <a:solidFill>
              <a:schemeClr val="accent1"/>
            </a:solidFill>
            <a:round/>
            <a:tailEnd w="lg" len="sm"/>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23145DE5-E681-8729-E50C-A73DCA392A9C}"/>
              </a:ext>
            </a:extLst>
          </p:cNvPr>
          <p:cNvCxnSpPr>
            <a:cxnSpLocks/>
            <a:endCxn id="5" idx="2"/>
          </p:cNvCxnSpPr>
          <p:nvPr/>
        </p:nvCxnSpPr>
        <p:spPr>
          <a:xfrm flipH="1" flipV="1">
            <a:off x="4154648" y="3963671"/>
            <a:ext cx="0" cy="256757"/>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5" name="DRAM">
            <a:extLst>
              <a:ext uri="{FF2B5EF4-FFF2-40B4-BE49-F238E27FC236}">
                <a16:creationId xmlns:a16="http://schemas.microsoft.com/office/drawing/2014/main" id="{F3E8EA9E-7569-88D1-676F-F5F4BED1F316}"/>
              </a:ext>
            </a:extLst>
          </p:cNvPr>
          <p:cNvSpPr/>
          <p:nvPr/>
        </p:nvSpPr>
        <p:spPr>
          <a:xfrm>
            <a:off x="4059105" y="3870579"/>
            <a:ext cx="191086" cy="93092"/>
          </a:xfrm>
          <a:prstGeom prst="roundRect">
            <a:avLst>
              <a:gd name="adj" fmla="val 11319"/>
            </a:avLst>
          </a:prstGeom>
          <a:solidFill>
            <a:schemeClr val="accent5">
              <a:lumMod val="20000"/>
              <a:lumOff val="80000"/>
            </a:schemeClr>
          </a:solidFill>
          <a:ln w="12700">
            <a:solidFill>
              <a:schemeClr val="accent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 name="TextBox 1">
            <a:extLst>
              <a:ext uri="{FF2B5EF4-FFF2-40B4-BE49-F238E27FC236}">
                <a16:creationId xmlns:a16="http://schemas.microsoft.com/office/drawing/2014/main" id="{4100FED3-F785-75DB-12ED-8862D79E5D0C}"/>
              </a:ext>
            </a:extLst>
          </p:cNvPr>
          <p:cNvSpPr txBox="1"/>
          <p:nvPr/>
        </p:nvSpPr>
        <p:spPr>
          <a:xfrm>
            <a:off x="4035736" y="3746797"/>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helper FFs</a:t>
            </a:r>
            <a:endParaRPr kumimoji="0" lang="en-US" b="0" i="0" u="none" strike="noStrike" kern="1200" cap="none" spc="0" normalizeH="0" baseline="0" noProof="0" dirty="0">
              <a:ln>
                <a:noFill/>
              </a:ln>
              <a:effectLst/>
              <a:uLnTx/>
              <a:uFillTx/>
              <a:latin typeface="Avenir Next" panose="020B0503020202020204" pitchFamily="34" charset="0"/>
            </a:endParaRPr>
          </a:p>
        </p:txBody>
      </p:sp>
      <p:graphicFrame>
        <p:nvGraphicFramePr>
          <p:cNvPr id="4" name="Table 4">
            <a:extLst>
              <a:ext uri="{FF2B5EF4-FFF2-40B4-BE49-F238E27FC236}">
                <a16:creationId xmlns:a16="http://schemas.microsoft.com/office/drawing/2014/main" id="{1EE1A8D7-CE38-5902-034F-503E79940AAF}"/>
              </a:ext>
            </a:extLst>
          </p:cNvPr>
          <p:cNvGraphicFramePr>
            <a:graphicFrameLocks/>
          </p:cNvGraphicFramePr>
          <p:nvPr>
            <p:extLst>
              <p:ext uri="{D42A27DB-BD31-4B8C-83A1-F6EECF244321}">
                <p14:modId xmlns:p14="http://schemas.microsoft.com/office/powerpoint/2010/main" val="2949418890"/>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98138927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Moving Data Within a Mat</a:t>
            </a:r>
          </a:p>
        </p:txBody>
      </p:sp>
      <p:grpSp>
        <p:nvGrpSpPr>
          <p:cNvPr id="64" name="Group 63">
            <a:extLst>
              <a:ext uri="{FF2B5EF4-FFF2-40B4-BE49-F238E27FC236}">
                <a16:creationId xmlns:a16="http://schemas.microsoft.com/office/drawing/2014/main" id="{D18E07A0-B9F6-3161-11CE-4BF557517F59}"/>
              </a:ext>
            </a:extLst>
          </p:cNvPr>
          <p:cNvGrpSpPr/>
          <p:nvPr/>
        </p:nvGrpSpPr>
        <p:grpSpPr>
          <a:xfrm>
            <a:off x="3292364" y="2404844"/>
            <a:ext cx="1414038" cy="1414038"/>
            <a:chOff x="4876800" y="1600199"/>
            <a:chExt cx="2819401" cy="2819401"/>
          </a:xfrm>
        </p:grpSpPr>
        <p:grpSp>
          <p:nvGrpSpPr>
            <p:cNvPr id="65" name="Group 64">
              <a:extLst>
                <a:ext uri="{FF2B5EF4-FFF2-40B4-BE49-F238E27FC236}">
                  <a16:creationId xmlns:a16="http://schemas.microsoft.com/office/drawing/2014/main" id="{2F0DF2D2-DA2A-BCF4-4C1D-58E052D04EBF}"/>
                </a:ext>
              </a:extLst>
            </p:cNvPr>
            <p:cNvGrpSpPr/>
            <p:nvPr/>
          </p:nvGrpSpPr>
          <p:grpSpPr>
            <a:xfrm>
              <a:off x="5486400" y="3962400"/>
              <a:ext cx="2209800" cy="457200"/>
              <a:chOff x="5486400" y="3962400"/>
              <a:chExt cx="2209800" cy="457200"/>
            </a:xfrm>
          </p:grpSpPr>
          <p:sp>
            <p:nvSpPr>
              <p:cNvPr id="110" name="DRAM">
                <a:extLst>
                  <a:ext uri="{FF2B5EF4-FFF2-40B4-BE49-F238E27FC236}">
                    <a16:creationId xmlns:a16="http://schemas.microsoft.com/office/drawing/2014/main" id="{87341B00-F32E-63E5-5E70-887D154AC19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1" name="DRAM">
                <a:extLst>
                  <a:ext uri="{FF2B5EF4-FFF2-40B4-BE49-F238E27FC236}">
                    <a16:creationId xmlns:a16="http://schemas.microsoft.com/office/drawing/2014/main" id="{14B81951-1F06-5A21-642D-93FD9C55CB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2" name="DRAM">
                <a:extLst>
                  <a:ext uri="{FF2B5EF4-FFF2-40B4-BE49-F238E27FC236}">
                    <a16:creationId xmlns:a16="http://schemas.microsoft.com/office/drawing/2014/main" id="{B14A978B-247F-19AA-82AB-EC9D5008CBE8}"/>
                  </a:ext>
                </a:extLst>
              </p:cNvPr>
              <p:cNvSpPr/>
              <p:nvPr/>
            </p:nvSpPr>
            <p:spPr>
              <a:xfrm>
                <a:off x="6400800" y="3962400"/>
                <a:ext cx="381000" cy="457200"/>
              </a:xfrm>
              <a:prstGeom prst="roundRect">
                <a:avLst>
                  <a:gd name="adj" fmla="val 11319"/>
                </a:avLst>
              </a:prstGeom>
              <a:solidFill>
                <a:srgbClr val="595959"/>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3" name="DRAM">
                <a:extLst>
                  <a:ext uri="{FF2B5EF4-FFF2-40B4-BE49-F238E27FC236}">
                    <a16:creationId xmlns:a16="http://schemas.microsoft.com/office/drawing/2014/main" id="{87D296C2-976D-1ABB-3675-B4CA3B2B74A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4" name="DRAM">
                <a:extLst>
                  <a:ext uri="{FF2B5EF4-FFF2-40B4-BE49-F238E27FC236}">
                    <a16:creationId xmlns:a16="http://schemas.microsoft.com/office/drawing/2014/main" id="{99B70B23-5664-5B51-D2B0-E5B5A8F99B06}"/>
                  </a:ext>
                </a:extLst>
              </p:cNvPr>
              <p:cNvSpPr/>
              <p:nvPr/>
            </p:nvSpPr>
            <p:spPr>
              <a:xfrm>
                <a:off x="7315200" y="3962400"/>
                <a:ext cx="381000" cy="457200"/>
              </a:xfrm>
              <a:prstGeom prst="roundRect">
                <a:avLst>
                  <a:gd name="adj" fmla="val 11319"/>
                </a:avLst>
              </a:prstGeom>
              <a:solidFill>
                <a:schemeClr val="accent5">
                  <a:lumMod val="20000"/>
                  <a:lumOff val="80000"/>
                </a:schemeClr>
              </a:solidFill>
              <a:ln w="25400">
                <a:solidFill>
                  <a:schemeClr val="accent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 name="Group 65">
              <a:extLst>
                <a:ext uri="{FF2B5EF4-FFF2-40B4-BE49-F238E27FC236}">
                  <a16:creationId xmlns:a16="http://schemas.microsoft.com/office/drawing/2014/main" id="{2A6BADC1-0AE9-20D8-DDE1-252172B9975A}"/>
                </a:ext>
              </a:extLst>
            </p:cNvPr>
            <p:cNvGrpSpPr/>
            <p:nvPr/>
          </p:nvGrpSpPr>
          <p:grpSpPr>
            <a:xfrm>
              <a:off x="4876800" y="1600200"/>
              <a:ext cx="457200" cy="2209800"/>
              <a:chOff x="4876800" y="1600200"/>
              <a:chExt cx="457200" cy="2209800"/>
            </a:xfrm>
          </p:grpSpPr>
          <p:sp>
            <p:nvSpPr>
              <p:cNvPr id="105" name="DRAM">
                <a:extLst>
                  <a:ext uri="{FF2B5EF4-FFF2-40B4-BE49-F238E27FC236}">
                    <a16:creationId xmlns:a16="http://schemas.microsoft.com/office/drawing/2014/main" id="{DDCA578A-D1A9-3A94-F787-45D64E90D58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930C93C9-27CE-453D-10F2-AAE8A954181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E63B6B3-967B-23F4-E9BE-F0DFC1D177E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5AAB2302-8D86-D740-F46E-3ACE6E64941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30004C9A-6054-A6D2-3078-0A545E661E2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7" name="Group 66">
              <a:extLst>
                <a:ext uri="{FF2B5EF4-FFF2-40B4-BE49-F238E27FC236}">
                  <a16:creationId xmlns:a16="http://schemas.microsoft.com/office/drawing/2014/main" id="{3A69A455-64D7-3C98-6D76-A9EF0FDB9A40}"/>
                </a:ext>
              </a:extLst>
            </p:cNvPr>
            <p:cNvGrpSpPr/>
            <p:nvPr/>
          </p:nvGrpSpPr>
          <p:grpSpPr>
            <a:xfrm>
              <a:off x="5676900" y="1600199"/>
              <a:ext cx="1828800" cy="2362201"/>
              <a:chOff x="5676900" y="1170708"/>
              <a:chExt cx="1828800" cy="2791692"/>
            </a:xfrm>
          </p:grpSpPr>
          <p:cxnSp>
            <p:nvCxnSpPr>
              <p:cNvPr id="100" name="Straight Connector 99">
                <a:extLst>
                  <a:ext uri="{FF2B5EF4-FFF2-40B4-BE49-F238E27FC236}">
                    <a16:creationId xmlns:a16="http://schemas.microsoft.com/office/drawing/2014/main" id="{C992C460-A928-F2A5-3DBB-F5A6A6E4BD97}"/>
                  </a:ext>
                </a:extLst>
              </p:cNvPr>
              <p:cNvCxnSpPr>
                <a:cxnSpLocks/>
                <a:stCxn id="70" idx="0"/>
                <a:endCxn id="110"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D516655-5B21-FDA2-9D6F-445C3C23F644}"/>
                  </a:ext>
                </a:extLst>
              </p:cNvPr>
              <p:cNvCxnSpPr>
                <a:cxnSpLocks/>
                <a:stCxn id="72" idx="0"/>
                <a:endCxn id="112"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97580EF-2C2B-DC67-569C-D0928235C196}"/>
                  </a:ext>
                </a:extLst>
              </p:cNvPr>
              <p:cNvCxnSpPr>
                <a:cxnSpLocks/>
                <a:stCxn id="73" idx="0"/>
                <a:endCxn id="113"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95680FE-7867-D986-8855-6FF989F584E4}"/>
                  </a:ext>
                </a:extLst>
              </p:cNvPr>
              <p:cNvCxnSpPr>
                <a:cxnSpLocks/>
                <a:stCxn id="74" idx="0"/>
                <a:endCxn id="114"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2807942-FFE0-2DFE-CDB3-CB30A27E65CB}"/>
                  </a:ext>
                </a:extLst>
              </p:cNvPr>
              <p:cNvCxnSpPr>
                <a:cxnSpLocks/>
                <a:stCxn id="71" idx="0"/>
                <a:endCxn id="111"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9EB950DF-0B4C-0F23-7906-C99346F85E7D}"/>
                </a:ext>
              </a:extLst>
            </p:cNvPr>
            <p:cNvGrpSpPr/>
            <p:nvPr/>
          </p:nvGrpSpPr>
          <p:grpSpPr>
            <a:xfrm>
              <a:off x="5334000" y="1790700"/>
              <a:ext cx="2362201" cy="1828800"/>
              <a:chOff x="5333998" y="1790700"/>
              <a:chExt cx="2791691" cy="1828800"/>
            </a:xfrm>
          </p:grpSpPr>
          <p:cxnSp>
            <p:nvCxnSpPr>
              <p:cNvPr id="95" name="Straight Connector 94">
                <a:extLst>
                  <a:ext uri="{FF2B5EF4-FFF2-40B4-BE49-F238E27FC236}">
                    <a16:creationId xmlns:a16="http://schemas.microsoft.com/office/drawing/2014/main" id="{5D31620E-E97A-E448-1154-7B229A3B8A67}"/>
                  </a:ext>
                </a:extLst>
              </p:cNvPr>
              <p:cNvCxnSpPr>
                <a:cxnSpLocks/>
                <a:stCxn id="74" idx="6"/>
                <a:endCxn id="105"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D916C58-1981-61F0-1F07-F5F29AE7D823}"/>
                  </a:ext>
                </a:extLst>
              </p:cNvPr>
              <p:cNvCxnSpPr>
                <a:cxnSpLocks/>
                <a:stCxn id="79" idx="6"/>
                <a:endCxn id="106"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9A98748-D5A8-2A6E-6725-FE2E403C6FED}"/>
                  </a:ext>
                </a:extLst>
              </p:cNvPr>
              <p:cNvCxnSpPr>
                <a:cxnSpLocks/>
                <a:endCxn id="107"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CA4906D-1EF0-3F2D-62E6-FAC78377461D}"/>
                  </a:ext>
                </a:extLst>
              </p:cNvPr>
              <p:cNvCxnSpPr>
                <a:cxnSpLocks/>
                <a:stCxn id="89" idx="6"/>
                <a:endCxn id="108"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3D822DB-7C84-298A-A65C-977A38DE9C1D}"/>
                  </a:ext>
                </a:extLst>
              </p:cNvPr>
              <p:cNvCxnSpPr>
                <a:cxnSpLocks/>
                <a:stCxn id="94" idx="6"/>
                <a:endCxn id="109"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D166CF74-BA69-DB0C-0852-A104FDC6088F}"/>
                </a:ext>
              </a:extLst>
            </p:cNvPr>
            <p:cNvGrpSpPr/>
            <p:nvPr/>
          </p:nvGrpSpPr>
          <p:grpSpPr>
            <a:xfrm>
              <a:off x="5486400" y="1600200"/>
              <a:ext cx="2209800" cy="2209800"/>
              <a:chOff x="5486400" y="1600200"/>
              <a:chExt cx="2209800" cy="2209800"/>
            </a:xfrm>
          </p:grpSpPr>
          <p:sp>
            <p:nvSpPr>
              <p:cNvPr id="70" name="Oval 69">
                <a:extLst>
                  <a:ext uri="{FF2B5EF4-FFF2-40B4-BE49-F238E27FC236}">
                    <a16:creationId xmlns:a16="http://schemas.microsoft.com/office/drawing/2014/main" id="{DDF3F150-9FB3-DFBB-0679-C80A677A250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C11C1B19-46C0-D3CF-EF0C-305A6F3D2FF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AA4A1D33-C21B-3250-FAA3-A50A74F203E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887C6319-5CEC-4638-2A5D-AE16955770CD}"/>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6B051FAF-736D-E2E6-66D4-C34DD6C767A5}"/>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DD6E47A5-EAD6-FD79-43B8-B1B263DA6B79}"/>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3C0BC89B-9DC3-B71C-95D0-4B23D9C2A6B0}"/>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38C85D6C-8564-57B3-2F00-4F3B52ACD43C}"/>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7566A891-5AF3-28D8-3630-F43D7A388CD5}"/>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4826FAD3-177D-51AD-F1C8-386A0BCE59FF}"/>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C4A83AD4-0D70-8EB2-EDA2-D5C3A5AD950D}"/>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6452DB36-49DC-A14E-AA6E-EB9CDED66C0F}"/>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77105C97-5552-5189-C92D-DB746ABCF0EF}"/>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F97C2F56-33B3-A298-710A-0826FBA45E8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A20F7DDD-0DC3-8D93-FAB3-4707608465C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98BDF1FF-8CDE-B08E-0B58-B384115F3437}"/>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EAE74374-01A1-C5E8-D3B8-270153BC90A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EB848FB2-16CA-1CCC-6F68-20641E8E99A1}"/>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DE7FDACB-7AA7-7EBA-505B-8D93ADBA0E5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A398C955-C910-22C7-703F-03E07EBE01A5}"/>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0" name="Oval 89">
                <a:extLst>
                  <a:ext uri="{FF2B5EF4-FFF2-40B4-BE49-F238E27FC236}">
                    <a16:creationId xmlns:a16="http://schemas.microsoft.com/office/drawing/2014/main" id="{504FEB88-B7BB-DDA0-4230-B58367291432}"/>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1" name="Oval 90">
                <a:extLst>
                  <a:ext uri="{FF2B5EF4-FFF2-40B4-BE49-F238E27FC236}">
                    <a16:creationId xmlns:a16="http://schemas.microsoft.com/office/drawing/2014/main" id="{E1DBEF38-2810-3F68-C99E-99760652CFAE}"/>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2" name="Oval 91">
                <a:extLst>
                  <a:ext uri="{FF2B5EF4-FFF2-40B4-BE49-F238E27FC236}">
                    <a16:creationId xmlns:a16="http://schemas.microsoft.com/office/drawing/2014/main" id="{BAF701D9-E9CC-9EAE-5645-3731F8AD4C16}"/>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3" name="Oval 92">
                <a:extLst>
                  <a:ext uri="{FF2B5EF4-FFF2-40B4-BE49-F238E27FC236}">
                    <a16:creationId xmlns:a16="http://schemas.microsoft.com/office/drawing/2014/main" id="{5AE66BBC-B5A7-F93D-1AAE-46BE58799DF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4" name="Oval 93">
                <a:extLst>
                  <a:ext uri="{FF2B5EF4-FFF2-40B4-BE49-F238E27FC236}">
                    <a16:creationId xmlns:a16="http://schemas.microsoft.com/office/drawing/2014/main" id="{3936BCB3-FAEC-1D31-1DBF-51074A54195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cxnSp>
        <p:nvCxnSpPr>
          <p:cNvPr id="327" name="Straight Connector 326">
            <a:extLst>
              <a:ext uri="{FF2B5EF4-FFF2-40B4-BE49-F238E27FC236}">
                <a16:creationId xmlns:a16="http://schemas.microsoft.com/office/drawing/2014/main" id="{2B433F00-A0A2-0547-6ABD-2EA93A009840}"/>
              </a:ext>
            </a:extLst>
          </p:cNvPr>
          <p:cNvCxnSpPr/>
          <p:nvPr/>
        </p:nvCxnSpPr>
        <p:spPr>
          <a:xfrm flipH="1">
            <a:off x="3598102" y="3702045"/>
            <a:ext cx="1108299" cy="0"/>
          </a:xfrm>
          <a:prstGeom prst="line">
            <a:avLst/>
          </a:prstGeom>
          <a:solidFill>
            <a:schemeClr val="tx1">
              <a:lumMod val="65000"/>
              <a:lumOff val="35000"/>
            </a:schemeClr>
          </a:solidFill>
          <a:ln w="38100" cap="rnd">
            <a:solidFill>
              <a:schemeClr val="accent1"/>
            </a:solidFill>
            <a:round/>
            <a:tailEnd w="lg" len="sm"/>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C3893BDC-E2DA-58A7-3460-D002113BBE10}"/>
              </a:ext>
            </a:extLst>
          </p:cNvPr>
          <p:cNvCxnSpPr>
            <a:cxnSpLocks/>
            <a:stCxn id="5" idx="0"/>
          </p:cNvCxnSpPr>
          <p:nvPr/>
        </p:nvCxnSpPr>
        <p:spPr>
          <a:xfrm flipH="1" flipV="1">
            <a:off x="4152251" y="3712360"/>
            <a:ext cx="0" cy="158219"/>
          </a:xfrm>
          <a:prstGeom prst="line">
            <a:avLst/>
          </a:prstGeom>
          <a:solidFill>
            <a:schemeClr val="tx1">
              <a:lumMod val="65000"/>
              <a:lumOff val="35000"/>
            </a:schemeClr>
          </a:solidFill>
          <a:ln w="38100" cap="rnd">
            <a:solidFill>
              <a:schemeClr val="accent1"/>
            </a:solidFill>
            <a:round/>
            <a:tailEnd w="lg" len="sm"/>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23145DE5-E681-8729-E50C-A73DCA392A9C}"/>
              </a:ext>
            </a:extLst>
          </p:cNvPr>
          <p:cNvCxnSpPr>
            <a:cxnSpLocks/>
            <a:endCxn id="5" idx="2"/>
          </p:cNvCxnSpPr>
          <p:nvPr/>
        </p:nvCxnSpPr>
        <p:spPr>
          <a:xfrm flipH="1" flipV="1">
            <a:off x="4154648" y="3963671"/>
            <a:ext cx="0" cy="256757"/>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5" name="DRAM">
            <a:extLst>
              <a:ext uri="{FF2B5EF4-FFF2-40B4-BE49-F238E27FC236}">
                <a16:creationId xmlns:a16="http://schemas.microsoft.com/office/drawing/2014/main" id="{F3E8EA9E-7569-88D1-676F-F5F4BED1F316}"/>
              </a:ext>
            </a:extLst>
          </p:cNvPr>
          <p:cNvSpPr/>
          <p:nvPr/>
        </p:nvSpPr>
        <p:spPr>
          <a:xfrm>
            <a:off x="4059105" y="3870579"/>
            <a:ext cx="191086" cy="93092"/>
          </a:xfrm>
          <a:prstGeom prst="roundRect">
            <a:avLst>
              <a:gd name="adj" fmla="val 11319"/>
            </a:avLst>
          </a:prstGeom>
          <a:solidFill>
            <a:schemeClr val="accent5">
              <a:lumMod val="20000"/>
              <a:lumOff val="80000"/>
            </a:schemeClr>
          </a:solidFill>
          <a:ln w="12700">
            <a:solidFill>
              <a:schemeClr val="accent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 name="TextBox 1">
            <a:extLst>
              <a:ext uri="{FF2B5EF4-FFF2-40B4-BE49-F238E27FC236}">
                <a16:creationId xmlns:a16="http://schemas.microsoft.com/office/drawing/2014/main" id="{094C8327-36DC-2108-6804-8889FC82E074}"/>
              </a:ext>
            </a:extLst>
          </p:cNvPr>
          <p:cNvSpPr txBox="1"/>
          <p:nvPr/>
        </p:nvSpPr>
        <p:spPr>
          <a:xfrm>
            <a:off x="4035736" y="3746797"/>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helper FFs</a:t>
            </a:r>
            <a:endParaRPr kumimoji="0" lang="en-US" b="0" i="0" u="none" strike="noStrike" kern="1200" cap="none" spc="0" normalizeH="0" baseline="0" noProof="0" dirty="0">
              <a:ln>
                <a:noFill/>
              </a:ln>
              <a:effectLst/>
              <a:uLnTx/>
              <a:uFillTx/>
              <a:latin typeface="Avenir Next" panose="020B0503020202020204" pitchFamily="34" charset="0"/>
            </a:endParaRPr>
          </a:p>
        </p:txBody>
      </p:sp>
      <p:sp>
        <p:nvSpPr>
          <p:cNvPr id="4" name="TextBox 3">
            <a:extLst>
              <a:ext uri="{FF2B5EF4-FFF2-40B4-BE49-F238E27FC236}">
                <a16:creationId xmlns:a16="http://schemas.microsoft.com/office/drawing/2014/main" id="{B77CE415-DD29-3C52-CCF2-6DE16E465E3B}"/>
              </a:ext>
            </a:extLst>
          </p:cNvPr>
          <p:cNvSpPr txBox="1"/>
          <p:nvPr/>
        </p:nvSpPr>
        <p:spPr>
          <a:xfrm>
            <a:off x="0" y="5033594"/>
            <a:ext cx="9144000" cy="769441"/>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Helper flip-flops </a:t>
            </a:r>
            <a:r>
              <a:rPr lang="en-US" sz="2200" b="1" dirty="0">
                <a:solidFill>
                  <a:schemeClr val="accent4"/>
                </a:solidFill>
                <a:latin typeface="Avenir Next" panose="020B0503020202020204" pitchFamily="34" charset="0"/>
              </a:rPr>
              <a:t>latches</a:t>
            </a:r>
            <a:r>
              <a:rPr lang="en-US" sz="2200" b="1" dirty="0">
                <a:latin typeface="Avenir Next" panose="020B0503020202020204" pitchFamily="34" charset="0"/>
              </a:rPr>
              <a:t> and </a:t>
            </a:r>
            <a:r>
              <a:rPr lang="en-US" sz="2200" b="1" dirty="0">
                <a:solidFill>
                  <a:schemeClr val="accent4"/>
                </a:solidFill>
                <a:latin typeface="Avenir Next" panose="020B0503020202020204" pitchFamily="34" charset="0"/>
              </a:rPr>
              <a:t>drives</a:t>
            </a:r>
          </a:p>
          <a:p>
            <a:pPr algn="ctr"/>
            <a:r>
              <a:rPr lang="en-US" sz="2200" b="1" dirty="0">
                <a:latin typeface="Avenir Next" panose="020B0503020202020204" pitchFamily="34" charset="0"/>
              </a:rPr>
              <a:t>source column into the destination column</a:t>
            </a:r>
          </a:p>
        </p:txBody>
      </p:sp>
      <p:graphicFrame>
        <p:nvGraphicFramePr>
          <p:cNvPr id="452" name="Table 4">
            <a:extLst>
              <a:ext uri="{FF2B5EF4-FFF2-40B4-BE49-F238E27FC236}">
                <a16:creationId xmlns:a16="http://schemas.microsoft.com/office/drawing/2014/main" id="{B314E4D9-54F9-2C64-293E-D276F6479DF4}"/>
              </a:ext>
            </a:extLst>
          </p:cNvPr>
          <p:cNvGraphicFramePr>
            <a:graphicFrameLocks/>
          </p:cNvGraphicFramePr>
          <p:nvPr>
            <p:extLst>
              <p:ext uri="{D42A27DB-BD31-4B8C-83A1-F6EECF244321}">
                <p14:modId xmlns:p14="http://schemas.microsoft.com/office/powerpoint/2010/main" val="3675691898"/>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49058993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In-DRAM Vector Reduction (I)</a:t>
            </a:r>
          </a:p>
        </p:txBody>
      </p:sp>
      <p:sp>
        <p:nvSpPr>
          <p:cNvPr id="9" name="TextBox 8">
            <a:extLst>
              <a:ext uri="{FF2B5EF4-FFF2-40B4-BE49-F238E27FC236}">
                <a16:creationId xmlns:a16="http://schemas.microsoft.com/office/drawing/2014/main" id="{4221ADAC-F2E0-D725-6F36-5B18BD3E99C0}"/>
              </a:ext>
            </a:extLst>
          </p:cNvPr>
          <p:cNvSpPr txBox="1"/>
          <p:nvPr/>
        </p:nvSpPr>
        <p:spPr>
          <a:xfrm>
            <a:off x="0" y="1322190"/>
            <a:ext cx="9144000" cy="1107996"/>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MIMDRAM leverages </a:t>
            </a:r>
            <a:r>
              <a:rPr lang="en-US" sz="2200" b="1" dirty="0">
                <a:solidFill>
                  <a:schemeClr val="accent4"/>
                </a:solidFill>
                <a:latin typeface="Avenir Next" panose="020B0503020202020204" pitchFamily="34" charset="0"/>
              </a:rPr>
              <a:t>fine-grained DRAM access</a:t>
            </a:r>
            <a:r>
              <a:rPr lang="en-US" sz="2200" b="1" dirty="0">
                <a:latin typeface="Avenir Next" panose="020B0503020202020204" pitchFamily="34" charset="0"/>
              </a:rPr>
              <a:t> and </a:t>
            </a:r>
            <a:br>
              <a:rPr lang="en-US" sz="2200" b="1" dirty="0">
                <a:latin typeface="Avenir Next" panose="020B0503020202020204" pitchFamily="34" charset="0"/>
              </a:rPr>
            </a:br>
            <a:r>
              <a:rPr lang="en-US" sz="2200" b="1" dirty="0">
                <a:solidFill>
                  <a:schemeClr val="accent4"/>
                </a:solidFill>
                <a:latin typeface="Avenir Next" panose="020B0503020202020204" pitchFamily="34" charset="0"/>
              </a:rPr>
              <a:t>inter-/intra-mat interconnects</a:t>
            </a:r>
            <a:r>
              <a:rPr lang="en-US" sz="2200" b="1" dirty="0">
                <a:latin typeface="Avenir Next" panose="020B0503020202020204" pitchFamily="34" charset="0"/>
              </a:rPr>
              <a:t> to </a:t>
            </a:r>
            <a:br>
              <a:rPr lang="en-US" sz="2200" b="1" dirty="0">
                <a:latin typeface="Avenir Next" panose="020B0503020202020204" pitchFamily="34" charset="0"/>
              </a:rPr>
            </a:br>
            <a:r>
              <a:rPr lang="en-US" sz="2200" b="1" dirty="0">
                <a:latin typeface="Avenir Next" panose="020B0503020202020204" pitchFamily="34" charset="0"/>
              </a:rPr>
              <a:t>implement </a:t>
            </a:r>
            <a:r>
              <a:rPr lang="en-US" sz="2200" b="1" dirty="0">
                <a:solidFill>
                  <a:srgbClr val="1A82C4"/>
                </a:solidFill>
                <a:latin typeface="Avenir Next" panose="020B0503020202020204" pitchFamily="34" charset="0"/>
              </a:rPr>
              <a:t>in-DRAM vector reduction</a:t>
            </a:r>
          </a:p>
        </p:txBody>
      </p:sp>
      <p:sp>
        <p:nvSpPr>
          <p:cNvPr id="1200" name="Rectangle 1199" hidden="1">
            <a:extLst>
              <a:ext uri="{FF2B5EF4-FFF2-40B4-BE49-F238E27FC236}">
                <a16:creationId xmlns:a16="http://schemas.microsoft.com/office/drawing/2014/main" id="{BDD4A02E-413E-36AC-2DAB-027C8F6622D1}"/>
              </a:ext>
            </a:extLst>
          </p:cNvPr>
          <p:cNvSpPr/>
          <p:nvPr/>
        </p:nvSpPr>
        <p:spPr>
          <a:xfrm>
            <a:off x="200329" y="4903546"/>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local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5" name="Rectangle 1074">
            <a:extLst>
              <a:ext uri="{FF2B5EF4-FFF2-40B4-BE49-F238E27FC236}">
                <a16:creationId xmlns:a16="http://schemas.microsoft.com/office/drawing/2014/main" id="{B8A26B3F-314D-24A0-E734-0097FB04A021}"/>
              </a:ext>
            </a:extLst>
          </p:cNvPr>
          <p:cNvSpPr/>
          <p:nvPr/>
        </p:nvSpPr>
        <p:spPr>
          <a:xfrm>
            <a:off x="2369256" y="5480881"/>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global</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6" name="Rounded Rectangle 1075">
            <a:extLst>
              <a:ext uri="{FF2B5EF4-FFF2-40B4-BE49-F238E27FC236}">
                <a16:creationId xmlns:a16="http://schemas.microsoft.com/office/drawing/2014/main" id="{6852F016-75AD-E750-3FA0-4FA6021709D5}"/>
              </a:ext>
            </a:extLst>
          </p:cNvPr>
          <p:cNvSpPr/>
          <p:nvPr/>
        </p:nvSpPr>
        <p:spPr>
          <a:xfrm rot="5400000">
            <a:off x="3272202" y="3352291"/>
            <a:ext cx="1266139" cy="1261717"/>
          </a:xfrm>
          <a:prstGeom prst="roundRect">
            <a:avLst>
              <a:gd name="adj" fmla="val 5605"/>
            </a:avLst>
          </a:prstGeom>
          <a:solidFill>
            <a:srgbClr val="5B9BD5">
              <a:lumMod val="20000"/>
              <a:lumOff val="8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7" name="Rounded Rectangle 1076">
            <a:extLst>
              <a:ext uri="{FF2B5EF4-FFF2-40B4-BE49-F238E27FC236}">
                <a16:creationId xmlns:a16="http://schemas.microsoft.com/office/drawing/2014/main" id="{6E85420C-4110-A00A-9E3E-C4E7DA5B504B}"/>
              </a:ext>
            </a:extLst>
          </p:cNvPr>
          <p:cNvSpPr/>
          <p:nvPr/>
        </p:nvSpPr>
        <p:spPr>
          <a:xfrm rot="5400000">
            <a:off x="3740625" y="4236758"/>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78" name="Rectangle 93">
            <a:extLst>
              <a:ext uri="{FF2B5EF4-FFF2-40B4-BE49-F238E27FC236}">
                <a16:creationId xmlns:a16="http://schemas.microsoft.com/office/drawing/2014/main" id="{C717E82A-C75B-9AE5-9457-90A53985A17D}"/>
              </a:ext>
            </a:extLst>
          </p:cNvPr>
          <p:cNvSpPr/>
          <p:nvPr/>
        </p:nvSpPr>
        <p:spPr>
          <a:xfrm>
            <a:off x="3360649" y="4795100"/>
            <a:ext cx="165895" cy="180877"/>
          </a:xfrm>
          <a:prstGeom prst="roundRect">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9" name="Rectangle 94">
            <a:extLst>
              <a:ext uri="{FF2B5EF4-FFF2-40B4-BE49-F238E27FC236}">
                <a16:creationId xmlns:a16="http://schemas.microsoft.com/office/drawing/2014/main" id="{2513D47C-76CD-6C1F-D2D5-CDBE22AFDCA6}"/>
              </a:ext>
            </a:extLst>
          </p:cNvPr>
          <p:cNvSpPr/>
          <p:nvPr/>
        </p:nvSpPr>
        <p:spPr>
          <a:xfrm>
            <a:off x="3591407" y="4795100"/>
            <a:ext cx="165895" cy="180877"/>
          </a:xfrm>
          <a:prstGeom prst="roundRect">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0" name="Rectangle 95">
            <a:extLst>
              <a:ext uri="{FF2B5EF4-FFF2-40B4-BE49-F238E27FC236}">
                <a16:creationId xmlns:a16="http://schemas.microsoft.com/office/drawing/2014/main" id="{003206E5-A16B-3EF7-B84F-D196ED085E89}"/>
              </a:ext>
            </a:extLst>
          </p:cNvPr>
          <p:cNvSpPr/>
          <p:nvPr/>
        </p:nvSpPr>
        <p:spPr>
          <a:xfrm>
            <a:off x="3822164" y="4795100"/>
            <a:ext cx="165895" cy="180877"/>
          </a:xfrm>
          <a:prstGeom prst="roundRect">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1" name="Rectangle 96">
            <a:extLst>
              <a:ext uri="{FF2B5EF4-FFF2-40B4-BE49-F238E27FC236}">
                <a16:creationId xmlns:a16="http://schemas.microsoft.com/office/drawing/2014/main" id="{569E3C46-B1A2-99D9-AD2D-0D3DBA11E85E}"/>
              </a:ext>
            </a:extLst>
          </p:cNvPr>
          <p:cNvSpPr/>
          <p:nvPr/>
        </p:nvSpPr>
        <p:spPr>
          <a:xfrm>
            <a:off x="4052922" y="4795100"/>
            <a:ext cx="165895" cy="180877"/>
          </a:xfrm>
          <a:prstGeom prst="roundRect">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082" name="Straight Connector 1081">
            <a:extLst>
              <a:ext uri="{FF2B5EF4-FFF2-40B4-BE49-F238E27FC236}">
                <a16:creationId xmlns:a16="http://schemas.microsoft.com/office/drawing/2014/main" id="{C423CA59-BF1A-B8C5-6AD5-069F87C87E3D}"/>
              </a:ext>
            </a:extLst>
          </p:cNvPr>
          <p:cNvCxnSpPr>
            <a:cxnSpLocks/>
            <a:stCxn id="1147" idx="0"/>
            <a:endCxn id="1078" idx="0"/>
          </p:cNvCxnSpPr>
          <p:nvPr/>
        </p:nvCxnSpPr>
        <p:spPr>
          <a:xfrm flipH="1">
            <a:off x="3443596" y="3493622"/>
            <a:ext cx="2597" cy="1301478"/>
          </a:xfrm>
          <a:prstGeom prst="line">
            <a:avLst/>
          </a:prstGeom>
          <a:noFill/>
          <a:ln w="19050" cap="flat" cmpd="sng" algn="ctr">
            <a:solidFill>
              <a:schemeClr val="tx1"/>
            </a:solidFill>
            <a:prstDash val="solid"/>
            <a:miter lim="800000"/>
          </a:ln>
          <a:effectLst/>
        </p:spPr>
      </p:cxnSp>
      <p:cxnSp>
        <p:nvCxnSpPr>
          <p:cNvPr id="1083" name="Straight Connector 1082">
            <a:extLst>
              <a:ext uri="{FF2B5EF4-FFF2-40B4-BE49-F238E27FC236}">
                <a16:creationId xmlns:a16="http://schemas.microsoft.com/office/drawing/2014/main" id="{66CC7017-30CD-EB58-942E-B2FFE3AD8ED8}"/>
              </a:ext>
            </a:extLst>
          </p:cNvPr>
          <p:cNvCxnSpPr>
            <a:cxnSpLocks/>
            <a:stCxn id="1148" idx="0"/>
            <a:endCxn id="1079" idx="0"/>
          </p:cNvCxnSpPr>
          <p:nvPr/>
        </p:nvCxnSpPr>
        <p:spPr>
          <a:xfrm>
            <a:off x="3673939" y="3493622"/>
            <a:ext cx="416" cy="1301478"/>
          </a:xfrm>
          <a:prstGeom prst="line">
            <a:avLst/>
          </a:prstGeom>
          <a:noFill/>
          <a:ln w="19050" cap="flat" cmpd="sng" algn="ctr">
            <a:solidFill>
              <a:schemeClr val="tx1"/>
            </a:solidFill>
            <a:prstDash val="solid"/>
            <a:miter lim="800000"/>
          </a:ln>
          <a:effectLst/>
        </p:spPr>
      </p:cxnSp>
      <p:cxnSp>
        <p:nvCxnSpPr>
          <p:cNvPr id="1084" name="Straight Connector 1083">
            <a:extLst>
              <a:ext uri="{FF2B5EF4-FFF2-40B4-BE49-F238E27FC236}">
                <a16:creationId xmlns:a16="http://schemas.microsoft.com/office/drawing/2014/main" id="{3BC4DACD-D77E-8398-CF03-76D51C2B46F9}"/>
              </a:ext>
            </a:extLst>
          </p:cNvPr>
          <p:cNvCxnSpPr>
            <a:cxnSpLocks/>
            <a:stCxn id="1149" idx="0"/>
            <a:endCxn id="1080" idx="0"/>
          </p:cNvCxnSpPr>
          <p:nvPr/>
        </p:nvCxnSpPr>
        <p:spPr>
          <a:xfrm>
            <a:off x="3901685" y="3493622"/>
            <a:ext cx="3427" cy="1301478"/>
          </a:xfrm>
          <a:prstGeom prst="line">
            <a:avLst/>
          </a:prstGeom>
          <a:noFill/>
          <a:ln w="19050" cap="flat" cmpd="sng" algn="ctr">
            <a:solidFill>
              <a:schemeClr val="tx1"/>
            </a:solidFill>
            <a:prstDash val="solid"/>
            <a:miter lim="800000"/>
          </a:ln>
          <a:effectLst/>
        </p:spPr>
      </p:cxnSp>
      <p:cxnSp>
        <p:nvCxnSpPr>
          <p:cNvPr id="1085" name="Straight Connector 1084">
            <a:extLst>
              <a:ext uri="{FF2B5EF4-FFF2-40B4-BE49-F238E27FC236}">
                <a16:creationId xmlns:a16="http://schemas.microsoft.com/office/drawing/2014/main" id="{9B078D36-7218-1C14-5C93-5558A4551197}"/>
              </a:ext>
            </a:extLst>
          </p:cNvPr>
          <p:cNvCxnSpPr>
            <a:cxnSpLocks/>
            <a:stCxn id="1150" idx="0"/>
            <a:endCxn id="1081" idx="0"/>
          </p:cNvCxnSpPr>
          <p:nvPr/>
        </p:nvCxnSpPr>
        <p:spPr>
          <a:xfrm>
            <a:off x="4129431" y="3493622"/>
            <a:ext cx="6439" cy="1301478"/>
          </a:xfrm>
          <a:prstGeom prst="line">
            <a:avLst/>
          </a:prstGeom>
          <a:noFill/>
          <a:ln w="19050" cap="flat" cmpd="sng" algn="ctr">
            <a:solidFill>
              <a:schemeClr val="tx1"/>
            </a:solidFill>
            <a:prstDash val="solid"/>
            <a:miter lim="800000"/>
          </a:ln>
          <a:effectLst/>
        </p:spPr>
      </p:cxnSp>
      <p:grpSp>
        <p:nvGrpSpPr>
          <p:cNvPr id="1086" name="Group 1085">
            <a:extLst>
              <a:ext uri="{FF2B5EF4-FFF2-40B4-BE49-F238E27FC236}">
                <a16:creationId xmlns:a16="http://schemas.microsoft.com/office/drawing/2014/main" id="{BC72E493-0638-E757-0A8C-266533EBADEB}"/>
              </a:ext>
            </a:extLst>
          </p:cNvPr>
          <p:cNvGrpSpPr/>
          <p:nvPr/>
        </p:nvGrpSpPr>
        <p:grpSpPr>
          <a:xfrm>
            <a:off x="3315820" y="5035954"/>
            <a:ext cx="1171730" cy="564656"/>
            <a:chOff x="691693" y="1634096"/>
            <a:chExt cx="710824" cy="342545"/>
          </a:xfrm>
        </p:grpSpPr>
        <p:cxnSp>
          <p:nvCxnSpPr>
            <p:cNvPr id="1087" name="Straight Connector 1086">
              <a:extLst>
                <a:ext uri="{FF2B5EF4-FFF2-40B4-BE49-F238E27FC236}">
                  <a16:creationId xmlns:a16="http://schemas.microsoft.com/office/drawing/2014/main" id="{247BF827-F2BB-7C37-E09A-6653F73F3E1A}"/>
                </a:ext>
              </a:extLst>
            </p:cNvPr>
            <p:cNvCxnSpPr>
              <a:cxnSpLocks/>
            </p:cNvCxnSpPr>
            <p:nvPr/>
          </p:nvCxnSpPr>
          <p:spPr>
            <a:xfrm>
              <a:off x="1046978" y="1634096"/>
              <a:ext cx="0" cy="241292"/>
            </a:xfrm>
            <a:prstGeom prst="line">
              <a:avLst/>
            </a:prstGeom>
            <a:noFill/>
            <a:ln w="38100" cap="flat" cmpd="sng" algn="ctr">
              <a:solidFill>
                <a:schemeClr val="tx1">
                  <a:lumMod val="85000"/>
                  <a:lumOff val="15000"/>
                </a:schemeClr>
              </a:solidFill>
              <a:prstDash val="solid"/>
              <a:miter lim="800000"/>
            </a:ln>
            <a:effectLst/>
          </p:spPr>
        </p:cxnSp>
        <p:sp>
          <p:nvSpPr>
            <p:cNvPr id="1088" name="Rounded Rectangle 1087">
              <a:extLst>
                <a:ext uri="{FF2B5EF4-FFF2-40B4-BE49-F238E27FC236}">
                  <a16:creationId xmlns:a16="http://schemas.microsoft.com/office/drawing/2014/main" id="{12D7E820-B723-0676-963C-C3E9CE38C5F1}"/>
                </a:ext>
              </a:extLst>
            </p:cNvPr>
            <p:cNvSpPr/>
            <p:nvPr/>
          </p:nvSpPr>
          <p:spPr>
            <a:xfrm rot="5400000">
              <a:off x="945851" y="1519976"/>
              <a:ext cx="202507" cy="710824"/>
            </a:xfrm>
            <a:prstGeom prst="roundRect">
              <a:avLst/>
            </a:prstGeom>
            <a:solidFill>
              <a:srgbClr val="E7E6E6">
                <a:lumMod val="90000"/>
              </a:srgb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89" name="Rectangle 93">
              <a:extLst>
                <a:ext uri="{FF2B5EF4-FFF2-40B4-BE49-F238E27FC236}">
                  <a16:creationId xmlns:a16="http://schemas.microsoft.com/office/drawing/2014/main" id="{46E508E7-D092-667E-EA22-AD929620C8D5}"/>
                </a:ext>
              </a:extLst>
            </p:cNvPr>
            <p:cNvSpPr/>
            <p:nvPr/>
          </p:nvSpPr>
          <p:spPr>
            <a:xfrm>
              <a:off x="772980" y="1817168"/>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0" name="Rectangle 94">
              <a:extLst>
                <a:ext uri="{FF2B5EF4-FFF2-40B4-BE49-F238E27FC236}">
                  <a16:creationId xmlns:a16="http://schemas.microsoft.com/office/drawing/2014/main" id="{7CEB3365-84B4-5DB5-AFD6-9E2F7FC73D8F}"/>
                </a:ext>
              </a:extLst>
            </p:cNvPr>
            <p:cNvSpPr/>
            <p:nvPr/>
          </p:nvSpPr>
          <p:spPr>
            <a:xfrm>
              <a:off x="913892" y="1815984"/>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1" name="Rectangle 95">
              <a:extLst>
                <a:ext uri="{FF2B5EF4-FFF2-40B4-BE49-F238E27FC236}">
                  <a16:creationId xmlns:a16="http://schemas.microsoft.com/office/drawing/2014/main" id="{6800DAE5-00A6-2FBA-7B20-2CFFAAA65FAD}"/>
                </a:ext>
              </a:extLst>
            </p:cNvPr>
            <p:cNvSpPr/>
            <p:nvPr/>
          </p:nvSpPr>
          <p:spPr>
            <a:xfrm>
              <a:off x="1054804" y="1817037"/>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2" name="Rectangle 96">
              <a:extLst>
                <a:ext uri="{FF2B5EF4-FFF2-40B4-BE49-F238E27FC236}">
                  <a16:creationId xmlns:a16="http://schemas.microsoft.com/office/drawing/2014/main" id="{1FB1E8D2-8C85-DEFF-2C99-6F58D7EAAB1F}"/>
                </a:ext>
              </a:extLst>
            </p:cNvPr>
            <p:cNvSpPr/>
            <p:nvPr/>
          </p:nvSpPr>
          <p:spPr>
            <a:xfrm>
              <a:off x="1195717" y="1817168"/>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093" name="Straight Connector 1092">
            <a:extLst>
              <a:ext uri="{FF2B5EF4-FFF2-40B4-BE49-F238E27FC236}">
                <a16:creationId xmlns:a16="http://schemas.microsoft.com/office/drawing/2014/main" id="{A15E6425-FC57-079E-A39F-886461BB2A82}"/>
              </a:ext>
            </a:extLst>
          </p:cNvPr>
          <p:cNvCxnSpPr>
            <a:cxnSpLocks/>
            <a:stCxn id="1151" idx="0"/>
            <a:endCxn id="1108" idx="0"/>
          </p:cNvCxnSpPr>
          <p:nvPr/>
        </p:nvCxnSpPr>
        <p:spPr>
          <a:xfrm>
            <a:off x="4357181" y="3493622"/>
            <a:ext cx="979" cy="1301478"/>
          </a:xfrm>
          <a:prstGeom prst="line">
            <a:avLst/>
          </a:prstGeom>
          <a:noFill/>
          <a:ln w="19050" cap="flat" cmpd="sng" algn="ctr">
            <a:solidFill>
              <a:schemeClr val="tx1"/>
            </a:solidFill>
            <a:prstDash val="solid"/>
            <a:miter lim="800000"/>
          </a:ln>
          <a:effectLst/>
        </p:spPr>
      </p:cxnSp>
      <p:grpSp>
        <p:nvGrpSpPr>
          <p:cNvPr id="1094" name="Group 1093">
            <a:extLst>
              <a:ext uri="{FF2B5EF4-FFF2-40B4-BE49-F238E27FC236}">
                <a16:creationId xmlns:a16="http://schemas.microsoft.com/office/drawing/2014/main" id="{9D44D4FE-88BA-43EE-3B5D-351B1AD566E6}"/>
              </a:ext>
            </a:extLst>
          </p:cNvPr>
          <p:cNvGrpSpPr/>
          <p:nvPr/>
        </p:nvGrpSpPr>
        <p:grpSpPr>
          <a:xfrm>
            <a:off x="3385901" y="4137476"/>
            <a:ext cx="1031572" cy="120585"/>
            <a:chOff x="1038380" y="752862"/>
            <a:chExt cx="625798" cy="73152"/>
          </a:xfrm>
          <a:solidFill>
            <a:srgbClr val="E7E6E6"/>
          </a:solidFill>
        </p:grpSpPr>
        <p:cxnSp>
          <p:nvCxnSpPr>
            <p:cNvPr id="1095" name="Straight Connector 1094">
              <a:extLst>
                <a:ext uri="{FF2B5EF4-FFF2-40B4-BE49-F238E27FC236}">
                  <a16:creationId xmlns:a16="http://schemas.microsoft.com/office/drawing/2014/main" id="{397CF279-88A4-A45A-9201-414837B13935}"/>
                </a:ext>
              </a:extLst>
            </p:cNvPr>
            <p:cNvCxnSpPr>
              <a:cxnSpLocks/>
              <a:stCxn id="1096" idx="2"/>
              <a:endCxn id="110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096" name="Oval 1095">
              <a:extLst>
                <a:ext uri="{FF2B5EF4-FFF2-40B4-BE49-F238E27FC236}">
                  <a16:creationId xmlns:a16="http://schemas.microsoft.com/office/drawing/2014/main" id="{B9DB3FAB-E31A-0EE1-FB1E-40D5D828C3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7" name="Oval 1096">
              <a:extLst>
                <a:ext uri="{FF2B5EF4-FFF2-40B4-BE49-F238E27FC236}">
                  <a16:creationId xmlns:a16="http://schemas.microsoft.com/office/drawing/2014/main" id="{B281A77D-D4F5-1A27-F667-08A6BF87FE5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8" name="Oval 1097">
              <a:extLst>
                <a:ext uri="{FF2B5EF4-FFF2-40B4-BE49-F238E27FC236}">
                  <a16:creationId xmlns:a16="http://schemas.microsoft.com/office/drawing/2014/main" id="{7E1FD21D-EF3C-AE7E-F174-3B9FD41F43DB}"/>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9" name="Oval 1098">
              <a:extLst>
                <a:ext uri="{FF2B5EF4-FFF2-40B4-BE49-F238E27FC236}">
                  <a16:creationId xmlns:a16="http://schemas.microsoft.com/office/drawing/2014/main" id="{0E1313BA-9A0A-866A-B781-83DF136CBA78}"/>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0" name="Oval 1099">
              <a:extLst>
                <a:ext uri="{FF2B5EF4-FFF2-40B4-BE49-F238E27FC236}">
                  <a16:creationId xmlns:a16="http://schemas.microsoft.com/office/drawing/2014/main" id="{7AAC87D5-59AA-6410-0BDA-0C17FD1C7AF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01" name="Group 1100">
            <a:extLst>
              <a:ext uri="{FF2B5EF4-FFF2-40B4-BE49-F238E27FC236}">
                <a16:creationId xmlns:a16="http://schemas.microsoft.com/office/drawing/2014/main" id="{59AD3628-8FA4-BD31-1660-7158E0080839}"/>
              </a:ext>
            </a:extLst>
          </p:cNvPr>
          <p:cNvGrpSpPr/>
          <p:nvPr/>
        </p:nvGrpSpPr>
        <p:grpSpPr>
          <a:xfrm>
            <a:off x="3385901" y="4352096"/>
            <a:ext cx="1031572" cy="120585"/>
            <a:chOff x="1038380" y="752862"/>
            <a:chExt cx="625798" cy="73152"/>
          </a:xfrm>
          <a:solidFill>
            <a:srgbClr val="E7E6E6"/>
          </a:solidFill>
        </p:grpSpPr>
        <p:cxnSp>
          <p:nvCxnSpPr>
            <p:cNvPr id="1102" name="Straight Connector 1101">
              <a:extLst>
                <a:ext uri="{FF2B5EF4-FFF2-40B4-BE49-F238E27FC236}">
                  <a16:creationId xmlns:a16="http://schemas.microsoft.com/office/drawing/2014/main" id="{EA40B35C-CECA-4B1C-76A9-BB064E8BB5CA}"/>
                </a:ext>
              </a:extLst>
            </p:cNvPr>
            <p:cNvCxnSpPr>
              <a:cxnSpLocks/>
              <a:stCxn id="1103" idx="2"/>
              <a:endCxn id="1107"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03" name="Oval 1102">
              <a:extLst>
                <a:ext uri="{FF2B5EF4-FFF2-40B4-BE49-F238E27FC236}">
                  <a16:creationId xmlns:a16="http://schemas.microsoft.com/office/drawing/2014/main" id="{D023C09F-A12A-0B85-0BC4-FDFB1F011BFA}"/>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4" name="Oval 1103">
              <a:extLst>
                <a:ext uri="{FF2B5EF4-FFF2-40B4-BE49-F238E27FC236}">
                  <a16:creationId xmlns:a16="http://schemas.microsoft.com/office/drawing/2014/main" id="{67600EBE-1434-DB0C-815B-C3068F2B865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5" name="Oval 1104">
              <a:extLst>
                <a:ext uri="{FF2B5EF4-FFF2-40B4-BE49-F238E27FC236}">
                  <a16:creationId xmlns:a16="http://schemas.microsoft.com/office/drawing/2014/main" id="{6562B16D-EB78-DC7D-7123-763448C9E282}"/>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6" name="Oval 1105">
              <a:extLst>
                <a:ext uri="{FF2B5EF4-FFF2-40B4-BE49-F238E27FC236}">
                  <a16:creationId xmlns:a16="http://schemas.microsoft.com/office/drawing/2014/main" id="{6B855D17-153F-F18D-DB2A-2ED52B6DACF8}"/>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7" name="Oval 1106">
              <a:extLst>
                <a:ext uri="{FF2B5EF4-FFF2-40B4-BE49-F238E27FC236}">
                  <a16:creationId xmlns:a16="http://schemas.microsoft.com/office/drawing/2014/main" id="{82D670FE-6FE6-FEF3-05DA-D7B14650FFE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08" name="Rectangle 96">
            <a:extLst>
              <a:ext uri="{FF2B5EF4-FFF2-40B4-BE49-F238E27FC236}">
                <a16:creationId xmlns:a16="http://schemas.microsoft.com/office/drawing/2014/main" id="{DD219EF8-7242-448C-A3AF-B33FE6470ADC}"/>
              </a:ext>
            </a:extLst>
          </p:cNvPr>
          <p:cNvSpPr/>
          <p:nvPr/>
        </p:nvSpPr>
        <p:spPr>
          <a:xfrm>
            <a:off x="4275213" y="4795100"/>
            <a:ext cx="165895" cy="180877"/>
          </a:xfrm>
          <a:prstGeom prst="roundRect">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9" name="Rounded Rectangle 1108">
            <a:extLst>
              <a:ext uri="{FF2B5EF4-FFF2-40B4-BE49-F238E27FC236}">
                <a16:creationId xmlns:a16="http://schemas.microsoft.com/office/drawing/2014/main" id="{A0221A22-D3E5-DBEB-988D-1DB4FE2F4C73}"/>
              </a:ext>
            </a:extLst>
          </p:cNvPr>
          <p:cNvSpPr/>
          <p:nvPr/>
        </p:nvSpPr>
        <p:spPr>
          <a:xfrm rot="5400000">
            <a:off x="4733866" y="3352293"/>
            <a:ext cx="1266139" cy="1261717"/>
          </a:xfrm>
          <a:prstGeom prst="roundRect">
            <a:avLst>
              <a:gd name="adj" fmla="val 5605"/>
            </a:avLst>
          </a:prstGeom>
          <a:solidFill>
            <a:srgbClr val="5B9BD5">
              <a:lumMod val="20000"/>
              <a:lumOff val="8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0" name="Rounded Rectangle 1109">
            <a:extLst>
              <a:ext uri="{FF2B5EF4-FFF2-40B4-BE49-F238E27FC236}">
                <a16:creationId xmlns:a16="http://schemas.microsoft.com/office/drawing/2014/main" id="{A883C586-6E7D-248B-CA4E-55425F3D6C52}"/>
              </a:ext>
            </a:extLst>
          </p:cNvPr>
          <p:cNvSpPr/>
          <p:nvPr/>
        </p:nvSpPr>
        <p:spPr>
          <a:xfrm rot="5400000">
            <a:off x="5202290" y="4236760"/>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11" name="Rectangle 93">
            <a:extLst>
              <a:ext uri="{FF2B5EF4-FFF2-40B4-BE49-F238E27FC236}">
                <a16:creationId xmlns:a16="http://schemas.microsoft.com/office/drawing/2014/main" id="{A01B8499-F939-96C6-75A6-AC22D3E92B4C}"/>
              </a:ext>
            </a:extLst>
          </p:cNvPr>
          <p:cNvSpPr/>
          <p:nvPr/>
        </p:nvSpPr>
        <p:spPr>
          <a:xfrm>
            <a:off x="4822314"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2" name="Rectangle 94">
            <a:extLst>
              <a:ext uri="{FF2B5EF4-FFF2-40B4-BE49-F238E27FC236}">
                <a16:creationId xmlns:a16="http://schemas.microsoft.com/office/drawing/2014/main" id="{86761DF0-7781-D38A-C5FE-F58E46F911CE}"/>
              </a:ext>
            </a:extLst>
          </p:cNvPr>
          <p:cNvSpPr/>
          <p:nvPr/>
        </p:nvSpPr>
        <p:spPr>
          <a:xfrm>
            <a:off x="5053071"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3" name="Rectangle 95">
            <a:extLst>
              <a:ext uri="{FF2B5EF4-FFF2-40B4-BE49-F238E27FC236}">
                <a16:creationId xmlns:a16="http://schemas.microsoft.com/office/drawing/2014/main" id="{60DB8B93-2203-5EF6-CC7B-625A7CF716B9}"/>
              </a:ext>
            </a:extLst>
          </p:cNvPr>
          <p:cNvSpPr/>
          <p:nvPr/>
        </p:nvSpPr>
        <p:spPr>
          <a:xfrm>
            <a:off x="5283829"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4" name="Rectangle 96">
            <a:extLst>
              <a:ext uri="{FF2B5EF4-FFF2-40B4-BE49-F238E27FC236}">
                <a16:creationId xmlns:a16="http://schemas.microsoft.com/office/drawing/2014/main" id="{915E0176-BA0F-9988-B033-C47C6C9C470B}"/>
              </a:ext>
            </a:extLst>
          </p:cNvPr>
          <p:cNvSpPr/>
          <p:nvPr/>
        </p:nvSpPr>
        <p:spPr>
          <a:xfrm>
            <a:off x="5514587"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15" name="Straight Connector 1114">
            <a:extLst>
              <a:ext uri="{FF2B5EF4-FFF2-40B4-BE49-F238E27FC236}">
                <a16:creationId xmlns:a16="http://schemas.microsoft.com/office/drawing/2014/main" id="{1B48FD7F-0C2A-436D-EBCD-433E47A4422D}"/>
              </a:ext>
            </a:extLst>
          </p:cNvPr>
          <p:cNvCxnSpPr>
            <a:cxnSpLocks/>
            <a:stCxn id="1163" idx="0"/>
            <a:endCxn id="1111" idx="0"/>
          </p:cNvCxnSpPr>
          <p:nvPr/>
        </p:nvCxnSpPr>
        <p:spPr>
          <a:xfrm flipH="1">
            <a:off x="4905261" y="3493623"/>
            <a:ext cx="2597" cy="1301478"/>
          </a:xfrm>
          <a:prstGeom prst="line">
            <a:avLst/>
          </a:prstGeom>
          <a:noFill/>
          <a:ln w="19050" cap="flat" cmpd="sng" algn="ctr">
            <a:solidFill>
              <a:schemeClr val="tx1"/>
            </a:solidFill>
            <a:prstDash val="solid"/>
            <a:miter lim="800000"/>
          </a:ln>
          <a:effectLst/>
        </p:spPr>
      </p:cxnSp>
      <p:cxnSp>
        <p:nvCxnSpPr>
          <p:cNvPr id="1116" name="Straight Connector 1115">
            <a:extLst>
              <a:ext uri="{FF2B5EF4-FFF2-40B4-BE49-F238E27FC236}">
                <a16:creationId xmlns:a16="http://schemas.microsoft.com/office/drawing/2014/main" id="{A8379A0A-C0F4-1B74-2916-F66BA645AA94}"/>
              </a:ext>
            </a:extLst>
          </p:cNvPr>
          <p:cNvCxnSpPr>
            <a:cxnSpLocks/>
            <a:stCxn id="1164" idx="0"/>
            <a:endCxn id="1112" idx="0"/>
          </p:cNvCxnSpPr>
          <p:nvPr/>
        </p:nvCxnSpPr>
        <p:spPr>
          <a:xfrm>
            <a:off x="5135604" y="3493623"/>
            <a:ext cx="416" cy="1301478"/>
          </a:xfrm>
          <a:prstGeom prst="line">
            <a:avLst/>
          </a:prstGeom>
          <a:noFill/>
          <a:ln w="19050" cap="flat" cmpd="sng" algn="ctr">
            <a:solidFill>
              <a:schemeClr val="tx1"/>
            </a:solidFill>
            <a:prstDash val="solid"/>
            <a:miter lim="800000"/>
          </a:ln>
          <a:effectLst/>
        </p:spPr>
      </p:cxnSp>
      <p:cxnSp>
        <p:nvCxnSpPr>
          <p:cNvPr id="1117" name="Straight Connector 1116">
            <a:extLst>
              <a:ext uri="{FF2B5EF4-FFF2-40B4-BE49-F238E27FC236}">
                <a16:creationId xmlns:a16="http://schemas.microsoft.com/office/drawing/2014/main" id="{967638D7-994C-1179-60A5-D96C37FBB384}"/>
              </a:ext>
            </a:extLst>
          </p:cNvPr>
          <p:cNvCxnSpPr>
            <a:cxnSpLocks/>
            <a:stCxn id="1165" idx="0"/>
            <a:endCxn id="1113" idx="0"/>
          </p:cNvCxnSpPr>
          <p:nvPr/>
        </p:nvCxnSpPr>
        <p:spPr>
          <a:xfrm>
            <a:off x="5363350" y="3493623"/>
            <a:ext cx="3427" cy="1301478"/>
          </a:xfrm>
          <a:prstGeom prst="line">
            <a:avLst/>
          </a:prstGeom>
          <a:noFill/>
          <a:ln w="19050" cap="flat" cmpd="sng" algn="ctr">
            <a:solidFill>
              <a:schemeClr val="tx1"/>
            </a:solidFill>
            <a:prstDash val="solid"/>
            <a:miter lim="800000"/>
          </a:ln>
          <a:effectLst/>
        </p:spPr>
      </p:cxnSp>
      <p:cxnSp>
        <p:nvCxnSpPr>
          <p:cNvPr id="1118" name="Straight Connector 1117">
            <a:extLst>
              <a:ext uri="{FF2B5EF4-FFF2-40B4-BE49-F238E27FC236}">
                <a16:creationId xmlns:a16="http://schemas.microsoft.com/office/drawing/2014/main" id="{5372FB50-0723-7921-4B7E-E767E5FD07C2}"/>
              </a:ext>
            </a:extLst>
          </p:cNvPr>
          <p:cNvCxnSpPr>
            <a:cxnSpLocks/>
            <a:stCxn id="1166" idx="0"/>
            <a:endCxn id="1114" idx="0"/>
          </p:cNvCxnSpPr>
          <p:nvPr/>
        </p:nvCxnSpPr>
        <p:spPr>
          <a:xfrm>
            <a:off x="5591096" y="3493623"/>
            <a:ext cx="6439" cy="1301478"/>
          </a:xfrm>
          <a:prstGeom prst="line">
            <a:avLst/>
          </a:prstGeom>
          <a:noFill/>
          <a:ln w="19050" cap="flat" cmpd="sng" algn="ctr">
            <a:solidFill>
              <a:schemeClr val="tx1"/>
            </a:solidFill>
            <a:prstDash val="solid"/>
            <a:miter lim="800000"/>
          </a:ln>
          <a:effectLst/>
        </p:spPr>
      </p:cxnSp>
      <p:grpSp>
        <p:nvGrpSpPr>
          <p:cNvPr id="1119" name="Group 1118">
            <a:extLst>
              <a:ext uri="{FF2B5EF4-FFF2-40B4-BE49-F238E27FC236}">
                <a16:creationId xmlns:a16="http://schemas.microsoft.com/office/drawing/2014/main" id="{A5DF4D56-1B3E-DC77-AB74-E5FC47EF72AC}"/>
              </a:ext>
            </a:extLst>
          </p:cNvPr>
          <p:cNvGrpSpPr/>
          <p:nvPr/>
        </p:nvGrpSpPr>
        <p:grpSpPr>
          <a:xfrm>
            <a:off x="4777485" y="5035956"/>
            <a:ext cx="1171730" cy="564656"/>
            <a:chOff x="691693" y="1634096"/>
            <a:chExt cx="710824" cy="342545"/>
          </a:xfrm>
        </p:grpSpPr>
        <p:cxnSp>
          <p:nvCxnSpPr>
            <p:cNvPr id="1120" name="Straight Connector 1119">
              <a:extLst>
                <a:ext uri="{FF2B5EF4-FFF2-40B4-BE49-F238E27FC236}">
                  <a16:creationId xmlns:a16="http://schemas.microsoft.com/office/drawing/2014/main" id="{EE97897F-DF54-E2FE-C769-85B6FDC419A8}"/>
                </a:ext>
              </a:extLst>
            </p:cNvPr>
            <p:cNvCxnSpPr>
              <a:cxnSpLocks/>
            </p:cNvCxnSpPr>
            <p:nvPr/>
          </p:nvCxnSpPr>
          <p:spPr>
            <a:xfrm>
              <a:off x="1046978" y="1634096"/>
              <a:ext cx="0" cy="241292"/>
            </a:xfrm>
            <a:prstGeom prst="line">
              <a:avLst/>
            </a:prstGeom>
            <a:noFill/>
            <a:ln w="38100" cap="flat" cmpd="sng" algn="ctr">
              <a:solidFill>
                <a:srgbClr val="E7E6E6">
                  <a:lumMod val="25000"/>
                </a:srgbClr>
              </a:solidFill>
              <a:prstDash val="solid"/>
              <a:miter lim="800000"/>
            </a:ln>
            <a:effectLst/>
          </p:spPr>
        </p:cxnSp>
        <p:sp>
          <p:nvSpPr>
            <p:cNvPr id="1121" name="Rounded Rectangle 1120">
              <a:extLst>
                <a:ext uri="{FF2B5EF4-FFF2-40B4-BE49-F238E27FC236}">
                  <a16:creationId xmlns:a16="http://schemas.microsoft.com/office/drawing/2014/main" id="{EACECE32-AB43-4E29-EA0D-33AF58FA5245}"/>
                </a:ext>
              </a:extLst>
            </p:cNvPr>
            <p:cNvSpPr/>
            <p:nvPr/>
          </p:nvSpPr>
          <p:spPr>
            <a:xfrm rot="5400000">
              <a:off x="945851" y="1519976"/>
              <a:ext cx="202507" cy="710824"/>
            </a:xfrm>
            <a:prstGeom prst="roundRect">
              <a:avLst/>
            </a:prstGeom>
            <a:solidFill>
              <a:srgbClr val="E7E6E6">
                <a:lumMod val="9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22" name="Rectangle 93">
              <a:extLst>
                <a:ext uri="{FF2B5EF4-FFF2-40B4-BE49-F238E27FC236}">
                  <a16:creationId xmlns:a16="http://schemas.microsoft.com/office/drawing/2014/main" id="{F81E48B2-5B9B-AD9E-642A-8033CE1A36EF}"/>
                </a:ext>
              </a:extLst>
            </p:cNvPr>
            <p:cNvSpPr/>
            <p:nvPr/>
          </p:nvSpPr>
          <p:spPr>
            <a:xfrm>
              <a:off x="772980" y="1817168"/>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3" name="Rectangle 94">
              <a:extLst>
                <a:ext uri="{FF2B5EF4-FFF2-40B4-BE49-F238E27FC236}">
                  <a16:creationId xmlns:a16="http://schemas.microsoft.com/office/drawing/2014/main" id="{2048D6EE-8A1A-7C3C-EC9D-4B0B3300E733}"/>
                </a:ext>
              </a:extLst>
            </p:cNvPr>
            <p:cNvSpPr/>
            <p:nvPr/>
          </p:nvSpPr>
          <p:spPr>
            <a:xfrm>
              <a:off x="913892" y="1815984"/>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4" name="Rectangle 95">
              <a:extLst>
                <a:ext uri="{FF2B5EF4-FFF2-40B4-BE49-F238E27FC236}">
                  <a16:creationId xmlns:a16="http://schemas.microsoft.com/office/drawing/2014/main" id="{FF9A7E61-06B4-4067-1AF8-1CB993EAFF8B}"/>
                </a:ext>
              </a:extLst>
            </p:cNvPr>
            <p:cNvSpPr/>
            <p:nvPr/>
          </p:nvSpPr>
          <p:spPr>
            <a:xfrm>
              <a:off x="1054804" y="1817037"/>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5" name="Rectangle 96">
              <a:extLst>
                <a:ext uri="{FF2B5EF4-FFF2-40B4-BE49-F238E27FC236}">
                  <a16:creationId xmlns:a16="http://schemas.microsoft.com/office/drawing/2014/main" id="{49E95F86-F64B-153F-82FB-18EA46A64F76}"/>
                </a:ext>
              </a:extLst>
            </p:cNvPr>
            <p:cNvSpPr/>
            <p:nvPr/>
          </p:nvSpPr>
          <p:spPr>
            <a:xfrm>
              <a:off x="1195717" y="1817168"/>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126" name="Straight Connector 1125">
            <a:extLst>
              <a:ext uri="{FF2B5EF4-FFF2-40B4-BE49-F238E27FC236}">
                <a16:creationId xmlns:a16="http://schemas.microsoft.com/office/drawing/2014/main" id="{39D2601D-DDA2-23AF-8762-E5611647AB1A}"/>
              </a:ext>
            </a:extLst>
          </p:cNvPr>
          <p:cNvCxnSpPr>
            <a:cxnSpLocks/>
            <a:stCxn id="1167" idx="0"/>
            <a:endCxn id="1141" idx="0"/>
          </p:cNvCxnSpPr>
          <p:nvPr/>
        </p:nvCxnSpPr>
        <p:spPr>
          <a:xfrm>
            <a:off x="5818845" y="3493623"/>
            <a:ext cx="979" cy="1301478"/>
          </a:xfrm>
          <a:prstGeom prst="line">
            <a:avLst/>
          </a:prstGeom>
          <a:noFill/>
          <a:ln w="19050" cap="flat" cmpd="sng" algn="ctr">
            <a:solidFill>
              <a:schemeClr val="tx1"/>
            </a:solidFill>
            <a:prstDash val="solid"/>
            <a:miter lim="800000"/>
          </a:ln>
          <a:effectLst/>
        </p:spPr>
      </p:cxnSp>
      <p:grpSp>
        <p:nvGrpSpPr>
          <p:cNvPr id="1127" name="Group 1126">
            <a:extLst>
              <a:ext uri="{FF2B5EF4-FFF2-40B4-BE49-F238E27FC236}">
                <a16:creationId xmlns:a16="http://schemas.microsoft.com/office/drawing/2014/main" id="{D0D9C1DF-5CC8-8950-3244-D8B088EE9B86}"/>
              </a:ext>
            </a:extLst>
          </p:cNvPr>
          <p:cNvGrpSpPr/>
          <p:nvPr/>
        </p:nvGrpSpPr>
        <p:grpSpPr>
          <a:xfrm>
            <a:off x="4847565" y="4137478"/>
            <a:ext cx="1031572" cy="120585"/>
            <a:chOff x="1038380" y="752862"/>
            <a:chExt cx="625798" cy="73152"/>
          </a:xfrm>
          <a:solidFill>
            <a:srgbClr val="E7E6E6"/>
          </a:solidFill>
        </p:grpSpPr>
        <p:cxnSp>
          <p:nvCxnSpPr>
            <p:cNvPr id="1128" name="Straight Connector 1127">
              <a:extLst>
                <a:ext uri="{FF2B5EF4-FFF2-40B4-BE49-F238E27FC236}">
                  <a16:creationId xmlns:a16="http://schemas.microsoft.com/office/drawing/2014/main" id="{1DCBEE29-CA3A-9A39-4B6E-F6FAFA7040B4}"/>
                </a:ext>
              </a:extLst>
            </p:cNvPr>
            <p:cNvCxnSpPr>
              <a:cxnSpLocks/>
              <a:stCxn id="1129" idx="2"/>
              <a:endCxn id="1133"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29" name="Oval 1128">
              <a:extLst>
                <a:ext uri="{FF2B5EF4-FFF2-40B4-BE49-F238E27FC236}">
                  <a16:creationId xmlns:a16="http://schemas.microsoft.com/office/drawing/2014/main" id="{93AC285A-1074-8208-9621-3A39EC576F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0" name="Oval 1129">
              <a:extLst>
                <a:ext uri="{FF2B5EF4-FFF2-40B4-BE49-F238E27FC236}">
                  <a16:creationId xmlns:a16="http://schemas.microsoft.com/office/drawing/2014/main" id="{63B5AD9B-F233-5EC2-EE70-B415F01F737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1" name="Oval 1130">
              <a:extLst>
                <a:ext uri="{FF2B5EF4-FFF2-40B4-BE49-F238E27FC236}">
                  <a16:creationId xmlns:a16="http://schemas.microsoft.com/office/drawing/2014/main" id="{7B613C43-EFD0-5697-600C-3755D8CE5903}"/>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2" name="Oval 1131">
              <a:extLst>
                <a:ext uri="{FF2B5EF4-FFF2-40B4-BE49-F238E27FC236}">
                  <a16:creationId xmlns:a16="http://schemas.microsoft.com/office/drawing/2014/main" id="{EEED1372-A9E9-A7D1-3A67-8612724CD0D4}"/>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3" name="Oval 1132">
              <a:extLst>
                <a:ext uri="{FF2B5EF4-FFF2-40B4-BE49-F238E27FC236}">
                  <a16:creationId xmlns:a16="http://schemas.microsoft.com/office/drawing/2014/main" id="{89B1512D-F51C-9024-1E7B-FBE256A17DAF}"/>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34" name="Group 1133">
            <a:extLst>
              <a:ext uri="{FF2B5EF4-FFF2-40B4-BE49-F238E27FC236}">
                <a16:creationId xmlns:a16="http://schemas.microsoft.com/office/drawing/2014/main" id="{38FCB4DA-DCEB-1EAC-C014-8C24F4179F74}"/>
              </a:ext>
            </a:extLst>
          </p:cNvPr>
          <p:cNvGrpSpPr/>
          <p:nvPr/>
        </p:nvGrpSpPr>
        <p:grpSpPr>
          <a:xfrm>
            <a:off x="4847565" y="4352097"/>
            <a:ext cx="1031572" cy="120585"/>
            <a:chOff x="1038380" y="752862"/>
            <a:chExt cx="625798" cy="73152"/>
          </a:xfrm>
          <a:solidFill>
            <a:srgbClr val="E7E6E6"/>
          </a:solidFill>
        </p:grpSpPr>
        <p:cxnSp>
          <p:nvCxnSpPr>
            <p:cNvPr id="1135" name="Straight Connector 1134">
              <a:extLst>
                <a:ext uri="{FF2B5EF4-FFF2-40B4-BE49-F238E27FC236}">
                  <a16:creationId xmlns:a16="http://schemas.microsoft.com/office/drawing/2014/main" id="{E2D335CB-E676-F156-3046-7A243A517651}"/>
                </a:ext>
              </a:extLst>
            </p:cNvPr>
            <p:cNvCxnSpPr>
              <a:cxnSpLocks/>
              <a:stCxn id="1136" idx="2"/>
              <a:endCxn id="114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36" name="Oval 1135">
              <a:extLst>
                <a:ext uri="{FF2B5EF4-FFF2-40B4-BE49-F238E27FC236}">
                  <a16:creationId xmlns:a16="http://schemas.microsoft.com/office/drawing/2014/main" id="{E4F78B88-95EB-8A89-4512-5E3E4C1C451B}"/>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7" name="Oval 1136">
              <a:extLst>
                <a:ext uri="{FF2B5EF4-FFF2-40B4-BE49-F238E27FC236}">
                  <a16:creationId xmlns:a16="http://schemas.microsoft.com/office/drawing/2014/main" id="{350BD9F7-E5B5-80B9-00A7-7CA2BF8B9CAB}"/>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8" name="Oval 1137">
              <a:extLst>
                <a:ext uri="{FF2B5EF4-FFF2-40B4-BE49-F238E27FC236}">
                  <a16:creationId xmlns:a16="http://schemas.microsoft.com/office/drawing/2014/main" id="{767933FA-BFB0-F7B5-4E11-667182298759}"/>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9" name="Oval 1138">
              <a:extLst>
                <a:ext uri="{FF2B5EF4-FFF2-40B4-BE49-F238E27FC236}">
                  <a16:creationId xmlns:a16="http://schemas.microsoft.com/office/drawing/2014/main" id="{151C60BE-E3A4-C041-5915-6815F9196E06}"/>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0" name="Oval 1139">
              <a:extLst>
                <a:ext uri="{FF2B5EF4-FFF2-40B4-BE49-F238E27FC236}">
                  <a16:creationId xmlns:a16="http://schemas.microsoft.com/office/drawing/2014/main" id="{77F3467D-4BBE-323B-9D5A-B137B06588C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41" name="Rectangle 96">
            <a:extLst>
              <a:ext uri="{FF2B5EF4-FFF2-40B4-BE49-F238E27FC236}">
                <a16:creationId xmlns:a16="http://schemas.microsoft.com/office/drawing/2014/main" id="{5BC59B2E-2490-935A-CAAD-B7A90EDCD799}"/>
              </a:ext>
            </a:extLst>
          </p:cNvPr>
          <p:cNvSpPr/>
          <p:nvPr/>
        </p:nvSpPr>
        <p:spPr>
          <a:xfrm>
            <a:off x="5736877"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42" name="Straight Connector 1141">
            <a:extLst>
              <a:ext uri="{FF2B5EF4-FFF2-40B4-BE49-F238E27FC236}">
                <a16:creationId xmlns:a16="http://schemas.microsoft.com/office/drawing/2014/main" id="{7C62C11D-A045-27C6-C8E5-52F8F7D9B939}"/>
              </a:ext>
            </a:extLst>
          </p:cNvPr>
          <p:cNvCxnSpPr>
            <a:cxnSpLocks/>
            <a:stCxn id="1088" idx="0"/>
            <a:endCxn id="1121" idx="2"/>
          </p:cNvCxnSpPr>
          <p:nvPr/>
        </p:nvCxnSpPr>
        <p:spPr>
          <a:xfrm>
            <a:off x="4487550" y="5433704"/>
            <a:ext cx="289934" cy="2"/>
          </a:xfrm>
          <a:prstGeom prst="line">
            <a:avLst/>
          </a:prstGeom>
          <a:noFill/>
          <a:ln w="38100" cap="flat" cmpd="sng" algn="ctr">
            <a:solidFill>
              <a:srgbClr val="E7E6E6">
                <a:lumMod val="25000"/>
              </a:srgbClr>
            </a:solidFill>
            <a:prstDash val="solid"/>
            <a:miter lim="800000"/>
          </a:ln>
          <a:effectLst/>
        </p:spPr>
      </p:cxnSp>
      <p:sp>
        <p:nvSpPr>
          <p:cNvPr id="1143" name="Rectangle 1142">
            <a:extLst>
              <a:ext uri="{FF2B5EF4-FFF2-40B4-BE49-F238E27FC236}">
                <a16:creationId xmlns:a16="http://schemas.microsoft.com/office/drawing/2014/main" id="{C456BF22-EBAB-FC8C-41D4-F9F8933982DC}"/>
              </a:ext>
            </a:extLst>
          </p:cNvPr>
          <p:cNvSpPr/>
          <p:nvPr/>
        </p:nvSpPr>
        <p:spPr>
          <a:xfrm>
            <a:off x="3325318" y="3492190"/>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4" name="Rectangle 1143">
            <a:extLst>
              <a:ext uri="{FF2B5EF4-FFF2-40B4-BE49-F238E27FC236}">
                <a16:creationId xmlns:a16="http://schemas.microsoft.com/office/drawing/2014/main" id="{22314D1D-2986-583A-D70E-31A33EA8AD0A}"/>
              </a:ext>
            </a:extLst>
          </p:cNvPr>
          <p:cNvSpPr/>
          <p:nvPr/>
        </p:nvSpPr>
        <p:spPr>
          <a:xfrm>
            <a:off x="3322783" y="3697456"/>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45" name="Group 1144">
            <a:extLst>
              <a:ext uri="{FF2B5EF4-FFF2-40B4-BE49-F238E27FC236}">
                <a16:creationId xmlns:a16="http://schemas.microsoft.com/office/drawing/2014/main" id="{3124EF9D-B78E-E38B-321D-A34E774D8816}"/>
              </a:ext>
            </a:extLst>
          </p:cNvPr>
          <p:cNvGrpSpPr/>
          <p:nvPr/>
        </p:nvGrpSpPr>
        <p:grpSpPr>
          <a:xfrm>
            <a:off x="3385901" y="3493622"/>
            <a:ext cx="1031572" cy="120585"/>
            <a:chOff x="1038380" y="752862"/>
            <a:chExt cx="625798" cy="73152"/>
          </a:xfrm>
          <a:solidFill>
            <a:srgbClr val="E7E6E6"/>
          </a:solidFill>
        </p:grpSpPr>
        <p:cxnSp>
          <p:nvCxnSpPr>
            <p:cNvPr id="1146" name="Straight Connector 1145">
              <a:extLst>
                <a:ext uri="{FF2B5EF4-FFF2-40B4-BE49-F238E27FC236}">
                  <a16:creationId xmlns:a16="http://schemas.microsoft.com/office/drawing/2014/main" id="{451A2027-BCEB-68D0-1DAC-F49101F3CB76}"/>
                </a:ext>
              </a:extLst>
            </p:cNvPr>
            <p:cNvCxnSpPr>
              <a:cxnSpLocks/>
              <a:stCxn id="1147" idx="2"/>
              <a:endCxn id="1151"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47" name="Oval 1146">
              <a:extLst>
                <a:ext uri="{FF2B5EF4-FFF2-40B4-BE49-F238E27FC236}">
                  <a16:creationId xmlns:a16="http://schemas.microsoft.com/office/drawing/2014/main" id="{2A8B38F7-528A-7837-6AE6-9D5E9BC65DB0}"/>
                </a:ext>
              </a:extLst>
            </p:cNvPr>
            <p:cNvSpPr>
              <a:spLocks noChangeAspect="1"/>
            </p:cNvSpPr>
            <p:nvPr/>
          </p:nvSpPr>
          <p:spPr>
            <a:xfrm>
              <a:off x="1038380" y="752862"/>
              <a:ext cx="73152" cy="73152"/>
            </a:xfrm>
            <a:prstGeom prst="ellipse">
              <a:avLst/>
            </a:prstGeom>
            <a:solidFill>
              <a:srgbClr val="ED7D31">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8" name="Oval 1147">
              <a:extLst>
                <a:ext uri="{FF2B5EF4-FFF2-40B4-BE49-F238E27FC236}">
                  <a16:creationId xmlns:a16="http://schemas.microsoft.com/office/drawing/2014/main" id="{9190C862-BB26-FB0F-9DE2-27445803CEDF}"/>
                </a:ext>
              </a:extLst>
            </p:cNvPr>
            <p:cNvSpPr>
              <a:spLocks noChangeAspect="1"/>
            </p:cNvSpPr>
            <p:nvPr/>
          </p:nvSpPr>
          <p:spPr>
            <a:xfrm>
              <a:off x="1176541" y="752862"/>
              <a:ext cx="73152" cy="73152"/>
            </a:xfrm>
            <a:prstGeom prst="ellipse">
              <a:avLst/>
            </a:prstGeom>
            <a:solidFill>
              <a:srgbClr val="ED7D31">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9" name="Oval 1148">
              <a:extLst>
                <a:ext uri="{FF2B5EF4-FFF2-40B4-BE49-F238E27FC236}">
                  <a16:creationId xmlns:a16="http://schemas.microsoft.com/office/drawing/2014/main" id="{444B2A1D-1E3E-D4FA-A338-600049FB1757}"/>
                </a:ext>
              </a:extLst>
            </p:cNvPr>
            <p:cNvSpPr>
              <a:spLocks noChangeAspect="1"/>
            </p:cNvSpPr>
            <p:nvPr/>
          </p:nvSpPr>
          <p:spPr>
            <a:xfrm>
              <a:off x="1314702" y="752862"/>
              <a:ext cx="73152" cy="73152"/>
            </a:xfrm>
            <a:prstGeom prst="ellipse">
              <a:avLst/>
            </a:prstGeom>
            <a:solidFill>
              <a:srgbClr val="ED7D31">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0" name="Oval 1149">
              <a:extLst>
                <a:ext uri="{FF2B5EF4-FFF2-40B4-BE49-F238E27FC236}">
                  <a16:creationId xmlns:a16="http://schemas.microsoft.com/office/drawing/2014/main" id="{973264ED-08FE-705F-34CE-B13084781492}"/>
                </a:ext>
              </a:extLst>
            </p:cNvPr>
            <p:cNvSpPr>
              <a:spLocks noChangeAspect="1"/>
            </p:cNvSpPr>
            <p:nvPr/>
          </p:nvSpPr>
          <p:spPr>
            <a:xfrm>
              <a:off x="1452863" y="752862"/>
              <a:ext cx="73152" cy="73152"/>
            </a:xfrm>
            <a:prstGeom prst="ellipse">
              <a:avLst/>
            </a:prstGeom>
            <a:solidFill>
              <a:srgbClr val="ED7D31">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1" name="Oval 1150">
              <a:extLst>
                <a:ext uri="{FF2B5EF4-FFF2-40B4-BE49-F238E27FC236}">
                  <a16:creationId xmlns:a16="http://schemas.microsoft.com/office/drawing/2014/main" id="{2FDC9C1A-427F-DB1C-86D8-F4EA79365897}"/>
                </a:ext>
              </a:extLst>
            </p:cNvPr>
            <p:cNvSpPr>
              <a:spLocks noChangeAspect="1"/>
            </p:cNvSpPr>
            <p:nvPr/>
          </p:nvSpPr>
          <p:spPr>
            <a:xfrm>
              <a:off x="1591026" y="752862"/>
              <a:ext cx="73152" cy="73152"/>
            </a:xfrm>
            <a:prstGeom prst="ellipse">
              <a:avLst/>
            </a:prstGeom>
            <a:solidFill>
              <a:srgbClr val="ED7D31">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52" name="Group 1151">
            <a:extLst>
              <a:ext uri="{FF2B5EF4-FFF2-40B4-BE49-F238E27FC236}">
                <a16:creationId xmlns:a16="http://schemas.microsoft.com/office/drawing/2014/main" id="{90B43832-E06A-7166-0C04-AFBA00E9067B}"/>
              </a:ext>
            </a:extLst>
          </p:cNvPr>
          <p:cNvGrpSpPr/>
          <p:nvPr/>
        </p:nvGrpSpPr>
        <p:grpSpPr>
          <a:xfrm>
            <a:off x="3385901" y="3708240"/>
            <a:ext cx="1031572" cy="120585"/>
            <a:chOff x="1038380" y="752862"/>
            <a:chExt cx="625798" cy="73152"/>
          </a:xfrm>
          <a:solidFill>
            <a:srgbClr val="E7E6E6"/>
          </a:solidFill>
        </p:grpSpPr>
        <p:cxnSp>
          <p:nvCxnSpPr>
            <p:cNvPr id="1153" name="Straight Connector 1152">
              <a:extLst>
                <a:ext uri="{FF2B5EF4-FFF2-40B4-BE49-F238E27FC236}">
                  <a16:creationId xmlns:a16="http://schemas.microsoft.com/office/drawing/2014/main" id="{E2E6C55D-8F75-2F86-AF16-5D5954481DE9}"/>
                </a:ext>
              </a:extLst>
            </p:cNvPr>
            <p:cNvCxnSpPr>
              <a:cxnSpLocks/>
              <a:stCxn id="1154" idx="2"/>
              <a:endCxn id="115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54" name="Oval 1153">
              <a:extLst>
                <a:ext uri="{FF2B5EF4-FFF2-40B4-BE49-F238E27FC236}">
                  <a16:creationId xmlns:a16="http://schemas.microsoft.com/office/drawing/2014/main" id="{CB252513-C112-610F-7132-156D30E5E7B8}"/>
                </a:ext>
              </a:extLst>
            </p:cNvPr>
            <p:cNvSpPr>
              <a:spLocks noChangeAspect="1"/>
            </p:cNvSpPr>
            <p:nvPr/>
          </p:nvSpPr>
          <p:spPr>
            <a:xfrm>
              <a:off x="1038380" y="752862"/>
              <a:ext cx="73152" cy="73152"/>
            </a:xfrm>
            <a:prstGeom prst="ellipse">
              <a:avLst/>
            </a:prstGeom>
            <a:solidFill>
              <a:srgbClr val="70AD47">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5" name="Oval 1154">
              <a:extLst>
                <a:ext uri="{FF2B5EF4-FFF2-40B4-BE49-F238E27FC236}">
                  <a16:creationId xmlns:a16="http://schemas.microsoft.com/office/drawing/2014/main" id="{9D02FC23-39E7-F189-7C57-F0945254496E}"/>
                </a:ext>
              </a:extLst>
            </p:cNvPr>
            <p:cNvSpPr>
              <a:spLocks noChangeAspect="1"/>
            </p:cNvSpPr>
            <p:nvPr/>
          </p:nvSpPr>
          <p:spPr>
            <a:xfrm>
              <a:off x="1176541" y="752862"/>
              <a:ext cx="73152" cy="73152"/>
            </a:xfrm>
            <a:prstGeom prst="ellipse">
              <a:avLst/>
            </a:prstGeom>
            <a:solidFill>
              <a:srgbClr val="70AD47">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6" name="Oval 1155">
              <a:extLst>
                <a:ext uri="{FF2B5EF4-FFF2-40B4-BE49-F238E27FC236}">
                  <a16:creationId xmlns:a16="http://schemas.microsoft.com/office/drawing/2014/main" id="{1E96E749-A13E-D06D-7519-9A746C982B8B}"/>
                </a:ext>
              </a:extLst>
            </p:cNvPr>
            <p:cNvSpPr>
              <a:spLocks noChangeAspect="1"/>
            </p:cNvSpPr>
            <p:nvPr/>
          </p:nvSpPr>
          <p:spPr>
            <a:xfrm>
              <a:off x="1314702" y="752862"/>
              <a:ext cx="73152" cy="73152"/>
            </a:xfrm>
            <a:prstGeom prst="ellipse">
              <a:avLst/>
            </a:prstGeom>
            <a:solidFill>
              <a:srgbClr val="70AD47">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7" name="Oval 1156">
              <a:extLst>
                <a:ext uri="{FF2B5EF4-FFF2-40B4-BE49-F238E27FC236}">
                  <a16:creationId xmlns:a16="http://schemas.microsoft.com/office/drawing/2014/main" id="{B93C9EAE-79DC-04D0-C38F-681B83227E56}"/>
                </a:ext>
              </a:extLst>
            </p:cNvPr>
            <p:cNvSpPr>
              <a:spLocks noChangeAspect="1"/>
            </p:cNvSpPr>
            <p:nvPr/>
          </p:nvSpPr>
          <p:spPr>
            <a:xfrm>
              <a:off x="1452863" y="752862"/>
              <a:ext cx="73152" cy="73152"/>
            </a:xfrm>
            <a:prstGeom prst="ellipse">
              <a:avLst/>
            </a:prstGeom>
            <a:solidFill>
              <a:srgbClr val="70AD47">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8" name="Oval 1157">
              <a:extLst>
                <a:ext uri="{FF2B5EF4-FFF2-40B4-BE49-F238E27FC236}">
                  <a16:creationId xmlns:a16="http://schemas.microsoft.com/office/drawing/2014/main" id="{106E9D4C-8818-B0DA-FD6F-9212362FDEC4}"/>
                </a:ext>
              </a:extLst>
            </p:cNvPr>
            <p:cNvSpPr>
              <a:spLocks noChangeAspect="1"/>
            </p:cNvSpPr>
            <p:nvPr/>
          </p:nvSpPr>
          <p:spPr>
            <a:xfrm>
              <a:off x="1591026" y="752862"/>
              <a:ext cx="73152" cy="73152"/>
            </a:xfrm>
            <a:prstGeom prst="ellipse">
              <a:avLst/>
            </a:prstGeom>
            <a:solidFill>
              <a:srgbClr val="70AD47">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59" name="Rectangle 1158">
            <a:extLst>
              <a:ext uri="{FF2B5EF4-FFF2-40B4-BE49-F238E27FC236}">
                <a16:creationId xmlns:a16="http://schemas.microsoft.com/office/drawing/2014/main" id="{CA349A3D-9C3E-106C-B195-22064AAC64D1}"/>
              </a:ext>
            </a:extLst>
          </p:cNvPr>
          <p:cNvSpPr/>
          <p:nvPr/>
        </p:nvSpPr>
        <p:spPr>
          <a:xfrm>
            <a:off x="4781689" y="3482371"/>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0" name="Rectangle 1159">
            <a:extLst>
              <a:ext uri="{FF2B5EF4-FFF2-40B4-BE49-F238E27FC236}">
                <a16:creationId xmlns:a16="http://schemas.microsoft.com/office/drawing/2014/main" id="{355159F6-235A-607D-E9E0-6C80558033DB}"/>
              </a:ext>
            </a:extLst>
          </p:cNvPr>
          <p:cNvSpPr/>
          <p:nvPr/>
        </p:nvSpPr>
        <p:spPr>
          <a:xfrm>
            <a:off x="4777483" y="3692433"/>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61" name="Group 1160">
            <a:extLst>
              <a:ext uri="{FF2B5EF4-FFF2-40B4-BE49-F238E27FC236}">
                <a16:creationId xmlns:a16="http://schemas.microsoft.com/office/drawing/2014/main" id="{B306812A-F3E9-12F1-591E-31D9672994D9}"/>
              </a:ext>
            </a:extLst>
          </p:cNvPr>
          <p:cNvGrpSpPr/>
          <p:nvPr/>
        </p:nvGrpSpPr>
        <p:grpSpPr>
          <a:xfrm>
            <a:off x="4847565" y="3493623"/>
            <a:ext cx="1031572" cy="120585"/>
            <a:chOff x="1038380" y="752862"/>
            <a:chExt cx="625798" cy="73152"/>
          </a:xfrm>
          <a:solidFill>
            <a:srgbClr val="E7E6E6"/>
          </a:solidFill>
        </p:grpSpPr>
        <p:cxnSp>
          <p:nvCxnSpPr>
            <p:cNvPr id="1162" name="Straight Connector 1161">
              <a:extLst>
                <a:ext uri="{FF2B5EF4-FFF2-40B4-BE49-F238E27FC236}">
                  <a16:creationId xmlns:a16="http://schemas.microsoft.com/office/drawing/2014/main" id="{8F9624C9-59D4-5F6C-54E8-8E228D6E6EC4}"/>
                </a:ext>
              </a:extLst>
            </p:cNvPr>
            <p:cNvCxnSpPr>
              <a:cxnSpLocks/>
              <a:stCxn id="1163" idx="2"/>
              <a:endCxn id="1167"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63" name="Oval 1162">
              <a:extLst>
                <a:ext uri="{FF2B5EF4-FFF2-40B4-BE49-F238E27FC236}">
                  <a16:creationId xmlns:a16="http://schemas.microsoft.com/office/drawing/2014/main" id="{2D912258-76E3-1892-D7F3-31586FFD559E}"/>
                </a:ext>
              </a:extLst>
            </p:cNvPr>
            <p:cNvSpPr>
              <a:spLocks noChangeAspect="1"/>
            </p:cNvSpPr>
            <p:nvPr/>
          </p:nvSpPr>
          <p:spPr>
            <a:xfrm>
              <a:off x="1038380" y="752862"/>
              <a:ext cx="73152" cy="73152"/>
            </a:xfrm>
            <a:prstGeom prst="ellipse">
              <a:avLst/>
            </a:prstGeom>
            <a:solidFill>
              <a:srgbClr val="ED7D31">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4" name="Oval 1163">
              <a:extLst>
                <a:ext uri="{FF2B5EF4-FFF2-40B4-BE49-F238E27FC236}">
                  <a16:creationId xmlns:a16="http://schemas.microsoft.com/office/drawing/2014/main" id="{E7535DE8-FC65-0800-2294-29180D99D7B9}"/>
                </a:ext>
              </a:extLst>
            </p:cNvPr>
            <p:cNvSpPr>
              <a:spLocks noChangeAspect="1"/>
            </p:cNvSpPr>
            <p:nvPr/>
          </p:nvSpPr>
          <p:spPr>
            <a:xfrm>
              <a:off x="1176541" y="752862"/>
              <a:ext cx="73152" cy="73152"/>
            </a:xfrm>
            <a:prstGeom prst="ellipse">
              <a:avLst/>
            </a:prstGeom>
            <a:solidFill>
              <a:srgbClr val="ED7D31">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5" name="Oval 1164">
              <a:extLst>
                <a:ext uri="{FF2B5EF4-FFF2-40B4-BE49-F238E27FC236}">
                  <a16:creationId xmlns:a16="http://schemas.microsoft.com/office/drawing/2014/main" id="{5032E2F3-056D-B73D-E3AA-7D596B1A3A90}"/>
                </a:ext>
              </a:extLst>
            </p:cNvPr>
            <p:cNvSpPr>
              <a:spLocks noChangeAspect="1"/>
            </p:cNvSpPr>
            <p:nvPr/>
          </p:nvSpPr>
          <p:spPr>
            <a:xfrm>
              <a:off x="1314702" y="752862"/>
              <a:ext cx="73152" cy="73152"/>
            </a:xfrm>
            <a:prstGeom prst="ellipse">
              <a:avLst/>
            </a:prstGeom>
            <a:solidFill>
              <a:srgbClr val="ED7D31">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6" name="Oval 1165">
              <a:extLst>
                <a:ext uri="{FF2B5EF4-FFF2-40B4-BE49-F238E27FC236}">
                  <a16:creationId xmlns:a16="http://schemas.microsoft.com/office/drawing/2014/main" id="{5598E376-977A-A9DA-6D48-D3718C06CD65}"/>
                </a:ext>
              </a:extLst>
            </p:cNvPr>
            <p:cNvSpPr>
              <a:spLocks noChangeAspect="1"/>
            </p:cNvSpPr>
            <p:nvPr/>
          </p:nvSpPr>
          <p:spPr>
            <a:xfrm>
              <a:off x="1452863" y="752862"/>
              <a:ext cx="73152" cy="73152"/>
            </a:xfrm>
            <a:prstGeom prst="ellipse">
              <a:avLst/>
            </a:prstGeom>
            <a:solidFill>
              <a:srgbClr val="ED7D31">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7" name="Oval 1166">
              <a:extLst>
                <a:ext uri="{FF2B5EF4-FFF2-40B4-BE49-F238E27FC236}">
                  <a16:creationId xmlns:a16="http://schemas.microsoft.com/office/drawing/2014/main" id="{6725A77F-DFBD-F500-FEEA-A2A111A63537}"/>
                </a:ext>
              </a:extLst>
            </p:cNvPr>
            <p:cNvSpPr>
              <a:spLocks noChangeAspect="1"/>
            </p:cNvSpPr>
            <p:nvPr/>
          </p:nvSpPr>
          <p:spPr>
            <a:xfrm>
              <a:off x="1591026" y="752862"/>
              <a:ext cx="73152" cy="73152"/>
            </a:xfrm>
            <a:prstGeom prst="ellipse">
              <a:avLst/>
            </a:prstGeom>
            <a:solidFill>
              <a:srgbClr val="ED7D31">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68" name="Group 1167">
            <a:extLst>
              <a:ext uri="{FF2B5EF4-FFF2-40B4-BE49-F238E27FC236}">
                <a16:creationId xmlns:a16="http://schemas.microsoft.com/office/drawing/2014/main" id="{6CDD95DD-B566-29CE-0E7B-575A8EF2CA44}"/>
              </a:ext>
            </a:extLst>
          </p:cNvPr>
          <p:cNvGrpSpPr/>
          <p:nvPr/>
        </p:nvGrpSpPr>
        <p:grpSpPr>
          <a:xfrm>
            <a:off x="4847565" y="3708241"/>
            <a:ext cx="1031572" cy="120585"/>
            <a:chOff x="1038380" y="752862"/>
            <a:chExt cx="625798" cy="73152"/>
          </a:xfrm>
          <a:solidFill>
            <a:srgbClr val="E7E6E6"/>
          </a:solidFill>
        </p:grpSpPr>
        <p:cxnSp>
          <p:nvCxnSpPr>
            <p:cNvPr id="1169" name="Straight Connector 1168">
              <a:extLst>
                <a:ext uri="{FF2B5EF4-FFF2-40B4-BE49-F238E27FC236}">
                  <a16:creationId xmlns:a16="http://schemas.microsoft.com/office/drawing/2014/main" id="{4D286F10-E8E3-1DE8-9B16-606D26575413}"/>
                </a:ext>
              </a:extLst>
            </p:cNvPr>
            <p:cNvCxnSpPr>
              <a:cxnSpLocks/>
              <a:stCxn id="1170" idx="2"/>
              <a:endCxn id="1174"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70" name="Oval 1169">
              <a:extLst>
                <a:ext uri="{FF2B5EF4-FFF2-40B4-BE49-F238E27FC236}">
                  <a16:creationId xmlns:a16="http://schemas.microsoft.com/office/drawing/2014/main" id="{10FD05CA-CECE-8931-ED4F-DC14A8DDADC6}"/>
                </a:ext>
              </a:extLst>
            </p:cNvPr>
            <p:cNvSpPr>
              <a:spLocks noChangeAspect="1"/>
            </p:cNvSpPr>
            <p:nvPr/>
          </p:nvSpPr>
          <p:spPr>
            <a:xfrm>
              <a:off x="1038380" y="752862"/>
              <a:ext cx="73152" cy="73152"/>
            </a:xfrm>
            <a:prstGeom prst="ellipse">
              <a:avLst/>
            </a:prstGeom>
            <a:solidFill>
              <a:srgbClr val="70AD47">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1" name="Oval 1170">
              <a:extLst>
                <a:ext uri="{FF2B5EF4-FFF2-40B4-BE49-F238E27FC236}">
                  <a16:creationId xmlns:a16="http://schemas.microsoft.com/office/drawing/2014/main" id="{6E53C141-000A-F260-8F62-7E86EBCF183B}"/>
                </a:ext>
              </a:extLst>
            </p:cNvPr>
            <p:cNvSpPr>
              <a:spLocks noChangeAspect="1"/>
            </p:cNvSpPr>
            <p:nvPr/>
          </p:nvSpPr>
          <p:spPr>
            <a:xfrm>
              <a:off x="1176541" y="752862"/>
              <a:ext cx="73152" cy="73152"/>
            </a:xfrm>
            <a:prstGeom prst="ellipse">
              <a:avLst/>
            </a:prstGeom>
            <a:solidFill>
              <a:srgbClr val="70AD47">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2" name="Oval 1171">
              <a:extLst>
                <a:ext uri="{FF2B5EF4-FFF2-40B4-BE49-F238E27FC236}">
                  <a16:creationId xmlns:a16="http://schemas.microsoft.com/office/drawing/2014/main" id="{741C214B-7332-6619-0FC8-313090D14FB4}"/>
                </a:ext>
              </a:extLst>
            </p:cNvPr>
            <p:cNvSpPr>
              <a:spLocks noChangeAspect="1"/>
            </p:cNvSpPr>
            <p:nvPr/>
          </p:nvSpPr>
          <p:spPr>
            <a:xfrm>
              <a:off x="1314702" y="752862"/>
              <a:ext cx="73152" cy="73152"/>
            </a:xfrm>
            <a:prstGeom prst="ellipse">
              <a:avLst/>
            </a:prstGeom>
            <a:solidFill>
              <a:srgbClr val="70AD47">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3" name="Oval 1172">
              <a:extLst>
                <a:ext uri="{FF2B5EF4-FFF2-40B4-BE49-F238E27FC236}">
                  <a16:creationId xmlns:a16="http://schemas.microsoft.com/office/drawing/2014/main" id="{5B6F12BB-624B-FCA1-68D3-4DB9F96D6487}"/>
                </a:ext>
              </a:extLst>
            </p:cNvPr>
            <p:cNvSpPr>
              <a:spLocks noChangeAspect="1"/>
            </p:cNvSpPr>
            <p:nvPr/>
          </p:nvSpPr>
          <p:spPr>
            <a:xfrm>
              <a:off x="1452863" y="752862"/>
              <a:ext cx="73152" cy="73152"/>
            </a:xfrm>
            <a:prstGeom prst="ellipse">
              <a:avLst/>
            </a:prstGeom>
            <a:solidFill>
              <a:srgbClr val="70AD47">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4" name="Oval 1173">
              <a:extLst>
                <a:ext uri="{FF2B5EF4-FFF2-40B4-BE49-F238E27FC236}">
                  <a16:creationId xmlns:a16="http://schemas.microsoft.com/office/drawing/2014/main" id="{D287E2EF-AEA9-DCBE-0DB8-91D6A3D22EDC}"/>
                </a:ext>
              </a:extLst>
            </p:cNvPr>
            <p:cNvSpPr>
              <a:spLocks noChangeAspect="1"/>
            </p:cNvSpPr>
            <p:nvPr/>
          </p:nvSpPr>
          <p:spPr>
            <a:xfrm>
              <a:off x="1591026" y="752862"/>
              <a:ext cx="73152" cy="73152"/>
            </a:xfrm>
            <a:prstGeom prst="ellipse">
              <a:avLst/>
            </a:prstGeom>
            <a:solidFill>
              <a:srgbClr val="70AD47">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75" name="Group 1174">
            <a:extLst>
              <a:ext uri="{FF2B5EF4-FFF2-40B4-BE49-F238E27FC236}">
                <a16:creationId xmlns:a16="http://schemas.microsoft.com/office/drawing/2014/main" id="{52A03136-2FAE-9A75-9944-0B5CF815A7D1}"/>
              </a:ext>
            </a:extLst>
          </p:cNvPr>
          <p:cNvGrpSpPr/>
          <p:nvPr/>
        </p:nvGrpSpPr>
        <p:grpSpPr>
          <a:xfrm>
            <a:off x="3274412" y="3103548"/>
            <a:ext cx="2707610" cy="203409"/>
            <a:chOff x="948987" y="551824"/>
            <a:chExt cx="1642557" cy="123397"/>
          </a:xfrm>
        </p:grpSpPr>
        <p:sp>
          <p:nvSpPr>
            <p:cNvPr id="1176" name="Rectangle 1175">
              <a:extLst>
                <a:ext uri="{FF2B5EF4-FFF2-40B4-BE49-F238E27FC236}">
                  <a16:creationId xmlns:a16="http://schemas.microsoft.com/office/drawing/2014/main" id="{CF9B60B7-A4C7-7A87-3D68-7D60F52B9AA8}"/>
                </a:ext>
              </a:extLst>
            </p:cNvPr>
            <p:cNvSpPr/>
            <p:nvPr/>
          </p:nvSpPr>
          <p:spPr>
            <a:xfrm>
              <a:off x="948987"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mat</a:t>
              </a:r>
              <a:r>
                <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rPr>
                <a:t>1</a:t>
              </a:r>
            </a:p>
          </p:txBody>
        </p:sp>
        <p:sp>
          <p:nvSpPr>
            <p:cNvPr id="1177" name="Rectangle 1176">
              <a:extLst>
                <a:ext uri="{FF2B5EF4-FFF2-40B4-BE49-F238E27FC236}">
                  <a16:creationId xmlns:a16="http://schemas.microsoft.com/office/drawing/2014/main" id="{C08C2942-5BF5-1B62-6AB1-A0084C902C2C}"/>
                </a:ext>
              </a:extLst>
            </p:cNvPr>
            <p:cNvSpPr/>
            <p:nvPr/>
          </p:nvSpPr>
          <p:spPr>
            <a:xfrm>
              <a:off x="1842994"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mat</a:t>
              </a:r>
              <a:r>
                <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rPr>
                <a:t>0</a:t>
              </a:r>
            </a:p>
          </p:txBody>
        </p:sp>
      </p:grpSp>
      <p:sp>
        <p:nvSpPr>
          <p:cNvPr id="1178" name="Rectangle 1177">
            <a:extLst>
              <a:ext uri="{FF2B5EF4-FFF2-40B4-BE49-F238E27FC236}">
                <a16:creationId xmlns:a16="http://schemas.microsoft.com/office/drawing/2014/main" id="{BF86CC5F-0722-898A-2DC4-D0C6877D39FD}"/>
              </a:ext>
            </a:extLst>
          </p:cNvPr>
          <p:cNvSpPr/>
          <p:nvPr/>
        </p:nvSpPr>
        <p:spPr>
          <a:xfrm>
            <a:off x="2535286" y="344535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A[1]</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79" name="Rectangle 1178">
            <a:extLst>
              <a:ext uri="{FF2B5EF4-FFF2-40B4-BE49-F238E27FC236}">
                <a16:creationId xmlns:a16="http://schemas.microsoft.com/office/drawing/2014/main" id="{00167B7F-C077-B96A-99C8-4B64CE71513D}"/>
              </a:ext>
            </a:extLst>
          </p:cNvPr>
          <p:cNvSpPr/>
          <p:nvPr/>
        </p:nvSpPr>
        <p:spPr>
          <a:xfrm>
            <a:off x="2535286" y="3665567"/>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B[1]</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0" name="Rectangle 1179">
            <a:extLst>
              <a:ext uri="{FF2B5EF4-FFF2-40B4-BE49-F238E27FC236}">
                <a16:creationId xmlns:a16="http://schemas.microsoft.com/office/drawing/2014/main" id="{C31F3F28-ABC3-E5DA-B3C4-3611D5915D13}"/>
              </a:ext>
            </a:extLst>
          </p:cNvPr>
          <p:cNvSpPr/>
          <p:nvPr/>
        </p:nvSpPr>
        <p:spPr>
          <a:xfrm>
            <a:off x="5805384" y="347188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A[0]</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81" name="Rectangle 1180">
            <a:extLst>
              <a:ext uri="{FF2B5EF4-FFF2-40B4-BE49-F238E27FC236}">
                <a16:creationId xmlns:a16="http://schemas.microsoft.com/office/drawing/2014/main" id="{48F843E6-9733-B277-1E69-316716038D96}"/>
              </a:ext>
            </a:extLst>
          </p:cNvPr>
          <p:cNvSpPr/>
          <p:nvPr/>
        </p:nvSpPr>
        <p:spPr>
          <a:xfrm>
            <a:off x="5797482" y="367035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B[0]</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2" name="Rectangle 1181">
            <a:extLst>
              <a:ext uri="{FF2B5EF4-FFF2-40B4-BE49-F238E27FC236}">
                <a16:creationId xmlns:a16="http://schemas.microsoft.com/office/drawing/2014/main" id="{CEFFA158-7A67-DEA6-F4EC-F9696AC336C7}"/>
              </a:ext>
            </a:extLst>
          </p:cNvPr>
          <p:cNvSpPr/>
          <p:nvPr/>
        </p:nvSpPr>
        <p:spPr>
          <a:xfrm>
            <a:off x="3328549" y="391474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83" name="Group 1182">
            <a:extLst>
              <a:ext uri="{FF2B5EF4-FFF2-40B4-BE49-F238E27FC236}">
                <a16:creationId xmlns:a16="http://schemas.microsoft.com/office/drawing/2014/main" id="{FAA090F1-B57D-46F1-2496-30B891150B12}"/>
              </a:ext>
            </a:extLst>
          </p:cNvPr>
          <p:cNvGrpSpPr/>
          <p:nvPr/>
        </p:nvGrpSpPr>
        <p:grpSpPr>
          <a:xfrm>
            <a:off x="3385901" y="3922858"/>
            <a:ext cx="1031572" cy="120585"/>
            <a:chOff x="1038380" y="752862"/>
            <a:chExt cx="625798" cy="73152"/>
          </a:xfrm>
          <a:solidFill>
            <a:srgbClr val="E7E6E6"/>
          </a:solidFill>
        </p:grpSpPr>
        <p:cxnSp>
          <p:nvCxnSpPr>
            <p:cNvPr id="1184" name="Straight Connector 1183">
              <a:extLst>
                <a:ext uri="{FF2B5EF4-FFF2-40B4-BE49-F238E27FC236}">
                  <a16:creationId xmlns:a16="http://schemas.microsoft.com/office/drawing/2014/main" id="{255C7CBB-AA15-B533-A932-B011A92D3720}"/>
                </a:ext>
              </a:extLst>
            </p:cNvPr>
            <p:cNvCxnSpPr>
              <a:cxnSpLocks/>
              <a:stCxn id="1185" idx="2"/>
              <a:endCxn id="1189"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85" name="Oval 1184">
              <a:extLst>
                <a:ext uri="{FF2B5EF4-FFF2-40B4-BE49-F238E27FC236}">
                  <a16:creationId xmlns:a16="http://schemas.microsoft.com/office/drawing/2014/main" id="{3C10720F-8AEE-D1D0-D0D4-7C7269B1A73F}"/>
                </a:ext>
              </a:extLst>
            </p:cNvPr>
            <p:cNvSpPr>
              <a:spLocks noChangeAspect="1"/>
            </p:cNvSpPr>
            <p:nvPr/>
          </p:nvSpPr>
          <p:spPr>
            <a:xfrm>
              <a:off x="1038380"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6" name="Oval 1185">
              <a:extLst>
                <a:ext uri="{FF2B5EF4-FFF2-40B4-BE49-F238E27FC236}">
                  <a16:creationId xmlns:a16="http://schemas.microsoft.com/office/drawing/2014/main" id="{5EAF1457-CE9C-2386-1339-5BC66DEF6024}"/>
                </a:ext>
              </a:extLst>
            </p:cNvPr>
            <p:cNvSpPr>
              <a:spLocks noChangeAspect="1"/>
            </p:cNvSpPr>
            <p:nvPr/>
          </p:nvSpPr>
          <p:spPr>
            <a:xfrm>
              <a:off x="1176541"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7" name="Oval 1186">
              <a:extLst>
                <a:ext uri="{FF2B5EF4-FFF2-40B4-BE49-F238E27FC236}">
                  <a16:creationId xmlns:a16="http://schemas.microsoft.com/office/drawing/2014/main" id="{E1F2CA97-0E85-6E79-825D-44D2968A1CA3}"/>
                </a:ext>
              </a:extLst>
            </p:cNvPr>
            <p:cNvSpPr>
              <a:spLocks noChangeAspect="1"/>
            </p:cNvSpPr>
            <p:nvPr/>
          </p:nvSpPr>
          <p:spPr>
            <a:xfrm>
              <a:off x="1314702"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8" name="Oval 1187">
              <a:extLst>
                <a:ext uri="{FF2B5EF4-FFF2-40B4-BE49-F238E27FC236}">
                  <a16:creationId xmlns:a16="http://schemas.microsoft.com/office/drawing/2014/main" id="{B6B084BF-5B63-12F0-C43B-4D2385C3ADB0}"/>
                </a:ext>
              </a:extLst>
            </p:cNvPr>
            <p:cNvSpPr>
              <a:spLocks noChangeAspect="1"/>
            </p:cNvSpPr>
            <p:nvPr/>
          </p:nvSpPr>
          <p:spPr>
            <a:xfrm>
              <a:off x="1452863"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9" name="Oval 1188">
              <a:extLst>
                <a:ext uri="{FF2B5EF4-FFF2-40B4-BE49-F238E27FC236}">
                  <a16:creationId xmlns:a16="http://schemas.microsoft.com/office/drawing/2014/main" id="{DB0D46E2-ADD9-0535-A66B-125EDB6D139F}"/>
                </a:ext>
              </a:extLst>
            </p:cNvPr>
            <p:cNvSpPr>
              <a:spLocks noChangeAspect="1"/>
            </p:cNvSpPr>
            <p:nvPr/>
          </p:nvSpPr>
          <p:spPr>
            <a:xfrm>
              <a:off x="1591026"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0" name="Rectangle 1189">
            <a:extLst>
              <a:ext uri="{FF2B5EF4-FFF2-40B4-BE49-F238E27FC236}">
                <a16:creationId xmlns:a16="http://schemas.microsoft.com/office/drawing/2014/main" id="{2D7402C3-6A4B-8702-C8E7-6EA9E83E0284}"/>
              </a:ext>
            </a:extLst>
          </p:cNvPr>
          <p:cNvSpPr/>
          <p:nvPr/>
        </p:nvSpPr>
        <p:spPr>
          <a:xfrm>
            <a:off x="2535286" y="3885782"/>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C[1]</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191" name="Rectangle 1190">
            <a:extLst>
              <a:ext uri="{FF2B5EF4-FFF2-40B4-BE49-F238E27FC236}">
                <a16:creationId xmlns:a16="http://schemas.microsoft.com/office/drawing/2014/main" id="{FE957395-1ECC-8420-84DA-30091D29F31F}"/>
              </a:ext>
            </a:extLst>
          </p:cNvPr>
          <p:cNvSpPr/>
          <p:nvPr/>
        </p:nvSpPr>
        <p:spPr>
          <a:xfrm>
            <a:off x="4784343" y="392298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92" name="Group 1191">
            <a:extLst>
              <a:ext uri="{FF2B5EF4-FFF2-40B4-BE49-F238E27FC236}">
                <a16:creationId xmlns:a16="http://schemas.microsoft.com/office/drawing/2014/main" id="{A57FB20E-CC10-7DC0-DE18-F4BA09CB012D}"/>
              </a:ext>
            </a:extLst>
          </p:cNvPr>
          <p:cNvGrpSpPr/>
          <p:nvPr/>
        </p:nvGrpSpPr>
        <p:grpSpPr>
          <a:xfrm>
            <a:off x="4847565" y="3922860"/>
            <a:ext cx="1031572" cy="120585"/>
            <a:chOff x="1038380" y="752862"/>
            <a:chExt cx="625798" cy="73152"/>
          </a:xfrm>
          <a:solidFill>
            <a:srgbClr val="E7E6E6"/>
          </a:solidFill>
        </p:grpSpPr>
        <p:cxnSp>
          <p:nvCxnSpPr>
            <p:cNvPr id="1193" name="Straight Connector 1192">
              <a:extLst>
                <a:ext uri="{FF2B5EF4-FFF2-40B4-BE49-F238E27FC236}">
                  <a16:creationId xmlns:a16="http://schemas.microsoft.com/office/drawing/2014/main" id="{84502E93-C961-0E48-FE8B-1AD767A6A900}"/>
                </a:ext>
              </a:extLst>
            </p:cNvPr>
            <p:cNvCxnSpPr>
              <a:cxnSpLocks/>
              <a:stCxn id="1194" idx="2"/>
              <a:endCxn id="119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94" name="Oval 1193">
              <a:extLst>
                <a:ext uri="{FF2B5EF4-FFF2-40B4-BE49-F238E27FC236}">
                  <a16:creationId xmlns:a16="http://schemas.microsoft.com/office/drawing/2014/main" id="{E1637970-1646-6820-ABBA-90C086C04820}"/>
                </a:ext>
              </a:extLst>
            </p:cNvPr>
            <p:cNvSpPr>
              <a:spLocks noChangeAspect="1"/>
            </p:cNvSpPr>
            <p:nvPr/>
          </p:nvSpPr>
          <p:spPr>
            <a:xfrm>
              <a:off x="1038380"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5" name="Oval 1194">
              <a:extLst>
                <a:ext uri="{FF2B5EF4-FFF2-40B4-BE49-F238E27FC236}">
                  <a16:creationId xmlns:a16="http://schemas.microsoft.com/office/drawing/2014/main" id="{AA631839-7D20-B1CA-720D-8ED4D0291C1F}"/>
                </a:ext>
              </a:extLst>
            </p:cNvPr>
            <p:cNvSpPr>
              <a:spLocks noChangeAspect="1"/>
            </p:cNvSpPr>
            <p:nvPr/>
          </p:nvSpPr>
          <p:spPr>
            <a:xfrm>
              <a:off x="1176541"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6" name="Oval 1195">
              <a:extLst>
                <a:ext uri="{FF2B5EF4-FFF2-40B4-BE49-F238E27FC236}">
                  <a16:creationId xmlns:a16="http://schemas.microsoft.com/office/drawing/2014/main" id="{1B241E6C-8BB2-A108-4B84-171564A12A81}"/>
                </a:ext>
              </a:extLst>
            </p:cNvPr>
            <p:cNvSpPr>
              <a:spLocks noChangeAspect="1"/>
            </p:cNvSpPr>
            <p:nvPr/>
          </p:nvSpPr>
          <p:spPr>
            <a:xfrm>
              <a:off x="1314702"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7" name="Oval 1196">
              <a:extLst>
                <a:ext uri="{FF2B5EF4-FFF2-40B4-BE49-F238E27FC236}">
                  <a16:creationId xmlns:a16="http://schemas.microsoft.com/office/drawing/2014/main" id="{B1738448-8DB9-BA89-A8B5-5AFA05462DAF}"/>
                </a:ext>
              </a:extLst>
            </p:cNvPr>
            <p:cNvSpPr>
              <a:spLocks noChangeAspect="1"/>
            </p:cNvSpPr>
            <p:nvPr/>
          </p:nvSpPr>
          <p:spPr>
            <a:xfrm>
              <a:off x="1452863"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8" name="Oval 1197">
              <a:extLst>
                <a:ext uri="{FF2B5EF4-FFF2-40B4-BE49-F238E27FC236}">
                  <a16:creationId xmlns:a16="http://schemas.microsoft.com/office/drawing/2014/main" id="{6948CBF4-6E4F-F5D9-2CA0-BF1C842DDCDD}"/>
                </a:ext>
              </a:extLst>
            </p:cNvPr>
            <p:cNvSpPr>
              <a:spLocks noChangeAspect="1"/>
            </p:cNvSpPr>
            <p:nvPr/>
          </p:nvSpPr>
          <p:spPr>
            <a:xfrm>
              <a:off x="1591026"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9" name="Rectangle 1198">
            <a:extLst>
              <a:ext uri="{FF2B5EF4-FFF2-40B4-BE49-F238E27FC236}">
                <a16:creationId xmlns:a16="http://schemas.microsoft.com/office/drawing/2014/main" id="{80215D00-8AC0-5704-F2D2-B70EFA93908E}"/>
              </a:ext>
            </a:extLst>
          </p:cNvPr>
          <p:cNvSpPr/>
          <p:nvPr/>
        </p:nvSpPr>
        <p:spPr>
          <a:xfrm>
            <a:off x="5796409" y="3881905"/>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C[0]</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201" name="Rectangle 1200">
            <a:extLst>
              <a:ext uri="{FF2B5EF4-FFF2-40B4-BE49-F238E27FC236}">
                <a16:creationId xmlns:a16="http://schemas.microsoft.com/office/drawing/2014/main" id="{0C62A3A9-AAE1-C748-EB3A-3845EA559D6B}"/>
              </a:ext>
            </a:extLst>
          </p:cNvPr>
          <p:cNvSpPr/>
          <p:nvPr/>
        </p:nvSpPr>
        <p:spPr>
          <a:xfrm>
            <a:off x="3940755" y="5755522"/>
            <a:ext cx="1459201"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inter-mat interconnect</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204" name="Rectangle 1203">
            <a:extLst>
              <a:ext uri="{FF2B5EF4-FFF2-40B4-BE49-F238E27FC236}">
                <a16:creationId xmlns:a16="http://schemas.microsoft.com/office/drawing/2014/main" id="{C592509F-C0C9-22F1-D791-88112DD2742F}"/>
              </a:ext>
            </a:extLst>
          </p:cNvPr>
          <p:cNvSpPr/>
          <p:nvPr/>
        </p:nvSpPr>
        <p:spPr>
          <a:xfrm>
            <a:off x="2535286" y="410599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rPr>
              <a:t>tmp</a:t>
            </a:r>
            <a:endParaRPr kumimoji="0" lang="en-US" sz="1600" b="1" i="0" u="none" strike="noStrike" kern="0" cap="none" spc="0" normalizeH="0" baseline="-2500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endParaRPr>
          </a:p>
        </p:txBody>
      </p:sp>
      <p:sp>
        <p:nvSpPr>
          <p:cNvPr id="1205" name="Rectangle 1204">
            <a:extLst>
              <a:ext uri="{FF2B5EF4-FFF2-40B4-BE49-F238E27FC236}">
                <a16:creationId xmlns:a16="http://schemas.microsoft.com/office/drawing/2014/main" id="{D099B624-9808-6F5D-C931-74EBCF9C67E4}"/>
              </a:ext>
            </a:extLst>
          </p:cNvPr>
          <p:cNvSpPr/>
          <p:nvPr/>
        </p:nvSpPr>
        <p:spPr>
          <a:xfrm>
            <a:off x="2535286" y="4326211"/>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C00000"/>
                </a:solidFill>
                <a:effectLst/>
                <a:uLnTx/>
                <a:uFillTx/>
                <a:latin typeface="Avenir Next" panose="020B0503020202020204" pitchFamily="34" charset="0"/>
                <a:cs typeface="Courier New" panose="02070309020205020404" pitchFamily="49" charset="0"/>
              </a:rPr>
              <a:t>out</a:t>
            </a:r>
            <a:endParaRPr kumimoji="0" lang="en-US" sz="1600" b="1" i="0" u="none" strike="noStrike" kern="0" cap="none" spc="0" normalizeH="0" baseline="-25000" noProof="0" dirty="0">
              <a:ln>
                <a:noFill/>
              </a:ln>
              <a:solidFill>
                <a:srgbClr val="C00000"/>
              </a:solidFill>
              <a:effectLst/>
              <a:uLnTx/>
              <a:uFillTx/>
              <a:latin typeface="Avenir Next" panose="020B0503020202020204" pitchFamily="34" charset="0"/>
              <a:cs typeface="Courier New" panose="02070309020205020404" pitchFamily="49" charset="0"/>
            </a:endParaRPr>
          </a:p>
        </p:txBody>
      </p:sp>
      <p:graphicFrame>
        <p:nvGraphicFramePr>
          <p:cNvPr id="4" name="Table 4">
            <a:extLst>
              <a:ext uri="{FF2B5EF4-FFF2-40B4-BE49-F238E27FC236}">
                <a16:creationId xmlns:a16="http://schemas.microsoft.com/office/drawing/2014/main" id="{ED9FADEC-9BA3-5421-C7C3-621A7FFC367C}"/>
              </a:ext>
            </a:extLst>
          </p:cNvPr>
          <p:cNvGraphicFramePr>
            <a:graphicFrameLocks/>
          </p:cNvGraphicFramePr>
          <p:nvPr>
            <p:extLst>
              <p:ext uri="{D42A27DB-BD31-4B8C-83A1-F6EECF244321}">
                <p14:modId xmlns:p14="http://schemas.microsoft.com/office/powerpoint/2010/main" val="305901229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92838155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In-DRAM Vector Reduction (II)</a:t>
            </a:r>
          </a:p>
        </p:txBody>
      </p:sp>
      <p:sp>
        <p:nvSpPr>
          <p:cNvPr id="1200" name="Rectangle 1199" hidden="1">
            <a:extLst>
              <a:ext uri="{FF2B5EF4-FFF2-40B4-BE49-F238E27FC236}">
                <a16:creationId xmlns:a16="http://schemas.microsoft.com/office/drawing/2014/main" id="{BDD4A02E-413E-36AC-2DAB-027C8F6622D1}"/>
              </a:ext>
            </a:extLst>
          </p:cNvPr>
          <p:cNvSpPr/>
          <p:nvPr/>
        </p:nvSpPr>
        <p:spPr>
          <a:xfrm>
            <a:off x="200329" y="4903546"/>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local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5" name="Rectangle 1074">
            <a:extLst>
              <a:ext uri="{FF2B5EF4-FFF2-40B4-BE49-F238E27FC236}">
                <a16:creationId xmlns:a16="http://schemas.microsoft.com/office/drawing/2014/main" id="{B8A26B3F-314D-24A0-E734-0097FB04A021}"/>
              </a:ext>
            </a:extLst>
          </p:cNvPr>
          <p:cNvSpPr/>
          <p:nvPr/>
        </p:nvSpPr>
        <p:spPr>
          <a:xfrm>
            <a:off x="2369256" y="5480881"/>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global</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6" name="Rounded Rectangle 1075">
            <a:extLst>
              <a:ext uri="{FF2B5EF4-FFF2-40B4-BE49-F238E27FC236}">
                <a16:creationId xmlns:a16="http://schemas.microsoft.com/office/drawing/2014/main" id="{6852F016-75AD-E750-3FA0-4FA6021709D5}"/>
              </a:ext>
            </a:extLst>
          </p:cNvPr>
          <p:cNvSpPr/>
          <p:nvPr/>
        </p:nvSpPr>
        <p:spPr>
          <a:xfrm rot="5400000">
            <a:off x="3272202" y="3352291"/>
            <a:ext cx="1266139" cy="1261717"/>
          </a:xfrm>
          <a:prstGeom prst="roundRect">
            <a:avLst>
              <a:gd name="adj" fmla="val 5605"/>
            </a:avLst>
          </a:prstGeom>
          <a:solidFill>
            <a:srgbClr val="5B9BD5">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7" name="Rounded Rectangle 1076">
            <a:extLst>
              <a:ext uri="{FF2B5EF4-FFF2-40B4-BE49-F238E27FC236}">
                <a16:creationId xmlns:a16="http://schemas.microsoft.com/office/drawing/2014/main" id="{6E85420C-4110-A00A-9E3E-C4E7DA5B504B}"/>
              </a:ext>
            </a:extLst>
          </p:cNvPr>
          <p:cNvSpPr/>
          <p:nvPr/>
        </p:nvSpPr>
        <p:spPr>
          <a:xfrm rot="5400000">
            <a:off x="3740625" y="4236758"/>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78" name="Rectangle 93">
            <a:extLst>
              <a:ext uri="{FF2B5EF4-FFF2-40B4-BE49-F238E27FC236}">
                <a16:creationId xmlns:a16="http://schemas.microsoft.com/office/drawing/2014/main" id="{C717E82A-C75B-9AE5-9457-90A53985A17D}"/>
              </a:ext>
            </a:extLst>
          </p:cNvPr>
          <p:cNvSpPr/>
          <p:nvPr/>
        </p:nvSpPr>
        <p:spPr>
          <a:xfrm>
            <a:off x="3360649" y="4795100"/>
            <a:ext cx="165895" cy="180877"/>
          </a:xfrm>
          <a:prstGeom prst="roundRect">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9" name="Rectangle 94">
            <a:extLst>
              <a:ext uri="{FF2B5EF4-FFF2-40B4-BE49-F238E27FC236}">
                <a16:creationId xmlns:a16="http://schemas.microsoft.com/office/drawing/2014/main" id="{2513D47C-76CD-6C1F-D2D5-CDBE22AFDCA6}"/>
              </a:ext>
            </a:extLst>
          </p:cNvPr>
          <p:cNvSpPr/>
          <p:nvPr/>
        </p:nvSpPr>
        <p:spPr>
          <a:xfrm>
            <a:off x="3591407" y="4795100"/>
            <a:ext cx="165895" cy="180877"/>
          </a:xfrm>
          <a:prstGeom prst="roundRect">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0" name="Rectangle 95">
            <a:extLst>
              <a:ext uri="{FF2B5EF4-FFF2-40B4-BE49-F238E27FC236}">
                <a16:creationId xmlns:a16="http://schemas.microsoft.com/office/drawing/2014/main" id="{003206E5-A16B-3EF7-B84F-D196ED085E89}"/>
              </a:ext>
            </a:extLst>
          </p:cNvPr>
          <p:cNvSpPr/>
          <p:nvPr/>
        </p:nvSpPr>
        <p:spPr>
          <a:xfrm>
            <a:off x="3822164" y="4795100"/>
            <a:ext cx="165895" cy="180877"/>
          </a:xfrm>
          <a:prstGeom prst="roundRect">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1" name="Rectangle 96">
            <a:extLst>
              <a:ext uri="{FF2B5EF4-FFF2-40B4-BE49-F238E27FC236}">
                <a16:creationId xmlns:a16="http://schemas.microsoft.com/office/drawing/2014/main" id="{569E3C46-B1A2-99D9-AD2D-0D3DBA11E85E}"/>
              </a:ext>
            </a:extLst>
          </p:cNvPr>
          <p:cNvSpPr/>
          <p:nvPr/>
        </p:nvSpPr>
        <p:spPr>
          <a:xfrm>
            <a:off x="4052922" y="4795100"/>
            <a:ext cx="165895" cy="180877"/>
          </a:xfrm>
          <a:prstGeom prst="roundRect">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082" name="Straight Connector 1081">
            <a:extLst>
              <a:ext uri="{FF2B5EF4-FFF2-40B4-BE49-F238E27FC236}">
                <a16:creationId xmlns:a16="http://schemas.microsoft.com/office/drawing/2014/main" id="{C423CA59-BF1A-B8C5-6AD5-069F87C87E3D}"/>
              </a:ext>
            </a:extLst>
          </p:cNvPr>
          <p:cNvCxnSpPr>
            <a:cxnSpLocks/>
            <a:stCxn id="1147" idx="0"/>
            <a:endCxn id="1078" idx="0"/>
          </p:cNvCxnSpPr>
          <p:nvPr/>
        </p:nvCxnSpPr>
        <p:spPr>
          <a:xfrm flipH="1">
            <a:off x="3443596" y="3493622"/>
            <a:ext cx="2597" cy="1301478"/>
          </a:xfrm>
          <a:prstGeom prst="line">
            <a:avLst/>
          </a:prstGeom>
          <a:noFill/>
          <a:ln w="28575" cap="flat" cmpd="sng" algn="ctr">
            <a:solidFill>
              <a:srgbClr val="C00000"/>
            </a:solidFill>
            <a:prstDash val="solid"/>
            <a:miter lim="800000"/>
          </a:ln>
          <a:effectLst/>
        </p:spPr>
      </p:cxnSp>
      <p:cxnSp>
        <p:nvCxnSpPr>
          <p:cNvPr id="1083" name="Straight Connector 1082">
            <a:extLst>
              <a:ext uri="{FF2B5EF4-FFF2-40B4-BE49-F238E27FC236}">
                <a16:creationId xmlns:a16="http://schemas.microsoft.com/office/drawing/2014/main" id="{66CC7017-30CD-EB58-942E-B2FFE3AD8ED8}"/>
              </a:ext>
            </a:extLst>
          </p:cNvPr>
          <p:cNvCxnSpPr>
            <a:cxnSpLocks/>
            <a:stCxn id="1148" idx="0"/>
            <a:endCxn id="1079" idx="0"/>
          </p:cNvCxnSpPr>
          <p:nvPr/>
        </p:nvCxnSpPr>
        <p:spPr>
          <a:xfrm>
            <a:off x="3673939" y="3493622"/>
            <a:ext cx="416" cy="1301478"/>
          </a:xfrm>
          <a:prstGeom prst="line">
            <a:avLst/>
          </a:prstGeom>
          <a:noFill/>
          <a:ln w="28575" cap="flat" cmpd="sng" algn="ctr">
            <a:solidFill>
              <a:srgbClr val="C00000"/>
            </a:solidFill>
            <a:prstDash val="solid"/>
            <a:miter lim="800000"/>
          </a:ln>
          <a:effectLst/>
        </p:spPr>
      </p:cxnSp>
      <p:cxnSp>
        <p:nvCxnSpPr>
          <p:cNvPr id="1084" name="Straight Connector 1083">
            <a:extLst>
              <a:ext uri="{FF2B5EF4-FFF2-40B4-BE49-F238E27FC236}">
                <a16:creationId xmlns:a16="http://schemas.microsoft.com/office/drawing/2014/main" id="{3BC4DACD-D77E-8398-CF03-76D51C2B46F9}"/>
              </a:ext>
            </a:extLst>
          </p:cNvPr>
          <p:cNvCxnSpPr>
            <a:cxnSpLocks/>
            <a:stCxn id="1149" idx="0"/>
            <a:endCxn id="1080" idx="0"/>
          </p:cNvCxnSpPr>
          <p:nvPr/>
        </p:nvCxnSpPr>
        <p:spPr>
          <a:xfrm>
            <a:off x="3901685" y="3493622"/>
            <a:ext cx="3427" cy="1301478"/>
          </a:xfrm>
          <a:prstGeom prst="line">
            <a:avLst/>
          </a:prstGeom>
          <a:noFill/>
          <a:ln w="28575" cap="flat" cmpd="sng" algn="ctr">
            <a:solidFill>
              <a:srgbClr val="C00000"/>
            </a:solidFill>
            <a:prstDash val="solid"/>
            <a:miter lim="800000"/>
          </a:ln>
          <a:effectLst/>
        </p:spPr>
      </p:cxnSp>
      <p:cxnSp>
        <p:nvCxnSpPr>
          <p:cNvPr id="1085" name="Straight Connector 1084">
            <a:extLst>
              <a:ext uri="{FF2B5EF4-FFF2-40B4-BE49-F238E27FC236}">
                <a16:creationId xmlns:a16="http://schemas.microsoft.com/office/drawing/2014/main" id="{9B078D36-7218-1C14-5C93-5558A4551197}"/>
              </a:ext>
            </a:extLst>
          </p:cNvPr>
          <p:cNvCxnSpPr>
            <a:cxnSpLocks/>
            <a:stCxn id="1150" idx="0"/>
            <a:endCxn id="1081" idx="0"/>
          </p:cNvCxnSpPr>
          <p:nvPr/>
        </p:nvCxnSpPr>
        <p:spPr>
          <a:xfrm>
            <a:off x="4129431" y="3493622"/>
            <a:ext cx="6439" cy="1301478"/>
          </a:xfrm>
          <a:prstGeom prst="line">
            <a:avLst/>
          </a:prstGeom>
          <a:noFill/>
          <a:ln w="28575" cap="flat" cmpd="sng" algn="ctr">
            <a:solidFill>
              <a:srgbClr val="C00000"/>
            </a:solidFill>
            <a:prstDash val="solid"/>
            <a:miter lim="800000"/>
          </a:ln>
          <a:effectLst/>
        </p:spPr>
      </p:cxnSp>
      <p:grpSp>
        <p:nvGrpSpPr>
          <p:cNvPr id="1086" name="Group 1085">
            <a:extLst>
              <a:ext uri="{FF2B5EF4-FFF2-40B4-BE49-F238E27FC236}">
                <a16:creationId xmlns:a16="http://schemas.microsoft.com/office/drawing/2014/main" id="{BC72E493-0638-E757-0A8C-266533EBADEB}"/>
              </a:ext>
            </a:extLst>
          </p:cNvPr>
          <p:cNvGrpSpPr/>
          <p:nvPr/>
        </p:nvGrpSpPr>
        <p:grpSpPr>
          <a:xfrm>
            <a:off x="3315820" y="5035954"/>
            <a:ext cx="1171730" cy="564656"/>
            <a:chOff x="691693" y="1634096"/>
            <a:chExt cx="710824" cy="342545"/>
          </a:xfrm>
        </p:grpSpPr>
        <p:cxnSp>
          <p:nvCxnSpPr>
            <p:cNvPr id="1087" name="Straight Connector 1086">
              <a:extLst>
                <a:ext uri="{FF2B5EF4-FFF2-40B4-BE49-F238E27FC236}">
                  <a16:creationId xmlns:a16="http://schemas.microsoft.com/office/drawing/2014/main" id="{247BF827-F2BB-7C37-E09A-6653F73F3E1A}"/>
                </a:ext>
              </a:extLst>
            </p:cNvPr>
            <p:cNvCxnSpPr>
              <a:cxnSpLocks/>
            </p:cNvCxnSpPr>
            <p:nvPr/>
          </p:nvCxnSpPr>
          <p:spPr>
            <a:xfrm>
              <a:off x="1046978" y="1634096"/>
              <a:ext cx="0" cy="241292"/>
            </a:xfrm>
            <a:prstGeom prst="line">
              <a:avLst/>
            </a:prstGeom>
            <a:noFill/>
            <a:ln w="38100" cap="flat" cmpd="sng" algn="ctr">
              <a:solidFill>
                <a:schemeClr val="tx1">
                  <a:lumMod val="85000"/>
                  <a:lumOff val="15000"/>
                </a:schemeClr>
              </a:solidFill>
              <a:prstDash val="solid"/>
              <a:miter lim="800000"/>
            </a:ln>
            <a:effectLst/>
          </p:spPr>
        </p:cxnSp>
        <p:sp>
          <p:nvSpPr>
            <p:cNvPr id="1088" name="Rounded Rectangle 1087">
              <a:extLst>
                <a:ext uri="{FF2B5EF4-FFF2-40B4-BE49-F238E27FC236}">
                  <a16:creationId xmlns:a16="http://schemas.microsoft.com/office/drawing/2014/main" id="{12D7E820-B723-0676-963C-C3E9CE38C5F1}"/>
                </a:ext>
              </a:extLst>
            </p:cNvPr>
            <p:cNvSpPr/>
            <p:nvPr/>
          </p:nvSpPr>
          <p:spPr>
            <a:xfrm rot="5400000">
              <a:off x="945851" y="1519976"/>
              <a:ext cx="202507" cy="710824"/>
            </a:xfrm>
            <a:prstGeom prst="roundRect">
              <a:avLst/>
            </a:prstGeom>
            <a:solidFill>
              <a:srgbClr val="E7E6E6">
                <a:lumMod val="90000"/>
              </a:srgb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89" name="Rectangle 93">
              <a:extLst>
                <a:ext uri="{FF2B5EF4-FFF2-40B4-BE49-F238E27FC236}">
                  <a16:creationId xmlns:a16="http://schemas.microsoft.com/office/drawing/2014/main" id="{46E508E7-D092-667E-EA22-AD929620C8D5}"/>
                </a:ext>
              </a:extLst>
            </p:cNvPr>
            <p:cNvSpPr/>
            <p:nvPr/>
          </p:nvSpPr>
          <p:spPr>
            <a:xfrm>
              <a:off x="772980" y="1817168"/>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0" name="Rectangle 94">
              <a:extLst>
                <a:ext uri="{FF2B5EF4-FFF2-40B4-BE49-F238E27FC236}">
                  <a16:creationId xmlns:a16="http://schemas.microsoft.com/office/drawing/2014/main" id="{7CEB3365-84B4-5DB5-AFD6-9E2F7FC73D8F}"/>
                </a:ext>
              </a:extLst>
            </p:cNvPr>
            <p:cNvSpPr/>
            <p:nvPr/>
          </p:nvSpPr>
          <p:spPr>
            <a:xfrm>
              <a:off x="913892" y="1815984"/>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1" name="Rectangle 95">
              <a:extLst>
                <a:ext uri="{FF2B5EF4-FFF2-40B4-BE49-F238E27FC236}">
                  <a16:creationId xmlns:a16="http://schemas.microsoft.com/office/drawing/2014/main" id="{6800DAE5-00A6-2FBA-7B20-2CFFAAA65FAD}"/>
                </a:ext>
              </a:extLst>
            </p:cNvPr>
            <p:cNvSpPr/>
            <p:nvPr/>
          </p:nvSpPr>
          <p:spPr>
            <a:xfrm>
              <a:off x="1054804" y="1817037"/>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2" name="Rectangle 96">
              <a:extLst>
                <a:ext uri="{FF2B5EF4-FFF2-40B4-BE49-F238E27FC236}">
                  <a16:creationId xmlns:a16="http://schemas.microsoft.com/office/drawing/2014/main" id="{1FB1E8D2-8C85-DEFF-2C99-6F58D7EAAB1F}"/>
                </a:ext>
              </a:extLst>
            </p:cNvPr>
            <p:cNvSpPr/>
            <p:nvPr/>
          </p:nvSpPr>
          <p:spPr>
            <a:xfrm>
              <a:off x="1195717" y="1817168"/>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093" name="Straight Connector 1092">
            <a:extLst>
              <a:ext uri="{FF2B5EF4-FFF2-40B4-BE49-F238E27FC236}">
                <a16:creationId xmlns:a16="http://schemas.microsoft.com/office/drawing/2014/main" id="{A15E6425-FC57-079E-A39F-886461BB2A82}"/>
              </a:ext>
            </a:extLst>
          </p:cNvPr>
          <p:cNvCxnSpPr>
            <a:cxnSpLocks/>
            <a:stCxn id="1151" idx="0"/>
            <a:endCxn id="1108" idx="0"/>
          </p:cNvCxnSpPr>
          <p:nvPr/>
        </p:nvCxnSpPr>
        <p:spPr>
          <a:xfrm>
            <a:off x="4357181" y="3493622"/>
            <a:ext cx="979" cy="1301478"/>
          </a:xfrm>
          <a:prstGeom prst="line">
            <a:avLst/>
          </a:prstGeom>
          <a:noFill/>
          <a:ln w="28575" cap="flat" cmpd="sng" algn="ctr">
            <a:solidFill>
              <a:srgbClr val="C00000"/>
            </a:solidFill>
            <a:prstDash val="solid"/>
            <a:miter lim="800000"/>
          </a:ln>
          <a:effectLst/>
        </p:spPr>
      </p:cxnSp>
      <p:grpSp>
        <p:nvGrpSpPr>
          <p:cNvPr id="1094" name="Group 1093">
            <a:extLst>
              <a:ext uri="{FF2B5EF4-FFF2-40B4-BE49-F238E27FC236}">
                <a16:creationId xmlns:a16="http://schemas.microsoft.com/office/drawing/2014/main" id="{9D44D4FE-88BA-43EE-3B5D-351B1AD566E6}"/>
              </a:ext>
            </a:extLst>
          </p:cNvPr>
          <p:cNvGrpSpPr/>
          <p:nvPr/>
        </p:nvGrpSpPr>
        <p:grpSpPr>
          <a:xfrm>
            <a:off x="3385901" y="4137476"/>
            <a:ext cx="1031572" cy="120585"/>
            <a:chOff x="1038380" y="752862"/>
            <a:chExt cx="625798" cy="73152"/>
          </a:xfrm>
          <a:solidFill>
            <a:srgbClr val="E7E6E6"/>
          </a:solidFill>
        </p:grpSpPr>
        <p:cxnSp>
          <p:nvCxnSpPr>
            <p:cNvPr id="1095" name="Straight Connector 1094">
              <a:extLst>
                <a:ext uri="{FF2B5EF4-FFF2-40B4-BE49-F238E27FC236}">
                  <a16:creationId xmlns:a16="http://schemas.microsoft.com/office/drawing/2014/main" id="{397CF279-88A4-A45A-9201-414837B13935}"/>
                </a:ext>
              </a:extLst>
            </p:cNvPr>
            <p:cNvCxnSpPr>
              <a:cxnSpLocks/>
              <a:stCxn id="1096" idx="2"/>
              <a:endCxn id="110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096" name="Oval 1095">
              <a:extLst>
                <a:ext uri="{FF2B5EF4-FFF2-40B4-BE49-F238E27FC236}">
                  <a16:creationId xmlns:a16="http://schemas.microsoft.com/office/drawing/2014/main" id="{B9DB3FAB-E31A-0EE1-FB1E-40D5D828C3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7" name="Oval 1096">
              <a:extLst>
                <a:ext uri="{FF2B5EF4-FFF2-40B4-BE49-F238E27FC236}">
                  <a16:creationId xmlns:a16="http://schemas.microsoft.com/office/drawing/2014/main" id="{B281A77D-D4F5-1A27-F667-08A6BF87FE5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8" name="Oval 1097">
              <a:extLst>
                <a:ext uri="{FF2B5EF4-FFF2-40B4-BE49-F238E27FC236}">
                  <a16:creationId xmlns:a16="http://schemas.microsoft.com/office/drawing/2014/main" id="{7E1FD21D-EF3C-AE7E-F174-3B9FD41F43DB}"/>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9" name="Oval 1098">
              <a:extLst>
                <a:ext uri="{FF2B5EF4-FFF2-40B4-BE49-F238E27FC236}">
                  <a16:creationId xmlns:a16="http://schemas.microsoft.com/office/drawing/2014/main" id="{0E1313BA-9A0A-866A-B781-83DF136CBA78}"/>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0" name="Oval 1099">
              <a:extLst>
                <a:ext uri="{FF2B5EF4-FFF2-40B4-BE49-F238E27FC236}">
                  <a16:creationId xmlns:a16="http://schemas.microsoft.com/office/drawing/2014/main" id="{7AAC87D5-59AA-6410-0BDA-0C17FD1C7AF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01" name="Group 1100">
            <a:extLst>
              <a:ext uri="{FF2B5EF4-FFF2-40B4-BE49-F238E27FC236}">
                <a16:creationId xmlns:a16="http://schemas.microsoft.com/office/drawing/2014/main" id="{59AD3628-8FA4-BD31-1660-7158E0080839}"/>
              </a:ext>
            </a:extLst>
          </p:cNvPr>
          <p:cNvGrpSpPr/>
          <p:nvPr/>
        </p:nvGrpSpPr>
        <p:grpSpPr>
          <a:xfrm>
            <a:off x="3385901" y="4352096"/>
            <a:ext cx="1031572" cy="120585"/>
            <a:chOff x="1038380" y="752862"/>
            <a:chExt cx="625798" cy="73152"/>
          </a:xfrm>
          <a:solidFill>
            <a:srgbClr val="E7E6E6"/>
          </a:solidFill>
        </p:grpSpPr>
        <p:cxnSp>
          <p:nvCxnSpPr>
            <p:cNvPr id="1102" name="Straight Connector 1101">
              <a:extLst>
                <a:ext uri="{FF2B5EF4-FFF2-40B4-BE49-F238E27FC236}">
                  <a16:creationId xmlns:a16="http://schemas.microsoft.com/office/drawing/2014/main" id="{EA40B35C-CECA-4B1C-76A9-BB064E8BB5CA}"/>
                </a:ext>
              </a:extLst>
            </p:cNvPr>
            <p:cNvCxnSpPr>
              <a:cxnSpLocks/>
              <a:stCxn id="1103" idx="2"/>
              <a:endCxn id="1107"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03" name="Oval 1102">
              <a:extLst>
                <a:ext uri="{FF2B5EF4-FFF2-40B4-BE49-F238E27FC236}">
                  <a16:creationId xmlns:a16="http://schemas.microsoft.com/office/drawing/2014/main" id="{D023C09F-A12A-0B85-0BC4-FDFB1F011BFA}"/>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4" name="Oval 1103">
              <a:extLst>
                <a:ext uri="{FF2B5EF4-FFF2-40B4-BE49-F238E27FC236}">
                  <a16:creationId xmlns:a16="http://schemas.microsoft.com/office/drawing/2014/main" id="{67600EBE-1434-DB0C-815B-C3068F2B865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5" name="Oval 1104">
              <a:extLst>
                <a:ext uri="{FF2B5EF4-FFF2-40B4-BE49-F238E27FC236}">
                  <a16:creationId xmlns:a16="http://schemas.microsoft.com/office/drawing/2014/main" id="{6562B16D-EB78-DC7D-7123-763448C9E282}"/>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6" name="Oval 1105">
              <a:extLst>
                <a:ext uri="{FF2B5EF4-FFF2-40B4-BE49-F238E27FC236}">
                  <a16:creationId xmlns:a16="http://schemas.microsoft.com/office/drawing/2014/main" id="{6B855D17-153F-F18D-DB2A-2ED52B6DACF8}"/>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7" name="Oval 1106">
              <a:extLst>
                <a:ext uri="{FF2B5EF4-FFF2-40B4-BE49-F238E27FC236}">
                  <a16:creationId xmlns:a16="http://schemas.microsoft.com/office/drawing/2014/main" id="{82D670FE-6FE6-FEF3-05DA-D7B14650FFE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08" name="Rectangle 96">
            <a:extLst>
              <a:ext uri="{FF2B5EF4-FFF2-40B4-BE49-F238E27FC236}">
                <a16:creationId xmlns:a16="http://schemas.microsoft.com/office/drawing/2014/main" id="{DD219EF8-7242-448C-A3AF-B33FE6470ADC}"/>
              </a:ext>
            </a:extLst>
          </p:cNvPr>
          <p:cNvSpPr/>
          <p:nvPr/>
        </p:nvSpPr>
        <p:spPr>
          <a:xfrm>
            <a:off x="4275213" y="4795100"/>
            <a:ext cx="165895" cy="180877"/>
          </a:xfrm>
          <a:prstGeom prst="roundRect">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9" name="Rounded Rectangle 1108">
            <a:extLst>
              <a:ext uri="{FF2B5EF4-FFF2-40B4-BE49-F238E27FC236}">
                <a16:creationId xmlns:a16="http://schemas.microsoft.com/office/drawing/2014/main" id="{A0221A22-D3E5-DBEB-988D-1DB4FE2F4C73}"/>
              </a:ext>
            </a:extLst>
          </p:cNvPr>
          <p:cNvSpPr/>
          <p:nvPr/>
        </p:nvSpPr>
        <p:spPr>
          <a:xfrm rot="5400000">
            <a:off x="4733866" y="3352293"/>
            <a:ext cx="1266139" cy="1261717"/>
          </a:xfrm>
          <a:prstGeom prst="roundRect">
            <a:avLst>
              <a:gd name="adj" fmla="val 5605"/>
            </a:avLst>
          </a:prstGeom>
          <a:solidFill>
            <a:srgbClr val="5B9BD5">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0" name="Rounded Rectangle 1109">
            <a:extLst>
              <a:ext uri="{FF2B5EF4-FFF2-40B4-BE49-F238E27FC236}">
                <a16:creationId xmlns:a16="http://schemas.microsoft.com/office/drawing/2014/main" id="{A883C586-6E7D-248B-CA4E-55425F3D6C52}"/>
              </a:ext>
            </a:extLst>
          </p:cNvPr>
          <p:cNvSpPr/>
          <p:nvPr/>
        </p:nvSpPr>
        <p:spPr>
          <a:xfrm rot="5400000">
            <a:off x="5202290" y="4236760"/>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11" name="Rectangle 93">
            <a:extLst>
              <a:ext uri="{FF2B5EF4-FFF2-40B4-BE49-F238E27FC236}">
                <a16:creationId xmlns:a16="http://schemas.microsoft.com/office/drawing/2014/main" id="{A01B8499-F939-96C6-75A6-AC22D3E92B4C}"/>
              </a:ext>
            </a:extLst>
          </p:cNvPr>
          <p:cNvSpPr/>
          <p:nvPr/>
        </p:nvSpPr>
        <p:spPr>
          <a:xfrm>
            <a:off x="4822314"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2" name="Rectangle 94">
            <a:extLst>
              <a:ext uri="{FF2B5EF4-FFF2-40B4-BE49-F238E27FC236}">
                <a16:creationId xmlns:a16="http://schemas.microsoft.com/office/drawing/2014/main" id="{86761DF0-7781-D38A-C5FE-F58E46F911CE}"/>
              </a:ext>
            </a:extLst>
          </p:cNvPr>
          <p:cNvSpPr/>
          <p:nvPr/>
        </p:nvSpPr>
        <p:spPr>
          <a:xfrm>
            <a:off x="5053071"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3" name="Rectangle 95">
            <a:extLst>
              <a:ext uri="{FF2B5EF4-FFF2-40B4-BE49-F238E27FC236}">
                <a16:creationId xmlns:a16="http://schemas.microsoft.com/office/drawing/2014/main" id="{60DB8B93-2203-5EF6-CC7B-625A7CF716B9}"/>
              </a:ext>
            </a:extLst>
          </p:cNvPr>
          <p:cNvSpPr/>
          <p:nvPr/>
        </p:nvSpPr>
        <p:spPr>
          <a:xfrm>
            <a:off x="5283829"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4" name="Rectangle 96">
            <a:extLst>
              <a:ext uri="{FF2B5EF4-FFF2-40B4-BE49-F238E27FC236}">
                <a16:creationId xmlns:a16="http://schemas.microsoft.com/office/drawing/2014/main" id="{915E0176-BA0F-9988-B033-C47C6C9C470B}"/>
              </a:ext>
            </a:extLst>
          </p:cNvPr>
          <p:cNvSpPr/>
          <p:nvPr/>
        </p:nvSpPr>
        <p:spPr>
          <a:xfrm>
            <a:off x="5514587"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15" name="Straight Connector 1114">
            <a:extLst>
              <a:ext uri="{FF2B5EF4-FFF2-40B4-BE49-F238E27FC236}">
                <a16:creationId xmlns:a16="http://schemas.microsoft.com/office/drawing/2014/main" id="{1B48FD7F-0C2A-436D-EBCD-433E47A4422D}"/>
              </a:ext>
            </a:extLst>
          </p:cNvPr>
          <p:cNvCxnSpPr>
            <a:cxnSpLocks/>
            <a:stCxn id="1163" idx="0"/>
            <a:endCxn id="1111" idx="0"/>
          </p:cNvCxnSpPr>
          <p:nvPr/>
        </p:nvCxnSpPr>
        <p:spPr>
          <a:xfrm flipH="1">
            <a:off x="4905261" y="3493623"/>
            <a:ext cx="2597" cy="1301478"/>
          </a:xfrm>
          <a:prstGeom prst="line">
            <a:avLst/>
          </a:prstGeom>
          <a:noFill/>
          <a:ln w="28575" cap="flat" cmpd="sng" algn="ctr">
            <a:solidFill>
              <a:srgbClr val="C00000"/>
            </a:solidFill>
            <a:prstDash val="solid"/>
            <a:miter lim="800000"/>
          </a:ln>
          <a:effectLst/>
        </p:spPr>
      </p:cxnSp>
      <p:cxnSp>
        <p:nvCxnSpPr>
          <p:cNvPr id="1116" name="Straight Connector 1115">
            <a:extLst>
              <a:ext uri="{FF2B5EF4-FFF2-40B4-BE49-F238E27FC236}">
                <a16:creationId xmlns:a16="http://schemas.microsoft.com/office/drawing/2014/main" id="{A8379A0A-C0F4-1B74-2916-F66BA645AA94}"/>
              </a:ext>
            </a:extLst>
          </p:cNvPr>
          <p:cNvCxnSpPr>
            <a:cxnSpLocks/>
            <a:stCxn id="1164" idx="0"/>
            <a:endCxn id="1112" idx="0"/>
          </p:cNvCxnSpPr>
          <p:nvPr/>
        </p:nvCxnSpPr>
        <p:spPr>
          <a:xfrm>
            <a:off x="5135604" y="3493623"/>
            <a:ext cx="416" cy="1301478"/>
          </a:xfrm>
          <a:prstGeom prst="line">
            <a:avLst/>
          </a:prstGeom>
          <a:noFill/>
          <a:ln w="28575" cap="flat" cmpd="sng" algn="ctr">
            <a:solidFill>
              <a:srgbClr val="C00000"/>
            </a:solidFill>
            <a:prstDash val="solid"/>
            <a:miter lim="800000"/>
          </a:ln>
          <a:effectLst/>
        </p:spPr>
      </p:cxnSp>
      <p:cxnSp>
        <p:nvCxnSpPr>
          <p:cNvPr id="1117" name="Straight Connector 1116">
            <a:extLst>
              <a:ext uri="{FF2B5EF4-FFF2-40B4-BE49-F238E27FC236}">
                <a16:creationId xmlns:a16="http://schemas.microsoft.com/office/drawing/2014/main" id="{967638D7-994C-1179-60A5-D96C37FBB384}"/>
              </a:ext>
            </a:extLst>
          </p:cNvPr>
          <p:cNvCxnSpPr>
            <a:cxnSpLocks/>
            <a:stCxn id="1165" idx="0"/>
            <a:endCxn id="1113" idx="0"/>
          </p:cNvCxnSpPr>
          <p:nvPr/>
        </p:nvCxnSpPr>
        <p:spPr>
          <a:xfrm>
            <a:off x="5363350" y="3493623"/>
            <a:ext cx="3427" cy="1301478"/>
          </a:xfrm>
          <a:prstGeom prst="line">
            <a:avLst/>
          </a:prstGeom>
          <a:noFill/>
          <a:ln w="28575" cap="flat" cmpd="sng" algn="ctr">
            <a:solidFill>
              <a:srgbClr val="C00000"/>
            </a:solidFill>
            <a:prstDash val="solid"/>
            <a:miter lim="800000"/>
          </a:ln>
          <a:effectLst/>
        </p:spPr>
      </p:cxnSp>
      <p:cxnSp>
        <p:nvCxnSpPr>
          <p:cNvPr id="1118" name="Straight Connector 1117">
            <a:extLst>
              <a:ext uri="{FF2B5EF4-FFF2-40B4-BE49-F238E27FC236}">
                <a16:creationId xmlns:a16="http://schemas.microsoft.com/office/drawing/2014/main" id="{5372FB50-0723-7921-4B7E-E767E5FD07C2}"/>
              </a:ext>
            </a:extLst>
          </p:cNvPr>
          <p:cNvCxnSpPr>
            <a:cxnSpLocks/>
            <a:stCxn id="1166" idx="0"/>
            <a:endCxn id="1114" idx="0"/>
          </p:cNvCxnSpPr>
          <p:nvPr/>
        </p:nvCxnSpPr>
        <p:spPr>
          <a:xfrm>
            <a:off x="5591096" y="3493623"/>
            <a:ext cx="6439" cy="1301478"/>
          </a:xfrm>
          <a:prstGeom prst="line">
            <a:avLst/>
          </a:prstGeom>
          <a:noFill/>
          <a:ln w="28575" cap="flat" cmpd="sng" algn="ctr">
            <a:solidFill>
              <a:srgbClr val="C00000"/>
            </a:solidFill>
            <a:prstDash val="solid"/>
            <a:miter lim="800000"/>
          </a:ln>
          <a:effectLst/>
        </p:spPr>
      </p:cxnSp>
      <p:grpSp>
        <p:nvGrpSpPr>
          <p:cNvPr id="1119" name="Group 1118">
            <a:extLst>
              <a:ext uri="{FF2B5EF4-FFF2-40B4-BE49-F238E27FC236}">
                <a16:creationId xmlns:a16="http://schemas.microsoft.com/office/drawing/2014/main" id="{A5DF4D56-1B3E-DC77-AB74-E5FC47EF72AC}"/>
              </a:ext>
            </a:extLst>
          </p:cNvPr>
          <p:cNvGrpSpPr/>
          <p:nvPr/>
        </p:nvGrpSpPr>
        <p:grpSpPr>
          <a:xfrm>
            <a:off x="4777485" y="5035956"/>
            <a:ext cx="1171730" cy="564656"/>
            <a:chOff x="691693" y="1634096"/>
            <a:chExt cx="710824" cy="342545"/>
          </a:xfrm>
        </p:grpSpPr>
        <p:cxnSp>
          <p:nvCxnSpPr>
            <p:cNvPr id="1120" name="Straight Connector 1119">
              <a:extLst>
                <a:ext uri="{FF2B5EF4-FFF2-40B4-BE49-F238E27FC236}">
                  <a16:creationId xmlns:a16="http://schemas.microsoft.com/office/drawing/2014/main" id="{EE97897F-DF54-E2FE-C769-85B6FDC419A8}"/>
                </a:ext>
              </a:extLst>
            </p:cNvPr>
            <p:cNvCxnSpPr>
              <a:cxnSpLocks/>
            </p:cNvCxnSpPr>
            <p:nvPr/>
          </p:nvCxnSpPr>
          <p:spPr>
            <a:xfrm>
              <a:off x="1046978" y="1634096"/>
              <a:ext cx="0" cy="241292"/>
            </a:xfrm>
            <a:prstGeom prst="line">
              <a:avLst/>
            </a:prstGeom>
            <a:noFill/>
            <a:ln w="38100" cap="flat" cmpd="sng" algn="ctr">
              <a:solidFill>
                <a:srgbClr val="E7E6E6">
                  <a:lumMod val="25000"/>
                </a:srgbClr>
              </a:solidFill>
              <a:prstDash val="solid"/>
              <a:miter lim="800000"/>
            </a:ln>
            <a:effectLst/>
          </p:spPr>
        </p:cxnSp>
        <p:sp>
          <p:nvSpPr>
            <p:cNvPr id="1121" name="Rounded Rectangle 1120">
              <a:extLst>
                <a:ext uri="{FF2B5EF4-FFF2-40B4-BE49-F238E27FC236}">
                  <a16:creationId xmlns:a16="http://schemas.microsoft.com/office/drawing/2014/main" id="{EACECE32-AB43-4E29-EA0D-33AF58FA5245}"/>
                </a:ext>
              </a:extLst>
            </p:cNvPr>
            <p:cNvSpPr/>
            <p:nvPr/>
          </p:nvSpPr>
          <p:spPr>
            <a:xfrm rot="5400000">
              <a:off x="945851" y="1519976"/>
              <a:ext cx="202507" cy="710824"/>
            </a:xfrm>
            <a:prstGeom prst="roundRect">
              <a:avLst/>
            </a:prstGeom>
            <a:solidFill>
              <a:srgbClr val="E7E6E6">
                <a:lumMod val="9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22" name="Rectangle 93">
              <a:extLst>
                <a:ext uri="{FF2B5EF4-FFF2-40B4-BE49-F238E27FC236}">
                  <a16:creationId xmlns:a16="http://schemas.microsoft.com/office/drawing/2014/main" id="{F81E48B2-5B9B-AD9E-642A-8033CE1A36EF}"/>
                </a:ext>
              </a:extLst>
            </p:cNvPr>
            <p:cNvSpPr/>
            <p:nvPr/>
          </p:nvSpPr>
          <p:spPr>
            <a:xfrm>
              <a:off x="772980" y="1817168"/>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3" name="Rectangle 94">
              <a:extLst>
                <a:ext uri="{FF2B5EF4-FFF2-40B4-BE49-F238E27FC236}">
                  <a16:creationId xmlns:a16="http://schemas.microsoft.com/office/drawing/2014/main" id="{2048D6EE-8A1A-7C3C-EC9D-4B0B3300E733}"/>
                </a:ext>
              </a:extLst>
            </p:cNvPr>
            <p:cNvSpPr/>
            <p:nvPr/>
          </p:nvSpPr>
          <p:spPr>
            <a:xfrm>
              <a:off x="913892" y="1815984"/>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4" name="Rectangle 95">
              <a:extLst>
                <a:ext uri="{FF2B5EF4-FFF2-40B4-BE49-F238E27FC236}">
                  <a16:creationId xmlns:a16="http://schemas.microsoft.com/office/drawing/2014/main" id="{FF9A7E61-06B4-4067-1AF8-1CB993EAFF8B}"/>
                </a:ext>
              </a:extLst>
            </p:cNvPr>
            <p:cNvSpPr/>
            <p:nvPr/>
          </p:nvSpPr>
          <p:spPr>
            <a:xfrm>
              <a:off x="1054804" y="1817037"/>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5" name="Rectangle 96">
              <a:extLst>
                <a:ext uri="{FF2B5EF4-FFF2-40B4-BE49-F238E27FC236}">
                  <a16:creationId xmlns:a16="http://schemas.microsoft.com/office/drawing/2014/main" id="{49E95F86-F64B-153F-82FB-18EA46A64F76}"/>
                </a:ext>
              </a:extLst>
            </p:cNvPr>
            <p:cNvSpPr/>
            <p:nvPr/>
          </p:nvSpPr>
          <p:spPr>
            <a:xfrm>
              <a:off x="1195717" y="1817168"/>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126" name="Straight Connector 1125">
            <a:extLst>
              <a:ext uri="{FF2B5EF4-FFF2-40B4-BE49-F238E27FC236}">
                <a16:creationId xmlns:a16="http://schemas.microsoft.com/office/drawing/2014/main" id="{39D2601D-DDA2-23AF-8762-E5611647AB1A}"/>
              </a:ext>
            </a:extLst>
          </p:cNvPr>
          <p:cNvCxnSpPr>
            <a:cxnSpLocks/>
            <a:stCxn id="1167" idx="0"/>
            <a:endCxn id="1141" idx="0"/>
          </p:cNvCxnSpPr>
          <p:nvPr/>
        </p:nvCxnSpPr>
        <p:spPr>
          <a:xfrm>
            <a:off x="5818845" y="3493623"/>
            <a:ext cx="979" cy="1301478"/>
          </a:xfrm>
          <a:prstGeom prst="line">
            <a:avLst/>
          </a:prstGeom>
          <a:noFill/>
          <a:ln w="28575" cap="flat" cmpd="sng" algn="ctr">
            <a:solidFill>
              <a:srgbClr val="C00000"/>
            </a:solidFill>
            <a:prstDash val="solid"/>
            <a:miter lim="800000"/>
          </a:ln>
          <a:effectLst/>
        </p:spPr>
      </p:cxnSp>
      <p:grpSp>
        <p:nvGrpSpPr>
          <p:cNvPr id="1127" name="Group 1126">
            <a:extLst>
              <a:ext uri="{FF2B5EF4-FFF2-40B4-BE49-F238E27FC236}">
                <a16:creationId xmlns:a16="http://schemas.microsoft.com/office/drawing/2014/main" id="{D0D9C1DF-5CC8-8950-3244-D8B088EE9B86}"/>
              </a:ext>
            </a:extLst>
          </p:cNvPr>
          <p:cNvGrpSpPr/>
          <p:nvPr/>
        </p:nvGrpSpPr>
        <p:grpSpPr>
          <a:xfrm>
            <a:off x="4847565" y="4137478"/>
            <a:ext cx="1031572" cy="120585"/>
            <a:chOff x="1038380" y="752862"/>
            <a:chExt cx="625798" cy="73152"/>
          </a:xfrm>
          <a:solidFill>
            <a:srgbClr val="E7E6E6"/>
          </a:solidFill>
        </p:grpSpPr>
        <p:cxnSp>
          <p:nvCxnSpPr>
            <p:cNvPr id="1128" name="Straight Connector 1127">
              <a:extLst>
                <a:ext uri="{FF2B5EF4-FFF2-40B4-BE49-F238E27FC236}">
                  <a16:creationId xmlns:a16="http://schemas.microsoft.com/office/drawing/2014/main" id="{1DCBEE29-CA3A-9A39-4B6E-F6FAFA7040B4}"/>
                </a:ext>
              </a:extLst>
            </p:cNvPr>
            <p:cNvCxnSpPr>
              <a:cxnSpLocks/>
              <a:stCxn id="1129" idx="2"/>
              <a:endCxn id="1133"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29" name="Oval 1128">
              <a:extLst>
                <a:ext uri="{FF2B5EF4-FFF2-40B4-BE49-F238E27FC236}">
                  <a16:creationId xmlns:a16="http://schemas.microsoft.com/office/drawing/2014/main" id="{93AC285A-1074-8208-9621-3A39EC576F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0" name="Oval 1129">
              <a:extLst>
                <a:ext uri="{FF2B5EF4-FFF2-40B4-BE49-F238E27FC236}">
                  <a16:creationId xmlns:a16="http://schemas.microsoft.com/office/drawing/2014/main" id="{63B5AD9B-F233-5EC2-EE70-B415F01F737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1" name="Oval 1130">
              <a:extLst>
                <a:ext uri="{FF2B5EF4-FFF2-40B4-BE49-F238E27FC236}">
                  <a16:creationId xmlns:a16="http://schemas.microsoft.com/office/drawing/2014/main" id="{7B613C43-EFD0-5697-600C-3755D8CE5903}"/>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2" name="Oval 1131">
              <a:extLst>
                <a:ext uri="{FF2B5EF4-FFF2-40B4-BE49-F238E27FC236}">
                  <a16:creationId xmlns:a16="http://schemas.microsoft.com/office/drawing/2014/main" id="{EEED1372-A9E9-A7D1-3A67-8612724CD0D4}"/>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3" name="Oval 1132">
              <a:extLst>
                <a:ext uri="{FF2B5EF4-FFF2-40B4-BE49-F238E27FC236}">
                  <a16:creationId xmlns:a16="http://schemas.microsoft.com/office/drawing/2014/main" id="{89B1512D-F51C-9024-1E7B-FBE256A17DAF}"/>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34" name="Group 1133">
            <a:extLst>
              <a:ext uri="{FF2B5EF4-FFF2-40B4-BE49-F238E27FC236}">
                <a16:creationId xmlns:a16="http://schemas.microsoft.com/office/drawing/2014/main" id="{38FCB4DA-DCEB-1EAC-C014-8C24F4179F74}"/>
              </a:ext>
            </a:extLst>
          </p:cNvPr>
          <p:cNvGrpSpPr/>
          <p:nvPr/>
        </p:nvGrpSpPr>
        <p:grpSpPr>
          <a:xfrm>
            <a:off x="4847565" y="4352097"/>
            <a:ext cx="1031572" cy="120585"/>
            <a:chOff x="1038380" y="752862"/>
            <a:chExt cx="625798" cy="73152"/>
          </a:xfrm>
          <a:solidFill>
            <a:srgbClr val="E7E6E6"/>
          </a:solidFill>
        </p:grpSpPr>
        <p:cxnSp>
          <p:nvCxnSpPr>
            <p:cNvPr id="1135" name="Straight Connector 1134">
              <a:extLst>
                <a:ext uri="{FF2B5EF4-FFF2-40B4-BE49-F238E27FC236}">
                  <a16:creationId xmlns:a16="http://schemas.microsoft.com/office/drawing/2014/main" id="{E2D335CB-E676-F156-3046-7A243A517651}"/>
                </a:ext>
              </a:extLst>
            </p:cNvPr>
            <p:cNvCxnSpPr>
              <a:cxnSpLocks/>
              <a:stCxn id="1136" idx="2"/>
              <a:endCxn id="114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36" name="Oval 1135">
              <a:extLst>
                <a:ext uri="{FF2B5EF4-FFF2-40B4-BE49-F238E27FC236}">
                  <a16:creationId xmlns:a16="http://schemas.microsoft.com/office/drawing/2014/main" id="{E4F78B88-95EB-8A89-4512-5E3E4C1C451B}"/>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7" name="Oval 1136">
              <a:extLst>
                <a:ext uri="{FF2B5EF4-FFF2-40B4-BE49-F238E27FC236}">
                  <a16:creationId xmlns:a16="http://schemas.microsoft.com/office/drawing/2014/main" id="{350BD9F7-E5B5-80B9-00A7-7CA2BF8B9CAB}"/>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8" name="Oval 1137">
              <a:extLst>
                <a:ext uri="{FF2B5EF4-FFF2-40B4-BE49-F238E27FC236}">
                  <a16:creationId xmlns:a16="http://schemas.microsoft.com/office/drawing/2014/main" id="{767933FA-BFB0-F7B5-4E11-667182298759}"/>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9" name="Oval 1138">
              <a:extLst>
                <a:ext uri="{FF2B5EF4-FFF2-40B4-BE49-F238E27FC236}">
                  <a16:creationId xmlns:a16="http://schemas.microsoft.com/office/drawing/2014/main" id="{151C60BE-E3A4-C041-5915-6815F9196E06}"/>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0" name="Oval 1139">
              <a:extLst>
                <a:ext uri="{FF2B5EF4-FFF2-40B4-BE49-F238E27FC236}">
                  <a16:creationId xmlns:a16="http://schemas.microsoft.com/office/drawing/2014/main" id="{77F3467D-4BBE-323B-9D5A-B137B06588C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41" name="Rectangle 96">
            <a:extLst>
              <a:ext uri="{FF2B5EF4-FFF2-40B4-BE49-F238E27FC236}">
                <a16:creationId xmlns:a16="http://schemas.microsoft.com/office/drawing/2014/main" id="{5BC59B2E-2490-935A-CAAD-B7A90EDCD799}"/>
              </a:ext>
            </a:extLst>
          </p:cNvPr>
          <p:cNvSpPr/>
          <p:nvPr/>
        </p:nvSpPr>
        <p:spPr>
          <a:xfrm>
            <a:off x="5736877"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42" name="Straight Connector 1141">
            <a:extLst>
              <a:ext uri="{FF2B5EF4-FFF2-40B4-BE49-F238E27FC236}">
                <a16:creationId xmlns:a16="http://schemas.microsoft.com/office/drawing/2014/main" id="{7C62C11D-A045-27C6-C8E5-52F8F7D9B939}"/>
              </a:ext>
            </a:extLst>
          </p:cNvPr>
          <p:cNvCxnSpPr>
            <a:cxnSpLocks/>
            <a:stCxn id="1088" idx="0"/>
            <a:endCxn id="1121" idx="2"/>
          </p:cNvCxnSpPr>
          <p:nvPr/>
        </p:nvCxnSpPr>
        <p:spPr>
          <a:xfrm>
            <a:off x="4487550" y="5433704"/>
            <a:ext cx="289934" cy="2"/>
          </a:xfrm>
          <a:prstGeom prst="line">
            <a:avLst/>
          </a:prstGeom>
          <a:noFill/>
          <a:ln w="38100" cap="flat" cmpd="sng" algn="ctr">
            <a:solidFill>
              <a:srgbClr val="E7E6E6">
                <a:lumMod val="25000"/>
              </a:srgbClr>
            </a:solidFill>
            <a:prstDash val="solid"/>
            <a:miter lim="800000"/>
          </a:ln>
          <a:effectLst/>
        </p:spPr>
      </p:cxnSp>
      <p:sp>
        <p:nvSpPr>
          <p:cNvPr id="1143" name="Rectangle 1142">
            <a:extLst>
              <a:ext uri="{FF2B5EF4-FFF2-40B4-BE49-F238E27FC236}">
                <a16:creationId xmlns:a16="http://schemas.microsoft.com/office/drawing/2014/main" id="{C456BF22-EBAB-FC8C-41D4-F9F8933982DC}"/>
              </a:ext>
            </a:extLst>
          </p:cNvPr>
          <p:cNvSpPr/>
          <p:nvPr/>
        </p:nvSpPr>
        <p:spPr>
          <a:xfrm>
            <a:off x="3325318" y="3492190"/>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4" name="Rectangle 1143">
            <a:extLst>
              <a:ext uri="{FF2B5EF4-FFF2-40B4-BE49-F238E27FC236}">
                <a16:creationId xmlns:a16="http://schemas.microsoft.com/office/drawing/2014/main" id="{22314D1D-2986-583A-D70E-31A33EA8AD0A}"/>
              </a:ext>
            </a:extLst>
          </p:cNvPr>
          <p:cNvSpPr/>
          <p:nvPr/>
        </p:nvSpPr>
        <p:spPr>
          <a:xfrm>
            <a:off x="3322783" y="3697456"/>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45" name="Group 1144">
            <a:extLst>
              <a:ext uri="{FF2B5EF4-FFF2-40B4-BE49-F238E27FC236}">
                <a16:creationId xmlns:a16="http://schemas.microsoft.com/office/drawing/2014/main" id="{3124EF9D-B78E-E38B-321D-A34E774D8816}"/>
              </a:ext>
            </a:extLst>
          </p:cNvPr>
          <p:cNvGrpSpPr/>
          <p:nvPr/>
        </p:nvGrpSpPr>
        <p:grpSpPr>
          <a:xfrm>
            <a:off x="3385901" y="3493622"/>
            <a:ext cx="1031572" cy="120585"/>
            <a:chOff x="1038380" y="752862"/>
            <a:chExt cx="625798" cy="73152"/>
          </a:xfrm>
          <a:solidFill>
            <a:srgbClr val="E7E6E6"/>
          </a:solidFill>
        </p:grpSpPr>
        <p:cxnSp>
          <p:nvCxnSpPr>
            <p:cNvPr id="1146" name="Straight Connector 1145">
              <a:extLst>
                <a:ext uri="{FF2B5EF4-FFF2-40B4-BE49-F238E27FC236}">
                  <a16:creationId xmlns:a16="http://schemas.microsoft.com/office/drawing/2014/main" id="{451A2027-BCEB-68D0-1DAC-F49101F3CB76}"/>
                </a:ext>
              </a:extLst>
            </p:cNvPr>
            <p:cNvCxnSpPr>
              <a:cxnSpLocks/>
              <a:stCxn id="1147" idx="2"/>
              <a:endCxn id="1151"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47" name="Oval 1146">
              <a:extLst>
                <a:ext uri="{FF2B5EF4-FFF2-40B4-BE49-F238E27FC236}">
                  <a16:creationId xmlns:a16="http://schemas.microsoft.com/office/drawing/2014/main" id="{2A8B38F7-528A-7837-6AE6-9D5E9BC65DB0}"/>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8" name="Oval 1147">
              <a:extLst>
                <a:ext uri="{FF2B5EF4-FFF2-40B4-BE49-F238E27FC236}">
                  <a16:creationId xmlns:a16="http://schemas.microsoft.com/office/drawing/2014/main" id="{9190C862-BB26-FB0F-9DE2-27445803CEDF}"/>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9" name="Oval 1148">
              <a:extLst>
                <a:ext uri="{FF2B5EF4-FFF2-40B4-BE49-F238E27FC236}">
                  <a16:creationId xmlns:a16="http://schemas.microsoft.com/office/drawing/2014/main" id="{444B2A1D-1E3E-D4FA-A338-600049FB1757}"/>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0" name="Oval 1149">
              <a:extLst>
                <a:ext uri="{FF2B5EF4-FFF2-40B4-BE49-F238E27FC236}">
                  <a16:creationId xmlns:a16="http://schemas.microsoft.com/office/drawing/2014/main" id="{973264ED-08FE-705F-34CE-B13084781492}"/>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1" name="Oval 1150">
              <a:extLst>
                <a:ext uri="{FF2B5EF4-FFF2-40B4-BE49-F238E27FC236}">
                  <a16:creationId xmlns:a16="http://schemas.microsoft.com/office/drawing/2014/main" id="{2FDC9C1A-427F-DB1C-86D8-F4EA79365897}"/>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52" name="Group 1151">
            <a:extLst>
              <a:ext uri="{FF2B5EF4-FFF2-40B4-BE49-F238E27FC236}">
                <a16:creationId xmlns:a16="http://schemas.microsoft.com/office/drawing/2014/main" id="{90B43832-E06A-7166-0C04-AFBA00E9067B}"/>
              </a:ext>
            </a:extLst>
          </p:cNvPr>
          <p:cNvGrpSpPr/>
          <p:nvPr/>
        </p:nvGrpSpPr>
        <p:grpSpPr>
          <a:xfrm>
            <a:off x="3385901" y="3708240"/>
            <a:ext cx="1031572" cy="120585"/>
            <a:chOff x="1038380" y="752862"/>
            <a:chExt cx="625798" cy="73152"/>
          </a:xfrm>
          <a:solidFill>
            <a:srgbClr val="E7E6E6"/>
          </a:solidFill>
        </p:grpSpPr>
        <p:cxnSp>
          <p:nvCxnSpPr>
            <p:cNvPr id="1153" name="Straight Connector 1152">
              <a:extLst>
                <a:ext uri="{FF2B5EF4-FFF2-40B4-BE49-F238E27FC236}">
                  <a16:creationId xmlns:a16="http://schemas.microsoft.com/office/drawing/2014/main" id="{E2E6C55D-8F75-2F86-AF16-5D5954481DE9}"/>
                </a:ext>
              </a:extLst>
            </p:cNvPr>
            <p:cNvCxnSpPr>
              <a:cxnSpLocks/>
              <a:stCxn id="1154" idx="2"/>
              <a:endCxn id="1158"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54" name="Oval 1153">
              <a:extLst>
                <a:ext uri="{FF2B5EF4-FFF2-40B4-BE49-F238E27FC236}">
                  <a16:creationId xmlns:a16="http://schemas.microsoft.com/office/drawing/2014/main" id="{CB252513-C112-610F-7132-156D30E5E7B8}"/>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5" name="Oval 1154">
              <a:extLst>
                <a:ext uri="{FF2B5EF4-FFF2-40B4-BE49-F238E27FC236}">
                  <a16:creationId xmlns:a16="http://schemas.microsoft.com/office/drawing/2014/main" id="{9D02FC23-39E7-F189-7C57-F0945254496E}"/>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6" name="Oval 1155">
              <a:extLst>
                <a:ext uri="{FF2B5EF4-FFF2-40B4-BE49-F238E27FC236}">
                  <a16:creationId xmlns:a16="http://schemas.microsoft.com/office/drawing/2014/main" id="{1E96E749-A13E-D06D-7519-9A746C982B8B}"/>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7" name="Oval 1156">
              <a:extLst>
                <a:ext uri="{FF2B5EF4-FFF2-40B4-BE49-F238E27FC236}">
                  <a16:creationId xmlns:a16="http://schemas.microsoft.com/office/drawing/2014/main" id="{B93C9EAE-79DC-04D0-C38F-681B83227E56}"/>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8" name="Oval 1157">
              <a:extLst>
                <a:ext uri="{FF2B5EF4-FFF2-40B4-BE49-F238E27FC236}">
                  <a16:creationId xmlns:a16="http://schemas.microsoft.com/office/drawing/2014/main" id="{106E9D4C-8818-B0DA-FD6F-9212362FDEC4}"/>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59" name="Rectangle 1158">
            <a:extLst>
              <a:ext uri="{FF2B5EF4-FFF2-40B4-BE49-F238E27FC236}">
                <a16:creationId xmlns:a16="http://schemas.microsoft.com/office/drawing/2014/main" id="{CA349A3D-9C3E-106C-B195-22064AAC64D1}"/>
              </a:ext>
            </a:extLst>
          </p:cNvPr>
          <p:cNvSpPr/>
          <p:nvPr/>
        </p:nvSpPr>
        <p:spPr>
          <a:xfrm>
            <a:off x="4781689" y="3482371"/>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0" name="Rectangle 1159">
            <a:extLst>
              <a:ext uri="{FF2B5EF4-FFF2-40B4-BE49-F238E27FC236}">
                <a16:creationId xmlns:a16="http://schemas.microsoft.com/office/drawing/2014/main" id="{355159F6-235A-607D-E9E0-6C80558033DB}"/>
              </a:ext>
            </a:extLst>
          </p:cNvPr>
          <p:cNvSpPr/>
          <p:nvPr/>
        </p:nvSpPr>
        <p:spPr>
          <a:xfrm>
            <a:off x="4777483" y="3692433"/>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61" name="Group 1160">
            <a:extLst>
              <a:ext uri="{FF2B5EF4-FFF2-40B4-BE49-F238E27FC236}">
                <a16:creationId xmlns:a16="http://schemas.microsoft.com/office/drawing/2014/main" id="{B306812A-F3E9-12F1-591E-31D9672994D9}"/>
              </a:ext>
            </a:extLst>
          </p:cNvPr>
          <p:cNvGrpSpPr/>
          <p:nvPr/>
        </p:nvGrpSpPr>
        <p:grpSpPr>
          <a:xfrm>
            <a:off x="4847565" y="3493623"/>
            <a:ext cx="1031572" cy="120585"/>
            <a:chOff x="1038380" y="752862"/>
            <a:chExt cx="625798" cy="73152"/>
          </a:xfrm>
          <a:solidFill>
            <a:srgbClr val="E7E6E6"/>
          </a:solidFill>
        </p:grpSpPr>
        <p:cxnSp>
          <p:nvCxnSpPr>
            <p:cNvPr id="1162" name="Straight Connector 1161">
              <a:extLst>
                <a:ext uri="{FF2B5EF4-FFF2-40B4-BE49-F238E27FC236}">
                  <a16:creationId xmlns:a16="http://schemas.microsoft.com/office/drawing/2014/main" id="{8F9624C9-59D4-5F6C-54E8-8E228D6E6EC4}"/>
                </a:ext>
              </a:extLst>
            </p:cNvPr>
            <p:cNvCxnSpPr>
              <a:cxnSpLocks/>
              <a:stCxn id="1163" idx="2"/>
              <a:endCxn id="1167"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63" name="Oval 1162">
              <a:extLst>
                <a:ext uri="{FF2B5EF4-FFF2-40B4-BE49-F238E27FC236}">
                  <a16:creationId xmlns:a16="http://schemas.microsoft.com/office/drawing/2014/main" id="{2D912258-76E3-1892-D7F3-31586FFD559E}"/>
                </a:ext>
              </a:extLst>
            </p:cNvPr>
            <p:cNvSpPr>
              <a:spLocks noChangeAspect="1"/>
            </p:cNvSpPr>
            <p:nvPr/>
          </p:nvSpPr>
          <p:spPr>
            <a:xfrm>
              <a:off x="1038380"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4" name="Oval 1163">
              <a:extLst>
                <a:ext uri="{FF2B5EF4-FFF2-40B4-BE49-F238E27FC236}">
                  <a16:creationId xmlns:a16="http://schemas.microsoft.com/office/drawing/2014/main" id="{E7535DE8-FC65-0800-2294-29180D99D7B9}"/>
                </a:ext>
              </a:extLst>
            </p:cNvPr>
            <p:cNvSpPr>
              <a:spLocks noChangeAspect="1"/>
            </p:cNvSpPr>
            <p:nvPr/>
          </p:nvSpPr>
          <p:spPr>
            <a:xfrm>
              <a:off x="1176541"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5" name="Oval 1164">
              <a:extLst>
                <a:ext uri="{FF2B5EF4-FFF2-40B4-BE49-F238E27FC236}">
                  <a16:creationId xmlns:a16="http://schemas.microsoft.com/office/drawing/2014/main" id="{5032E2F3-056D-B73D-E3AA-7D596B1A3A90}"/>
                </a:ext>
              </a:extLst>
            </p:cNvPr>
            <p:cNvSpPr>
              <a:spLocks noChangeAspect="1"/>
            </p:cNvSpPr>
            <p:nvPr/>
          </p:nvSpPr>
          <p:spPr>
            <a:xfrm>
              <a:off x="1314702"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6" name="Oval 1165">
              <a:extLst>
                <a:ext uri="{FF2B5EF4-FFF2-40B4-BE49-F238E27FC236}">
                  <a16:creationId xmlns:a16="http://schemas.microsoft.com/office/drawing/2014/main" id="{5598E376-977A-A9DA-6D48-D3718C06CD65}"/>
                </a:ext>
              </a:extLst>
            </p:cNvPr>
            <p:cNvSpPr>
              <a:spLocks noChangeAspect="1"/>
            </p:cNvSpPr>
            <p:nvPr/>
          </p:nvSpPr>
          <p:spPr>
            <a:xfrm>
              <a:off x="1452863"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7" name="Oval 1166">
              <a:extLst>
                <a:ext uri="{FF2B5EF4-FFF2-40B4-BE49-F238E27FC236}">
                  <a16:creationId xmlns:a16="http://schemas.microsoft.com/office/drawing/2014/main" id="{6725A77F-DFBD-F500-FEEA-A2A111A63537}"/>
                </a:ext>
              </a:extLst>
            </p:cNvPr>
            <p:cNvSpPr>
              <a:spLocks noChangeAspect="1"/>
            </p:cNvSpPr>
            <p:nvPr/>
          </p:nvSpPr>
          <p:spPr>
            <a:xfrm>
              <a:off x="1591026"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68" name="Group 1167">
            <a:extLst>
              <a:ext uri="{FF2B5EF4-FFF2-40B4-BE49-F238E27FC236}">
                <a16:creationId xmlns:a16="http://schemas.microsoft.com/office/drawing/2014/main" id="{6CDD95DD-B566-29CE-0E7B-575A8EF2CA44}"/>
              </a:ext>
            </a:extLst>
          </p:cNvPr>
          <p:cNvGrpSpPr/>
          <p:nvPr/>
        </p:nvGrpSpPr>
        <p:grpSpPr>
          <a:xfrm>
            <a:off x="4847565" y="3708241"/>
            <a:ext cx="1031572" cy="120585"/>
            <a:chOff x="1038380" y="752862"/>
            <a:chExt cx="625798" cy="73152"/>
          </a:xfrm>
          <a:solidFill>
            <a:srgbClr val="E7E6E6"/>
          </a:solidFill>
        </p:grpSpPr>
        <p:cxnSp>
          <p:nvCxnSpPr>
            <p:cNvPr id="1169" name="Straight Connector 1168">
              <a:extLst>
                <a:ext uri="{FF2B5EF4-FFF2-40B4-BE49-F238E27FC236}">
                  <a16:creationId xmlns:a16="http://schemas.microsoft.com/office/drawing/2014/main" id="{4D286F10-E8E3-1DE8-9B16-606D26575413}"/>
                </a:ext>
              </a:extLst>
            </p:cNvPr>
            <p:cNvCxnSpPr>
              <a:cxnSpLocks/>
              <a:stCxn id="1170" idx="2"/>
              <a:endCxn id="1174"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70" name="Oval 1169">
              <a:extLst>
                <a:ext uri="{FF2B5EF4-FFF2-40B4-BE49-F238E27FC236}">
                  <a16:creationId xmlns:a16="http://schemas.microsoft.com/office/drawing/2014/main" id="{10FD05CA-CECE-8931-ED4F-DC14A8DDADC6}"/>
                </a:ext>
              </a:extLst>
            </p:cNvPr>
            <p:cNvSpPr>
              <a:spLocks noChangeAspect="1"/>
            </p:cNvSpPr>
            <p:nvPr/>
          </p:nvSpPr>
          <p:spPr>
            <a:xfrm>
              <a:off x="1038380"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1" name="Oval 1170">
              <a:extLst>
                <a:ext uri="{FF2B5EF4-FFF2-40B4-BE49-F238E27FC236}">
                  <a16:creationId xmlns:a16="http://schemas.microsoft.com/office/drawing/2014/main" id="{6E53C141-000A-F260-8F62-7E86EBCF183B}"/>
                </a:ext>
              </a:extLst>
            </p:cNvPr>
            <p:cNvSpPr>
              <a:spLocks noChangeAspect="1"/>
            </p:cNvSpPr>
            <p:nvPr/>
          </p:nvSpPr>
          <p:spPr>
            <a:xfrm>
              <a:off x="1176541"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2" name="Oval 1171">
              <a:extLst>
                <a:ext uri="{FF2B5EF4-FFF2-40B4-BE49-F238E27FC236}">
                  <a16:creationId xmlns:a16="http://schemas.microsoft.com/office/drawing/2014/main" id="{741C214B-7332-6619-0FC8-313090D14FB4}"/>
                </a:ext>
              </a:extLst>
            </p:cNvPr>
            <p:cNvSpPr>
              <a:spLocks noChangeAspect="1"/>
            </p:cNvSpPr>
            <p:nvPr/>
          </p:nvSpPr>
          <p:spPr>
            <a:xfrm>
              <a:off x="1314702"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3" name="Oval 1172">
              <a:extLst>
                <a:ext uri="{FF2B5EF4-FFF2-40B4-BE49-F238E27FC236}">
                  <a16:creationId xmlns:a16="http://schemas.microsoft.com/office/drawing/2014/main" id="{5B6F12BB-624B-FCA1-68D3-4DB9F96D6487}"/>
                </a:ext>
              </a:extLst>
            </p:cNvPr>
            <p:cNvSpPr>
              <a:spLocks noChangeAspect="1"/>
            </p:cNvSpPr>
            <p:nvPr/>
          </p:nvSpPr>
          <p:spPr>
            <a:xfrm>
              <a:off x="1452863"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4" name="Oval 1173">
              <a:extLst>
                <a:ext uri="{FF2B5EF4-FFF2-40B4-BE49-F238E27FC236}">
                  <a16:creationId xmlns:a16="http://schemas.microsoft.com/office/drawing/2014/main" id="{D287E2EF-AEA9-DCBE-0DB8-91D6A3D22EDC}"/>
                </a:ext>
              </a:extLst>
            </p:cNvPr>
            <p:cNvSpPr>
              <a:spLocks noChangeAspect="1"/>
            </p:cNvSpPr>
            <p:nvPr/>
          </p:nvSpPr>
          <p:spPr>
            <a:xfrm>
              <a:off x="1591026"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75" name="Group 1174">
            <a:extLst>
              <a:ext uri="{FF2B5EF4-FFF2-40B4-BE49-F238E27FC236}">
                <a16:creationId xmlns:a16="http://schemas.microsoft.com/office/drawing/2014/main" id="{52A03136-2FAE-9A75-9944-0B5CF815A7D1}"/>
              </a:ext>
            </a:extLst>
          </p:cNvPr>
          <p:cNvGrpSpPr/>
          <p:nvPr/>
        </p:nvGrpSpPr>
        <p:grpSpPr>
          <a:xfrm>
            <a:off x="3274412" y="3103548"/>
            <a:ext cx="2707610" cy="203409"/>
            <a:chOff x="948987" y="551824"/>
            <a:chExt cx="1642557" cy="123397"/>
          </a:xfrm>
        </p:grpSpPr>
        <p:sp>
          <p:nvSpPr>
            <p:cNvPr id="1176" name="Rectangle 1175">
              <a:extLst>
                <a:ext uri="{FF2B5EF4-FFF2-40B4-BE49-F238E27FC236}">
                  <a16:creationId xmlns:a16="http://schemas.microsoft.com/office/drawing/2014/main" id="{CF9B60B7-A4C7-7A87-3D68-7D60F52B9AA8}"/>
                </a:ext>
              </a:extLst>
            </p:cNvPr>
            <p:cNvSpPr/>
            <p:nvPr/>
          </p:nvSpPr>
          <p:spPr>
            <a:xfrm>
              <a:off x="948987"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16161"/>
                  </a:solidFill>
                  <a:effectLst/>
                  <a:uLnTx/>
                  <a:uFillTx/>
                  <a:latin typeface="Avenir Next" panose="020B0503020202020204" pitchFamily="34" charset="0"/>
                  <a:cs typeface="Arial" panose="020B0604020202020204" pitchFamily="34" charset="0"/>
                </a:rPr>
                <a:t>mat</a:t>
              </a:r>
              <a:r>
                <a:rPr kumimoji="0" lang="en-US" sz="1600" b="1" i="0" u="none" strike="noStrike" kern="0" cap="none" spc="0" normalizeH="0" baseline="-25000" noProof="0" dirty="0">
                  <a:ln>
                    <a:noFill/>
                  </a:ln>
                  <a:solidFill>
                    <a:srgbClr val="E16161"/>
                  </a:solidFill>
                  <a:effectLst/>
                  <a:uLnTx/>
                  <a:uFillTx/>
                  <a:latin typeface="Avenir Next" panose="020B0503020202020204" pitchFamily="34" charset="0"/>
                  <a:cs typeface="Arial" panose="020B0604020202020204" pitchFamily="34" charset="0"/>
                </a:rPr>
                <a:t>1</a:t>
              </a:r>
            </a:p>
          </p:txBody>
        </p:sp>
        <p:sp>
          <p:nvSpPr>
            <p:cNvPr id="1177" name="Rectangle 1176">
              <a:extLst>
                <a:ext uri="{FF2B5EF4-FFF2-40B4-BE49-F238E27FC236}">
                  <a16:creationId xmlns:a16="http://schemas.microsoft.com/office/drawing/2014/main" id="{C08C2942-5BF5-1B62-6AB1-A0084C902C2C}"/>
                </a:ext>
              </a:extLst>
            </p:cNvPr>
            <p:cNvSpPr/>
            <p:nvPr/>
          </p:nvSpPr>
          <p:spPr>
            <a:xfrm>
              <a:off x="1842994"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16161"/>
                  </a:solidFill>
                  <a:effectLst/>
                  <a:uLnTx/>
                  <a:uFillTx/>
                  <a:latin typeface="Avenir Next" panose="020B0503020202020204" pitchFamily="34" charset="0"/>
                  <a:cs typeface="Arial" panose="020B0604020202020204" pitchFamily="34" charset="0"/>
                </a:rPr>
                <a:t>mat</a:t>
              </a:r>
              <a:r>
                <a:rPr kumimoji="0" lang="en-US" sz="1600" b="1" i="0" u="none" strike="noStrike" kern="0" cap="none" spc="0" normalizeH="0" baseline="-25000" noProof="0" dirty="0">
                  <a:ln>
                    <a:noFill/>
                  </a:ln>
                  <a:solidFill>
                    <a:srgbClr val="E16161"/>
                  </a:solidFill>
                  <a:effectLst/>
                  <a:uLnTx/>
                  <a:uFillTx/>
                  <a:latin typeface="Avenir Next" panose="020B0503020202020204" pitchFamily="34" charset="0"/>
                  <a:cs typeface="Arial" panose="020B0604020202020204" pitchFamily="34" charset="0"/>
                </a:rPr>
                <a:t>0</a:t>
              </a:r>
            </a:p>
          </p:txBody>
        </p:sp>
      </p:grpSp>
      <p:sp>
        <p:nvSpPr>
          <p:cNvPr id="1178" name="Rectangle 1177">
            <a:extLst>
              <a:ext uri="{FF2B5EF4-FFF2-40B4-BE49-F238E27FC236}">
                <a16:creationId xmlns:a16="http://schemas.microsoft.com/office/drawing/2014/main" id="{BF86CC5F-0722-898A-2DC4-D0C6877D39FD}"/>
              </a:ext>
            </a:extLst>
          </p:cNvPr>
          <p:cNvSpPr/>
          <p:nvPr/>
        </p:nvSpPr>
        <p:spPr>
          <a:xfrm>
            <a:off x="2535286" y="344535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A[1]</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79" name="Rectangle 1178">
            <a:extLst>
              <a:ext uri="{FF2B5EF4-FFF2-40B4-BE49-F238E27FC236}">
                <a16:creationId xmlns:a16="http://schemas.microsoft.com/office/drawing/2014/main" id="{00167B7F-C077-B96A-99C8-4B64CE71513D}"/>
              </a:ext>
            </a:extLst>
          </p:cNvPr>
          <p:cNvSpPr/>
          <p:nvPr/>
        </p:nvSpPr>
        <p:spPr>
          <a:xfrm>
            <a:off x="2535286" y="3665567"/>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B[1]</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0" name="Rectangle 1179">
            <a:extLst>
              <a:ext uri="{FF2B5EF4-FFF2-40B4-BE49-F238E27FC236}">
                <a16:creationId xmlns:a16="http://schemas.microsoft.com/office/drawing/2014/main" id="{C31F3F28-ABC3-E5DA-B3C4-3611D5915D13}"/>
              </a:ext>
            </a:extLst>
          </p:cNvPr>
          <p:cNvSpPr/>
          <p:nvPr/>
        </p:nvSpPr>
        <p:spPr>
          <a:xfrm>
            <a:off x="5805384" y="347188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A[0]</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81" name="Rectangle 1180">
            <a:extLst>
              <a:ext uri="{FF2B5EF4-FFF2-40B4-BE49-F238E27FC236}">
                <a16:creationId xmlns:a16="http://schemas.microsoft.com/office/drawing/2014/main" id="{48F843E6-9733-B277-1E69-316716038D96}"/>
              </a:ext>
            </a:extLst>
          </p:cNvPr>
          <p:cNvSpPr/>
          <p:nvPr/>
        </p:nvSpPr>
        <p:spPr>
          <a:xfrm>
            <a:off x="5797482" y="367035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B[0]</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2" name="Rectangle 1181">
            <a:extLst>
              <a:ext uri="{FF2B5EF4-FFF2-40B4-BE49-F238E27FC236}">
                <a16:creationId xmlns:a16="http://schemas.microsoft.com/office/drawing/2014/main" id="{CEFFA158-7A67-DEA6-F4EC-F9696AC336C7}"/>
              </a:ext>
            </a:extLst>
          </p:cNvPr>
          <p:cNvSpPr/>
          <p:nvPr/>
        </p:nvSpPr>
        <p:spPr>
          <a:xfrm>
            <a:off x="3328549" y="391474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83" name="Group 1182">
            <a:extLst>
              <a:ext uri="{FF2B5EF4-FFF2-40B4-BE49-F238E27FC236}">
                <a16:creationId xmlns:a16="http://schemas.microsoft.com/office/drawing/2014/main" id="{FAA090F1-B57D-46F1-2496-30B891150B12}"/>
              </a:ext>
            </a:extLst>
          </p:cNvPr>
          <p:cNvGrpSpPr/>
          <p:nvPr/>
        </p:nvGrpSpPr>
        <p:grpSpPr>
          <a:xfrm>
            <a:off x="3385901" y="3922858"/>
            <a:ext cx="1031572" cy="120585"/>
            <a:chOff x="1038380" y="752862"/>
            <a:chExt cx="625798" cy="73152"/>
          </a:xfrm>
          <a:solidFill>
            <a:srgbClr val="E7E6E6"/>
          </a:solidFill>
        </p:grpSpPr>
        <p:cxnSp>
          <p:nvCxnSpPr>
            <p:cNvPr id="1184" name="Straight Connector 1183">
              <a:extLst>
                <a:ext uri="{FF2B5EF4-FFF2-40B4-BE49-F238E27FC236}">
                  <a16:creationId xmlns:a16="http://schemas.microsoft.com/office/drawing/2014/main" id="{255C7CBB-AA15-B533-A932-B011A92D3720}"/>
                </a:ext>
              </a:extLst>
            </p:cNvPr>
            <p:cNvCxnSpPr>
              <a:cxnSpLocks/>
              <a:stCxn id="1185" idx="2"/>
              <a:endCxn id="1189"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85" name="Oval 1184">
              <a:extLst>
                <a:ext uri="{FF2B5EF4-FFF2-40B4-BE49-F238E27FC236}">
                  <a16:creationId xmlns:a16="http://schemas.microsoft.com/office/drawing/2014/main" id="{3C10720F-8AEE-D1D0-D0D4-7C7269B1A73F}"/>
                </a:ext>
              </a:extLst>
            </p:cNvPr>
            <p:cNvSpPr>
              <a:spLocks noChangeAspect="1"/>
            </p:cNvSpPr>
            <p:nvPr/>
          </p:nvSpPr>
          <p:spPr>
            <a:xfrm>
              <a:off x="1038380"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6" name="Oval 1185">
              <a:extLst>
                <a:ext uri="{FF2B5EF4-FFF2-40B4-BE49-F238E27FC236}">
                  <a16:creationId xmlns:a16="http://schemas.microsoft.com/office/drawing/2014/main" id="{5EAF1457-CE9C-2386-1339-5BC66DEF6024}"/>
                </a:ext>
              </a:extLst>
            </p:cNvPr>
            <p:cNvSpPr>
              <a:spLocks noChangeAspect="1"/>
            </p:cNvSpPr>
            <p:nvPr/>
          </p:nvSpPr>
          <p:spPr>
            <a:xfrm>
              <a:off x="1176541"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7" name="Oval 1186">
              <a:extLst>
                <a:ext uri="{FF2B5EF4-FFF2-40B4-BE49-F238E27FC236}">
                  <a16:creationId xmlns:a16="http://schemas.microsoft.com/office/drawing/2014/main" id="{E1F2CA97-0E85-6E79-825D-44D2968A1CA3}"/>
                </a:ext>
              </a:extLst>
            </p:cNvPr>
            <p:cNvSpPr>
              <a:spLocks noChangeAspect="1"/>
            </p:cNvSpPr>
            <p:nvPr/>
          </p:nvSpPr>
          <p:spPr>
            <a:xfrm>
              <a:off x="1314702"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8" name="Oval 1187">
              <a:extLst>
                <a:ext uri="{FF2B5EF4-FFF2-40B4-BE49-F238E27FC236}">
                  <a16:creationId xmlns:a16="http://schemas.microsoft.com/office/drawing/2014/main" id="{B6B084BF-5B63-12F0-C43B-4D2385C3ADB0}"/>
                </a:ext>
              </a:extLst>
            </p:cNvPr>
            <p:cNvSpPr>
              <a:spLocks noChangeAspect="1"/>
            </p:cNvSpPr>
            <p:nvPr/>
          </p:nvSpPr>
          <p:spPr>
            <a:xfrm>
              <a:off x="1452863"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9" name="Oval 1188">
              <a:extLst>
                <a:ext uri="{FF2B5EF4-FFF2-40B4-BE49-F238E27FC236}">
                  <a16:creationId xmlns:a16="http://schemas.microsoft.com/office/drawing/2014/main" id="{DB0D46E2-ADD9-0535-A66B-125EDB6D139F}"/>
                </a:ext>
              </a:extLst>
            </p:cNvPr>
            <p:cNvSpPr>
              <a:spLocks noChangeAspect="1"/>
            </p:cNvSpPr>
            <p:nvPr/>
          </p:nvSpPr>
          <p:spPr>
            <a:xfrm>
              <a:off x="1591026"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0" name="Rectangle 1189">
            <a:extLst>
              <a:ext uri="{FF2B5EF4-FFF2-40B4-BE49-F238E27FC236}">
                <a16:creationId xmlns:a16="http://schemas.microsoft.com/office/drawing/2014/main" id="{2D7402C3-6A4B-8702-C8E7-6EA9E83E0284}"/>
              </a:ext>
            </a:extLst>
          </p:cNvPr>
          <p:cNvSpPr/>
          <p:nvPr/>
        </p:nvSpPr>
        <p:spPr>
          <a:xfrm>
            <a:off x="2535286" y="3885782"/>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C[1]</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191" name="Rectangle 1190">
            <a:extLst>
              <a:ext uri="{FF2B5EF4-FFF2-40B4-BE49-F238E27FC236}">
                <a16:creationId xmlns:a16="http://schemas.microsoft.com/office/drawing/2014/main" id="{FE957395-1ECC-8420-84DA-30091D29F31F}"/>
              </a:ext>
            </a:extLst>
          </p:cNvPr>
          <p:cNvSpPr/>
          <p:nvPr/>
        </p:nvSpPr>
        <p:spPr>
          <a:xfrm>
            <a:off x="4784343" y="392298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92" name="Group 1191">
            <a:extLst>
              <a:ext uri="{FF2B5EF4-FFF2-40B4-BE49-F238E27FC236}">
                <a16:creationId xmlns:a16="http://schemas.microsoft.com/office/drawing/2014/main" id="{A57FB20E-CC10-7DC0-DE18-F4BA09CB012D}"/>
              </a:ext>
            </a:extLst>
          </p:cNvPr>
          <p:cNvGrpSpPr/>
          <p:nvPr/>
        </p:nvGrpSpPr>
        <p:grpSpPr>
          <a:xfrm>
            <a:off x="4847565" y="3922860"/>
            <a:ext cx="1031572" cy="120585"/>
            <a:chOff x="1038380" y="752862"/>
            <a:chExt cx="625798" cy="73152"/>
          </a:xfrm>
          <a:solidFill>
            <a:srgbClr val="E7E6E6"/>
          </a:solidFill>
        </p:grpSpPr>
        <p:cxnSp>
          <p:nvCxnSpPr>
            <p:cNvPr id="1193" name="Straight Connector 1192">
              <a:extLst>
                <a:ext uri="{FF2B5EF4-FFF2-40B4-BE49-F238E27FC236}">
                  <a16:creationId xmlns:a16="http://schemas.microsoft.com/office/drawing/2014/main" id="{84502E93-C961-0E48-FE8B-1AD767A6A900}"/>
                </a:ext>
              </a:extLst>
            </p:cNvPr>
            <p:cNvCxnSpPr>
              <a:cxnSpLocks/>
              <a:stCxn id="1194" idx="2"/>
              <a:endCxn id="1198"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94" name="Oval 1193">
              <a:extLst>
                <a:ext uri="{FF2B5EF4-FFF2-40B4-BE49-F238E27FC236}">
                  <a16:creationId xmlns:a16="http://schemas.microsoft.com/office/drawing/2014/main" id="{E1637970-1646-6820-ABBA-90C086C04820}"/>
                </a:ext>
              </a:extLst>
            </p:cNvPr>
            <p:cNvSpPr>
              <a:spLocks noChangeAspect="1"/>
            </p:cNvSpPr>
            <p:nvPr/>
          </p:nvSpPr>
          <p:spPr>
            <a:xfrm>
              <a:off x="1038380" y="752862"/>
              <a:ext cx="73152" cy="73152"/>
            </a:xfrm>
            <a:prstGeom prst="ellipse">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5" name="Oval 1194">
              <a:extLst>
                <a:ext uri="{FF2B5EF4-FFF2-40B4-BE49-F238E27FC236}">
                  <a16:creationId xmlns:a16="http://schemas.microsoft.com/office/drawing/2014/main" id="{AA631839-7D20-B1CA-720D-8ED4D0291C1F}"/>
                </a:ext>
              </a:extLst>
            </p:cNvPr>
            <p:cNvSpPr>
              <a:spLocks noChangeAspect="1"/>
            </p:cNvSpPr>
            <p:nvPr/>
          </p:nvSpPr>
          <p:spPr>
            <a:xfrm>
              <a:off x="1176541" y="752862"/>
              <a:ext cx="73152" cy="73152"/>
            </a:xfrm>
            <a:prstGeom prst="ellipse">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6" name="Oval 1195">
              <a:extLst>
                <a:ext uri="{FF2B5EF4-FFF2-40B4-BE49-F238E27FC236}">
                  <a16:creationId xmlns:a16="http://schemas.microsoft.com/office/drawing/2014/main" id="{1B241E6C-8BB2-A108-4B84-171564A12A81}"/>
                </a:ext>
              </a:extLst>
            </p:cNvPr>
            <p:cNvSpPr>
              <a:spLocks noChangeAspect="1"/>
            </p:cNvSpPr>
            <p:nvPr/>
          </p:nvSpPr>
          <p:spPr>
            <a:xfrm>
              <a:off x="1314702" y="752862"/>
              <a:ext cx="73152" cy="73152"/>
            </a:xfrm>
            <a:prstGeom prst="ellipse">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7" name="Oval 1196">
              <a:extLst>
                <a:ext uri="{FF2B5EF4-FFF2-40B4-BE49-F238E27FC236}">
                  <a16:creationId xmlns:a16="http://schemas.microsoft.com/office/drawing/2014/main" id="{B1738448-8DB9-BA89-A8B5-5AFA05462DAF}"/>
                </a:ext>
              </a:extLst>
            </p:cNvPr>
            <p:cNvSpPr>
              <a:spLocks noChangeAspect="1"/>
            </p:cNvSpPr>
            <p:nvPr/>
          </p:nvSpPr>
          <p:spPr>
            <a:xfrm>
              <a:off x="1452863" y="752862"/>
              <a:ext cx="73152" cy="73152"/>
            </a:xfrm>
            <a:prstGeom prst="ellipse">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8" name="Oval 1197">
              <a:extLst>
                <a:ext uri="{FF2B5EF4-FFF2-40B4-BE49-F238E27FC236}">
                  <a16:creationId xmlns:a16="http://schemas.microsoft.com/office/drawing/2014/main" id="{6948CBF4-6E4F-F5D9-2CA0-BF1C842DDCDD}"/>
                </a:ext>
              </a:extLst>
            </p:cNvPr>
            <p:cNvSpPr>
              <a:spLocks noChangeAspect="1"/>
            </p:cNvSpPr>
            <p:nvPr/>
          </p:nvSpPr>
          <p:spPr>
            <a:xfrm>
              <a:off x="1591026" y="752862"/>
              <a:ext cx="73152" cy="73152"/>
            </a:xfrm>
            <a:prstGeom prst="ellipse">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9" name="Rectangle 1198">
            <a:extLst>
              <a:ext uri="{FF2B5EF4-FFF2-40B4-BE49-F238E27FC236}">
                <a16:creationId xmlns:a16="http://schemas.microsoft.com/office/drawing/2014/main" id="{80215D00-8AC0-5704-F2D2-B70EFA93908E}"/>
              </a:ext>
            </a:extLst>
          </p:cNvPr>
          <p:cNvSpPr/>
          <p:nvPr/>
        </p:nvSpPr>
        <p:spPr>
          <a:xfrm>
            <a:off x="5796409" y="3881905"/>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C[0]</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201" name="Rectangle 1200">
            <a:extLst>
              <a:ext uri="{FF2B5EF4-FFF2-40B4-BE49-F238E27FC236}">
                <a16:creationId xmlns:a16="http://schemas.microsoft.com/office/drawing/2014/main" id="{0C62A3A9-AAE1-C748-EB3A-3845EA559D6B}"/>
              </a:ext>
            </a:extLst>
          </p:cNvPr>
          <p:cNvSpPr/>
          <p:nvPr/>
        </p:nvSpPr>
        <p:spPr>
          <a:xfrm>
            <a:off x="3940755" y="5755522"/>
            <a:ext cx="1459201"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inter-mat interconnect</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204" name="Rectangle 1203">
            <a:extLst>
              <a:ext uri="{FF2B5EF4-FFF2-40B4-BE49-F238E27FC236}">
                <a16:creationId xmlns:a16="http://schemas.microsoft.com/office/drawing/2014/main" id="{C592509F-C0C9-22F1-D791-88112DD2742F}"/>
              </a:ext>
            </a:extLst>
          </p:cNvPr>
          <p:cNvSpPr/>
          <p:nvPr/>
        </p:nvSpPr>
        <p:spPr>
          <a:xfrm>
            <a:off x="2535286" y="410599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rPr>
              <a:t>tmp</a:t>
            </a:r>
            <a:endParaRPr kumimoji="0" lang="en-US" sz="1600" b="1" i="0" u="none" strike="noStrike" kern="0" cap="none" spc="0" normalizeH="0" baseline="-2500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endParaRPr>
          </a:p>
        </p:txBody>
      </p:sp>
      <p:sp>
        <p:nvSpPr>
          <p:cNvPr id="1205" name="Rectangle 1204">
            <a:extLst>
              <a:ext uri="{FF2B5EF4-FFF2-40B4-BE49-F238E27FC236}">
                <a16:creationId xmlns:a16="http://schemas.microsoft.com/office/drawing/2014/main" id="{D099B624-9808-6F5D-C931-74EBCF9C67E4}"/>
              </a:ext>
            </a:extLst>
          </p:cNvPr>
          <p:cNvSpPr/>
          <p:nvPr/>
        </p:nvSpPr>
        <p:spPr>
          <a:xfrm>
            <a:off x="2535286" y="4326211"/>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C00000"/>
                </a:solidFill>
                <a:effectLst/>
                <a:uLnTx/>
                <a:uFillTx/>
                <a:latin typeface="Avenir Next" panose="020B0503020202020204" pitchFamily="34" charset="0"/>
                <a:cs typeface="Courier New" panose="02070309020205020404" pitchFamily="49" charset="0"/>
              </a:rPr>
              <a:t>out</a:t>
            </a:r>
            <a:endParaRPr kumimoji="0" lang="en-US" sz="1600" b="1" i="0" u="none" strike="noStrike" kern="0" cap="none" spc="0" normalizeH="0" baseline="-25000" noProof="0" dirty="0">
              <a:ln>
                <a:noFill/>
              </a:ln>
              <a:solidFill>
                <a:srgbClr val="C00000"/>
              </a:solidFill>
              <a:effectLst/>
              <a:uLnTx/>
              <a:uFillTx/>
              <a:latin typeface="Avenir Next" panose="020B0503020202020204" pitchFamily="34" charset="0"/>
              <a:cs typeface="Courier New" panose="02070309020205020404" pitchFamily="49" charset="0"/>
            </a:endParaRPr>
          </a:p>
        </p:txBody>
      </p:sp>
      <p:sp>
        <p:nvSpPr>
          <p:cNvPr id="3" name="Rectangle 2">
            <a:extLst>
              <a:ext uri="{FF2B5EF4-FFF2-40B4-BE49-F238E27FC236}">
                <a16:creationId xmlns:a16="http://schemas.microsoft.com/office/drawing/2014/main" id="{17DBE349-1D17-D886-F697-29821C878347}"/>
              </a:ext>
            </a:extLst>
          </p:cNvPr>
          <p:cNvSpPr/>
          <p:nvPr/>
        </p:nvSpPr>
        <p:spPr>
          <a:xfrm>
            <a:off x="2547102" y="2656838"/>
            <a:ext cx="3978055" cy="249421"/>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1" i="0" u="sng"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step </a:t>
            </a:r>
            <a:r>
              <a:rPr lang="en-US" b="1" u="sng" kern="0" dirty="0">
                <a:solidFill>
                  <a:prstClr val="black"/>
                </a:solidFill>
                <a:latin typeface="Avenir Next" panose="020B0503020202020204" pitchFamily="34" charset="0"/>
                <a:cs typeface="Arial" panose="020B0604020202020204" pitchFamily="34" charset="0"/>
              </a:rPr>
              <a:t>1</a:t>
            </a:r>
            <a:r>
              <a:rPr kumimoji="0" lang="en-US" b="1" i="0" u="sng"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a:t>
            </a:r>
            <a: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 </a:t>
            </a:r>
            <a:b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br>
            <a:r>
              <a:rPr kumimoji="0" lang="en-US" b="1" i="0" u="none" strike="noStrike" kern="0" cap="none" normalizeH="0" baseline="0" noProof="0" dirty="0">
                <a:ln>
                  <a:noFill/>
                </a:ln>
                <a:solidFill>
                  <a:prstClr val="black"/>
                </a:solidFill>
                <a:effectLst/>
                <a:uLnTx/>
                <a:uFillTx/>
                <a:latin typeface="Avenir Next" panose="020B0503020202020204" pitchFamily="34" charset="0"/>
                <a:cs typeface="Courier New" panose="02070309020205020404" pitchFamily="49" charset="0"/>
              </a:rPr>
              <a:t>C = A + B</a:t>
            </a:r>
          </a:p>
        </p:txBody>
      </p:sp>
      <p:graphicFrame>
        <p:nvGraphicFramePr>
          <p:cNvPr id="4" name="Table 4">
            <a:extLst>
              <a:ext uri="{FF2B5EF4-FFF2-40B4-BE49-F238E27FC236}">
                <a16:creationId xmlns:a16="http://schemas.microsoft.com/office/drawing/2014/main" id="{02CEE2F3-8234-75B8-EBE9-D38B4AC1B626}"/>
              </a:ext>
            </a:extLst>
          </p:cNvPr>
          <p:cNvGraphicFramePr>
            <a:graphicFrameLocks/>
          </p:cNvGraphicFramePr>
          <p:nvPr>
            <p:extLst>
              <p:ext uri="{D42A27DB-BD31-4B8C-83A1-F6EECF244321}">
                <p14:modId xmlns:p14="http://schemas.microsoft.com/office/powerpoint/2010/main" val="2929447747"/>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5" name="TextBox 4">
            <a:extLst>
              <a:ext uri="{FF2B5EF4-FFF2-40B4-BE49-F238E27FC236}">
                <a16:creationId xmlns:a16="http://schemas.microsoft.com/office/drawing/2014/main" id="{0FE131F6-F192-A574-A663-EA2EB7328E77}"/>
              </a:ext>
            </a:extLst>
          </p:cNvPr>
          <p:cNvSpPr txBox="1"/>
          <p:nvPr/>
        </p:nvSpPr>
        <p:spPr>
          <a:xfrm>
            <a:off x="0" y="1322190"/>
            <a:ext cx="9144000" cy="1107996"/>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MIMDRAM leverages </a:t>
            </a:r>
            <a:r>
              <a:rPr lang="en-US" sz="2200" b="1" dirty="0">
                <a:solidFill>
                  <a:schemeClr val="accent4"/>
                </a:solidFill>
                <a:latin typeface="Avenir Next" panose="020B0503020202020204" pitchFamily="34" charset="0"/>
              </a:rPr>
              <a:t>fine-grained DRAM access</a:t>
            </a:r>
            <a:r>
              <a:rPr lang="en-US" sz="2200" b="1" dirty="0">
                <a:latin typeface="Avenir Next" panose="020B0503020202020204" pitchFamily="34" charset="0"/>
              </a:rPr>
              <a:t> and </a:t>
            </a:r>
            <a:br>
              <a:rPr lang="en-US" sz="2200" b="1" dirty="0">
                <a:latin typeface="Avenir Next" panose="020B0503020202020204" pitchFamily="34" charset="0"/>
              </a:rPr>
            </a:br>
            <a:r>
              <a:rPr lang="en-US" sz="2200" b="1" dirty="0">
                <a:solidFill>
                  <a:schemeClr val="accent4"/>
                </a:solidFill>
                <a:latin typeface="Avenir Next" panose="020B0503020202020204" pitchFamily="34" charset="0"/>
              </a:rPr>
              <a:t>inter-/intra-mat interconnects</a:t>
            </a:r>
            <a:r>
              <a:rPr lang="en-US" sz="2200" b="1" dirty="0">
                <a:latin typeface="Avenir Next" panose="020B0503020202020204" pitchFamily="34" charset="0"/>
              </a:rPr>
              <a:t> to </a:t>
            </a:r>
            <a:br>
              <a:rPr lang="en-US" sz="2200" b="1" dirty="0">
                <a:latin typeface="Avenir Next" panose="020B0503020202020204" pitchFamily="34" charset="0"/>
              </a:rPr>
            </a:br>
            <a:r>
              <a:rPr lang="en-US" sz="2200" b="1" dirty="0">
                <a:latin typeface="Avenir Next" panose="020B0503020202020204" pitchFamily="34" charset="0"/>
              </a:rPr>
              <a:t>implement </a:t>
            </a:r>
            <a:r>
              <a:rPr lang="en-US" sz="2200" b="1" dirty="0">
                <a:solidFill>
                  <a:srgbClr val="1A82C4"/>
                </a:solidFill>
                <a:latin typeface="Avenir Next" panose="020B0503020202020204" pitchFamily="34" charset="0"/>
              </a:rPr>
              <a:t>in-DRAM vector reduction</a:t>
            </a:r>
          </a:p>
        </p:txBody>
      </p:sp>
    </p:spTree>
    <p:extLst>
      <p:ext uri="{BB962C8B-B14F-4D97-AF65-F5344CB8AC3E}">
        <p14:creationId xmlns:p14="http://schemas.microsoft.com/office/powerpoint/2010/main" val="86268207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In-DRAM Vector Reduction (III)</a:t>
            </a:r>
          </a:p>
        </p:txBody>
      </p:sp>
      <p:sp>
        <p:nvSpPr>
          <p:cNvPr id="1200" name="Rectangle 1199" hidden="1">
            <a:extLst>
              <a:ext uri="{FF2B5EF4-FFF2-40B4-BE49-F238E27FC236}">
                <a16:creationId xmlns:a16="http://schemas.microsoft.com/office/drawing/2014/main" id="{BDD4A02E-413E-36AC-2DAB-027C8F6622D1}"/>
              </a:ext>
            </a:extLst>
          </p:cNvPr>
          <p:cNvSpPr/>
          <p:nvPr/>
        </p:nvSpPr>
        <p:spPr>
          <a:xfrm>
            <a:off x="200329" y="4903546"/>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local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5" name="Rectangle 1074">
            <a:extLst>
              <a:ext uri="{FF2B5EF4-FFF2-40B4-BE49-F238E27FC236}">
                <a16:creationId xmlns:a16="http://schemas.microsoft.com/office/drawing/2014/main" id="{B8A26B3F-314D-24A0-E734-0097FB04A021}"/>
              </a:ext>
            </a:extLst>
          </p:cNvPr>
          <p:cNvSpPr/>
          <p:nvPr/>
        </p:nvSpPr>
        <p:spPr>
          <a:xfrm>
            <a:off x="2369256" y="5480881"/>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global</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6" name="Rounded Rectangle 1075">
            <a:extLst>
              <a:ext uri="{FF2B5EF4-FFF2-40B4-BE49-F238E27FC236}">
                <a16:creationId xmlns:a16="http://schemas.microsoft.com/office/drawing/2014/main" id="{6852F016-75AD-E750-3FA0-4FA6021709D5}"/>
              </a:ext>
            </a:extLst>
          </p:cNvPr>
          <p:cNvSpPr/>
          <p:nvPr/>
        </p:nvSpPr>
        <p:spPr>
          <a:xfrm rot="5400000">
            <a:off x="3272202" y="3352291"/>
            <a:ext cx="1266139" cy="1261717"/>
          </a:xfrm>
          <a:prstGeom prst="roundRect">
            <a:avLst>
              <a:gd name="adj" fmla="val 5605"/>
            </a:avLst>
          </a:prstGeom>
          <a:solidFill>
            <a:srgbClr val="5B9BD5">
              <a:lumMod val="20000"/>
              <a:lumOff val="8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7" name="Rounded Rectangle 1076">
            <a:extLst>
              <a:ext uri="{FF2B5EF4-FFF2-40B4-BE49-F238E27FC236}">
                <a16:creationId xmlns:a16="http://schemas.microsoft.com/office/drawing/2014/main" id="{6E85420C-4110-A00A-9E3E-C4E7DA5B504B}"/>
              </a:ext>
            </a:extLst>
          </p:cNvPr>
          <p:cNvSpPr/>
          <p:nvPr/>
        </p:nvSpPr>
        <p:spPr>
          <a:xfrm rot="5400000">
            <a:off x="3740625" y="4236758"/>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78" name="Rectangle 93">
            <a:extLst>
              <a:ext uri="{FF2B5EF4-FFF2-40B4-BE49-F238E27FC236}">
                <a16:creationId xmlns:a16="http://schemas.microsoft.com/office/drawing/2014/main" id="{C717E82A-C75B-9AE5-9457-90A53985A17D}"/>
              </a:ext>
            </a:extLst>
          </p:cNvPr>
          <p:cNvSpPr/>
          <p:nvPr/>
        </p:nvSpPr>
        <p:spPr>
          <a:xfrm>
            <a:off x="3360649"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9" name="Rectangle 94">
            <a:extLst>
              <a:ext uri="{FF2B5EF4-FFF2-40B4-BE49-F238E27FC236}">
                <a16:creationId xmlns:a16="http://schemas.microsoft.com/office/drawing/2014/main" id="{2513D47C-76CD-6C1F-D2D5-CDBE22AFDCA6}"/>
              </a:ext>
            </a:extLst>
          </p:cNvPr>
          <p:cNvSpPr/>
          <p:nvPr/>
        </p:nvSpPr>
        <p:spPr>
          <a:xfrm>
            <a:off x="3591407"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0" name="Rectangle 95">
            <a:extLst>
              <a:ext uri="{FF2B5EF4-FFF2-40B4-BE49-F238E27FC236}">
                <a16:creationId xmlns:a16="http://schemas.microsoft.com/office/drawing/2014/main" id="{003206E5-A16B-3EF7-B84F-D196ED085E89}"/>
              </a:ext>
            </a:extLst>
          </p:cNvPr>
          <p:cNvSpPr/>
          <p:nvPr/>
        </p:nvSpPr>
        <p:spPr>
          <a:xfrm>
            <a:off x="3822164"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1" name="Rectangle 96">
            <a:extLst>
              <a:ext uri="{FF2B5EF4-FFF2-40B4-BE49-F238E27FC236}">
                <a16:creationId xmlns:a16="http://schemas.microsoft.com/office/drawing/2014/main" id="{569E3C46-B1A2-99D9-AD2D-0D3DBA11E85E}"/>
              </a:ext>
            </a:extLst>
          </p:cNvPr>
          <p:cNvSpPr/>
          <p:nvPr/>
        </p:nvSpPr>
        <p:spPr>
          <a:xfrm>
            <a:off x="4052922"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082" name="Straight Connector 1081">
            <a:extLst>
              <a:ext uri="{FF2B5EF4-FFF2-40B4-BE49-F238E27FC236}">
                <a16:creationId xmlns:a16="http://schemas.microsoft.com/office/drawing/2014/main" id="{C423CA59-BF1A-B8C5-6AD5-069F87C87E3D}"/>
              </a:ext>
            </a:extLst>
          </p:cNvPr>
          <p:cNvCxnSpPr>
            <a:cxnSpLocks/>
            <a:stCxn id="1147" idx="0"/>
            <a:endCxn id="1078" idx="0"/>
          </p:cNvCxnSpPr>
          <p:nvPr/>
        </p:nvCxnSpPr>
        <p:spPr>
          <a:xfrm flipH="1">
            <a:off x="3443596" y="3493622"/>
            <a:ext cx="2597" cy="1301478"/>
          </a:xfrm>
          <a:prstGeom prst="line">
            <a:avLst/>
          </a:prstGeom>
          <a:noFill/>
          <a:ln w="28575" cap="flat" cmpd="sng" algn="ctr">
            <a:solidFill>
              <a:srgbClr val="C00000"/>
            </a:solidFill>
            <a:prstDash val="solid"/>
            <a:miter lim="800000"/>
          </a:ln>
          <a:effectLst/>
        </p:spPr>
      </p:cxnSp>
      <p:cxnSp>
        <p:nvCxnSpPr>
          <p:cNvPr id="1083" name="Straight Connector 1082">
            <a:extLst>
              <a:ext uri="{FF2B5EF4-FFF2-40B4-BE49-F238E27FC236}">
                <a16:creationId xmlns:a16="http://schemas.microsoft.com/office/drawing/2014/main" id="{66CC7017-30CD-EB58-942E-B2FFE3AD8ED8}"/>
              </a:ext>
            </a:extLst>
          </p:cNvPr>
          <p:cNvCxnSpPr>
            <a:cxnSpLocks/>
            <a:stCxn id="1148" idx="0"/>
            <a:endCxn id="1079" idx="0"/>
          </p:cNvCxnSpPr>
          <p:nvPr/>
        </p:nvCxnSpPr>
        <p:spPr>
          <a:xfrm>
            <a:off x="3673939" y="3493622"/>
            <a:ext cx="416" cy="1301478"/>
          </a:xfrm>
          <a:prstGeom prst="line">
            <a:avLst/>
          </a:prstGeom>
          <a:noFill/>
          <a:ln w="28575" cap="flat" cmpd="sng" algn="ctr">
            <a:solidFill>
              <a:srgbClr val="C00000"/>
            </a:solidFill>
            <a:prstDash val="solid"/>
            <a:miter lim="800000"/>
          </a:ln>
          <a:effectLst/>
        </p:spPr>
      </p:cxnSp>
      <p:cxnSp>
        <p:nvCxnSpPr>
          <p:cNvPr id="1084" name="Straight Connector 1083">
            <a:extLst>
              <a:ext uri="{FF2B5EF4-FFF2-40B4-BE49-F238E27FC236}">
                <a16:creationId xmlns:a16="http://schemas.microsoft.com/office/drawing/2014/main" id="{3BC4DACD-D77E-8398-CF03-76D51C2B46F9}"/>
              </a:ext>
            </a:extLst>
          </p:cNvPr>
          <p:cNvCxnSpPr>
            <a:cxnSpLocks/>
            <a:stCxn id="1149" idx="0"/>
            <a:endCxn id="1080" idx="0"/>
          </p:cNvCxnSpPr>
          <p:nvPr/>
        </p:nvCxnSpPr>
        <p:spPr>
          <a:xfrm>
            <a:off x="3901685" y="3493622"/>
            <a:ext cx="3427" cy="1301478"/>
          </a:xfrm>
          <a:prstGeom prst="line">
            <a:avLst/>
          </a:prstGeom>
          <a:noFill/>
          <a:ln w="28575" cap="flat" cmpd="sng" algn="ctr">
            <a:solidFill>
              <a:srgbClr val="C00000"/>
            </a:solidFill>
            <a:prstDash val="solid"/>
            <a:miter lim="800000"/>
          </a:ln>
          <a:effectLst/>
        </p:spPr>
      </p:cxnSp>
      <p:cxnSp>
        <p:nvCxnSpPr>
          <p:cNvPr id="1085" name="Straight Connector 1084">
            <a:extLst>
              <a:ext uri="{FF2B5EF4-FFF2-40B4-BE49-F238E27FC236}">
                <a16:creationId xmlns:a16="http://schemas.microsoft.com/office/drawing/2014/main" id="{9B078D36-7218-1C14-5C93-5558A4551197}"/>
              </a:ext>
            </a:extLst>
          </p:cNvPr>
          <p:cNvCxnSpPr>
            <a:cxnSpLocks/>
            <a:stCxn id="1150" idx="0"/>
            <a:endCxn id="1081" idx="0"/>
          </p:cNvCxnSpPr>
          <p:nvPr/>
        </p:nvCxnSpPr>
        <p:spPr>
          <a:xfrm>
            <a:off x="4129431" y="3493622"/>
            <a:ext cx="6439" cy="1301478"/>
          </a:xfrm>
          <a:prstGeom prst="line">
            <a:avLst/>
          </a:prstGeom>
          <a:noFill/>
          <a:ln w="28575" cap="flat" cmpd="sng" algn="ctr">
            <a:solidFill>
              <a:srgbClr val="C00000"/>
            </a:solidFill>
            <a:prstDash val="solid"/>
            <a:miter lim="800000"/>
          </a:ln>
          <a:effectLst/>
        </p:spPr>
      </p:cxnSp>
      <p:grpSp>
        <p:nvGrpSpPr>
          <p:cNvPr id="1086" name="Group 1085">
            <a:extLst>
              <a:ext uri="{FF2B5EF4-FFF2-40B4-BE49-F238E27FC236}">
                <a16:creationId xmlns:a16="http://schemas.microsoft.com/office/drawing/2014/main" id="{BC72E493-0638-E757-0A8C-266533EBADEB}"/>
              </a:ext>
            </a:extLst>
          </p:cNvPr>
          <p:cNvGrpSpPr/>
          <p:nvPr/>
        </p:nvGrpSpPr>
        <p:grpSpPr>
          <a:xfrm>
            <a:off x="3315820" y="5035954"/>
            <a:ext cx="1171730" cy="564656"/>
            <a:chOff x="691693" y="1634096"/>
            <a:chExt cx="710824" cy="342545"/>
          </a:xfrm>
        </p:grpSpPr>
        <p:cxnSp>
          <p:nvCxnSpPr>
            <p:cNvPr id="1087" name="Straight Connector 1086">
              <a:extLst>
                <a:ext uri="{FF2B5EF4-FFF2-40B4-BE49-F238E27FC236}">
                  <a16:creationId xmlns:a16="http://schemas.microsoft.com/office/drawing/2014/main" id="{247BF827-F2BB-7C37-E09A-6653F73F3E1A}"/>
                </a:ext>
              </a:extLst>
            </p:cNvPr>
            <p:cNvCxnSpPr>
              <a:cxnSpLocks/>
            </p:cNvCxnSpPr>
            <p:nvPr/>
          </p:nvCxnSpPr>
          <p:spPr>
            <a:xfrm>
              <a:off x="1046978" y="1634096"/>
              <a:ext cx="0" cy="241292"/>
            </a:xfrm>
            <a:prstGeom prst="line">
              <a:avLst/>
            </a:prstGeom>
            <a:noFill/>
            <a:ln w="38100" cap="flat" cmpd="sng" algn="ctr">
              <a:solidFill>
                <a:srgbClr val="C00000"/>
              </a:solidFill>
              <a:prstDash val="solid"/>
              <a:miter lim="800000"/>
            </a:ln>
            <a:effectLst/>
          </p:spPr>
        </p:cxnSp>
        <p:sp>
          <p:nvSpPr>
            <p:cNvPr id="1088" name="Rounded Rectangle 1087">
              <a:extLst>
                <a:ext uri="{FF2B5EF4-FFF2-40B4-BE49-F238E27FC236}">
                  <a16:creationId xmlns:a16="http://schemas.microsoft.com/office/drawing/2014/main" id="{12D7E820-B723-0676-963C-C3E9CE38C5F1}"/>
                </a:ext>
              </a:extLst>
            </p:cNvPr>
            <p:cNvSpPr/>
            <p:nvPr/>
          </p:nvSpPr>
          <p:spPr>
            <a:xfrm rot="5400000">
              <a:off x="945851" y="1519976"/>
              <a:ext cx="202507" cy="710824"/>
            </a:xfrm>
            <a:prstGeom prst="roundRect">
              <a:avLst/>
            </a:prstGeom>
            <a:solidFill>
              <a:srgbClr val="E7E6E6">
                <a:lumMod val="90000"/>
              </a:srgb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89" name="Rectangle 93">
              <a:extLst>
                <a:ext uri="{FF2B5EF4-FFF2-40B4-BE49-F238E27FC236}">
                  <a16:creationId xmlns:a16="http://schemas.microsoft.com/office/drawing/2014/main" id="{46E508E7-D092-667E-EA22-AD929620C8D5}"/>
                </a:ext>
              </a:extLst>
            </p:cNvPr>
            <p:cNvSpPr/>
            <p:nvPr/>
          </p:nvSpPr>
          <p:spPr>
            <a:xfrm>
              <a:off x="772980" y="1817168"/>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0" name="Rectangle 94">
              <a:extLst>
                <a:ext uri="{FF2B5EF4-FFF2-40B4-BE49-F238E27FC236}">
                  <a16:creationId xmlns:a16="http://schemas.microsoft.com/office/drawing/2014/main" id="{7CEB3365-84B4-5DB5-AFD6-9E2F7FC73D8F}"/>
                </a:ext>
              </a:extLst>
            </p:cNvPr>
            <p:cNvSpPr/>
            <p:nvPr/>
          </p:nvSpPr>
          <p:spPr>
            <a:xfrm>
              <a:off x="913892" y="1815984"/>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1" name="Rectangle 95">
              <a:extLst>
                <a:ext uri="{FF2B5EF4-FFF2-40B4-BE49-F238E27FC236}">
                  <a16:creationId xmlns:a16="http://schemas.microsoft.com/office/drawing/2014/main" id="{6800DAE5-00A6-2FBA-7B20-2CFFAAA65FAD}"/>
                </a:ext>
              </a:extLst>
            </p:cNvPr>
            <p:cNvSpPr/>
            <p:nvPr/>
          </p:nvSpPr>
          <p:spPr>
            <a:xfrm>
              <a:off x="1054804" y="1817037"/>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2" name="Rectangle 96">
              <a:extLst>
                <a:ext uri="{FF2B5EF4-FFF2-40B4-BE49-F238E27FC236}">
                  <a16:creationId xmlns:a16="http://schemas.microsoft.com/office/drawing/2014/main" id="{1FB1E8D2-8C85-DEFF-2C99-6F58D7EAAB1F}"/>
                </a:ext>
              </a:extLst>
            </p:cNvPr>
            <p:cNvSpPr/>
            <p:nvPr/>
          </p:nvSpPr>
          <p:spPr>
            <a:xfrm>
              <a:off x="1195717" y="1817168"/>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093" name="Straight Connector 1092">
            <a:extLst>
              <a:ext uri="{FF2B5EF4-FFF2-40B4-BE49-F238E27FC236}">
                <a16:creationId xmlns:a16="http://schemas.microsoft.com/office/drawing/2014/main" id="{A15E6425-FC57-079E-A39F-886461BB2A82}"/>
              </a:ext>
            </a:extLst>
          </p:cNvPr>
          <p:cNvCxnSpPr>
            <a:cxnSpLocks/>
            <a:stCxn id="1151" idx="0"/>
            <a:endCxn id="1108" idx="0"/>
          </p:cNvCxnSpPr>
          <p:nvPr/>
        </p:nvCxnSpPr>
        <p:spPr>
          <a:xfrm>
            <a:off x="4357181" y="3493622"/>
            <a:ext cx="979" cy="1301478"/>
          </a:xfrm>
          <a:prstGeom prst="line">
            <a:avLst/>
          </a:prstGeom>
          <a:noFill/>
          <a:ln w="28575" cap="flat" cmpd="sng" algn="ctr">
            <a:solidFill>
              <a:srgbClr val="C00000"/>
            </a:solidFill>
            <a:prstDash val="solid"/>
            <a:miter lim="800000"/>
          </a:ln>
          <a:effectLst/>
        </p:spPr>
      </p:cxnSp>
      <p:grpSp>
        <p:nvGrpSpPr>
          <p:cNvPr id="1094" name="Group 1093">
            <a:extLst>
              <a:ext uri="{FF2B5EF4-FFF2-40B4-BE49-F238E27FC236}">
                <a16:creationId xmlns:a16="http://schemas.microsoft.com/office/drawing/2014/main" id="{9D44D4FE-88BA-43EE-3B5D-351B1AD566E6}"/>
              </a:ext>
            </a:extLst>
          </p:cNvPr>
          <p:cNvGrpSpPr/>
          <p:nvPr/>
        </p:nvGrpSpPr>
        <p:grpSpPr>
          <a:xfrm>
            <a:off x="3385901" y="4137476"/>
            <a:ext cx="1031572" cy="120585"/>
            <a:chOff x="1038380" y="752862"/>
            <a:chExt cx="625798" cy="73152"/>
          </a:xfrm>
          <a:solidFill>
            <a:srgbClr val="E7E6E6"/>
          </a:solidFill>
        </p:grpSpPr>
        <p:cxnSp>
          <p:nvCxnSpPr>
            <p:cNvPr id="1095" name="Straight Connector 1094">
              <a:extLst>
                <a:ext uri="{FF2B5EF4-FFF2-40B4-BE49-F238E27FC236}">
                  <a16:creationId xmlns:a16="http://schemas.microsoft.com/office/drawing/2014/main" id="{397CF279-88A4-A45A-9201-414837B13935}"/>
                </a:ext>
              </a:extLst>
            </p:cNvPr>
            <p:cNvCxnSpPr>
              <a:cxnSpLocks/>
              <a:stCxn id="1096" idx="2"/>
              <a:endCxn id="1100"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096" name="Oval 1095">
              <a:extLst>
                <a:ext uri="{FF2B5EF4-FFF2-40B4-BE49-F238E27FC236}">
                  <a16:creationId xmlns:a16="http://schemas.microsoft.com/office/drawing/2014/main" id="{B9DB3FAB-E31A-0EE1-FB1E-40D5D828C309}"/>
                </a:ext>
              </a:extLst>
            </p:cNvPr>
            <p:cNvSpPr>
              <a:spLocks noChangeAspect="1"/>
            </p:cNvSpPr>
            <p:nvPr/>
          </p:nvSpPr>
          <p:spPr>
            <a:xfrm>
              <a:off x="1038380"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7" name="Oval 1096">
              <a:extLst>
                <a:ext uri="{FF2B5EF4-FFF2-40B4-BE49-F238E27FC236}">
                  <a16:creationId xmlns:a16="http://schemas.microsoft.com/office/drawing/2014/main" id="{B281A77D-D4F5-1A27-F667-08A6BF87FE5A}"/>
                </a:ext>
              </a:extLst>
            </p:cNvPr>
            <p:cNvSpPr>
              <a:spLocks noChangeAspect="1"/>
            </p:cNvSpPr>
            <p:nvPr/>
          </p:nvSpPr>
          <p:spPr>
            <a:xfrm>
              <a:off x="1176541"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8" name="Oval 1097">
              <a:extLst>
                <a:ext uri="{FF2B5EF4-FFF2-40B4-BE49-F238E27FC236}">
                  <a16:creationId xmlns:a16="http://schemas.microsoft.com/office/drawing/2014/main" id="{7E1FD21D-EF3C-AE7E-F174-3B9FD41F43DB}"/>
                </a:ext>
              </a:extLst>
            </p:cNvPr>
            <p:cNvSpPr>
              <a:spLocks noChangeAspect="1"/>
            </p:cNvSpPr>
            <p:nvPr/>
          </p:nvSpPr>
          <p:spPr>
            <a:xfrm>
              <a:off x="1314702"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9" name="Oval 1098">
              <a:extLst>
                <a:ext uri="{FF2B5EF4-FFF2-40B4-BE49-F238E27FC236}">
                  <a16:creationId xmlns:a16="http://schemas.microsoft.com/office/drawing/2014/main" id="{0E1313BA-9A0A-866A-B781-83DF136CBA78}"/>
                </a:ext>
              </a:extLst>
            </p:cNvPr>
            <p:cNvSpPr>
              <a:spLocks noChangeAspect="1"/>
            </p:cNvSpPr>
            <p:nvPr/>
          </p:nvSpPr>
          <p:spPr>
            <a:xfrm>
              <a:off x="1452863"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0" name="Oval 1099">
              <a:extLst>
                <a:ext uri="{FF2B5EF4-FFF2-40B4-BE49-F238E27FC236}">
                  <a16:creationId xmlns:a16="http://schemas.microsoft.com/office/drawing/2014/main" id="{7AAC87D5-59AA-6410-0BDA-0C17FD1C7AF7}"/>
                </a:ext>
              </a:extLst>
            </p:cNvPr>
            <p:cNvSpPr>
              <a:spLocks noChangeAspect="1"/>
            </p:cNvSpPr>
            <p:nvPr/>
          </p:nvSpPr>
          <p:spPr>
            <a:xfrm>
              <a:off x="1591026"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01" name="Group 1100">
            <a:extLst>
              <a:ext uri="{FF2B5EF4-FFF2-40B4-BE49-F238E27FC236}">
                <a16:creationId xmlns:a16="http://schemas.microsoft.com/office/drawing/2014/main" id="{59AD3628-8FA4-BD31-1660-7158E0080839}"/>
              </a:ext>
            </a:extLst>
          </p:cNvPr>
          <p:cNvGrpSpPr/>
          <p:nvPr/>
        </p:nvGrpSpPr>
        <p:grpSpPr>
          <a:xfrm>
            <a:off x="3385901" y="4352096"/>
            <a:ext cx="1031572" cy="120585"/>
            <a:chOff x="1038380" y="752862"/>
            <a:chExt cx="625798" cy="73152"/>
          </a:xfrm>
          <a:solidFill>
            <a:srgbClr val="E7E6E6"/>
          </a:solidFill>
        </p:grpSpPr>
        <p:cxnSp>
          <p:nvCxnSpPr>
            <p:cNvPr id="1102" name="Straight Connector 1101">
              <a:extLst>
                <a:ext uri="{FF2B5EF4-FFF2-40B4-BE49-F238E27FC236}">
                  <a16:creationId xmlns:a16="http://schemas.microsoft.com/office/drawing/2014/main" id="{EA40B35C-CECA-4B1C-76A9-BB064E8BB5CA}"/>
                </a:ext>
              </a:extLst>
            </p:cNvPr>
            <p:cNvCxnSpPr>
              <a:cxnSpLocks/>
              <a:stCxn id="1103" idx="2"/>
              <a:endCxn id="1107"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03" name="Oval 1102">
              <a:extLst>
                <a:ext uri="{FF2B5EF4-FFF2-40B4-BE49-F238E27FC236}">
                  <a16:creationId xmlns:a16="http://schemas.microsoft.com/office/drawing/2014/main" id="{D023C09F-A12A-0B85-0BC4-FDFB1F011BFA}"/>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4" name="Oval 1103">
              <a:extLst>
                <a:ext uri="{FF2B5EF4-FFF2-40B4-BE49-F238E27FC236}">
                  <a16:creationId xmlns:a16="http://schemas.microsoft.com/office/drawing/2014/main" id="{67600EBE-1434-DB0C-815B-C3068F2B865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5" name="Oval 1104">
              <a:extLst>
                <a:ext uri="{FF2B5EF4-FFF2-40B4-BE49-F238E27FC236}">
                  <a16:creationId xmlns:a16="http://schemas.microsoft.com/office/drawing/2014/main" id="{6562B16D-EB78-DC7D-7123-763448C9E282}"/>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6" name="Oval 1105">
              <a:extLst>
                <a:ext uri="{FF2B5EF4-FFF2-40B4-BE49-F238E27FC236}">
                  <a16:creationId xmlns:a16="http://schemas.microsoft.com/office/drawing/2014/main" id="{6B855D17-153F-F18D-DB2A-2ED52B6DACF8}"/>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7" name="Oval 1106">
              <a:extLst>
                <a:ext uri="{FF2B5EF4-FFF2-40B4-BE49-F238E27FC236}">
                  <a16:creationId xmlns:a16="http://schemas.microsoft.com/office/drawing/2014/main" id="{82D670FE-6FE6-FEF3-05DA-D7B14650FFE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08" name="Rectangle 96">
            <a:extLst>
              <a:ext uri="{FF2B5EF4-FFF2-40B4-BE49-F238E27FC236}">
                <a16:creationId xmlns:a16="http://schemas.microsoft.com/office/drawing/2014/main" id="{DD219EF8-7242-448C-A3AF-B33FE6470ADC}"/>
              </a:ext>
            </a:extLst>
          </p:cNvPr>
          <p:cNvSpPr/>
          <p:nvPr/>
        </p:nvSpPr>
        <p:spPr>
          <a:xfrm>
            <a:off x="4275213"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9" name="Rounded Rectangle 1108">
            <a:extLst>
              <a:ext uri="{FF2B5EF4-FFF2-40B4-BE49-F238E27FC236}">
                <a16:creationId xmlns:a16="http://schemas.microsoft.com/office/drawing/2014/main" id="{A0221A22-D3E5-DBEB-988D-1DB4FE2F4C73}"/>
              </a:ext>
            </a:extLst>
          </p:cNvPr>
          <p:cNvSpPr/>
          <p:nvPr/>
        </p:nvSpPr>
        <p:spPr>
          <a:xfrm rot="5400000">
            <a:off x="4733866" y="3352293"/>
            <a:ext cx="1266139" cy="1261717"/>
          </a:xfrm>
          <a:prstGeom prst="roundRect">
            <a:avLst>
              <a:gd name="adj" fmla="val 5605"/>
            </a:avLst>
          </a:prstGeom>
          <a:solidFill>
            <a:srgbClr val="5B9BD5">
              <a:lumMod val="20000"/>
              <a:lumOff val="8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0" name="Rounded Rectangle 1109">
            <a:extLst>
              <a:ext uri="{FF2B5EF4-FFF2-40B4-BE49-F238E27FC236}">
                <a16:creationId xmlns:a16="http://schemas.microsoft.com/office/drawing/2014/main" id="{A883C586-6E7D-248B-CA4E-55425F3D6C52}"/>
              </a:ext>
            </a:extLst>
          </p:cNvPr>
          <p:cNvSpPr/>
          <p:nvPr/>
        </p:nvSpPr>
        <p:spPr>
          <a:xfrm rot="5400000">
            <a:off x="5202290" y="4236760"/>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11" name="Rectangle 93">
            <a:extLst>
              <a:ext uri="{FF2B5EF4-FFF2-40B4-BE49-F238E27FC236}">
                <a16:creationId xmlns:a16="http://schemas.microsoft.com/office/drawing/2014/main" id="{A01B8499-F939-96C6-75A6-AC22D3E92B4C}"/>
              </a:ext>
            </a:extLst>
          </p:cNvPr>
          <p:cNvSpPr/>
          <p:nvPr/>
        </p:nvSpPr>
        <p:spPr>
          <a:xfrm>
            <a:off x="4822314"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2" name="Rectangle 94">
            <a:extLst>
              <a:ext uri="{FF2B5EF4-FFF2-40B4-BE49-F238E27FC236}">
                <a16:creationId xmlns:a16="http://schemas.microsoft.com/office/drawing/2014/main" id="{86761DF0-7781-D38A-C5FE-F58E46F911CE}"/>
              </a:ext>
            </a:extLst>
          </p:cNvPr>
          <p:cNvSpPr/>
          <p:nvPr/>
        </p:nvSpPr>
        <p:spPr>
          <a:xfrm>
            <a:off x="5053071"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3" name="Rectangle 95">
            <a:extLst>
              <a:ext uri="{FF2B5EF4-FFF2-40B4-BE49-F238E27FC236}">
                <a16:creationId xmlns:a16="http://schemas.microsoft.com/office/drawing/2014/main" id="{60DB8B93-2203-5EF6-CC7B-625A7CF716B9}"/>
              </a:ext>
            </a:extLst>
          </p:cNvPr>
          <p:cNvSpPr/>
          <p:nvPr/>
        </p:nvSpPr>
        <p:spPr>
          <a:xfrm>
            <a:off x="5283829"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4" name="Rectangle 96">
            <a:extLst>
              <a:ext uri="{FF2B5EF4-FFF2-40B4-BE49-F238E27FC236}">
                <a16:creationId xmlns:a16="http://schemas.microsoft.com/office/drawing/2014/main" id="{915E0176-BA0F-9988-B033-C47C6C9C470B}"/>
              </a:ext>
            </a:extLst>
          </p:cNvPr>
          <p:cNvSpPr/>
          <p:nvPr/>
        </p:nvSpPr>
        <p:spPr>
          <a:xfrm>
            <a:off x="5514587"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15" name="Straight Connector 1114">
            <a:extLst>
              <a:ext uri="{FF2B5EF4-FFF2-40B4-BE49-F238E27FC236}">
                <a16:creationId xmlns:a16="http://schemas.microsoft.com/office/drawing/2014/main" id="{1B48FD7F-0C2A-436D-EBCD-433E47A4422D}"/>
              </a:ext>
            </a:extLst>
          </p:cNvPr>
          <p:cNvCxnSpPr>
            <a:cxnSpLocks/>
            <a:stCxn id="1163" idx="0"/>
            <a:endCxn id="1111" idx="0"/>
          </p:cNvCxnSpPr>
          <p:nvPr/>
        </p:nvCxnSpPr>
        <p:spPr>
          <a:xfrm flipH="1">
            <a:off x="4905261" y="3493623"/>
            <a:ext cx="2597" cy="1301478"/>
          </a:xfrm>
          <a:prstGeom prst="line">
            <a:avLst/>
          </a:prstGeom>
          <a:noFill/>
          <a:ln w="19050" cap="flat" cmpd="sng" algn="ctr">
            <a:solidFill>
              <a:schemeClr val="tx1"/>
            </a:solidFill>
            <a:prstDash val="solid"/>
            <a:miter lim="800000"/>
          </a:ln>
          <a:effectLst/>
        </p:spPr>
      </p:cxnSp>
      <p:cxnSp>
        <p:nvCxnSpPr>
          <p:cNvPr id="1116" name="Straight Connector 1115">
            <a:extLst>
              <a:ext uri="{FF2B5EF4-FFF2-40B4-BE49-F238E27FC236}">
                <a16:creationId xmlns:a16="http://schemas.microsoft.com/office/drawing/2014/main" id="{A8379A0A-C0F4-1B74-2916-F66BA645AA94}"/>
              </a:ext>
            </a:extLst>
          </p:cNvPr>
          <p:cNvCxnSpPr>
            <a:cxnSpLocks/>
            <a:stCxn id="1164" idx="0"/>
            <a:endCxn id="1112" idx="0"/>
          </p:cNvCxnSpPr>
          <p:nvPr/>
        </p:nvCxnSpPr>
        <p:spPr>
          <a:xfrm>
            <a:off x="5135604" y="3493623"/>
            <a:ext cx="416" cy="1301478"/>
          </a:xfrm>
          <a:prstGeom prst="line">
            <a:avLst/>
          </a:prstGeom>
          <a:noFill/>
          <a:ln w="19050" cap="flat" cmpd="sng" algn="ctr">
            <a:solidFill>
              <a:schemeClr val="tx1"/>
            </a:solidFill>
            <a:prstDash val="solid"/>
            <a:miter lim="800000"/>
          </a:ln>
          <a:effectLst/>
        </p:spPr>
      </p:cxnSp>
      <p:cxnSp>
        <p:nvCxnSpPr>
          <p:cNvPr id="1117" name="Straight Connector 1116">
            <a:extLst>
              <a:ext uri="{FF2B5EF4-FFF2-40B4-BE49-F238E27FC236}">
                <a16:creationId xmlns:a16="http://schemas.microsoft.com/office/drawing/2014/main" id="{967638D7-994C-1179-60A5-D96C37FBB384}"/>
              </a:ext>
            </a:extLst>
          </p:cNvPr>
          <p:cNvCxnSpPr>
            <a:cxnSpLocks/>
            <a:stCxn id="1165" idx="0"/>
            <a:endCxn id="1113" idx="0"/>
          </p:cNvCxnSpPr>
          <p:nvPr/>
        </p:nvCxnSpPr>
        <p:spPr>
          <a:xfrm>
            <a:off x="5363350" y="3493623"/>
            <a:ext cx="3427" cy="1301478"/>
          </a:xfrm>
          <a:prstGeom prst="line">
            <a:avLst/>
          </a:prstGeom>
          <a:noFill/>
          <a:ln w="19050" cap="flat" cmpd="sng" algn="ctr">
            <a:solidFill>
              <a:schemeClr val="tx1"/>
            </a:solidFill>
            <a:prstDash val="solid"/>
            <a:miter lim="800000"/>
          </a:ln>
          <a:effectLst/>
        </p:spPr>
      </p:cxnSp>
      <p:cxnSp>
        <p:nvCxnSpPr>
          <p:cNvPr id="1118" name="Straight Connector 1117">
            <a:extLst>
              <a:ext uri="{FF2B5EF4-FFF2-40B4-BE49-F238E27FC236}">
                <a16:creationId xmlns:a16="http://schemas.microsoft.com/office/drawing/2014/main" id="{5372FB50-0723-7921-4B7E-E767E5FD07C2}"/>
              </a:ext>
            </a:extLst>
          </p:cNvPr>
          <p:cNvCxnSpPr>
            <a:cxnSpLocks/>
            <a:stCxn id="1166" idx="0"/>
            <a:endCxn id="1114" idx="0"/>
          </p:cNvCxnSpPr>
          <p:nvPr/>
        </p:nvCxnSpPr>
        <p:spPr>
          <a:xfrm>
            <a:off x="5591096" y="3493623"/>
            <a:ext cx="6439" cy="1301478"/>
          </a:xfrm>
          <a:prstGeom prst="line">
            <a:avLst/>
          </a:prstGeom>
          <a:noFill/>
          <a:ln w="19050" cap="flat" cmpd="sng" algn="ctr">
            <a:solidFill>
              <a:schemeClr val="tx1"/>
            </a:solidFill>
            <a:prstDash val="solid"/>
            <a:miter lim="800000"/>
          </a:ln>
          <a:effectLst/>
        </p:spPr>
      </p:cxnSp>
      <p:grpSp>
        <p:nvGrpSpPr>
          <p:cNvPr id="1119" name="Group 1118">
            <a:extLst>
              <a:ext uri="{FF2B5EF4-FFF2-40B4-BE49-F238E27FC236}">
                <a16:creationId xmlns:a16="http://schemas.microsoft.com/office/drawing/2014/main" id="{A5DF4D56-1B3E-DC77-AB74-E5FC47EF72AC}"/>
              </a:ext>
            </a:extLst>
          </p:cNvPr>
          <p:cNvGrpSpPr/>
          <p:nvPr/>
        </p:nvGrpSpPr>
        <p:grpSpPr>
          <a:xfrm>
            <a:off x="4777485" y="5035956"/>
            <a:ext cx="1171730" cy="564656"/>
            <a:chOff x="691693" y="1634096"/>
            <a:chExt cx="710824" cy="342545"/>
          </a:xfrm>
        </p:grpSpPr>
        <p:cxnSp>
          <p:nvCxnSpPr>
            <p:cNvPr id="1120" name="Straight Connector 1119">
              <a:extLst>
                <a:ext uri="{FF2B5EF4-FFF2-40B4-BE49-F238E27FC236}">
                  <a16:creationId xmlns:a16="http://schemas.microsoft.com/office/drawing/2014/main" id="{EE97897F-DF54-E2FE-C769-85B6FDC419A8}"/>
                </a:ext>
              </a:extLst>
            </p:cNvPr>
            <p:cNvCxnSpPr>
              <a:cxnSpLocks/>
            </p:cNvCxnSpPr>
            <p:nvPr/>
          </p:nvCxnSpPr>
          <p:spPr>
            <a:xfrm>
              <a:off x="1046978" y="1634096"/>
              <a:ext cx="0" cy="241292"/>
            </a:xfrm>
            <a:prstGeom prst="line">
              <a:avLst/>
            </a:prstGeom>
            <a:noFill/>
            <a:ln w="38100" cap="flat" cmpd="sng" algn="ctr">
              <a:solidFill>
                <a:srgbClr val="C00000"/>
              </a:solidFill>
              <a:prstDash val="solid"/>
              <a:miter lim="800000"/>
            </a:ln>
            <a:effectLst/>
          </p:spPr>
        </p:cxnSp>
        <p:sp>
          <p:nvSpPr>
            <p:cNvPr id="1121" name="Rounded Rectangle 1120">
              <a:extLst>
                <a:ext uri="{FF2B5EF4-FFF2-40B4-BE49-F238E27FC236}">
                  <a16:creationId xmlns:a16="http://schemas.microsoft.com/office/drawing/2014/main" id="{EACECE32-AB43-4E29-EA0D-33AF58FA5245}"/>
                </a:ext>
              </a:extLst>
            </p:cNvPr>
            <p:cNvSpPr/>
            <p:nvPr/>
          </p:nvSpPr>
          <p:spPr>
            <a:xfrm rot="5400000">
              <a:off x="945851" y="1519976"/>
              <a:ext cx="202507" cy="710824"/>
            </a:xfrm>
            <a:prstGeom prst="roundRect">
              <a:avLst/>
            </a:prstGeom>
            <a:solidFill>
              <a:srgbClr val="E7E6E6">
                <a:lumMod val="9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22" name="Rectangle 93">
              <a:extLst>
                <a:ext uri="{FF2B5EF4-FFF2-40B4-BE49-F238E27FC236}">
                  <a16:creationId xmlns:a16="http://schemas.microsoft.com/office/drawing/2014/main" id="{F81E48B2-5B9B-AD9E-642A-8033CE1A36EF}"/>
                </a:ext>
              </a:extLst>
            </p:cNvPr>
            <p:cNvSpPr/>
            <p:nvPr/>
          </p:nvSpPr>
          <p:spPr>
            <a:xfrm>
              <a:off x="772980" y="1817168"/>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3" name="Rectangle 94">
              <a:extLst>
                <a:ext uri="{FF2B5EF4-FFF2-40B4-BE49-F238E27FC236}">
                  <a16:creationId xmlns:a16="http://schemas.microsoft.com/office/drawing/2014/main" id="{2048D6EE-8A1A-7C3C-EC9D-4B0B3300E733}"/>
                </a:ext>
              </a:extLst>
            </p:cNvPr>
            <p:cNvSpPr/>
            <p:nvPr/>
          </p:nvSpPr>
          <p:spPr>
            <a:xfrm>
              <a:off x="913892" y="1815984"/>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4" name="Rectangle 95">
              <a:extLst>
                <a:ext uri="{FF2B5EF4-FFF2-40B4-BE49-F238E27FC236}">
                  <a16:creationId xmlns:a16="http://schemas.microsoft.com/office/drawing/2014/main" id="{FF9A7E61-06B4-4067-1AF8-1CB993EAFF8B}"/>
                </a:ext>
              </a:extLst>
            </p:cNvPr>
            <p:cNvSpPr/>
            <p:nvPr/>
          </p:nvSpPr>
          <p:spPr>
            <a:xfrm>
              <a:off x="1054804" y="1817037"/>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5" name="Rectangle 96">
              <a:extLst>
                <a:ext uri="{FF2B5EF4-FFF2-40B4-BE49-F238E27FC236}">
                  <a16:creationId xmlns:a16="http://schemas.microsoft.com/office/drawing/2014/main" id="{49E95F86-F64B-153F-82FB-18EA46A64F76}"/>
                </a:ext>
              </a:extLst>
            </p:cNvPr>
            <p:cNvSpPr/>
            <p:nvPr/>
          </p:nvSpPr>
          <p:spPr>
            <a:xfrm>
              <a:off x="1195717" y="1817168"/>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126" name="Straight Connector 1125">
            <a:extLst>
              <a:ext uri="{FF2B5EF4-FFF2-40B4-BE49-F238E27FC236}">
                <a16:creationId xmlns:a16="http://schemas.microsoft.com/office/drawing/2014/main" id="{39D2601D-DDA2-23AF-8762-E5611647AB1A}"/>
              </a:ext>
            </a:extLst>
          </p:cNvPr>
          <p:cNvCxnSpPr>
            <a:cxnSpLocks/>
            <a:stCxn id="1167" idx="0"/>
            <a:endCxn id="1141" idx="0"/>
          </p:cNvCxnSpPr>
          <p:nvPr/>
        </p:nvCxnSpPr>
        <p:spPr>
          <a:xfrm>
            <a:off x="5818845" y="3493623"/>
            <a:ext cx="979" cy="1301478"/>
          </a:xfrm>
          <a:prstGeom prst="line">
            <a:avLst/>
          </a:prstGeom>
          <a:noFill/>
          <a:ln w="19050" cap="flat" cmpd="sng" algn="ctr">
            <a:solidFill>
              <a:schemeClr val="tx1"/>
            </a:solidFill>
            <a:prstDash val="solid"/>
            <a:miter lim="800000"/>
          </a:ln>
          <a:effectLst/>
        </p:spPr>
      </p:cxnSp>
      <p:grpSp>
        <p:nvGrpSpPr>
          <p:cNvPr id="1127" name="Group 1126">
            <a:extLst>
              <a:ext uri="{FF2B5EF4-FFF2-40B4-BE49-F238E27FC236}">
                <a16:creationId xmlns:a16="http://schemas.microsoft.com/office/drawing/2014/main" id="{D0D9C1DF-5CC8-8950-3244-D8B088EE9B86}"/>
              </a:ext>
            </a:extLst>
          </p:cNvPr>
          <p:cNvGrpSpPr/>
          <p:nvPr/>
        </p:nvGrpSpPr>
        <p:grpSpPr>
          <a:xfrm>
            <a:off x="4847565" y="4137478"/>
            <a:ext cx="1031572" cy="120585"/>
            <a:chOff x="1038380" y="752862"/>
            <a:chExt cx="625798" cy="73152"/>
          </a:xfrm>
          <a:solidFill>
            <a:srgbClr val="E7E6E6"/>
          </a:solidFill>
        </p:grpSpPr>
        <p:cxnSp>
          <p:nvCxnSpPr>
            <p:cNvPr id="1128" name="Straight Connector 1127">
              <a:extLst>
                <a:ext uri="{FF2B5EF4-FFF2-40B4-BE49-F238E27FC236}">
                  <a16:creationId xmlns:a16="http://schemas.microsoft.com/office/drawing/2014/main" id="{1DCBEE29-CA3A-9A39-4B6E-F6FAFA7040B4}"/>
                </a:ext>
              </a:extLst>
            </p:cNvPr>
            <p:cNvCxnSpPr>
              <a:cxnSpLocks/>
              <a:stCxn id="1129" idx="2"/>
              <a:endCxn id="1133"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29" name="Oval 1128">
              <a:extLst>
                <a:ext uri="{FF2B5EF4-FFF2-40B4-BE49-F238E27FC236}">
                  <a16:creationId xmlns:a16="http://schemas.microsoft.com/office/drawing/2014/main" id="{93AC285A-1074-8208-9621-3A39EC576F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0" name="Oval 1129">
              <a:extLst>
                <a:ext uri="{FF2B5EF4-FFF2-40B4-BE49-F238E27FC236}">
                  <a16:creationId xmlns:a16="http://schemas.microsoft.com/office/drawing/2014/main" id="{63B5AD9B-F233-5EC2-EE70-B415F01F737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1" name="Oval 1130">
              <a:extLst>
                <a:ext uri="{FF2B5EF4-FFF2-40B4-BE49-F238E27FC236}">
                  <a16:creationId xmlns:a16="http://schemas.microsoft.com/office/drawing/2014/main" id="{7B613C43-EFD0-5697-600C-3755D8CE5903}"/>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2" name="Oval 1131">
              <a:extLst>
                <a:ext uri="{FF2B5EF4-FFF2-40B4-BE49-F238E27FC236}">
                  <a16:creationId xmlns:a16="http://schemas.microsoft.com/office/drawing/2014/main" id="{EEED1372-A9E9-A7D1-3A67-8612724CD0D4}"/>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3" name="Oval 1132">
              <a:extLst>
                <a:ext uri="{FF2B5EF4-FFF2-40B4-BE49-F238E27FC236}">
                  <a16:creationId xmlns:a16="http://schemas.microsoft.com/office/drawing/2014/main" id="{89B1512D-F51C-9024-1E7B-FBE256A17DAF}"/>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34" name="Group 1133">
            <a:extLst>
              <a:ext uri="{FF2B5EF4-FFF2-40B4-BE49-F238E27FC236}">
                <a16:creationId xmlns:a16="http://schemas.microsoft.com/office/drawing/2014/main" id="{38FCB4DA-DCEB-1EAC-C014-8C24F4179F74}"/>
              </a:ext>
            </a:extLst>
          </p:cNvPr>
          <p:cNvGrpSpPr/>
          <p:nvPr/>
        </p:nvGrpSpPr>
        <p:grpSpPr>
          <a:xfrm>
            <a:off x="4847565" y="4352097"/>
            <a:ext cx="1031572" cy="120585"/>
            <a:chOff x="1038380" y="752862"/>
            <a:chExt cx="625798" cy="73152"/>
          </a:xfrm>
          <a:solidFill>
            <a:srgbClr val="E7E6E6"/>
          </a:solidFill>
        </p:grpSpPr>
        <p:cxnSp>
          <p:nvCxnSpPr>
            <p:cNvPr id="1135" name="Straight Connector 1134">
              <a:extLst>
                <a:ext uri="{FF2B5EF4-FFF2-40B4-BE49-F238E27FC236}">
                  <a16:creationId xmlns:a16="http://schemas.microsoft.com/office/drawing/2014/main" id="{E2D335CB-E676-F156-3046-7A243A517651}"/>
                </a:ext>
              </a:extLst>
            </p:cNvPr>
            <p:cNvCxnSpPr>
              <a:cxnSpLocks/>
              <a:stCxn id="1136" idx="2"/>
              <a:endCxn id="114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36" name="Oval 1135">
              <a:extLst>
                <a:ext uri="{FF2B5EF4-FFF2-40B4-BE49-F238E27FC236}">
                  <a16:creationId xmlns:a16="http://schemas.microsoft.com/office/drawing/2014/main" id="{E4F78B88-95EB-8A89-4512-5E3E4C1C451B}"/>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7" name="Oval 1136">
              <a:extLst>
                <a:ext uri="{FF2B5EF4-FFF2-40B4-BE49-F238E27FC236}">
                  <a16:creationId xmlns:a16="http://schemas.microsoft.com/office/drawing/2014/main" id="{350BD9F7-E5B5-80B9-00A7-7CA2BF8B9CAB}"/>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8" name="Oval 1137">
              <a:extLst>
                <a:ext uri="{FF2B5EF4-FFF2-40B4-BE49-F238E27FC236}">
                  <a16:creationId xmlns:a16="http://schemas.microsoft.com/office/drawing/2014/main" id="{767933FA-BFB0-F7B5-4E11-667182298759}"/>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9" name="Oval 1138">
              <a:extLst>
                <a:ext uri="{FF2B5EF4-FFF2-40B4-BE49-F238E27FC236}">
                  <a16:creationId xmlns:a16="http://schemas.microsoft.com/office/drawing/2014/main" id="{151C60BE-E3A4-C041-5915-6815F9196E06}"/>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0" name="Oval 1139">
              <a:extLst>
                <a:ext uri="{FF2B5EF4-FFF2-40B4-BE49-F238E27FC236}">
                  <a16:creationId xmlns:a16="http://schemas.microsoft.com/office/drawing/2014/main" id="{77F3467D-4BBE-323B-9D5A-B137B06588C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41" name="Rectangle 96">
            <a:extLst>
              <a:ext uri="{FF2B5EF4-FFF2-40B4-BE49-F238E27FC236}">
                <a16:creationId xmlns:a16="http://schemas.microsoft.com/office/drawing/2014/main" id="{5BC59B2E-2490-935A-CAAD-B7A90EDCD799}"/>
              </a:ext>
            </a:extLst>
          </p:cNvPr>
          <p:cNvSpPr/>
          <p:nvPr/>
        </p:nvSpPr>
        <p:spPr>
          <a:xfrm>
            <a:off x="5736877"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42" name="Straight Connector 1141">
            <a:extLst>
              <a:ext uri="{FF2B5EF4-FFF2-40B4-BE49-F238E27FC236}">
                <a16:creationId xmlns:a16="http://schemas.microsoft.com/office/drawing/2014/main" id="{7C62C11D-A045-27C6-C8E5-52F8F7D9B939}"/>
              </a:ext>
            </a:extLst>
          </p:cNvPr>
          <p:cNvCxnSpPr>
            <a:cxnSpLocks/>
            <a:stCxn id="1088" idx="0"/>
            <a:endCxn id="1121" idx="2"/>
          </p:cNvCxnSpPr>
          <p:nvPr/>
        </p:nvCxnSpPr>
        <p:spPr>
          <a:xfrm>
            <a:off x="4487550" y="5433704"/>
            <a:ext cx="289934" cy="2"/>
          </a:xfrm>
          <a:prstGeom prst="line">
            <a:avLst/>
          </a:prstGeom>
          <a:noFill/>
          <a:ln w="38100" cap="flat" cmpd="sng" algn="ctr">
            <a:solidFill>
              <a:srgbClr val="C00000"/>
            </a:solidFill>
            <a:prstDash val="solid"/>
            <a:miter lim="800000"/>
          </a:ln>
          <a:effectLst/>
        </p:spPr>
      </p:cxnSp>
      <p:sp>
        <p:nvSpPr>
          <p:cNvPr id="1143" name="Rectangle 1142">
            <a:extLst>
              <a:ext uri="{FF2B5EF4-FFF2-40B4-BE49-F238E27FC236}">
                <a16:creationId xmlns:a16="http://schemas.microsoft.com/office/drawing/2014/main" id="{C456BF22-EBAB-FC8C-41D4-F9F8933982DC}"/>
              </a:ext>
            </a:extLst>
          </p:cNvPr>
          <p:cNvSpPr/>
          <p:nvPr/>
        </p:nvSpPr>
        <p:spPr>
          <a:xfrm>
            <a:off x="3325318" y="3492190"/>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4" name="Rectangle 1143">
            <a:extLst>
              <a:ext uri="{FF2B5EF4-FFF2-40B4-BE49-F238E27FC236}">
                <a16:creationId xmlns:a16="http://schemas.microsoft.com/office/drawing/2014/main" id="{22314D1D-2986-583A-D70E-31A33EA8AD0A}"/>
              </a:ext>
            </a:extLst>
          </p:cNvPr>
          <p:cNvSpPr/>
          <p:nvPr/>
        </p:nvSpPr>
        <p:spPr>
          <a:xfrm>
            <a:off x="3322783" y="3697456"/>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45" name="Group 1144">
            <a:extLst>
              <a:ext uri="{FF2B5EF4-FFF2-40B4-BE49-F238E27FC236}">
                <a16:creationId xmlns:a16="http://schemas.microsoft.com/office/drawing/2014/main" id="{3124EF9D-B78E-E38B-321D-A34E774D8816}"/>
              </a:ext>
            </a:extLst>
          </p:cNvPr>
          <p:cNvGrpSpPr/>
          <p:nvPr/>
        </p:nvGrpSpPr>
        <p:grpSpPr>
          <a:xfrm>
            <a:off x="3385901" y="3493622"/>
            <a:ext cx="1031572" cy="120585"/>
            <a:chOff x="1038380" y="752862"/>
            <a:chExt cx="625798" cy="73152"/>
          </a:xfrm>
          <a:solidFill>
            <a:srgbClr val="E7E6E6"/>
          </a:solidFill>
        </p:grpSpPr>
        <p:cxnSp>
          <p:nvCxnSpPr>
            <p:cNvPr id="1146" name="Straight Connector 1145">
              <a:extLst>
                <a:ext uri="{FF2B5EF4-FFF2-40B4-BE49-F238E27FC236}">
                  <a16:creationId xmlns:a16="http://schemas.microsoft.com/office/drawing/2014/main" id="{451A2027-BCEB-68D0-1DAC-F49101F3CB76}"/>
                </a:ext>
              </a:extLst>
            </p:cNvPr>
            <p:cNvCxnSpPr>
              <a:cxnSpLocks/>
              <a:stCxn id="1147" idx="2"/>
              <a:endCxn id="1151"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47" name="Oval 1146">
              <a:extLst>
                <a:ext uri="{FF2B5EF4-FFF2-40B4-BE49-F238E27FC236}">
                  <a16:creationId xmlns:a16="http://schemas.microsoft.com/office/drawing/2014/main" id="{2A8B38F7-528A-7837-6AE6-9D5E9BC65DB0}"/>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8" name="Oval 1147">
              <a:extLst>
                <a:ext uri="{FF2B5EF4-FFF2-40B4-BE49-F238E27FC236}">
                  <a16:creationId xmlns:a16="http://schemas.microsoft.com/office/drawing/2014/main" id="{9190C862-BB26-FB0F-9DE2-27445803CEDF}"/>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9" name="Oval 1148">
              <a:extLst>
                <a:ext uri="{FF2B5EF4-FFF2-40B4-BE49-F238E27FC236}">
                  <a16:creationId xmlns:a16="http://schemas.microsoft.com/office/drawing/2014/main" id="{444B2A1D-1E3E-D4FA-A338-600049FB1757}"/>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0" name="Oval 1149">
              <a:extLst>
                <a:ext uri="{FF2B5EF4-FFF2-40B4-BE49-F238E27FC236}">
                  <a16:creationId xmlns:a16="http://schemas.microsoft.com/office/drawing/2014/main" id="{973264ED-08FE-705F-34CE-B13084781492}"/>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1" name="Oval 1150">
              <a:extLst>
                <a:ext uri="{FF2B5EF4-FFF2-40B4-BE49-F238E27FC236}">
                  <a16:creationId xmlns:a16="http://schemas.microsoft.com/office/drawing/2014/main" id="{2FDC9C1A-427F-DB1C-86D8-F4EA79365897}"/>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52" name="Group 1151">
            <a:extLst>
              <a:ext uri="{FF2B5EF4-FFF2-40B4-BE49-F238E27FC236}">
                <a16:creationId xmlns:a16="http://schemas.microsoft.com/office/drawing/2014/main" id="{90B43832-E06A-7166-0C04-AFBA00E9067B}"/>
              </a:ext>
            </a:extLst>
          </p:cNvPr>
          <p:cNvGrpSpPr/>
          <p:nvPr/>
        </p:nvGrpSpPr>
        <p:grpSpPr>
          <a:xfrm>
            <a:off x="3385901" y="3708240"/>
            <a:ext cx="1031572" cy="120585"/>
            <a:chOff x="1038380" y="752862"/>
            <a:chExt cx="625798" cy="73152"/>
          </a:xfrm>
          <a:solidFill>
            <a:srgbClr val="E7E6E6"/>
          </a:solidFill>
        </p:grpSpPr>
        <p:cxnSp>
          <p:nvCxnSpPr>
            <p:cNvPr id="1153" name="Straight Connector 1152">
              <a:extLst>
                <a:ext uri="{FF2B5EF4-FFF2-40B4-BE49-F238E27FC236}">
                  <a16:creationId xmlns:a16="http://schemas.microsoft.com/office/drawing/2014/main" id="{E2E6C55D-8F75-2F86-AF16-5D5954481DE9}"/>
                </a:ext>
              </a:extLst>
            </p:cNvPr>
            <p:cNvCxnSpPr>
              <a:cxnSpLocks/>
              <a:stCxn id="1154" idx="2"/>
              <a:endCxn id="115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54" name="Oval 1153">
              <a:extLst>
                <a:ext uri="{FF2B5EF4-FFF2-40B4-BE49-F238E27FC236}">
                  <a16:creationId xmlns:a16="http://schemas.microsoft.com/office/drawing/2014/main" id="{CB252513-C112-610F-7132-156D30E5E7B8}"/>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5" name="Oval 1154">
              <a:extLst>
                <a:ext uri="{FF2B5EF4-FFF2-40B4-BE49-F238E27FC236}">
                  <a16:creationId xmlns:a16="http://schemas.microsoft.com/office/drawing/2014/main" id="{9D02FC23-39E7-F189-7C57-F0945254496E}"/>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6" name="Oval 1155">
              <a:extLst>
                <a:ext uri="{FF2B5EF4-FFF2-40B4-BE49-F238E27FC236}">
                  <a16:creationId xmlns:a16="http://schemas.microsoft.com/office/drawing/2014/main" id="{1E96E749-A13E-D06D-7519-9A746C982B8B}"/>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7" name="Oval 1156">
              <a:extLst>
                <a:ext uri="{FF2B5EF4-FFF2-40B4-BE49-F238E27FC236}">
                  <a16:creationId xmlns:a16="http://schemas.microsoft.com/office/drawing/2014/main" id="{B93C9EAE-79DC-04D0-C38F-681B83227E56}"/>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8" name="Oval 1157">
              <a:extLst>
                <a:ext uri="{FF2B5EF4-FFF2-40B4-BE49-F238E27FC236}">
                  <a16:creationId xmlns:a16="http://schemas.microsoft.com/office/drawing/2014/main" id="{106E9D4C-8818-B0DA-FD6F-9212362FDEC4}"/>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59" name="Rectangle 1158">
            <a:extLst>
              <a:ext uri="{FF2B5EF4-FFF2-40B4-BE49-F238E27FC236}">
                <a16:creationId xmlns:a16="http://schemas.microsoft.com/office/drawing/2014/main" id="{CA349A3D-9C3E-106C-B195-22064AAC64D1}"/>
              </a:ext>
            </a:extLst>
          </p:cNvPr>
          <p:cNvSpPr/>
          <p:nvPr/>
        </p:nvSpPr>
        <p:spPr>
          <a:xfrm>
            <a:off x="4781689" y="3482371"/>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0" name="Rectangle 1159">
            <a:extLst>
              <a:ext uri="{FF2B5EF4-FFF2-40B4-BE49-F238E27FC236}">
                <a16:creationId xmlns:a16="http://schemas.microsoft.com/office/drawing/2014/main" id="{355159F6-235A-607D-E9E0-6C80558033DB}"/>
              </a:ext>
            </a:extLst>
          </p:cNvPr>
          <p:cNvSpPr/>
          <p:nvPr/>
        </p:nvSpPr>
        <p:spPr>
          <a:xfrm>
            <a:off x="4777483" y="3692433"/>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61" name="Group 1160">
            <a:extLst>
              <a:ext uri="{FF2B5EF4-FFF2-40B4-BE49-F238E27FC236}">
                <a16:creationId xmlns:a16="http://schemas.microsoft.com/office/drawing/2014/main" id="{B306812A-F3E9-12F1-591E-31D9672994D9}"/>
              </a:ext>
            </a:extLst>
          </p:cNvPr>
          <p:cNvGrpSpPr/>
          <p:nvPr/>
        </p:nvGrpSpPr>
        <p:grpSpPr>
          <a:xfrm>
            <a:off x="4847565" y="3493623"/>
            <a:ext cx="1031572" cy="120585"/>
            <a:chOff x="1038380" y="752862"/>
            <a:chExt cx="625798" cy="73152"/>
          </a:xfrm>
          <a:solidFill>
            <a:srgbClr val="E7E6E6"/>
          </a:solidFill>
        </p:grpSpPr>
        <p:cxnSp>
          <p:nvCxnSpPr>
            <p:cNvPr id="1162" name="Straight Connector 1161">
              <a:extLst>
                <a:ext uri="{FF2B5EF4-FFF2-40B4-BE49-F238E27FC236}">
                  <a16:creationId xmlns:a16="http://schemas.microsoft.com/office/drawing/2014/main" id="{8F9624C9-59D4-5F6C-54E8-8E228D6E6EC4}"/>
                </a:ext>
              </a:extLst>
            </p:cNvPr>
            <p:cNvCxnSpPr>
              <a:cxnSpLocks/>
              <a:stCxn id="1163" idx="2"/>
              <a:endCxn id="1167"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63" name="Oval 1162">
              <a:extLst>
                <a:ext uri="{FF2B5EF4-FFF2-40B4-BE49-F238E27FC236}">
                  <a16:creationId xmlns:a16="http://schemas.microsoft.com/office/drawing/2014/main" id="{2D912258-76E3-1892-D7F3-31586FFD559E}"/>
                </a:ext>
              </a:extLst>
            </p:cNvPr>
            <p:cNvSpPr>
              <a:spLocks noChangeAspect="1"/>
            </p:cNvSpPr>
            <p:nvPr/>
          </p:nvSpPr>
          <p:spPr>
            <a:xfrm>
              <a:off x="1038380"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4" name="Oval 1163">
              <a:extLst>
                <a:ext uri="{FF2B5EF4-FFF2-40B4-BE49-F238E27FC236}">
                  <a16:creationId xmlns:a16="http://schemas.microsoft.com/office/drawing/2014/main" id="{E7535DE8-FC65-0800-2294-29180D99D7B9}"/>
                </a:ext>
              </a:extLst>
            </p:cNvPr>
            <p:cNvSpPr>
              <a:spLocks noChangeAspect="1"/>
            </p:cNvSpPr>
            <p:nvPr/>
          </p:nvSpPr>
          <p:spPr>
            <a:xfrm>
              <a:off x="1176541"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5" name="Oval 1164">
              <a:extLst>
                <a:ext uri="{FF2B5EF4-FFF2-40B4-BE49-F238E27FC236}">
                  <a16:creationId xmlns:a16="http://schemas.microsoft.com/office/drawing/2014/main" id="{5032E2F3-056D-B73D-E3AA-7D596B1A3A90}"/>
                </a:ext>
              </a:extLst>
            </p:cNvPr>
            <p:cNvSpPr>
              <a:spLocks noChangeAspect="1"/>
            </p:cNvSpPr>
            <p:nvPr/>
          </p:nvSpPr>
          <p:spPr>
            <a:xfrm>
              <a:off x="1314702"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6" name="Oval 1165">
              <a:extLst>
                <a:ext uri="{FF2B5EF4-FFF2-40B4-BE49-F238E27FC236}">
                  <a16:creationId xmlns:a16="http://schemas.microsoft.com/office/drawing/2014/main" id="{5598E376-977A-A9DA-6D48-D3718C06CD65}"/>
                </a:ext>
              </a:extLst>
            </p:cNvPr>
            <p:cNvSpPr>
              <a:spLocks noChangeAspect="1"/>
            </p:cNvSpPr>
            <p:nvPr/>
          </p:nvSpPr>
          <p:spPr>
            <a:xfrm>
              <a:off x="1452863"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7" name="Oval 1166">
              <a:extLst>
                <a:ext uri="{FF2B5EF4-FFF2-40B4-BE49-F238E27FC236}">
                  <a16:creationId xmlns:a16="http://schemas.microsoft.com/office/drawing/2014/main" id="{6725A77F-DFBD-F500-FEEA-A2A111A63537}"/>
                </a:ext>
              </a:extLst>
            </p:cNvPr>
            <p:cNvSpPr>
              <a:spLocks noChangeAspect="1"/>
            </p:cNvSpPr>
            <p:nvPr/>
          </p:nvSpPr>
          <p:spPr>
            <a:xfrm>
              <a:off x="1591026"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68" name="Group 1167">
            <a:extLst>
              <a:ext uri="{FF2B5EF4-FFF2-40B4-BE49-F238E27FC236}">
                <a16:creationId xmlns:a16="http://schemas.microsoft.com/office/drawing/2014/main" id="{6CDD95DD-B566-29CE-0E7B-575A8EF2CA44}"/>
              </a:ext>
            </a:extLst>
          </p:cNvPr>
          <p:cNvGrpSpPr/>
          <p:nvPr/>
        </p:nvGrpSpPr>
        <p:grpSpPr>
          <a:xfrm>
            <a:off x="4847565" y="3708241"/>
            <a:ext cx="1031572" cy="120585"/>
            <a:chOff x="1038380" y="752862"/>
            <a:chExt cx="625798" cy="73152"/>
          </a:xfrm>
          <a:solidFill>
            <a:srgbClr val="E7E6E6"/>
          </a:solidFill>
        </p:grpSpPr>
        <p:cxnSp>
          <p:nvCxnSpPr>
            <p:cNvPr id="1169" name="Straight Connector 1168">
              <a:extLst>
                <a:ext uri="{FF2B5EF4-FFF2-40B4-BE49-F238E27FC236}">
                  <a16:creationId xmlns:a16="http://schemas.microsoft.com/office/drawing/2014/main" id="{4D286F10-E8E3-1DE8-9B16-606D26575413}"/>
                </a:ext>
              </a:extLst>
            </p:cNvPr>
            <p:cNvCxnSpPr>
              <a:cxnSpLocks/>
              <a:stCxn id="1170" idx="2"/>
              <a:endCxn id="1174"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70" name="Oval 1169">
              <a:extLst>
                <a:ext uri="{FF2B5EF4-FFF2-40B4-BE49-F238E27FC236}">
                  <a16:creationId xmlns:a16="http://schemas.microsoft.com/office/drawing/2014/main" id="{10FD05CA-CECE-8931-ED4F-DC14A8DDADC6}"/>
                </a:ext>
              </a:extLst>
            </p:cNvPr>
            <p:cNvSpPr>
              <a:spLocks noChangeAspect="1"/>
            </p:cNvSpPr>
            <p:nvPr/>
          </p:nvSpPr>
          <p:spPr>
            <a:xfrm>
              <a:off x="1038380"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1" name="Oval 1170">
              <a:extLst>
                <a:ext uri="{FF2B5EF4-FFF2-40B4-BE49-F238E27FC236}">
                  <a16:creationId xmlns:a16="http://schemas.microsoft.com/office/drawing/2014/main" id="{6E53C141-000A-F260-8F62-7E86EBCF183B}"/>
                </a:ext>
              </a:extLst>
            </p:cNvPr>
            <p:cNvSpPr>
              <a:spLocks noChangeAspect="1"/>
            </p:cNvSpPr>
            <p:nvPr/>
          </p:nvSpPr>
          <p:spPr>
            <a:xfrm>
              <a:off x="1176541"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2" name="Oval 1171">
              <a:extLst>
                <a:ext uri="{FF2B5EF4-FFF2-40B4-BE49-F238E27FC236}">
                  <a16:creationId xmlns:a16="http://schemas.microsoft.com/office/drawing/2014/main" id="{741C214B-7332-6619-0FC8-313090D14FB4}"/>
                </a:ext>
              </a:extLst>
            </p:cNvPr>
            <p:cNvSpPr>
              <a:spLocks noChangeAspect="1"/>
            </p:cNvSpPr>
            <p:nvPr/>
          </p:nvSpPr>
          <p:spPr>
            <a:xfrm>
              <a:off x="1314702"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3" name="Oval 1172">
              <a:extLst>
                <a:ext uri="{FF2B5EF4-FFF2-40B4-BE49-F238E27FC236}">
                  <a16:creationId xmlns:a16="http://schemas.microsoft.com/office/drawing/2014/main" id="{5B6F12BB-624B-FCA1-68D3-4DB9F96D6487}"/>
                </a:ext>
              </a:extLst>
            </p:cNvPr>
            <p:cNvSpPr>
              <a:spLocks noChangeAspect="1"/>
            </p:cNvSpPr>
            <p:nvPr/>
          </p:nvSpPr>
          <p:spPr>
            <a:xfrm>
              <a:off x="1452863"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4" name="Oval 1173">
              <a:extLst>
                <a:ext uri="{FF2B5EF4-FFF2-40B4-BE49-F238E27FC236}">
                  <a16:creationId xmlns:a16="http://schemas.microsoft.com/office/drawing/2014/main" id="{D287E2EF-AEA9-DCBE-0DB8-91D6A3D22EDC}"/>
                </a:ext>
              </a:extLst>
            </p:cNvPr>
            <p:cNvSpPr>
              <a:spLocks noChangeAspect="1"/>
            </p:cNvSpPr>
            <p:nvPr/>
          </p:nvSpPr>
          <p:spPr>
            <a:xfrm>
              <a:off x="1591026"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75" name="Group 1174">
            <a:extLst>
              <a:ext uri="{FF2B5EF4-FFF2-40B4-BE49-F238E27FC236}">
                <a16:creationId xmlns:a16="http://schemas.microsoft.com/office/drawing/2014/main" id="{52A03136-2FAE-9A75-9944-0B5CF815A7D1}"/>
              </a:ext>
            </a:extLst>
          </p:cNvPr>
          <p:cNvGrpSpPr/>
          <p:nvPr/>
        </p:nvGrpSpPr>
        <p:grpSpPr>
          <a:xfrm>
            <a:off x="3274412" y="3103548"/>
            <a:ext cx="2707610" cy="203409"/>
            <a:chOff x="948987" y="551824"/>
            <a:chExt cx="1642557" cy="123397"/>
          </a:xfrm>
        </p:grpSpPr>
        <p:sp>
          <p:nvSpPr>
            <p:cNvPr id="1176" name="Rectangle 1175">
              <a:extLst>
                <a:ext uri="{FF2B5EF4-FFF2-40B4-BE49-F238E27FC236}">
                  <a16:creationId xmlns:a16="http://schemas.microsoft.com/office/drawing/2014/main" id="{CF9B60B7-A4C7-7A87-3D68-7D60F52B9AA8}"/>
                </a:ext>
              </a:extLst>
            </p:cNvPr>
            <p:cNvSpPr/>
            <p:nvPr/>
          </p:nvSpPr>
          <p:spPr>
            <a:xfrm>
              <a:off x="948987"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mat</a:t>
              </a:r>
              <a:r>
                <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rPr>
                <a:t>1</a:t>
              </a:r>
            </a:p>
          </p:txBody>
        </p:sp>
        <p:sp>
          <p:nvSpPr>
            <p:cNvPr id="1177" name="Rectangle 1176">
              <a:extLst>
                <a:ext uri="{FF2B5EF4-FFF2-40B4-BE49-F238E27FC236}">
                  <a16:creationId xmlns:a16="http://schemas.microsoft.com/office/drawing/2014/main" id="{C08C2942-5BF5-1B62-6AB1-A0084C902C2C}"/>
                </a:ext>
              </a:extLst>
            </p:cNvPr>
            <p:cNvSpPr/>
            <p:nvPr/>
          </p:nvSpPr>
          <p:spPr>
            <a:xfrm>
              <a:off x="1842994"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mat</a:t>
              </a:r>
              <a:r>
                <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rPr>
                <a:t>0</a:t>
              </a:r>
            </a:p>
          </p:txBody>
        </p:sp>
      </p:grpSp>
      <p:sp>
        <p:nvSpPr>
          <p:cNvPr id="1178" name="Rectangle 1177">
            <a:extLst>
              <a:ext uri="{FF2B5EF4-FFF2-40B4-BE49-F238E27FC236}">
                <a16:creationId xmlns:a16="http://schemas.microsoft.com/office/drawing/2014/main" id="{BF86CC5F-0722-898A-2DC4-D0C6877D39FD}"/>
              </a:ext>
            </a:extLst>
          </p:cNvPr>
          <p:cNvSpPr/>
          <p:nvPr/>
        </p:nvSpPr>
        <p:spPr>
          <a:xfrm>
            <a:off x="2535286" y="344535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A[1]</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79" name="Rectangle 1178">
            <a:extLst>
              <a:ext uri="{FF2B5EF4-FFF2-40B4-BE49-F238E27FC236}">
                <a16:creationId xmlns:a16="http://schemas.microsoft.com/office/drawing/2014/main" id="{00167B7F-C077-B96A-99C8-4B64CE71513D}"/>
              </a:ext>
            </a:extLst>
          </p:cNvPr>
          <p:cNvSpPr/>
          <p:nvPr/>
        </p:nvSpPr>
        <p:spPr>
          <a:xfrm>
            <a:off x="2535286" y="3665567"/>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B[1]</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0" name="Rectangle 1179">
            <a:extLst>
              <a:ext uri="{FF2B5EF4-FFF2-40B4-BE49-F238E27FC236}">
                <a16:creationId xmlns:a16="http://schemas.microsoft.com/office/drawing/2014/main" id="{C31F3F28-ABC3-E5DA-B3C4-3611D5915D13}"/>
              </a:ext>
            </a:extLst>
          </p:cNvPr>
          <p:cNvSpPr/>
          <p:nvPr/>
        </p:nvSpPr>
        <p:spPr>
          <a:xfrm>
            <a:off x="5805384" y="347188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A[0]</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81" name="Rectangle 1180">
            <a:extLst>
              <a:ext uri="{FF2B5EF4-FFF2-40B4-BE49-F238E27FC236}">
                <a16:creationId xmlns:a16="http://schemas.microsoft.com/office/drawing/2014/main" id="{48F843E6-9733-B277-1E69-316716038D96}"/>
              </a:ext>
            </a:extLst>
          </p:cNvPr>
          <p:cNvSpPr/>
          <p:nvPr/>
        </p:nvSpPr>
        <p:spPr>
          <a:xfrm>
            <a:off x="5797482" y="367035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B[0]</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2" name="Rectangle 1181">
            <a:extLst>
              <a:ext uri="{FF2B5EF4-FFF2-40B4-BE49-F238E27FC236}">
                <a16:creationId xmlns:a16="http://schemas.microsoft.com/office/drawing/2014/main" id="{CEFFA158-7A67-DEA6-F4EC-F9696AC336C7}"/>
              </a:ext>
            </a:extLst>
          </p:cNvPr>
          <p:cNvSpPr/>
          <p:nvPr/>
        </p:nvSpPr>
        <p:spPr>
          <a:xfrm>
            <a:off x="3328549" y="391474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83" name="Group 1182">
            <a:extLst>
              <a:ext uri="{FF2B5EF4-FFF2-40B4-BE49-F238E27FC236}">
                <a16:creationId xmlns:a16="http://schemas.microsoft.com/office/drawing/2014/main" id="{FAA090F1-B57D-46F1-2496-30B891150B12}"/>
              </a:ext>
            </a:extLst>
          </p:cNvPr>
          <p:cNvGrpSpPr/>
          <p:nvPr/>
        </p:nvGrpSpPr>
        <p:grpSpPr>
          <a:xfrm>
            <a:off x="3385901" y="3922858"/>
            <a:ext cx="1031572" cy="120585"/>
            <a:chOff x="1038380" y="752862"/>
            <a:chExt cx="625798" cy="73152"/>
          </a:xfrm>
          <a:solidFill>
            <a:srgbClr val="E7E6E6"/>
          </a:solidFill>
        </p:grpSpPr>
        <p:cxnSp>
          <p:nvCxnSpPr>
            <p:cNvPr id="1184" name="Straight Connector 1183">
              <a:extLst>
                <a:ext uri="{FF2B5EF4-FFF2-40B4-BE49-F238E27FC236}">
                  <a16:creationId xmlns:a16="http://schemas.microsoft.com/office/drawing/2014/main" id="{255C7CBB-AA15-B533-A932-B011A92D3720}"/>
                </a:ext>
              </a:extLst>
            </p:cNvPr>
            <p:cNvCxnSpPr>
              <a:cxnSpLocks/>
              <a:stCxn id="1185" idx="2"/>
              <a:endCxn id="1189"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85" name="Oval 1184">
              <a:extLst>
                <a:ext uri="{FF2B5EF4-FFF2-40B4-BE49-F238E27FC236}">
                  <a16:creationId xmlns:a16="http://schemas.microsoft.com/office/drawing/2014/main" id="{3C10720F-8AEE-D1D0-D0D4-7C7269B1A73F}"/>
                </a:ext>
              </a:extLst>
            </p:cNvPr>
            <p:cNvSpPr>
              <a:spLocks noChangeAspect="1"/>
            </p:cNvSpPr>
            <p:nvPr/>
          </p:nvSpPr>
          <p:spPr>
            <a:xfrm>
              <a:off x="1038380"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6" name="Oval 1185">
              <a:extLst>
                <a:ext uri="{FF2B5EF4-FFF2-40B4-BE49-F238E27FC236}">
                  <a16:creationId xmlns:a16="http://schemas.microsoft.com/office/drawing/2014/main" id="{5EAF1457-CE9C-2386-1339-5BC66DEF6024}"/>
                </a:ext>
              </a:extLst>
            </p:cNvPr>
            <p:cNvSpPr>
              <a:spLocks noChangeAspect="1"/>
            </p:cNvSpPr>
            <p:nvPr/>
          </p:nvSpPr>
          <p:spPr>
            <a:xfrm>
              <a:off x="1176541"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7" name="Oval 1186">
              <a:extLst>
                <a:ext uri="{FF2B5EF4-FFF2-40B4-BE49-F238E27FC236}">
                  <a16:creationId xmlns:a16="http://schemas.microsoft.com/office/drawing/2014/main" id="{E1F2CA97-0E85-6E79-825D-44D2968A1CA3}"/>
                </a:ext>
              </a:extLst>
            </p:cNvPr>
            <p:cNvSpPr>
              <a:spLocks noChangeAspect="1"/>
            </p:cNvSpPr>
            <p:nvPr/>
          </p:nvSpPr>
          <p:spPr>
            <a:xfrm>
              <a:off x="1314702"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8" name="Oval 1187">
              <a:extLst>
                <a:ext uri="{FF2B5EF4-FFF2-40B4-BE49-F238E27FC236}">
                  <a16:creationId xmlns:a16="http://schemas.microsoft.com/office/drawing/2014/main" id="{B6B084BF-5B63-12F0-C43B-4D2385C3ADB0}"/>
                </a:ext>
              </a:extLst>
            </p:cNvPr>
            <p:cNvSpPr>
              <a:spLocks noChangeAspect="1"/>
            </p:cNvSpPr>
            <p:nvPr/>
          </p:nvSpPr>
          <p:spPr>
            <a:xfrm>
              <a:off x="1452863"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9" name="Oval 1188">
              <a:extLst>
                <a:ext uri="{FF2B5EF4-FFF2-40B4-BE49-F238E27FC236}">
                  <a16:creationId xmlns:a16="http://schemas.microsoft.com/office/drawing/2014/main" id="{DB0D46E2-ADD9-0535-A66B-125EDB6D139F}"/>
                </a:ext>
              </a:extLst>
            </p:cNvPr>
            <p:cNvSpPr>
              <a:spLocks noChangeAspect="1"/>
            </p:cNvSpPr>
            <p:nvPr/>
          </p:nvSpPr>
          <p:spPr>
            <a:xfrm>
              <a:off x="1591026"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0" name="Rectangle 1189">
            <a:extLst>
              <a:ext uri="{FF2B5EF4-FFF2-40B4-BE49-F238E27FC236}">
                <a16:creationId xmlns:a16="http://schemas.microsoft.com/office/drawing/2014/main" id="{2D7402C3-6A4B-8702-C8E7-6EA9E83E0284}"/>
              </a:ext>
            </a:extLst>
          </p:cNvPr>
          <p:cNvSpPr/>
          <p:nvPr/>
        </p:nvSpPr>
        <p:spPr>
          <a:xfrm>
            <a:off x="2535286" y="3885782"/>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C[1]</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191" name="Rectangle 1190">
            <a:extLst>
              <a:ext uri="{FF2B5EF4-FFF2-40B4-BE49-F238E27FC236}">
                <a16:creationId xmlns:a16="http://schemas.microsoft.com/office/drawing/2014/main" id="{FE957395-1ECC-8420-84DA-30091D29F31F}"/>
              </a:ext>
            </a:extLst>
          </p:cNvPr>
          <p:cNvSpPr/>
          <p:nvPr/>
        </p:nvSpPr>
        <p:spPr>
          <a:xfrm>
            <a:off x="4784343" y="392298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92" name="Group 1191">
            <a:extLst>
              <a:ext uri="{FF2B5EF4-FFF2-40B4-BE49-F238E27FC236}">
                <a16:creationId xmlns:a16="http://schemas.microsoft.com/office/drawing/2014/main" id="{A57FB20E-CC10-7DC0-DE18-F4BA09CB012D}"/>
              </a:ext>
            </a:extLst>
          </p:cNvPr>
          <p:cNvGrpSpPr/>
          <p:nvPr/>
        </p:nvGrpSpPr>
        <p:grpSpPr>
          <a:xfrm>
            <a:off x="4847565" y="3922860"/>
            <a:ext cx="1031572" cy="120585"/>
            <a:chOff x="1038380" y="752862"/>
            <a:chExt cx="625798" cy="73152"/>
          </a:xfrm>
          <a:solidFill>
            <a:srgbClr val="E7E6E6"/>
          </a:solidFill>
        </p:grpSpPr>
        <p:cxnSp>
          <p:nvCxnSpPr>
            <p:cNvPr id="1193" name="Straight Connector 1192">
              <a:extLst>
                <a:ext uri="{FF2B5EF4-FFF2-40B4-BE49-F238E27FC236}">
                  <a16:creationId xmlns:a16="http://schemas.microsoft.com/office/drawing/2014/main" id="{84502E93-C961-0E48-FE8B-1AD767A6A900}"/>
                </a:ext>
              </a:extLst>
            </p:cNvPr>
            <p:cNvCxnSpPr>
              <a:cxnSpLocks/>
              <a:stCxn id="1194" idx="2"/>
              <a:endCxn id="119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94" name="Oval 1193">
              <a:extLst>
                <a:ext uri="{FF2B5EF4-FFF2-40B4-BE49-F238E27FC236}">
                  <a16:creationId xmlns:a16="http://schemas.microsoft.com/office/drawing/2014/main" id="{E1637970-1646-6820-ABBA-90C086C04820}"/>
                </a:ext>
              </a:extLst>
            </p:cNvPr>
            <p:cNvSpPr>
              <a:spLocks noChangeAspect="1"/>
            </p:cNvSpPr>
            <p:nvPr/>
          </p:nvSpPr>
          <p:spPr>
            <a:xfrm>
              <a:off x="1038380"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5" name="Oval 1194">
              <a:extLst>
                <a:ext uri="{FF2B5EF4-FFF2-40B4-BE49-F238E27FC236}">
                  <a16:creationId xmlns:a16="http://schemas.microsoft.com/office/drawing/2014/main" id="{AA631839-7D20-B1CA-720D-8ED4D0291C1F}"/>
                </a:ext>
              </a:extLst>
            </p:cNvPr>
            <p:cNvSpPr>
              <a:spLocks noChangeAspect="1"/>
            </p:cNvSpPr>
            <p:nvPr/>
          </p:nvSpPr>
          <p:spPr>
            <a:xfrm>
              <a:off x="1176541"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6" name="Oval 1195">
              <a:extLst>
                <a:ext uri="{FF2B5EF4-FFF2-40B4-BE49-F238E27FC236}">
                  <a16:creationId xmlns:a16="http://schemas.microsoft.com/office/drawing/2014/main" id="{1B241E6C-8BB2-A108-4B84-171564A12A81}"/>
                </a:ext>
              </a:extLst>
            </p:cNvPr>
            <p:cNvSpPr>
              <a:spLocks noChangeAspect="1"/>
            </p:cNvSpPr>
            <p:nvPr/>
          </p:nvSpPr>
          <p:spPr>
            <a:xfrm>
              <a:off x="1314702"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7" name="Oval 1196">
              <a:extLst>
                <a:ext uri="{FF2B5EF4-FFF2-40B4-BE49-F238E27FC236}">
                  <a16:creationId xmlns:a16="http://schemas.microsoft.com/office/drawing/2014/main" id="{B1738448-8DB9-BA89-A8B5-5AFA05462DAF}"/>
                </a:ext>
              </a:extLst>
            </p:cNvPr>
            <p:cNvSpPr>
              <a:spLocks noChangeAspect="1"/>
            </p:cNvSpPr>
            <p:nvPr/>
          </p:nvSpPr>
          <p:spPr>
            <a:xfrm>
              <a:off x="1452863"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8" name="Oval 1197">
              <a:extLst>
                <a:ext uri="{FF2B5EF4-FFF2-40B4-BE49-F238E27FC236}">
                  <a16:creationId xmlns:a16="http://schemas.microsoft.com/office/drawing/2014/main" id="{6948CBF4-6E4F-F5D9-2CA0-BF1C842DDCDD}"/>
                </a:ext>
              </a:extLst>
            </p:cNvPr>
            <p:cNvSpPr>
              <a:spLocks noChangeAspect="1"/>
            </p:cNvSpPr>
            <p:nvPr/>
          </p:nvSpPr>
          <p:spPr>
            <a:xfrm>
              <a:off x="1591026"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9" name="Rectangle 1198">
            <a:extLst>
              <a:ext uri="{FF2B5EF4-FFF2-40B4-BE49-F238E27FC236}">
                <a16:creationId xmlns:a16="http://schemas.microsoft.com/office/drawing/2014/main" id="{80215D00-8AC0-5704-F2D2-B70EFA93908E}"/>
              </a:ext>
            </a:extLst>
          </p:cNvPr>
          <p:cNvSpPr/>
          <p:nvPr/>
        </p:nvSpPr>
        <p:spPr>
          <a:xfrm>
            <a:off x="5796409" y="3881905"/>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C[0]</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201" name="Rectangle 1200">
            <a:extLst>
              <a:ext uri="{FF2B5EF4-FFF2-40B4-BE49-F238E27FC236}">
                <a16:creationId xmlns:a16="http://schemas.microsoft.com/office/drawing/2014/main" id="{0C62A3A9-AAE1-C748-EB3A-3845EA559D6B}"/>
              </a:ext>
            </a:extLst>
          </p:cNvPr>
          <p:cNvSpPr/>
          <p:nvPr/>
        </p:nvSpPr>
        <p:spPr>
          <a:xfrm>
            <a:off x="3940755" y="5755522"/>
            <a:ext cx="1459201"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16161"/>
                </a:solidFill>
                <a:effectLst/>
                <a:uLnTx/>
                <a:uFillTx/>
                <a:latin typeface="Avenir Next" panose="020B0503020202020204" pitchFamily="34" charset="0"/>
                <a:cs typeface="Arial" panose="020B0604020202020204" pitchFamily="34" charset="0"/>
              </a:rPr>
              <a:t>inter-mat interconnect</a:t>
            </a:r>
            <a:endParaRPr kumimoji="0" lang="en-US" sz="1600" b="1" i="0" u="none" strike="noStrike" kern="0" cap="none" spc="0" normalizeH="0" baseline="-25000" noProof="0" dirty="0">
              <a:ln>
                <a:noFill/>
              </a:ln>
              <a:solidFill>
                <a:srgbClr val="E16161"/>
              </a:solidFill>
              <a:effectLst/>
              <a:uLnTx/>
              <a:uFillTx/>
              <a:latin typeface="Avenir Next" panose="020B0503020202020204" pitchFamily="34" charset="0"/>
              <a:cs typeface="Arial" panose="020B0604020202020204" pitchFamily="34" charset="0"/>
            </a:endParaRPr>
          </a:p>
        </p:txBody>
      </p:sp>
      <p:sp>
        <p:nvSpPr>
          <p:cNvPr id="1204" name="Rectangle 1203">
            <a:extLst>
              <a:ext uri="{FF2B5EF4-FFF2-40B4-BE49-F238E27FC236}">
                <a16:creationId xmlns:a16="http://schemas.microsoft.com/office/drawing/2014/main" id="{C592509F-C0C9-22F1-D791-88112DD2742F}"/>
              </a:ext>
            </a:extLst>
          </p:cNvPr>
          <p:cNvSpPr/>
          <p:nvPr/>
        </p:nvSpPr>
        <p:spPr>
          <a:xfrm>
            <a:off x="2535286" y="410599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rPr>
              <a:t>tmp</a:t>
            </a:r>
            <a:endParaRPr kumimoji="0" lang="en-US" sz="1600" b="1" i="0" u="none" strike="noStrike" kern="0" cap="none" spc="0" normalizeH="0" baseline="-2500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endParaRPr>
          </a:p>
        </p:txBody>
      </p:sp>
      <p:sp>
        <p:nvSpPr>
          <p:cNvPr id="1205" name="Rectangle 1204">
            <a:extLst>
              <a:ext uri="{FF2B5EF4-FFF2-40B4-BE49-F238E27FC236}">
                <a16:creationId xmlns:a16="http://schemas.microsoft.com/office/drawing/2014/main" id="{D099B624-9808-6F5D-C931-74EBCF9C67E4}"/>
              </a:ext>
            </a:extLst>
          </p:cNvPr>
          <p:cNvSpPr/>
          <p:nvPr/>
        </p:nvSpPr>
        <p:spPr>
          <a:xfrm>
            <a:off x="2535286" y="4326211"/>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C00000"/>
                </a:solidFill>
                <a:effectLst/>
                <a:uLnTx/>
                <a:uFillTx/>
                <a:latin typeface="Avenir Next" panose="020B0503020202020204" pitchFamily="34" charset="0"/>
                <a:cs typeface="Courier New" panose="02070309020205020404" pitchFamily="49" charset="0"/>
              </a:rPr>
              <a:t>out</a:t>
            </a:r>
            <a:endParaRPr kumimoji="0" lang="en-US" sz="1600" b="1" i="0" u="none" strike="noStrike" kern="0" cap="none" spc="0" normalizeH="0" baseline="-25000" noProof="0" dirty="0">
              <a:ln>
                <a:noFill/>
              </a:ln>
              <a:solidFill>
                <a:srgbClr val="C00000"/>
              </a:solidFill>
              <a:effectLst/>
              <a:uLnTx/>
              <a:uFillTx/>
              <a:latin typeface="Avenir Next" panose="020B0503020202020204" pitchFamily="34" charset="0"/>
              <a:cs typeface="Courier New" panose="02070309020205020404" pitchFamily="49" charset="0"/>
            </a:endParaRPr>
          </a:p>
        </p:txBody>
      </p:sp>
      <p:sp>
        <p:nvSpPr>
          <p:cNvPr id="2" name="Rectangle 1">
            <a:extLst>
              <a:ext uri="{FF2B5EF4-FFF2-40B4-BE49-F238E27FC236}">
                <a16:creationId xmlns:a16="http://schemas.microsoft.com/office/drawing/2014/main" id="{AF8C47A8-17A5-1D66-1266-D4B60F62AF41}"/>
              </a:ext>
            </a:extLst>
          </p:cNvPr>
          <p:cNvSpPr/>
          <p:nvPr/>
        </p:nvSpPr>
        <p:spPr>
          <a:xfrm>
            <a:off x="2547102" y="2656838"/>
            <a:ext cx="3978055" cy="249421"/>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1" i="0" u="sng"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step </a:t>
            </a:r>
            <a:r>
              <a:rPr lang="en-US" b="1" u="sng" kern="0" dirty="0">
                <a:solidFill>
                  <a:prstClr val="black"/>
                </a:solidFill>
                <a:latin typeface="Avenir Next" panose="020B0503020202020204" pitchFamily="34" charset="0"/>
                <a:cs typeface="Arial" panose="020B0604020202020204" pitchFamily="34" charset="0"/>
              </a:rPr>
              <a:t>2</a:t>
            </a:r>
            <a:r>
              <a:rPr kumimoji="0" lang="en-US" b="1" i="0" u="sng"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a:t>
            </a:r>
            <a: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 </a:t>
            </a:r>
            <a:b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br>
            <a:r>
              <a:rPr kumimoji="0" lang="en-US" b="1" i="0" u="none" strike="noStrike" kern="0" cap="none" normalizeH="0" baseline="0" noProof="0" dirty="0">
                <a:ln>
                  <a:noFill/>
                </a:ln>
                <a:solidFill>
                  <a:prstClr val="black"/>
                </a:solidFill>
                <a:effectLst/>
                <a:uLnTx/>
                <a:uFillTx/>
                <a:latin typeface="Avenir Next" panose="020B0503020202020204" pitchFamily="34" charset="0"/>
                <a:cs typeface="Courier New" panose="02070309020205020404" pitchFamily="49" charset="0"/>
              </a:rPr>
              <a:t>inter-mat </a:t>
            </a:r>
            <a:r>
              <a:rPr kumimoji="0" lang="en-US" b="1" i="0" u="none" strike="noStrike" kern="0" cap="none" normalizeH="0" baseline="0" noProof="0" dirty="0" err="1">
                <a:ln>
                  <a:noFill/>
                </a:ln>
                <a:solidFill>
                  <a:prstClr val="black"/>
                </a:solidFill>
                <a:effectLst/>
                <a:uLnTx/>
                <a:uFillTx/>
                <a:latin typeface="Avenir Next" panose="020B0503020202020204" pitchFamily="34" charset="0"/>
                <a:cs typeface="Courier New" panose="02070309020205020404" pitchFamily="49" charset="0"/>
              </a:rPr>
              <a:t>dat</a:t>
            </a:r>
            <a:r>
              <a:rPr lang="en-US" b="1" kern="0" dirty="0">
                <a:solidFill>
                  <a:prstClr val="black"/>
                </a:solidFill>
                <a:latin typeface="Avenir Next" panose="020B0503020202020204" pitchFamily="34" charset="0"/>
                <a:cs typeface="Courier New" panose="02070309020205020404" pitchFamily="49" charset="0"/>
              </a:rPr>
              <a:t>a movement </a:t>
            </a:r>
            <a:endParaRPr kumimoji="0" lang="en-US" b="1" i="0" u="none" strike="noStrike" kern="0" cap="none" normalizeH="0" baseline="0" noProof="0" dirty="0">
              <a:ln>
                <a:noFill/>
              </a:ln>
              <a:solidFill>
                <a:prstClr val="black"/>
              </a:solidFill>
              <a:effectLst/>
              <a:uLnTx/>
              <a:uFillTx/>
              <a:latin typeface="Avenir Next" panose="020B0503020202020204" pitchFamily="34" charset="0"/>
              <a:cs typeface="Courier New" panose="02070309020205020404" pitchFamily="49" charset="0"/>
            </a:endParaRPr>
          </a:p>
        </p:txBody>
      </p:sp>
      <p:graphicFrame>
        <p:nvGraphicFramePr>
          <p:cNvPr id="3" name="Table 4">
            <a:extLst>
              <a:ext uri="{FF2B5EF4-FFF2-40B4-BE49-F238E27FC236}">
                <a16:creationId xmlns:a16="http://schemas.microsoft.com/office/drawing/2014/main" id="{8B679EB5-9842-0C66-DEE9-E25AA943F888}"/>
              </a:ext>
            </a:extLst>
          </p:cNvPr>
          <p:cNvGraphicFramePr>
            <a:graphicFrameLocks/>
          </p:cNvGraphicFramePr>
          <p:nvPr>
            <p:extLst>
              <p:ext uri="{D42A27DB-BD31-4B8C-83A1-F6EECF244321}">
                <p14:modId xmlns:p14="http://schemas.microsoft.com/office/powerpoint/2010/main" val="1573966481"/>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4" name="TextBox 3">
            <a:extLst>
              <a:ext uri="{FF2B5EF4-FFF2-40B4-BE49-F238E27FC236}">
                <a16:creationId xmlns:a16="http://schemas.microsoft.com/office/drawing/2014/main" id="{90DA1070-2964-0C97-1D38-E0A623659D92}"/>
              </a:ext>
            </a:extLst>
          </p:cNvPr>
          <p:cNvSpPr txBox="1"/>
          <p:nvPr/>
        </p:nvSpPr>
        <p:spPr>
          <a:xfrm>
            <a:off x="0" y="1322190"/>
            <a:ext cx="9144000" cy="1107996"/>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MIMDRAM leverages </a:t>
            </a:r>
            <a:r>
              <a:rPr lang="en-US" sz="2200" b="1" dirty="0">
                <a:solidFill>
                  <a:schemeClr val="accent4"/>
                </a:solidFill>
                <a:latin typeface="Avenir Next" panose="020B0503020202020204" pitchFamily="34" charset="0"/>
              </a:rPr>
              <a:t>fine-grained DRAM access</a:t>
            </a:r>
            <a:r>
              <a:rPr lang="en-US" sz="2200" b="1" dirty="0">
                <a:latin typeface="Avenir Next" panose="020B0503020202020204" pitchFamily="34" charset="0"/>
              </a:rPr>
              <a:t> and </a:t>
            </a:r>
            <a:br>
              <a:rPr lang="en-US" sz="2200" b="1" dirty="0">
                <a:latin typeface="Avenir Next" panose="020B0503020202020204" pitchFamily="34" charset="0"/>
              </a:rPr>
            </a:br>
            <a:r>
              <a:rPr lang="en-US" sz="2200" b="1" dirty="0">
                <a:solidFill>
                  <a:schemeClr val="accent4"/>
                </a:solidFill>
                <a:latin typeface="Avenir Next" panose="020B0503020202020204" pitchFamily="34" charset="0"/>
              </a:rPr>
              <a:t>inter-/intra-mat interconnects</a:t>
            </a:r>
            <a:r>
              <a:rPr lang="en-US" sz="2200" b="1" dirty="0">
                <a:latin typeface="Avenir Next" panose="020B0503020202020204" pitchFamily="34" charset="0"/>
              </a:rPr>
              <a:t> to </a:t>
            </a:r>
            <a:br>
              <a:rPr lang="en-US" sz="2200" b="1" dirty="0">
                <a:latin typeface="Avenir Next" panose="020B0503020202020204" pitchFamily="34" charset="0"/>
              </a:rPr>
            </a:br>
            <a:r>
              <a:rPr lang="en-US" sz="2200" b="1" dirty="0">
                <a:latin typeface="Avenir Next" panose="020B0503020202020204" pitchFamily="34" charset="0"/>
              </a:rPr>
              <a:t>implement </a:t>
            </a:r>
            <a:r>
              <a:rPr lang="en-US" sz="2200" b="1" dirty="0">
                <a:solidFill>
                  <a:srgbClr val="1A82C4"/>
                </a:solidFill>
                <a:latin typeface="Avenir Next" panose="020B0503020202020204" pitchFamily="34" charset="0"/>
              </a:rPr>
              <a:t>in-DRAM vector reduction</a:t>
            </a:r>
          </a:p>
        </p:txBody>
      </p:sp>
    </p:spTree>
    <p:extLst>
      <p:ext uri="{BB962C8B-B14F-4D97-AF65-F5344CB8AC3E}">
        <p14:creationId xmlns:p14="http://schemas.microsoft.com/office/powerpoint/2010/main" val="405110764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DRAM Hierarchical Organization</a:t>
            </a:r>
          </a:p>
        </p:txBody>
      </p:sp>
      <p:grpSp>
        <p:nvGrpSpPr>
          <p:cNvPr id="392" name="Group 391">
            <a:extLst>
              <a:ext uri="{FF2B5EF4-FFF2-40B4-BE49-F238E27FC236}">
                <a16:creationId xmlns:a16="http://schemas.microsoft.com/office/drawing/2014/main" id="{39382EDE-AA35-184B-8C6B-C26BF87175EE}"/>
              </a:ext>
            </a:extLst>
          </p:cNvPr>
          <p:cNvGrpSpPr/>
          <p:nvPr/>
        </p:nvGrpSpPr>
        <p:grpSpPr>
          <a:xfrm>
            <a:off x="3598102" y="3589579"/>
            <a:ext cx="1108300" cy="229303"/>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15" name="TextBox 14">
            <a:extLst>
              <a:ext uri="{FF2B5EF4-FFF2-40B4-BE49-F238E27FC236}">
                <a16:creationId xmlns:a16="http://schemas.microsoft.com/office/drawing/2014/main" id="{99A11D4E-D63D-2356-A7A5-338A4F715BDB}"/>
              </a:ext>
            </a:extLst>
          </p:cNvPr>
          <p:cNvSpPr txBox="1"/>
          <p:nvPr/>
        </p:nvSpPr>
        <p:spPr>
          <a:xfrm>
            <a:off x="3255419" y="4019671"/>
            <a:ext cx="1787919"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t>local </a:t>
            </a:r>
            <a:b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br>
            <a: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t>sense amplifier</a:t>
            </a:r>
          </a:p>
        </p:txBody>
      </p:sp>
      <p:grpSp>
        <p:nvGrpSpPr>
          <p:cNvPr id="393" name="Group 392">
            <a:extLst>
              <a:ext uri="{FF2B5EF4-FFF2-40B4-BE49-F238E27FC236}">
                <a16:creationId xmlns:a16="http://schemas.microsoft.com/office/drawing/2014/main" id="{07A10A8B-DE37-4D4B-B3B7-53AF498FCE7A}"/>
              </a:ext>
            </a:extLst>
          </p:cNvPr>
          <p:cNvGrpSpPr/>
          <p:nvPr/>
        </p:nvGrpSpPr>
        <p:grpSpPr>
          <a:xfrm>
            <a:off x="3292364" y="2404845"/>
            <a:ext cx="229303" cy="11083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16" name="TextBox 15">
            <a:extLst>
              <a:ext uri="{FF2B5EF4-FFF2-40B4-BE49-F238E27FC236}">
                <a16:creationId xmlns:a16="http://schemas.microsoft.com/office/drawing/2014/main" id="{6E5BBCD8-C972-6387-A815-399E53C6384E}"/>
              </a:ext>
            </a:extLst>
          </p:cNvPr>
          <p:cNvSpPr txBox="1"/>
          <p:nvPr/>
        </p:nvSpPr>
        <p:spPr>
          <a:xfrm>
            <a:off x="1527723" y="2686544"/>
            <a:ext cx="1948958"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t>local </a:t>
            </a:r>
            <a:b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br>
            <a:r>
              <a:rPr kumimoji="0" lang="en-US" b="0" i="0" u="none" strike="noStrike" kern="1200" cap="none" spc="0" normalizeH="0" baseline="0" noProof="0" dirty="0" err="1">
                <a:ln>
                  <a:noFill/>
                </a:ln>
                <a:solidFill>
                  <a:schemeClr val="bg2">
                    <a:lumMod val="25000"/>
                  </a:schemeClr>
                </a:solidFill>
                <a:effectLst/>
                <a:uLnTx/>
                <a:uFillTx/>
                <a:latin typeface="Avenir Next" panose="020B0503020202020204" pitchFamily="34" charset="0"/>
              </a:rPr>
              <a:t>ro</a:t>
            </a:r>
            <a:r>
              <a:rPr lang="en-US" dirty="0">
                <a:solidFill>
                  <a:schemeClr val="bg2">
                    <a:lumMod val="25000"/>
                  </a:schemeClr>
                </a:solidFill>
                <a:latin typeface="Avenir Next" panose="020B0503020202020204" pitchFamily="34" charset="0"/>
              </a:rPr>
              <a:t>w decoder</a:t>
            </a:r>
            <a:endPar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endParaRPr>
          </a:p>
        </p:txBody>
      </p:sp>
      <p:grpSp>
        <p:nvGrpSpPr>
          <p:cNvPr id="28" name="Group 27">
            <a:extLst>
              <a:ext uri="{FF2B5EF4-FFF2-40B4-BE49-F238E27FC236}">
                <a16:creationId xmlns:a16="http://schemas.microsoft.com/office/drawing/2014/main" id="{5168949D-A7E5-27F7-5F0C-59EEF10F19A5}"/>
              </a:ext>
            </a:extLst>
          </p:cNvPr>
          <p:cNvGrpSpPr/>
          <p:nvPr/>
        </p:nvGrpSpPr>
        <p:grpSpPr>
          <a:xfrm>
            <a:off x="3598102" y="1876487"/>
            <a:ext cx="1108298" cy="1713092"/>
            <a:chOff x="3598102" y="1876487"/>
            <a:chExt cx="1108298" cy="1713092"/>
          </a:xfrm>
        </p:grpSpPr>
        <p:grpSp>
          <p:nvGrpSpPr>
            <p:cNvPr id="394" name="Group 393">
              <a:extLst>
                <a:ext uri="{FF2B5EF4-FFF2-40B4-BE49-F238E27FC236}">
                  <a16:creationId xmlns:a16="http://schemas.microsoft.com/office/drawing/2014/main" id="{22BF00FC-B81D-7B4D-9B63-8DE814646255}"/>
                </a:ext>
              </a:extLst>
            </p:cNvPr>
            <p:cNvGrpSpPr/>
            <p:nvPr/>
          </p:nvGrpSpPr>
          <p:grpSpPr>
            <a:xfrm>
              <a:off x="3693645" y="2177592"/>
              <a:ext cx="917214" cy="1411987"/>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grpSp>
        <p:sp>
          <p:nvSpPr>
            <p:cNvPr id="20" name="TextBox 19">
              <a:extLst>
                <a:ext uri="{FF2B5EF4-FFF2-40B4-BE49-F238E27FC236}">
                  <a16:creationId xmlns:a16="http://schemas.microsoft.com/office/drawing/2014/main" id="{5F9D45C1-6D46-A42D-0116-61ED647645D8}"/>
                </a:ext>
              </a:extLst>
            </p:cNvPr>
            <p:cNvSpPr txBox="1"/>
            <p:nvPr/>
          </p:nvSpPr>
          <p:spPr>
            <a:xfrm>
              <a:off x="3598102" y="1876487"/>
              <a:ext cx="1108298"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rgbClr val="E16161"/>
                  </a:solidFill>
                  <a:effectLst/>
                  <a:uLnTx/>
                  <a:uFillTx/>
                  <a:latin typeface="Avenir Next" panose="020B0503020202020204" pitchFamily="34" charset="0"/>
                </a:rPr>
                <a:t>bitline</a:t>
              </a:r>
            </a:p>
          </p:txBody>
        </p:sp>
      </p:grpSp>
      <p:grpSp>
        <p:nvGrpSpPr>
          <p:cNvPr id="29" name="Group 28">
            <a:extLst>
              <a:ext uri="{FF2B5EF4-FFF2-40B4-BE49-F238E27FC236}">
                <a16:creationId xmlns:a16="http://schemas.microsoft.com/office/drawing/2014/main" id="{D9B55A0E-5D1B-C807-864F-455CB34119D0}"/>
              </a:ext>
            </a:extLst>
          </p:cNvPr>
          <p:cNvGrpSpPr/>
          <p:nvPr/>
        </p:nvGrpSpPr>
        <p:grpSpPr>
          <a:xfrm>
            <a:off x="3521667" y="2500388"/>
            <a:ext cx="2536120" cy="917214"/>
            <a:chOff x="3521667" y="2500388"/>
            <a:chExt cx="2536120" cy="917214"/>
          </a:xfrm>
        </p:grpSpPr>
        <p:grpSp>
          <p:nvGrpSpPr>
            <p:cNvPr id="395" name="Group 394">
              <a:extLst>
                <a:ext uri="{FF2B5EF4-FFF2-40B4-BE49-F238E27FC236}">
                  <a16:creationId xmlns:a16="http://schemas.microsoft.com/office/drawing/2014/main" id="{E3601414-FC10-A340-A9F2-B35360F8AA5F}"/>
                </a:ext>
              </a:extLst>
            </p:cNvPr>
            <p:cNvGrpSpPr/>
            <p:nvPr/>
          </p:nvGrpSpPr>
          <p:grpSpPr>
            <a:xfrm>
              <a:off x="3521667" y="2500388"/>
              <a:ext cx="1414039" cy="917214"/>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sp>
          <p:nvSpPr>
            <p:cNvPr id="21" name="TextBox 20">
              <a:extLst>
                <a:ext uri="{FF2B5EF4-FFF2-40B4-BE49-F238E27FC236}">
                  <a16:creationId xmlns:a16="http://schemas.microsoft.com/office/drawing/2014/main" id="{2C9BE3A7-315B-7F2A-9887-CD9B7EB4BCE5}"/>
                </a:ext>
              </a:extLst>
            </p:cNvPr>
            <p:cNvSpPr txBox="1"/>
            <p:nvPr/>
          </p:nvSpPr>
          <p:spPr>
            <a:xfrm>
              <a:off x="4873052" y="2806126"/>
              <a:ext cx="1184735"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accent5"/>
                  </a:solidFill>
                  <a:effectLst/>
                  <a:uLnTx/>
                  <a:uFillTx/>
                  <a:latin typeface="Avenir Next" panose="020B0503020202020204" pitchFamily="34" charset="0"/>
                </a:rPr>
                <a:t>wordline </a:t>
              </a:r>
            </a:p>
          </p:txBody>
        </p:sp>
      </p:grpSp>
      <p:grpSp>
        <p:nvGrpSpPr>
          <p:cNvPr id="641" name="Group 640">
            <a:extLst>
              <a:ext uri="{FF2B5EF4-FFF2-40B4-BE49-F238E27FC236}">
                <a16:creationId xmlns:a16="http://schemas.microsoft.com/office/drawing/2014/main" id="{D04F642F-84B7-60E8-B9DB-8CEBA6A065B8}"/>
              </a:ext>
            </a:extLst>
          </p:cNvPr>
          <p:cNvGrpSpPr/>
          <p:nvPr/>
        </p:nvGrpSpPr>
        <p:grpSpPr>
          <a:xfrm>
            <a:off x="3521667" y="2502320"/>
            <a:ext cx="1184735" cy="917214"/>
            <a:chOff x="5333998" y="1790700"/>
            <a:chExt cx="2791691" cy="1828800"/>
          </a:xfrm>
        </p:grpSpPr>
        <p:cxnSp>
          <p:nvCxnSpPr>
            <p:cNvPr id="642" name="Straight Connector 641">
              <a:extLst>
                <a:ext uri="{FF2B5EF4-FFF2-40B4-BE49-F238E27FC236}">
                  <a16:creationId xmlns:a16="http://schemas.microsoft.com/office/drawing/2014/main" id="{E281BACF-8AA1-7534-2B8D-667303E2A72A}"/>
                </a:ext>
              </a:extLst>
            </p:cNvPr>
            <p:cNvCxnSpPr>
              <a:cxnSpLocks/>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DAA44044-B3DB-1A97-CF29-0E801479555A}"/>
                </a:ext>
              </a:extLst>
            </p:cNvPr>
            <p:cNvCxnSpPr>
              <a:cxnSpLocks/>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EFEA7BC0-6BD1-B241-B336-4BD8FE6D990C}"/>
                </a:ext>
              </a:extLst>
            </p:cNvPr>
            <p:cNvCxnSpPr>
              <a:cxnSpLocks/>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397F324A-3608-7FB0-B1FF-A5CDEB40F1D7}"/>
                </a:ext>
              </a:extLst>
            </p:cNvPr>
            <p:cNvCxnSpPr>
              <a:cxnSpLocks/>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0348E82F-814B-2EAC-1261-C3AD3D707E15}"/>
                </a:ext>
              </a:extLst>
            </p:cNvPr>
            <p:cNvCxnSpPr>
              <a:cxnSpLocks/>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67" name="Group 666">
            <a:extLst>
              <a:ext uri="{FF2B5EF4-FFF2-40B4-BE49-F238E27FC236}">
                <a16:creationId xmlns:a16="http://schemas.microsoft.com/office/drawing/2014/main" id="{FDF7450D-045A-02EF-3FD6-10A246B181CE}"/>
              </a:ext>
            </a:extLst>
          </p:cNvPr>
          <p:cNvGrpSpPr/>
          <p:nvPr/>
        </p:nvGrpSpPr>
        <p:grpSpPr>
          <a:xfrm>
            <a:off x="3697744" y="2404844"/>
            <a:ext cx="917214" cy="1184735"/>
            <a:chOff x="5676900" y="1170708"/>
            <a:chExt cx="1828800" cy="2791692"/>
          </a:xfrm>
        </p:grpSpPr>
        <p:cxnSp>
          <p:nvCxnSpPr>
            <p:cNvPr id="668" name="Straight Connector 667">
              <a:extLst>
                <a:ext uri="{FF2B5EF4-FFF2-40B4-BE49-F238E27FC236}">
                  <a16:creationId xmlns:a16="http://schemas.microsoft.com/office/drawing/2014/main" id="{679C81AF-E6FD-0078-33C7-A6B92B1708CF}"/>
                </a:ext>
              </a:extLst>
            </p:cNvPr>
            <p:cNvCxnSpPr>
              <a:cxnSpLocks/>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C2DBF150-F0B8-85D3-0F5A-1F61F79876BE}"/>
                </a:ext>
              </a:extLst>
            </p:cNvPr>
            <p:cNvCxnSpPr>
              <a:cxnSpLocks/>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49AE3E0-AF17-821F-6A06-E4F89F4D1789}"/>
                </a:ext>
              </a:extLst>
            </p:cNvPr>
            <p:cNvCxnSpPr>
              <a:cxnSpLocks/>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1" name="Straight Connector 670">
              <a:extLst>
                <a:ext uri="{FF2B5EF4-FFF2-40B4-BE49-F238E27FC236}">
                  <a16:creationId xmlns:a16="http://schemas.microsoft.com/office/drawing/2014/main" id="{CA498159-0E5A-5771-AC21-2AE64A001A28}"/>
                </a:ext>
              </a:extLst>
            </p:cNvPr>
            <p:cNvCxnSpPr>
              <a:cxnSpLocks/>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2" name="Straight Connector 671">
              <a:extLst>
                <a:ext uri="{FF2B5EF4-FFF2-40B4-BE49-F238E27FC236}">
                  <a16:creationId xmlns:a16="http://schemas.microsoft.com/office/drawing/2014/main" id="{CB98FE26-3B8B-A9D6-FDC0-48126E91ACDE}"/>
                </a:ext>
              </a:extLst>
            </p:cNvPr>
            <p:cNvCxnSpPr>
              <a:cxnSpLocks/>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3598102" y="2404845"/>
            <a:ext cx="1108300" cy="11083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678" name="Rounded Rectangle 677">
            <a:extLst>
              <a:ext uri="{FF2B5EF4-FFF2-40B4-BE49-F238E27FC236}">
                <a16:creationId xmlns:a16="http://schemas.microsoft.com/office/drawing/2014/main" id="{EB7A3A0B-98F1-EFD6-058E-22423D4C4232}"/>
              </a:ext>
            </a:extLst>
          </p:cNvPr>
          <p:cNvSpPr/>
          <p:nvPr/>
        </p:nvSpPr>
        <p:spPr>
          <a:xfrm>
            <a:off x="3414815" y="2272377"/>
            <a:ext cx="1483070" cy="1388622"/>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grpSp>
        <p:nvGrpSpPr>
          <p:cNvPr id="680" name="Group 679">
            <a:extLst>
              <a:ext uri="{FF2B5EF4-FFF2-40B4-BE49-F238E27FC236}">
                <a16:creationId xmlns:a16="http://schemas.microsoft.com/office/drawing/2014/main" id="{EECDA2AC-5403-4654-D1F9-12EF81E7C5CF}"/>
              </a:ext>
            </a:extLst>
          </p:cNvPr>
          <p:cNvGrpSpPr/>
          <p:nvPr/>
        </p:nvGrpSpPr>
        <p:grpSpPr>
          <a:xfrm>
            <a:off x="1734836" y="2404844"/>
            <a:ext cx="1414038" cy="1414038"/>
            <a:chOff x="4876800" y="1600199"/>
            <a:chExt cx="2819401" cy="2819401"/>
          </a:xfrm>
        </p:grpSpPr>
        <p:grpSp>
          <p:nvGrpSpPr>
            <p:cNvPr id="681" name="Group 680">
              <a:extLst>
                <a:ext uri="{FF2B5EF4-FFF2-40B4-BE49-F238E27FC236}">
                  <a16:creationId xmlns:a16="http://schemas.microsoft.com/office/drawing/2014/main" id="{34123431-1FF0-4289-4F55-F8F7AB7ED985}"/>
                </a:ext>
              </a:extLst>
            </p:cNvPr>
            <p:cNvGrpSpPr/>
            <p:nvPr/>
          </p:nvGrpSpPr>
          <p:grpSpPr>
            <a:xfrm>
              <a:off x="5486400" y="3962400"/>
              <a:ext cx="2209800" cy="457200"/>
              <a:chOff x="5486400" y="3962400"/>
              <a:chExt cx="2209800" cy="457200"/>
            </a:xfrm>
          </p:grpSpPr>
          <p:sp>
            <p:nvSpPr>
              <p:cNvPr id="706" name="DRAM">
                <a:extLst>
                  <a:ext uri="{FF2B5EF4-FFF2-40B4-BE49-F238E27FC236}">
                    <a16:creationId xmlns:a16="http://schemas.microsoft.com/office/drawing/2014/main" id="{CEFD516B-47BC-AA40-5C01-89C3F7B583D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7" name="DRAM">
                <a:extLst>
                  <a:ext uri="{FF2B5EF4-FFF2-40B4-BE49-F238E27FC236}">
                    <a16:creationId xmlns:a16="http://schemas.microsoft.com/office/drawing/2014/main" id="{6921E9A3-1EFA-A717-4A02-DDAD4D72279C}"/>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8" name="DRAM">
                <a:extLst>
                  <a:ext uri="{FF2B5EF4-FFF2-40B4-BE49-F238E27FC236}">
                    <a16:creationId xmlns:a16="http://schemas.microsoft.com/office/drawing/2014/main" id="{97F51D8B-A6EF-DB06-0A50-91DB44B6758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9" name="DRAM">
                <a:extLst>
                  <a:ext uri="{FF2B5EF4-FFF2-40B4-BE49-F238E27FC236}">
                    <a16:creationId xmlns:a16="http://schemas.microsoft.com/office/drawing/2014/main" id="{3123978C-D826-939E-D49C-1EA4BD1B00F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0" name="DRAM">
                <a:extLst>
                  <a:ext uri="{FF2B5EF4-FFF2-40B4-BE49-F238E27FC236}">
                    <a16:creationId xmlns:a16="http://schemas.microsoft.com/office/drawing/2014/main" id="{FFC2EE4C-6C66-F265-FEE6-EA173A4010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82" name="Group 681">
              <a:extLst>
                <a:ext uri="{FF2B5EF4-FFF2-40B4-BE49-F238E27FC236}">
                  <a16:creationId xmlns:a16="http://schemas.microsoft.com/office/drawing/2014/main" id="{2BF2417E-7B26-E8D8-581A-DCE547EFE2DB}"/>
                </a:ext>
              </a:extLst>
            </p:cNvPr>
            <p:cNvGrpSpPr/>
            <p:nvPr/>
          </p:nvGrpSpPr>
          <p:grpSpPr>
            <a:xfrm>
              <a:off x="4876800" y="1600200"/>
              <a:ext cx="457200" cy="2209800"/>
              <a:chOff x="4876800" y="1600200"/>
              <a:chExt cx="457200" cy="2209800"/>
            </a:xfrm>
          </p:grpSpPr>
          <p:sp>
            <p:nvSpPr>
              <p:cNvPr id="337" name="DRAM">
                <a:extLst>
                  <a:ext uri="{FF2B5EF4-FFF2-40B4-BE49-F238E27FC236}">
                    <a16:creationId xmlns:a16="http://schemas.microsoft.com/office/drawing/2014/main" id="{6172647E-CB9E-27F8-2C5B-B5C25C2B441D}"/>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DRAM">
                <a:extLst>
                  <a:ext uri="{FF2B5EF4-FFF2-40B4-BE49-F238E27FC236}">
                    <a16:creationId xmlns:a16="http://schemas.microsoft.com/office/drawing/2014/main" id="{7128C8EB-8499-AAFD-F081-CE8F72F70B64}"/>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9" name="DRAM">
                <a:extLst>
                  <a:ext uri="{FF2B5EF4-FFF2-40B4-BE49-F238E27FC236}">
                    <a16:creationId xmlns:a16="http://schemas.microsoft.com/office/drawing/2014/main" id="{77677E57-90F4-BBA0-5483-C42CD731FDD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4" name="DRAM">
                <a:extLst>
                  <a:ext uri="{FF2B5EF4-FFF2-40B4-BE49-F238E27FC236}">
                    <a16:creationId xmlns:a16="http://schemas.microsoft.com/office/drawing/2014/main" id="{BAB71EF5-B2E9-828A-494B-3CF307DEA389}"/>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5" name="DRAM">
                <a:extLst>
                  <a:ext uri="{FF2B5EF4-FFF2-40B4-BE49-F238E27FC236}">
                    <a16:creationId xmlns:a16="http://schemas.microsoft.com/office/drawing/2014/main" id="{8606A335-61F6-4867-0329-A840C90130D9}"/>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83" name="Group 682">
              <a:extLst>
                <a:ext uri="{FF2B5EF4-FFF2-40B4-BE49-F238E27FC236}">
                  <a16:creationId xmlns:a16="http://schemas.microsoft.com/office/drawing/2014/main" id="{654334DA-24D5-18DF-66CF-78640D41EE6F}"/>
                </a:ext>
              </a:extLst>
            </p:cNvPr>
            <p:cNvGrpSpPr/>
            <p:nvPr/>
          </p:nvGrpSpPr>
          <p:grpSpPr>
            <a:xfrm>
              <a:off x="5676900" y="1600199"/>
              <a:ext cx="1828800" cy="2362201"/>
              <a:chOff x="5676900" y="1170708"/>
              <a:chExt cx="1828800" cy="2791692"/>
            </a:xfrm>
          </p:grpSpPr>
          <p:cxnSp>
            <p:nvCxnSpPr>
              <p:cNvPr id="332" name="Straight Connector 331">
                <a:extLst>
                  <a:ext uri="{FF2B5EF4-FFF2-40B4-BE49-F238E27FC236}">
                    <a16:creationId xmlns:a16="http://schemas.microsoft.com/office/drawing/2014/main" id="{896C1244-F9B5-AC00-4CEB-479CC448BEC9}"/>
                  </a:ext>
                </a:extLst>
              </p:cNvPr>
              <p:cNvCxnSpPr>
                <a:cxnSpLocks/>
                <a:stCxn id="686" idx="0"/>
                <a:endCxn id="70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35A535A2-8710-B484-2344-350606FEFBBD}"/>
                  </a:ext>
                </a:extLst>
              </p:cNvPr>
              <p:cNvCxnSpPr>
                <a:cxnSpLocks/>
                <a:stCxn id="688" idx="0"/>
                <a:endCxn id="70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72D9A5DB-E77F-4E94-AA4F-FE45BD4D65EA}"/>
                  </a:ext>
                </a:extLst>
              </p:cNvPr>
              <p:cNvCxnSpPr>
                <a:cxnSpLocks/>
                <a:stCxn id="689" idx="0"/>
                <a:endCxn id="70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9D857CC8-E95B-9456-993B-D053147C2671}"/>
                  </a:ext>
                </a:extLst>
              </p:cNvPr>
              <p:cNvCxnSpPr>
                <a:cxnSpLocks/>
                <a:stCxn id="690" idx="0"/>
                <a:endCxn id="71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3F6D8517-EC47-6D63-E038-653E8A5AC13B}"/>
                  </a:ext>
                </a:extLst>
              </p:cNvPr>
              <p:cNvCxnSpPr>
                <a:cxnSpLocks/>
                <a:stCxn id="687" idx="0"/>
                <a:endCxn id="70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4" name="Group 683">
              <a:extLst>
                <a:ext uri="{FF2B5EF4-FFF2-40B4-BE49-F238E27FC236}">
                  <a16:creationId xmlns:a16="http://schemas.microsoft.com/office/drawing/2014/main" id="{AF96E67B-C7A3-CD15-4AF5-FD52FC5681FF}"/>
                </a:ext>
              </a:extLst>
            </p:cNvPr>
            <p:cNvGrpSpPr/>
            <p:nvPr/>
          </p:nvGrpSpPr>
          <p:grpSpPr>
            <a:xfrm>
              <a:off x="5334000" y="1790700"/>
              <a:ext cx="2362201" cy="1828800"/>
              <a:chOff x="5333998" y="1790700"/>
              <a:chExt cx="2791691" cy="1828800"/>
            </a:xfrm>
          </p:grpSpPr>
          <p:cxnSp>
            <p:nvCxnSpPr>
              <p:cNvPr id="327" name="Straight Connector 326">
                <a:extLst>
                  <a:ext uri="{FF2B5EF4-FFF2-40B4-BE49-F238E27FC236}">
                    <a16:creationId xmlns:a16="http://schemas.microsoft.com/office/drawing/2014/main" id="{165B5B9D-C4A0-8D33-91E5-185434D8A8B1}"/>
                  </a:ext>
                </a:extLst>
              </p:cNvPr>
              <p:cNvCxnSpPr>
                <a:cxnSpLocks/>
                <a:stCxn id="690" idx="6"/>
                <a:endCxn id="33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CEBEEBFF-3B32-3D91-A0B9-602AA4102E31}"/>
                  </a:ext>
                </a:extLst>
              </p:cNvPr>
              <p:cNvCxnSpPr>
                <a:cxnSpLocks/>
                <a:stCxn id="695" idx="6"/>
                <a:endCxn id="33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BFD2838C-7275-DE0E-FBCB-588FAF26868B}"/>
                  </a:ext>
                </a:extLst>
              </p:cNvPr>
              <p:cNvCxnSpPr>
                <a:cxnSpLocks/>
                <a:stCxn id="700" idx="6"/>
                <a:endCxn id="33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7E635D79-E5B2-7349-9B6D-41BEBFFF0406}"/>
                  </a:ext>
                </a:extLst>
              </p:cNvPr>
              <p:cNvCxnSpPr>
                <a:cxnSpLocks/>
                <a:stCxn id="321" idx="6"/>
                <a:endCxn id="70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3ABEF132-1492-A3F0-D06D-CC35A8CF0748}"/>
                  </a:ext>
                </a:extLst>
              </p:cNvPr>
              <p:cNvCxnSpPr>
                <a:cxnSpLocks/>
                <a:stCxn id="326" idx="6"/>
                <a:endCxn id="70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5" name="Group 684">
              <a:extLst>
                <a:ext uri="{FF2B5EF4-FFF2-40B4-BE49-F238E27FC236}">
                  <a16:creationId xmlns:a16="http://schemas.microsoft.com/office/drawing/2014/main" id="{C56DC51F-B998-A67E-A4AE-A0B9D3944C98}"/>
                </a:ext>
              </a:extLst>
            </p:cNvPr>
            <p:cNvGrpSpPr/>
            <p:nvPr/>
          </p:nvGrpSpPr>
          <p:grpSpPr>
            <a:xfrm>
              <a:off x="5486400" y="1600200"/>
              <a:ext cx="2209800" cy="2209800"/>
              <a:chOff x="5486400" y="1600200"/>
              <a:chExt cx="2209800" cy="2209800"/>
            </a:xfrm>
          </p:grpSpPr>
          <p:sp>
            <p:nvSpPr>
              <p:cNvPr id="686" name="Oval 685">
                <a:extLst>
                  <a:ext uri="{FF2B5EF4-FFF2-40B4-BE49-F238E27FC236}">
                    <a16:creationId xmlns:a16="http://schemas.microsoft.com/office/drawing/2014/main" id="{C1884CCB-017D-B172-86AB-16DC0BF60622}"/>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Oval 686">
                <a:extLst>
                  <a:ext uri="{FF2B5EF4-FFF2-40B4-BE49-F238E27FC236}">
                    <a16:creationId xmlns:a16="http://schemas.microsoft.com/office/drawing/2014/main" id="{115DD4F2-5796-89D8-B6D5-F942251A9080}"/>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Oval 687">
                <a:extLst>
                  <a:ext uri="{FF2B5EF4-FFF2-40B4-BE49-F238E27FC236}">
                    <a16:creationId xmlns:a16="http://schemas.microsoft.com/office/drawing/2014/main" id="{1203891A-3289-0434-CDEE-5D275952318A}"/>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9" name="Oval 688">
                <a:extLst>
                  <a:ext uri="{FF2B5EF4-FFF2-40B4-BE49-F238E27FC236}">
                    <a16:creationId xmlns:a16="http://schemas.microsoft.com/office/drawing/2014/main" id="{F339FA66-BAED-828F-60B7-5C0BB13896F8}"/>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0" name="Oval 689">
                <a:extLst>
                  <a:ext uri="{FF2B5EF4-FFF2-40B4-BE49-F238E27FC236}">
                    <a16:creationId xmlns:a16="http://schemas.microsoft.com/office/drawing/2014/main" id="{EBBF5C66-1F14-FFC7-3B0F-8ABBEC836756}"/>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1" name="Oval 690">
                <a:extLst>
                  <a:ext uri="{FF2B5EF4-FFF2-40B4-BE49-F238E27FC236}">
                    <a16:creationId xmlns:a16="http://schemas.microsoft.com/office/drawing/2014/main" id="{0E872D1D-7F11-286F-3F5E-5A5FEFE62F86}"/>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2" name="Oval 691">
                <a:extLst>
                  <a:ext uri="{FF2B5EF4-FFF2-40B4-BE49-F238E27FC236}">
                    <a16:creationId xmlns:a16="http://schemas.microsoft.com/office/drawing/2014/main" id="{0D163B65-7474-2CEE-40FD-0C71DC8793F0}"/>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3" name="Oval 692">
                <a:extLst>
                  <a:ext uri="{FF2B5EF4-FFF2-40B4-BE49-F238E27FC236}">
                    <a16:creationId xmlns:a16="http://schemas.microsoft.com/office/drawing/2014/main" id="{935A980E-BC62-5F29-F22D-264582179E42}"/>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4" name="Oval 693">
                <a:extLst>
                  <a:ext uri="{FF2B5EF4-FFF2-40B4-BE49-F238E27FC236}">
                    <a16:creationId xmlns:a16="http://schemas.microsoft.com/office/drawing/2014/main" id="{63B40C84-4CA0-CD93-5A85-9DF26481122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5" name="Oval 694">
                <a:extLst>
                  <a:ext uri="{FF2B5EF4-FFF2-40B4-BE49-F238E27FC236}">
                    <a16:creationId xmlns:a16="http://schemas.microsoft.com/office/drawing/2014/main" id="{A6CA6D4D-393A-9B99-C6B7-8CA725439F0A}"/>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6" name="Oval 695">
                <a:extLst>
                  <a:ext uri="{FF2B5EF4-FFF2-40B4-BE49-F238E27FC236}">
                    <a16:creationId xmlns:a16="http://schemas.microsoft.com/office/drawing/2014/main" id="{8812F20A-E448-D60B-A4D2-59B10C659CD4}"/>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7" name="Oval 696">
                <a:extLst>
                  <a:ext uri="{FF2B5EF4-FFF2-40B4-BE49-F238E27FC236}">
                    <a16:creationId xmlns:a16="http://schemas.microsoft.com/office/drawing/2014/main" id="{6543453A-F1E1-9F26-E5FB-1CEBD22C928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8" name="Oval 697">
                <a:extLst>
                  <a:ext uri="{FF2B5EF4-FFF2-40B4-BE49-F238E27FC236}">
                    <a16:creationId xmlns:a16="http://schemas.microsoft.com/office/drawing/2014/main" id="{0DADD14B-6C97-9C1C-656F-7C8F7159A60B}"/>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9" name="Oval 698">
                <a:extLst>
                  <a:ext uri="{FF2B5EF4-FFF2-40B4-BE49-F238E27FC236}">
                    <a16:creationId xmlns:a16="http://schemas.microsoft.com/office/drawing/2014/main" id="{4EACC11C-EB66-4DFC-347A-EF5AB8013F27}"/>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0" name="Oval 699">
                <a:extLst>
                  <a:ext uri="{FF2B5EF4-FFF2-40B4-BE49-F238E27FC236}">
                    <a16:creationId xmlns:a16="http://schemas.microsoft.com/office/drawing/2014/main" id="{30E3826D-2D28-B28A-6573-CA738B69EA7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1" name="Oval 700">
                <a:extLst>
                  <a:ext uri="{FF2B5EF4-FFF2-40B4-BE49-F238E27FC236}">
                    <a16:creationId xmlns:a16="http://schemas.microsoft.com/office/drawing/2014/main" id="{37DE5684-88F5-5F58-9218-78895F2EECFF}"/>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2" name="Oval 701">
                <a:extLst>
                  <a:ext uri="{FF2B5EF4-FFF2-40B4-BE49-F238E27FC236}">
                    <a16:creationId xmlns:a16="http://schemas.microsoft.com/office/drawing/2014/main" id="{5433580C-C81A-BFD1-7842-8D2F156E2A9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3" name="Oval 702">
                <a:extLst>
                  <a:ext uri="{FF2B5EF4-FFF2-40B4-BE49-F238E27FC236}">
                    <a16:creationId xmlns:a16="http://schemas.microsoft.com/office/drawing/2014/main" id="{9BD2F928-66BF-4961-E07B-F3423D9796DD}"/>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0" name="Oval 319">
                <a:extLst>
                  <a:ext uri="{FF2B5EF4-FFF2-40B4-BE49-F238E27FC236}">
                    <a16:creationId xmlns:a16="http://schemas.microsoft.com/office/drawing/2014/main" id="{3236A3AE-6B70-6E5D-EA01-C293DEDBA667}"/>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1" name="Oval 320">
                <a:extLst>
                  <a:ext uri="{FF2B5EF4-FFF2-40B4-BE49-F238E27FC236}">
                    <a16:creationId xmlns:a16="http://schemas.microsoft.com/office/drawing/2014/main" id="{DE026B5F-03B8-8BB8-EDFD-38BDAF0AFBB5}"/>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2" name="Oval 321">
                <a:extLst>
                  <a:ext uri="{FF2B5EF4-FFF2-40B4-BE49-F238E27FC236}">
                    <a16:creationId xmlns:a16="http://schemas.microsoft.com/office/drawing/2014/main" id="{0466260D-7482-EB2D-0373-03AE766D7284}"/>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12C3F88B-7080-10A3-36E8-337E6FF598C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4" name="Oval 323">
                <a:extLst>
                  <a:ext uri="{FF2B5EF4-FFF2-40B4-BE49-F238E27FC236}">
                    <a16:creationId xmlns:a16="http://schemas.microsoft.com/office/drawing/2014/main" id="{E66BD36A-A01A-AEC6-08D2-86135510A580}"/>
                  </a:ext>
                </a:extLst>
              </p:cNvPr>
              <p:cNvSpPr/>
              <p:nvPr/>
            </p:nvSpPr>
            <p:spPr>
              <a:xfrm>
                <a:off x="6400800" y="34290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5" name="Oval 324">
                <a:extLst>
                  <a:ext uri="{FF2B5EF4-FFF2-40B4-BE49-F238E27FC236}">
                    <a16:creationId xmlns:a16="http://schemas.microsoft.com/office/drawing/2014/main" id="{C02D5BA5-4F15-221E-3510-CA882FB5985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6" name="Oval 325">
                <a:extLst>
                  <a:ext uri="{FF2B5EF4-FFF2-40B4-BE49-F238E27FC236}">
                    <a16:creationId xmlns:a16="http://schemas.microsoft.com/office/drawing/2014/main" id="{9074F603-1A30-B83D-FAA0-FFDF47AB88F8}"/>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711" name="Group 710">
            <a:extLst>
              <a:ext uri="{FF2B5EF4-FFF2-40B4-BE49-F238E27FC236}">
                <a16:creationId xmlns:a16="http://schemas.microsoft.com/office/drawing/2014/main" id="{04A46900-1B5E-F646-2677-19EEA2B2684C}"/>
              </a:ext>
            </a:extLst>
          </p:cNvPr>
          <p:cNvGrpSpPr/>
          <p:nvPr/>
        </p:nvGrpSpPr>
        <p:grpSpPr>
          <a:xfrm>
            <a:off x="4859036" y="2404844"/>
            <a:ext cx="1414038" cy="1414038"/>
            <a:chOff x="4876800" y="1600199"/>
            <a:chExt cx="2819401" cy="2819401"/>
          </a:xfrm>
        </p:grpSpPr>
        <p:grpSp>
          <p:nvGrpSpPr>
            <p:cNvPr id="712" name="Group 711">
              <a:extLst>
                <a:ext uri="{FF2B5EF4-FFF2-40B4-BE49-F238E27FC236}">
                  <a16:creationId xmlns:a16="http://schemas.microsoft.com/office/drawing/2014/main" id="{30D20B21-E08D-F792-7807-BECF1FD02A84}"/>
                </a:ext>
              </a:extLst>
            </p:cNvPr>
            <p:cNvGrpSpPr/>
            <p:nvPr/>
          </p:nvGrpSpPr>
          <p:grpSpPr>
            <a:xfrm>
              <a:off x="5486400" y="3962400"/>
              <a:ext cx="2209800" cy="457200"/>
              <a:chOff x="5486400" y="3962400"/>
              <a:chExt cx="2209800" cy="457200"/>
            </a:xfrm>
          </p:grpSpPr>
          <p:sp>
            <p:nvSpPr>
              <p:cNvPr id="757" name="DRAM">
                <a:extLst>
                  <a:ext uri="{FF2B5EF4-FFF2-40B4-BE49-F238E27FC236}">
                    <a16:creationId xmlns:a16="http://schemas.microsoft.com/office/drawing/2014/main" id="{A4A6A8DC-7EB6-A9E5-6978-BDF9A6F8D7F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8" name="DRAM">
                <a:extLst>
                  <a:ext uri="{FF2B5EF4-FFF2-40B4-BE49-F238E27FC236}">
                    <a16:creationId xmlns:a16="http://schemas.microsoft.com/office/drawing/2014/main" id="{8382B99B-0A72-F887-6B90-8B181125883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9" name="DRAM">
                <a:extLst>
                  <a:ext uri="{FF2B5EF4-FFF2-40B4-BE49-F238E27FC236}">
                    <a16:creationId xmlns:a16="http://schemas.microsoft.com/office/drawing/2014/main" id="{40B7449A-956D-E7D3-9823-5D8E1368D9A5}"/>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0" name="DRAM">
                <a:extLst>
                  <a:ext uri="{FF2B5EF4-FFF2-40B4-BE49-F238E27FC236}">
                    <a16:creationId xmlns:a16="http://schemas.microsoft.com/office/drawing/2014/main" id="{C061A786-7EB6-6B51-8741-F25D09B54FC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1" name="DRAM">
                <a:extLst>
                  <a:ext uri="{FF2B5EF4-FFF2-40B4-BE49-F238E27FC236}">
                    <a16:creationId xmlns:a16="http://schemas.microsoft.com/office/drawing/2014/main" id="{CC7328A9-E457-D385-1183-230AE49BDC1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13" name="Group 712">
              <a:extLst>
                <a:ext uri="{FF2B5EF4-FFF2-40B4-BE49-F238E27FC236}">
                  <a16:creationId xmlns:a16="http://schemas.microsoft.com/office/drawing/2014/main" id="{12F3E9E7-EEEA-726F-104F-6DDE6068A976}"/>
                </a:ext>
              </a:extLst>
            </p:cNvPr>
            <p:cNvGrpSpPr/>
            <p:nvPr/>
          </p:nvGrpSpPr>
          <p:grpSpPr>
            <a:xfrm>
              <a:off x="4876800" y="1600200"/>
              <a:ext cx="457200" cy="2209800"/>
              <a:chOff x="4876800" y="1600200"/>
              <a:chExt cx="457200" cy="2209800"/>
            </a:xfrm>
          </p:grpSpPr>
          <p:sp>
            <p:nvSpPr>
              <p:cNvPr id="752" name="DRAM">
                <a:extLst>
                  <a:ext uri="{FF2B5EF4-FFF2-40B4-BE49-F238E27FC236}">
                    <a16:creationId xmlns:a16="http://schemas.microsoft.com/office/drawing/2014/main" id="{9340BD81-1185-F808-F00D-2108A0F7C57A}"/>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3" name="DRAM">
                <a:extLst>
                  <a:ext uri="{FF2B5EF4-FFF2-40B4-BE49-F238E27FC236}">
                    <a16:creationId xmlns:a16="http://schemas.microsoft.com/office/drawing/2014/main" id="{1E827F9E-67C7-5F3D-EF22-E93A09D1614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4" name="DRAM">
                <a:extLst>
                  <a:ext uri="{FF2B5EF4-FFF2-40B4-BE49-F238E27FC236}">
                    <a16:creationId xmlns:a16="http://schemas.microsoft.com/office/drawing/2014/main" id="{43708B41-06D6-95B0-303A-45A8450DA617}"/>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5" name="DRAM">
                <a:extLst>
                  <a:ext uri="{FF2B5EF4-FFF2-40B4-BE49-F238E27FC236}">
                    <a16:creationId xmlns:a16="http://schemas.microsoft.com/office/drawing/2014/main" id="{3E0524B1-1029-E684-9F95-A4E6C4EEBAE1}"/>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6" name="DRAM">
                <a:extLst>
                  <a:ext uri="{FF2B5EF4-FFF2-40B4-BE49-F238E27FC236}">
                    <a16:creationId xmlns:a16="http://schemas.microsoft.com/office/drawing/2014/main" id="{0C98A22A-77FC-FEC2-38B7-B55AE4CCB23C}"/>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14" name="Group 713">
              <a:extLst>
                <a:ext uri="{FF2B5EF4-FFF2-40B4-BE49-F238E27FC236}">
                  <a16:creationId xmlns:a16="http://schemas.microsoft.com/office/drawing/2014/main" id="{9379988C-27E9-DAA3-164A-4E8E6E307BF9}"/>
                </a:ext>
              </a:extLst>
            </p:cNvPr>
            <p:cNvGrpSpPr/>
            <p:nvPr/>
          </p:nvGrpSpPr>
          <p:grpSpPr>
            <a:xfrm>
              <a:off x="5676900" y="1600199"/>
              <a:ext cx="1828800" cy="2362201"/>
              <a:chOff x="5676900" y="1170708"/>
              <a:chExt cx="1828800" cy="2791692"/>
            </a:xfrm>
          </p:grpSpPr>
          <p:cxnSp>
            <p:nvCxnSpPr>
              <p:cNvPr id="747" name="Straight Connector 746">
                <a:extLst>
                  <a:ext uri="{FF2B5EF4-FFF2-40B4-BE49-F238E27FC236}">
                    <a16:creationId xmlns:a16="http://schemas.microsoft.com/office/drawing/2014/main" id="{40C99025-E5BC-871F-022D-CC7822B3A300}"/>
                  </a:ext>
                </a:extLst>
              </p:cNvPr>
              <p:cNvCxnSpPr>
                <a:cxnSpLocks/>
                <a:stCxn id="717" idx="0"/>
                <a:endCxn id="75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AA4C0EAE-5DFB-D426-5A40-2DF5407849B0}"/>
                  </a:ext>
                </a:extLst>
              </p:cNvPr>
              <p:cNvCxnSpPr>
                <a:cxnSpLocks/>
                <a:stCxn id="719" idx="0"/>
                <a:endCxn id="75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C586FC77-7B15-B20D-D630-0EB762DF512A}"/>
                  </a:ext>
                </a:extLst>
              </p:cNvPr>
              <p:cNvCxnSpPr>
                <a:cxnSpLocks/>
                <a:stCxn id="720" idx="0"/>
                <a:endCxn id="76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50" name="Straight Connector 749">
                <a:extLst>
                  <a:ext uri="{FF2B5EF4-FFF2-40B4-BE49-F238E27FC236}">
                    <a16:creationId xmlns:a16="http://schemas.microsoft.com/office/drawing/2014/main" id="{EDA3E9E4-A673-0D69-BF1E-F41E39BA6D40}"/>
                  </a:ext>
                </a:extLst>
              </p:cNvPr>
              <p:cNvCxnSpPr>
                <a:cxnSpLocks/>
                <a:stCxn id="721" idx="0"/>
                <a:endCxn id="76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B2011E0C-049C-2E0C-8B66-CDBEE8684E33}"/>
                  </a:ext>
                </a:extLst>
              </p:cNvPr>
              <p:cNvCxnSpPr>
                <a:cxnSpLocks/>
                <a:stCxn id="718" idx="0"/>
                <a:endCxn id="75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15" name="Group 714">
              <a:extLst>
                <a:ext uri="{FF2B5EF4-FFF2-40B4-BE49-F238E27FC236}">
                  <a16:creationId xmlns:a16="http://schemas.microsoft.com/office/drawing/2014/main" id="{6A056F37-C807-4EB8-8AD9-CC5B9EFD5EE9}"/>
                </a:ext>
              </a:extLst>
            </p:cNvPr>
            <p:cNvGrpSpPr/>
            <p:nvPr/>
          </p:nvGrpSpPr>
          <p:grpSpPr>
            <a:xfrm>
              <a:off x="5334000" y="1790700"/>
              <a:ext cx="2362201" cy="1828800"/>
              <a:chOff x="5333998" y="1790700"/>
              <a:chExt cx="2791691" cy="1828800"/>
            </a:xfrm>
          </p:grpSpPr>
          <p:cxnSp>
            <p:nvCxnSpPr>
              <p:cNvPr id="742" name="Straight Connector 741">
                <a:extLst>
                  <a:ext uri="{FF2B5EF4-FFF2-40B4-BE49-F238E27FC236}">
                    <a16:creationId xmlns:a16="http://schemas.microsoft.com/office/drawing/2014/main" id="{1B07CC25-FA57-A1DC-A13D-19FF4A38FEC7}"/>
                  </a:ext>
                </a:extLst>
              </p:cNvPr>
              <p:cNvCxnSpPr>
                <a:cxnSpLocks/>
                <a:stCxn id="721" idx="6"/>
                <a:endCxn id="75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3" name="Straight Connector 742">
                <a:extLst>
                  <a:ext uri="{FF2B5EF4-FFF2-40B4-BE49-F238E27FC236}">
                    <a16:creationId xmlns:a16="http://schemas.microsoft.com/office/drawing/2014/main" id="{FFB3246A-FE53-E8A1-72F5-7DC2BFAFC3C3}"/>
                  </a:ext>
                </a:extLst>
              </p:cNvPr>
              <p:cNvCxnSpPr>
                <a:cxnSpLocks/>
                <a:stCxn id="726" idx="6"/>
                <a:endCxn id="75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5FDE2421-B469-D046-C730-217CDC78AB01}"/>
                  </a:ext>
                </a:extLst>
              </p:cNvPr>
              <p:cNvCxnSpPr>
                <a:cxnSpLocks/>
                <a:stCxn id="731" idx="6"/>
                <a:endCxn id="75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152E882F-C081-1652-141A-7F01F64F97CE}"/>
                  </a:ext>
                </a:extLst>
              </p:cNvPr>
              <p:cNvCxnSpPr>
                <a:cxnSpLocks/>
                <a:stCxn id="736" idx="6"/>
                <a:endCxn id="75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80CAF223-4247-02DD-6D57-D5303C4A8735}"/>
                  </a:ext>
                </a:extLst>
              </p:cNvPr>
              <p:cNvCxnSpPr>
                <a:cxnSpLocks/>
                <a:stCxn id="741" idx="6"/>
                <a:endCxn id="75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16" name="Group 715">
              <a:extLst>
                <a:ext uri="{FF2B5EF4-FFF2-40B4-BE49-F238E27FC236}">
                  <a16:creationId xmlns:a16="http://schemas.microsoft.com/office/drawing/2014/main" id="{6F447BD4-3181-390D-ECEB-F2F52B0EF7FC}"/>
                </a:ext>
              </a:extLst>
            </p:cNvPr>
            <p:cNvGrpSpPr/>
            <p:nvPr/>
          </p:nvGrpSpPr>
          <p:grpSpPr>
            <a:xfrm>
              <a:off x="5486400" y="1600200"/>
              <a:ext cx="2209800" cy="2209800"/>
              <a:chOff x="5486400" y="1600200"/>
              <a:chExt cx="2209800" cy="2209800"/>
            </a:xfrm>
          </p:grpSpPr>
          <p:sp>
            <p:nvSpPr>
              <p:cNvPr id="717" name="Oval 716">
                <a:extLst>
                  <a:ext uri="{FF2B5EF4-FFF2-40B4-BE49-F238E27FC236}">
                    <a16:creationId xmlns:a16="http://schemas.microsoft.com/office/drawing/2014/main" id="{68BA3020-7D81-FF67-4FD3-5116E9B28139}"/>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8" name="Oval 717">
                <a:extLst>
                  <a:ext uri="{FF2B5EF4-FFF2-40B4-BE49-F238E27FC236}">
                    <a16:creationId xmlns:a16="http://schemas.microsoft.com/office/drawing/2014/main" id="{7491EF68-5C49-C042-7FBD-C4EB310F7106}"/>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9" name="Oval 718">
                <a:extLst>
                  <a:ext uri="{FF2B5EF4-FFF2-40B4-BE49-F238E27FC236}">
                    <a16:creationId xmlns:a16="http://schemas.microsoft.com/office/drawing/2014/main" id="{FAF4D9DB-F9F5-8421-E2AB-75D9E25E38D6}"/>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0" name="Oval 719">
                <a:extLst>
                  <a:ext uri="{FF2B5EF4-FFF2-40B4-BE49-F238E27FC236}">
                    <a16:creationId xmlns:a16="http://schemas.microsoft.com/office/drawing/2014/main" id="{4E99085E-C41A-70B3-8AA6-714A99AD1902}"/>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1" name="Oval 720">
                <a:extLst>
                  <a:ext uri="{FF2B5EF4-FFF2-40B4-BE49-F238E27FC236}">
                    <a16:creationId xmlns:a16="http://schemas.microsoft.com/office/drawing/2014/main" id="{6F6A21FF-FFEA-8182-0CEE-A507FD1AE5E7}"/>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2" name="Oval 721">
                <a:extLst>
                  <a:ext uri="{FF2B5EF4-FFF2-40B4-BE49-F238E27FC236}">
                    <a16:creationId xmlns:a16="http://schemas.microsoft.com/office/drawing/2014/main" id="{E47AB944-7C83-FE77-356A-8AC7AD9B7AB2}"/>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3" name="Oval 722">
                <a:extLst>
                  <a:ext uri="{FF2B5EF4-FFF2-40B4-BE49-F238E27FC236}">
                    <a16:creationId xmlns:a16="http://schemas.microsoft.com/office/drawing/2014/main" id="{4262E098-51C2-51C6-AF5B-2EEB32FBD38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4" name="Oval 723">
                <a:extLst>
                  <a:ext uri="{FF2B5EF4-FFF2-40B4-BE49-F238E27FC236}">
                    <a16:creationId xmlns:a16="http://schemas.microsoft.com/office/drawing/2014/main" id="{D35E6D8F-1259-F632-543A-8204AEABA0C2}"/>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5" name="Oval 724">
                <a:extLst>
                  <a:ext uri="{FF2B5EF4-FFF2-40B4-BE49-F238E27FC236}">
                    <a16:creationId xmlns:a16="http://schemas.microsoft.com/office/drawing/2014/main" id="{77C607A0-88E6-CDA8-9B79-4079966DEF9A}"/>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6" name="Oval 725">
                <a:extLst>
                  <a:ext uri="{FF2B5EF4-FFF2-40B4-BE49-F238E27FC236}">
                    <a16:creationId xmlns:a16="http://schemas.microsoft.com/office/drawing/2014/main" id="{AB2A1AB0-FE64-C112-D019-20BF219757C5}"/>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7" name="Oval 726">
                <a:extLst>
                  <a:ext uri="{FF2B5EF4-FFF2-40B4-BE49-F238E27FC236}">
                    <a16:creationId xmlns:a16="http://schemas.microsoft.com/office/drawing/2014/main" id="{92F664EF-3B46-B1F5-4904-EAA6D0AE468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8" name="Oval 727">
                <a:extLst>
                  <a:ext uri="{FF2B5EF4-FFF2-40B4-BE49-F238E27FC236}">
                    <a16:creationId xmlns:a16="http://schemas.microsoft.com/office/drawing/2014/main" id="{653AAA23-ABFC-13F9-21C3-9EE00A0FAB21}"/>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9" name="Oval 728">
                <a:extLst>
                  <a:ext uri="{FF2B5EF4-FFF2-40B4-BE49-F238E27FC236}">
                    <a16:creationId xmlns:a16="http://schemas.microsoft.com/office/drawing/2014/main" id="{AB130427-6517-99D6-2417-C9417D2169C6}"/>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0" name="Oval 729">
                <a:extLst>
                  <a:ext uri="{FF2B5EF4-FFF2-40B4-BE49-F238E27FC236}">
                    <a16:creationId xmlns:a16="http://schemas.microsoft.com/office/drawing/2014/main" id="{9C8CBEB8-AAC7-2B7F-D240-661144F8FC34}"/>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1" name="Oval 730">
                <a:extLst>
                  <a:ext uri="{FF2B5EF4-FFF2-40B4-BE49-F238E27FC236}">
                    <a16:creationId xmlns:a16="http://schemas.microsoft.com/office/drawing/2014/main" id="{1B30DFC7-3E7D-E8A8-5E76-AD7EC4AF574B}"/>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2" name="Oval 731">
                <a:extLst>
                  <a:ext uri="{FF2B5EF4-FFF2-40B4-BE49-F238E27FC236}">
                    <a16:creationId xmlns:a16="http://schemas.microsoft.com/office/drawing/2014/main" id="{DFF006FC-260A-DADC-50DA-779D45EA4BD9}"/>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3" name="Oval 732">
                <a:extLst>
                  <a:ext uri="{FF2B5EF4-FFF2-40B4-BE49-F238E27FC236}">
                    <a16:creationId xmlns:a16="http://schemas.microsoft.com/office/drawing/2014/main" id="{812D29A7-91D6-561C-6F9A-A027CC779FF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4" name="Oval 733">
                <a:extLst>
                  <a:ext uri="{FF2B5EF4-FFF2-40B4-BE49-F238E27FC236}">
                    <a16:creationId xmlns:a16="http://schemas.microsoft.com/office/drawing/2014/main" id="{C94D46BB-2FDE-3257-A5F5-DF86097D1DA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5" name="Oval 734">
                <a:extLst>
                  <a:ext uri="{FF2B5EF4-FFF2-40B4-BE49-F238E27FC236}">
                    <a16:creationId xmlns:a16="http://schemas.microsoft.com/office/drawing/2014/main" id="{F6B4EFD2-023C-C69C-984E-B126AF2D784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6" name="Oval 735">
                <a:extLst>
                  <a:ext uri="{FF2B5EF4-FFF2-40B4-BE49-F238E27FC236}">
                    <a16:creationId xmlns:a16="http://schemas.microsoft.com/office/drawing/2014/main" id="{9280C599-5BE1-1478-3601-9CBD8F069EAE}"/>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7" name="Oval 736">
                <a:extLst>
                  <a:ext uri="{FF2B5EF4-FFF2-40B4-BE49-F238E27FC236}">
                    <a16:creationId xmlns:a16="http://schemas.microsoft.com/office/drawing/2014/main" id="{659B8976-0C59-67F9-E289-C1F2B5BD89AF}"/>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8" name="Oval 737">
                <a:extLst>
                  <a:ext uri="{FF2B5EF4-FFF2-40B4-BE49-F238E27FC236}">
                    <a16:creationId xmlns:a16="http://schemas.microsoft.com/office/drawing/2014/main" id="{ADD0D552-618E-5E5F-1F75-16D90DEE22A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9" name="Oval 738">
                <a:extLst>
                  <a:ext uri="{FF2B5EF4-FFF2-40B4-BE49-F238E27FC236}">
                    <a16:creationId xmlns:a16="http://schemas.microsoft.com/office/drawing/2014/main" id="{7EC24F35-2E38-EE88-5EFF-AC17F05EC61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0" name="Oval 739">
                <a:extLst>
                  <a:ext uri="{FF2B5EF4-FFF2-40B4-BE49-F238E27FC236}">
                    <a16:creationId xmlns:a16="http://schemas.microsoft.com/office/drawing/2014/main" id="{AEAB527C-2418-DE30-4D9E-BECE53E267BD}"/>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1" name="Oval 740">
                <a:extLst>
                  <a:ext uri="{FF2B5EF4-FFF2-40B4-BE49-F238E27FC236}">
                    <a16:creationId xmlns:a16="http://schemas.microsoft.com/office/drawing/2014/main" id="{7C9A42F0-2A61-4BC5-410C-256D6B0DFFC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762" name="Group 761">
            <a:extLst>
              <a:ext uri="{FF2B5EF4-FFF2-40B4-BE49-F238E27FC236}">
                <a16:creationId xmlns:a16="http://schemas.microsoft.com/office/drawing/2014/main" id="{DADAD563-45DA-B5F2-20F4-9EA3438E19F7}"/>
              </a:ext>
            </a:extLst>
          </p:cNvPr>
          <p:cNvGrpSpPr/>
          <p:nvPr/>
        </p:nvGrpSpPr>
        <p:grpSpPr>
          <a:xfrm>
            <a:off x="6416564" y="2404844"/>
            <a:ext cx="1414038" cy="1414038"/>
            <a:chOff x="4876800" y="1600199"/>
            <a:chExt cx="2819401" cy="2819401"/>
          </a:xfrm>
        </p:grpSpPr>
        <p:grpSp>
          <p:nvGrpSpPr>
            <p:cNvPr id="763" name="Group 762">
              <a:extLst>
                <a:ext uri="{FF2B5EF4-FFF2-40B4-BE49-F238E27FC236}">
                  <a16:creationId xmlns:a16="http://schemas.microsoft.com/office/drawing/2014/main" id="{92707562-47DA-7A51-DB68-A57C51F87C23}"/>
                </a:ext>
              </a:extLst>
            </p:cNvPr>
            <p:cNvGrpSpPr/>
            <p:nvPr/>
          </p:nvGrpSpPr>
          <p:grpSpPr>
            <a:xfrm>
              <a:off x="5486400" y="3962400"/>
              <a:ext cx="2209800" cy="457200"/>
              <a:chOff x="5486400" y="3962400"/>
              <a:chExt cx="2209800" cy="457200"/>
            </a:xfrm>
          </p:grpSpPr>
          <p:sp>
            <p:nvSpPr>
              <p:cNvPr id="808" name="DRAM">
                <a:extLst>
                  <a:ext uri="{FF2B5EF4-FFF2-40B4-BE49-F238E27FC236}">
                    <a16:creationId xmlns:a16="http://schemas.microsoft.com/office/drawing/2014/main" id="{B94EFCC5-3AF0-1D88-B361-86F9995109B9}"/>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9" name="DRAM">
                <a:extLst>
                  <a:ext uri="{FF2B5EF4-FFF2-40B4-BE49-F238E27FC236}">
                    <a16:creationId xmlns:a16="http://schemas.microsoft.com/office/drawing/2014/main" id="{CA5DA3C5-3A97-EB38-4220-D872278ACDF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0" name="DRAM">
                <a:extLst>
                  <a:ext uri="{FF2B5EF4-FFF2-40B4-BE49-F238E27FC236}">
                    <a16:creationId xmlns:a16="http://schemas.microsoft.com/office/drawing/2014/main" id="{9C265EFC-8CAC-5509-DF3F-0A71C5C1FD46}"/>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1" name="DRAM">
                <a:extLst>
                  <a:ext uri="{FF2B5EF4-FFF2-40B4-BE49-F238E27FC236}">
                    <a16:creationId xmlns:a16="http://schemas.microsoft.com/office/drawing/2014/main" id="{5605A5F4-9ADF-D19F-409C-906B188EB72F}"/>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2" name="DRAM">
                <a:extLst>
                  <a:ext uri="{FF2B5EF4-FFF2-40B4-BE49-F238E27FC236}">
                    <a16:creationId xmlns:a16="http://schemas.microsoft.com/office/drawing/2014/main" id="{6E2B60BB-89F7-7B5C-B14F-F2516C2C325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64" name="Group 763">
              <a:extLst>
                <a:ext uri="{FF2B5EF4-FFF2-40B4-BE49-F238E27FC236}">
                  <a16:creationId xmlns:a16="http://schemas.microsoft.com/office/drawing/2014/main" id="{4152F48C-7D24-ABE1-E4CD-46BFA893B68C}"/>
                </a:ext>
              </a:extLst>
            </p:cNvPr>
            <p:cNvGrpSpPr/>
            <p:nvPr/>
          </p:nvGrpSpPr>
          <p:grpSpPr>
            <a:xfrm>
              <a:off x="4876800" y="1600200"/>
              <a:ext cx="457200" cy="2209800"/>
              <a:chOff x="4876800" y="1600200"/>
              <a:chExt cx="457200" cy="2209800"/>
            </a:xfrm>
          </p:grpSpPr>
          <p:sp>
            <p:nvSpPr>
              <p:cNvPr id="803" name="DRAM">
                <a:extLst>
                  <a:ext uri="{FF2B5EF4-FFF2-40B4-BE49-F238E27FC236}">
                    <a16:creationId xmlns:a16="http://schemas.microsoft.com/office/drawing/2014/main" id="{7E57FF3A-FBBB-8C4B-2DC3-C94710B85ABF}"/>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4" name="DRAM">
                <a:extLst>
                  <a:ext uri="{FF2B5EF4-FFF2-40B4-BE49-F238E27FC236}">
                    <a16:creationId xmlns:a16="http://schemas.microsoft.com/office/drawing/2014/main" id="{AD9B8BF2-A9A5-9FF6-979D-5EF38FDF043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5" name="DRAM">
                <a:extLst>
                  <a:ext uri="{FF2B5EF4-FFF2-40B4-BE49-F238E27FC236}">
                    <a16:creationId xmlns:a16="http://schemas.microsoft.com/office/drawing/2014/main" id="{A18A6192-A926-89D5-C0F0-19407C7A980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6" name="DRAM">
                <a:extLst>
                  <a:ext uri="{FF2B5EF4-FFF2-40B4-BE49-F238E27FC236}">
                    <a16:creationId xmlns:a16="http://schemas.microsoft.com/office/drawing/2014/main" id="{21F02436-5B3B-E66C-4FC9-41D4C28A7072}"/>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7" name="DRAM">
                <a:extLst>
                  <a:ext uri="{FF2B5EF4-FFF2-40B4-BE49-F238E27FC236}">
                    <a16:creationId xmlns:a16="http://schemas.microsoft.com/office/drawing/2014/main" id="{C1FE134B-D7EF-BCCD-E1F6-AFA5BE4AE22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65" name="Group 764">
              <a:extLst>
                <a:ext uri="{FF2B5EF4-FFF2-40B4-BE49-F238E27FC236}">
                  <a16:creationId xmlns:a16="http://schemas.microsoft.com/office/drawing/2014/main" id="{F9E0A200-723A-D75C-96A3-87CA715BDFEE}"/>
                </a:ext>
              </a:extLst>
            </p:cNvPr>
            <p:cNvGrpSpPr/>
            <p:nvPr/>
          </p:nvGrpSpPr>
          <p:grpSpPr>
            <a:xfrm>
              <a:off x="5676900" y="1600199"/>
              <a:ext cx="1828800" cy="2362201"/>
              <a:chOff x="5676900" y="1170708"/>
              <a:chExt cx="1828800" cy="2791692"/>
            </a:xfrm>
          </p:grpSpPr>
          <p:cxnSp>
            <p:nvCxnSpPr>
              <p:cNvPr id="798" name="Straight Connector 797">
                <a:extLst>
                  <a:ext uri="{FF2B5EF4-FFF2-40B4-BE49-F238E27FC236}">
                    <a16:creationId xmlns:a16="http://schemas.microsoft.com/office/drawing/2014/main" id="{1B66A78C-1D62-6DE2-C379-C7AA858994E0}"/>
                  </a:ext>
                </a:extLst>
              </p:cNvPr>
              <p:cNvCxnSpPr>
                <a:cxnSpLocks/>
                <a:stCxn id="768" idx="0"/>
                <a:endCxn id="80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9" name="Straight Connector 798">
                <a:extLst>
                  <a:ext uri="{FF2B5EF4-FFF2-40B4-BE49-F238E27FC236}">
                    <a16:creationId xmlns:a16="http://schemas.microsoft.com/office/drawing/2014/main" id="{5AF3D076-FF27-FBA8-F958-818C232DD96D}"/>
                  </a:ext>
                </a:extLst>
              </p:cNvPr>
              <p:cNvCxnSpPr>
                <a:cxnSpLocks/>
                <a:stCxn id="770" idx="0"/>
                <a:endCxn id="81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0" name="Straight Connector 799">
                <a:extLst>
                  <a:ext uri="{FF2B5EF4-FFF2-40B4-BE49-F238E27FC236}">
                    <a16:creationId xmlns:a16="http://schemas.microsoft.com/office/drawing/2014/main" id="{D590AC0F-6B04-17DF-5C17-2BBE45B45440}"/>
                  </a:ext>
                </a:extLst>
              </p:cNvPr>
              <p:cNvCxnSpPr>
                <a:cxnSpLocks/>
                <a:stCxn id="771" idx="0"/>
                <a:endCxn id="81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1" name="Straight Connector 800">
                <a:extLst>
                  <a:ext uri="{FF2B5EF4-FFF2-40B4-BE49-F238E27FC236}">
                    <a16:creationId xmlns:a16="http://schemas.microsoft.com/office/drawing/2014/main" id="{B6C2F32C-5960-F4F0-A81A-DB2560AA4122}"/>
                  </a:ext>
                </a:extLst>
              </p:cNvPr>
              <p:cNvCxnSpPr>
                <a:cxnSpLocks/>
                <a:stCxn id="772" idx="0"/>
                <a:endCxn id="81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CB238EBA-96FC-6E5E-34D5-4C276CF91E09}"/>
                  </a:ext>
                </a:extLst>
              </p:cNvPr>
              <p:cNvCxnSpPr>
                <a:cxnSpLocks/>
                <a:stCxn id="769" idx="0"/>
                <a:endCxn id="80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66" name="Group 765">
              <a:extLst>
                <a:ext uri="{FF2B5EF4-FFF2-40B4-BE49-F238E27FC236}">
                  <a16:creationId xmlns:a16="http://schemas.microsoft.com/office/drawing/2014/main" id="{43A923F5-698B-BB32-9C2F-B0B4F6578DB5}"/>
                </a:ext>
              </a:extLst>
            </p:cNvPr>
            <p:cNvGrpSpPr/>
            <p:nvPr/>
          </p:nvGrpSpPr>
          <p:grpSpPr>
            <a:xfrm>
              <a:off x="5334000" y="1790700"/>
              <a:ext cx="2362201" cy="1828800"/>
              <a:chOff x="5333998" y="1790700"/>
              <a:chExt cx="2791691" cy="1828800"/>
            </a:xfrm>
          </p:grpSpPr>
          <p:cxnSp>
            <p:nvCxnSpPr>
              <p:cNvPr id="793" name="Straight Connector 792">
                <a:extLst>
                  <a:ext uri="{FF2B5EF4-FFF2-40B4-BE49-F238E27FC236}">
                    <a16:creationId xmlns:a16="http://schemas.microsoft.com/office/drawing/2014/main" id="{284AB1BB-4661-8C82-0526-3E78A91991A9}"/>
                  </a:ext>
                </a:extLst>
              </p:cNvPr>
              <p:cNvCxnSpPr>
                <a:cxnSpLocks/>
                <a:stCxn id="772" idx="6"/>
                <a:endCxn id="80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4" name="Straight Connector 793">
                <a:extLst>
                  <a:ext uri="{FF2B5EF4-FFF2-40B4-BE49-F238E27FC236}">
                    <a16:creationId xmlns:a16="http://schemas.microsoft.com/office/drawing/2014/main" id="{0D916876-5C24-62D7-4641-A3C448C25860}"/>
                  </a:ext>
                </a:extLst>
              </p:cNvPr>
              <p:cNvCxnSpPr>
                <a:cxnSpLocks/>
                <a:stCxn id="777" idx="6"/>
                <a:endCxn id="80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D02A73F2-956F-31EB-8425-CC3DBCAEC5D4}"/>
                  </a:ext>
                </a:extLst>
              </p:cNvPr>
              <p:cNvCxnSpPr>
                <a:cxnSpLocks/>
                <a:stCxn id="782" idx="6"/>
                <a:endCxn id="80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6" name="Straight Connector 795">
                <a:extLst>
                  <a:ext uri="{FF2B5EF4-FFF2-40B4-BE49-F238E27FC236}">
                    <a16:creationId xmlns:a16="http://schemas.microsoft.com/office/drawing/2014/main" id="{6809E42E-0FC1-F7B5-F655-746FCD455A34}"/>
                  </a:ext>
                </a:extLst>
              </p:cNvPr>
              <p:cNvCxnSpPr>
                <a:cxnSpLocks/>
                <a:stCxn id="787" idx="6"/>
                <a:endCxn id="80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7" name="Straight Connector 796">
                <a:extLst>
                  <a:ext uri="{FF2B5EF4-FFF2-40B4-BE49-F238E27FC236}">
                    <a16:creationId xmlns:a16="http://schemas.microsoft.com/office/drawing/2014/main" id="{083B0FF4-0561-5125-719B-C4A98605D1D4}"/>
                  </a:ext>
                </a:extLst>
              </p:cNvPr>
              <p:cNvCxnSpPr>
                <a:cxnSpLocks/>
                <a:stCxn id="792" idx="6"/>
                <a:endCxn id="80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67" name="Group 766">
              <a:extLst>
                <a:ext uri="{FF2B5EF4-FFF2-40B4-BE49-F238E27FC236}">
                  <a16:creationId xmlns:a16="http://schemas.microsoft.com/office/drawing/2014/main" id="{CE017132-333D-B23D-C545-713D4C3C940D}"/>
                </a:ext>
              </a:extLst>
            </p:cNvPr>
            <p:cNvGrpSpPr/>
            <p:nvPr/>
          </p:nvGrpSpPr>
          <p:grpSpPr>
            <a:xfrm>
              <a:off x="5486400" y="1600200"/>
              <a:ext cx="2209800" cy="2209800"/>
              <a:chOff x="5486400" y="1600200"/>
              <a:chExt cx="2209800" cy="2209800"/>
            </a:xfrm>
          </p:grpSpPr>
          <p:sp>
            <p:nvSpPr>
              <p:cNvPr id="768" name="Oval 767">
                <a:extLst>
                  <a:ext uri="{FF2B5EF4-FFF2-40B4-BE49-F238E27FC236}">
                    <a16:creationId xmlns:a16="http://schemas.microsoft.com/office/drawing/2014/main" id="{B6C41E18-A8FB-4D15-BC11-1DD7CDB03229}"/>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9" name="Oval 768">
                <a:extLst>
                  <a:ext uri="{FF2B5EF4-FFF2-40B4-BE49-F238E27FC236}">
                    <a16:creationId xmlns:a16="http://schemas.microsoft.com/office/drawing/2014/main" id="{DA991C24-C535-6AD3-4B90-FB43377046B8}"/>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0" name="Oval 769">
                <a:extLst>
                  <a:ext uri="{FF2B5EF4-FFF2-40B4-BE49-F238E27FC236}">
                    <a16:creationId xmlns:a16="http://schemas.microsoft.com/office/drawing/2014/main" id="{3BE078F9-59AA-A739-3DFD-1D14EA91835A}"/>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1" name="Oval 770">
                <a:extLst>
                  <a:ext uri="{FF2B5EF4-FFF2-40B4-BE49-F238E27FC236}">
                    <a16:creationId xmlns:a16="http://schemas.microsoft.com/office/drawing/2014/main" id="{C24D4EBB-AAD7-B1D0-8C6E-A1BBD567E34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2" name="Oval 771">
                <a:extLst>
                  <a:ext uri="{FF2B5EF4-FFF2-40B4-BE49-F238E27FC236}">
                    <a16:creationId xmlns:a16="http://schemas.microsoft.com/office/drawing/2014/main" id="{8F893840-CEAE-43CA-72EE-78BD34B33615}"/>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3" name="Oval 772">
                <a:extLst>
                  <a:ext uri="{FF2B5EF4-FFF2-40B4-BE49-F238E27FC236}">
                    <a16:creationId xmlns:a16="http://schemas.microsoft.com/office/drawing/2014/main" id="{66427B1F-C70A-E163-8853-538E26E4498B}"/>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4" name="Oval 773">
                <a:extLst>
                  <a:ext uri="{FF2B5EF4-FFF2-40B4-BE49-F238E27FC236}">
                    <a16:creationId xmlns:a16="http://schemas.microsoft.com/office/drawing/2014/main" id="{37BF93F4-5AC6-E673-A71F-0CC55D135F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5" name="Oval 774">
                <a:extLst>
                  <a:ext uri="{FF2B5EF4-FFF2-40B4-BE49-F238E27FC236}">
                    <a16:creationId xmlns:a16="http://schemas.microsoft.com/office/drawing/2014/main" id="{7927381A-CC2D-13ED-BE0E-46432577556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6" name="Oval 775">
                <a:extLst>
                  <a:ext uri="{FF2B5EF4-FFF2-40B4-BE49-F238E27FC236}">
                    <a16:creationId xmlns:a16="http://schemas.microsoft.com/office/drawing/2014/main" id="{0456B799-0DA7-D2B8-BFAF-E2F5B8406750}"/>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7" name="Oval 776">
                <a:extLst>
                  <a:ext uri="{FF2B5EF4-FFF2-40B4-BE49-F238E27FC236}">
                    <a16:creationId xmlns:a16="http://schemas.microsoft.com/office/drawing/2014/main" id="{E979E9CA-87FD-DED5-5E50-EC73D78AB140}"/>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8" name="Oval 777">
                <a:extLst>
                  <a:ext uri="{FF2B5EF4-FFF2-40B4-BE49-F238E27FC236}">
                    <a16:creationId xmlns:a16="http://schemas.microsoft.com/office/drawing/2014/main" id="{3D2E96E0-9B15-B496-33ED-AEE6FAF8943B}"/>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9" name="Oval 778">
                <a:extLst>
                  <a:ext uri="{FF2B5EF4-FFF2-40B4-BE49-F238E27FC236}">
                    <a16:creationId xmlns:a16="http://schemas.microsoft.com/office/drawing/2014/main" id="{A4D5E6DD-03AD-7C21-5D64-7D27C43D2DFE}"/>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0" name="Oval 779">
                <a:extLst>
                  <a:ext uri="{FF2B5EF4-FFF2-40B4-BE49-F238E27FC236}">
                    <a16:creationId xmlns:a16="http://schemas.microsoft.com/office/drawing/2014/main" id="{C38189A6-CCFA-31F8-7B59-277A26364A1A}"/>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1" name="Oval 780">
                <a:extLst>
                  <a:ext uri="{FF2B5EF4-FFF2-40B4-BE49-F238E27FC236}">
                    <a16:creationId xmlns:a16="http://schemas.microsoft.com/office/drawing/2014/main" id="{0DF6B333-A12E-6178-0889-9DD50A9CFFBE}"/>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2" name="Oval 781">
                <a:extLst>
                  <a:ext uri="{FF2B5EF4-FFF2-40B4-BE49-F238E27FC236}">
                    <a16:creationId xmlns:a16="http://schemas.microsoft.com/office/drawing/2014/main" id="{6E2780A6-A9F6-27CB-86DB-D158BD350696}"/>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3" name="Oval 782">
                <a:extLst>
                  <a:ext uri="{FF2B5EF4-FFF2-40B4-BE49-F238E27FC236}">
                    <a16:creationId xmlns:a16="http://schemas.microsoft.com/office/drawing/2014/main" id="{BE17FC97-4914-6404-FD62-20257C3E680D}"/>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4" name="Oval 783">
                <a:extLst>
                  <a:ext uri="{FF2B5EF4-FFF2-40B4-BE49-F238E27FC236}">
                    <a16:creationId xmlns:a16="http://schemas.microsoft.com/office/drawing/2014/main" id="{81866B14-0438-0FC1-BFD9-7769C365CBCD}"/>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5" name="Oval 784">
                <a:extLst>
                  <a:ext uri="{FF2B5EF4-FFF2-40B4-BE49-F238E27FC236}">
                    <a16:creationId xmlns:a16="http://schemas.microsoft.com/office/drawing/2014/main" id="{848899A2-32ED-1CF2-7D5E-993E7F5C0889}"/>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6" name="Oval 785">
                <a:extLst>
                  <a:ext uri="{FF2B5EF4-FFF2-40B4-BE49-F238E27FC236}">
                    <a16:creationId xmlns:a16="http://schemas.microsoft.com/office/drawing/2014/main" id="{EB80EEC4-B3C0-0BDB-1118-F235E714350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7" name="Oval 786">
                <a:extLst>
                  <a:ext uri="{FF2B5EF4-FFF2-40B4-BE49-F238E27FC236}">
                    <a16:creationId xmlns:a16="http://schemas.microsoft.com/office/drawing/2014/main" id="{E52B8171-9E9D-BCA0-BA21-07875D750669}"/>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8" name="Oval 787">
                <a:extLst>
                  <a:ext uri="{FF2B5EF4-FFF2-40B4-BE49-F238E27FC236}">
                    <a16:creationId xmlns:a16="http://schemas.microsoft.com/office/drawing/2014/main" id="{9F50BEA5-FFAF-92C1-D5FD-2BE64AD725E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9" name="Oval 788">
                <a:extLst>
                  <a:ext uri="{FF2B5EF4-FFF2-40B4-BE49-F238E27FC236}">
                    <a16:creationId xmlns:a16="http://schemas.microsoft.com/office/drawing/2014/main" id="{540E02EE-5449-94F0-D8CA-53F8E4D204D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0" name="Oval 789">
                <a:extLst>
                  <a:ext uri="{FF2B5EF4-FFF2-40B4-BE49-F238E27FC236}">
                    <a16:creationId xmlns:a16="http://schemas.microsoft.com/office/drawing/2014/main" id="{973BEF7E-C3C6-BA29-39DF-BC4CD5E0C091}"/>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1" name="Oval 790">
                <a:extLst>
                  <a:ext uri="{FF2B5EF4-FFF2-40B4-BE49-F238E27FC236}">
                    <a16:creationId xmlns:a16="http://schemas.microsoft.com/office/drawing/2014/main" id="{5E5EA6BE-8987-FFE6-E938-7935888184DB}"/>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2" name="Oval 791">
                <a:extLst>
                  <a:ext uri="{FF2B5EF4-FFF2-40B4-BE49-F238E27FC236}">
                    <a16:creationId xmlns:a16="http://schemas.microsoft.com/office/drawing/2014/main" id="{A27F9A06-E3EA-1BED-56E8-9F0B123FD492}"/>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865" name="Group 864">
            <a:extLst>
              <a:ext uri="{FF2B5EF4-FFF2-40B4-BE49-F238E27FC236}">
                <a16:creationId xmlns:a16="http://schemas.microsoft.com/office/drawing/2014/main" id="{857E7362-CBA4-E251-1ED5-3B880451D2BC}"/>
              </a:ext>
            </a:extLst>
          </p:cNvPr>
          <p:cNvGrpSpPr/>
          <p:nvPr/>
        </p:nvGrpSpPr>
        <p:grpSpPr>
          <a:xfrm>
            <a:off x="1527723" y="1737147"/>
            <a:ext cx="6436405" cy="2211104"/>
            <a:chOff x="1527723" y="1737147"/>
            <a:chExt cx="6436405" cy="2211104"/>
          </a:xfrm>
        </p:grpSpPr>
        <p:sp>
          <p:nvSpPr>
            <p:cNvPr id="679" name="TextBox 678">
              <a:extLst>
                <a:ext uri="{FF2B5EF4-FFF2-40B4-BE49-F238E27FC236}">
                  <a16:creationId xmlns:a16="http://schemas.microsoft.com/office/drawing/2014/main" id="{0F201775-1B5B-0160-6F18-C691FB81D301}"/>
                </a:ext>
              </a:extLst>
            </p:cNvPr>
            <p:cNvSpPr txBox="1"/>
            <p:nvPr/>
          </p:nvSpPr>
          <p:spPr>
            <a:xfrm>
              <a:off x="1527723" y="1737147"/>
              <a:ext cx="6436404"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rPr>
                <a:t>DRAM subarray </a:t>
              </a:r>
            </a:p>
            <a:p>
              <a:pPr lvl="0" algn="ctr">
                <a:lnSpc>
                  <a:spcPct val="70000"/>
                </a:lnSpc>
                <a:defRPr/>
              </a:pPr>
              <a:r>
                <a:rPr lang="en-US" sz="2800" dirty="0">
                  <a:solidFill>
                    <a:schemeClr val="accent4"/>
                  </a:solidFill>
                  <a:latin typeface="Avenir Next" panose="020B0503020202020204" pitchFamily="34" charset="0"/>
                </a:rPr>
                <a:t>(e.g., 65,536 </a:t>
              </a:r>
              <a:r>
                <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rPr>
                <a:t>rows) </a:t>
              </a:r>
            </a:p>
          </p:txBody>
        </p:sp>
        <p:sp>
          <p:nvSpPr>
            <p:cNvPr id="864" name="Rounded Rectangle 863">
              <a:extLst>
                <a:ext uri="{FF2B5EF4-FFF2-40B4-BE49-F238E27FC236}">
                  <a16:creationId xmlns:a16="http://schemas.microsoft.com/office/drawing/2014/main" id="{4D7B6399-57DA-8ACF-9A18-2707AFF39121}"/>
                </a:ext>
              </a:extLst>
            </p:cNvPr>
            <p:cNvSpPr/>
            <p:nvPr/>
          </p:nvSpPr>
          <p:spPr>
            <a:xfrm>
              <a:off x="1551151" y="2285597"/>
              <a:ext cx="6412977" cy="1662654"/>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grpSp>
      <p:sp>
        <p:nvSpPr>
          <p:cNvPr id="867" name="TextBox 866">
            <a:extLst>
              <a:ext uri="{FF2B5EF4-FFF2-40B4-BE49-F238E27FC236}">
                <a16:creationId xmlns:a16="http://schemas.microsoft.com/office/drawing/2014/main" id="{DC31E2F2-8552-203D-D39B-66D41BEDD160}"/>
              </a:ext>
            </a:extLst>
          </p:cNvPr>
          <p:cNvSpPr txBox="1"/>
          <p:nvPr/>
        </p:nvSpPr>
        <p:spPr>
          <a:xfrm>
            <a:off x="1036087" y="1769665"/>
            <a:ext cx="6436404"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lang="en-US" sz="2800" dirty="0">
                <a:solidFill>
                  <a:schemeClr val="accent4"/>
                </a:solidFill>
                <a:latin typeface="Avenir Next" panose="020B0503020202020204" pitchFamily="34" charset="0"/>
              </a:rPr>
              <a:t>DRAM mat</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rPr>
              <a:t>(e.g., 512 </a:t>
            </a:r>
            <a:r>
              <a:rPr kumimoji="0" lang="en-US" sz="2800" b="0" i="0" u="none" strike="noStrike" kern="1200" cap="none" spc="0" normalizeH="0" baseline="0" noProof="0" dirty="0" err="1">
                <a:ln>
                  <a:noFill/>
                </a:ln>
                <a:solidFill>
                  <a:schemeClr val="accent4"/>
                </a:solidFill>
                <a:effectLst/>
                <a:uLnTx/>
                <a:uFillTx/>
                <a:latin typeface="Avenir Next" panose="020B0503020202020204" pitchFamily="34" charset="0"/>
              </a:rPr>
              <a:t>ro</a:t>
            </a:r>
            <a:r>
              <a:rPr lang="en-US" sz="2800" dirty="0" err="1">
                <a:solidFill>
                  <a:schemeClr val="accent4"/>
                </a:solidFill>
                <a:latin typeface="Avenir Next" panose="020B0503020202020204" pitchFamily="34" charset="0"/>
              </a:rPr>
              <a:t>ws</a:t>
            </a:r>
            <a:r>
              <a:rPr lang="en-US" sz="2800" dirty="0">
                <a:solidFill>
                  <a:schemeClr val="accent4"/>
                </a:solidFill>
                <a:latin typeface="Avenir Next" panose="020B0503020202020204" pitchFamily="34" charset="0"/>
              </a:rPr>
              <a:t>/columns)</a:t>
            </a:r>
            <a:endPar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endParaRPr>
          </a:p>
        </p:txBody>
      </p:sp>
      <p:graphicFrame>
        <p:nvGraphicFramePr>
          <p:cNvPr id="868" name="Table 4">
            <a:extLst>
              <a:ext uri="{FF2B5EF4-FFF2-40B4-BE49-F238E27FC236}">
                <a16:creationId xmlns:a16="http://schemas.microsoft.com/office/drawing/2014/main" id="{998F6D4D-4188-005C-2EF2-F62F32529ED5}"/>
              </a:ext>
            </a:extLst>
          </p:cNvPr>
          <p:cNvGraphicFramePr>
            <a:graphicFrameLocks/>
          </p:cNvGraphicFramePr>
          <p:nvPr>
            <p:extLst>
              <p:ext uri="{D42A27DB-BD31-4B8C-83A1-F6EECF244321}">
                <p14:modId xmlns:p14="http://schemas.microsoft.com/office/powerpoint/2010/main" val="3629633886"/>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876230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96"/>
                                        </p:tgtEl>
                                        <p:attrNameLst>
                                          <p:attrName>style.visibility</p:attrName>
                                        </p:attrNameLst>
                                      </p:cBhvr>
                                      <p:to>
                                        <p:strVal val="visible"/>
                                      </p:to>
                                    </p:set>
                                    <p:animEffect transition="in" filter="fade">
                                      <p:cBhvr>
                                        <p:cTn id="7" dur="500"/>
                                        <p:tgtEl>
                                          <p:spTgt spid="39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67"/>
                                        </p:tgtEl>
                                        <p:attrNameLst>
                                          <p:attrName>style.visibility</p:attrName>
                                        </p:attrNameLst>
                                      </p:cBhvr>
                                      <p:to>
                                        <p:strVal val="visible"/>
                                      </p:to>
                                    </p:set>
                                    <p:animEffect transition="in" filter="fade">
                                      <p:cBhvr>
                                        <p:cTn id="10" dur="500"/>
                                        <p:tgtEl>
                                          <p:spTgt spid="86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78"/>
                                        </p:tgtEl>
                                        <p:attrNameLst>
                                          <p:attrName>style.visibility</p:attrName>
                                        </p:attrNameLst>
                                      </p:cBhvr>
                                      <p:to>
                                        <p:strVal val="visible"/>
                                      </p:to>
                                    </p:set>
                                    <p:animEffect transition="in" filter="fade">
                                      <p:cBhvr>
                                        <p:cTn id="13" dur="500"/>
                                        <p:tgtEl>
                                          <p:spTgt spid="67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grpId="1" nodeType="clickEffect">
                                  <p:stCondLst>
                                    <p:cond delay="0"/>
                                  </p:stCondLst>
                                  <p:childTnLst>
                                    <p:animEffect transition="out" filter="fade">
                                      <p:cBhvr>
                                        <p:cTn id="17" dur="500"/>
                                        <p:tgtEl>
                                          <p:spTgt spid="678"/>
                                        </p:tgtEl>
                                      </p:cBhvr>
                                    </p:animEffect>
                                    <p:set>
                                      <p:cBhvr>
                                        <p:cTn id="18" dur="1" fill="hold">
                                          <p:stCondLst>
                                            <p:cond delay="499"/>
                                          </p:stCondLst>
                                        </p:cTn>
                                        <p:tgtEl>
                                          <p:spTgt spid="678"/>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867"/>
                                        </p:tgtEl>
                                        <p:attrNameLst>
                                          <p:attrName>style.visibility</p:attrName>
                                        </p:attrNameLst>
                                      </p:cBhvr>
                                      <p:to>
                                        <p:strVal val="hidden"/>
                                      </p:to>
                                    </p:set>
                                  </p:childTnLst>
                                </p:cTn>
                              </p:par>
                              <p:par>
                                <p:cTn id="21" presetID="10" presetClass="entr" presetSubtype="0"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500"/>
                                        <p:tgtEl>
                                          <p:spTgt spid="2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xit" presetSubtype="0" fill="hold" nodeType="clickEffect">
                                  <p:stCondLst>
                                    <p:cond delay="0"/>
                                  </p:stCondLst>
                                  <p:childTnLst>
                                    <p:animEffect transition="out" filter="fade">
                                      <p:cBhvr>
                                        <p:cTn id="32" dur="500"/>
                                        <p:tgtEl>
                                          <p:spTgt spid="28"/>
                                        </p:tgtEl>
                                      </p:cBhvr>
                                    </p:animEffect>
                                    <p:set>
                                      <p:cBhvr>
                                        <p:cTn id="33" dur="1" fill="hold">
                                          <p:stCondLst>
                                            <p:cond delay="499"/>
                                          </p:stCondLst>
                                        </p:cTn>
                                        <p:tgtEl>
                                          <p:spTgt spid="28"/>
                                        </p:tgtEl>
                                        <p:attrNameLst>
                                          <p:attrName>style.visibility</p:attrName>
                                        </p:attrNameLst>
                                      </p:cBhvr>
                                      <p:to>
                                        <p:strVal val="hidden"/>
                                      </p:to>
                                    </p:set>
                                  </p:childTnLst>
                                </p:cTn>
                              </p:par>
                              <p:par>
                                <p:cTn id="34" presetID="10" presetClass="exit" presetSubtype="0" fill="hold" nodeType="withEffect">
                                  <p:stCondLst>
                                    <p:cond delay="0"/>
                                  </p:stCondLst>
                                  <p:childTnLst>
                                    <p:animEffect transition="out" filter="fade">
                                      <p:cBhvr>
                                        <p:cTn id="35" dur="500"/>
                                        <p:tgtEl>
                                          <p:spTgt spid="29"/>
                                        </p:tgtEl>
                                      </p:cBhvr>
                                    </p:animEffect>
                                    <p:set>
                                      <p:cBhvr>
                                        <p:cTn id="36" dur="1" fill="hold">
                                          <p:stCondLst>
                                            <p:cond delay="499"/>
                                          </p:stCondLst>
                                        </p:cTn>
                                        <p:tgtEl>
                                          <p:spTgt spid="29"/>
                                        </p:tgtEl>
                                        <p:attrNameLst>
                                          <p:attrName>style.visibility</p:attrName>
                                        </p:attrNameLst>
                                      </p:cBhvr>
                                      <p:to>
                                        <p:strVal val="hidden"/>
                                      </p:to>
                                    </p:set>
                                  </p:childTnLst>
                                </p:cTn>
                              </p:par>
                              <p:par>
                                <p:cTn id="37" presetID="10" presetClass="entr" presetSubtype="0" fill="hold" nodeType="withEffect">
                                  <p:stCondLst>
                                    <p:cond delay="0"/>
                                  </p:stCondLst>
                                  <p:childTnLst>
                                    <p:set>
                                      <p:cBhvr>
                                        <p:cTn id="38" dur="1" fill="hold">
                                          <p:stCondLst>
                                            <p:cond delay="0"/>
                                          </p:stCondLst>
                                        </p:cTn>
                                        <p:tgtEl>
                                          <p:spTgt spid="667"/>
                                        </p:tgtEl>
                                        <p:attrNameLst>
                                          <p:attrName>style.visibility</p:attrName>
                                        </p:attrNameLst>
                                      </p:cBhvr>
                                      <p:to>
                                        <p:strVal val="visible"/>
                                      </p:to>
                                    </p:set>
                                    <p:animEffect transition="in" filter="fade">
                                      <p:cBhvr>
                                        <p:cTn id="39" dur="500"/>
                                        <p:tgtEl>
                                          <p:spTgt spid="667"/>
                                        </p:tgtEl>
                                      </p:cBhvr>
                                    </p:animEffect>
                                  </p:childTnLst>
                                </p:cTn>
                              </p:par>
                              <p:par>
                                <p:cTn id="40" presetID="10" presetClass="entr" presetSubtype="0" fill="hold" nodeType="withEffect">
                                  <p:stCondLst>
                                    <p:cond delay="0"/>
                                  </p:stCondLst>
                                  <p:childTnLst>
                                    <p:set>
                                      <p:cBhvr>
                                        <p:cTn id="41" dur="1" fill="hold">
                                          <p:stCondLst>
                                            <p:cond delay="0"/>
                                          </p:stCondLst>
                                        </p:cTn>
                                        <p:tgtEl>
                                          <p:spTgt spid="641"/>
                                        </p:tgtEl>
                                        <p:attrNameLst>
                                          <p:attrName>style.visibility</p:attrName>
                                        </p:attrNameLst>
                                      </p:cBhvr>
                                      <p:to>
                                        <p:strVal val="visible"/>
                                      </p:to>
                                    </p:set>
                                    <p:animEffect transition="in" filter="fade">
                                      <p:cBhvr>
                                        <p:cTn id="42" dur="500"/>
                                        <p:tgtEl>
                                          <p:spTgt spid="64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500"/>
                                        <p:tgtEl>
                                          <p:spTgt spid="15"/>
                                        </p:tgtEl>
                                      </p:cBhvr>
                                    </p:animEffect>
                                  </p:childTnLst>
                                </p:cTn>
                              </p:par>
                              <p:par>
                                <p:cTn id="46" presetID="10" presetClass="entr" presetSubtype="0" fill="hold" nodeType="withEffect">
                                  <p:stCondLst>
                                    <p:cond delay="0"/>
                                  </p:stCondLst>
                                  <p:childTnLst>
                                    <p:set>
                                      <p:cBhvr>
                                        <p:cTn id="47" dur="1" fill="hold">
                                          <p:stCondLst>
                                            <p:cond delay="0"/>
                                          </p:stCondLst>
                                        </p:cTn>
                                        <p:tgtEl>
                                          <p:spTgt spid="392"/>
                                        </p:tgtEl>
                                        <p:attrNameLst>
                                          <p:attrName>style.visibility</p:attrName>
                                        </p:attrNameLst>
                                      </p:cBhvr>
                                      <p:to>
                                        <p:strVal val="visible"/>
                                      </p:to>
                                    </p:set>
                                    <p:animEffect transition="in" filter="fade">
                                      <p:cBhvr>
                                        <p:cTn id="48" dur="500"/>
                                        <p:tgtEl>
                                          <p:spTgt spid="392"/>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fade">
                                      <p:cBhvr>
                                        <p:cTn id="53" dur="500"/>
                                        <p:tgtEl>
                                          <p:spTgt spid="16"/>
                                        </p:tgtEl>
                                      </p:cBhvr>
                                    </p:animEffect>
                                  </p:childTnLst>
                                </p:cTn>
                              </p:par>
                              <p:par>
                                <p:cTn id="54" presetID="10" presetClass="entr" presetSubtype="0" fill="hold" nodeType="withEffect">
                                  <p:stCondLst>
                                    <p:cond delay="0"/>
                                  </p:stCondLst>
                                  <p:childTnLst>
                                    <p:set>
                                      <p:cBhvr>
                                        <p:cTn id="55" dur="1" fill="hold">
                                          <p:stCondLst>
                                            <p:cond delay="0"/>
                                          </p:stCondLst>
                                        </p:cTn>
                                        <p:tgtEl>
                                          <p:spTgt spid="393"/>
                                        </p:tgtEl>
                                        <p:attrNameLst>
                                          <p:attrName>style.visibility</p:attrName>
                                        </p:attrNameLst>
                                      </p:cBhvr>
                                      <p:to>
                                        <p:strVal val="visible"/>
                                      </p:to>
                                    </p:set>
                                    <p:animEffect transition="in" filter="fade">
                                      <p:cBhvr>
                                        <p:cTn id="56" dur="500"/>
                                        <p:tgtEl>
                                          <p:spTgt spid="393"/>
                                        </p:tgtEl>
                                      </p:cBhvr>
                                    </p:animEffec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16"/>
                                        </p:tgtEl>
                                        <p:attrNameLst>
                                          <p:attrName>style.visibility</p:attrName>
                                        </p:attrNameLst>
                                      </p:cBhvr>
                                      <p:to>
                                        <p:strVal val="hidden"/>
                                      </p:to>
                                    </p:set>
                                  </p:childTnLst>
                                </p:cTn>
                              </p:par>
                              <p:par>
                                <p:cTn id="61" presetID="1" presetClass="exit" presetSubtype="0" fill="hold" grpId="1" nodeType="withEffect">
                                  <p:stCondLst>
                                    <p:cond delay="0"/>
                                  </p:stCondLst>
                                  <p:childTnLst>
                                    <p:set>
                                      <p:cBhvr>
                                        <p:cTn id="62" dur="1" fill="hold">
                                          <p:stCondLst>
                                            <p:cond delay="0"/>
                                          </p:stCondLst>
                                        </p:cTn>
                                        <p:tgtEl>
                                          <p:spTgt spid="15"/>
                                        </p:tgtEl>
                                        <p:attrNameLst>
                                          <p:attrName>style.visibility</p:attrName>
                                        </p:attrNameLst>
                                      </p:cBhvr>
                                      <p:to>
                                        <p:strVal val="hidden"/>
                                      </p:to>
                                    </p:set>
                                  </p:childTnLst>
                                </p:cTn>
                              </p:par>
                              <p:par>
                                <p:cTn id="63" presetID="10" presetClass="entr" presetSubtype="0" fill="hold" nodeType="withEffect">
                                  <p:stCondLst>
                                    <p:cond delay="0"/>
                                  </p:stCondLst>
                                  <p:childTnLst>
                                    <p:set>
                                      <p:cBhvr>
                                        <p:cTn id="64" dur="1" fill="hold">
                                          <p:stCondLst>
                                            <p:cond delay="0"/>
                                          </p:stCondLst>
                                        </p:cTn>
                                        <p:tgtEl>
                                          <p:spTgt spid="680"/>
                                        </p:tgtEl>
                                        <p:attrNameLst>
                                          <p:attrName>style.visibility</p:attrName>
                                        </p:attrNameLst>
                                      </p:cBhvr>
                                      <p:to>
                                        <p:strVal val="visible"/>
                                      </p:to>
                                    </p:set>
                                    <p:animEffect transition="in" filter="fade">
                                      <p:cBhvr>
                                        <p:cTn id="65" dur="500"/>
                                        <p:tgtEl>
                                          <p:spTgt spid="680"/>
                                        </p:tgtEl>
                                      </p:cBhvr>
                                    </p:animEffect>
                                  </p:childTnLst>
                                </p:cTn>
                              </p:par>
                              <p:par>
                                <p:cTn id="66" presetID="10" presetClass="entr" presetSubtype="0" fill="hold" nodeType="withEffect">
                                  <p:stCondLst>
                                    <p:cond delay="0"/>
                                  </p:stCondLst>
                                  <p:childTnLst>
                                    <p:set>
                                      <p:cBhvr>
                                        <p:cTn id="67" dur="1" fill="hold">
                                          <p:stCondLst>
                                            <p:cond delay="0"/>
                                          </p:stCondLst>
                                        </p:cTn>
                                        <p:tgtEl>
                                          <p:spTgt spid="711"/>
                                        </p:tgtEl>
                                        <p:attrNameLst>
                                          <p:attrName>style.visibility</p:attrName>
                                        </p:attrNameLst>
                                      </p:cBhvr>
                                      <p:to>
                                        <p:strVal val="visible"/>
                                      </p:to>
                                    </p:set>
                                    <p:animEffect transition="in" filter="fade">
                                      <p:cBhvr>
                                        <p:cTn id="68" dur="500"/>
                                        <p:tgtEl>
                                          <p:spTgt spid="711"/>
                                        </p:tgtEl>
                                      </p:cBhvr>
                                    </p:animEffect>
                                  </p:childTnLst>
                                </p:cTn>
                              </p:par>
                              <p:par>
                                <p:cTn id="69" presetID="10" presetClass="entr" presetSubtype="0" fill="hold" nodeType="withEffect">
                                  <p:stCondLst>
                                    <p:cond delay="0"/>
                                  </p:stCondLst>
                                  <p:childTnLst>
                                    <p:set>
                                      <p:cBhvr>
                                        <p:cTn id="70" dur="1" fill="hold">
                                          <p:stCondLst>
                                            <p:cond delay="0"/>
                                          </p:stCondLst>
                                        </p:cTn>
                                        <p:tgtEl>
                                          <p:spTgt spid="762"/>
                                        </p:tgtEl>
                                        <p:attrNameLst>
                                          <p:attrName>style.visibility</p:attrName>
                                        </p:attrNameLst>
                                      </p:cBhvr>
                                      <p:to>
                                        <p:strVal val="visible"/>
                                      </p:to>
                                    </p:set>
                                    <p:animEffect transition="in" filter="fade">
                                      <p:cBhvr>
                                        <p:cTn id="71" dur="500"/>
                                        <p:tgtEl>
                                          <p:spTgt spid="762"/>
                                        </p:tgtEl>
                                      </p:cBhvr>
                                    </p:animEffect>
                                  </p:childTnLst>
                                </p:cTn>
                              </p:par>
                              <p:par>
                                <p:cTn id="72" presetID="10" presetClass="entr" presetSubtype="0" fill="hold" nodeType="withEffect">
                                  <p:stCondLst>
                                    <p:cond delay="0"/>
                                  </p:stCondLst>
                                  <p:childTnLst>
                                    <p:set>
                                      <p:cBhvr>
                                        <p:cTn id="73" dur="1" fill="hold">
                                          <p:stCondLst>
                                            <p:cond delay="0"/>
                                          </p:stCondLst>
                                        </p:cTn>
                                        <p:tgtEl>
                                          <p:spTgt spid="865"/>
                                        </p:tgtEl>
                                        <p:attrNameLst>
                                          <p:attrName>style.visibility</p:attrName>
                                        </p:attrNameLst>
                                      </p:cBhvr>
                                      <p:to>
                                        <p:strVal val="visible"/>
                                      </p:to>
                                    </p:set>
                                    <p:animEffect transition="in" filter="fade">
                                      <p:cBhvr>
                                        <p:cTn id="74" dur="500"/>
                                        <p:tgtEl>
                                          <p:spTgt spid="8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5" grpId="1"/>
      <p:bldP spid="16" grpId="0"/>
      <p:bldP spid="16" grpId="1"/>
      <p:bldP spid="678" grpId="0" animBg="1"/>
      <p:bldP spid="678" grpId="1" animBg="1"/>
      <p:bldP spid="867" grpId="0"/>
      <p:bldP spid="867" grpId="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In-DRAM Vector Reduction (IV)</a:t>
            </a:r>
          </a:p>
        </p:txBody>
      </p:sp>
      <p:sp>
        <p:nvSpPr>
          <p:cNvPr id="1200" name="Rectangle 1199" hidden="1">
            <a:extLst>
              <a:ext uri="{FF2B5EF4-FFF2-40B4-BE49-F238E27FC236}">
                <a16:creationId xmlns:a16="http://schemas.microsoft.com/office/drawing/2014/main" id="{BDD4A02E-413E-36AC-2DAB-027C8F6622D1}"/>
              </a:ext>
            </a:extLst>
          </p:cNvPr>
          <p:cNvSpPr/>
          <p:nvPr/>
        </p:nvSpPr>
        <p:spPr>
          <a:xfrm>
            <a:off x="200329" y="4903546"/>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local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5" name="Rectangle 1074">
            <a:extLst>
              <a:ext uri="{FF2B5EF4-FFF2-40B4-BE49-F238E27FC236}">
                <a16:creationId xmlns:a16="http://schemas.microsoft.com/office/drawing/2014/main" id="{B8A26B3F-314D-24A0-E734-0097FB04A021}"/>
              </a:ext>
            </a:extLst>
          </p:cNvPr>
          <p:cNvSpPr/>
          <p:nvPr/>
        </p:nvSpPr>
        <p:spPr>
          <a:xfrm>
            <a:off x="2369256" y="5480881"/>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global</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6" name="Rounded Rectangle 1075">
            <a:extLst>
              <a:ext uri="{FF2B5EF4-FFF2-40B4-BE49-F238E27FC236}">
                <a16:creationId xmlns:a16="http://schemas.microsoft.com/office/drawing/2014/main" id="{6852F016-75AD-E750-3FA0-4FA6021709D5}"/>
              </a:ext>
            </a:extLst>
          </p:cNvPr>
          <p:cNvSpPr/>
          <p:nvPr/>
        </p:nvSpPr>
        <p:spPr>
          <a:xfrm rot="5400000">
            <a:off x="3272202" y="3352291"/>
            <a:ext cx="1266139" cy="1261717"/>
          </a:xfrm>
          <a:prstGeom prst="roundRect">
            <a:avLst>
              <a:gd name="adj" fmla="val 5605"/>
            </a:avLst>
          </a:prstGeom>
          <a:solidFill>
            <a:srgbClr val="5B9BD5">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7" name="Rounded Rectangle 1076">
            <a:extLst>
              <a:ext uri="{FF2B5EF4-FFF2-40B4-BE49-F238E27FC236}">
                <a16:creationId xmlns:a16="http://schemas.microsoft.com/office/drawing/2014/main" id="{6E85420C-4110-A00A-9E3E-C4E7DA5B504B}"/>
              </a:ext>
            </a:extLst>
          </p:cNvPr>
          <p:cNvSpPr/>
          <p:nvPr/>
        </p:nvSpPr>
        <p:spPr>
          <a:xfrm rot="5400000">
            <a:off x="3740625" y="4236758"/>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78" name="Rectangle 93">
            <a:extLst>
              <a:ext uri="{FF2B5EF4-FFF2-40B4-BE49-F238E27FC236}">
                <a16:creationId xmlns:a16="http://schemas.microsoft.com/office/drawing/2014/main" id="{C717E82A-C75B-9AE5-9457-90A53985A17D}"/>
              </a:ext>
            </a:extLst>
          </p:cNvPr>
          <p:cNvSpPr/>
          <p:nvPr/>
        </p:nvSpPr>
        <p:spPr>
          <a:xfrm>
            <a:off x="3360649"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9" name="Rectangle 94">
            <a:extLst>
              <a:ext uri="{FF2B5EF4-FFF2-40B4-BE49-F238E27FC236}">
                <a16:creationId xmlns:a16="http://schemas.microsoft.com/office/drawing/2014/main" id="{2513D47C-76CD-6C1F-D2D5-CDBE22AFDCA6}"/>
              </a:ext>
            </a:extLst>
          </p:cNvPr>
          <p:cNvSpPr/>
          <p:nvPr/>
        </p:nvSpPr>
        <p:spPr>
          <a:xfrm>
            <a:off x="3591407"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0" name="Rectangle 95">
            <a:extLst>
              <a:ext uri="{FF2B5EF4-FFF2-40B4-BE49-F238E27FC236}">
                <a16:creationId xmlns:a16="http://schemas.microsoft.com/office/drawing/2014/main" id="{003206E5-A16B-3EF7-B84F-D196ED085E89}"/>
              </a:ext>
            </a:extLst>
          </p:cNvPr>
          <p:cNvSpPr/>
          <p:nvPr/>
        </p:nvSpPr>
        <p:spPr>
          <a:xfrm>
            <a:off x="3822164"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1" name="Rectangle 96">
            <a:extLst>
              <a:ext uri="{FF2B5EF4-FFF2-40B4-BE49-F238E27FC236}">
                <a16:creationId xmlns:a16="http://schemas.microsoft.com/office/drawing/2014/main" id="{569E3C46-B1A2-99D9-AD2D-0D3DBA11E85E}"/>
              </a:ext>
            </a:extLst>
          </p:cNvPr>
          <p:cNvSpPr/>
          <p:nvPr/>
        </p:nvSpPr>
        <p:spPr>
          <a:xfrm>
            <a:off x="4052922"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082" name="Straight Connector 1081">
            <a:extLst>
              <a:ext uri="{FF2B5EF4-FFF2-40B4-BE49-F238E27FC236}">
                <a16:creationId xmlns:a16="http://schemas.microsoft.com/office/drawing/2014/main" id="{C423CA59-BF1A-B8C5-6AD5-069F87C87E3D}"/>
              </a:ext>
            </a:extLst>
          </p:cNvPr>
          <p:cNvCxnSpPr>
            <a:cxnSpLocks/>
            <a:stCxn id="1147" idx="0"/>
            <a:endCxn id="1078" idx="0"/>
          </p:cNvCxnSpPr>
          <p:nvPr/>
        </p:nvCxnSpPr>
        <p:spPr>
          <a:xfrm flipH="1">
            <a:off x="3443596" y="3493622"/>
            <a:ext cx="2597" cy="1301478"/>
          </a:xfrm>
          <a:prstGeom prst="line">
            <a:avLst/>
          </a:prstGeom>
          <a:noFill/>
          <a:ln w="28575" cap="flat" cmpd="sng" algn="ctr">
            <a:solidFill>
              <a:srgbClr val="C00000"/>
            </a:solidFill>
            <a:prstDash val="solid"/>
            <a:miter lim="800000"/>
          </a:ln>
          <a:effectLst/>
        </p:spPr>
      </p:cxnSp>
      <p:cxnSp>
        <p:nvCxnSpPr>
          <p:cNvPr id="1083" name="Straight Connector 1082">
            <a:extLst>
              <a:ext uri="{FF2B5EF4-FFF2-40B4-BE49-F238E27FC236}">
                <a16:creationId xmlns:a16="http://schemas.microsoft.com/office/drawing/2014/main" id="{66CC7017-30CD-EB58-942E-B2FFE3AD8ED8}"/>
              </a:ext>
            </a:extLst>
          </p:cNvPr>
          <p:cNvCxnSpPr>
            <a:cxnSpLocks/>
            <a:stCxn id="1148" idx="0"/>
            <a:endCxn id="1079" idx="0"/>
          </p:cNvCxnSpPr>
          <p:nvPr/>
        </p:nvCxnSpPr>
        <p:spPr>
          <a:xfrm>
            <a:off x="3673939" y="3493622"/>
            <a:ext cx="416" cy="1301478"/>
          </a:xfrm>
          <a:prstGeom prst="line">
            <a:avLst/>
          </a:prstGeom>
          <a:noFill/>
          <a:ln w="28575" cap="flat" cmpd="sng" algn="ctr">
            <a:solidFill>
              <a:srgbClr val="C00000"/>
            </a:solidFill>
            <a:prstDash val="solid"/>
            <a:miter lim="800000"/>
          </a:ln>
          <a:effectLst/>
        </p:spPr>
      </p:cxnSp>
      <p:cxnSp>
        <p:nvCxnSpPr>
          <p:cNvPr id="1084" name="Straight Connector 1083">
            <a:extLst>
              <a:ext uri="{FF2B5EF4-FFF2-40B4-BE49-F238E27FC236}">
                <a16:creationId xmlns:a16="http://schemas.microsoft.com/office/drawing/2014/main" id="{3BC4DACD-D77E-8398-CF03-76D51C2B46F9}"/>
              </a:ext>
            </a:extLst>
          </p:cNvPr>
          <p:cNvCxnSpPr>
            <a:cxnSpLocks/>
            <a:stCxn id="1149" idx="0"/>
            <a:endCxn id="1080" idx="0"/>
          </p:cNvCxnSpPr>
          <p:nvPr/>
        </p:nvCxnSpPr>
        <p:spPr>
          <a:xfrm>
            <a:off x="3901685" y="3493622"/>
            <a:ext cx="3427" cy="1301478"/>
          </a:xfrm>
          <a:prstGeom prst="line">
            <a:avLst/>
          </a:prstGeom>
          <a:noFill/>
          <a:ln w="28575" cap="flat" cmpd="sng" algn="ctr">
            <a:solidFill>
              <a:srgbClr val="C00000"/>
            </a:solidFill>
            <a:prstDash val="solid"/>
            <a:miter lim="800000"/>
          </a:ln>
          <a:effectLst/>
        </p:spPr>
      </p:cxnSp>
      <p:cxnSp>
        <p:nvCxnSpPr>
          <p:cNvPr id="1085" name="Straight Connector 1084">
            <a:extLst>
              <a:ext uri="{FF2B5EF4-FFF2-40B4-BE49-F238E27FC236}">
                <a16:creationId xmlns:a16="http://schemas.microsoft.com/office/drawing/2014/main" id="{9B078D36-7218-1C14-5C93-5558A4551197}"/>
              </a:ext>
            </a:extLst>
          </p:cNvPr>
          <p:cNvCxnSpPr>
            <a:cxnSpLocks/>
            <a:stCxn id="1150" idx="0"/>
            <a:endCxn id="1081" idx="0"/>
          </p:cNvCxnSpPr>
          <p:nvPr/>
        </p:nvCxnSpPr>
        <p:spPr>
          <a:xfrm>
            <a:off x="4129431" y="3493622"/>
            <a:ext cx="6439" cy="1301478"/>
          </a:xfrm>
          <a:prstGeom prst="line">
            <a:avLst/>
          </a:prstGeom>
          <a:noFill/>
          <a:ln w="28575" cap="flat" cmpd="sng" algn="ctr">
            <a:solidFill>
              <a:srgbClr val="C00000"/>
            </a:solidFill>
            <a:prstDash val="solid"/>
            <a:miter lim="800000"/>
          </a:ln>
          <a:effectLst/>
        </p:spPr>
      </p:cxnSp>
      <p:grpSp>
        <p:nvGrpSpPr>
          <p:cNvPr id="1086" name="Group 1085">
            <a:extLst>
              <a:ext uri="{FF2B5EF4-FFF2-40B4-BE49-F238E27FC236}">
                <a16:creationId xmlns:a16="http://schemas.microsoft.com/office/drawing/2014/main" id="{BC72E493-0638-E757-0A8C-266533EBADEB}"/>
              </a:ext>
            </a:extLst>
          </p:cNvPr>
          <p:cNvGrpSpPr/>
          <p:nvPr/>
        </p:nvGrpSpPr>
        <p:grpSpPr>
          <a:xfrm>
            <a:off x="3315820" y="5035954"/>
            <a:ext cx="1171730" cy="564656"/>
            <a:chOff x="691693" y="1634096"/>
            <a:chExt cx="710824" cy="342545"/>
          </a:xfrm>
        </p:grpSpPr>
        <p:cxnSp>
          <p:nvCxnSpPr>
            <p:cNvPr id="1087" name="Straight Connector 1086">
              <a:extLst>
                <a:ext uri="{FF2B5EF4-FFF2-40B4-BE49-F238E27FC236}">
                  <a16:creationId xmlns:a16="http://schemas.microsoft.com/office/drawing/2014/main" id="{247BF827-F2BB-7C37-E09A-6653F73F3E1A}"/>
                </a:ext>
              </a:extLst>
            </p:cNvPr>
            <p:cNvCxnSpPr>
              <a:cxnSpLocks/>
            </p:cNvCxnSpPr>
            <p:nvPr/>
          </p:nvCxnSpPr>
          <p:spPr>
            <a:xfrm>
              <a:off x="1046978" y="1634096"/>
              <a:ext cx="0" cy="241292"/>
            </a:xfrm>
            <a:prstGeom prst="line">
              <a:avLst/>
            </a:prstGeom>
            <a:noFill/>
            <a:ln w="38100" cap="flat" cmpd="sng" algn="ctr">
              <a:solidFill>
                <a:schemeClr val="tx1"/>
              </a:solidFill>
              <a:prstDash val="solid"/>
              <a:miter lim="800000"/>
            </a:ln>
            <a:effectLst/>
          </p:spPr>
        </p:cxnSp>
        <p:sp>
          <p:nvSpPr>
            <p:cNvPr id="1088" name="Rounded Rectangle 1087">
              <a:extLst>
                <a:ext uri="{FF2B5EF4-FFF2-40B4-BE49-F238E27FC236}">
                  <a16:creationId xmlns:a16="http://schemas.microsoft.com/office/drawing/2014/main" id="{12D7E820-B723-0676-963C-C3E9CE38C5F1}"/>
                </a:ext>
              </a:extLst>
            </p:cNvPr>
            <p:cNvSpPr/>
            <p:nvPr/>
          </p:nvSpPr>
          <p:spPr>
            <a:xfrm rot="5400000">
              <a:off x="945851" y="1519976"/>
              <a:ext cx="202507" cy="710824"/>
            </a:xfrm>
            <a:prstGeom prst="roundRect">
              <a:avLst/>
            </a:prstGeom>
            <a:solidFill>
              <a:srgbClr val="E7E6E6">
                <a:lumMod val="90000"/>
              </a:srgb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89" name="Rectangle 93">
              <a:extLst>
                <a:ext uri="{FF2B5EF4-FFF2-40B4-BE49-F238E27FC236}">
                  <a16:creationId xmlns:a16="http://schemas.microsoft.com/office/drawing/2014/main" id="{46E508E7-D092-667E-EA22-AD929620C8D5}"/>
                </a:ext>
              </a:extLst>
            </p:cNvPr>
            <p:cNvSpPr/>
            <p:nvPr/>
          </p:nvSpPr>
          <p:spPr>
            <a:xfrm>
              <a:off x="772980" y="1817168"/>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0" name="Rectangle 94">
              <a:extLst>
                <a:ext uri="{FF2B5EF4-FFF2-40B4-BE49-F238E27FC236}">
                  <a16:creationId xmlns:a16="http://schemas.microsoft.com/office/drawing/2014/main" id="{7CEB3365-84B4-5DB5-AFD6-9E2F7FC73D8F}"/>
                </a:ext>
              </a:extLst>
            </p:cNvPr>
            <p:cNvSpPr/>
            <p:nvPr/>
          </p:nvSpPr>
          <p:spPr>
            <a:xfrm>
              <a:off x="913892" y="1815984"/>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1" name="Rectangle 95">
              <a:extLst>
                <a:ext uri="{FF2B5EF4-FFF2-40B4-BE49-F238E27FC236}">
                  <a16:creationId xmlns:a16="http://schemas.microsoft.com/office/drawing/2014/main" id="{6800DAE5-00A6-2FBA-7B20-2CFFAAA65FAD}"/>
                </a:ext>
              </a:extLst>
            </p:cNvPr>
            <p:cNvSpPr/>
            <p:nvPr/>
          </p:nvSpPr>
          <p:spPr>
            <a:xfrm>
              <a:off x="1054804" y="1817037"/>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2" name="Rectangle 96">
              <a:extLst>
                <a:ext uri="{FF2B5EF4-FFF2-40B4-BE49-F238E27FC236}">
                  <a16:creationId xmlns:a16="http://schemas.microsoft.com/office/drawing/2014/main" id="{1FB1E8D2-8C85-DEFF-2C99-6F58D7EAAB1F}"/>
                </a:ext>
              </a:extLst>
            </p:cNvPr>
            <p:cNvSpPr/>
            <p:nvPr/>
          </p:nvSpPr>
          <p:spPr>
            <a:xfrm>
              <a:off x="1195717" y="1817168"/>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093" name="Straight Connector 1092">
            <a:extLst>
              <a:ext uri="{FF2B5EF4-FFF2-40B4-BE49-F238E27FC236}">
                <a16:creationId xmlns:a16="http://schemas.microsoft.com/office/drawing/2014/main" id="{A15E6425-FC57-079E-A39F-886461BB2A82}"/>
              </a:ext>
            </a:extLst>
          </p:cNvPr>
          <p:cNvCxnSpPr>
            <a:cxnSpLocks/>
            <a:stCxn id="1151" idx="0"/>
            <a:endCxn id="1108" idx="0"/>
          </p:cNvCxnSpPr>
          <p:nvPr/>
        </p:nvCxnSpPr>
        <p:spPr>
          <a:xfrm>
            <a:off x="4357181" y="3493622"/>
            <a:ext cx="979" cy="1301478"/>
          </a:xfrm>
          <a:prstGeom prst="line">
            <a:avLst/>
          </a:prstGeom>
          <a:noFill/>
          <a:ln w="28575" cap="flat" cmpd="sng" algn="ctr">
            <a:solidFill>
              <a:srgbClr val="C00000"/>
            </a:solidFill>
            <a:prstDash val="solid"/>
            <a:miter lim="800000"/>
          </a:ln>
          <a:effectLst/>
        </p:spPr>
      </p:cxnSp>
      <p:grpSp>
        <p:nvGrpSpPr>
          <p:cNvPr id="1094" name="Group 1093">
            <a:extLst>
              <a:ext uri="{FF2B5EF4-FFF2-40B4-BE49-F238E27FC236}">
                <a16:creationId xmlns:a16="http://schemas.microsoft.com/office/drawing/2014/main" id="{9D44D4FE-88BA-43EE-3B5D-351B1AD566E6}"/>
              </a:ext>
            </a:extLst>
          </p:cNvPr>
          <p:cNvGrpSpPr/>
          <p:nvPr/>
        </p:nvGrpSpPr>
        <p:grpSpPr>
          <a:xfrm>
            <a:off x="3385901" y="4137476"/>
            <a:ext cx="1031572" cy="120585"/>
            <a:chOff x="1038380" y="752862"/>
            <a:chExt cx="625798" cy="73152"/>
          </a:xfrm>
          <a:solidFill>
            <a:srgbClr val="E7E6E6"/>
          </a:solidFill>
        </p:grpSpPr>
        <p:cxnSp>
          <p:nvCxnSpPr>
            <p:cNvPr id="1095" name="Straight Connector 1094">
              <a:extLst>
                <a:ext uri="{FF2B5EF4-FFF2-40B4-BE49-F238E27FC236}">
                  <a16:creationId xmlns:a16="http://schemas.microsoft.com/office/drawing/2014/main" id="{397CF279-88A4-A45A-9201-414837B13935}"/>
                </a:ext>
              </a:extLst>
            </p:cNvPr>
            <p:cNvCxnSpPr>
              <a:cxnSpLocks/>
              <a:stCxn id="1096" idx="2"/>
              <a:endCxn id="1100"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096" name="Oval 1095">
              <a:extLst>
                <a:ext uri="{FF2B5EF4-FFF2-40B4-BE49-F238E27FC236}">
                  <a16:creationId xmlns:a16="http://schemas.microsoft.com/office/drawing/2014/main" id="{B9DB3FAB-E31A-0EE1-FB1E-40D5D828C309}"/>
                </a:ext>
              </a:extLst>
            </p:cNvPr>
            <p:cNvSpPr>
              <a:spLocks noChangeAspect="1"/>
            </p:cNvSpPr>
            <p:nvPr/>
          </p:nvSpPr>
          <p:spPr>
            <a:xfrm>
              <a:off x="1038380"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7" name="Oval 1096">
              <a:extLst>
                <a:ext uri="{FF2B5EF4-FFF2-40B4-BE49-F238E27FC236}">
                  <a16:creationId xmlns:a16="http://schemas.microsoft.com/office/drawing/2014/main" id="{B281A77D-D4F5-1A27-F667-08A6BF87FE5A}"/>
                </a:ext>
              </a:extLst>
            </p:cNvPr>
            <p:cNvSpPr>
              <a:spLocks noChangeAspect="1"/>
            </p:cNvSpPr>
            <p:nvPr/>
          </p:nvSpPr>
          <p:spPr>
            <a:xfrm>
              <a:off x="1176541"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8" name="Oval 1097">
              <a:extLst>
                <a:ext uri="{FF2B5EF4-FFF2-40B4-BE49-F238E27FC236}">
                  <a16:creationId xmlns:a16="http://schemas.microsoft.com/office/drawing/2014/main" id="{7E1FD21D-EF3C-AE7E-F174-3B9FD41F43DB}"/>
                </a:ext>
              </a:extLst>
            </p:cNvPr>
            <p:cNvSpPr>
              <a:spLocks noChangeAspect="1"/>
            </p:cNvSpPr>
            <p:nvPr/>
          </p:nvSpPr>
          <p:spPr>
            <a:xfrm>
              <a:off x="1314702"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9" name="Oval 1098">
              <a:extLst>
                <a:ext uri="{FF2B5EF4-FFF2-40B4-BE49-F238E27FC236}">
                  <a16:creationId xmlns:a16="http://schemas.microsoft.com/office/drawing/2014/main" id="{0E1313BA-9A0A-866A-B781-83DF136CBA78}"/>
                </a:ext>
              </a:extLst>
            </p:cNvPr>
            <p:cNvSpPr>
              <a:spLocks noChangeAspect="1"/>
            </p:cNvSpPr>
            <p:nvPr/>
          </p:nvSpPr>
          <p:spPr>
            <a:xfrm>
              <a:off x="1452863"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0" name="Oval 1099">
              <a:extLst>
                <a:ext uri="{FF2B5EF4-FFF2-40B4-BE49-F238E27FC236}">
                  <a16:creationId xmlns:a16="http://schemas.microsoft.com/office/drawing/2014/main" id="{7AAC87D5-59AA-6410-0BDA-0C17FD1C7AF7}"/>
                </a:ext>
              </a:extLst>
            </p:cNvPr>
            <p:cNvSpPr>
              <a:spLocks noChangeAspect="1"/>
            </p:cNvSpPr>
            <p:nvPr/>
          </p:nvSpPr>
          <p:spPr>
            <a:xfrm>
              <a:off x="1591026"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01" name="Group 1100">
            <a:extLst>
              <a:ext uri="{FF2B5EF4-FFF2-40B4-BE49-F238E27FC236}">
                <a16:creationId xmlns:a16="http://schemas.microsoft.com/office/drawing/2014/main" id="{59AD3628-8FA4-BD31-1660-7158E0080839}"/>
              </a:ext>
            </a:extLst>
          </p:cNvPr>
          <p:cNvGrpSpPr/>
          <p:nvPr/>
        </p:nvGrpSpPr>
        <p:grpSpPr>
          <a:xfrm>
            <a:off x="3385901" y="4352096"/>
            <a:ext cx="1031572" cy="120585"/>
            <a:chOff x="1038380" y="752862"/>
            <a:chExt cx="625798" cy="73152"/>
          </a:xfrm>
          <a:solidFill>
            <a:srgbClr val="E16161"/>
          </a:solidFill>
        </p:grpSpPr>
        <p:cxnSp>
          <p:nvCxnSpPr>
            <p:cNvPr id="1102" name="Straight Connector 1101">
              <a:extLst>
                <a:ext uri="{FF2B5EF4-FFF2-40B4-BE49-F238E27FC236}">
                  <a16:creationId xmlns:a16="http://schemas.microsoft.com/office/drawing/2014/main" id="{EA40B35C-CECA-4B1C-76A9-BB064E8BB5CA}"/>
                </a:ext>
              </a:extLst>
            </p:cNvPr>
            <p:cNvCxnSpPr>
              <a:cxnSpLocks/>
              <a:stCxn id="1103" idx="2"/>
              <a:endCxn id="1107"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03" name="Oval 1102">
              <a:extLst>
                <a:ext uri="{FF2B5EF4-FFF2-40B4-BE49-F238E27FC236}">
                  <a16:creationId xmlns:a16="http://schemas.microsoft.com/office/drawing/2014/main" id="{D023C09F-A12A-0B85-0BC4-FDFB1F011BFA}"/>
                </a:ext>
              </a:extLst>
            </p:cNvPr>
            <p:cNvSpPr>
              <a:spLocks noChangeAspect="1"/>
            </p:cNvSpPr>
            <p:nvPr/>
          </p:nvSpPr>
          <p:spPr>
            <a:xfrm>
              <a:off x="1038380" y="752862"/>
              <a:ext cx="73152" cy="73152"/>
            </a:xfrm>
            <a:prstGeom prst="ellipse">
              <a:avLst/>
            </a:prstGeom>
            <a:grp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4" name="Oval 1103">
              <a:extLst>
                <a:ext uri="{FF2B5EF4-FFF2-40B4-BE49-F238E27FC236}">
                  <a16:creationId xmlns:a16="http://schemas.microsoft.com/office/drawing/2014/main" id="{67600EBE-1434-DB0C-815B-C3068F2B865A}"/>
                </a:ext>
              </a:extLst>
            </p:cNvPr>
            <p:cNvSpPr>
              <a:spLocks noChangeAspect="1"/>
            </p:cNvSpPr>
            <p:nvPr/>
          </p:nvSpPr>
          <p:spPr>
            <a:xfrm>
              <a:off x="1176541" y="752862"/>
              <a:ext cx="73152" cy="73152"/>
            </a:xfrm>
            <a:prstGeom prst="ellipse">
              <a:avLst/>
            </a:prstGeom>
            <a:grp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5" name="Oval 1104">
              <a:extLst>
                <a:ext uri="{FF2B5EF4-FFF2-40B4-BE49-F238E27FC236}">
                  <a16:creationId xmlns:a16="http://schemas.microsoft.com/office/drawing/2014/main" id="{6562B16D-EB78-DC7D-7123-763448C9E282}"/>
                </a:ext>
              </a:extLst>
            </p:cNvPr>
            <p:cNvSpPr>
              <a:spLocks noChangeAspect="1"/>
            </p:cNvSpPr>
            <p:nvPr/>
          </p:nvSpPr>
          <p:spPr>
            <a:xfrm>
              <a:off x="1314702" y="752862"/>
              <a:ext cx="73152" cy="73152"/>
            </a:xfrm>
            <a:prstGeom prst="ellipse">
              <a:avLst/>
            </a:prstGeom>
            <a:grp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6" name="Oval 1105">
              <a:extLst>
                <a:ext uri="{FF2B5EF4-FFF2-40B4-BE49-F238E27FC236}">
                  <a16:creationId xmlns:a16="http://schemas.microsoft.com/office/drawing/2014/main" id="{6B855D17-153F-F18D-DB2A-2ED52B6DACF8}"/>
                </a:ext>
              </a:extLst>
            </p:cNvPr>
            <p:cNvSpPr>
              <a:spLocks noChangeAspect="1"/>
            </p:cNvSpPr>
            <p:nvPr/>
          </p:nvSpPr>
          <p:spPr>
            <a:xfrm>
              <a:off x="1452863" y="752862"/>
              <a:ext cx="73152" cy="73152"/>
            </a:xfrm>
            <a:prstGeom prst="ellipse">
              <a:avLst/>
            </a:prstGeom>
            <a:grp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7" name="Oval 1106">
              <a:extLst>
                <a:ext uri="{FF2B5EF4-FFF2-40B4-BE49-F238E27FC236}">
                  <a16:creationId xmlns:a16="http://schemas.microsoft.com/office/drawing/2014/main" id="{82D670FE-6FE6-FEF3-05DA-D7B14650FFE7}"/>
                </a:ext>
              </a:extLst>
            </p:cNvPr>
            <p:cNvSpPr>
              <a:spLocks noChangeAspect="1"/>
            </p:cNvSpPr>
            <p:nvPr/>
          </p:nvSpPr>
          <p:spPr>
            <a:xfrm>
              <a:off x="1591026" y="752862"/>
              <a:ext cx="73152" cy="73152"/>
            </a:xfrm>
            <a:prstGeom prst="ellipse">
              <a:avLst/>
            </a:prstGeom>
            <a:grp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08" name="Rectangle 96">
            <a:extLst>
              <a:ext uri="{FF2B5EF4-FFF2-40B4-BE49-F238E27FC236}">
                <a16:creationId xmlns:a16="http://schemas.microsoft.com/office/drawing/2014/main" id="{DD219EF8-7242-448C-A3AF-B33FE6470ADC}"/>
              </a:ext>
            </a:extLst>
          </p:cNvPr>
          <p:cNvSpPr/>
          <p:nvPr/>
        </p:nvSpPr>
        <p:spPr>
          <a:xfrm>
            <a:off x="4275213"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9" name="Rounded Rectangle 1108">
            <a:extLst>
              <a:ext uri="{FF2B5EF4-FFF2-40B4-BE49-F238E27FC236}">
                <a16:creationId xmlns:a16="http://schemas.microsoft.com/office/drawing/2014/main" id="{A0221A22-D3E5-DBEB-988D-1DB4FE2F4C73}"/>
              </a:ext>
            </a:extLst>
          </p:cNvPr>
          <p:cNvSpPr/>
          <p:nvPr/>
        </p:nvSpPr>
        <p:spPr>
          <a:xfrm rot="5400000">
            <a:off x="4733866" y="3352293"/>
            <a:ext cx="1266139" cy="1261717"/>
          </a:xfrm>
          <a:prstGeom prst="roundRect">
            <a:avLst>
              <a:gd name="adj" fmla="val 5605"/>
            </a:avLst>
          </a:prstGeom>
          <a:solidFill>
            <a:srgbClr val="5B9BD5">
              <a:lumMod val="20000"/>
              <a:lumOff val="8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0" name="Rounded Rectangle 1109">
            <a:extLst>
              <a:ext uri="{FF2B5EF4-FFF2-40B4-BE49-F238E27FC236}">
                <a16:creationId xmlns:a16="http://schemas.microsoft.com/office/drawing/2014/main" id="{A883C586-6E7D-248B-CA4E-55425F3D6C52}"/>
              </a:ext>
            </a:extLst>
          </p:cNvPr>
          <p:cNvSpPr/>
          <p:nvPr/>
        </p:nvSpPr>
        <p:spPr>
          <a:xfrm rot="5400000">
            <a:off x="5202290" y="4236760"/>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11" name="Rectangle 93">
            <a:extLst>
              <a:ext uri="{FF2B5EF4-FFF2-40B4-BE49-F238E27FC236}">
                <a16:creationId xmlns:a16="http://schemas.microsoft.com/office/drawing/2014/main" id="{A01B8499-F939-96C6-75A6-AC22D3E92B4C}"/>
              </a:ext>
            </a:extLst>
          </p:cNvPr>
          <p:cNvSpPr/>
          <p:nvPr/>
        </p:nvSpPr>
        <p:spPr>
          <a:xfrm>
            <a:off x="4822314"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2" name="Rectangle 94">
            <a:extLst>
              <a:ext uri="{FF2B5EF4-FFF2-40B4-BE49-F238E27FC236}">
                <a16:creationId xmlns:a16="http://schemas.microsoft.com/office/drawing/2014/main" id="{86761DF0-7781-D38A-C5FE-F58E46F911CE}"/>
              </a:ext>
            </a:extLst>
          </p:cNvPr>
          <p:cNvSpPr/>
          <p:nvPr/>
        </p:nvSpPr>
        <p:spPr>
          <a:xfrm>
            <a:off x="5053071"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3" name="Rectangle 95">
            <a:extLst>
              <a:ext uri="{FF2B5EF4-FFF2-40B4-BE49-F238E27FC236}">
                <a16:creationId xmlns:a16="http://schemas.microsoft.com/office/drawing/2014/main" id="{60DB8B93-2203-5EF6-CC7B-625A7CF716B9}"/>
              </a:ext>
            </a:extLst>
          </p:cNvPr>
          <p:cNvSpPr/>
          <p:nvPr/>
        </p:nvSpPr>
        <p:spPr>
          <a:xfrm>
            <a:off x="5283829"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4" name="Rectangle 96">
            <a:extLst>
              <a:ext uri="{FF2B5EF4-FFF2-40B4-BE49-F238E27FC236}">
                <a16:creationId xmlns:a16="http://schemas.microsoft.com/office/drawing/2014/main" id="{915E0176-BA0F-9988-B033-C47C6C9C470B}"/>
              </a:ext>
            </a:extLst>
          </p:cNvPr>
          <p:cNvSpPr/>
          <p:nvPr/>
        </p:nvSpPr>
        <p:spPr>
          <a:xfrm>
            <a:off x="5514587"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15" name="Straight Connector 1114">
            <a:extLst>
              <a:ext uri="{FF2B5EF4-FFF2-40B4-BE49-F238E27FC236}">
                <a16:creationId xmlns:a16="http://schemas.microsoft.com/office/drawing/2014/main" id="{1B48FD7F-0C2A-436D-EBCD-433E47A4422D}"/>
              </a:ext>
            </a:extLst>
          </p:cNvPr>
          <p:cNvCxnSpPr>
            <a:cxnSpLocks/>
            <a:stCxn id="1163" idx="0"/>
            <a:endCxn id="1111" idx="0"/>
          </p:cNvCxnSpPr>
          <p:nvPr/>
        </p:nvCxnSpPr>
        <p:spPr>
          <a:xfrm flipH="1">
            <a:off x="4905261" y="3493623"/>
            <a:ext cx="2597" cy="1301478"/>
          </a:xfrm>
          <a:prstGeom prst="line">
            <a:avLst/>
          </a:prstGeom>
          <a:noFill/>
          <a:ln w="19050" cap="flat" cmpd="sng" algn="ctr">
            <a:solidFill>
              <a:schemeClr val="tx1"/>
            </a:solidFill>
            <a:prstDash val="solid"/>
            <a:miter lim="800000"/>
          </a:ln>
          <a:effectLst/>
        </p:spPr>
      </p:cxnSp>
      <p:cxnSp>
        <p:nvCxnSpPr>
          <p:cNvPr id="1116" name="Straight Connector 1115">
            <a:extLst>
              <a:ext uri="{FF2B5EF4-FFF2-40B4-BE49-F238E27FC236}">
                <a16:creationId xmlns:a16="http://schemas.microsoft.com/office/drawing/2014/main" id="{A8379A0A-C0F4-1B74-2916-F66BA645AA94}"/>
              </a:ext>
            </a:extLst>
          </p:cNvPr>
          <p:cNvCxnSpPr>
            <a:cxnSpLocks/>
            <a:stCxn id="1164" idx="0"/>
            <a:endCxn id="1112" idx="0"/>
          </p:cNvCxnSpPr>
          <p:nvPr/>
        </p:nvCxnSpPr>
        <p:spPr>
          <a:xfrm>
            <a:off x="5135604" y="3493623"/>
            <a:ext cx="416" cy="1301478"/>
          </a:xfrm>
          <a:prstGeom prst="line">
            <a:avLst/>
          </a:prstGeom>
          <a:noFill/>
          <a:ln w="19050" cap="flat" cmpd="sng" algn="ctr">
            <a:solidFill>
              <a:schemeClr val="tx1"/>
            </a:solidFill>
            <a:prstDash val="solid"/>
            <a:miter lim="800000"/>
          </a:ln>
          <a:effectLst/>
        </p:spPr>
      </p:cxnSp>
      <p:cxnSp>
        <p:nvCxnSpPr>
          <p:cNvPr id="1117" name="Straight Connector 1116">
            <a:extLst>
              <a:ext uri="{FF2B5EF4-FFF2-40B4-BE49-F238E27FC236}">
                <a16:creationId xmlns:a16="http://schemas.microsoft.com/office/drawing/2014/main" id="{967638D7-994C-1179-60A5-D96C37FBB384}"/>
              </a:ext>
            </a:extLst>
          </p:cNvPr>
          <p:cNvCxnSpPr>
            <a:cxnSpLocks/>
            <a:stCxn id="1165" idx="0"/>
            <a:endCxn id="1113" idx="0"/>
          </p:cNvCxnSpPr>
          <p:nvPr/>
        </p:nvCxnSpPr>
        <p:spPr>
          <a:xfrm>
            <a:off x="5363350" y="3493623"/>
            <a:ext cx="3427" cy="1301478"/>
          </a:xfrm>
          <a:prstGeom prst="line">
            <a:avLst/>
          </a:prstGeom>
          <a:noFill/>
          <a:ln w="19050" cap="flat" cmpd="sng" algn="ctr">
            <a:solidFill>
              <a:schemeClr val="tx1"/>
            </a:solidFill>
            <a:prstDash val="solid"/>
            <a:miter lim="800000"/>
          </a:ln>
          <a:effectLst/>
        </p:spPr>
      </p:cxnSp>
      <p:cxnSp>
        <p:nvCxnSpPr>
          <p:cNvPr id="1118" name="Straight Connector 1117">
            <a:extLst>
              <a:ext uri="{FF2B5EF4-FFF2-40B4-BE49-F238E27FC236}">
                <a16:creationId xmlns:a16="http://schemas.microsoft.com/office/drawing/2014/main" id="{5372FB50-0723-7921-4B7E-E767E5FD07C2}"/>
              </a:ext>
            </a:extLst>
          </p:cNvPr>
          <p:cNvCxnSpPr>
            <a:cxnSpLocks/>
            <a:stCxn id="1166" idx="0"/>
            <a:endCxn id="1114" idx="0"/>
          </p:cNvCxnSpPr>
          <p:nvPr/>
        </p:nvCxnSpPr>
        <p:spPr>
          <a:xfrm>
            <a:off x="5591096" y="3493623"/>
            <a:ext cx="6439" cy="1301478"/>
          </a:xfrm>
          <a:prstGeom prst="line">
            <a:avLst/>
          </a:prstGeom>
          <a:noFill/>
          <a:ln w="19050" cap="flat" cmpd="sng" algn="ctr">
            <a:solidFill>
              <a:schemeClr val="tx1"/>
            </a:solidFill>
            <a:prstDash val="solid"/>
            <a:miter lim="800000"/>
          </a:ln>
          <a:effectLst/>
        </p:spPr>
      </p:cxnSp>
      <p:grpSp>
        <p:nvGrpSpPr>
          <p:cNvPr id="1119" name="Group 1118">
            <a:extLst>
              <a:ext uri="{FF2B5EF4-FFF2-40B4-BE49-F238E27FC236}">
                <a16:creationId xmlns:a16="http://schemas.microsoft.com/office/drawing/2014/main" id="{A5DF4D56-1B3E-DC77-AB74-E5FC47EF72AC}"/>
              </a:ext>
            </a:extLst>
          </p:cNvPr>
          <p:cNvGrpSpPr/>
          <p:nvPr/>
        </p:nvGrpSpPr>
        <p:grpSpPr>
          <a:xfrm>
            <a:off x="4777485" y="5035956"/>
            <a:ext cx="1171730" cy="564656"/>
            <a:chOff x="691693" y="1634096"/>
            <a:chExt cx="710824" cy="342545"/>
          </a:xfrm>
        </p:grpSpPr>
        <p:cxnSp>
          <p:nvCxnSpPr>
            <p:cNvPr id="1120" name="Straight Connector 1119">
              <a:extLst>
                <a:ext uri="{FF2B5EF4-FFF2-40B4-BE49-F238E27FC236}">
                  <a16:creationId xmlns:a16="http://schemas.microsoft.com/office/drawing/2014/main" id="{EE97897F-DF54-E2FE-C769-85B6FDC419A8}"/>
                </a:ext>
              </a:extLst>
            </p:cNvPr>
            <p:cNvCxnSpPr>
              <a:cxnSpLocks/>
            </p:cNvCxnSpPr>
            <p:nvPr/>
          </p:nvCxnSpPr>
          <p:spPr>
            <a:xfrm>
              <a:off x="1046978" y="1634096"/>
              <a:ext cx="0" cy="241292"/>
            </a:xfrm>
            <a:prstGeom prst="line">
              <a:avLst/>
            </a:prstGeom>
            <a:noFill/>
            <a:ln w="38100" cap="flat" cmpd="sng" algn="ctr">
              <a:solidFill>
                <a:schemeClr val="tx1"/>
              </a:solidFill>
              <a:prstDash val="solid"/>
              <a:miter lim="800000"/>
            </a:ln>
            <a:effectLst/>
          </p:spPr>
        </p:cxnSp>
        <p:sp>
          <p:nvSpPr>
            <p:cNvPr id="1121" name="Rounded Rectangle 1120">
              <a:extLst>
                <a:ext uri="{FF2B5EF4-FFF2-40B4-BE49-F238E27FC236}">
                  <a16:creationId xmlns:a16="http://schemas.microsoft.com/office/drawing/2014/main" id="{EACECE32-AB43-4E29-EA0D-33AF58FA5245}"/>
                </a:ext>
              </a:extLst>
            </p:cNvPr>
            <p:cNvSpPr/>
            <p:nvPr/>
          </p:nvSpPr>
          <p:spPr>
            <a:xfrm rot="5400000">
              <a:off x="945851" y="1519976"/>
              <a:ext cx="202507" cy="710824"/>
            </a:xfrm>
            <a:prstGeom prst="roundRect">
              <a:avLst/>
            </a:prstGeom>
            <a:solidFill>
              <a:srgbClr val="E7E6E6">
                <a:lumMod val="9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22" name="Rectangle 93">
              <a:extLst>
                <a:ext uri="{FF2B5EF4-FFF2-40B4-BE49-F238E27FC236}">
                  <a16:creationId xmlns:a16="http://schemas.microsoft.com/office/drawing/2014/main" id="{F81E48B2-5B9B-AD9E-642A-8033CE1A36EF}"/>
                </a:ext>
              </a:extLst>
            </p:cNvPr>
            <p:cNvSpPr/>
            <p:nvPr/>
          </p:nvSpPr>
          <p:spPr>
            <a:xfrm>
              <a:off x="772980" y="1817168"/>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3" name="Rectangle 94">
              <a:extLst>
                <a:ext uri="{FF2B5EF4-FFF2-40B4-BE49-F238E27FC236}">
                  <a16:creationId xmlns:a16="http://schemas.microsoft.com/office/drawing/2014/main" id="{2048D6EE-8A1A-7C3C-EC9D-4B0B3300E733}"/>
                </a:ext>
              </a:extLst>
            </p:cNvPr>
            <p:cNvSpPr/>
            <p:nvPr/>
          </p:nvSpPr>
          <p:spPr>
            <a:xfrm>
              <a:off x="913892" y="1815984"/>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4" name="Rectangle 95">
              <a:extLst>
                <a:ext uri="{FF2B5EF4-FFF2-40B4-BE49-F238E27FC236}">
                  <a16:creationId xmlns:a16="http://schemas.microsoft.com/office/drawing/2014/main" id="{FF9A7E61-06B4-4067-1AF8-1CB993EAFF8B}"/>
                </a:ext>
              </a:extLst>
            </p:cNvPr>
            <p:cNvSpPr/>
            <p:nvPr/>
          </p:nvSpPr>
          <p:spPr>
            <a:xfrm>
              <a:off x="1054804" y="1817037"/>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5" name="Rectangle 96">
              <a:extLst>
                <a:ext uri="{FF2B5EF4-FFF2-40B4-BE49-F238E27FC236}">
                  <a16:creationId xmlns:a16="http://schemas.microsoft.com/office/drawing/2014/main" id="{49E95F86-F64B-153F-82FB-18EA46A64F76}"/>
                </a:ext>
              </a:extLst>
            </p:cNvPr>
            <p:cNvSpPr/>
            <p:nvPr/>
          </p:nvSpPr>
          <p:spPr>
            <a:xfrm>
              <a:off x="1195717" y="1817168"/>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126" name="Straight Connector 1125">
            <a:extLst>
              <a:ext uri="{FF2B5EF4-FFF2-40B4-BE49-F238E27FC236}">
                <a16:creationId xmlns:a16="http://schemas.microsoft.com/office/drawing/2014/main" id="{39D2601D-DDA2-23AF-8762-E5611647AB1A}"/>
              </a:ext>
            </a:extLst>
          </p:cNvPr>
          <p:cNvCxnSpPr>
            <a:cxnSpLocks/>
            <a:stCxn id="1167" idx="0"/>
            <a:endCxn id="1141" idx="0"/>
          </p:cNvCxnSpPr>
          <p:nvPr/>
        </p:nvCxnSpPr>
        <p:spPr>
          <a:xfrm>
            <a:off x="5818845" y="3493623"/>
            <a:ext cx="979" cy="1301478"/>
          </a:xfrm>
          <a:prstGeom prst="line">
            <a:avLst/>
          </a:prstGeom>
          <a:noFill/>
          <a:ln w="19050" cap="flat" cmpd="sng" algn="ctr">
            <a:solidFill>
              <a:schemeClr val="tx1"/>
            </a:solidFill>
            <a:prstDash val="solid"/>
            <a:miter lim="800000"/>
          </a:ln>
          <a:effectLst/>
        </p:spPr>
      </p:cxnSp>
      <p:grpSp>
        <p:nvGrpSpPr>
          <p:cNvPr id="1127" name="Group 1126">
            <a:extLst>
              <a:ext uri="{FF2B5EF4-FFF2-40B4-BE49-F238E27FC236}">
                <a16:creationId xmlns:a16="http://schemas.microsoft.com/office/drawing/2014/main" id="{D0D9C1DF-5CC8-8950-3244-D8B088EE9B86}"/>
              </a:ext>
            </a:extLst>
          </p:cNvPr>
          <p:cNvGrpSpPr/>
          <p:nvPr/>
        </p:nvGrpSpPr>
        <p:grpSpPr>
          <a:xfrm>
            <a:off x="4847565" y="4137478"/>
            <a:ext cx="1031572" cy="120585"/>
            <a:chOff x="1038380" y="752862"/>
            <a:chExt cx="625798" cy="73152"/>
          </a:xfrm>
          <a:solidFill>
            <a:srgbClr val="E7E6E6"/>
          </a:solidFill>
        </p:grpSpPr>
        <p:cxnSp>
          <p:nvCxnSpPr>
            <p:cNvPr id="1128" name="Straight Connector 1127">
              <a:extLst>
                <a:ext uri="{FF2B5EF4-FFF2-40B4-BE49-F238E27FC236}">
                  <a16:creationId xmlns:a16="http://schemas.microsoft.com/office/drawing/2014/main" id="{1DCBEE29-CA3A-9A39-4B6E-F6FAFA7040B4}"/>
                </a:ext>
              </a:extLst>
            </p:cNvPr>
            <p:cNvCxnSpPr>
              <a:cxnSpLocks/>
              <a:stCxn id="1129" idx="2"/>
              <a:endCxn id="1133"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29" name="Oval 1128">
              <a:extLst>
                <a:ext uri="{FF2B5EF4-FFF2-40B4-BE49-F238E27FC236}">
                  <a16:creationId xmlns:a16="http://schemas.microsoft.com/office/drawing/2014/main" id="{93AC285A-1074-8208-9621-3A39EC576F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0" name="Oval 1129">
              <a:extLst>
                <a:ext uri="{FF2B5EF4-FFF2-40B4-BE49-F238E27FC236}">
                  <a16:creationId xmlns:a16="http://schemas.microsoft.com/office/drawing/2014/main" id="{63B5AD9B-F233-5EC2-EE70-B415F01F737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1" name="Oval 1130">
              <a:extLst>
                <a:ext uri="{FF2B5EF4-FFF2-40B4-BE49-F238E27FC236}">
                  <a16:creationId xmlns:a16="http://schemas.microsoft.com/office/drawing/2014/main" id="{7B613C43-EFD0-5697-600C-3755D8CE5903}"/>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2" name="Oval 1131">
              <a:extLst>
                <a:ext uri="{FF2B5EF4-FFF2-40B4-BE49-F238E27FC236}">
                  <a16:creationId xmlns:a16="http://schemas.microsoft.com/office/drawing/2014/main" id="{EEED1372-A9E9-A7D1-3A67-8612724CD0D4}"/>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3" name="Oval 1132">
              <a:extLst>
                <a:ext uri="{FF2B5EF4-FFF2-40B4-BE49-F238E27FC236}">
                  <a16:creationId xmlns:a16="http://schemas.microsoft.com/office/drawing/2014/main" id="{89B1512D-F51C-9024-1E7B-FBE256A17DAF}"/>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34" name="Group 1133">
            <a:extLst>
              <a:ext uri="{FF2B5EF4-FFF2-40B4-BE49-F238E27FC236}">
                <a16:creationId xmlns:a16="http://schemas.microsoft.com/office/drawing/2014/main" id="{38FCB4DA-DCEB-1EAC-C014-8C24F4179F74}"/>
              </a:ext>
            </a:extLst>
          </p:cNvPr>
          <p:cNvGrpSpPr/>
          <p:nvPr/>
        </p:nvGrpSpPr>
        <p:grpSpPr>
          <a:xfrm>
            <a:off x="4847565" y="4352097"/>
            <a:ext cx="1031572" cy="120585"/>
            <a:chOff x="1038380" y="752862"/>
            <a:chExt cx="625798" cy="73152"/>
          </a:xfrm>
          <a:solidFill>
            <a:srgbClr val="E7E6E6"/>
          </a:solidFill>
        </p:grpSpPr>
        <p:cxnSp>
          <p:nvCxnSpPr>
            <p:cNvPr id="1135" name="Straight Connector 1134">
              <a:extLst>
                <a:ext uri="{FF2B5EF4-FFF2-40B4-BE49-F238E27FC236}">
                  <a16:creationId xmlns:a16="http://schemas.microsoft.com/office/drawing/2014/main" id="{E2D335CB-E676-F156-3046-7A243A517651}"/>
                </a:ext>
              </a:extLst>
            </p:cNvPr>
            <p:cNvCxnSpPr>
              <a:cxnSpLocks/>
              <a:stCxn id="1136" idx="2"/>
              <a:endCxn id="114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36" name="Oval 1135">
              <a:extLst>
                <a:ext uri="{FF2B5EF4-FFF2-40B4-BE49-F238E27FC236}">
                  <a16:creationId xmlns:a16="http://schemas.microsoft.com/office/drawing/2014/main" id="{E4F78B88-95EB-8A89-4512-5E3E4C1C451B}"/>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7" name="Oval 1136">
              <a:extLst>
                <a:ext uri="{FF2B5EF4-FFF2-40B4-BE49-F238E27FC236}">
                  <a16:creationId xmlns:a16="http://schemas.microsoft.com/office/drawing/2014/main" id="{350BD9F7-E5B5-80B9-00A7-7CA2BF8B9CAB}"/>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8" name="Oval 1137">
              <a:extLst>
                <a:ext uri="{FF2B5EF4-FFF2-40B4-BE49-F238E27FC236}">
                  <a16:creationId xmlns:a16="http://schemas.microsoft.com/office/drawing/2014/main" id="{767933FA-BFB0-F7B5-4E11-667182298759}"/>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9" name="Oval 1138">
              <a:extLst>
                <a:ext uri="{FF2B5EF4-FFF2-40B4-BE49-F238E27FC236}">
                  <a16:creationId xmlns:a16="http://schemas.microsoft.com/office/drawing/2014/main" id="{151C60BE-E3A4-C041-5915-6815F9196E06}"/>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0" name="Oval 1139">
              <a:extLst>
                <a:ext uri="{FF2B5EF4-FFF2-40B4-BE49-F238E27FC236}">
                  <a16:creationId xmlns:a16="http://schemas.microsoft.com/office/drawing/2014/main" id="{77F3467D-4BBE-323B-9D5A-B137B06588C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41" name="Rectangle 96">
            <a:extLst>
              <a:ext uri="{FF2B5EF4-FFF2-40B4-BE49-F238E27FC236}">
                <a16:creationId xmlns:a16="http://schemas.microsoft.com/office/drawing/2014/main" id="{5BC59B2E-2490-935A-CAAD-B7A90EDCD799}"/>
              </a:ext>
            </a:extLst>
          </p:cNvPr>
          <p:cNvSpPr/>
          <p:nvPr/>
        </p:nvSpPr>
        <p:spPr>
          <a:xfrm>
            <a:off x="5736877"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42" name="Straight Connector 1141">
            <a:extLst>
              <a:ext uri="{FF2B5EF4-FFF2-40B4-BE49-F238E27FC236}">
                <a16:creationId xmlns:a16="http://schemas.microsoft.com/office/drawing/2014/main" id="{7C62C11D-A045-27C6-C8E5-52F8F7D9B939}"/>
              </a:ext>
            </a:extLst>
          </p:cNvPr>
          <p:cNvCxnSpPr>
            <a:cxnSpLocks/>
            <a:stCxn id="1088" idx="0"/>
            <a:endCxn id="1121" idx="2"/>
          </p:cNvCxnSpPr>
          <p:nvPr/>
        </p:nvCxnSpPr>
        <p:spPr>
          <a:xfrm>
            <a:off x="4487550" y="5433704"/>
            <a:ext cx="289934" cy="2"/>
          </a:xfrm>
          <a:prstGeom prst="line">
            <a:avLst/>
          </a:prstGeom>
          <a:noFill/>
          <a:ln w="38100" cap="flat" cmpd="sng" algn="ctr">
            <a:solidFill>
              <a:schemeClr val="tx1"/>
            </a:solidFill>
            <a:prstDash val="solid"/>
            <a:miter lim="800000"/>
          </a:ln>
          <a:effectLst/>
        </p:spPr>
      </p:cxnSp>
      <p:sp>
        <p:nvSpPr>
          <p:cNvPr id="1143" name="Rectangle 1142">
            <a:extLst>
              <a:ext uri="{FF2B5EF4-FFF2-40B4-BE49-F238E27FC236}">
                <a16:creationId xmlns:a16="http://schemas.microsoft.com/office/drawing/2014/main" id="{C456BF22-EBAB-FC8C-41D4-F9F8933982DC}"/>
              </a:ext>
            </a:extLst>
          </p:cNvPr>
          <p:cNvSpPr/>
          <p:nvPr/>
        </p:nvSpPr>
        <p:spPr>
          <a:xfrm>
            <a:off x="3325318" y="3492190"/>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4" name="Rectangle 1143">
            <a:extLst>
              <a:ext uri="{FF2B5EF4-FFF2-40B4-BE49-F238E27FC236}">
                <a16:creationId xmlns:a16="http://schemas.microsoft.com/office/drawing/2014/main" id="{22314D1D-2986-583A-D70E-31A33EA8AD0A}"/>
              </a:ext>
            </a:extLst>
          </p:cNvPr>
          <p:cNvSpPr/>
          <p:nvPr/>
        </p:nvSpPr>
        <p:spPr>
          <a:xfrm>
            <a:off x="3322783" y="3697456"/>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45" name="Group 1144">
            <a:extLst>
              <a:ext uri="{FF2B5EF4-FFF2-40B4-BE49-F238E27FC236}">
                <a16:creationId xmlns:a16="http://schemas.microsoft.com/office/drawing/2014/main" id="{3124EF9D-B78E-E38B-321D-A34E774D8816}"/>
              </a:ext>
            </a:extLst>
          </p:cNvPr>
          <p:cNvGrpSpPr/>
          <p:nvPr/>
        </p:nvGrpSpPr>
        <p:grpSpPr>
          <a:xfrm>
            <a:off x="3385901" y="3493622"/>
            <a:ext cx="1031572" cy="120585"/>
            <a:chOff x="1038380" y="752862"/>
            <a:chExt cx="625798" cy="73152"/>
          </a:xfrm>
          <a:solidFill>
            <a:srgbClr val="E7E6E6"/>
          </a:solidFill>
        </p:grpSpPr>
        <p:cxnSp>
          <p:nvCxnSpPr>
            <p:cNvPr id="1146" name="Straight Connector 1145">
              <a:extLst>
                <a:ext uri="{FF2B5EF4-FFF2-40B4-BE49-F238E27FC236}">
                  <a16:creationId xmlns:a16="http://schemas.microsoft.com/office/drawing/2014/main" id="{451A2027-BCEB-68D0-1DAC-F49101F3CB76}"/>
                </a:ext>
              </a:extLst>
            </p:cNvPr>
            <p:cNvCxnSpPr>
              <a:cxnSpLocks/>
              <a:stCxn id="1147" idx="2"/>
              <a:endCxn id="1151"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47" name="Oval 1146">
              <a:extLst>
                <a:ext uri="{FF2B5EF4-FFF2-40B4-BE49-F238E27FC236}">
                  <a16:creationId xmlns:a16="http://schemas.microsoft.com/office/drawing/2014/main" id="{2A8B38F7-528A-7837-6AE6-9D5E9BC65DB0}"/>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8" name="Oval 1147">
              <a:extLst>
                <a:ext uri="{FF2B5EF4-FFF2-40B4-BE49-F238E27FC236}">
                  <a16:creationId xmlns:a16="http://schemas.microsoft.com/office/drawing/2014/main" id="{9190C862-BB26-FB0F-9DE2-27445803CEDF}"/>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9" name="Oval 1148">
              <a:extLst>
                <a:ext uri="{FF2B5EF4-FFF2-40B4-BE49-F238E27FC236}">
                  <a16:creationId xmlns:a16="http://schemas.microsoft.com/office/drawing/2014/main" id="{444B2A1D-1E3E-D4FA-A338-600049FB1757}"/>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0" name="Oval 1149">
              <a:extLst>
                <a:ext uri="{FF2B5EF4-FFF2-40B4-BE49-F238E27FC236}">
                  <a16:creationId xmlns:a16="http://schemas.microsoft.com/office/drawing/2014/main" id="{973264ED-08FE-705F-34CE-B13084781492}"/>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1" name="Oval 1150">
              <a:extLst>
                <a:ext uri="{FF2B5EF4-FFF2-40B4-BE49-F238E27FC236}">
                  <a16:creationId xmlns:a16="http://schemas.microsoft.com/office/drawing/2014/main" id="{2FDC9C1A-427F-DB1C-86D8-F4EA79365897}"/>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52" name="Group 1151">
            <a:extLst>
              <a:ext uri="{FF2B5EF4-FFF2-40B4-BE49-F238E27FC236}">
                <a16:creationId xmlns:a16="http://schemas.microsoft.com/office/drawing/2014/main" id="{90B43832-E06A-7166-0C04-AFBA00E9067B}"/>
              </a:ext>
            </a:extLst>
          </p:cNvPr>
          <p:cNvGrpSpPr/>
          <p:nvPr/>
        </p:nvGrpSpPr>
        <p:grpSpPr>
          <a:xfrm>
            <a:off x="3385901" y="3708240"/>
            <a:ext cx="1031572" cy="120585"/>
            <a:chOff x="1038380" y="752862"/>
            <a:chExt cx="625798" cy="73152"/>
          </a:xfrm>
          <a:solidFill>
            <a:srgbClr val="E7E6E6"/>
          </a:solidFill>
        </p:grpSpPr>
        <p:cxnSp>
          <p:nvCxnSpPr>
            <p:cNvPr id="1153" name="Straight Connector 1152">
              <a:extLst>
                <a:ext uri="{FF2B5EF4-FFF2-40B4-BE49-F238E27FC236}">
                  <a16:creationId xmlns:a16="http://schemas.microsoft.com/office/drawing/2014/main" id="{E2E6C55D-8F75-2F86-AF16-5D5954481DE9}"/>
                </a:ext>
              </a:extLst>
            </p:cNvPr>
            <p:cNvCxnSpPr>
              <a:cxnSpLocks/>
              <a:stCxn id="1154" idx="2"/>
              <a:endCxn id="115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54" name="Oval 1153">
              <a:extLst>
                <a:ext uri="{FF2B5EF4-FFF2-40B4-BE49-F238E27FC236}">
                  <a16:creationId xmlns:a16="http://schemas.microsoft.com/office/drawing/2014/main" id="{CB252513-C112-610F-7132-156D30E5E7B8}"/>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5" name="Oval 1154">
              <a:extLst>
                <a:ext uri="{FF2B5EF4-FFF2-40B4-BE49-F238E27FC236}">
                  <a16:creationId xmlns:a16="http://schemas.microsoft.com/office/drawing/2014/main" id="{9D02FC23-39E7-F189-7C57-F0945254496E}"/>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6" name="Oval 1155">
              <a:extLst>
                <a:ext uri="{FF2B5EF4-FFF2-40B4-BE49-F238E27FC236}">
                  <a16:creationId xmlns:a16="http://schemas.microsoft.com/office/drawing/2014/main" id="{1E96E749-A13E-D06D-7519-9A746C982B8B}"/>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7" name="Oval 1156">
              <a:extLst>
                <a:ext uri="{FF2B5EF4-FFF2-40B4-BE49-F238E27FC236}">
                  <a16:creationId xmlns:a16="http://schemas.microsoft.com/office/drawing/2014/main" id="{B93C9EAE-79DC-04D0-C38F-681B83227E56}"/>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8" name="Oval 1157">
              <a:extLst>
                <a:ext uri="{FF2B5EF4-FFF2-40B4-BE49-F238E27FC236}">
                  <a16:creationId xmlns:a16="http://schemas.microsoft.com/office/drawing/2014/main" id="{106E9D4C-8818-B0DA-FD6F-9212362FDEC4}"/>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59" name="Rectangle 1158">
            <a:extLst>
              <a:ext uri="{FF2B5EF4-FFF2-40B4-BE49-F238E27FC236}">
                <a16:creationId xmlns:a16="http://schemas.microsoft.com/office/drawing/2014/main" id="{CA349A3D-9C3E-106C-B195-22064AAC64D1}"/>
              </a:ext>
            </a:extLst>
          </p:cNvPr>
          <p:cNvSpPr/>
          <p:nvPr/>
        </p:nvSpPr>
        <p:spPr>
          <a:xfrm>
            <a:off x="4781689" y="3482371"/>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0" name="Rectangle 1159">
            <a:extLst>
              <a:ext uri="{FF2B5EF4-FFF2-40B4-BE49-F238E27FC236}">
                <a16:creationId xmlns:a16="http://schemas.microsoft.com/office/drawing/2014/main" id="{355159F6-235A-607D-E9E0-6C80558033DB}"/>
              </a:ext>
            </a:extLst>
          </p:cNvPr>
          <p:cNvSpPr/>
          <p:nvPr/>
        </p:nvSpPr>
        <p:spPr>
          <a:xfrm>
            <a:off x="4777483" y="3692433"/>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61" name="Group 1160">
            <a:extLst>
              <a:ext uri="{FF2B5EF4-FFF2-40B4-BE49-F238E27FC236}">
                <a16:creationId xmlns:a16="http://schemas.microsoft.com/office/drawing/2014/main" id="{B306812A-F3E9-12F1-591E-31D9672994D9}"/>
              </a:ext>
            </a:extLst>
          </p:cNvPr>
          <p:cNvGrpSpPr/>
          <p:nvPr/>
        </p:nvGrpSpPr>
        <p:grpSpPr>
          <a:xfrm>
            <a:off x="4847565" y="3493623"/>
            <a:ext cx="1031572" cy="120585"/>
            <a:chOff x="1038380" y="752862"/>
            <a:chExt cx="625798" cy="73152"/>
          </a:xfrm>
          <a:solidFill>
            <a:srgbClr val="E7E6E6"/>
          </a:solidFill>
        </p:grpSpPr>
        <p:cxnSp>
          <p:nvCxnSpPr>
            <p:cNvPr id="1162" name="Straight Connector 1161">
              <a:extLst>
                <a:ext uri="{FF2B5EF4-FFF2-40B4-BE49-F238E27FC236}">
                  <a16:creationId xmlns:a16="http://schemas.microsoft.com/office/drawing/2014/main" id="{8F9624C9-59D4-5F6C-54E8-8E228D6E6EC4}"/>
                </a:ext>
              </a:extLst>
            </p:cNvPr>
            <p:cNvCxnSpPr>
              <a:cxnSpLocks/>
              <a:stCxn id="1163" idx="2"/>
              <a:endCxn id="1167"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63" name="Oval 1162">
              <a:extLst>
                <a:ext uri="{FF2B5EF4-FFF2-40B4-BE49-F238E27FC236}">
                  <a16:creationId xmlns:a16="http://schemas.microsoft.com/office/drawing/2014/main" id="{2D912258-76E3-1892-D7F3-31586FFD559E}"/>
                </a:ext>
              </a:extLst>
            </p:cNvPr>
            <p:cNvSpPr>
              <a:spLocks noChangeAspect="1"/>
            </p:cNvSpPr>
            <p:nvPr/>
          </p:nvSpPr>
          <p:spPr>
            <a:xfrm>
              <a:off x="1038380"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4" name="Oval 1163">
              <a:extLst>
                <a:ext uri="{FF2B5EF4-FFF2-40B4-BE49-F238E27FC236}">
                  <a16:creationId xmlns:a16="http://schemas.microsoft.com/office/drawing/2014/main" id="{E7535DE8-FC65-0800-2294-29180D99D7B9}"/>
                </a:ext>
              </a:extLst>
            </p:cNvPr>
            <p:cNvSpPr>
              <a:spLocks noChangeAspect="1"/>
            </p:cNvSpPr>
            <p:nvPr/>
          </p:nvSpPr>
          <p:spPr>
            <a:xfrm>
              <a:off x="1176541"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5" name="Oval 1164">
              <a:extLst>
                <a:ext uri="{FF2B5EF4-FFF2-40B4-BE49-F238E27FC236}">
                  <a16:creationId xmlns:a16="http://schemas.microsoft.com/office/drawing/2014/main" id="{5032E2F3-056D-B73D-E3AA-7D596B1A3A90}"/>
                </a:ext>
              </a:extLst>
            </p:cNvPr>
            <p:cNvSpPr>
              <a:spLocks noChangeAspect="1"/>
            </p:cNvSpPr>
            <p:nvPr/>
          </p:nvSpPr>
          <p:spPr>
            <a:xfrm>
              <a:off x="1314702"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6" name="Oval 1165">
              <a:extLst>
                <a:ext uri="{FF2B5EF4-FFF2-40B4-BE49-F238E27FC236}">
                  <a16:creationId xmlns:a16="http://schemas.microsoft.com/office/drawing/2014/main" id="{5598E376-977A-A9DA-6D48-D3718C06CD65}"/>
                </a:ext>
              </a:extLst>
            </p:cNvPr>
            <p:cNvSpPr>
              <a:spLocks noChangeAspect="1"/>
            </p:cNvSpPr>
            <p:nvPr/>
          </p:nvSpPr>
          <p:spPr>
            <a:xfrm>
              <a:off x="1452863"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7" name="Oval 1166">
              <a:extLst>
                <a:ext uri="{FF2B5EF4-FFF2-40B4-BE49-F238E27FC236}">
                  <a16:creationId xmlns:a16="http://schemas.microsoft.com/office/drawing/2014/main" id="{6725A77F-DFBD-F500-FEEA-A2A111A63537}"/>
                </a:ext>
              </a:extLst>
            </p:cNvPr>
            <p:cNvSpPr>
              <a:spLocks noChangeAspect="1"/>
            </p:cNvSpPr>
            <p:nvPr/>
          </p:nvSpPr>
          <p:spPr>
            <a:xfrm>
              <a:off x="1591026"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68" name="Group 1167">
            <a:extLst>
              <a:ext uri="{FF2B5EF4-FFF2-40B4-BE49-F238E27FC236}">
                <a16:creationId xmlns:a16="http://schemas.microsoft.com/office/drawing/2014/main" id="{6CDD95DD-B566-29CE-0E7B-575A8EF2CA44}"/>
              </a:ext>
            </a:extLst>
          </p:cNvPr>
          <p:cNvGrpSpPr/>
          <p:nvPr/>
        </p:nvGrpSpPr>
        <p:grpSpPr>
          <a:xfrm>
            <a:off x="4847565" y="3708241"/>
            <a:ext cx="1031572" cy="120585"/>
            <a:chOff x="1038380" y="752862"/>
            <a:chExt cx="625798" cy="73152"/>
          </a:xfrm>
          <a:solidFill>
            <a:srgbClr val="E7E6E6"/>
          </a:solidFill>
        </p:grpSpPr>
        <p:cxnSp>
          <p:nvCxnSpPr>
            <p:cNvPr id="1169" name="Straight Connector 1168">
              <a:extLst>
                <a:ext uri="{FF2B5EF4-FFF2-40B4-BE49-F238E27FC236}">
                  <a16:creationId xmlns:a16="http://schemas.microsoft.com/office/drawing/2014/main" id="{4D286F10-E8E3-1DE8-9B16-606D26575413}"/>
                </a:ext>
              </a:extLst>
            </p:cNvPr>
            <p:cNvCxnSpPr>
              <a:cxnSpLocks/>
              <a:stCxn id="1170" idx="2"/>
              <a:endCxn id="1174"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70" name="Oval 1169">
              <a:extLst>
                <a:ext uri="{FF2B5EF4-FFF2-40B4-BE49-F238E27FC236}">
                  <a16:creationId xmlns:a16="http://schemas.microsoft.com/office/drawing/2014/main" id="{10FD05CA-CECE-8931-ED4F-DC14A8DDADC6}"/>
                </a:ext>
              </a:extLst>
            </p:cNvPr>
            <p:cNvSpPr>
              <a:spLocks noChangeAspect="1"/>
            </p:cNvSpPr>
            <p:nvPr/>
          </p:nvSpPr>
          <p:spPr>
            <a:xfrm>
              <a:off x="1038380"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1" name="Oval 1170">
              <a:extLst>
                <a:ext uri="{FF2B5EF4-FFF2-40B4-BE49-F238E27FC236}">
                  <a16:creationId xmlns:a16="http://schemas.microsoft.com/office/drawing/2014/main" id="{6E53C141-000A-F260-8F62-7E86EBCF183B}"/>
                </a:ext>
              </a:extLst>
            </p:cNvPr>
            <p:cNvSpPr>
              <a:spLocks noChangeAspect="1"/>
            </p:cNvSpPr>
            <p:nvPr/>
          </p:nvSpPr>
          <p:spPr>
            <a:xfrm>
              <a:off x="1176541"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2" name="Oval 1171">
              <a:extLst>
                <a:ext uri="{FF2B5EF4-FFF2-40B4-BE49-F238E27FC236}">
                  <a16:creationId xmlns:a16="http://schemas.microsoft.com/office/drawing/2014/main" id="{741C214B-7332-6619-0FC8-313090D14FB4}"/>
                </a:ext>
              </a:extLst>
            </p:cNvPr>
            <p:cNvSpPr>
              <a:spLocks noChangeAspect="1"/>
            </p:cNvSpPr>
            <p:nvPr/>
          </p:nvSpPr>
          <p:spPr>
            <a:xfrm>
              <a:off x="1314702"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3" name="Oval 1172">
              <a:extLst>
                <a:ext uri="{FF2B5EF4-FFF2-40B4-BE49-F238E27FC236}">
                  <a16:creationId xmlns:a16="http://schemas.microsoft.com/office/drawing/2014/main" id="{5B6F12BB-624B-FCA1-68D3-4DB9F96D6487}"/>
                </a:ext>
              </a:extLst>
            </p:cNvPr>
            <p:cNvSpPr>
              <a:spLocks noChangeAspect="1"/>
            </p:cNvSpPr>
            <p:nvPr/>
          </p:nvSpPr>
          <p:spPr>
            <a:xfrm>
              <a:off x="1452863"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4" name="Oval 1173">
              <a:extLst>
                <a:ext uri="{FF2B5EF4-FFF2-40B4-BE49-F238E27FC236}">
                  <a16:creationId xmlns:a16="http://schemas.microsoft.com/office/drawing/2014/main" id="{D287E2EF-AEA9-DCBE-0DB8-91D6A3D22EDC}"/>
                </a:ext>
              </a:extLst>
            </p:cNvPr>
            <p:cNvSpPr>
              <a:spLocks noChangeAspect="1"/>
            </p:cNvSpPr>
            <p:nvPr/>
          </p:nvSpPr>
          <p:spPr>
            <a:xfrm>
              <a:off x="1591026"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75" name="Group 1174">
            <a:extLst>
              <a:ext uri="{FF2B5EF4-FFF2-40B4-BE49-F238E27FC236}">
                <a16:creationId xmlns:a16="http://schemas.microsoft.com/office/drawing/2014/main" id="{52A03136-2FAE-9A75-9944-0B5CF815A7D1}"/>
              </a:ext>
            </a:extLst>
          </p:cNvPr>
          <p:cNvGrpSpPr/>
          <p:nvPr/>
        </p:nvGrpSpPr>
        <p:grpSpPr>
          <a:xfrm>
            <a:off x="3274412" y="3103548"/>
            <a:ext cx="2707610" cy="203409"/>
            <a:chOff x="948987" y="551824"/>
            <a:chExt cx="1642557" cy="123397"/>
          </a:xfrm>
        </p:grpSpPr>
        <p:sp>
          <p:nvSpPr>
            <p:cNvPr id="1176" name="Rectangle 1175">
              <a:extLst>
                <a:ext uri="{FF2B5EF4-FFF2-40B4-BE49-F238E27FC236}">
                  <a16:creationId xmlns:a16="http://schemas.microsoft.com/office/drawing/2014/main" id="{CF9B60B7-A4C7-7A87-3D68-7D60F52B9AA8}"/>
                </a:ext>
              </a:extLst>
            </p:cNvPr>
            <p:cNvSpPr/>
            <p:nvPr/>
          </p:nvSpPr>
          <p:spPr>
            <a:xfrm>
              <a:off x="948987"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16161"/>
                  </a:solidFill>
                  <a:effectLst/>
                  <a:uLnTx/>
                  <a:uFillTx/>
                  <a:latin typeface="Avenir Next" panose="020B0503020202020204" pitchFamily="34" charset="0"/>
                  <a:cs typeface="Arial" panose="020B0604020202020204" pitchFamily="34" charset="0"/>
                </a:rPr>
                <a:t>mat</a:t>
              </a:r>
              <a:r>
                <a:rPr kumimoji="0" lang="en-US" sz="1600" b="1" i="0" u="none" strike="noStrike" kern="0" cap="none" spc="0" normalizeH="0" baseline="-25000" noProof="0" dirty="0">
                  <a:ln>
                    <a:noFill/>
                  </a:ln>
                  <a:solidFill>
                    <a:srgbClr val="E16161"/>
                  </a:solidFill>
                  <a:effectLst/>
                  <a:uLnTx/>
                  <a:uFillTx/>
                  <a:latin typeface="Avenir Next" panose="020B0503020202020204" pitchFamily="34" charset="0"/>
                  <a:cs typeface="Arial" panose="020B0604020202020204" pitchFamily="34" charset="0"/>
                </a:rPr>
                <a:t>1</a:t>
              </a:r>
            </a:p>
          </p:txBody>
        </p:sp>
        <p:sp>
          <p:nvSpPr>
            <p:cNvPr id="1177" name="Rectangle 1176">
              <a:extLst>
                <a:ext uri="{FF2B5EF4-FFF2-40B4-BE49-F238E27FC236}">
                  <a16:creationId xmlns:a16="http://schemas.microsoft.com/office/drawing/2014/main" id="{C08C2942-5BF5-1B62-6AB1-A0084C902C2C}"/>
                </a:ext>
              </a:extLst>
            </p:cNvPr>
            <p:cNvSpPr/>
            <p:nvPr/>
          </p:nvSpPr>
          <p:spPr>
            <a:xfrm>
              <a:off x="1842994"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mat</a:t>
              </a:r>
              <a:r>
                <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rPr>
                <a:t>0</a:t>
              </a:r>
            </a:p>
          </p:txBody>
        </p:sp>
      </p:grpSp>
      <p:sp>
        <p:nvSpPr>
          <p:cNvPr id="1178" name="Rectangle 1177">
            <a:extLst>
              <a:ext uri="{FF2B5EF4-FFF2-40B4-BE49-F238E27FC236}">
                <a16:creationId xmlns:a16="http://schemas.microsoft.com/office/drawing/2014/main" id="{BF86CC5F-0722-898A-2DC4-D0C6877D39FD}"/>
              </a:ext>
            </a:extLst>
          </p:cNvPr>
          <p:cNvSpPr/>
          <p:nvPr/>
        </p:nvSpPr>
        <p:spPr>
          <a:xfrm>
            <a:off x="2535286" y="344535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A[1]</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79" name="Rectangle 1178">
            <a:extLst>
              <a:ext uri="{FF2B5EF4-FFF2-40B4-BE49-F238E27FC236}">
                <a16:creationId xmlns:a16="http://schemas.microsoft.com/office/drawing/2014/main" id="{00167B7F-C077-B96A-99C8-4B64CE71513D}"/>
              </a:ext>
            </a:extLst>
          </p:cNvPr>
          <p:cNvSpPr/>
          <p:nvPr/>
        </p:nvSpPr>
        <p:spPr>
          <a:xfrm>
            <a:off x="2535286" y="3665567"/>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B[1]</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0" name="Rectangle 1179">
            <a:extLst>
              <a:ext uri="{FF2B5EF4-FFF2-40B4-BE49-F238E27FC236}">
                <a16:creationId xmlns:a16="http://schemas.microsoft.com/office/drawing/2014/main" id="{C31F3F28-ABC3-E5DA-B3C4-3611D5915D13}"/>
              </a:ext>
            </a:extLst>
          </p:cNvPr>
          <p:cNvSpPr/>
          <p:nvPr/>
        </p:nvSpPr>
        <p:spPr>
          <a:xfrm>
            <a:off x="5805384" y="347188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A[0]</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81" name="Rectangle 1180">
            <a:extLst>
              <a:ext uri="{FF2B5EF4-FFF2-40B4-BE49-F238E27FC236}">
                <a16:creationId xmlns:a16="http://schemas.microsoft.com/office/drawing/2014/main" id="{48F843E6-9733-B277-1E69-316716038D96}"/>
              </a:ext>
            </a:extLst>
          </p:cNvPr>
          <p:cNvSpPr/>
          <p:nvPr/>
        </p:nvSpPr>
        <p:spPr>
          <a:xfrm>
            <a:off x="5797482" y="367035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B[0]</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2" name="Rectangle 1181">
            <a:extLst>
              <a:ext uri="{FF2B5EF4-FFF2-40B4-BE49-F238E27FC236}">
                <a16:creationId xmlns:a16="http://schemas.microsoft.com/office/drawing/2014/main" id="{CEFFA158-7A67-DEA6-F4EC-F9696AC336C7}"/>
              </a:ext>
            </a:extLst>
          </p:cNvPr>
          <p:cNvSpPr/>
          <p:nvPr/>
        </p:nvSpPr>
        <p:spPr>
          <a:xfrm>
            <a:off x="3328549" y="391474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83" name="Group 1182">
            <a:extLst>
              <a:ext uri="{FF2B5EF4-FFF2-40B4-BE49-F238E27FC236}">
                <a16:creationId xmlns:a16="http://schemas.microsoft.com/office/drawing/2014/main" id="{FAA090F1-B57D-46F1-2496-30B891150B12}"/>
              </a:ext>
            </a:extLst>
          </p:cNvPr>
          <p:cNvGrpSpPr/>
          <p:nvPr/>
        </p:nvGrpSpPr>
        <p:grpSpPr>
          <a:xfrm>
            <a:off x="3385901" y="3922858"/>
            <a:ext cx="1031572" cy="120585"/>
            <a:chOff x="1038380" y="752862"/>
            <a:chExt cx="625798" cy="73152"/>
          </a:xfrm>
          <a:solidFill>
            <a:srgbClr val="E7E6E6"/>
          </a:solidFill>
        </p:grpSpPr>
        <p:cxnSp>
          <p:nvCxnSpPr>
            <p:cNvPr id="1184" name="Straight Connector 1183">
              <a:extLst>
                <a:ext uri="{FF2B5EF4-FFF2-40B4-BE49-F238E27FC236}">
                  <a16:creationId xmlns:a16="http://schemas.microsoft.com/office/drawing/2014/main" id="{255C7CBB-AA15-B533-A932-B011A92D3720}"/>
                </a:ext>
              </a:extLst>
            </p:cNvPr>
            <p:cNvCxnSpPr>
              <a:cxnSpLocks/>
              <a:stCxn id="1185" idx="2"/>
              <a:endCxn id="1189"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85" name="Oval 1184">
              <a:extLst>
                <a:ext uri="{FF2B5EF4-FFF2-40B4-BE49-F238E27FC236}">
                  <a16:creationId xmlns:a16="http://schemas.microsoft.com/office/drawing/2014/main" id="{3C10720F-8AEE-D1D0-D0D4-7C7269B1A73F}"/>
                </a:ext>
              </a:extLst>
            </p:cNvPr>
            <p:cNvSpPr>
              <a:spLocks noChangeAspect="1"/>
            </p:cNvSpPr>
            <p:nvPr/>
          </p:nvSpPr>
          <p:spPr>
            <a:xfrm>
              <a:off x="1038380"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6" name="Oval 1185">
              <a:extLst>
                <a:ext uri="{FF2B5EF4-FFF2-40B4-BE49-F238E27FC236}">
                  <a16:creationId xmlns:a16="http://schemas.microsoft.com/office/drawing/2014/main" id="{5EAF1457-CE9C-2386-1339-5BC66DEF6024}"/>
                </a:ext>
              </a:extLst>
            </p:cNvPr>
            <p:cNvSpPr>
              <a:spLocks noChangeAspect="1"/>
            </p:cNvSpPr>
            <p:nvPr/>
          </p:nvSpPr>
          <p:spPr>
            <a:xfrm>
              <a:off x="1176541"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7" name="Oval 1186">
              <a:extLst>
                <a:ext uri="{FF2B5EF4-FFF2-40B4-BE49-F238E27FC236}">
                  <a16:creationId xmlns:a16="http://schemas.microsoft.com/office/drawing/2014/main" id="{E1F2CA97-0E85-6E79-825D-44D2968A1CA3}"/>
                </a:ext>
              </a:extLst>
            </p:cNvPr>
            <p:cNvSpPr>
              <a:spLocks noChangeAspect="1"/>
            </p:cNvSpPr>
            <p:nvPr/>
          </p:nvSpPr>
          <p:spPr>
            <a:xfrm>
              <a:off x="1314702"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8" name="Oval 1187">
              <a:extLst>
                <a:ext uri="{FF2B5EF4-FFF2-40B4-BE49-F238E27FC236}">
                  <a16:creationId xmlns:a16="http://schemas.microsoft.com/office/drawing/2014/main" id="{B6B084BF-5B63-12F0-C43B-4D2385C3ADB0}"/>
                </a:ext>
              </a:extLst>
            </p:cNvPr>
            <p:cNvSpPr>
              <a:spLocks noChangeAspect="1"/>
            </p:cNvSpPr>
            <p:nvPr/>
          </p:nvSpPr>
          <p:spPr>
            <a:xfrm>
              <a:off x="1452863"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9" name="Oval 1188">
              <a:extLst>
                <a:ext uri="{FF2B5EF4-FFF2-40B4-BE49-F238E27FC236}">
                  <a16:creationId xmlns:a16="http://schemas.microsoft.com/office/drawing/2014/main" id="{DB0D46E2-ADD9-0535-A66B-125EDB6D139F}"/>
                </a:ext>
              </a:extLst>
            </p:cNvPr>
            <p:cNvSpPr>
              <a:spLocks noChangeAspect="1"/>
            </p:cNvSpPr>
            <p:nvPr/>
          </p:nvSpPr>
          <p:spPr>
            <a:xfrm>
              <a:off x="1591026"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0" name="Rectangle 1189">
            <a:extLst>
              <a:ext uri="{FF2B5EF4-FFF2-40B4-BE49-F238E27FC236}">
                <a16:creationId xmlns:a16="http://schemas.microsoft.com/office/drawing/2014/main" id="{2D7402C3-6A4B-8702-C8E7-6EA9E83E0284}"/>
              </a:ext>
            </a:extLst>
          </p:cNvPr>
          <p:cNvSpPr/>
          <p:nvPr/>
        </p:nvSpPr>
        <p:spPr>
          <a:xfrm>
            <a:off x="2535286" y="3885782"/>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C[1]</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191" name="Rectangle 1190">
            <a:extLst>
              <a:ext uri="{FF2B5EF4-FFF2-40B4-BE49-F238E27FC236}">
                <a16:creationId xmlns:a16="http://schemas.microsoft.com/office/drawing/2014/main" id="{FE957395-1ECC-8420-84DA-30091D29F31F}"/>
              </a:ext>
            </a:extLst>
          </p:cNvPr>
          <p:cNvSpPr/>
          <p:nvPr/>
        </p:nvSpPr>
        <p:spPr>
          <a:xfrm>
            <a:off x="4784343" y="392298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92" name="Group 1191">
            <a:extLst>
              <a:ext uri="{FF2B5EF4-FFF2-40B4-BE49-F238E27FC236}">
                <a16:creationId xmlns:a16="http://schemas.microsoft.com/office/drawing/2014/main" id="{A57FB20E-CC10-7DC0-DE18-F4BA09CB012D}"/>
              </a:ext>
            </a:extLst>
          </p:cNvPr>
          <p:cNvGrpSpPr/>
          <p:nvPr/>
        </p:nvGrpSpPr>
        <p:grpSpPr>
          <a:xfrm>
            <a:off x="4847565" y="3922860"/>
            <a:ext cx="1031572" cy="120585"/>
            <a:chOff x="1038380" y="752862"/>
            <a:chExt cx="625798" cy="73152"/>
          </a:xfrm>
          <a:solidFill>
            <a:srgbClr val="E7E6E6"/>
          </a:solidFill>
        </p:grpSpPr>
        <p:cxnSp>
          <p:nvCxnSpPr>
            <p:cNvPr id="1193" name="Straight Connector 1192">
              <a:extLst>
                <a:ext uri="{FF2B5EF4-FFF2-40B4-BE49-F238E27FC236}">
                  <a16:creationId xmlns:a16="http://schemas.microsoft.com/office/drawing/2014/main" id="{84502E93-C961-0E48-FE8B-1AD767A6A900}"/>
                </a:ext>
              </a:extLst>
            </p:cNvPr>
            <p:cNvCxnSpPr>
              <a:cxnSpLocks/>
              <a:stCxn id="1194" idx="2"/>
              <a:endCxn id="119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94" name="Oval 1193">
              <a:extLst>
                <a:ext uri="{FF2B5EF4-FFF2-40B4-BE49-F238E27FC236}">
                  <a16:creationId xmlns:a16="http://schemas.microsoft.com/office/drawing/2014/main" id="{E1637970-1646-6820-ABBA-90C086C04820}"/>
                </a:ext>
              </a:extLst>
            </p:cNvPr>
            <p:cNvSpPr>
              <a:spLocks noChangeAspect="1"/>
            </p:cNvSpPr>
            <p:nvPr/>
          </p:nvSpPr>
          <p:spPr>
            <a:xfrm>
              <a:off x="1038380"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5" name="Oval 1194">
              <a:extLst>
                <a:ext uri="{FF2B5EF4-FFF2-40B4-BE49-F238E27FC236}">
                  <a16:creationId xmlns:a16="http://schemas.microsoft.com/office/drawing/2014/main" id="{AA631839-7D20-B1CA-720D-8ED4D0291C1F}"/>
                </a:ext>
              </a:extLst>
            </p:cNvPr>
            <p:cNvSpPr>
              <a:spLocks noChangeAspect="1"/>
            </p:cNvSpPr>
            <p:nvPr/>
          </p:nvSpPr>
          <p:spPr>
            <a:xfrm>
              <a:off x="1176541"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6" name="Oval 1195">
              <a:extLst>
                <a:ext uri="{FF2B5EF4-FFF2-40B4-BE49-F238E27FC236}">
                  <a16:creationId xmlns:a16="http://schemas.microsoft.com/office/drawing/2014/main" id="{1B241E6C-8BB2-A108-4B84-171564A12A81}"/>
                </a:ext>
              </a:extLst>
            </p:cNvPr>
            <p:cNvSpPr>
              <a:spLocks noChangeAspect="1"/>
            </p:cNvSpPr>
            <p:nvPr/>
          </p:nvSpPr>
          <p:spPr>
            <a:xfrm>
              <a:off x="1314702"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7" name="Oval 1196">
              <a:extLst>
                <a:ext uri="{FF2B5EF4-FFF2-40B4-BE49-F238E27FC236}">
                  <a16:creationId xmlns:a16="http://schemas.microsoft.com/office/drawing/2014/main" id="{B1738448-8DB9-BA89-A8B5-5AFA05462DAF}"/>
                </a:ext>
              </a:extLst>
            </p:cNvPr>
            <p:cNvSpPr>
              <a:spLocks noChangeAspect="1"/>
            </p:cNvSpPr>
            <p:nvPr/>
          </p:nvSpPr>
          <p:spPr>
            <a:xfrm>
              <a:off x="1452863"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8" name="Oval 1197">
              <a:extLst>
                <a:ext uri="{FF2B5EF4-FFF2-40B4-BE49-F238E27FC236}">
                  <a16:creationId xmlns:a16="http://schemas.microsoft.com/office/drawing/2014/main" id="{6948CBF4-6E4F-F5D9-2CA0-BF1C842DDCDD}"/>
                </a:ext>
              </a:extLst>
            </p:cNvPr>
            <p:cNvSpPr>
              <a:spLocks noChangeAspect="1"/>
            </p:cNvSpPr>
            <p:nvPr/>
          </p:nvSpPr>
          <p:spPr>
            <a:xfrm>
              <a:off x="1591026"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9" name="Rectangle 1198">
            <a:extLst>
              <a:ext uri="{FF2B5EF4-FFF2-40B4-BE49-F238E27FC236}">
                <a16:creationId xmlns:a16="http://schemas.microsoft.com/office/drawing/2014/main" id="{80215D00-8AC0-5704-F2D2-B70EFA93908E}"/>
              </a:ext>
            </a:extLst>
          </p:cNvPr>
          <p:cNvSpPr/>
          <p:nvPr/>
        </p:nvSpPr>
        <p:spPr>
          <a:xfrm>
            <a:off x="5796409" y="3881905"/>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C[0]</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201" name="Rectangle 1200">
            <a:extLst>
              <a:ext uri="{FF2B5EF4-FFF2-40B4-BE49-F238E27FC236}">
                <a16:creationId xmlns:a16="http://schemas.microsoft.com/office/drawing/2014/main" id="{0C62A3A9-AAE1-C748-EB3A-3845EA559D6B}"/>
              </a:ext>
            </a:extLst>
          </p:cNvPr>
          <p:cNvSpPr/>
          <p:nvPr/>
        </p:nvSpPr>
        <p:spPr>
          <a:xfrm>
            <a:off x="3940755" y="5755522"/>
            <a:ext cx="1459201"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effectLst/>
                <a:uLnTx/>
                <a:uFillTx/>
                <a:latin typeface="Avenir Next" panose="020B0503020202020204" pitchFamily="34" charset="0"/>
                <a:cs typeface="Arial" panose="020B0604020202020204" pitchFamily="34" charset="0"/>
              </a:rPr>
              <a:t>inter-mat interconnect</a:t>
            </a:r>
            <a:endParaRPr kumimoji="0" lang="en-US" sz="1600" b="0" i="0" u="none" strike="noStrike" kern="0" cap="none" spc="0" normalizeH="0" baseline="-25000" noProof="0" dirty="0">
              <a:ln>
                <a:noFill/>
              </a:ln>
              <a:effectLst/>
              <a:uLnTx/>
              <a:uFillTx/>
              <a:latin typeface="Avenir Next" panose="020B0503020202020204" pitchFamily="34" charset="0"/>
              <a:cs typeface="Arial" panose="020B0604020202020204" pitchFamily="34" charset="0"/>
            </a:endParaRPr>
          </a:p>
        </p:txBody>
      </p:sp>
      <p:sp>
        <p:nvSpPr>
          <p:cNvPr id="1204" name="Rectangle 1203">
            <a:extLst>
              <a:ext uri="{FF2B5EF4-FFF2-40B4-BE49-F238E27FC236}">
                <a16:creationId xmlns:a16="http://schemas.microsoft.com/office/drawing/2014/main" id="{C592509F-C0C9-22F1-D791-88112DD2742F}"/>
              </a:ext>
            </a:extLst>
          </p:cNvPr>
          <p:cNvSpPr/>
          <p:nvPr/>
        </p:nvSpPr>
        <p:spPr>
          <a:xfrm>
            <a:off x="2535286" y="410599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rPr>
              <a:t>tmp</a:t>
            </a:r>
            <a:endParaRPr kumimoji="0" lang="en-US" sz="1600" b="1" i="0" u="none" strike="noStrike" kern="0" cap="none" spc="0" normalizeH="0" baseline="-2500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endParaRPr>
          </a:p>
        </p:txBody>
      </p:sp>
      <p:sp>
        <p:nvSpPr>
          <p:cNvPr id="1205" name="Rectangle 1204">
            <a:extLst>
              <a:ext uri="{FF2B5EF4-FFF2-40B4-BE49-F238E27FC236}">
                <a16:creationId xmlns:a16="http://schemas.microsoft.com/office/drawing/2014/main" id="{D099B624-9808-6F5D-C931-74EBCF9C67E4}"/>
              </a:ext>
            </a:extLst>
          </p:cNvPr>
          <p:cNvSpPr/>
          <p:nvPr/>
        </p:nvSpPr>
        <p:spPr>
          <a:xfrm>
            <a:off x="2535286" y="4326211"/>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C00000"/>
                </a:solidFill>
                <a:effectLst/>
                <a:uLnTx/>
                <a:uFillTx/>
                <a:latin typeface="Avenir Next" panose="020B0503020202020204" pitchFamily="34" charset="0"/>
                <a:cs typeface="Courier New" panose="02070309020205020404" pitchFamily="49" charset="0"/>
              </a:rPr>
              <a:t>out</a:t>
            </a:r>
            <a:endParaRPr kumimoji="0" lang="en-US" sz="1600" b="1" i="0" u="none" strike="noStrike" kern="0" cap="none" spc="0" normalizeH="0" baseline="-25000" noProof="0" dirty="0">
              <a:ln>
                <a:noFill/>
              </a:ln>
              <a:solidFill>
                <a:srgbClr val="C00000"/>
              </a:solidFill>
              <a:effectLst/>
              <a:uLnTx/>
              <a:uFillTx/>
              <a:latin typeface="Avenir Next" panose="020B0503020202020204" pitchFamily="34" charset="0"/>
              <a:cs typeface="Courier New" panose="02070309020205020404" pitchFamily="49" charset="0"/>
            </a:endParaRPr>
          </a:p>
        </p:txBody>
      </p:sp>
      <p:sp>
        <p:nvSpPr>
          <p:cNvPr id="1285" name="Rectangle 1284">
            <a:extLst>
              <a:ext uri="{FF2B5EF4-FFF2-40B4-BE49-F238E27FC236}">
                <a16:creationId xmlns:a16="http://schemas.microsoft.com/office/drawing/2014/main" id="{C7AC98F9-29C0-69E3-3191-8EB0A8C57436}"/>
              </a:ext>
            </a:extLst>
          </p:cNvPr>
          <p:cNvSpPr/>
          <p:nvPr/>
        </p:nvSpPr>
        <p:spPr>
          <a:xfrm>
            <a:off x="2547102" y="2656838"/>
            <a:ext cx="3978055" cy="249421"/>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1" i="0" u="sng"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step 3:</a:t>
            </a:r>
            <a: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 </a:t>
            </a:r>
            <a:b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br>
            <a:r>
              <a:rPr kumimoji="0" lang="en-US" b="1" i="0" u="none" strike="noStrike" kern="0" cap="none" normalizeH="0" baseline="0" noProof="0" dirty="0">
                <a:ln>
                  <a:noFill/>
                </a:ln>
                <a:solidFill>
                  <a:prstClr val="black"/>
                </a:solidFill>
                <a:effectLst/>
                <a:uLnTx/>
                <a:uFillTx/>
                <a:latin typeface="Avenir Next" panose="020B0503020202020204" pitchFamily="34" charset="0"/>
                <a:cs typeface="Courier New" panose="02070309020205020404" pitchFamily="49" charset="0"/>
              </a:rPr>
              <a:t>out = C[1] + </a:t>
            </a:r>
            <a:r>
              <a:rPr kumimoji="0" lang="en-US" b="1" i="0" u="none" strike="noStrike" kern="0" cap="none" normalizeH="0" baseline="0" noProof="0" dirty="0" err="1">
                <a:ln>
                  <a:noFill/>
                </a:ln>
                <a:solidFill>
                  <a:prstClr val="black"/>
                </a:solidFill>
                <a:effectLst/>
                <a:uLnTx/>
                <a:uFillTx/>
                <a:latin typeface="Avenir Next" panose="020B0503020202020204" pitchFamily="34" charset="0"/>
                <a:cs typeface="Courier New" panose="02070309020205020404" pitchFamily="49" charset="0"/>
              </a:rPr>
              <a:t>tmp</a:t>
            </a:r>
            <a:r>
              <a:rPr kumimoji="0" lang="en-US" b="1" i="0" u="none" strike="noStrike" kern="0" cap="none" normalizeH="0" baseline="0" noProof="0" dirty="0">
                <a:ln>
                  <a:noFill/>
                </a:ln>
                <a:solidFill>
                  <a:prstClr val="black"/>
                </a:solidFill>
                <a:effectLst/>
                <a:uLnTx/>
                <a:uFillTx/>
                <a:latin typeface="Avenir Next" panose="020B0503020202020204" pitchFamily="34" charset="0"/>
                <a:cs typeface="Courier New" panose="02070309020205020404" pitchFamily="49" charset="0"/>
              </a:rPr>
              <a:t> </a:t>
            </a:r>
          </a:p>
        </p:txBody>
      </p:sp>
      <p:graphicFrame>
        <p:nvGraphicFramePr>
          <p:cNvPr id="2" name="Table 4">
            <a:extLst>
              <a:ext uri="{FF2B5EF4-FFF2-40B4-BE49-F238E27FC236}">
                <a16:creationId xmlns:a16="http://schemas.microsoft.com/office/drawing/2014/main" id="{F3199E8B-92A3-EA11-B97F-4901CEC9A093}"/>
              </a:ext>
            </a:extLst>
          </p:cNvPr>
          <p:cNvGraphicFramePr>
            <a:graphicFrameLocks/>
          </p:cNvGraphicFramePr>
          <p:nvPr>
            <p:extLst>
              <p:ext uri="{D42A27DB-BD31-4B8C-83A1-F6EECF244321}">
                <p14:modId xmlns:p14="http://schemas.microsoft.com/office/powerpoint/2010/main" val="114060663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3" name="TextBox 2">
            <a:extLst>
              <a:ext uri="{FF2B5EF4-FFF2-40B4-BE49-F238E27FC236}">
                <a16:creationId xmlns:a16="http://schemas.microsoft.com/office/drawing/2014/main" id="{A3D959E1-CEDC-52FD-9B0D-FFB7A03CD1D1}"/>
              </a:ext>
            </a:extLst>
          </p:cNvPr>
          <p:cNvSpPr txBox="1"/>
          <p:nvPr/>
        </p:nvSpPr>
        <p:spPr>
          <a:xfrm>
            <a:off x="0" y="1322190"/>
            <a:ext cx="9144000" cy="1107996"/>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MIMDRAM leverages </a:t>
            </a:r>
            <a:r>
              <a:rPr lang="en-US" sz="2200" b="1" dirty="0">
                <a:solidFill>
                  <a:schemeClr val="accent4"/>
                </a:solidFill>
                <a:latin typeface="Avenir Next" panose="020B0503020202020204" pitchFamily="34" charset="0"/>
              </a:rPr>
              <a:t>fine-grained DRAM access</a:t>
            </a:r>
            <a:r>
              <a:rPr lang="en-US" sz="2200" b="1" dirty="0">
                <a:latin typeface="Avenir Next" panose="020B0503020202020204" pitchFamily="34" charset="0"/>
              </a:rPr>
              <a:t> and </a:t>
            </a:r>
            <a:br>
              <a:rPr lang="en-US" sz="2200" b="1" dirty="0">
                <a:latin typeface="Avenir Next" panose="020B0503020202020204" pitchFamily="34" charset="0"/>
              </a:rPr>
            </a:br>
            <a:r>
              <a:rPr lang="en-US" sz="2200" b="1" dirty="0">
                <a:solidFill>
                  <a:schemeClr val="accent4"/>
                </a:solidFill>
                <a:latin typeface="Avenir Next" panose="020B0503020202020204" pitchFamily="34" charset="0"/>
              </a:rPr>
              <a:t>inter-/intra-mat interconnects</a:t>
            </a:r>
            <a:r>
              <a:rPr lang="en-US" sz="2200" b="1" dirty="0">
                <a:latin typeface="Avenir Next" panose="020B0503020202020204" pitchFamily="34" charset="0"/>
              </a:rPr>
              <a:t> to </a:t>
            </a:r>
            <a:br>
              <a:rPr lang="en-US" sz="2200" b="1" dirty="0">
                <a:latin typeface="Avenir Next" panose="020B0503020202020204" pitchFamily="34" charset="0"/>
              </a:rPr>
            </a:br>
            <a:r>
              <a:rPr lang="en-US" sz="2200" b="1" dirty="0">
                <a:latin typeface="Avenir Next" panose="020B0503020202020204" pitchFamily="34" charset="0"/>
              </a:rPr>
              <a:t>implement </a:t>
            </a:r>
            <a:r>
              <a:rPr lang="en-US" sz="2200" b="1" dirty="0">
                <a:solidFill>
                  <a:srgbClr val="1A82C4"/>
                </a:solidFill>
                <a:latin typeface="Avenir Next" panose="020B0503020202020204" pitchFamily="34" charset="0"/>
              </a:rPr>
              <a:t>in-DRAM vector reduction</a:t>
            </a:r>
          </a:p>
        </p:txBody>
      </p:sp>
    </p:spTree>
    <p:extLst>
      <p:ext uri="{BB962C8B-B14F-4D97-AF65-F5344CB8AC3E}">
        <p14:creationId xmlns:p14="http://schemas.microsoft.com/office/powerpoint/2010/main" val="2843451418"/>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Main components of MIMDRAM:</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rgbClr val="E16161"/>
                  </a:solidFill>
                  <a:latin typeface="Avenir Next" panose="020B0503020202020204" pitchFamily="34" charset="0"/>
                  <a:cs typeface="Gill Sans MT"/>
                </a:rPr>
                <a:t>Hardware</a:t>
              </a:r>
              <a:endParaRPr kumimoji="0" lang="en-US" sz="22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a:p>
              <a:pPr marL="342900" lvl="0" indent="-342900" defTabSz="914400">
                <a:buFontTx/>
                <a:buChar char="-"/>
                <a:defRPr/>
              </a:pPr>
              <a:r>
                <a:rPr kumimoji="0" lang="en-US" i="0" u="none" strike="noStrike" kern="1200" cap="none" spc="0" normalizeH="0" baseline="0" noProof="0" dirty="0">
                  <a:ln>
                    <a:noFill/>
                  </a:ln>
                  <a:effectLst/>
                  <a:uLnTx/>
                  <a:uFillTx/>
                  <a:latin typeface="Avenir Next" panose="020B0503020202020204" pitchFamily="34" charset="0"/>
                  <a:cs typeface="Gill Sans MT"/>
                </a:rPr>
                <a:t>DRAM array modification </a:t>
              </a:r>
              <a:r>
                <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rPr>
                <a:t>to enable fine-grained PUD computation</a:t>
              </a:r>
            </a:p>
            <a:p>
              <a:pPr marL="342900" lvl="0" indent="-342900" defTabSz="914400">
                <a:buFontTx/>
                <a:buChar char="-"/>
                <a:defRPr/>
              </a:pPr>
              <a:r>
                <a:rPr lang="en-US" dirty="0">
                  <a:latin typeface="Avenir Next" panose="020B0503020202020204" pitchFamily="34" charset="0"/>
                  <a:cs typeface="Gill Sans MT"/>
                </a:rPr>
                <a:t>inter- and intra-mat interconnects </a:t>
              </a:r>
              <a:r>
                <a:rPr lang="en-US" dirty="0">
                  <a:solidFill>
                    <a:srgbClr val="E16161"/>
                  </a:solidFill>
                  <a:latin typeface="Avenir Next" panose="020B0503020202020204" pitchFamily="34" charset="0"/>
                  <a:cs typeface="Gill Sans MT"/>
                </a:rPr>
                <a:t>to enable PUD vector reduction</a:t>
              </a:r>
            </a:p>
            <a:p>
              <a:pPr marL="342900" lvl="0" indent="-342900" defTabSz="914400">
                <a:buFontTx/>
                <a:buChar char="-"/>
                <a:defRPr/>
              </a:pPr>
              <a:r>
                <a:rPr lang="en-US" b="1" dirty="0">
                  <a:latin typeface="Avenir Next" panose="020B0503020202020204" pitchFamily="34" charset="0"/>
                  <a:cs typeface="Gill Sans MT"/>
                </a:rPr>
                <a:t>control unit design</a:t>
              </a:r>
              <a:r>
                <a:rPr lang="en-US" b="1" dirty="0">
                  <a:solidFill>
                    <a:srgbClr val="E16161"/>
                  </a:solidFill>
                  <a:latin typeface="Avenir Next" panose="020B0503020202020204" pitchFamily="34" charset="0"/>
                  <a:cs typeface="Gill Sans MT"/>
                </a:rPr>
                <a:t> to orchestrate PUD execution </a:t>
              </a:r>
              <a:endParaRPr kumimoji="0" lang="en-US" b="1"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5"/>
            <a:ext cx="9144001" cy="1094830"/>
            <a:chOff x="406767" y="3421560"/>
            <a:chExt cx="8475012" cy="1105521"/>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Software</a:t>
              </a:r>
            </a:p>
            <a:p>
              <a:pPr marL="342900" lvl="0" indent="-342900" defTabSz="914400">
                <a:buFontTx/>
                <a:buChar char="-"/>
                <a:defRPr/>
              </a:pPr>
              <a:r>
                <a:rPr lang="en-US" sz="1900" dirty="0">
                  <a:latin typeface="Avenir Next" panose="020B0503020202020204" pitchFamily="34" charset="0"/>
                  <a:cs typeface="Gill Sans MT"/>
                </a:rPr>
                <a:t>new compiler support </a:t>
              </a:r>
              <a:r>
                <a:rPr lang="en-US" sz="1900" dirty="0">
                  <a:solidFill>
                    <a:schemeClr val="accent5"/>
                  </a:solidFill>
                  <a:latin typeface="Avenir Next" panose="020B0503020202020204" pitchFamily="34" charset="0"/>
                  <a:cs typeface="Gill Sans MT"/>
                </a:rPr>
                <a:t>to transparently generate PUD instructions</a:t>
              </a:r>
            </a:p>
            <a:p>
              <a:pPr marL="342900" lvl="0" indent="-342900" defTabSz="914400">
                <a:buFontTx/>
                <a:buChar char="-"/>
                <a:defRPr/>
              </a:pPr>
              <a:r>
                <a:rPr lang="en-US" sz="1900" dirty="0">
                  <a:latin typeface="Avenir Next" panose="020B0503020202020204" pitchFamily="34" charset="0"/>
                  <a:cs typeface="Gill Sans MT"/>
                </a:rPr>
                <a:t>system support </a:t>
              </a:r>
              <a:r>
                <a:rPr lang="en-US" sz="1900" dirty="0">
                  <a:solidFill>
                    <a:schemeClr val="accent5"/>
                  </a:solidFill>
                  <a:latin typeface="Avenir Next" panose="020B0503020202020204" pitchFamily="34" charset="0"/>
                  <a:cs typeface="Gill Sans MT"/>
                </a:rPr>
                <a:t>to map and execute PUD instructions </a:t>
              </a:r>
              <a:endParaRPr kumimoji="0" lang="en-US" sz="1900" i="0" u="none" strike="noStrike" kern="1200" cap="none" spc="0" normalizeH="0" baseline="0" noProof="0" dirty="0">
                <a:ln>
                  <a:noFill/>
                </a:ln>
                <a:solidFill>
                  <a:schemeClr val="accent5"/>
                </a:solidFill>
                <a:effectLst/>
                <a:uLnTx/>
                <a:uFillTx/>
                <a:latin typeface="Avenir Next" panose="020B0503020202020204" pitchFamily="34" charset="0"/>
                <a:cs typeface="Gill Sans MT"/>
              </a:endParaRP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
        <p:nvSpPr>
          <p:cNvPr id="2" name="Rectangle 1">
            <a:extLst>
              <a:ext uri="{FF2B5EF4-FFF2-40B4-BE49-F238E27FC236}">
                <a16:creationId xmlns:a16="http://schemas.microsoft.com/office/drawing/2014/main" id="{3FF95EE6-0176-2234-02C6-891EB1E0A789}"/>
              </a:ext>
            </a:extLst>
          </p:cNvPr>
          <p:cNvSpPr/>
          <p:nvPr/>
        </p:nvSpPr>
        <p:spPr>
          <a:xfrm>
            <a:off x="680438" y="4116521"/>
            <a:ext cx="8463562" cy="564336"/>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C7EF8EEE-5D60-DB4A-D6D6-84497377AE75}"/>
              </a:ext>
            </a:extLst>
          </p:cNvPr>
          <p:cNvSpPr/>
          <p:nvPr/>
        </p:nvSpPr>
        <p:spPr>
          <a:xfrm>
            <a:off x="51830" y="5143226"/>
            <a:ext cx="8992263" cy="1214458"/>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3" name="Table 4">
            <a:extLst>
              <a:ext uri="{FF2B5EF4-FFF2-40B4-BE49-F238E27FC236}">
                <a16:creationId xmlns:a16="http://schemas.microsoft.com/office/drawing/2014/main" id="{9261E4E2-7BF1-4C7D-6C62-90B9A85966A4}"/>
              </a:ext>
            </a:extLst>
          </p:cNvPr>
          <p:cNvGraphicFramePr>
            <a:graphicFrameLocks/>
          </p:cNvGraphicFramePr>
          <p:nvPr>
            <p:extLst>
              <p:ext uri="{D42A27DB-BD31-4B8C-83A1-F6EECF244321}">
                <p14:modId xmlns:p14="http://schemas.microsoft.com/office/powerpoint/2010/main" val="2800900067"/>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4" name="Rectangle 13">
            <a:extLst>
              <a:ext uri="{FF2B5EF4-FFF2-40B4-BE49-F238E27FC236}">
                <a16:creationId xmlns:a16="http://schemas.microsoft.com/office/drawing/2014/main" id="{F73ED50F-0718-2E94-6234-7818B296C120}"/>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MIMDRAM</a:t>
            </a:r>
            <a:r>
              <a:rPr lang="en-US" sz="2200" b="1" dirty="0">
                <a:solidFill>
                  <a:schemeClr val="tx1"/>
                </a:solidFill>
                <a:latin typeface="Avenir Next" panose="020B0503020202020204" pitchFamily="34" charset="0"/>
              </a:rPr>
              <a:t> is a hardware/software co-designed PUD system that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enables </a:t>
            </a:r>
            <a:r>
              <a:rPr lang="en-US" sz="2200" b="1" dirty="0">
                <a:solidFill>
                  <a:schemeClr val="accent4"/>
                </a:solidFill>
                <a:latin typeface="Avenir Next" panose="020B0503020202020204" pitchFamily="34" charset="0"/>
              </a:rPr>
              <a:t>fine-grained PUD computation </a:t>
            </a:r>
            <a:r>
              <a:rPr lang="en-US" sz="2200" b="1" dirty="0">
                <a:solidFill>
                  <a:schemeClr val="tx1"/>
                </a:solidFill>
                <a:latin typeface="Avenir Next" panose="020B0503020202020204" pitchFamily="34" charset="0"/>
              </a:rPr>
              <a:t>at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low cost </a:t>
            </a:r>
            <a:r>
              <a:rPr lang="en-US" sz="2200" b="1" dirty="0">
                <a:solidFill>
                  <a:schemeClr val="tx1"/>
                </a:solidFill>
                <a:latin typeface="Avenir Next" panose="020B0503020202020204" pitchFamily="34" charset="0"/>
              </a:rPr>
              <a:t>and </a:t>
            </a:r>
            <a:r>
              <a:rPr lang="en-US" sz="2200" b="1" dirty="0">
                <a:solidFill>
                  <a:srgbClr val="1A82C4"/>
                </a:solidFill>
                <a:latin typeface="Avenir Next" panose="020B0503020202020204" pitchFamily="34" charset="0"/>
              </a:rPr>
              <a:t>programming effort</a:t>
            </a:r>
          </a:p>
        </p:txBody>
      </p:sp>
      <p:sp>
        <p:nvSpPr>
          <p:cNvPr id="15" name="Up Arrow 14">
            <a:extLst>
              <a:ext uri="{FF2B5EF4-FFF2-40B4-BE49-F238E27FC236}">
                <a16:creationId xmlns:a16="http://schemas.microsoft.com/office/drawing/2014/main" id="{5B12165C-4CFA-3F29-759B-A367C57B5EC7}"/>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20000"/>
                  <a:lumOff val="80000"/>
                </a:schemeClr>
              </a:solidFill>
            </a:endParaRPr>
          </a:p>
        </p:txBody>
      </p:sp>
    </p:spTree>
    <p:extLst>
      <p:ext uri="{BB962C8B-B14F-4D97-AF65-F5344CB8AC3E}">
        <p14:creationId xmlns:p14="http://schemas.microsoft.com/office/powerpoint/2010/main" val="305368291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C6112B6E-51E6-F314-3B2A-68ABAE2277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Control Unit</a:t>
            </a:r>
          </a:p>
        </p:txBody>
      </p:sp>
      <p:sp>
        <p:nvSpPr>
          <p:cNvPr id="7" name="Rectangle 6">
            <a:extLst>
              <a:ext uri="{FF2B5EF4-FFF2-40B4-BE49-F238E27FC236}">
                <a16:creationId xmlns:a16="http://schemas.microsoft.com/office/drawing/2014/main" id="{3CA16D9C-7981-F702-951F-F4B48C0F4E1C}"/>
              </a:ext>
            </a:extLst>
          </p:cNvPr>
          <p:cNvSpPr/>
          <p:nvPr/>
        </p:nvSpPr>
        <p:spPr>
          <a:xfrm>
            <a:off x="0" y="1318680"/>
            <a:ext cx="9144000" cy="7772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The control unit </a:t>
            </a:r>
            <a:r>
              <a:rPr lang="en-US" sz="2200" b="1" dirty="0">
                <a:solidFill>
                  <a:schemeClr val="accent4"/>
                </a:solidFill>
                <a:latin typeface="Avenir Next" panose="020B0503020202020204" pitchFamily="34" charset="0"/>
              </a:rPr>
              <a:t>schedules</a:t>
            </a:r>
            <a:r>
              <a:rPr lang="en-US" sz="2200" b="1" dirty="0">
                <a:solidFill>
                  <a:schemeClr val="tx1"/>
                </a:solidFill>
                <a:latin typeface="Avenir Next" panose="020B0503020202020204" pitchFamily="34" charset="0"/>
              </a:rPr>
              <a:t> and </a:t>
            </a:r>
            <a:r>
              <a:rPr lang="en-US" sz="2200" b="1" dirty="0">
                <a:solidFill>
                  <a:schemeClr val="accent4"/>
                </a:solidFill>
                <a:latin typeface="Avenir Next" panose="020B0503020202020204" pitchFamily="34" charset="0"/>
              </a:rPr>
              <a:t>orchestrates</a:t>
            </a:r>
            <a:br>
              <a:rPr lang="en-US" sz="2200" b="1" dirty="0">
                <a:solidFill>
                  <a:schemeClr val="accent4"/>
                </a:solidFill>
                <a:latin typeface="Avenir Next" panose="020B0503020202020204" pitchFamily="34" charset="0"/>
              </a:rPr>
            </a:br>
            <a:r>
              <a:rPr lang="en-US" sz="2200" b="1" dirty="0">
                <a:solidFill>
                  <a:schemeClr val="tx1"/>
                </a:solidFill>
                <a:latin typeface="Avenir Next" panose="020B0503020202020204" pitchFamily="34" charset="0"/>
              </a:rPr>
              <a:t> the execution of multiple PUD operations </a:t>
            </a:r>
            <a:r>
              <a:rPr lang="en-US" sz="2200" b="1" dirty="0">
                <a:solidFill>
                  <a:schemeClr val="accent4"/>
                </a:solidFill>
                <a:latin typeface="Avenir Next" panose="020B0503020202020204" pitchFamily="34" charset="0"/>
              </a:rPr>
              <a:t>transparently</a:t>
            </a:r>
            <a:r>
              <a:rPr lang="en-US" sz="2200" b="1" dirty="0">
                <a:solidFill>
                  <a:schemeClr val="tx1"/>
                </a:solidFill>
                <a:latin typeface="Avenir Next" panose="020B0503020202020204" pitchFamily="34" charset="0"/>
              </a:rPr>
              <a:t> </a:t>
            </a:r>
          </a:p>
        </p:txBody>
      </p:sp>
      <p:grpSp>
        <p:nvGrpSpPr>
          <p:cNvPr id="2" name="Group 1">
            <a:extLst>
              <a:ext uri="{FF2B5EF4-FFF2-40B4-BE49-F238E27FC236}">
                <a16:creationId xmlns:a16="http://schemas.microsoft.com/office/drawing/2014/main" id="{91974072-0568-D524-A1FF-1EC2B7361CFB}"/>
              </a:ext>
            </a:extLst>
          </p:cNvPr>
          <p:cNvGrpSpPr/>
          <p:nvPr/>
        </p:nvGrpSpPr>
        <p:grpSpPr>
          <a:xfrm>
            <a:off x="1705203" y="2196139"/>
            <a:ext cx="5846786" cy="4165189"/>
            <a:chOff x="1705203" y="2196139"/>
            <a:chExt cx="5846786" cy="4165189"/>
          </a:xfrm>
        </p:grpSpPr>
        <p:pic>
          <p:nvPicPr>
            <p:cNvPr id="173" name="Picture 172">
              <a:extLst>
                <a:ext uri="{FF2B5EF4-FFF2-40B4-BE49-F238E27FC236}">
                  <a16:creationId xmlns:a16="http://schemas.microsoft.com/office/drawing/2014/main" id="{1D0E3253-6106-C8E3-7A11-D6BFA5B015AB}"/>
                </a:ext>
              </a:extLst>
            </p:cNvPr>
            <p:cNvPicPr>
              <a:picLocks noChangeAspect="1"/>
            </p:cNvPicPr>
            <p:nvPr/>
          </p:nvPicPr>
          <p:blipFill>
            <a:blip r:embed="rId3"/>
            <a:stretch>
              <a:fillRect/>
            </a:stretch>
          </p:blipFill>
          <p:spPr>
            <a:xfrm>
              <a:off x="1705203" y="2196139"/>
              <a:ext cx="5846786" cy="4165189"/>
            </a:xfrm>
            <a:prstGeom prst="rect">
              <a:avLst/>
            </a:prstGeom>
          </p:spPr>
        </p:pic>
        <p:sp>
          <p:nvSpPr>
            <p:cNvPr id="174" name="Oval 173">
              <a:extLst>
                <a:ext uri="{FF2B5EF4-FFF2-40B4-BE49-F238E27FC236}">
                  <a16:creationId xmlns:a16="http://schemas.microsoft.com/office/drawing/2014/main" id="{436E566E-AA19-D6B4-2B51-B8F42D06659C}"/>
                </a:ext>
              </a:extLst>
            </p:cNvPr>
            <p:cNvSpPr/>
            <p:nvPr/>
          </p:nvSpPr>
          <p:spPr>
            <a:xfrm>
              <a:off x="4529787" y="2196139"/>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Oval 174">
              <a:extLst>
                <a:ext uri="{FF2B5EF4-FFF2-40B4-BE49-F238E27FC236}">
                  <a16:creationId xmlns:a16="http://schemas.microsoft.com/office/drawing/2014/main" id="{2F81D165-94E2-61F3-2812-D59661E8C819}"/>
                </a:ext>
              </a:extLst>
            </p:cNvPr>
            <p:cNvSpPr/>
            <p:nvPr/>
          </p:nvSpPr>
          <p:spPr>
            <a:xfrm>
              <a:off x="3234935" y="2822186"/>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Oval 175">
              <a:extLst>
                <a:ext uri="{FF2B5EF4-FFF2-40B4-BE49-F238E27FC236}">
                  <a16:creationId xmlns:a16="http://schemas.microsoft.com/office/drawing/2014/main" id="{0180C2CB-45CA-6727-A23E-05F0D2BA433D}"/>
                </a:ext>
              </a:extLst>
            </p:cNvPr>
            <p:cNvSpPr/>
            <p:nvPr/>
          </p:nvSpPr>
          <p:spPr>
            <a:xfrm>
              <a:off x="3913608" y="4533671"/>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a:extLst>
                <a:ext uri="{FF2B5EF4-FFF2-40B4-BE49-F238E27FC236}">
                  <a16:creationId xmlns:a16="http://schemas.microsoft.com/office/drawing/2014/main" id="{D431A704-D8D8-599B-922F-AFEF85E4CEA0}"/>
                </a:ext>
              </a:extLst>
            </p:cNvPr>
            <p:cNvSpPr/>
            <p:nvPr/>
          </p:nvSpPr>
          <p:spPr>
            <a:xfrm>
              <a:off x="6013219" y="4533671"/>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77">
              <a:extLst>
                <a:ext uri="{FF2B5EF4-FFF2-40B4-BE49-F238E27FC236}">
                  <a16:creationId xmlns:a16="http://schemas.microsoft.com/office/drawing/2014/main" id="{F85E2129-13AD-6B14-20D4-5590EAF14B96}"/>
                </a:ext>
              </a:extLst>
            </p:cNvPr>
            <p:cNvSpPr/>
            <p:nvPr/>
          </p:nvSpPr>
          <p:spPr>
            <a:xfrm flipH="1">
              <a:off x="1705203" y="3429000"/>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DD838BB2-2AD6-3668-7541-2ECF6C495238}"/>
                </a:ext>
              </a:extLst>
            </p:cNvPr>
            <p:cNvSpPr/>
            <p:nvPr/>
          </p:nvSpPr>
          <p:spPr>
            <a:xfrm flipH="1">
              <a:off x="2416769" y="3046288"/>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367AC370-9318-1F18-13D4-DC42B75CA646}"/>
                </a:ext>
              </a:extLst>
            </p:cNvPr>
            <p:cNvSpPr/>
            <p:nvPr/>
          </p:nvSpPr>
          <p:spPr>
            <a:xfrm flipH="1">
              <a:off x="1718359" y="4874342"/>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8F0731F-D5D0-34B9-6638-16DA816F7FF9}"/>
                </a:ext>
              </a:extLst>
            </p:cNvPr>
            <p:cNvSpPr/>
            <p:nvPr/>
          </p:nvSpPr>
          <p:spPr>
            <a:xfrm flipH="1">
              <a:off x="2416769" y="4453563"/>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Rounded Rectangle 2">
            <a:extLst>
              <a:ext uri="{FF2B5EF4-FFF2-40B4-BE49-F238E27FC236}">
                <a16:creationId xmlns:a16="http://schemas.microsoft.com/office/drawing/2014/main" id="{DB3FCB2A-D02D-5DF4-9DEE-C3EFB93811D8}"/>
              </a:ext>
            </a:extLst>
          </p:cNvPr>
          <p:cNvSpPr/>
          <p:nvPr/>
        </p:nvSpPr>
        <p:spPr>
          <a:xfrm>
            <a:off x="1751249" y="5206168"/>
            <a:ext cx="5781037" cy="1142004"/>
          </a:xfrm>
          <a:prstGeom prst="roundRect">
            <a:avLst>
              <a:gd name="adj" fmla="val 7841"/>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ounded Rectangle 4">
            <a:extLst>
              <a:ext uri="{FF2B5EF4-FFF2-40B4-BE49-F238E27FC236}">
                <a16:creationId xmlns:a16="http://schemas.microsoft.com/office/drawing/2014/main" id="{033CF296-DF23-F5A9-6521-50DC851D8A5F}"/>
              </a:ext>
            </a:extLst>
          </p:cNvPr>
          <p:cNvSpPr/>
          <p:nvPr/>
        </p:nvSpPr>
        <p:spPr>
          <a:xfrm>
            <a:off x="1751249" y="3773982"/>
            <a:ext cx="1419002" cy="642139"/>
          </a:xfrm>
          <a:prstGeom prst="roundRect">
            <a:avLst>
              <a:gd name="adj" fmla="val 7841"/>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ed Rectangle 5">
            <a:extLst>
              <a:ext uri="{FF2B5EF4-FFF2-40B4-BE49-F238E27FC236}">
                <a16:creationId xmlns:a16="http://schemas.microsoft.com/office/drawing/2014/main" id="{AFD2086A-D04D-BF33-C987-E879C86A3CD6}"/>
              </a:ext>
            </a:extLst>
          </p:cNvPr>
          <p:cNvSpPr/>
          <p:nvPr/>
        </p:nvSpPr>
        <p:spPr>
          <a:xfrm>
            <a:off x="3690486" y="3019602"/>
            <a:ext cx="3835222" cy="1236634"/>
          </a:xfrm>
          <a:prstGeom prst="roundRect">
            <a:avLst>
              <a:gd name="adj" fmla="val 7841"/>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0" name="Table 4">
            <a:extLst>
              <a:ext uri="{FF2B5EF4-FFF2-40B4-BE49-F238E27FC236}">
                <a16:creationId xmlns:a16="http://schemas.microsoft.com/office/drawing/2014/main" id="{F44DE856-5796-67B3-6C85-FCE799452472}"/>
              </a:ext>
            </a:extLst>
          </p:cNvPr>
          <p:cNvGraphicFramePr>
            <a:graphicFrameLocks/>
          </p:cNvGraphicFramePr>
          <p:nvPr>
            <p:extLst>
              <p:ext uri="{D42A27DB-BD31-4B8C-83A1-F6EECF244321}">
                <p14:modId xmlns:p14="http://schemas.microsoft.com/office/powerpoint/2010/main" val="4117229776"/>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769246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 presetClass="exit" presetSubtype="0" fill="hold" grpId="1" nodeType="clickEffect">
                                  <p:stCondLst>
                                    <p:cond delay="0"/>
                                  </p:stCondLst>
                                  <p:childTnLst>
                                    <p:set>
                                      <p:cBhvr>
                                        <p:cTn id="11" dur="1" fill="hold">
                                          <p:stCondLst>
                                            <p:cond delay="0"/>
                                          </p:stCondLst>
                                        </p:cTn>
                                        <p:tgtEl>
                                          <p:spTgt spid="5"/>
                                        </p:tgtEl>
                                        <p:attrNameLst>
                                          <p:attrName>style.visibility</p:attrName>
                                        </p:attrNameLst>
                                      </p:cBhvr>
                                      <p:to>
                                        <p:strVal val="hidden"/>
                                      </p:to>
                                    </p:set>
                                  </p:childTnLst>
                                </p:cTn>
                              </p:par>
                              <p:par>
                                <p:cTn id="12" presetID="10" presetClass="entr" presetSubtype="0" fill="hold" grpId="0"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3"/>
                                        </p:tgtEl>
                                        <p:attrNameLst>
                                          <p:attrName>style.visibility</p:attrName>
                                        </p:attrNameLst>
                                      </p:cBhvr>
                                      <p:to>
                                        <p:strVal val="hidden"/>
                                      </p:to>
                                    </p:set>
                                  </p:childTnLst>
                                </p:cTn>
                              </p:par>
                              <p:par>
                                <p:cTn id="19" presetID="10"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5" grpId="0" animBg="1"/>
      <p:bldP spid="5" grpId="1" animBg="1"/>
      <p:bldP spid="6"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169011" y="68828"/>
            <a:ext cx="8894602" cy="943888"/>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Introduction &amp; Background</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0533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Limitations of PUD Systems</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BABABA"/>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27893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MIMDRAM</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3</a:t>
              </a:r>
            </a:p>
          </p:txBody>
        </p:sp>
      </p:grpSp>
      <p:grpSp>
        <p:nvGrpSpPr>
          <p:cNvPr id="37" name="Group 36">
            <a:extLst>
              <a:ext uri="{FF2B5EF4-FFF2-40B4-BE49-F238E27FC236}">
                <a16:creationId xmlns:a16="http://schemas.microsoft.com/office/drawing/2014/main" id="{9AA1098E-4920-8C3F-DA3A-A875EBAF516B}"/>
              </a:ext>
            </a:extLst>
          </p:cNvPr>
          <p:cNvGrpSpPr/>
          <p:nvPr/>
        </p:nvGrpSpPr>
        <p:grpSpPr>
          <a:xfrm>
            <a:off x="174918" y="3525375"/>
            <a:ext cx="8779458" cy="594360"/>
            <a:chOff x="182271" y="1107480"/>
            <a:chExt cx="8779458" cy="758952"/>
          </a:xfrm>
        </p:grpSpPr>
        <p:sp>
          <p:nvSpPr>
            <p:cNvPr id="38" name="Rectangle 37">
              <a:extLst>
                <a:ext uri="{FF2B5EF4-FFF2-40B4-BE49-F238E27FC236}">
                  <a16:creationId xmlns:a16="http://schemas.microsoft.com/office/drawing/2014/main" id="{6E76F356-EB16-F78D-EE4D-2FFC18EDD2F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Hardware Overview</a:t>
              </a:r>
            </a:p>
          </p:txBody>
        </p:sp>
        <p:sp>
          <p:nvSpPr>
            <p:cNvPr id="39" name="Rectangle 38">
              <a:extLst>
                <a:ext uri="{FF2B5EF4-FFF2-40B4-BE49-F238E27FC236}">
                  <a16:creationId xmlns:a16="http://schemas.microsoft.com/office/drawing/2014/main" id="{71BE25DD-BB01-1019-91B4-1BB691BCFE21}"/>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4</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4261376"/>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1A82C4"/>
                  </a:solidFill>
                  <a:latin typeface="Avenir Next" panose="020B0503020202020204" pitchFamily="34" charset="0"/>
                </a:rPr>
                <a:t>Software Support</a:t>
              </a: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1A82C4"/>
                  </a:solidFill>
                  <a:latin typeface="Avenir Next" panose="020B0503020202020204" pitchFamily="34" charset="0"/>
                </a:rPr>
                <a:t>5</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997377"/>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6</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7</a:t>
              </a:r>
            </a:p>
          </p:txBody>
        </p:sp>
      </p:grpSp>
      <p:graphicFrame>
        <p:nvGraphicFramePr>
          <p:cNvPr id="4" name="Table 4">
            <a:extLst>
              <a:ext uri="{FF2B5EF4-FFF2-40B4-BE49-F238E27FC236}">
                <a16:creationId xmlns:a16="http://schemas.microsoft.com/office/drawing/2014/main" id="{31FE5C3E-9476-890D-330B-62ED88D31DAF}"/>
              </a:ext>
            </a:extLst>
          </p:cNvPr>
          <p:cNvGraphicFramePr>
            <a:graphicFrameLocks/>
          </p:cNvGraphicFramePr>
          <p:nvPr>
            <p:extLst>
              <p:ext uri="{D42A27DB-BD31-4B8C-83A1-F6EECF244321}">
                <p14:modId xmlns:p14="http://schemas.microsoft.com/office/powerpoint/2010/main" val="750255577"/>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A82C4"/>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1088174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Main components of MIMDRAM:</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595959"/>
                  </a:solidFill>
                  <a:effectLst/>
                  <a:uLnTx/>
                  <a:uFillTx/>
                  <a:latin typeface="Avenir Next" panose="020B0503020202020204" pitchFamily="34" charset="0"/>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rgbClr val="595959"/>
                  </a:solidFill>
                  <a:latin typeface="Avenir Next" panose="020B0503020202020204" pitchFamily="34" charset="0"/>
                  <a:cs typeface="Gill Sans MT"/>
                </a:rPr>
                <a:t>Hardware</a:t>
              </a:r>
              <a:endParaRPr kumimoji="0" lang="en-US" sz="2200" i="0" u="none" strike="noStrike" kern="1200" cap="none" spc="0" normalizeH="0" baseline="0" noProof="0" dirty="0">
                <a:ln>
                  <a:noFill/>
                </a:ln>
                <a:solidFill>
                  <a:srgbClr val="595959"/>
                </a:solidFill>
                <a:effectLst/>
                <a:uLnTx/>
                <a:uFillTx/>
                <a:latin typeface="Avenir Next" panose="020B0503020202020204" pitchFamily="34" charset="0"/>
                <a:cs typeface="Gill Sans MT"/>
              </a:endParaRPr>
            </a:p>
            <a:p>
              <a:pPr marL="342900" lvl="0" indent="-342900" defTabSz="914400">
                <a:buFontTx/>
                <a:buChar char="-"/>
                <a:defRPr/>
              </a:pPr>
              <a:r>
                <a:rPr kumimoji="0" lang="en-US" i="0" u="none" strike="noStrike" kern="1200" cap="none" spc="0" normalizeH="0" baseline="0" noProof="0" dirty="0">
                  <a:ln>
                    <a:noFill/>
                  </a:ln>
                  <a:effectLst/>
                  <a:uLnTx/>
                  <a:uFillTx/>
                  <a:latin typeface="Avenir Next" panose="020B0503020202020204" pitchFamily="34" charset="0"/>
                  <a:cs typeface="Gill Sans MT"/>
                </a:rPr>
                <a:t>DRAM array modification </a:t>
              </a:r>
              <a:r>
                <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rPr>
                <a:t>to enable fine-grained PUD computation</a:t>
              </a:r>
            </a:p>
            <a:p>
              <a:pPr marL="342900" lvl="0" indent="-342900" defTabSz="914400">
                <a:buFontTx/>
                <a:buChar char="-"/>
                <a:defRPr/>
              </a:pPr>
              <a:r>
                <a:rPr lang="en-US" dirty="0">
                  <a:latin typeface="Avenir Next" panose="020B0503020202020204" pitchFamily="34" charset="0"/>
                  <a:cs typeface="Gill Sans MT"/>
                </a:rPr>
                <a:t>inter- and intra-mat interconnects </a:t>
              </a:r>
              <a:r>
                <a:rPr lang="en-US" dirty="0">
                  <a:solidFill>
                    <a:srgbClr val="E16161"/>
                  </a:solidFill>
                  <a:latin typeface="Avenir Next" panose="020B0503020202020204" pitchFamily="34" charset="0"/>
                  <a:cs typeface="Gill Sans MT"/>
                </a:rPr>
                <a:t>to enable PUD vector reduction</a:t>
              </a:r>
            </a:p>
            <a:p>
              <a:pPr marL="342900" lvl="0" indent="-342900" defTabSz="914400">
                <a:buFontTx/>
                <a:buChar char="-"/>
                <a:defRPr/>
              </a:pPr>
              <a:r>
                <a:rPr lang="en-US" dirty="0">
                  <a:latin typeface="Avenir Next" panose="020B0503020202020204" pitchFamily="34" charset="0"/>
                  <a:cs typeface="Gill Sans MT"/>
                </a:rPr>
                <a:t>control unit design</a:t>
              </a:r>
              <a:r>
                <a:rPr lang="en-US" dirty="0">
                  <a:solidFill>
                    <a:srgbClr val="E16161"/>
                  </a:solidFill>
                  <a:latin typeface="Avenir Next" panose="020B0503020202020204" pitchFamily="34" charset="0"/>
                  <a:cs typeface="Gill Sans MT"/>
                </a:rPr>
                <a:t> to orchestrate PUD execution </a:t>
              </a:r>
              <a:endPar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5"/>
            <a:ext cx="9144001" cy="1094830"/>
            <a:chOff x="406767" y="3421560"/>
            <a:chExt cx="8475012" cy="1105521"/>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Software</a:t>
              </a:r>
            </a:p>
            <a:p>
              <a:pPr marL="342900" lvl="0" indent="-342900" defTabSz="914400">
                <a:buFontTx/>
                <a:buChar char="-"/>
                <a:defRPr/>
              </a:pPr>
              <a:r>
                <a:rPr lang="en-US" sz="1900" b="1" dirty="0">
                  <a:latin typeface="Avenir Next" panose="020B0503020202020204" pitchFamily="34" charset="0"/>
                  <a:cs typeface="Gill Sans MT"/>
                </a:rPr>
                <a:t>new compiler support </a:t>
              </a:r>
              <a:r>
                <a:rPr lang="en-US" sz="1900" b="1" dirty="0">
                  <a:solidFill>
                    <a:schemeClr val="accent5"/>
                  </a:solidFill>
                  <a:latin typeface="Avenir Next" panose="020B0503020202020204" pitchFamily="34" charset="0"/>
                  <a:cs typeface="Gill Sans MT"/>
                </a:rPr>
                <a:t>to transparently generate PUD instructions</a:t>
              </a:r>
            </a:p>
            <a:p>
              <a:pPr marL="342900" lvl="0" indent="-342900" defTabSz="914400">
                <a:buFontTx/>
                <a:buChar char="-"/>
                <a:defRPr/>
              </a:pPr>
              <a:r>
                <a:rPr lang="en-US" sz="1900" dirty="0">
                  <a:latin typeface="Avenir Next" panose="020B0503020202020204" pitchFamily="34" charset="0"/>
                  <a:cs typeface="Gill Sans MT"/>
                </a:rPr>
                <a:t>system support </a:t>
              </a:r>
              <a:r>
                <a:rPr lang="en-US" sz="1900" dirty="0">
                  <a:solidFill>
                    <a:schemeClr val="accent5"/>
                  </a:solidFill>
                  <a:latin typeface="Avenir Next" panose="020B0503020202020204" pitchFamily="34" charset="0"/>
                  <a:cs typeface="Gill Sans MT"/>
                </a:rPr>
                <a:t>to map and execute PUD instructions </a:t>
              </a:r>
              <a:endParaRPr kumimoji="0" lang="en-US" sz="1900" i="0" u="none" strike="noStrike" kern="1200" cap="none" spc="0" normalizeH="0" baseline="0" noProof="0" dirty="0">
                <a:ln>
                  <a:noFill/>
                </a:ln>
                <a:solidFill>
                  <a:schemeClr val="accent5"/>
                </a:solidFill>
                <a:effectLst/>
                <a:uLnTx/>
                <a:uFillTx/>
                <a:latin typeface="Avenir Next" panose="020B0503020202020204" pitchFamily="34" charset="0"/>
                <a:cs typeface="Gill Sans MT"/>
              </a:endParaRP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
        <p:nvSpPr>
          <p:cNvPr id="2" name="Rectangle 1">
            <a:extLst>
              <a:ext uri="{FF2B5EF4-FFF2-40B4-BE49-F238E27FC236}">
                <a16:creationId xmlns:a16="http://schemas.microsoft.com/office/drawing/2014/main" id="{3FF95EE6-0176-2234-02C6-891EB1E0A789}"/>
              </a:ext>
            </a:extLst>
          </p:cNvPr>
          <p:cNvSpPr/>
          <p:nvPr/>
        </p:nvSpPr>
        <p:spPr>
          <a:xfrm>
            <a:off x="147701" y="3787369"/>
            <a:ext cx="8996299" cy="1355856"/>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CDD3C75-F3BB-83CA-9C34-01499E447FBE}"/>
              </a:ext>
            </a:extLst>
          </p:cNvPr>
          <p:cNvSpPr/>
          <p:nvPr/>
        </p:nvSpPr>
        <p:spPr>
          <a:xfrm>
            <a:off x="440195" y="5930278"/>
            <a:ext cx="8238943" cy="417567"/>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 name="Table 4">
            <a:extLst>
              <a:ext uri="{FF2B5EF4-FFF2-40B4-BE49-F238E27FC236}">
                <a16:creationId xmlns:a16="http://schemas.microsoft.com/office/drawing/2014/main" id="{14DD62E4-3650-2554-BB8B-00B5D6AC46AC}"/>
              </a:ext>
            </a:extLst>
          </p:cNvPr>
          <p:cNvGraphicFramePr>
            <a:graphicFrameLocks/>
          </p:cNvGraphicFramePr>
          <p:nvPr>
            <p:extLst>
              <p:ext uri="{D42A27DB-BD31-4B8C-83A1-F6EECF244321}">
                <p14:modId xmlns:p14="http://schemas.microsoft.com/office/powerpoint/2010/main" val="2327460307"/>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chemeClr val="accent4"/>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4" name="Rectangle 13">
            <a:extLst>
              <a:ext uri="{FF2B5EF4-FFF2-40B4-BE49-F238E27FC236}">
                <a16:creationId xmlns:a16="http://schemas.microsoft.com/office/drawing/2014/main" id="{FF4E68E9-E74F-C1AC-BB4E-E8469EC2D583}"/>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MIMDRAM</a:t>
            </a:r>
            <a:r>
              <a:rPr lang="en-US" sz="2200" b="1" dirty="0">
                <a:solidFill>
                  <a:schemeClr val="tx1"/>
                </a:solidFill>
                <a:latin typeface="Avenir Next" panose="020B0503020202020204" pitchFamily="34" charset="0"/>
              </a:rPr>
              <a:t> is a hardware/software co-designed PUD system that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enables </a:t>
            </a:r>
            <a:r>
              <a:rPr lang="en-US" sz="2200" b="1" dirty="0">
                <a:solidFill>
                  <a:schemeClr val="accent4"/>
                </a:solidFill>
                <a:latin typeface="Avenir Next" panose="020B0503020202020204" pitchFamily="34" charset="0"/>
              </a:rPr>
              <a:t>fine-grained PUD computation </a:t>
            </a:r>
            <a:r>
              <a:rPr lang="en-US" sz="2200" b="1" dirty="0">
                <a:solidFill>
                  <a:schemeClr val="tx1"/>
                </a:solidFill>
                <a:latin typeface="Avenir Next" panose="020B0503020202020204" pitchFamily="34" charset="0"/>
              </a:rPr>
              <a:t>at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low cost </a:t>
            </a:r>
            <a:r>
              <a:rPr lang="en-US" sz="2200" b="1" dirty="0">
                <a:solidFill>
                  <a:schemeClr val="tx1"/>
                </a:solidFill>
                <a:latin typeface="Avenir Next" panose="020B0503020202020204" pitchFamily="34" charset="0"/>
              </a:rPr>
              <a:t>and </a:t>
            </a:r>
            <a:r>
              <a:rPr lang="en-US" sz="2200" b="1" dirty="0">
                <a:solidFill>
                  <a:srgbClr val="1A82C4"/>
                </a:solidFill>
                <a:latin typeface="Avenir Next" panose="020B0503020202020204" pitchFamily="34" charset="0"/>
              </a:rPr>
              <a:t>programming effort</a:t>
            </a:r>
          </a:p>
        </p:txBody>
      </p:sp>
      <p:sp>
        <p:nvSpPr>
          <p:cNvPr id="15" name="Up Arrow 14">
            <a:extLst>
              <a:ext uri="{FF2B5EF4-FFF2-40B4-BE49-F238E27FC236}">
                <a16:creationId xmlns:a16="http://schemas.microsoft.com/office/drawing/2014/main" id="{EF4581A5-AD8E-BDBD-9D6D-82C8211EEE51}"/>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20000"/>
                  <a:lumOff val="80000"/>
                </a:schemeClr>
              </a:solidFill>
            </a:endParaRPr>
          </a:p>
        </p:txBody>
      </p:sp>
    </p:spTree>
    <p:extLst>
      <p:ext uri="{BB962C8B-B14F-4D97-AF65-F5344CB8AC3E}">
        <p14:creationId xmlns:p14="http://schemas.microsoft.com/office/powerpoint/2010/main" val="176562278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DAE3152-EF73-7C24-AA26-102709B5CCF8}"/>
              </a:ext>
            </a:extLst>
          </p:cNvPr>
          <p:cNvGrpSpPr/>
          <p:nvPr/>
        </p:nvGrpSpPr>
        <p:grpSpPr>
          <a:xfrm>
            <a:off x="371659" y="1308732"/>
            <a:ext cx="8400681" cy="1328496"/>
            <a:chOff x="371659" y="2793619"/>
            <a:chExt cx="8400681" cy="1324131"/>
          </a:xfrm>
        </p:grpSpPr>
        <p:sp>
          <p:nvSpPr>
            <p:cNvPr id="4" name="Rounded Rectangle 3">
              <a:extLst>
                <a:ext uri="{FF2B5EF4-FFF2-40B4-BE49-F238E27FC236}">
                  <a16:creationId xmlns:a16="http://schemas.microsoft.com/office/drawing/2014/main" id="{A7E6E4CA-4219-9A84-8012-2A407B6E2FA5}"/>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Transparently: </a:t>
              </a:r>
            </a:p>
            <a:p>
              <a:pPr algn="ctr"/>
              <a:r>
                <a:rPr lang="en-US" sz="2200" b="1" u="sng" dirty="0">
                  <a:solidFill>
                    <a:schemeClr val="accent4"/>
                  </a:solidFill>
                  <a:latin typeface="Avenir Next" panose="020B0503020202020204" pitchFamily="34" charset="0"/>
                </a:rPr>
                <a:t>extract</a:t>
              </a:r>
              <a:r>
                <a:rPr lang="en-US" sz="2200" b="1" dirty="0">
                  <a:solidFill>
                    <a:schemeClr val="accent4"/>
                  </a:solidFill>
                  <a:latin typeface="Avenir Next" panose="020B0503020202020204" pitchFamily="34" charset="0"/>
                </a:rPr>
                <a:t> SIMD parallelism from an application, and</a:t>
              </a:r>
            </a:p>
            <a:p>
              <a:pPr algn="ctr"/>
              <a:r>
                <a:rPr lang="en-US" sz="2200" b="1" u="sng" dirty="0">
                  <a:solidFill>
                    <a:schemeClr val="accent4"/>
                  </a:solidFill>
                  <a:latin typeface="Avenir Next" panose="020B0503020202020204" pitchFamily="34" charset="0"/>
                </a:rPr>
                <a:t>schedule</a:t>
              </a:r>
              <a:r>
                <a:rPr lang="en-US" sz="2200" b="1" dirty="0">
                  <a:solidFill>
                    <a:schemeClr val="accent4"/>
                  </a:solidFill>
                  <a:latin typeface="Avenir Next" panose="020B0503020202020204" pitchFamily="34" charset="0"/>
                </a:rPr>
                <a:t> PUD instructions while maximizing </a:t>
              </a:r>
              <a:r>
                <a:rPr lang="en-US" sz="2200" b="1" u="sng" dirty="0">
                  <a:solidFill>
                    <a:schemeClr val="accent4"/>
                  </a:solidFill>
                  <a:latin typeface="Avenir Next" panose="020B0503020202020204" pitchFamily="34" charset="0"/>
                </a:rPr>
                <a:t>utilization</a:t>
              </a:r>
              <a:r>
                <a:rPr lang="en-US" sz="1600" b="1" dirty="0">
                  <a:solidFill>
                    <a:schemeClr val="accent4"/>
                  </a:solidFill>
                  <a:latin typeface="Avenir Next" panose="020B0503020202020204" pitchFamily="34" charset="0"/>
                </a:rPr>
                <a:t> </a:t>
              </a:r>
            </a:p>
          </p:txBody>
        </p:sp>
        <p:sp>
          <p:nvSpPr>
            <p:cNvPr id="5" name="TextBox 4">
              <a:extLst>
                <a:ext uri="{FF2B5EF4-FFF2-40B4-BE49-F238E27FC236}">
                  <a16:creationId xmlns:a16="http://schemas.microsoft.com/office/drawing/2014/main" id="{964CD386-BCB4-2F0B-2A1B-1C4D0C6C8168}"/>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6" name="Up Arrow 5">
            <a:extLst>
              <a:ext uri="{FF2B5EF4-FFF2-40B4-BE49-F238E27FC236}">
                <a16:creationId xmlns:a16="http://schemas.microsoft.com/office/drawing/2014/main" id="{A8F08BDB-400B-8331-1F5B-B874FEE83E31}"/>
              </a:ext>
            </a:extLst>
          </p:cNvPr>
          <p:cNvSpPr/>
          <p:nvPr/>
        </p:nvSpPr>
        <p:spPr>
          <a:xfrm rot="10800000">
            <a:off x="4331688" y="2913587"/>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lumMod val="20000"/>
                  <a:lumOff val="80000"/>
                </a:schemeClr>
              </a:solidFill>
            </a:endParaRPr>
          </a:p>
        </p:txBody>
      </p:sp>
      <p:sp>
        <p:nvSpPr>
          <p:cNvPr id="7" name="TextBox 6">
            <a:extLst>
              <a:ext uri="{FF2B5EF4-FFF2-40B4-BE49-F238E27FC236}">
                <a16:creationId xmlns:a16="http://schemas.microsoft.com/office/drawing/2014/main" id="{312828C3-9632-A1EE-3DD3-F4DEAF77E3F2}"/>
              </a:ext>
            </a:extLst>
          </p:cNvPr>
          <p:cNvSpPr txBox="1"/>
          <p:nvPr/>
        </p:nvSpPr>
        <p:spPr>
          <a:xfrm>
            <a:off x="1" y="3628154"/>
            <a:ext cx="9144000" cy="430887"/>
          </a:xfrm>
          <a:prstGeom prst="rect">
            <a:avLst/>
          </a:prstGeom>
          <a:noFill/>
        </p:spPr>
        <p:txBody>
          <a:bodyPr wrap="square">
            <a:spAutoFit/>
          </a:bodyPr>
          <a:lstStyle/>
          <a:p>
            <a:pPr algn="ctr"/>
            <a:r>
              <a:rPr lang="en-US" sz="2200" b="1" dirty="0">
                <a:latin typeface="Avenir Next" panose="020B0503020202020204" pitchFamily="34" charset="0"/>
              </a:rPr>
              <a:t>Three new LLVM-based passes targeting PUD execution</a:t>
            </a:r>
          </a:p>
        </p:txBody>
      </p:sp>
      <p:sp>
        <p:nvSpPr>
          <p:cNvPr id="10" name="Title 1">
            <a:extLst>
              <a:ext uri="{FF2B5EF4-FFF2-40B4-BE49-F238E27FC236}">
                <a16:creationId xmlns:a16="http://schemas.microsoft.com/office/drawing/2014/main" id="{73FB861D-C0E5-F24A-2621-83AF84FFD801}"/>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a:t>
            </a:r>
          </a:p>
        </p:txBody>
      </p:sp>
      <p:grpSp>
        <p:nvGrpSpPr>
          <p:cNvPr id="15" name="Group 14">
            <a:extLst>
              <a:ext uri="{FF2B5EF4-FFF2-40B4-BE49-F238E27FC236}">
                <a16:creationId xmlns:a16="http://schemas.microsoft.com/office/drawing/2014/main" id="{4D61C165-8173-658F-0DFF-1E651D5A89E4}"/>
              </a:ext>
            </a:extLst>
          </p:cNvPr>
          <p:cNvGrpSpPr/>
          <p:nvPr/>
        </p:nvGrpSpPr>
        <p:grpSpPr>
          <a:xfrm>
            <a:off x="400623" y="4241301"/>
            <a:ext cx="8342754" cy="1926446"/>
            <a:chOff x="400623" y="4241301"/>
            <a:chExt cx="8342754" cy="1926446"/>
          </a:xfrm>
        </p:grpSpPr>
        <p:pic>
          <p:nvPicPr>
            <p:cNvPr id="8" name="Picture 7">
              <a:extLst>
                <a:ext uri="{FF2B5EF4-FFF2-40B4-BE49-F238E27FC236}">
                  <a16:creationId xmlns:a16="http://schemas.microsoft.com/office/drawing/2014/main" id="{1E9FE1CE-C6ED-97FD-DE56-A674E05E227E}"/>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9" name="Oval 8">
              <a:extLst>
                <a:ext uri="{FF2B5EF4-FFF2-40B4-BE49-F238E27FC236}">
                  <a16:creationId xmlns:a16="http://schemas.microsoft.com/office/drawing/2014/main" id="{9B7F09A4-8F92-9029-8A3B-7BF2DB55491A}"/>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103C3D96-E6A9-DFB9-1A0A-4548E48A5148}"/>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17C791A2-37C6-342B-D2EE-53544BA899F6}"/>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774D2A2E-1453-4E4C-8549-95A4FC3A4C8F}"/>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aphicFrame>
        <p:nvGraphicFramePr>
          <p:cNvPr id="2" name="Table 4">
            <a:extLst>
              <a:ext uri="{FF2B5EF4-FFF2-40B4-BE49-F238E27FC236}">
                <a16:creationId xmlns:a16="http://schemas.microsoft.com/office/drawing/2014/main" id="{F6D40574-1686-F2FA-DFBB-FA39B73576E4}"/>
              </a:ext>
            </a:extLst>
          </p:cNvPr>
          <p:cNvGraphicFramePr>
            <a:graphicFrameLocks/>
          </p:cNvGraphicFramePr>
          <p:nvPr>
            <p:extLst>
              <p:ext uri="{D42A27DB-BD31-4B8C-83A1-F6EECF244321}">
                <p14:modId xmlns:p14="http://schemas.microsoft.com/office/powerpoint/2010/main" val="2063778983"/>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chemeClr val="accent4"/>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691466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10" presetClass="entr" presetSubtype="0"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8E25129F-2203-3964-1F17-A648AE8B1E5B}"/>
              </a:ext>
            </a:extLst>
          </p:cNvPr>
          <p:cNvCxnSpPr/>
          <p:nvPr/>
        </p:nvCxnSpPr>
        <p:spPr>
          <a:xfrm>
            <a:off x="173282" y="3231741"/>
            <a:ext cx="879743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579" name="Title 1">
            <a:extLst>
              <a:ext uri="{FF2B5EF4-FFF2-40B4-BE49-F238E27FC236}">
                <a16:creationId xmlns:a16="http://schemas.microsoft.com/office/drawing/2014/main" id="{AE054452-7F75-8319-1170-449727F6259E}"/>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(II)</a:t>
            </a:r>
          </a:p>
        </p:txBody>
      </p:sp>
      <p:grpSp>
        <p:nvGrpSpPr>
          <p:cNvPr id="2" name="Group 1">
            <a:extLst>
              <a:ext uri="{FF2B5EF4-FFF2-40B4-BE49-F238E27FC236}">
                <a16:creationId xmlns:a16="http://schemas.microsoft.com/office/drawing/2014/main" id="{D92535BD-37B7-1AA4-4D10-17949F8E7439}"/>
              </a:ext>
            </a:extLst>
          </p:cNvPr>
          <p:cNvGrpSpPr/>
          <p:nvPr/>
        </p:nvGrpSpPr>
        <p:grpSpPr>
          <a:xfrm>
            <a:off x="400623" y="1166415"/>
            <a:ext cx="8342754" cy="1926446"/>
            <a:chOff x="400623" y="4241301"/>
            <a:chExt cx="8342754" cy="1926446"/>
          </a:xfrm>
        </p:grpSpPr>
        <p:pic>
          <p:nvPicPr>
            <p:cNvPr id="577" name="Picture 576">
              <a:extLst>
                <a:ext uri="{FF2B5EF4-FFF2-40B4-BE49-F238E27FC236}">
                  <a16:creationId xmlns:a16="http://schemas.microsoft.com/office/drawing/2014/main" id="{CE063829-72BF-46BE-8ABA-E751D2A2B378}"/>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578" name="Oval 577">
              <a:extLst>
                <a:ext uri="{FF2B5EF4-FFF2-40B4-BE49-F238E27FC236}">
                  <a16:creationId xmlns:a16="http://schemas.microsoft.com/office/drawing/2014/main" id="{37E626DB-214C-98C2-FA0C-353FFD1C75B2}"/>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a:extLst>
                <a:ext uri="{FF2B5EF4-FFF2-40B4-BE49-F238E27FC236}">
                  <a16:creationId xmlns:a16="http://schemas.microsoft.com/office/drawing/2014/main" id="{F985E7E6-9856-50AC-70E9-E45DE3B323A6}"/>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a:extLst>
                <a:ext uri="{FF2B5EF4-FFF2-40B4-BE49-F238E27FC236}">
                  <a16:creationId xmlns:a16="http://schemas.microsoft.com/office/drawing/2014/main" id="{4B4902AB-4F83-3FFA-FDFE-A8B09DB8D962}"/>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a:extLst>
                <a:ext uri="{FF2B5EF4-FFF2-40B4-BE49-F238E27FC236}">
                  <a16:creationId xmlns:a16="http://schemas.microsoft.com/office/drawing/2014/main" id="{5CF971A4-4F88-CEF0-F121-8FC6C635B8A4}"/>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83" name="Rectangle 582">
            <a:extLst>
              <a:ext uri="{FF2B5EF4-FFF2-40B4-BE49-F238E27FC236}">
                <a16:creationId xmlns:a16="http://schemas.microsoft.com/office/drawing/2014/main" id="{F0B91EE2-A89A-8BA0-E590-15F34D3C70A2}"/>
              </a:ext>
            </a:extLst>
          </p:cNvPr>
          <p:cNvSpPr/>
          <p:nvPr/>
        </p:nvSpPr>
        <p:spPr>
          <a:xfrm>
            <a:off x="4418753" y="1165565"/>
            <a:ext cx="4521315" cy="1975802"/>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9AFC0880-7E4F-7801-7D68-5F6FF347EDE2}"/>
              </a:ext>
            </a:extLst>
          </p:cNvPr>
          <p:cNvGrpSpPr/>
          <p:nvPr/>
        </p:nvGrpSpPr>
        <p:grpSpPr>
          <a:xfrm>
            <a:off x="408297" y="3442732"/>
            <a:ext cx="8400681" cy="819412"/>
            <a:chOff x="371659" y="2793619"/>
            <a:chExt cx="8400681" cy="1324131"/>
          </a:xfrm>
        </p:grpSpPr>
        <p:sp>
          <p:nvSpPr>
            <p:cNvPr id="20" name="Rounded Rectangle 19">
              <a:extLst>
                <a:ext uri="{FF2B5EF4-FFF2-40B4-BE49-F238E27FC236}">
                  <a16:creationId xmlns:a16="http://schemas.microsoft.com/office/drawing/2014/main" id="{4B247822-FAB6-F394-CA1A-4ED6619587C5}"/>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Identify SIMD parallelism, generate PUD instructions,</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 and set the appropriate vectorization factor </a:t>
              </a:r>
              <a:endParaRPr lang="en-US" b="1" dirty="0">
                <a:solidFill>
                  <a:schemeClr val="accent4"/>
                </a:solidFill>
                <a:latin typeface="Avenir Next" panose="020B0503020202020204" pitchFamily="34" charset="0"/>
              </a:endParaRPr>
            </a:p>
          </p:txBody>
        </p:sp>
        <p:sp>
          <p:nvSpPr>
            <p:cNvPr id="21" name="TextBox 20">
              <a:extLst>
                <a:ext uri="{FF2B5EF4-FFF2-40B4-BE49-F238E27FC236}">
                  <a16:creationId xmlns:a16="http://schemas.microsoft.com/office/drawing/2014/main" id="{67536B30-6510-9D52-3F2A-ADB3CF0CDDAC}"/>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graphicFrame>
        <p:nvGraphicFramePr>
          <p:cNvPr id="24" name="Table 4">
            <a:extLst>
              <a:ext uri="{FF2B5EF4-FFF2-40B4-BE49-F238E27FC236}">
                <a16:creationId xmlns:a16="http://schemas.microsoft.com/office/drawing/2014/main" id="{A3A94F9B-9127-6C03-E1FA-832073E89BB8}"/>
              </a:ext>
            </a:extLst>
          </p:cNvPr>
          <p:cNvGraphicFramePr>
            <a:graphicFrameLocks/>
          </p:cNvGraphicFramePr>
          <p:nvPr>
            <p:extLst>
              <p:ext uri="{D42A27DB-BD31-4B8C-83A1-F6EECF244321}">
                <p14:modId xmlns:p14="http://schemas.microsoft.com/office/powerpoint/2010/main" val="3964792335"/>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a:t>
                      </a:r>
                      <a:r>
                        <a:rPr lang="en-US" sz="800" dirty="0">
                          <a:solidFill>
                            <a:schemeClr val="accent4"/>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4062891359"/>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8E25129F-2203-3964-1F17-A648AE8B1E5B}"/>
              </a:ext>
            </a:extLst>
          </p:cNvPr>
          <p:cNvCxnSpPr/>
          <p:nvPr/>
        </p:nvCxnSpPr>
        <p:spPr>
          <a:xfrm>
            <a:off x="173282" y="3231741"/>
            <a:ext cx="879743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579" name="Title 1">
            <a:extLst>
              <a:ext uri="{FF2B5EF4-FFF2-40B4-BE49-F238E27FC236}">
                <a16:creationId xmlns:a16="http://schemas.microsoft.com/office/drawing/2014/main" id="{AE054452-7F75-8319-1170-449727F6259E}"/>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(II)</a:t>
            </a:r>
          </a:p>
        </p:txBody>
      </p:sp>
      <p:grpSp>
        <p:nvGrpSpPr>
          <p:cNvPr id="2" name="Group 1">
            <a:extLst>
              <a:ext uri="{FF2B5EF4-FFF2-40B4-BE49-F238E27FC236}">
                <a16:creationId xmlns:a16="http://schemas.microsoft.com/office/drawing/2014/main" id="{D92535BD-37B7-1AA4-4D10-17949F8E7439}"/>
              </a:ext>
            </a:extLst>
          </p:cNvPr>
          <p:cNvGrpSpPr/>
          <p:nvPr/>
        </p:nvGrpSpPr>
        <p:grpSpPr>
          <a:xfrm>
            <a:off x="400623" y="1166415"/>
            <a:ext cx="8342754" cy="1926446"/>
            <a:chOff x="400623" y="4241301"/>
            <a:chExt cx="8342754" cy="1926446"/>
          </a:xfrm>
        </p:grpSpPr>
        <p:pic>
          <p:nvPicPr>
            <p:cNvPr id="577" name="Picture 576">
              <a:extLst>
                <a:ext uri="{FF2B5EF4-FFF2-40B4-BE49-F238E27FC236}">
                  <a16:creationId xmlns:a16="http://schemas.microsoft.com/office/drawing/2014/main" id="{CE063829-72BF-46BE-8ABA-E751D2A2B378}"/>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578" name="Oval 577">
              <a:extLst>
                <a:ext uri="{FF2B5EF4-FFF2-40B4-BE49-F238E27FC236}">
                  <a16:creationId xmlns:a16="http://schemas.microsoft.com/office/drawing/2014/main" id="{37E626DB-214C-98C2-FA0C-353FFD1C75B2}"/>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a:extLst>
                <a:ext uri="{FF2B5EF4-FFF2-40B4-BE49-F238E27FC236}">
                  <a16:creationId xmlns:a16="http://schemas.microsoft.com/office/drawing/2014/main" id="{F985E7E6-9856-50AC-70E9-E45DE3B323A6}"/>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a:extLst>
                <a:ext uri="{FF2B5EF4-FFF2-40B4-BE49-F238E27FC236}">
                  <a16:creationId xmlns:a16="http://schemas.microsoft.com/office/drawing/2014/main" id="{4B4902AB-4F83-3FFA-FDFE-A8B09DB8D962}"/>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a:extLst>
                <a:ext uri="{FF2B5EF4-FFF2-40B4-BE49-F238E27FC236}">
                  <a16:creationId xmlns:a16="http://schemas.microsoft.com/office/drawing/2014/main" id="{5CF971A4-4F88-CEF0-F121-8FC6C635B8A4}"/>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83" name="Rectangle 582">
            <a:extLst>
              <a:ext uri="{FF2B5EF4-FFF2-40B4-BE49-F238E27FC236}">
                <a16:creationId xmlns:a16="http://schemas.microsoft.com/office/drawing/2014/main" id="{F0B91EE2-A89A-8BA0-E590-15F34D3C70A2}"/>
              </a:ext>
            </a:extLst>
          </p:cNvPr>
          <p:cNvSpPr/>
          <p:nvPr/>
        </p:nvSpPr>
        <p:spPr>
          <a:xfrm>
            <a:off x="7104691" y="1166415"/>
            <a:ext cx="1828799" cy="2024112"/>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DDB5A88-2461-47BD-3F7F-877C3F012E74}"/>
              </a:ext>
            </a:extLst>
          </p:cNvPr>
          <p:cNvSpPr/>
          <p:nvPr/>
        </p:nvSpPr>
        <p:spPr>
          <a:xfrm>
            <a:off x="188744" y="1164760"/>
            <a:ext cx="4222943" cy="1982156"/>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a:extLst>
              <a:ext uri="{FF2B5EF4-FFF2-40B4-BE49-F238E27FC236}">
                <a16:creationId xmlns:a16="http://schemas.microsoft.com/office/drawing/2014/main" id="{DA1DBC26-A501-ADF7-1EBD-3416252E3523}"/>
              </a:ext>
            </a:extLst>
          </p:cNvPr>
          <p:cNvGrpSpPr/>
          <p:nvPr/>
        </p:nvGrpSpPr>
        <p:grpSpPr>
          <a:xfrm>
            <a:off x="408297" y="4503248"/>
            <a:ext cx="8400681" cy="819412"/>
            <a:chOff x="371659" y="2793619"/>
            <a:chExt cx="8400681" cy="1324131"/>
          </a:xfrm>
        </p:grpSpPr>
        <p:sp>
          <p:nvSpPr>
            <p:cNvPr id="19" name="Rounded Rectangle 18">
              <a:extLst>
                <a:ext uri="{FF2B5EF4-FFF2-40B4-BE49-F238E27FC236}">
                  <a16:creationId xmlns:a16="http://schemas.microsoft.com/office/drawing/2014/main" id="{DE7C0DA1-41F3-B088-117A-9D19F62E9743}"/>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Improve SIMD utilization by allowing the distribution of independent PUD instructions across DRAM mats</a:t>
              </a:r>
              <a:endParaRPr lang="en-US" b="1" dirty="0">
                <a:solidFill>
                  <a:schemeClr val="accent4"/>
                </a:solidFill>
                <a:latin typeface="Avenir Next" panose="020B0503020202020204" pitchFamily="34" charset="0"/>
              </a:endParaRPr>
            </a:p>
          </p:txBody>
        </p:sp>
        <p:sp>
          <p:nvSpPr>
            <p:cNvPr id="20" name="TextBox 19">
              <a:extLst>
                <a:ext uri="{FF2B5EF4-FFF2-40B4-BE49-F238E27FC236}">
                  <a16:creationId xmlns:a16="http://schemas.microsoft.com/office/drawing/2014/main" id="{884F55E7-A642-EE26-192F-DE82413F639E}"/>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grpSp>
        <p:nvGrpSpPr>
          <p:cNvPr id="21" name="Group 20">
            <a:extLst>
              <a:ext uri="{FF2B5EF4-FFF2-40B4-BE49-F238E27FC236}">
                <a16:creationId xmlns:a16="http://schemas.microsoft.com/office/drawing/2014/main" id="{91CFC40C-9822-A969-472E-4B1920D5590E}"/>
              </a:ext>
            </a:extLst>
          </p:cNvPr>
          <p:cNvGrpSpPr/>
          <p:nvPr/>
        </p:nvGrpSpPr>
        <p:grpSpPr>
          <a:xfrm>
            <a:off x="408297" y="3442732"/>
            <a:ext cx="8400681" cy="819412"/>
            <a:chOff x="371659" y="2793619"/>
            <a:chExt cx="8400681" cy="1324131"/>
          </a:xfrm>
        </p:grpSpPr>
        <p:sp>
          <p:nvSpPr>
            <p:cNvPr id="22" name="Rounded Rectangle 21">
              <a:extLst>
                <a:ext uri="{FF2B5EF4-FFF2-40B4-BE49-F238E27FC236}">
                  <a16:creationId xmlns:a16="http://schemas.microsoft.com/office/drawing/2014/main" id="{BDCE35CB-F5A9-EF0A-DB3F-9979F360F6F8}"/>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Identify SIMD parallelism, generate PUD instructions,</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 and set the appropriate vectorization factor </a:t>
              </a:r>
              <a:endParaRPr lang="en-US" b="1" dirty="0">
                <a:solidFill>
                  <a:schemeClr val="accent4"/>
                </a:solidFill>
                <a:latin typeface="Avenir Next" panose="020B0503020202020204" pitchFamily="34" charset="0"/>
              </a:endParaRPr>
            </a:p>
          </p:txBody>
        </p:sp>
        <p:sp>
          <p:nvSpPr>
            <p:cNvPr id="23" name="TextBox 22">
              <a:extLst>
                <a:ext uri="{FF2B5EF4-FFF2-40B4-BE49-F238E27FC236}">
                  <a16:creationId xmlns:a16="http://schemas.microsoft.com/office/drawing/2014/main" id="{90502784-36DD-3A8A-167B-E1261F016973}"/>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24" name="Rectangle 23">
            <a:extLst>
              <a:ext uri="{FF2B5EF4-FFF2-40B4-BE49-F238E27FC236}">
                <a16:creationId xmlns:a16="http://schemas.microsoft.com/office/drawing/2014/main" id="{420A389E-CAA5-1831-08B7-B2C81E14C4A4}"/>
              </a:ext>
            </a:extLst>
          </p:cNvPr>
          <p:cNvSpPr/>
          <p:nvPr/>
        </p:nvSpPr>
        <p:spPr>
          <a:xfrm>
            <a:off x="215058" y="3380520"/>
            <a:ext cx="8718432" cy="965235"/>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5" name="Table 4">
            <a:extLst>
              <a:ext uri="{FF2B5EF4-FFF2-40B4-BE49-F238E27FC236}">
                <a16:creationId xmlns:a16="http://schemas.microsoft.com/office/drawing/2014/main" id="{A2B22F62-A659-7AC2-981C-CC107E6273EC}"/>
              </a:ext>
            </a:extLst>
          </p:cNvPr>
          <p:cNvGraphicFramePr>
            <a:graphicFrameLocks/>
          </p:cNvGraphicFramePr>
          <p:nvPr>
            <p:extLst>
              <p:ext uri="{D42A27DB-BD31-4B8C-83A1-F6EECF244321}">
                <p14:modId xmlns:p14="http://schemas.microsoft.com/office/powerpoint/2010/main" val="4183342489"/>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a:t>
                      </a:r>
                      <a:r>
                        <a:rPr lang="en-US" sz="800" dirty="0">
                          <a:solidFill>
                            <a:schemeClr val="accent4"/>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70931084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8E25129F-2203-3964-1F17-A648AE8B1E5B}"/>
              </a:ext>
            </a:extLst>
          </p:cNvPr>
          <p:cNvCxnSpPr/>
          <p:nvPr/>
        </p:nvCxnSpPr>
        <p:spPr>
          <a:xfrm>
            <a:off x="173282" y="3231741"/>
            <a:ext cx="8797436" cy="0"/>
          </a:xfrm>
          <a:prstGeom prst="line">
            <a:avLst/>
          </a:prstGeom>
          <a:ln w="28575">
            <a:prstDash val="dash"/>
          </a:ln>
        </p:spPr>
        <p:style>
          <a:lnRef idx="1">
            <a:schemeClr val="dk1"/>
          </a:lnRef>
          <a:fillRef idx="0">
            <a:schemeClr val="dk1"/>
          </a:fillRef>
          <a:effectRef idx="0">
            <a:schemeClr val="dk1"/>
          </a:effectRef>
          <a:fontRef idx="minor">
            <a:schemeClr val="tx1"/>
          </a:fontRef>
        </p:style>
      </p:cxnSp>
      <p:grpSp>
        <p:nvGrpSpPr>
          <p:cNvPr id="7" name="Group 6">
            <a:extLst>
              <a:ext uri="{FF2B5EF4-FFF2-40B4-BE49-F238E27FC236}">
                <a16:creationId xmlns:a16="http://schemas.microsoft.com/office/drawing/2014/main" id="{25725C9F-03EE-7F4A-276B-EDDE642C3DDB}"/>
              </a:ext>
            </a:extLst>
          </p:cNvPr>
          <p:cNvGrpSpPr/>
          <p:nvPr/>
        </p:nvGrpSpPr>
        <p:grpSpPr>
          <a:xfrm>
            <a:off x="408297" y="5563763"/>
            <a:ext cx="8400681" cy="819412"/>
            <a:chOff x="371659" y="2793619"/>
            <a:chExt cx="8400681" cy="1324131"/>
          </a:xfrm>
        </p:grpSpPr>
        <p:sp>
          <p:nvSpPr>
            <p:cNvPr id="8" name="Rounded Rectangle 7">
              <a:extLst>
                <a:ext uri="{FF2B5EF4-FFF2-40B4-BE49-F238E27FC236}">
                  <a16:creationId xmlns:a16="http://schemas.microsoft.com/office/drawing/2014/main" id="{182AF0CD-5C38-075D-335C-55BFC9A30E50}"/>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Generate the appropriate binary for </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data allocation and PUD instructions  </a:t>
              </a:r>
            </a:p>
          </p:txBody>
        </p:sp>
        <p:sp>
          <p:nvSpPr>
            <p:cNvPr id="9" name="TextBox 8">
              <a:extLst>
                <a:ext uri="{FF2B5EF4-FFF2-40B4-BE49-F238E27FC236}">
                  <a16:creationId xmlns:a16="http://schemas.microsoft.com/office/drawing/2014/main" id="{51B1CC48-0500-A983-736C-CDA41EBBF7D0}"/>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579" name="Title 1">
            <a:extLst>
              <a:ext uri="{FF2B5EF4-FFF2-40B4-BE49-F238E27FC236}">
                <a16:creationId xmlns:a16="http://schemas.microsoft.com/office/drawing/2014/main" id="{AE054452-7F75-8319-1170-449727F6259E}"/>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(III)</a:t>
            </a:r>
          </a:p>
        </p:txBody>
      </p:sp>
      <p:grpSp>
        <p:nvGrpSpPr>
          <p:cNvPr id="2" name="Group 1">
            <a:extLst>
              <a:ext uri="{FF2B5EF4-FFF2-40B4-BE49-F238E27FC236}">
                <a16:creationId xmlns:a16="http://schemas.microsoft.com/office/drawing/2014/main" id="{D92535BD-37B7-1AA4-4D10-17949F8E7439}"/>
              </a:ext>
            </a:extLst>
          </p:cNvPr>
          <p:cNvGrpSpPr/>
          <p:nvPr/>
        </p:nvGrpSpPr>
        <p:grpSpPr>
          <a:xfrm>
            <a:off x="400623" y="1166415"/>
            <a:ext cx="8342754" cy="1926446"/>
            <a:chOff x="400623" y="4241301"/>
            <a:chExt cx="8342754" cy="1926446"/>
          </a:xfrm>
        </p:grpSpPr>
        <p:pic>
          <p:nvPicPr>
            <p:cNvPr id="577" name="Picture 576">
              <a:extLst>
                <a:ext uri="{FF2B5EF4-FFF2-40B4-BE49-F238E27FC236}">
                  <a16:creationId xmlns:a16="http://schemas.microsoft.com/office/drawing/2014/main" id="{CE063829-72BF-46BE-8ABA-E751D2A2B378}"/>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578" name="Oval 577">
              <a:extLst>
                <a:ext uri="{FF2B5EF4-FFF2-40B4-BE49-F238E27FC236}">
                  <a16:creationId xmlns:a16="http://schemas.microsoft.com/office/drawing/2014/main" id="{37E626DB-214C-98C2-FA0C-353FFD1C75B2}"/>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a:extLst>
                <a:ext uri="{FF2B5EF4-FFF2-40B4-BE49-F238E27FC236}">
                  <a16:creationId xmlns:a16="http://schemas.microsoft.com/office/drawing/2014/main" id="{F985E7E6-9856-50AC-70E9-E45DE3B323A6}"/>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a:extLst>
                <a:ext uri="{FF2B5EF4-FFF2-40B4-BE49-F238E27FC236}">
                  <a16:creationId xmlns:a16="http://schemas.microsoft.com/office/drawing/2014/main" id="{4B4902AB-4F83-3FFA-FDFE-A8B09DB8D962}"/>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a:extLst>
                <a:ext uri="{FF2B5EF4-FFF2-40B4-BE49-F238E27FC236}">
                  <a16:creationId xmlns:a16="http://schemas.microsoft.com/office/drawing/2014/main" id="{5CF971A4-4F88-CEF0-F121-8FC6C635B8A4}"/>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Rectangle 2">
            <a:extLst>
              <a:ext uri="{FF2B5EF4-FFF2-40B4-BE49-F238E27FC236}">
                <a16:creationId xmlns:a16="http://schemas.microsoft.com/office/drawing/2014/main" id="{DDDB5A88-2461-47BD-3F7F-877C3F012E74}"/>
              </a:ext>
            </a:extLst>
          </p:cNvPr>
          <p:cNvSpPr/>
          <p:nvPr/>
        </p:nvSpPr>
        <p:spPr>
          <a:xfrm>
            <a:off x="179316" y="1135795"/>
            <a:ext cx="6915945" cy="2040617"/>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835626D9-C687-D330-3FEF-4AEF1338541B}"/>
              </a:ext>
            </a:extLst>
          </p:cNvPr>
          <p:cNvGrpSpPr/>
          <p:nvPr/>
        </p:nvGrpSpPr>
        <p:grpSpPr>
          <a:xfrm>
            <a:off x="408297" y="4503248"/>
            <a:ext cx="8400681" cy="819412"/>
            <a:chOff x="371659" y="2793619"/>
            <a:chExt cx="8400681" cy="1324131"/>
          </a:xfrm>
        </p:grpSpPr>
        <p:sp>
          <p:nvSpPr>
            <p:cNvPr id="11" name="Rounded Rectangle 10">
              <a:extLst>
                <a:ext uri="{FF2B5EF4-FFF2-40B4-BE49-F238E27FC236}">
                  <a16:creationId xmlns:a16="http://schemas.microsoft.com/office/drawing/2014/main" id="{065DCE51-3CEE-A53C-D617-86065D723704}"/>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Improve SIMD utilization by allowing the distribution of independent PUD instructions across DRAM mats</a:t>
              </a:r>
              <a:endParaRPr lang="en-US" b="1" dirty="0">
                <a:solidFill>
                  <a:schemeClr val="accent4"/>
                </a:solidFill>
                <a:latin typeface="Avenir Next" panose="020B0503020202020204" pitchFamily="34" charset="0"/>
              </a:endParaRPr>
            </a:p>
          </p:txBody>
        </p:sp>
        <p:sp>
          <p:nvSpPr>
            <p:cNvPr id="13" name="TextBox 12">
              <a:extLst>
                <a:ext uri="{FF2B5EF4-FFF2-40B4-BE49-F238E27FC236}">
                  <a16:creationId xmlns:a16="http://schemas.microsoft.com/office/drawing/2014/main" id="{4E41999A-29E9-2110-38F0-24D5399134D2}"/>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grpSp>
        <p:nvGrpSpPr>
          <p:cNvPr id="14" name="Group 13">
            <a:extLst>
              <a:ext uri="{FF2B5EF4-FFF2-40B4-BE49-F238E27FC236}">
                <a16:creationId xmlns:a16="http://schemas.microsoft.com/office/drawing/2014/main" id="{925EDFEC-8ABE-96B4-0A67-6D9BB38271BF}"/>
              </a:ext>
            </a:extLst>
          </p:cNvPr>
          <p:cNvGrpSpPr/>
          <p:nvPr/>
        </p:nvGrpSpPr>
        <p:grpSpPr>
          <a:xfrm>
            <a:off x="408297" y="3442732"/>
            <a:ext cx="8400681" cy="819412"/>
            <a:chOff x="371659" y="2793619"/>
            <a:chExt cx="8400681" cy="1324131"/>
          </a:xfrm>
        </p:grpSpPr>
        <p:sp>
          <p:nvSpPr>
            <p:cNvPr id="16" name="Rounded Rectangle 15">
              <a:extLst>
                <a:ext uri="{FF2B5EF4-FFF2-40B4-BE49-F238E27FC236}">
                  <a16:creationId xmlns:a16="http://schemas.microsoft.com/office/drawing/2014/main" id="{5BEA9F34-578D-9A16-FCA4-0CD921B5936E}"/>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Identify SIMD parallelism, generate PUD instructions,</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 and set the appropriate vectorization factor </a:t>
              </a:r>
              <a:endParaRPr lang="en-US" b="1" dirty="0">
                <a:solidFill>
                  <a:schemeClr val="accent4"/>
                </a:solidFill>
                <a:latin typeface="Avenir Next" panose="020B0503020202020204" pitchFamily="34" charset="0"/>
              </a:endParaRPr>
            </a:p>
          </p:txBody>
        </p:sp>
        <p:sp>
          <p:nvSpPr>
            <p:cNvPr id="17" name="TextBox 16">
              <a:extLst>
                <a:ext uri="{FF2B5EF4-FFF2-40B4-BE49-F238E27FC236}">
                  <a16:creationId xmlns:a16="http://schemas.microsoft.com/office/drawing/2014/main" id="{ADBA093D-D950-E5CF-130A-27BEB40D38BE}"/>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18" name="Rectangle 17">
            <a:extLst>
              <a:ext uri="{FF2B5EF4-FFF2-40B4-BE49-F238E27FC236}">
                <a16:creationId xmlns:a16="http://schemas.microsoft.com/office/drawing/2014/main" id="{9789863D-D85E-9C54-AFB9-07F9A8103860}"/>
              </a:ext>
            </a:extLst>
          </p:cNvPr>
          <p:cNvSpPr/>
          <p:nvPr/>
        </p:nvSpPr>
        <p:spPr>
          <a:xfrm>
            <a:off x="215058" y="3380520"/>
            <a:ext cx="8797436" cy="2024112"/>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9" name="Table 4">
            <a:extLst>
              <a:ext uri="{FF2B5EF4-FFF2-40B4-BE49-F238E27FC236}">
                <a16:creationId xmlns:a16="http://schemas.microsoft.com/office/drawing/2014/main" id="{15FA05FB-ACDB-1D00-C7F1-4612AC46D658}"/>
              </a:ext>
            </a:extLst>
          </p:cNvPr>
          <p:cNvGraphicFramePr>
            <a:graphicFrameLocks/>
          </p:cNvGraphicFramePr>
          <p:nvPr>
            <p:extLst>
              <p:ext uri="{D42A27DB-BD31-4B8C-83A1-F6EECF244321}">
                <p14:modId xmlns:p14="http://schemas.microsoft.com/office/powerpoint/2010/main" val="1703689671"/>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a:t>
                      </a:r>
                      <a:r>
                        <a:rPr lang="en-US" sz="800" dirty="0">
                          <a:solidFill>
                            <a:schemeClr val="accent4"/>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98745498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Main components of MIMDRAM:</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595959"/>
                  </a:solidFill>
                  <a:effectLst/>
                  <a:uLnTx/>
                  <a:uFillTx/>
                  <a:latin typeface="Avenir Next" panose="020B0503020202020204" pitchFamily="34" charset="0"/>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rgbClr val="595959"/>
                  </a:solidFill>
                  <a:latin typeface="Avenir Next" panose="020B0503020202020204" pitchFamily="34" charset="0"/>
                  <a:cs typeface="Gill Sans MT"/>
                </a:rPr>
                <a:t>Hardware-side</a:t>
              </a:r>
              <a:r>
                <a:rPr kumimoji="0" lang="en-US" sz="2200" i="0" u="none" strike="noStrike" kern="1200" cap="none" spc="0" normalizeH="0" baseline="0" noProof="0" dirty="0">
                  <a:ln>
                    <a:noFill/>
                  </a:ln>
                  <a:solidFill>
                    <a:srgbClr val="595959"/>
                  </a:solidFill>
                  <a:effectLst/>
                  <a:uLnTx/>
                  <a:uFillTx/>
                  <a:latin typeface="Avenir Next" panose="020B0503020202020204" pitchFamily="34" charset="0"/>
                  <a:cs typeface="Gill Sans MT"/>
                </a:rPr>
                <a:t> </a:t>
              </a:r>
            </a:p>
            <a:p>
              <a:pPr marL="342900" lvl="0" indent="-342900" defTabSz="914400">
                <a:buFontTx/>
                <a:buChar char="-"/>
                <a:defRPr/>
              </a:pPr>
              <a:r>
                <a:rPr kumimoji="0" lang="en-US" i="0" u="none" strike="noStrike" kern="1200" cap="none" spc="0" normalizeH="0" baseline="0" noProof="0" dirty="0">
                  <a:ln>
                    <a:noFill/>
                  </a:ln>
                  <a:effectLst/>
                  <a:uLnTx/>
                  <a:uFillTx/>
                  <a:latin typeface="Avenir Next" panose="020B0503020202020204" pitchFamily="34" charset="0"/>
                  <a:cs typeface="Gill Sans MT"/>
                </a:rPr>
                <a:t>DRAM array modification </a:t>
              </a:r>
              <a:r>
                <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rPr>
                <a:t>to enable fine-grained PUD computation</a:t>
              </a:r>
            </a:p>
            <a:p>
              <a:pPr marL="342900" lvl="0" indent="-342900" defTabSz="914400">
                <a:buFontTx/>
                <a:buChar char="-"/>
                <a:defRPr/>
              </a:pPr>
              <a:r>
                <a:rPr lang="en-US" dirty="0">
                  <a:latin typeface="Avenir Next" panose="020B0503020202020204" pitchFamily="34" charset="0"/>
                  <a:cs typeface="Gill Sans MT"/>
                </a:rPr>
                <a:t>inter- and intra-mat interconnects </a:t>
              </a:r>
              <a:r>
                <a:rPr lang="en-US" dirty="0">
                  <a:solidFill>
                    <a:srgbClr val="E16161"/>
                  </a:solidFill>
                  <a:latin typeface="Avenir Next" panose="020B0503020202020204" pitchFamily="34" charset="0"/>
                  <a:cs typeface="Gill Sans MT"/>
                </a:rPr>
                <a:t>to enable PUD vector reduction</a:t>
              </a:r>
            </a:p>
            <a:p>
              <a:pPr marL="342900" lvl="0" indent="-342900" defTabSz="914400">
                <a:buFontTx/>
                <a:buChar char="-"/>
                <a:defRPr/>
              </a:pPr>
              <a:r>
                <a:rPr lang="en-US" dirty="0">
                  <a:latin typeface="Avenir Next" panose="020B0503020202020204" pitchFamily="34" charset="0"/>
                  <a:cs typeface="Gill Sans MT"/>
                </a:rPr>
                <a:t>control unit design</a:t>
              </a:r>
              <a:r>
                <a:rPr lang="en-US" dirty="0">
                  <a:solidFill>
                    <a:srgbClr val="E16161"/>
                  </a:solidFill>
                  <a:latin typeface="Avenir Next" panose="020B0503020202020204" pitchFamily="34" charset="0"/>
                  <a:cs typeface="Gill Sans MT"/>
                </a:rPr>
                <a:t> to orchestrate PUD execution </a:t>
              </a:r>
              <a:endPar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5"/>
            <a:ext cx="9144001" cy="1094830"/>
            <a:chOff x="406767" y="3421560"/>
            <a:chExt cx="8475012" cy="1105521"/>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Software</a:t>
              </a:r>
            </a:p>
            <a:p>
              <a:pPr marL="342900" lvl="0" indent="-342900" defTabSz="914400">
                <a:buFontTx/>
                <a:buChar char="-"/>
                <a:defRPr/>
              </a:pPr>
              <a:r>
                <a:rPr lang="en-US" sz="1900" dirty="0">
                  <a:latin typeface="Avenir Next" panose="020B0503020202020204" pitchFamily="34" charset="0"/>
                  <a:cs typeface="Gill Sans MT"/>
                </a:rPr>
                <a:t>new compiler support </a:t>
              </a:r>
              <a:r>
                <a:rPr lang="en-US" sz="1900" dirty="0">
                  <a:solidFill>
                    <a:schemeClr val="accent5"/>
                  </a:solidFill>
                  <a:latin typeface="Avenir Next" panose="020B0503020202020204" pitchFamily="34" charset="0"/>
                  <a:cs typeface="Gill Sans MT"/>
                </a:rPr>
                <a:t>to transparently generate PUD instructions</a:t>
              </a:r>
            </a:p>
            <a:p>
              <a:pPr marL="342900" lvl="0" indent="-342900" defTabSz="914400">
                <a:buFontTx/>
                <a:buChar char="-"/>
                <a:defRPr/>
              </a:pPr>
              <a:r>
                <a:rPr lang="en-US" sz="1900" b="1" dirty="0">
                  <a:latin typeface="Avenir Next" panose="020B0503020202020204" pitchFamily="34" charset="0"/>
                  <a:cs typeface="Gill Sans MT"/>
                </a:rPr>
                <a:t>system support </a:t>
              </a:r>
              <a:r>
                <a:rPr lang="en-US" sz="1900" b="1" dirty="0">
                  <a:solidFill>
                    <a:schemeClr val="accent5"/>
                  </a:solidFill>
                  <a:latin typeface="Avenir Next" panose="020B0503020202020204" pitchFamily="34" charset="0"/>
                  <a:cs typeface="Gill Sans MT"/>
                </a:rPr>
                <a:t>to map and execute PUD instructions </a:t>
              </a:r>
              <a:endParaRPr kumimoji="0" lang="en-US" sz="19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endParaRP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
        <p:nvSpPr>
          <p:cNvPr id="2" name="Rectangle 1">
            <a:extLst>
              <a:ext uri="{FF2B5EF4-FFF2-40B4-BE49-F238E27FC236}">
                <a16:creationId xmlns:a16="http://schemas.microsoft.com/office/drawing/2014/main" id="{3FF95EE6-0176-2234-02C6-891EB1E0A789}"/>
              </a:ext>
            </a:extLst>
          </p:cNvPr>
          <p:cNvSpPr/>
          <p:nvPr/>
        </p:nvSpPr>
        <p:spPr>
          <a:xfrm>
            <a:off x="147701" y="3698401"/>
            <a:ext cx="8996299" cy="1444824"/>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CDD3C75-F3BB-83CA-9C34-01499E447FBE}"/>
              </a:ext>
            </a:extLst>
          </p:cNvPr>
          <p:cNvSpPr/>
          <p:nvPr/>
        </p:nvSpPr>
        <p:spPr>
          <a:xfrm>
            <a:off x="500743" y="5595257"/>
            <a:ext cx="7984129" cy="289281"/>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 name="Table 4">
            <a:extLst>
              <a:ext uri="{FF2B5EF4-FFF2-40B4-BE49-F238E27FC236}">
                <a16:creationId xmlns:a16="http://schemas.microsoft.com/office/drawing/2014/main" id="{7D9D1369-9555-2B58-B8FB-DE088F73C35A}"/>
              </a:ext>
            </a:extLst>
          </p:cNvPr>
          <p:cNvGraphicFramePr>
            <a:graphicFrameLocks/>
          </p:cNvGraphicFramePr>
          <p:nvPr>
            <p:extLst>
              <p:ext uri="{D42A27DB-BD31-4B8C-83A1-F6EECF244321}">
                <p14:modId xmlns:p14="http://schemas.microsoft.com/office/powerpoint/2010/main" val="1425114154"/>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r>
                        <a:rPr lang="en-US" sz="800" dirty="0">
                          <a:solidFill>
                            <a:schemeClr val="accent4"/>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4" name="Rectangle 13">
            <a:extLst>
              <a:ext uri="{FF2B5EF4-FFF2-40B4-BE49-F238E27FC236}">
                <a16:creationId xmlns:a16="http://schemas.microsoft.com/office/drawing/2014/main" id="{408FEFF7-DD56-1C0D-9BC1-E13CCB62DC20}"/>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MIMDRAM</a:t>
            </a:r>
            <a:r>
              <a:rPr lang="en-US" sz="2200" b="1" dirty="0">
                <a:solidFill>
                  <a:schemeClr val="tx1"/>
                </a:solidFill>
                <a:latin typeface="Avenir Next" panose="020B0503020202020204" pitchFamily="34" charset="0"/>
              </a:rPr>
              <a:t> is a hardware/software co-designed PUD system that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enables </a:t>
            </a:r>
            <a:r>
              <a:rPr lang="en-US" sz="2200" b="1" dirty="0">
                <a:solidFill>
                  <a:schemeClr val="accent4"/>
                </a:solidFill>
                <a:latin typeface="Avenir Next" panose="020B0503020202020204" pitchFamily="34" charset="0"/>
              </a:rPr>
              <a:t>fine-grained PUD computation </a:t>
            </a:r>
            <a:r>
              <a:rPr lang="en-US" sz="2200" b="1" dirty="0">
                <a:solidFill>
                  <a:schemeClr val="tx1"/>
                </a:solidFill>
                <a:latin typeface="Avenir Next" panose="020B0503020202020204" pitchFamily="34" charset="0"/>
              </a:rPr>
              <a:t>at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low cost </a:t>
            </a:r>
            <a:r>
              <a:rPr lang="en-US" sz="2200" b="1" dirty="0">
                <a:solidFill>
                  <a:schemeClr val="tx1"/>
                </a:solidFill>
                <a:latin typeface="Avenir Next" panose="020B0503020202020204" pitchFamily="34" charset="0"/>
              </a:rPr>
              <a:t>and </a:t>
            </a:r>
            <a:r>
              <a:rPr lang="en-US" sz="2200" b="1" dirty="0">
                <a:solidFill>
                  <a:srgbClr val="1A82C4"/>
                </a:solidFill>
                <a:latin typeface="Avenir Next" panose="020B0503020202020204" pitchFamily="34" charset="0"/>
              </a:rPr>
              <a:t>programming effort</a:t>
            </a:r>
          </a:p>
        </p:txBody>
      </p:sp>
      <p:sp>
        <p:nvSpPr>
          <p:cNvPr id="15" name="Up Arrow 14">
            <a:extLst>
              <a:ext uri="{FF2B5EF4-FFF2-40B4-BE49-F238E27FC236}">
                <a16:creationId xmlns:a16="http://schemas.microsoft.com/office/drawing/2014/main" id="{DACC5FD7-99CA-43DE-3AC0-D1CADACF9FB1}"/>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20000"/>
                  <a:lumOff val="80000"/>
                </a:schemeClr>
              </a:solidFill>
            </a:endParaRPr>
          </a:p>
        </p:txBody>
      </p:sp>
    </p:spTree>
    <p:extLst>
      <p:ext uri="{BB962C8B-B14F-4D97-AF65-F5344CB8AC3E}">
        <p14:creationId xmlns:p14="http://schemas.microsoft.com/office/powerpoint/2010/main" val="90084352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4" name="Rectangle 543">
            <a:extLst>
              <a:ext uri="{FF2B5EF4-FFF2-40B4-BE49-F238E27FC236}">
                <a16:creationId xmlns:a16="http://schemas.microsoft.com/office/drawing/2014/main" id="{FEC35EAC-A50B-5A49-B3C2-0F7B72193D2B}"/>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674" name="TextBox 673">
            <a:extLst>
              <a:ext uri="{FF2B5EF4-FFF2-40B4-BE49-F238E27FC236}">
                <a16:creationId xmlns:a16="http://schemas.microsoft.com/office/drawing/2014/main" id="{FD98F5F3-B955-2541-81D7-C9DF9D1AAD1A}"/>
              </a:ext>
            </a:extLst>
          </p:cNvPr>
          <p:cNvSpPr txBox="1"/>
          <p:nvPr/>
        </p:nvSpPr>
        <p:spPr>
          <a:xfrm>
            <a:off x="5468635" y="1761482"/>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DRAM Hierarchical Organization</a:t>
            </a:r>
          </a:p>
        </p:txBody>
      </p:sp>
      <p:graphicFrame>
        <p:nvGraphicFramePr>
          <p:cNvPr id="2" name="Table 4">
            <a:extLst>
              <a:ext uri="{FF2B5EF4-FFF2-40B4-BE49-F238E27FC236}">
                <a16:creationId xmlns:a16="http://schemas.microsoft.com/office/drawing/2014/main" id="{D694757A-BDD5-D1E2-0707-B239F2E59E07}"/>
              </a:ext>
            </a:extLst>
          </p:cNvPr>
          <p:cNvGraphicFramePr>
            <a:graphicFrameLocks/>
          </p:cNvGraphicFramePr>
          <p:nvPr>
            <p:extLst>
              <p:ext uri="{D42A27DB-BD31-4B8C-83A1-F6EECF244321}">
                <p14:modId xmlns:p14="http://schemas.microsoft.com/office/powerpoint/2010/main" val="3909943314"/>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151751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44"/>
                                        </p:tgtEl>
                                        <p:attrNameLst>
                                          <p:attrName>style.visibility</p:attrName>
                                        </p:attrNameLst>
                                      </p:cBhvr>
                                      <p:to>
                                        <p:strVal val="visible"/>
                                      </p:to>
                                    </p:set>
                                    <p:animEffect transition="in" filter="fade">
                                      <p:cBhvr>
                                        <p:cTn id="7" dur="500"/>
                                        <p:tgtEl>
                                          <p:spTgt spid="54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58"/>
                                        </p:tgtEl>
                                        <p:attrNameLst>
                                          <p:attrName>style.visibility</p:attrName>
                                        </p:attrNameLst>
                                      </p:cBhvr>
                                      <p:to>
                                        <p:strVal val="visible"/>
                                      </p:to>
                                    </p:set>
                                    <p:animEffect transition="in" filter="fade">
                                      <p:cBhvr>
                                        <p:cTn id="10" dur="500"/>
                                        <p:tgtEl>
                                          <p:spTgt spid="5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74"/>
                                        </p:tgtEl>
                                        <p:attrNameLst>
                                          <p:attrName>style.visibility</p:attrName>
                                        </p:attrNameLst>
                                      </p:cBhvr>
                                      <p:to>
                                        <p:strVal val="visible"/>
                                      </p:to>
                                    </p:set>
                                    <p:animEffect transition="in" filter="fade">
                                      <p:cBhvr>
                                        <p:cTn id="13" dur="500"/>
                                        <p:tgtEl>
                                          <p:spTgt spid="674"/>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547"/>
                                        </p:tgtEl>
                                        <p:attrNameLst>
                                          <p:attrName>style.visibility</p:attrName>
                                        </p:attrNameLst>
                                      </p:cBhvr>
                                      <p:to>
                                        <p:strVal val="visible"/>
                                      </p:to>
                                    </p:set>
                                    <p:animEffect transition="in" filter="wipe(left)">
                                      <p:cBhvr>
                                        <p:cTn id="17" dur="500"/>
                                        <p:tgtEl>
                                          <p:spTgt spid="547"/>
                                        </p:tgtEl>
                                      </p:cBhvr>
                                    </p:animEffect>
                                  </p:childTnLst>
                                </p:cTn>
                              </p:par>
                            </p:childTnLst>
                          </p:cTn>
                        </p:par>
                        <p:par>
                          <p:cTn id="18" fill="hold">
                            <p:stCondLst>
                              <p:cond delay="1000"/>
                            </p:stCondLst>
                            <p:childTnLst>
                              <p:par>
                                <p:cTn id="19" presetID="22" presetClass="entr" presetSubtype="1" fill="hold" nodeType="afterEffect">
                                  <p:stCondLst>
                                    <p:cond delay="0"/>
                                  </p:stCondLst>
                                  <p:childTnLst>
                                    <p:set>
                                      <p:cBhvr>
                                        <p:cTn id="20" dur="1" fill="hold">
                                          <p:stCondLst>
                                            <p:cond delay="0"/>
                                          </p:stCondLst>
                                        </p:cTn>
                                        <p:tgtEl>
                                          <p:spTgt spid="548"/>
                                        </p:tgtEl>
                                        <p:attrNameLst>
                                          <p:attrName>style.visibility</p:attrName>
                                        </p:attrNameLst>
                                      </p:cBhvr>
                                      <p:to>
                                        <p:strVal val="visible"/>
                                      </p:to>
                                    </p:set>
                                    <p:animEffect transition="in" filter="wipe(up)">
                                      <p:cBhvr>
                                        <p:cTn id="21" dur="500"/>
                                        <p:tgtEl>
                                          <p:spTgt spid="54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654"/>
                                        </p:tgtEl>
                                        <p:attrNameLst>
                                          <p:attrName>style.visibility</p:attrName>
                                        </p:attrNameLst>
                                      </p:cBhvr>
                                      <p:to>
                                        <p:strVal val="visible"/>
                                      </p:to>
                                    </p:set>
                                    <p:animEffect transition="in" filter="fade">
                                      <p:cBhvr>
                                        <p:cTn id="26" dur="500"/>
                                        <p:tgtEl>
                                          <p:spTgt spid="654"/>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644"/>
                                        </p:tgtEl>
                                        <p:attrNameLst>
                                          <p:attrName>style.visibility</p:attrName>
                                        </p:attrNameLst>
                                      </p:cBhvr>
                                      <p:to>
                                        <p:strVal val="visible"/>
                                      </p:to>
                                    </p:set>
                                    <p:animEffect transition="in" filter="fade">
                                      <p:cBhvr>
                                        <p:cTn id="31" dur="500"/>
                                        <p:tgtEl>
                                          <p:spTgt spid="6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4" grpId="0" animBg="1"/>
      <p:bldP spid="558" grpId="0" animBg="1"/>
      <p:bldP spid="674"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83A56FE-C1F1-EB10-C7E5-6806F9847126}"/>
              </a:ext>
            </a:extLst>
          </p:cNvPr>
          <p:cNvSpPr>
            <a:spLocks noGrp="1"/>
          </p:cNvSpPr>
          <p:nvPr>
            <p:ph idx="1"/>
          </p:nvPr>
        </p:nvSpPr>
        <p:spPr>
          <a:xfrm>
            <a:off x="169011" y="1236742"/>
            <a:ext cx="8894602" cy="4993235"/>
          </a:xfrm>
        </p:spPr>
        <p:txBody>
          <a:bodyPr>
            <a:normAutofit/>
          </a:bodyPr>
          <a:lstStyle/>
          <a:p>
            <a:r>
              <a:rPr lang="en-US" dirty="0"/>
              <a:t>Instruction set architecture</a:t>
            </a:r>
            <a:br>
              <a:rPr lang="en-US" dirty="0"/>
            </a:br>
            <a:endParaRPr lang="en-US" dirty="0"/>
          </a:p>
          <a:p>
            <a:r>
              <a:rPr lang="en-US" dirty="0"/>
              <a:t>Execution &amp; data transposition </a:t>
            </a:r>
            <a:br>
              <a:rPr lang="en-US" dirty="0"/>
            </a:br>
            <a:endParaRPr lang="en-US" dirty="0"/>
          </a:p>
          <a:p>
            <a:r>
              <a:rPr lang="en-US" dirty="0"/>
              <a:t>Data coherence</a:t>
            </a:r>
            <a:br>
              <a:rPr lang="en-US" dirty="0"/>
            </a:br>
            <a:endParaRPr lang="en-US" dirty="0"/>
          </a:p>
          <a:p>
            <a:r>
              <a:rPr lang="en-US" dirty="0"/>
              <a:t>Address translation</a:t>
            </a:r>
            <a:br>
              <a:rPr lang="en-US" dirty="0"/>
            </a:br>
            <a:endParaRPr lang="en-US" dirty="0"/>
          </a:p>
          <a:p>
            <a:r>
              <a:rPr lang="en-US" dirty="0"/>
              <a:t>Data allocation &amp; alignment </a:t>
            </a:r>
            <a:br>
              <a:rPr lang="en-US" sz="2400" dirty="0"/>
            </a:br>
            <a:endParaRPr lang="en-US" sz="2400" dirty="0"/>
          </a:p>
          <a:p>
            <a:r>
              <a:rPr lang="en-US" dirty="0"/>
              <a:t>Mat label translation  </a:t>
            </a:r>
          </a:p>
        </p:txBody>
      </p:sp>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System Support</a:t>
            </a:r>
          </a:p>
        </p:txBody>
      </p:sp>
      <p:graphicFrame>
        <p:nvGraphicFramePr>
          <p:cNvPr id="2" name="Table 4">
            <a:extLst>
              <a:ext uri="{FF2B5EF4-FFF2-40B4-BE49-F238E27FC236}">
                <a16:creationId xmlns:a16="http://schemas.microsoft.com/office/drawing/2014/main" id="{19764D8B-8449-F264-AFF3-F2C0F71BB763}"/>
              </a:ext>
            </a:extLst>
          </p:cNvPr>
          <p:cNvGraphicFramePr>
            <a:graphicFrameLocks/>
          </p:cNvGraphicFramePr>
          <p:nvPr>
            <p:extLst>
              <p:ext uri="{D42A27DB-BD31-4B8C-83A1-F6EECF244321}">
                <p14:modId xmlns:p14="http://schemas.microsoft.com/office/powerpoint/2010/main" val="3053109619"/>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r>
                        <a:rPr lang="en-US" sz="800" dirty="0">
                          <a:solidFill>
                            <a:schemeClr val="accent4"/>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42308313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83A56FE-C1F1-EB10-C7E5-6806F9847126}"/>
              </a:ext>
            </a:extLst>
          </p:cNvPr>
          <p:cNvSpPr>
            <a:spLocks noGrp="1"/>
          </p:cNvSpPr>
          <p:nvPr>
            <p:ph idx="1"/>
          </p:nvPr>
        </p:nvSpPr>
        <p:spPr>
          <a:xfrm>
            <a:off x="169011" y="1236742"/>
            <a:ext cx="8894602" cy="4993235"/>
          </a:xfrm>
        </p:spPr>
        <p:txBody>
          <a:bodyPr>
            <a:normAutofit/>
          </a:bodyPr>
          <a:lstStyle/>
          <a:p>
            <a:r>
              <a:rPr lang="en-US" dirty="0"/>
              <a:t>Instruction set architecture</a:t>
            </a:r>
            <a:br>
              <a:rPr lang="en-US" dirty="0"/>
            </a:br>
            <a:endParaRPr lang="en-US" dirty="0"/>
          </a:p>
          <a:p>
            <a:r>
              <a:rPr lang="en-US" dirty="0"/>
              <a:t>Execution &amp; data transposition </a:t>
            </a:r>
            <a:br>
              <a:rPr lang="en-US" dirty="0"/>
            </a:br>
            <a:endParaRPr lang="en-US" dirty="0"/>
          </a:p>
          <a:p>
            <a:r>
              <a:rPr lang="en-US" dirty="0"/>
              <a:t>Data coherence</a:t>
            </a:r>
            <a:br>
              <a:rPr lang="en-US" dirty="0"/>
            </a:br>
            <a:endParaRPr lang="en-US" dirty="0"/>
          </a:p>
          <a:p>
            <a:r>
              <a:rPr lang="en-US" dirty="0"/>
              <a:t>Address translation</a:t>
            </a:r>
            <a:br>
              <a:rPr lang="en-US" dirty="0"/>
            </a:br>
            <a:endParaRPr lang="en-US" dirty="0"/>
          </a:p>
          <a:p>
            <a:r>
              <a:rPr lang="en-US" b="1" dirty="0">
                <a:solidFill>
                  <a:schemeClr val="accent4"/>
                </a:solidFill>
              </a:rPr>
              <a:t>Data allocation &amp; alignment </a:t>
            </a:r>
            <a:br>
              <a:rPr lang="en-US" sz="2400" b="1" dirty="0">
                <a:solidFill>
                  <a:schemeClr val="accent4"/>
                </a:solidFill>
              </a:rPr>
            </a:br>
            <a:endParaRPr lang="en-US" sz="2400" b="1" dirty="0">
              <a:solidFill>
                <a:schemeClr val="accent4"/>
              </a:solidFill>
            </a:endParaRPr>
          </a:p>
          <a:p>
            <a:r>
              <a:rPr lang="en-US" dirty="0"/>
              <a:t>Mat label translation  </a:t>
            </a:r>
          </a:p>
        </p:txBody>
      </p:sp>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System Support</a:t>
            </a:r>
          </a:p>
        </p:txBody>
      </p:sp>
      <p:graphicFrame>
        <p:nvGraphicFramePr>
          <p:cNvPr id="2" name="Table 4">
            <a:extLst>
              <a:ext uri="{FF2B5EF4-FFF2-40B4-BE49-F238E27FC236}">
                <a16:creationId xmlns:a16="http://schemas.microsoft.com/office/drawing/2014/main" id="{F1F2E66A-25CE-D9FE-9018-2C4F95CD06B5}"/>
              </a:ext>
            </a:extLst>
          </p:cNvPr>
          <p:cNvGraphicFramePr>
            <a:graphicFrameLocks/>
          </p:cNvGraphicFramePr>
          <p:nvPr>
            <p:extLst>
              <p:ext uri="{D42A27DB-BD31-4B8C-83A1-F6EECF244321}">
                <p14:modId xmlns:p14="http://schemas.microsoft.com/office/powerpoint/2010/main" val="1918014380"/>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r>
                        <a:rPr lang="en-US" sz="800" dirty="0">
                          <a:solidFill>
                            <a:schemeClr val="accent4"/>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50479381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Data Allocation &amp; Alignment </a:t>
            </a:r>
          </a:p>
        </p:txBody>
      </p:sp>
      <p:sp>
        <p:nvSpPr>
          <p:cNvPr id="6" name="TextBox 5">
            <a:extLst>
              <a:ext uri="{FF2B5EF4-FFF2-40B4-BE49-F238E27FC236}">
                <a16:creationId xmlns:a16="http://schemas.microsoft.com/office/drawing/2014/main" id="{AE5A3ABA-4062-988E-E1D3-61AB48D4AEBF}"/>
              </a:ext>
            </a:extLst>
          </p:cNvPr>
          <p:cNvSpPr txBox="1"/>
          <p:nvPr/>
        </p:nvSpPr>
        <p:spPr>
          <a:xfrm>
            <a:off x="0" y="1304874"/>
            <a:ext cx="9144000" cy="1107996"/>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MIMDRAM’s memory allocator uses </a:t>
            </a:r>
            <a:br>
              <a:rPr lang="en-US" sz="2200" b="1" dirty="0">
                <a:latin typeface="Avenir Next" panose="020B0503020202020204" pitchFamily="34" charset="0"/>
              </a:rPr>
            </a:br>
            <a:r>
              <a:rPr lang="en-US" sz="2200" b="1" dirty="0">
                <a:latin typeface="Avenir Next" panose="020B0503020202020204" pitchFamily="34" charset="0"/>
              </a:rPr>
              <a:t>a pool of </a:t>
            </a:r>
            <a:r>
              <a:rPr lang="en-US" sz="2200" b="1" dirty="0">
                <a:solidFill>
                  <a:schemeClr val="accent4"/>
                </a:solidFill>
                <a:latin typeface="Avenir Next" panose="020B0503020202020204" pitchFamily="34" charset="0"/>
              </a:rPr>
              <a:t>huge pages</a:t>
            </a:r>
            <a:r>
              <a:rPr lang="en-US" sz="2200" b="1" dirty="0">
                <a:latin typeface="Avenir Next" panose="020B0503020202020204" pitchFamily="34" charset="0"/>
              </a:rPr>
              <a:t> and </a:t>
            </a:r>
            <a:r>
              <a:rPr lang="en-US" sz="2200" b="1" dirty="0">
                <a:solidFill>
                  <a:schemeClr val="accent4"/>
                </a:solidFill>
                <a:latin typeface="Avenir Next" panose="020B0503020202020204" pitchFamily="34" charset="0"/>
              </a:rPr>
              <a:t>reversed-engineered DRAM interleaving</a:t>
            </a:r>
            <a:r>
              <a:rPr lang="en-US" sz="2200" b="1" dirty="0">
                <a:latin typeface="Avenir Next" panose="020B0503020202020204" pitchFamily="34" charset="0"/>
              </a:rPr>
              <a:t> information for PUD memory objects </a:t>
            </a:r>
          </a:p>
        </p:txBody>
      </p:sp>
      <p:pic>
        <p:nvPicPr>
          <p:cNvPr id="8" name="Picture 7">
            <a:extLst>
              <a:ext uri="{FF2B5EF4-FFF2-40B4-BE49-F238E27FC236}">
                <a16:creationId xmlns:a16="http://schemas.microsoft.com/office/drawing/2014/main" id="{C84D6DFD-5508-7231-0C90-B5E827CCE974}"/>
              </a:ext>
            </a:extLst>
          </p:cNvPr>
          <p:cNvPicPr>
            <a:picLocks noChangeAspect="1"/>
          </p:cNvPicPr>
          <p:nvPr/>
        </p:nvPicPr>
        <p:blipFill>
          <a:blip r:embed="rId3"/>
          <a:stretch>
            <a:fillRect/>
          </a:stretch>
        </p:blipFill>
        <p:spPr>
          <a:xfrm>
            <a:off x="323510" y="3133451"/>
            <a:ext cx="8496980" cy="2292208"/>
          </a:xfrm>
          <a:prstGeom prst="rect">
            <a:avLst/>
          </a:prstGeom>
        </p:spPr>
      </p:pic>
      <p:sp>
        <p:nvSpPr>
          <p:cNvPr id="9" name="Rectangle 8">
            <a:extLst>
              <a:ext uri="{FF2B5EF4-FFF2-40B4-BE49-F238E27FC236}">
                <a16:creationId xmlns:a16="http://schemas.microsoft.com/office/drawing/2014/main" id="{E8695D3C-12D7-B7A9-4895-085A325BB0E8}"/>
              </a:ext>
            </a:extLst>
          </p:cNvPr>
          <p:cNvSpPr/>
          <p:nvPr/>
        </p:nvSpPr>
        <p:spPr>
          <a:xfrm>
            <a:off x="0" y="2802406"/>
            <a:ext cx="9144000" cy="46048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0" name="Table 4">
            <a:extLst>
              <a:ext uri="{FF2B5EF4-FFF2-40B4-BE49-F238E27FC236}">
                <a16:creationId xmlns:a16="http://schemas.microsoft.com/office/drawing/2014/main" id="{A8361E08-7005-9183-27EE-A984FEA6975D}"/>
              </a:ext>
            </a:extLst>
          </p:cNvPr>
          <p:cNvGraphicFramePr>
            <a:graphicFrameLocks/>
          </p:cNvGraphicFramePr>
          <p:nvPr>
            <p:extLst>
              <p:ext uri="{D42A27DB-BD31-4B8C-83A1-F6EECF244321}">
                <p14:modId xmlns:p14="http://schemas.microsoft.com/office/powerpoint/2010/main" val="655794713"/>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r>
                        <a:rPr lang="en-US" sz="800" dirty="0">
                          <a:solidFill>
                            <a:schemeClr val="accent4"/>
                          </a:solidFill>
                          <a:latin typeface="Avenir Next" panose="020B0503020202020204" pitchFamily="34" charset="0"/>
                          <a:cs typeface="Futura Medium" panose="020B0602020204020303" pitchFamily="34" charset="-79"/>
                        </a:rPr>
                        <a: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49288112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83A56FE-C1F1-EB10-C7E5-6806F9847126}"/>
              </a:ext>
            </a:extLst>
          </p:cNvPr>
          <p:cNvSpPr>
            <a:spLocks noGrp="1"/>
          </p:cNvSpPr>
          <p:nvPr>
            <p:ph idx="1"/>
          </p:nvPr>
        </p:nvSpPr>
        <p:spPr>
          <a:xfrm>
            <a:off x="169011" y="1236742"/>
            <a:ext cx="8894602" cy="4993235"/>
          </a:xfrm>
        </p:spPr>
        <p:txBody>
          <a:bodyPr>
            <a:normAutofit/>
          </a:bodyPr>
          <a:lstStyle/>
          <a:p>
            <a:r>
              <a:rPr lang="en-US" dirty="0"/>
              <a:t>Instruction set architecture</a:t>
            </a:r>
            <a:br>
              <a:rPr lang="en-US" dirty="0"/>
            </a:br>
            <a:endParaRPr lang="en-US" dirty="0"/>
          </a:p>
          <a:p>
            <a:r>
              <a:rPr lang="en-US" dirty="0"/>
              <a:t>Execution &amp; data transposition </a:t>
            </a:r>
            <a:br>
              <a:rPr lang="en-US" dirty="0"/>
            </a:br>
            <a:endParaRPr lang="en-US" dirty="0"/>
          </a:p>
          <a:p>
            <a:r>
              <a:rPr lang="en-US" dirty="0"/>
              <a:t>Data coherence</a:t>
            </a:r>
            <a:br>
              <a:rPr lang="en-US" dirty="0"/>
            </a:br>
            <a:endParaRPr lang="en-US" dirty="0"/>
          </a:p>
          <a:p>
            <a:r>
              <a:rPr lang="en-US" dirty="0"/>
              <a:t>Address translation</a:t>
            </a:r>
            <a:br>
              <a:rPr lang="en-US" dirty="0"/>
            </a:br>
            <a:endParaRPr lang="en-US" dirty="0"/>
          </a:p>
          <a:p>
            <a:r>
              <a:rPr lang="en-US" dirty="0"/>
              <a:t>Data allocation &amp; alignment </a:t>
            </a:r>
            <a:br>
              <a:rPr lang="en-US" sz="2400" dirty="0"/>
            </a:br>
            <a:endParaRPr lang="en-US" sz="2400" dirty="0"/>
          </a:p>
          <a:p>
            <a:r>
              <a:rPr lang="en-US" dirty="0"/>
              <a:t>Mat label translation  </a:t>
            </a:r>
          </a:p>
        </p:txBody>
      </p:sp>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More in the Paper &amp; GitHub</a:t>
            </a:r>
          </a:p>
        </p:txBody>
      </p:sp>
      <p:graphicFrame>
        <p:nvGraphicFramePr>
          <p:cNvPr id="5" name="Table 4">
            <a:extLst>
              <a:ext uri="{FF2B5EF4-FFF2-40B4-BE49-F238E27FC236}">
                <a16:creationId xmlns:a16="http://schemas.microsoft.com/office/drawing/2014/main" id="{B17E8638-DD6A-4F69-4C80-A54216CE9CF4}"/>
              </a:ext>
            </a:extLst>
          </p:cNvPr>
          <p:cNvGraphicFramePr>
            <a:graphicFrameLocks/>
          </p:cNvGraphicFramePr>
          <p:nvPr>
            <p:extLst>
              <p:ext uri="{D42A27DB-BD31-4B8C-83A1-F6EECF244321}">
                <p14:modId xmlns:p14="http://schemas.microsoft.com/office/powerpoint/2010/main" val="3611395891"/>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r>
                        <a:rPr lang="en-US" sz="800" dirty="0">
                          <a:solidFill>
                            <a:schemeClr val="accent4"/>
                          </a:solidFill>
                          <a:latin typeface="Avenir Next" panose="020B0503020202020204" pitchFamily="34" charset="0"/>
                          <a:cs typeface="Futura Medium" panose="020B0602020204020303" pitchFamily="34" charset="-79"/>
                        </a:rPr>
                        <a: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6" name="Rectangle 5">
            <a:extLst>
              <a:ext uri="{FF2B5EF4-FFF2-40B4-BE49-F238E27FC236}">
                <a16:creationId xmlns:a16="http://schemas.microsoft.com/office/drawing/2014/main" id="{E45943A9-CD6A-6706-36B6-C13186221CC9}"/>
              </a:ext>
            </a:extLst>
          </p:cNvPr>
          <p:cNvSpPr/>
          <p:nvPr/>
        </p:nvSpPr>
        <p:spPr>
          <a:xfrm>
            <a:off x="-2376" y="1105174"/>
            <a:ext cx="9146375" cy="5367989"/>
          </a:xfrm>
          <a:prstGeom prst="rect">
            <a:avLst/>
          </a:prstGeom>
          <a:solidFill>
            <a:srgbClr val="FFFFFF">
              <a:alpha val="9490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CCA5068F-4D59-94A6-1AE0-21A269D2EBA4}"/>
              </a:ext>
            </a:extLst>
          </p:cNvPr>
          <p:cNvPicPr>
            <a:picLocks noChangeAspect="1"/>
          </p:cNvPicPr>
          <p:nvPr/>
        </p:nvPicPr>
        <p:blipFill>
          <a:blip r:embed="rId3"/>
          <a:stretch>
            <a:fillRect/>
          </a:stretch>
        </p:blipFill>
        <p:spPr>
          <a:xfrm>
            <a:off x="569304" y="2167891"/>
            <a:ext cx="7920965" cy="2352624"/>
          </a:xfrm>
          <a:prstGeom prst="rect">
            <a:avLst/>
          </a:prstGeom>
          <a:ln w="38100">
            <a:solidFill>
              <a:schemeClr val="accent4"/>
            </a:solidFill>
          </a:ln>
        </p:spPr>
      </p:pic>
      <p:sp>
        <p:nvSpPr>
          <p:cNvPr id="8" name="TextBox 7">
            <a:extLst>
              <a:ext uri="{FF2B5EF4-FFF2-40B4-BE49-F238E27FC236}">
                <a16:creationId xmlns:a16="http://schemas.microsoft.com/office/drawing/2014/main" id="{A26C20C6-BCEC-2DF9-961C-83ADCCDF972B}"/>
              </a:ext>
            </a:extLst>
          </p:cNvPr>
          <p:cNvSpPr txBox="1"/>
          <p:nvPr/>
        </p:nvSpPr>
        <p:spPr>
          <a:xfrm>
            <a:off x="569304" y="4700565"/>
            <a:ext cx="7920965" cy="461665"/>
          </a:xfrm>
          <a:prstGeom prst="rect">
            <a:avLst/>
          </a:prstGeom>
          <a:noFill/>
        </p:spPr>
        <p:txBody>
          <a:bodyPr wrap="square">
            <a:spAutoFit/>
          </a:bodyPr>
          <a:lstStyle/>
          <a:p>
            <a:pPr algn="ctr"/>
            <a:r>
              <a:rPr lang="en-US" sz="2400" b="1" dirty="0">
                <a:latin typeface="Avenir Next" panose="020B0503020202020204" pitchFamily="34" charset="0"/>
                <a:hlinkClick r:id="rId4"/>
              </a:rPr>
              <a:t>https://arxiv.org/pdf/2402.19080.pdf</a:t>
            </a:r>
            <a:r>
              <a:rPr lang="en-US" sz="2400" b="1" dirty="0">
                <a:latin typeface="Avenir Next" panose="020B0503020202020204" pitchFamily="34" charset="0"/>
              </a:rPr>
              <a:t> </a:t>
            </a:r>
          </a:p>
        </p:txBody>
      </p:sp>
      <p:sp>
        <p:nvSpPr>
          <p:cNvPr id="10" name="TextBox 9">
            <a:extLst>
              <a:ext uri="{FF2B5EF4-FFF2-40B4-BE49-F238E27FC236}">
                <a16:creationId xmlns:a16="http://schemas.microsoft.com/office/drawing/2014/main" id="{0C5021D0-3FAD-92E3-B7E2-65F52D5E478C}"/>
              </a:ext>
            </a:extLst>
          </p:cNvPr>
          <p:cNvSpPr txBox="1"/>
          <p:nvPr/>
        </p:nvSpPr>
        <p:spPr>
          <a:xfrm>
            <a:off x="-2377" y="5383494"/>
            <a:ext cx="9146376" cy="430887"/>
          </a:xfrm>
          <a:prstGeom prst="rect">
            <a:avLst/>
          </a:prstGeom>
          <a:noFill/>
        </p:spPr>
        <p:txBody>
          <a:bodyPr wrap="square">
            <a:spAutoFit/>
          </a:bodyPr>
          <a:lstStyle/>
          <a:p>
            <a:pPr algn="ct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hlinkClick r:id="rId5">
                  <a:extLst>
                    <a:ext uri="{A12FA001-AC4F-418D-AE19-62706E023703}">
                      <ahyp:hlinkClr xmlns:ahyp="http://schemas.microsoft.com/office/drawing/2018/hyperlinkcolor" val="tx"/>
                    </a:ext>
                  </a:extLst>
                </a:hlinkClick>
              </a:rPr>
              <a:t>https://github.com/CMU-SAFARI/MIMDRAM</a:t>
            </a: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rPr>
              <a:t> </a:t>
            </a:r>
            <a:endParaRPr lang="en-US" dirty="0"/>
          </a:p>
        </p:txBody>
      </p:sp>
    </p:spTree>
    <p:extLst>
      <p:ext uri="{BB962C8B-B14F-4D97-AF65-F5344CB8AC3E}">
        <p14:creationId xmlns:p14="http://schemas.microsoft.com/office/powerpoint/2010/main" val="798028556"/>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169011" y="68828"/>
            <a:ext cx="8894602" cy="943888"/>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Introduction &amp; Background</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0533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Limitations of PUD Systems</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BABABA"/>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27893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MIMDRAM</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3</a:t>
              </a:r>
            </a:p>
          </p:txBody>
        </p:sp>
      </p:grpSp>
      <p:grpSp>
        <p:nvGrpSpPr>
          <p:cNvPr id="37" name="Group 36">
            <a:extLst>
              <a:ext uri="{FF2B5EF4-FFF2-40B4-BE49-F238E27FC236}">
                <a16:creationId xmlns:a16="http://schemas.microsoft.com/office/drawing/2014/main" id="{9AA1098E-4920-8C3F-DA3A-A875EBAF516B}"/>
              </a:ext>
            </a:extLst>
          </p:cNvPr>
          <p:cNvGrpSpPr/>
          <p:nvPr/>
        </p:nvGrpSpPr>
        <p:grpSpPr>
          <a:xfrm>
            <a:off x="174918" y="3525375"/>
            <a:ext cx="8779458" cy="594360"/>
            <a:chOff x="182271" y="1107480"/>
            <a:chExt cx="8779458" cy="758952"/>
          </a:xfrm>
        </p:grpSpPr>
        <p:sp>
          <p:nvSpPr>
            <p:cNvPr id="38" name="Rectangle 37">
              <a:extLst>
                <a:ext uri="{FF2B5EF4-FFF2-40B4-BE49-F238E27FC236}">
                  <a16:creationId xmlns:a16="http://schemas.microsoft.com/office/drawing/2014/main" id="{6E76F356-EB16-F78D-EE4D-2FFC18EDD2F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Hardware Overview</a:t>
              </a:r>
            </a:p>
          </p:txBody>
        </p:sp>
        <p:sp>
          <p:nvSpPr>
            <p:cNvPr id="39" name="Rectangle 38">
              <a:extLst>
                <a:ext uri="{FF2B5EF4-FFF2-40B4-BE49-F238E27FC236}">
                  <a16:creationId xmlns:a16="http://schemas.microsoft.com/office/drawing/2014/main" id="{71BE25DD-BB01-1019-91B4-1BB691BCFE21}"/>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4</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4261376"/>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Software Support</a:t>
              </a: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5</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997377"/>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1A82C4"/>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1A82C4"/>
                  </a:solidFill>
                  <a:latin typeface="Avenir Next" panose="020B0503020202020204" pitchFamily="34" charset="0"/>
                </a:rPr>
                <a:t>6</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7</a:t>
              </a:r>
            </a:p>
          </p:txBody>
        </p:sp>
      </p:grpSp>
      <p:graphicFrame>
        <p:nvGraphicFramePr>
          <p:cNvPr id="4" name="Table 4">
            <a:extLst>
              <a:ext uri="{FF2B5EF4-FFF2-40B4-BE49-F238E27FC236}">
                <a16:creationId xmlns:a16="http://schemas.microsoft.com/office/drawing/2014/main" id="{31FE5C3E-9476-890D-330B-62ED88D31DAF}"/>
              </a:ext>
            </a:extLst>
          </p:cNvPr>
          <p:cNvGraphicFramePr>
            <a:graphicFrameLocks/>
          </p:cNvGraphicFramePr>
          <p:nvPr>
            <p:extLst>
              <p:ext uri="{D42A27DB-BD31-4B8C-83A1-F6EECF244321}">
                <p14:modId xmlns:p14="http://schemas.microsoft.com/office/powerpoint/2010/main" val="3050809516"/>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1A82C4"/>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21098105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Methodology Overview</a:t>
            </a:r>
          </a:p>
        </p:txBody>
      </p:sp>
      <p:sp>
        <p:nvSpPr>
          <p:cNvPr id="5" name="Content Placeholder 2">
            <a:extLst>
              <a:ext uri="{FF2B5EF4-FFF2-40B4-BE49-F238E27FC236}">
                <a16:creationId xmlns:a16="http://schemas.microsoft.com/office/drawing/2014/main" id="{3B84FB2E-D1D2-0A59-CC90-336E2A9ED5EE}"/>
              </a:ext>
            </a:extLst>
          </p:cNvPr>
          <p:cNvSpPr>
            <a:spLocks noGrp="1"/>
          </p:cNvSpPr>
          <p:nvPr>
            <p:ph idx="1"/>
          </p:nvPr>
        </p:nvSpPr>
        <p:spPr>
          <a:xfrm>
            <a:off x="169011" y="1164304"/>
            <a:ext cx="8894602" cy="5248062"/>
          </a:xfrm>
        </p:spPr>
        <p:txBody>
          <a:bodyPr>
            <a:normAutofit lnSpcReduction="10000"/>
          </a:bodyPr>
          <a:lstStyle/>
          <a:p>
            <a:pPr>
              <a:lnSpc>
                <a:spcPct val="140000"/>
              </a:lnSpc>
              <a:spcBef>
                <a:spcPts val="600"/>
              </a:spcBef>
            </a:pPr>
            <a:r>
              <a:rPr lang="en-US" sz="2400" b="1" dirty="0">
                <a:solidFill>
                  <a:srgbClr val="D5712F"/>
                </a:solidFill>
                <a:latin typeface="Avenir Next" panose="020B0503020202020204" pitchFamily="34" charset="0"/>
              </a:rPr>
              <a:t>Evaluation Setup </a:t>
            </a:r>
          </a:p>
          <a:p>
            <a:pPr lvl="1">
              <a:lnSpc>
                <a:spcPct val="120000"/>
              </a:lnSpc>
              <a:spcBef>
                <a:spcPts val="0"/>
              </a:spcBef>
            </a:pPr>
            <a:r>
              <a:rPr lang="en-US" sz="2000" b="1" dirty="0">
                <a:solidFill>
                  <a:srgbClr val="D5712F"/>
                </a:solidFill>
                <a:latin typeface="Avenir Next" panose="020B0503020202020204" pitchFamily="34" charset="0"/>
              </a:rPr>
              <a:t>CPU: </a:t>
            </a:r>
            <a:r>
              <a:rPr lang="en-US" sz="2000" dirty="0">
                <a:solidFill>
                  <a:srgbClr val="D5712F"/>
                </a:solidFill>
              </a:rPr>
              <a:t>Intel Skylake CPU </a:t>
            </a:r>
            <a:endParaRPr lang="en-US" sz="2000" dirty="0">
              <a:solidFill>
                <a:srgbClr val="D5712F"/>
              </a:solidFill>
              <a:latin typeface="Avenir Next" panose="020B0503020202020204" pitchFamily="34" charset="0"/>
            </a:endParaRPr>
          </a:p>
          <a:p>
            <a:pPr lvl="1">
              <a:lnSpc>
                <a:spcPct val="120000"/>
              </a:lnSpc>
              <a:spcBef>
                <a:spcPts val="0"/>
              </a:spcBef>
            </a:pPr>
            <a:r>
              <a:rPr lang="en-US" sz="2000" b="1" dirty="0">
                <a:solidFill>
                  <a:srgbClr val="D5712F"/>
                </a:solidFill>
                <a:latin typeface="Avenir Next" panose="020B0503020202020204" pitchFamily="34" charset="0"/>
              </a:rPr>
              <a:t>GPU: </a:t>
            </a:r>
            <a:r>
              <a:rPr lang="en-US" sz="2000" dirty="0">
                <a:solidFill>
                  <a:srgbClr val="D5712F"/>
                </a:solidFill>
              </a:rPr>
              <a:t>NVIDIA A100 GPU</a:t>
            </a:r>
          </a:p>
          <a:p>
            <a:pPr lvl="1">
              <a:lnSpc>
                <a:spcPct val="120000"/>
              </a:lnSpc>
              <a:spcBef>
                <a:spcPts val="0"/>
              </a:spcBef>
            </a:pPr>
            <a:r>
              <a:rPr lang="en-US" sz="2000" b="1" dirty="0">
                <a:solidFill>
                  <a:srgbClr val="D5712F"/>
                </a:solidFill>
                <a:latin typeface="Avenir Next" panose="020B0503020202020204" pitchFamily="34" charset="0"/>
              </a:rPr>
              <a:t>PUD: </a:t>
            </a:r>
            <a:r>
              <a:rPr lang="en-US" sz="2000" dirty="0">
                <a:solidFill>
                  <a:srgbClr val="D5712F"/>
                </a:solidFill>
                <a:latin typeface="Avenir Next" panose="020B0503020202020204" pitchFamily="34" charset="0"/>
              </a:rPr>
              <a:t>SIMDRAM [Oliveira+, 2021] and </a:t>
            </a:r>
            <a:r>
              <a:rPr lang="en-US" sz="2000" dirty="0">
                <a:solidFill>
                  <a:srgbClr val="D5712F"/>
                </a:solidFill>
              </a:rPr>
              <a:t>DRISA [Li+, 2017]</a:t>
            </a:r>
            <a:endParaRPr lang="en-US" sz="2000" dirty="0">
              <a:solidFill>
                <a:srgbClr val="D5712F"/>
              </a:solidFill>
              <a:latin typeface="Avenir Next" panose="020B0503020202020204" pitchFamily="34" charset="0"/>
            </a:endParaRPr>
          </a:p>
          <a:p>
            <a:pPr lvl="1">
              <a:lnSpc>
                <a:spcPct val="120000"/>
              </a:lnSpc>
              <a:spcBef>
                <a:spcPts val="0"/>
              </a:spcBef>
            </a:pPr>
            <a:r>
              <a:rPr lang="en-US" sz="2000" b="1" dirty="0">
                <a:solidFill>
                  <a:srgbClr val="D5712F"/>
                </a:solidFill>
                <a:latin typeface="Avenir Next" panose="020B0503020202020204" pitchFamily="34" charset="0"/>
              </a:rPr>
              <a:t>PND: </a:t>
            </a:r>
            <a:r>
              <a:rPr lang="en-US" sz="2000" dirty="0">
                <a:solidFill>
                  <a:srgbClr val="D5712F"/>
                </a:solidFill>
              </a:rPr>
              <a:t>Fulcrum [</a:t>
            </a:r>
            <a:r>
              <a:rPr lang="en-US" sz="2000" dirty="0" err="1">
                <a:solidFill>
                  <a:srgbClr val="D5712F"/>
                </a:solidFill>
              </a:rPr>
              <a:t>Lenjani</a:t>
            </a:r>
            <a:r>
              <a:rPr lang="en-US" sz="2000" dirty="0">
                <a:solidFill>
                  <a:srgbClr val="D5712F"/>
                </a:solidFill>
              </a:rPr>
              <a:t>+, 2020] </a:t>
            </a:r>
          </a:p>
          <a:p>
            <a:pPr lvl="1">
              <a:lnSpc>
                <a:spcPct val="120000"/>
              </a:lnSpc>
              <a:spcBef>
                <a:spcPts val="0"/>
              </a:spcBef>
            </a:pPr>
            <a:r>
              <a:rPr lang="en-US" sz="2000" b="1" dirty="0">
                <a:solidFill>
                  <a:srgbClr val="D7793E"/>
                </a:solidFill>
                <a:hlinkClick r:id="rId3">
                  <a:extLst>
                    <a:ext uri="{A12FA001-AC4F-418D-AE19-62706E023703}">
                      <ahyp:hlinkClr xmlns:ahyp="http://schemas.microsoft.com/office/drawing/2018/hyperlinkcolor" val="tx"/>
                    </a:ext>
                  </a:extLst>
                </a:hlinkClick>
              </a:rPr>
              <a:t>https://github.com/CMU-SAFARI/MIMDRAM</a:t>
            </a:r>
            <a:br>
              <a:rPr lang="en-US" sz="2000" dirty="0">
                <a:solidFill>
                  <a:srgbClr val="D7793E"/>
                </a:solidFill>
                <a:latin typeface="Avenir Next" panose="020B0503020202020204" pitchFamily="34" charset="0"/>
              </a:rPr>
            </a:br>
            <a:endParaRPr lang="en-US" sz="2000" dirty="0">
              <a:solidFill>
                <a:srgbClr val="D7793E"/>
              </a:solidFill>
              <a:latin typeface="Avenir Next" panose="020B0503020202020204" pitchFamily="34" charset="0"/>
            </a:endParaRPr>
          </a:p>
          <a:p>
            <a:pPr marL="228600" marR="0" lvl="0" indent="-22860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schemeClr val="accent4"/>
                </a:solidFill>
                <a:effectLst/>
                <a:uLnTx/>
                <a:uFillTx/>
                <a:latin typeface="Avenir Next" panose="020B0503020202020204" pitchFamily="34" charset="0"/>
              </a:rPr>
              <a:t>Workloads: </a:t>
            </a:r>
          </a:p>
          <a:p>
            <a:pPr lvl="1">
              <a:lnSpc>
                <a:spcPct val="100000"/>
              </a:lnSpc>
              <a:spcBef>
                <a:spcPts val="600"/>
              </a:spcBef>
              <a:defRPr/>
            </a:pPr>
            <a:r>
              <a:rPr lang="en-US" sz="2000" dirty="0">
                <a:solidFill>
                  <a:schemeClr val="accent4"/>
                </a:solidFill>
              </a:rPr>
              <a:t>12 workloads from </a:t>
            </a:r>
            <a:r>
              <a:rPr lang="en-US" sz="2000" dirty="0" err="1">
                <a:solidFill>
                  <a:schemeClr val="accent4"/>
                </a:solidFill>
              </a:rPr>
              <a:t>Polybench</a:t>
            </a:r>
            <a:r>
              <a:rPr lang="en-US" sz="2000" dirty="0">
                <a:solidFill>
                  <a:schemeClr val="accent4"/>
                </a:solidFill>
              </a:rPr>
              <a:t>, </a:t>
            </a:r>
            <a:r>
              <a:rPr lang="en-US" sz="2000" dirty="0" err="1">
                <a:solidFill>
                  <a:schemeClr val="accent4"/>
                </a:solidFill>
              </a:rPr>
              <a:t>Rodinia</a:t>
            </a:r>
            <a:r>
              <a:rPr lang="en-US" sz="2000" dirty="0">
                <a:solidFill>
                  <a:schemeClr val="accent4"/>
                </a:solidFill>
              </a:rPr>
              <a:t>, Phoenix, and SPEC2017</a:t>
            </a:r>
          </a:p>
          <a:p>
            <a:pPr lvl="1">
              <a:lnSpc>
                <a:spcPct val="100000"/>
              </a:lnSpc>
              <a:spcBef>
                <a:spcPts val="600"/>
              </a:spcBef>
              <a:defRPr/>
            </a:pPr>
            <a:r>
              <a:rPr lang="en-US" sz="2000" dirty="0">
                <a:solidFill>
                  <a:schemeClr val="accent4"/>
                </a:solidFill>
              </a:rPr>
              <a:t>495 multi-programmed </a:t>
            </a:r>
            <a:r>
              <a:rPr lang="en-US" sz="2000" dirty="0">
                <a:solidFill>
                  <a:schemeClr val="accent4"/>
                </a:solidFill>
                <a:latin typeface="Avenir Next" panose="020B0503020202020204" pitchFamily="34" charset="0"/>
              </a:rPr>
              <a:t>application mixes  </a:t>
            </a:r>
            <a:br>
              <a:rPr lang="en-US" sz="2000" dirty="0">
                <a:solidFill>
                  <a:schemeClr val="accent4"/>
                </a:solidFill>
                <a:latin typeface="Avenir Next" panose="020B0503020202020204" pitchFamily="34" charset="0"/>
              </a:rPr>
            </a:br>
            <a:endParaRPr lang="en-US" sz="2000" dirty="0">
              <a:solidFill>
                <a:schemeClr val="accent4"/>
              </a:solidFill>
              <a:latin typeface="Avenir Next" panose="020B0503020202020204" pitchFamily="34" charset="0"/>
            </a:endParaRPr>
          </a:p>
          <a:p>
            <a:pPr>
              <a:lnSpc>
                <a:spcPct val="100000"/>
              </a:lnSpc>
              <a:spcBef>
                <a:spcPts val="600"/>
              </a:spcBef>
              <a:defRPr/>
            </a:pPr>
            <a:r>
              <a:rPr lang="en-US" sz="2400" b="1" dirty="0">
                <a:solidFill>
                  <a:schemeClr val="accent5"/>
                </a:solidFill>
              </a:rPr>
              <a:t>Two-Level Analysis</a:t>
            </a:r>
            <a:endParaRPr lang="en-US" sz="2400" b="1" dirty="0">
              <a:solidFill>
                <a:schemeClr val="accent5"/>
              </a:solidFill>
              <a:latin typeface="Avenir Next" panose="020B0503020202020204" pitchFamily="34" charset="0"/>
            </a:endParaRPr>
          </a:p>
          <a:p>
            <a:pPr lvl="1"/>
            <a:r>
              <a:rPr lang="en-US" sz="2000" b="1" dirty="0">
                <a:solidFill>
                  <a:schemeClr val="accent5"/>
                </a:solidFill>
              </a:rPr>
              <a:t>Single application </a:t>
            </a:r>
            <a:r>
              <a:rPr lang="en-US" sz="2000" dirty="0">
                <a:solidFill>
                  <a:schemeClr val="accent5"/>
                </a:solidFill>
              </a:rPr>
              <a:t>→ leverages intra-application data parallelism </a:t>
            </a:r>
          </a:p>
          <a:p>
            <a:pPr lvl="1"/>
            <a:r>
              <a:rPr lang="en-US" sz="2000" b="1" dirty="0">
                <a:solidFill>
                  <a:schemeClr val="accent5"/>
                </a:solidFill>
              </a:rPr>
              <a:t>Multi-programmed workload </a:t>
            </a:r>
            <a:r>
              <a:rPr lang="en-US" sz="2000" dirty="0">
                <a:solidFill>
                  <a:schemeClr val="accent5"/>
                </a:solidFill>
              </a:rPr>
              <a:t>→ leverages inter-application</a:t>
            </a:r>
            <a:br>
              <a:rPr lang="en-US" sz="2000" dirty="0">
                <a:solidFill>
                  <a:schemeClr val="accent5"/>
                </a:solidFill>
              </a:rPr>
            </a:br>
            <a:r>
              <a:rPr lang="en-US" sz="2000" dirty="0">
                <a:solidFill>
                  <a:schemeClr val="accent5"/>
                </a:solidFill>
              </a:rPr>
              <a:t>					 data parallelism</a:t>
            </a:r>
          </a:p>
        </p:txBody>
      </p:sp>
      <p:graphicFrame>
        <p:nvGraphicFramePr>
          <p:cNvPr id="7" name="Table 4">
            <a:extLst>
              <a:ext uri="{FF2B5EF4-FFF2-40B4-BE49-F238E27FC236}">
                <a16:creationId xmlns:a16="http://schemas.microsoft.com/office/drawing/2014/main" id="{DA018A7C-EDEB-C7AD-FC22-8F39B7195D31}"/>
              </a:ext>
            </a:extLst>
          </p:cNvPr>
          <p:cNvGraphicFramePr>
            <a:graphicFrameLocks/>
          </p:cNvGraphicFramePr>
          <p:nvPr>
            <p:extLst>
              <p:ext uri="{D42A27DB-BD31-4B8C-83A1-F6EECF244321}">
                <p14:modId xmlns:p14="http://schemas.microsoft.com/office/powerpoint/2010/main" val="8859326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1A82C4"/>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1D82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542417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xEl>
                                              <p:pRg st="6" end="6"/>
                                            </p:txEl>
                                          </p:spTgt>
                                        </p:tgtEl>
                                        <p:attrNameLst>
                                          <p:attrName>style.visibility</p:attrName>
                                        </p:attrNameLst>
                                      </p:cBhvr>
                                      <p:to>
                                        <p:strVal val="visible"/>
                                      </p:to>
                                    </p:set>
                                    <p:animEffect transition="in" filter="fade">
                                      <p:cBhvr>
                                        <p:cTn id="7" dur="500"/>
                                        <p:tgtEl>
                                          <p:spTgt spid="5">
                                            <p:txEl>
                                              <p:pRg st="6" end="6"/>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5">
                                            <p:txEl>
                                              <p:pRg st="7" end="7"/>
                                            </p:txEl>
                                          </p:spTgt>
                                        </p:tgtEl>
                                        <p:attrNameLst>
                                          <p:attrName>style.visibility</p:attrName>
                                        </p:attrNameLst>
                                      </p:cBhvr>
                                      <p:to>
                                        <p:strVal val="visible"/>
                                      </p:to>
                                    </p:set>
                                    <p:animEffect transition="in" filter="fade">
                                      <p:cBhvr>
                                        <p:cTn id="10" dur="500"/>
                                        <p:tgtEl>
                                          <p:spTgt spid="5">
                                            <p:txEl>
                                              <p:pRg st="7" end="7"/>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5">
                                            <p:txEl>
                                              <p:pRg st="8" end="8"/>
                                            </p:txEl>
                                          </p:spTgt>
                                        </p:tgtEl>
                                        <p:attrNameLst>
                                          <p:attrName>style.visibility</p:attrName>
                                        </p:attrNameLst>
                                      </p:cBhvr>
                                      <p:to>
                                        <p:strVal val="visible"/>
                                      </p:to>
                                    </p:set>
                                    <p:animEffect transition="in" filter="fade">
                                      <p:cBhvr>
                                        <p:cTn id="13" dur="500"/>
                                        <p:tgtEl>
                                          <p:spTgt spid="5">
                                            <p:txEl>
                                              <p:pRg st="8" end="8"/>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5">
                                            <p:txEl>
                                              <p:pRg st="9" end="9"/>
                                            </p:txEl>
                                          </p:spTgt>
                                        </p:tgtEl>
                                        <p:attrNameLst>
                                          <p:attrName>style.visibility</p:attrName>
                                        </p:attrNameLst>
                                      </p:cBhvr>
                                      <p:to>
                                        <p:strVal val="visible"/>
                                      </p:to>
                                    </p:set>
                                    <p:animEffect transition="in" filter="fade">
                                      <p:cBhvr>
                                        <p:cTn id="18" dur="500"/>
                                        <p:tgtEl>
                                          <p:spTgt spid="5">
                                            <p:txEl>
                                              <p:pRg st="9" end="9"/>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5">
                                            <p:txEl>
                                              <p:pRg st="10" end="10"/>
                                            </p:txEl>
                                          </p:spTgt>
                                        </p:tgtEl>
                                        <p:attrNameLst>
                                          <p:attrName>style.visibility</p:attrName>
                                        </p:attrNameLst>
                                      </p:cBhvr>
                                      <p:to>
                                        <p:strVal val="visible"/>
                                      </p:to>
                                    </p:set>
                                    <p:animEffect transition="in" filter="fade">
                                      <p:cBhvr>
                                        <p:cTn id="21" dur="500"/>
                                        <p:tgtEl>
                                          <p:spTgt spid="5">
                                            <p:txEl>
                                              <p:pRg st="10" end="10"/>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5">
                                            <p:txEl>
                                              <p:pRg st="11" end="11"/>
                                            </p:txEl>
                                          </p:spTgt>
                                        </p:tgtEl>
                                        <p:attrNameLst>
                                          <p:attrName>style.visibility</p:attrName>
                                        </p:attrNameLst>
                                      </p:cBhvr>
                                      <p:to>
                                        <p:strVal val="visible"/>
                                      </p:to>
                                    </p:set>
                                    <p:animEffect transition="in" filter="fade">
                                      <p:cBhvr>
                                        <p:cTn id="24" dur="500"/>
                                        <p:tgtEl>
                                          <p:spTgt spid="5">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Single Application Analysis – Energy Efficiency</a:t>
            </a:r>
          </a:p>
        </p:txBody>
      </p:sp>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MIMDRAM significantly improves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energy efficiency compared to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CPU (30.6x), GPU (6.8x), and SIMDRAM (14.3x) </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graphicFrame>
        <p:nvGraphicFramePr>
          <p:cNvPr id="2" name="Chart 1">
            <a:extLst>
              <a:ext uri="{FF2B5EF4-FFF2-40B4-BE49-F238E27FC236}">
                <a16:creationId xmlns:a16="http://schemas.microsoft.com/office/drawing/2014/main" id="{0123B027-5D01-0D59-44F1-C99A9C4C56B5}"/>
              </a:ext>
            </a:extLst>
          </p:cNvPr>
          <p:cNvGraphicFramePr>
            <a:graphicFrameLocks/>
          </p:cNvGraphicFramePr>
          <p:nvPr>
            <p:extLst>
              <p:ext uri="{D42A27DB-BD31-4B8C-83A1-F6EECF244321}">
                <p14:modId xmlns:p14="http://schemas.microsoft.com/office/powerpoint/2010/main" val="3368132403"/>
              </p:ext>
            </p:extLst>
          </p:nvPr>
        </p:nvGraphicFramePr>
        <p:xfrm>
          <a:off x="37817" y="1219787"/>
          <a:ext cx="9063613" cy="3471740"/>
        </p:xfrm>
        <a:graphic>
          <a:graphicData uri="http://schemas.openxmlformats.org/drawingml/2006/chart">
            <c:chart xmlns:c="http://schemas.openxmlformats.org/drawingml/2006/chart" xmlns:r="http://schemas.openxmlformats.org/officeDocument/2006/relationships" r:id="rId3"/>
          </a:graphicData>
        </a:graphic>
      </p:graphicFrame>
      <p:sp>
        <p:nvSpPr>
          <p:cNvPr id="7" name="Rounded Rectangle 6">
            <a:extLst>
              <a:ext uri="{FF2B5EF4-FFF2-40B4-BE49-F238E27FC236}">
                <a16:creationId xmlns:a16="http://schemas.microsoft.com/office/drawing/2014/main" id="{2AD8B4C3-2AED-DDD1-5D92-FD6DF4EEFC4F}"/>
              </a:ext>
            </a:extLst>
          </p:cNvPr>
          <p:cNvSpPr/>
          <p:nvPr/>
        </p:nvSpPr>
        <p:spPr>
          <a:xfrm>
            <a:off x="8492737" y="1773868"/>
            <a:ext cx="570876" cy="2054771"/>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2" name="Table 4">
            <a:extLst>
              <a:ext uri="{FF2B5EF4-FFF2-40B4-BE49-F238E27FC236}">
                <a16:creationId xmlns:a16="http://schemas.microsoft.com/office/drawing/2014/main" id="{AD97B34F-F9C1-F04F-1FF1-9BA80A32A6A0}"/>
              </a:ext>
            </a:extLst>
          </p:cNvPr>
          <p:cNvGraphicFramePr>
            <a:graphicFrameLocks/>
          </p:cNvGraphicFramePr>
          <p:nvPr>
            <p:extLst>
              <p:ext uri="{D42A27DB-BD31-4B8C-83A1-F6EECF244321}">
                <p14:modId xmlns:p14="http://schemas.microsoft.com/office/powerpoint/2010/main" val="1718150788"/>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239461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fade">
                                      <p:cBhvr>
                                        <p:cTn id="10" dur="500"/>
                                        <p:tgtEl>
                                          <p:spTgt spid="2">
                                            <p:graphicEl>
                                              <a:chart seriesIdx="0" categoryIdx="-4" bldStep="series"/>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fade">
                                      <p:cBhvr>
                                        <p:cTn id="15" dur="500"/>
                                        <p:tgtEl>
                                          <p:spTgt spid="2">
                                            <p:graphicEl>
                                              <a:chart seriesIdx="1" categoryIdx="-4" bldStep="series"/>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fade">
                                      <p:cBhvr>
                                        <p:cTn id="20" dur="500"/>
                                        <p:tgtEl>
                                          <p:spTgt spid="2">
                                            <p:graphicEl>
                                              <a:chart seriesIdx="2" categoryIdx="-4" bldStep="series"/>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fade">
                                      <p:cBhvr>
                                        <p:cTn id="25" dur="500"/>
                                        <p:tgtEl>
                                          <p:spTgt spid="2">
                                            <p:graphicEl>
                                              <a:chart seriesIdx="3" categoryIdx="-4" bldStep="series"/>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7"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a:extLst>
              <a:ext uri="{FF2B5EF4-FFF2-40B4-BE49-F238E27FC236}">
                <a16:creationId xmlns:a16="http://schemas.microsoft.com/office/drawing/2014/main" id="{BE5585B3-C39F-0839-4A93-DCA85A7D3A6C}"/>
              </a:ext>
            </a:extLst>
          </p:cNvPr>
          <p:cNvGraphicFramePr>
            <a:graphicFrameLocks/>
          </p:cNvGraphicFramePr>
          <p:nvPr>
            <p:extLst>
              <p:ext uri="{D42A27DB-BD31-4B8C-83A1-F6EECF244321}">
                <p14:modId xmlns:p14="http://schemas.microsoft.com/office/powerpoint/2010/main" val="1830306411"/>
              </p:ext>
            </p:extLst>
          </p:nvPr>
        </p:nvGraphicFramePr>
        <p:xfrm>
          <a:off x="-98672" y="1216814"/>
          <a:ext cx="9242671" cy="3491778"/>
        </p:xfrm>
        <a:graphic>
          <a:graphicData uri="http://schemas.openxmlformats.org/drawingml/2006/chart">
            <c:chart xmlns:c="http://schemas.openxmlformats.org/drawingml/2006/chart" xmlns:r="http://schemas.openxmlformats.org/officeDocument/2006/relationships" r:id="rId3"/>
          </a:graphicData>
        </a:graphic>
      </p:graphicFrame>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t>Evaluation: </a:t>
            </a:r>
            <a:br>
              <a:rPr lang="en-US" sz="3600" dirty="0"/>
            </a:br>
            <a:r>
              <a:rPr lang="en-US" sz="2800" dirty="0"/>
              <a:t>Multi-Programmed Workload Analysis</a:t>
            </a:r>
          </a:p>
        </p:txBody>
      </p:sp>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MIMDRAM significantly improves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system throughput (1.68x)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compared to SIMDRAM</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graphicFrame>
        <p:nvGraphicFramePr>
          <p:cNvPr id="17" name="Table 4">
            <a:extLst>
              <a:ext uri="{FF2B5EF4-FFF2-40B4-BE49-F238E27FC236}">
                <a16:creationId xmlns:a16="http://schemas.microsoft.com/office/drawing/2014/main" id="{966B3AE5-EAE2-76A0-2259-A64D9E05E517}"/>
              </a:ext>
            </a:extLst>
          </p:cNvPr>
          <p:cNvGraphicFramePr>
            <a:graphicFrameLocks/>
          </p:cNvGraphicFramePr>
          <p:nvPr>
            <p:extLst>
              <p:ext uri="{D42A27DB-BD31-4B8C-83A1-F6EECF244321}">
                <p14:modId xmlns:p14="http://schemas.microsoft.com/office/powerpoint/2010/main" val="2212297869"/>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595440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graphicEl>
                                              <a:chart seriesIdx="-3" categoryIdx="-3" bldStep="gridLegend"/>
                                            </p:graphicEl>
                                          </p:spTgt>
                                        </p:tgtEl>
                                        <p:attrNameLst>
                                          <p:attrName>style.visibility</p:attrName>
                                        </p:attrNameLst>
                                      </p:cBhvr>
                                      <p:to>
                                        <p:strVal val="visible"/>
                                      </p:to>
                                    </p:set>
                                    <p:animEffect transition="in" filter="fade">
                                      <p:cBhvr>
                                        <p:cTn id="7" dur="500"/>
                                        <p:tgtEl>
                                          <p:spTgt spid="3">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graphicEl>
                                              <a:chart seriesIdx="0" categoryIdx="0" bldStep="ptInSeries"/>
                                            </p:graphicEl>
                                          </p:spTgt>
                                        </p:tgtEl>
                                        <p:attrNameLst>
                                          <p:attrName>style.visibility</p:attrName>
                                        </p:attrNameLst>
                                      </p:cBhvr>
                                      <p:to>
                                        <p:strVal val="visible"/>
                                      </p:to>
                                    </p:set>
                                    <p:animEffect transition="in" filter="fade">
                                      <p:cBhvr>
                                        <p:cTn id="12" dur="500"/>
                                        <p:tgtEl>
                                          <p:spTgt spid="3">
                                            <p:graphicEl>
                                              <a:chart seriesIdx="0" categoryIdx="0" bldStep="ptIn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graphicEl>
                                              <a:chart seriesIdx="0" categoryIdx="1" bldStep="ptInSeries"/>
                                            </p:graphicEl>
                                          </p:spTgt>
                                        </p:tgtEl>
                                        <p:attrNameLst>
                                          <p:attrName>style.visibility</p:attrName>
                                        </p:attrNameLst>
                                      </p:cBhvr>
                                      <p:to>
                                        <p:strVal val="visible"/>
                                      </p:to>
                                    </p:set>
                                    <p:animEffect transition="in" filter="fade">
                                      <p:cBhvr>
                                        <p:cTn id="17" dur="500"/>
                                        <p:tgtEl>
                                          <p:spTgt spid="3">
                                            <p:graphicEl>
                                              <a:chart seriesIdx="0" categoryIdx="1" bldStep="ptIn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graphicEl>
                                              <a:chart seriesIdx="0" categoryIdx="2" bldStep="ptInSeries"/>
                                            </p:graphicEl>
                                          </p:spTgt>
                                        </p:tgtEl>
                                        <p:attrNameLst>
                                          <p:attrName>style.visibility</p:attrName>
                                        </p:attrNameLst>
                                      </p:cBhvr>
                                      <p:to>
                                        <p:strVal val="visible"/>
                                      </p:to>
                                    </p:set>
                                    <p:animEffect transition="in" filter="fade">
                                      <p:cBhvr>
                                        <p:cTn id="22" dur="500"/>
                                        <p:tgtEl>
                                          <p:spTgt spid="3">
                                            <p:graphicEl>
                                              <a:chart seriesIdx="0" categoryIdx="2" bldStep="ptInSeries"/>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graphicEl>
                                              <a:chart seriesIdx="0" categoryIdx="3" bldStep="ptInSeries"/>
                                            </p:graphicEl>
                                          </p:spTgt>
                                        </p:tgtEl>
                                        <p:attrNameLst>
                                          <p:attrName>style.visibility</p:attrName>
                                        </p:attrNameLst>
                                      </p:cBhvr>
                                      <p:to>
                                        <p:strVal val="visible"/>
                                      </p:to>
                                    </p:set>
                                    <p:animEffect transition="in" filter="fade">
                                      <p:cBhvr>
                                        <p:cTn id="27" dur="500"/>
                                        <p:tgtEl>
                                          <p:spTgt spid="3">
                                            <p:graphicEl>
                                              <a:chart seriesIdx="0" categoryIdx="3" bldStep="ptInSeries"/>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graphicEl>
                                              <a:chart seriesIdx="0" categoryIdx="4" bldStep="ptInSeries"/>
                                            </p:graphicEl>
                                          </p:spTgt>
                                        </p:tgtEl>
                                        <p:attrNameLst>
                                          <p:attrName>style.visibility</p:attrName>
                                        </p:attrNameLst>
                                      </p:cBhvr>
                                      <p:to>
                                        <p:strVal val="visible"/>
                                      </p:to>
                                    </p:set>
                                    <p:animEffect transition="in" filter="fade">
                                      <p:cBhvr>
                                        <p:cTn id="32" dur="500"/>
                                        <p:tgtEl>
                                          <p:spTgt spid="3">
                                            <p:graphicEl>
                                              <a:chart seriesIdx="0" categoryIdx="4" bldStep="ptInSeries"/>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Sub>
          <a:bldChart bld="seriesEl"/>
        </p:bldSub>
      </p:bldGraphic>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t>Evaluation: </a:t>
            </a:r>
            <a:br>
              <a:rPr lang="en-US" sz="3600" dirty="0"/>
            </a:br>
            <a:r>
              <a:rPr lang="en-US" sz="2800" dirty="0"/>
              <a:t>Comparison to Other PIM Architectures</a:t>
            </a:r>
          </a:p>
        </p:txBody>
      </p:sp>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MIMDRAM significantly improves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performance/area compared to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DRISA (1.18x) and Fulcrum (1.92x)</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graphicFrame>
        <p:nvGraphicFramePr>
          <p:cNvPr id="7" name="Chart 6">
            <a:extLst>
              <a:ext uri="{FF2B5EF4-FFF2-40B4-BE49-F238E27FC236}">
                <a16:creationId xmlns:a16="http://schemas.microsoft.com/office/drawing/2014/main" id="{15815C0F-9A65-90AB-3F1A-829F02BFF636}"/>
              </a:ext>
            </a:extLst>
          </p:cNvPr>
          <p:cNvGraphicFramePr>
            <a:graphicFrameLocks/>
          </p:cNvGraphicFramePr>
          <p:nvPr>
            <p:extLst>
              <p:ext uri="{D42A27DB-BD31-4B8C-83A1-F6EECF244321}">
                <p14:modId xmlns:p14="http://schemas.microsoft.com/office/powerpoint/2010/main" val="4268367817"/>
              </p:ext>
            </p:extLst>
          </p:nvPr>
        </p:nvGraphicFramePr>
        <p:xfrm>
          <a:off x="87120" y="1082039"/>
          <a:ext cx="8894602" cy="3715514"/>
        </p:xfrm>
        <a:graphic>
          <a:graphicData uri="http://schemas.openxmlformats.org/drawingml/2006/chart">
            <c:chart xmlns:c="http://schemas.openxmlformats.org/drawingml/2006/chart" xmlns:r="http://schemas.openxmlformats.org/officeDocument/2006/relationships" r:id="rId3"/>
          </a:graphicData>
        </a:graphic>
      </p:graphicFrame>
      <p:sp>
        <p:nvSpPr>
          <p:cNvPr id="19" name="Rounded Rectangle 18">
            <a:extLst>
              <a:ext uri="{FF2B5EF4-FFF2-40B4-BE49-F238E27FC236}">
                <a16:creationId xmlns:a16="http://schemas.microsoft.com/office/drawing/2014/main" id="{1374448E-BEA8-1CE6-8DB7-E53DB960DA35}"/>
              </a:ext>
            </a:extLst>
          </p:cNvPr>
          <p:cNvSpPr/>
          <p:nvPr/>
        </p:nvSpPr>
        <p:spPr>
          <a:xfrm>
            <a:off x="8410846" y="1743190"/>
            <a:ext cx="570876" cy="2131498"/>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0" name="Table 4">
            <a:extLst>
              <a:ext uri="{FF2B5EF4-FFF2-40B4-BE49-F238E27FC236}">
                <a16:creationId xmlns:a16="http://schemas.microsoft.com/office/drawing/2014/main" id="{261349A4-4195-B012-6BE5-C4EE7431FDA3}"/>
              </a:ext>
            </a:extLst>
          </p:cNvPr>
          <p:cNvGraphicFramePr>
            <a:graphicFrameLocks/>
          </p:cNvGraphicFramePr>
          <p:nvPr>
            <p:extLst>
              <p:ext uri="{D42A27DB-BD31-4B8C-83A1-F6EECF244321}">
                <p14:modId xmlns:p14="http://schemas.microsoft.com/office/powerpoint/2010/main" val="761870158"/>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771972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graphicEl>
                                              <a:chart seriesIdx="-3" categoryIdx="-3" bldStep="gridLegend"/>
                                            </p:graphicEl>
                                          </p:spTgt>
                                        </p:tgtEl>
                                        <p:attrNameLst>
                                          <p:attrName>style.visibility</p:attrName>
                                        </p:attrNameLst>
                                      </p:cBhvr>
                                      <p:to>
                                        <p:strVal val="visible"/>
                                      </p:to>
                                    </p:set>
                                    <p:animEffect transition="in" filter="fade">
                                      <p:cBhvr>
                                        <p:cTn id="7" dur="500"/>
                                        <p:tgtEl>
                                          <p:spTgt spid="7">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graphicEl>
                                              <a:chart seriesIdx="0" categoryIdx="-4" bldStep="series"/>
                                            </p:graphicEl>
                                          </p:spTgt>
                                        </p:tgtEl>
                                        <p:attrNameLst>
                                          <p:attrName>style.visibility</p:attrName>
                                        </p:attrNameLst>
                                      </p:cBhvr>
                                      <p:to>
                                        <p:strVal val="visible"/>
                                      </p:to>
                                    </p:set>
                                    <p:animEffect transition="in" filter="fade">
                                      <p:cBhvr>
                                        <p:cTn id="12" dur="500"/>
                                        <p:tgtEl>
                                          <p:spTgt spid="7">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
                                            <p:graphicEl>
                                              <a:chart seriesIdx="1" categoryIdx="-4" bldStep="series"/>
                                            </p:graphicEl>
                                          </p:spTgt>
                                        </p:tgtEl>
                                        <p:attrNameLst>
                                          <p:attrName>style.visibility</p:attrName>
                                        </p:attrNameLst>
                                      </p:cBhvr>
                                      <p:to>
                                        <p:strVal val="visible"/>
                                      </p:to>
                                    </p:set>
                                    <p:animEffect transition="in" filter="fade">
                                      <p:cBhvr>
                                        <p:cTn id="17" dur="500"/>
                                        <p:tgtEl>
                                          <p:spTgt spid="7">
                                            <p:graphicEl>
                                              <a:chart seriesIdx="1" categoryIdx="-4" bldStep="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7">
                                            <p:graphicEl>
                                              <a:chart seriesIdx="2" categoryIdx="-4" bldStep="series"/>
                                            </p:graphicEl>
                                          </p:spTgt>
                                        </p:tgtEl>
                                        <p:attrNameLst>
                                          <p:attrName>style.visibility</p:attrName>
                                        </p:attrNameLst>
                                      </p:cBhvr>
                                      <p:to>
                                        <p:strVal val="visible"/>
                                      </p:to>
                                    </p:set>
                                    <p:animEffect transition="in" filter="fade">
                                      <p:cBhvr>
                                        <p:cTn id="22" dur="500"/>
                                        <p:tgtEl>
                                          <p:spTgt spid="7">
                                            <p:graphicEl>
                                              <a:chart seriesIdx="2" categoryIdx="-4" bldStep="series"/>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fade">
                                      <p:cBhvr>
                                        <p:cTn id="3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Chart bld="series"/>
        </p:bldSub>
      </p:bldGraphic>
      <p:bldP spid="19"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4210987-0388-1BB6-ADDF-09FC0BD0DB8B}"/>
              </a:ext>
            </a:extLst>
          </p:cNvPr>
          <p:cNvSpPr>
            <a:spLocks noGrp="1"/>
          </p:cNvSpPr>
          <p:nvPr>
            <p:ph idx="1"/>
          </p:nvPr>
        </p:nvSpPr>
        <p:spPr>
          <a:xfrm>
            <a:off x="169011" y="1317708"/>
            <a:ext cx="8894602" cy="5407958"/>
          </a:xfrm>
        </p:spPr>
        <p:txBody>
          <a:bodyPr>
            <a:normAutofit/>
          </a:bodyPr>
          <a:lstStyle/>
          <a:p>
            <a:r>
              <a:rPr lang="en-US" sz="2400" b="1" dirty="0">
                <a:solidFill>
                  <a:schemeClr val="accent4"/>
                </a:solidFill>
              </a:rPr>
              <a:t>MIMDRAM with subarray and bank-level parallelism</a:t>
            </a:r>
            <a:endParaRPr lang="en-US" sz="2400" dirty="0"/>
          </a:p>
          <a:p>
            <a:pPr lvl="1"/>
            <a:r>
              <a:rPr lang="en-US" sz="2000" dirty="0"/>
              <a:t>MIMDRAM provides significant performance gains compared to the baseline CPU (</a:t>
            </a:r>
            <a:r>
              <a:rPr lang="en-US" sz="2000" b="1" dirty="0">
                <a:solidFill>
                  <a:schemeClr val="accent5"/>
                </a:solidFill>
              </a:rPr>
              <a:t>13.2x</a:t>
            </a:r>
            <a:r>
              <a:rPr lang="en-US" sz="2000" dirty="0"/>
              <a:t>) and GPU (</a:t>
            </a:r>
            <a:r>
              <a:rPr lang="en-US" sz="2000" b="1" dirty="0">
                <a:solidFill>
                  <a:schemeClr val="accent5"/>
                </a:solidFill>
              </a:rPr>
              <a:t>2x</a:t>
            </a:r>
            <a:r>
              <a:rPr lang="en-US" sz="2000" dirty="0"/>
              <a:t>)</a:t>
            </a:r>
            <a:br>
              <a:rPr lang="en-US" sz="2000" dirty="0"/>
            </a:br>
            <a:endParaRPr lang="en-US" sz="2400" b="1" dirty="0">
              <a:solidFill>
                <a:schemeClr val="accent4"/>
              </a:solidFill>
            </a:endParaRPr>
          </a:p>
          <a:p>
            <a:r>
              <a:rPr lang="en-US" sz="2400" b="1" dirty="0">
                <a:solidFill>
                  <a:schemeClr val="accent4"/>
                </a:solidFill>
              </a:rPr>
              <a:t>Comparison to DRISA and Fulcrum for multi-programmed workloads </a:t>
            </a:r>
          </a:p>
          <a:p>
            <a:pPr lvl="1"/>
            <a:r>
              <a:rPr lang="en-US" sz="2000" dirty="0"/>
              <a:t>MIMDRAM achieves system throughput on par with DRISA and Fulcrum</a:t>
            </a:r>
            <a:br>
              <a:rPr lang="en-US" sz="2000" dirty="0"/>
            </a:br>
            <a:endParaRPr lang="en-US" sz="1800" dirty="0"/>
          </a:p>
          <a:p>
            <a:r>
              <a:rPr lang="en-US" sz="2400" b="1" dirty="0">
                <a:solidFill>
                  <a:schemeClr val="accent4"/>
                </a:solidFill>
              </a:rPr>
              <a:t>MIMDRAM’s SIMD utilization versus SIMDRAM</a:t>
            </a:r>
          </a:p>
          <a:p>
            <a:pPr lvl="1"/>
            <a:r>
              <a:rPr lang="en-US" sz="2000" dirty="0"/>
              <a:t>MIMDRAM provides </a:t>
            </a:r>
            <a:r>
              <a:rPr lang="en-US" sz="2000" b="1" dirty="0">
                <a:solidFill>
                  <a:schemeClr val="accent5"/>
                </a:solidFill>
              </a:rPr>
              <a:t>15.6x</a:t>
            </a:r>
            <a:r>
              <a:rPr lang="en-US" sz="2000" dirty="0"/>
              <a:t> the utilization of SIMDRAM</a:t>
            </a:r>
            <a:br>
              <a:rPr lang="en-US" sz="2000" dirty="0"/>
            </a:br>
            <a:endParaRPr lang="en-US" sz="1800" dirty="0"/>
          </a:p>
          <a:p>
            <a:r>
              <a:rPr lang="en-US" sz="2400" b="1" dirty="0">
                <a:solidFill>
                  <a:schemeClr val="accent4"/>
                </a:solidFill>
              </a:rPr>
              <a:t>Area analysis </a:t>
            </a:r>
          </a:p>
          <a:p>
            <a:pPr lvl="1"/>
            <a:r>
              <a:rPr lang="en-US" sz="2000" dirty="0"/>
              <a:t>MIMDRAM adds small area cost to a DRAM chip (</a:t>
            </a:r>
            <a:r>
              <a:rPr lang="en-US" sz="2000" b="1" dirty="0">
                <a:solidFill>
                  <a:schemeClr val="accent5"/>
                </a:solidFill>
              </a:rPr>
              <a:t>1.11%</a:t>
            </a:r>
            <a:r>
              <a:rPr lang="en-US" sz="2000" dirty="0"/>
              <a:t>) and </a:t>
            </a:r>
            <a:br>
              <a:rPr lang="en-US" sz="2000" dirty="0"/>
            </a:br>
            <a:r>
              <a:rPr lang="en-US" sz="2000" dirty="0"/>
              <a:t>CPU die (</a:t>
            </a:r>
            <a:r>
              <a:rPr lang="en-US" sz="2000" b="1" dirty="0">
                <a:solidFill>
                  <a:schemeClr val="accent5"/>
                </a:solidFill>
              </a:rPr>
              <a:t>0.6%</a:t>
            </a:r>
            <a:r>
              <a:rPr lang="en-US" sz="2000" dirty="0"/>
              <a:t>)</a:t>
            </a:r>
          </a:p>
        </p:txBody>
      </p:sp>
      <p:sp>
        <p:nvSpPr>
          <p:cNvPr id="4" name="Title 1">
            <a:extLst>
              <a:ext uri="{FF2B5EF4-FFF2-40B4-BE49-F238E27FC236}">
                <a16:creationId xmlns:a16="http://schemas.microsoft.com/office/drawing/2014/main" id="{A6CB47CC-C977-5771-37DA-2B95C1B1FC1E}"/>
              </a:ext>
            </a:extLst>
          </p:cNvPr>
          <p:cNvSpPr>
            <a:spLocks noGrp="1"/>
          </p:cNvSpPr>
          <p:nvPr>
            <p:ph type="title"/>
          </p:nvPr>
        </p:nvSpPr>
        <p:spPr>
          <a:xfrm>
            <a:off x="169011" y="132334"/>
            <a:ext cx="8894602" cy="925840"/>
          </a:xfrm>
        </p:spPr>
        <p:txBody>
          <a:bodyPr>
            <a:noAutofit/>
          </a:bodyPr>
          <a:lstStyle/>
          <a:p>
            <a:r>
              <a:rPr lang="en-US" sz="3600" dirty="0"/>
              <a:t>Evaluation: </a:t>
            </a:r>
            <a:br>
              <a:rPr lang="en-US" sz="3600" dirty="0"/>
            </a:br>
            <a:r>
              <a:rPr lang="en-US" sz="2800" dirty="0"/>
              <a:t>More in the Paper</a:t>
            </a:r>
          </a:p>
        </p:txBody>
      </p:sp>
      <p:graphicFrame>
        <p:nvGraphicFramePr>
          <p:cNvPr id="2" name="Table 4">
            <a:extLst>
              <a:ext uri="{FF2B5EF4-FFF2-40B4-BE49-F238E27FC236}">
                <a16:creationId xmlns:a16="http://schemas.microsoft.com/office/drawing/2014/main" id="{1FE5645B-7F93-0B2E-BF4E-55FC68F71A68}"/>
              </a:ext>
            </a:extLst>
          </p:cNvPr>
          <p:cNvGraphicFramePr>
            <a:graphicFrameLocks/>
          </p:cNvGraphicFramePr>
          <p:nvPr>
            <p:extLst>
              <p:ext uri="{D42A27DB-BD31-4B8C-83A1-F6EECF244321}">
                <p14:modId xmlns:p14="http://schemas.microsoft.com/office/powerpoint/2010/main" val="2943445654"/>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chemeClr val="accent4"/>
                          </a:solidFill>
                          <a:latin typeface="Avenir Next" panose="020B0503020202020204" pitchFamily="34" charset="0"/>
                          <a:ea typeface="+mn-ea"/>
                          <a:cs typeface="Futura Medium" panose="020B0602020204020303" pitchFamily="34" charset="-79"/>
                        </a:rPr>
                        <a:t>●</a:t>
                      </a:r>
                      <a:endParaRPr lang="en-US" sz="800" dirty="0">
                        <a:solidFill>
                          <a:schemeClr val="accent4"/>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538506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fade">
                                      <p:cBhvr>
                                        <p:cTn id="15" dur="500"/>
                                        <p:tgtEl>
                                          <p:spTgt spid="3">
                                            <p:txEl>
                                              <p:pRg st="2" end="2"/>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fade">
                                      <p:cBhvr>
                                        <p:cTn id="18" dur="500"/>
                                        <p:tgtEl>
                                          <p:spTgt spid="3">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Effect transition="in" filter="fade">
                                      <p:cBhvr>
                                        <p:cTn id="23" dur="500"/>
                                        <p:tgtEl>
                                          <p:spTgt spid="3">
                                            <p:txEl>
                                              <p:pRg st="4" end="4"/>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fade">
                                      <p:cBhvr>
                                        <p:cTn id="26" dur="500"/>
                                        <p:tgtEl>
                                          <p:spTgt spid="3">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animEffect transition="in" filter="fade">
                                      <p:cBhvr>
                                        <p:cTn id="31" dur="500"/>
                                        <p:tgtEl>
                                          <p:spTgt spid="3">
                                            <p:txEl>
                                              <p:pRg st="6" end="6"/>
                                            </p:txEl>
                                          </p:spTgt>
                                        </p:tgtEl>
                                      </p:cBhvr>
                                    </p:animEffect>
                                  </p:childTnLst>
                                </p:cTn>
                              </p:par>
                              <p:par>
                                <p:cTn id="32" presetID="10" presetClass="entr" presetSubtype="0" fill="hold" nodeType="withEffect">
                                  <p:stCondLst>
                                    <p:cond delay="0"/>
                                  </p:stCondLst>
                                  <p:childTnLst>
                                    <p:set>
                                      <p:cBhvr>
                                        <p:cTn id="33" dur="1" fill="hold">
                                          <p:stCondLst>
                                            <p:cond delay="0"/>
                                          </p:stCondLst>
                                        </p:cTn>
                                        <p:tgtEl>
                                          <p:spTgt spid="3">
                                            <p:txEl>
                                              <p:pRg st="7" end="7"/>
                                            </p:txEl>
                                          </p:spTgt>
                                        </p:tgtEl>
                                        <p:attrNameLst>
                                          <p:attrName>style.visibility</p:attrName>
                                        </p:attrNameLst>
                                      </p:cBhvr>
                                      <p:to>
                                        <p:strVal val="visible"/>
                                      </p:to>
                                    </p:set>
                                    <p:animEffect transition="in" filter="fade">
                                      <p:cBhvr>
                                        <p:cTn id="34"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4" name="Rectangle 543">
            <a:extLst>
              <a:ext uri="{FF2B5EF4-FFF2-40B4-BE49-F238E27FC236}">
                <a16:creationId xmlns:a16="http://schemas.microsoft.com/office/drawing/2014/main" id="{FEC35EAC-A50B-5A49-B3C2-0F7B72193D2B}"/>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674" name="TextBox 673">
            <a:extLst>
              <a:ext uri="{FF2B5EF4-FFF2-40B4-BE49-F238E27FC236}">
                <a16:creationId xmlns:a16="http://schemas.microsoft.com/office/drawing/2014/main" id="{FD98F5F3-B955-2541-81D7-C9DF9D1AAD1A}"/>
              </a:ext>
            </a:extLst>
          </p:cNvPr>
          <p:cNvSpPr txBox="1"/>
          <p:nvPr/>
        </p:nvSpPr>
        <p:spPr>
          <a:xfrm>
            <a:off x="5468635" y="1761482"/>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DRAM Operation – Row Access (ACTIVATE) </a:t>
            </a:r>
          </a:p>
        </p:txBody>
      </p:sp>
      <p:graphicFrame>
        <p:nvGraphicFramePr>
          <p:cNvPr id="2" name="Table 4">
            <a:extLst>
              <a:ext uri="{FF2B5EF4-FFF2-40B4-BE49-F238E27FC236}">
                <a16:creationId xmlns:a16="http://schemas.microsoft.com/office/drawing/2014/main" id="{3908270F-4CF8-DADA-65B6-6FF65FA4F60D}"/>
              </a:ext>
            </a:extLst>
          </p:cNvPr>
          <p:cNvGraphicFramePr>
            <a:graphicFrameLocks/>
          </p:cNvGraphicFramePr>
          <p:nvPr>
            <p:extLst>
              <p:ext uri="{D42A27DB-BD31-4B8C-83A1-F6EECF244321}">
                <p14:modId xmlns:p14="http://schemas.microsoft.com/office/powerpoint/2010/main" val="3527931616"/>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66816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612"/>
                                        </p:tgtEl>
                                        <p:attrNameLst>
                                          <p:attrName>style.visibility</p:attrName>
                                        </p:attrNameLst>
                                      </p:cBhvr>
                                      <p:to>
                                        <p:strVal val="visible"/>
                                      </p:to>
                                    </p:set>
                                    <p:animEffect transition="in" filter="wipe(left)">
                                      <p:cBhvr>
                                        <p:cTn id="16" dur="500"/>
                                        <p:tgtEl>
                                          <p:spTgt spid="612"/>
                                        </p:tgtEl>
                                      </p:cBhvr>
                                    </p:animEffect>
                                  </p:childTnLst>
                                </p:cTn>
                              </p:par>
                              <p:par>
                                <p:cTn id="17" presetID="22" presetClass="entr" presetSubtype="1" fill="hold" nodeType="withEffect">
                                  <p:stCondLst>
                                    <p:cond delay="0"/>
                                  </p:stCondLst>
                                  <p:childTnLst>
                                    <p:set>
                                      <p:cBhvr>
                                        <p:cTn id="18" dur="1" fill="hold">
                                          <p:stCondLst>
                                            <p:cond delay="0"/>
                                          </p:stCondLst>
                                        </p:cTn>
                                        <p:tgtEl>
                                          <p:spTgt spid="555"/>
                                        </p:tgtEl>
                                        <p:attrNameLst>
                                          <p:attrName>style.visibility</p:attrName>
                                        </p:attrNameLst>
                                      </p:cBhvr>
                                      <p:to>
                                        <p:strVal val="visible"/>
                                      </p:to>
                                    </p:set>
                                    <p:animEffect transition="in" filter="wipe(up)">
                                      <p:cBhvr>
                                        <p:cTn id="19" dur="500"/>
                                        <p:tgtEl>
                                          <p:spTgt spid="555"/>
                                        </p:tgtEl>
                                      </p:cBhvr>
                                    </p:animEffect>
                                  </p:childTnLst>
                                </p:cTn>
                              </p:par>
                              <p:par>
                                <p:cTn id="20" presetID="22" presetClass="entr" presetSubtype="8" fill="hold" nodeType="withEffect">
                                  <p:stCondLst>
                                    <p:cond delay="0"/>
                                  </p:stCondLst>
                                  <p:childTnLst>
                                    <p:set>
                                      <p:cBhvr>
                                        <p:cTn id="21" dur="1" fill="hold">
                                          <p:stCondLst>
                                            <p:cond delay="0"/>
                                          </p:stCondLst>
                                        </p:cTn>
                                        <p:tgtEl>
                                          <p:spTgt spid="620"/>
                                        </p:tgtEl>
                                        <p:attrNameLst>
                                          <p:attrName>style.visibility</p:attrName>
                                        </p:attrNameLst>
                                      </p:cBhvr>
                                      <p:to>
                                        <p:strVal val="visible"/>
                                      </p:to>
                                    </p:set>
                                    <p:animEffect transition="in" filter="wipe(left)">
                                      <p:cBhvr>
                                        <p:cTn id="22" dur="500"/>
                                        <p:tgtEl>
                                          <p:spTgt spid="620"/>
                                        </p:tgtEl>
                                      </p:cBhvr>
                                    </p:animEffect>
                                  </p:childTnLst>
                                </p:cTn>
                              </p:par>
                              <p:par>
                                <p:cTn id="23" presetID="22" presetClass="entr" presetSubtype="1" fill="hold" nodeType="withEffect">
                                  <p:stCondLst>
                                    <p:cond delay="0"/>
                                  </p:stCondLst>
                                  <p:childTnLst>
                                    <p:set>
                                      <p:cBhvr>
                                        <p:cTn id="24" dur="1" fill="hold">
                                          <p:stCondLst>
                                            <p:cond delay="0"/>
                                          </p:stCondLst>
                                        </p:cTn>
                                        <p:tgtEl>
                                          <p:spTgt spid="556"/>
                                        </p:tgtEl>
                                        <p:attrNameLst>
                                          <p:attrName>style.visibility</p:attrName>
                                        </p:attrNameLst>
                                      </p:cBhvr>
                                      <p:to>
                                        <p:strVal val="visible"/>
                                      </p:to>
                                    </p:set>
                                    <p:animEffect transition="in" filter="wipe(up)">
                                      <p:cBhvr>
                                        <p:cTn id="25" dur="500"/>
                                        <p:tgtEl>
                                          <p:spTgt spid="556"/>
                                        </p:tgtEl>
                                      </p:cBhvr>
                                    </p:animEffect>
                                  </p:childTnLst>
                                </p:cTn>
                              </p:par>
                              <p:par>
                                <p:cTn id="26" presetID="22" presetClass="entr" presetSubtype="8" fill="hold" nodeType="withEffect">
                                  <p:stCondLst>
                                    <p:cond delay="0"/>
                                  </p:stCondLst>
                                  <p:childTnLst>
                                    <p:set>
                                      <p:cBhvr>
                                        <p:cTn id="27" dur="1" fill="hold">
                                          <p:stCondLst>
                                            <p:cond delay="0"/>
                                          </p:stCondLst>
                                        </p:cTn>
                                        <p:tgtEl>
                                          <p:spTgt spid="628"/>
                                        </p:tgtEl>
                                        <p:attrNameLst>
                                          <p:attrName>style.visibility</p:attrName>
                                        </p:attrNameLst>
                                      </p:cBhvr>
                                      <p:to>
                                        <p:strVal val="visible"/>
                                      </p:to>
                                    </p:set>
                                    <p:animEffect transition="in" filter="wipe(left)">
                                      <p:cBhvr>
                                        <p:cTn id="28" dur="500"/>
                                        <p:tgtEl>
                                          <p:spTgt spid="628"/>
                                        </p:tgtEl>
                                      </p:cBhvr>
                                    </p:animEffect>
                                  </p:childTnLst>
                                </p:cTn>
                              </p:par>
                              <p:par>
                                <p:cTn id="29" presetID="22" presetClass="entr" presetSubtype="1" fill="hold" nodeType="withEffect">
                                  <p:stCondLst>
                                    <p:cond delay="0"/>
                                  </p:stCondLst>
                                  <p:childTnLst>
                                    <p:set>
                                      <p:cBhvr>
                                        <p:cTn id="30" dur="1" fill="hold">
                                          <p:stCondLst>
                                            <p:cond delay="0"/>
                                          </p:stCondLst>
                                        </p:cTn>
                                        <p:tgtEl>
                                          <p:spTgt spid="557"/>
                                        </p:tgtEl>
                                        <p:attrNameLst>
                                          <p:attrName>style.visibility</p:attrName>
                                        </p:attrNameLst>
                                      </p:cBhvr>
                                      <p:to>
                                        <p:strVal val="visible"/>
                                      </p:to>
                                    </p:set>
                                    <p:animEffect transition="in" filter="wipe(up)">
                                      <p:cBhvr>
                                        <p:cTn id="31" dur="500"/>
                                        <p:tgtEl>
                                          <p:spTgt spid="557"/>
                                        </p:tgtEl>
                                      </p:cBhvr>
                                    </p:animEffect>
                                  </p:childTnLst>
                                </p:cTn>
                              </p:par>
                              <p:par>
                                <p:cTn id="32" presetID="22" presetClass="entr" presetSubtype="8" fill="hold" nodeType="withEffect">
                                  <p:stCondLst>
                                    <p:cond delay="0"/>
                                  </p:stCondLst>
                                  <p:childTnLst>
                                    <p:set>
                                      <p:cBhvr>
                                        <p:cTn id="33" dur="1" fill="hold">
                                          <p:stCondLst>
                                            <p:cond delay="0"/>
                                          </p:stCondLst>
                                        </p:cTn>
                                        <p:tgtEl>
                                          <p:spTgt spid="636"/>
                                        </p:tgtEl>
                                        <p:attrNameLst>
                                          <p:attrName>style.visibility</p:attrName>
                                        </p:attrNameLst>
                                      </p:cBhvr>
                                      <p:to>
                                        <p:strVal val="visible"/>
                                      </p:to>
                                    </p:set>
                                    <p:animEffect transition="in" filter="wipe(left)">
                                      <p:cBhvr>
                                        <p:cTn id="34" dur="500"/>
                                        <p:tgtEl>
                                          <p:spTgt spid="636"/>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nodeType="clickEffect">
                                  <p:stCondLst>
                                    <p:cond delay="0"/>
                                  </p:stCondLst>
                                  <p:childTnLst>
                                    <p:set>
                                      <p:cBhvr>
                                        <p:cTn id="38" dur="1" fill="hold">
                                          <p:stCondLst>
                                            <p:cond delay="0"/>
                                          </p:stCondLst>
                                        </p:cTn>
                                        <p:tgtEl>
                                          <p:spTgt spid="559"/>
                                        </p:tgtEl>
                                        <p:attrNameLst>
                                          <p:attrName>style.visibility</p:attrName>
                                        </p:attrNameLst>
                                      </p:cBhvr>
                                      <p:to>
                                        <p:strVal val="visible"/>
                                      </p:to>
                                    </p:set>
                                    <p:animEffect transition="in" filter="wipe(up)">
                                      <p:cBhvr>
                                        <p:cTn id="39" dur="500"/>
                                        <p:tgtEl>
                                          <p:spTgt spid="5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4210987-0388-1BB6-ADDF-09FC0BD0DB8B}"/>
              </a:ext>
            </a:extLst>
          </p:cNvPr>
          <p:cNvSpPr>
            <a:spLocks noGrp="1"/>
          </p:cNvSpPr>
          <p:nvPr>
            <p:ph idx="1"/>
          </p:nvPr>
        </p:nvSpPr>
        <p:spPr>
          <a:xfrm>
            <a:off x="169011" y="1317708"/>
            <a:ext cx="8894602" cy="5407958"/>
          </a:xfrm>
        </p:spPr>
        <p:txBody>
          <a:bodyPr>
            <a:normAutofit/>
          </a:bodyPr>
          <a:lstStyle/>
          <a:p>
            <a:r>
              <a:rPr lang="en-US" sz="2400" b="1" dirty="0">
                <a:solidFill>
                  <a:schemeClr val="accent4"/>
                </a:solidFill>
              </a:rPr>
              <a:t>MIMDRAM with subarray and bank-level parallelism</a:t>
            </a:r>
            <a:endParaRPr lang="en-US" sz="2400" dirty="0"/>
          </a:p>
          <a:p>
            <a:pPr lvl="1"/>
            <a:r>
              <a:rPr lang="en-US" sz="2000" dirty="0"/>
              <a:t>MIMDRAM provides significant performance gains compared to the baseline CPU (</a:t>
            </a:r>
            <a:r>
              <a:rPr lang="en-US" sz="2000" b="1" dirty="0">
                <a:solidFill>
                  <a:schemeClr val="accent5"/>
                </a:solidFill>
              </a:rPr>
              <a:t>13.2x</a:t>
            </a:r>
            <a:r>
              <a:rPr lang="en-US" sz="2000" dirty="0"/>
              <a:t>) and GPU (</a:t>
            </a:r>
            <a:r>
              <a:rPr lang="en-US" sz="2000" b="1" dirty="0">
                <a:solidFill>
                  <a:schemeClr val="accent5"/>
                </a:solidFill>
              </a:rPr>
              <a:t>2x</a:t>
            </a:r>
            <a:r>
              <a:rPr lang="en-US" sz="2000" dirty="0"/>
              <a:t>)</a:t>
            </a:r>
            <a:br>
              <a:rPr lang="en-US" sz="2000" dirty="0"/>
            </a:br>
            <a:endParaRPr lang="en-US" sz="2400" b="1" dirty="0">
              <a:solidFill>
                <a:schemeClr val="accent4"/>
              </a:solidFill>
            </a:endParaRPr>
          </a:p>
          <a:p>
            <a:r>
              <a:rPr lang="en-US" sz="2400" b="1" dirty="0">
                <a:solidFill>
                  <a:schemeClr val="accent4"/>
                </a:solidFill>
              </a:rPr>
              <a:t>Comparison to DRISA and Fulcrum for multi-programmed workloads </a:t>
            </a:r>
          </a:p>
          <a:p>
            <a:pPr lvl="1"/>
            <a:r>
              <a:rPr lang="en-US" sz="2000" dirty="0"/>
              <a:t>MIMDRAM achieves system throughput on par with DRISA and Fulcrum</a:t>
            </a:r>
            <a:br>
              <a:rPr lang="en-US" sz="2000" dirty="0"/>
            </a:br>
            <a:endParaRPr lang="en-US" sz="1800" dirty="0"/>
          </a:p>
          <a:p>
            <a:r>
              <a:rPr lang="en-US" sz="2400" b="1" dirty="0">
                <a:solidFill>
                  <a:schemeClr val="accent4"/>
                </a:solidFill>
              </a:rPr>
              <a:t>MIMDRAM’s SIMD utilization versus SIMDRAM</a:t>
            </a:r>
          </a:p>
          <a:p>
            <a:pPr lvl="1"/>
            <a:r>
              <a:rPr lang="en-US" sz="2000" dirty="0"/>
              <a:t>MIMDRAM provides </a:t>
            </a:r>
            <a:r>
              <a:rPr lang="en-US" sz="2000" b="1" dirty="0">
                <a:solidFill>
                  <a:schemeClr val="accent5"/>
                </a:solidFill>
              </a:rPr>
              <a:t>15.6x</a:t>
            </a:r>
            <a:r>
              <a:rPr lang="en-US" sz="2000" dirty="0"/>
              <a:t> the utilization of SIMDRAM</a:t>
            </a:r>
            <a:br>
              <a:rPr lang="en-US" sz="2000" dirty="0"/>
            </a:br>
            <a:endParaRPr lang="en-US" sz="1800" dirty="0"/>
          </a:p>
          <a:p>
            <a:r>
              <a:rPr lang="en-US" sz="2400" b="1" dirty="0">
                <a:solidFill>
                  <a:schemeClr val="accent4"/>
                </a:solidFill>
              </a:rPr>
              <a:t>Area analysis </a:t>
            </a:r>
          </a:p>
          <a:p>
            <a:pPr lvl="1"/>
            <a:r>
              <a:rPr lang="en-US" sz="2000" dirty="0"/>
              <a:t>MIMDRAM adds small area cost to a DRAM chip (</a:t>
            </a:r>
            <a:r>
              <a:rPr lang="en-US" sz="2000" b="1" dirty="0">
                <a:solidFill>
                  <a:schemeClr val="accent5"/>
                </a:solidFill>
              </a:rPr>
              <a:t>1.11%</a:t>
            </a:r>
            <a:r>
              <a:rPr lang="en-US" sz="2000" dirty="0"/>
              <a:t>) and </a:t>
            </a:r>
            <a:br>
              <a:rPr lang="en-US" sz="2000" dirty="0"/>
            </a:br>
            <a:r>
              <a:rPr lang="en-US" sz="2000" dirty="0"/>
              <a:t>CPU die (</a:t>
            </a:r>
            <a:r>
              <a:rPr lang="en-US" sz="2000" b="1" dirty="0">
                <a:solidFill>
                  <a:schemeClr val="accent5"/>
                </a:solidFill>
              </a:rPr>
              <a:t>0.6%</a:t>
            </a:r>
            <a:r>
              <a:rPr lang="en-US" sz="2000" dirty="0"/>
              <a:t>)</a:t>
            </a:r>
          </a:p>
        </p:txBody>
      </p:sp>
      <p:sp>
        <p:nvSpPr>
          <p:cNvPr id="4" name="Title 1">
            <a:extLst>
              <a:ext uri="{FF2B5EF4-FFF2-40B4-BE49-F238E27FC236}">
                <a16:creationId xmlns:a16="http://schemas.microsoft.com/office/drawing/2014/main" id="{A6CB47CC-C977-5771-37DA-2B95C1B1FC1E}"/>
              </a:ext>
            </a:extLst>
          </p:cNvPr>
          <p:cNvSpPr>
            <a:spLocks noGrp="1"/>
          </p:cNvSpPr>
          <p:nvPr>
            <p:ph type="title"/>
          </p:nvPr>
        </p:nvSpPr>
        <p:spPr>
          <a:xfrm>
            <a:off x="169011" y="132334"/>
            <a:ext cx="8894602" cy="925840"/>
          </a:xfrm>
        </p:spPr>
        <p:txBody>
          <a:bodyPr>
            <a:noAutofit/>
          </a:bodyPr>
          <a:lstStyle/>
          <a:p>
            <a:r>
              <a:rPr lang="en-US" sz="3600" dirty="0"/>
              <a:t>Evaluation: </a:t>
            </a:r>
            <a:br>
              <a:rPr lang="en-US" sz="3600" dirty="0"/>
            </a:br>
            <a:r>
              <a:rPr lang="en-US" sz="2800" dirty="0"/>
              <a:t>More in the Paper</a:t>
            </a:r>
          </a:p>
        </p:txBody>
      </p:sp>
      <p:graphicFrame>
        <p:nvGraphicFramePr>
          <p:cNvPr id="2" name="Table 4">
            <a:extLst>
              <a:ext uri="{FF2B5EF4-FFF2-40B4-BE49-F238E27FC236}">
                <a16:creationId xmlns:a16="http://schemas.microsoft.com/office/drawing/2014/main" id="{1FE5645B-7F93-0B2E-BF4E-55FC68F71A68}"/>
              </a:ext>
            </a:extLst>
          </p:cNvPr>
          <p:cNvGraphicFramePr>
            <a:graphicFrameLocks/>
          </p:cNvGraphicFramePr>
          <p:nvPr>
            <p:extLst>
              <p:ext uri="{D42A27DB-BD31-4B8C-83A1-F6EECF244321}">
                <p14:modId xmlns:p14="http://schemas.microsoft.com/office/powerpoint/2010/main" val="1347611164"/>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chemeClr val="accent4"/>
                          </a:solidFill>
                          <a:latin typeface="Avenir Next" panose="020B0503020202020204" pitchFamily="34" charset="0"/>
                          <a:ea typeface="+mn-ea"/>
                          <a:cs typeface="Futura Medium" panose="020B0602020204020303" pitchFamily="34" charset="-79"/>
                        </a:rPr>
                        <a:t>●</a:t>
                      </a:r>
                      <a:endParaRPr lang="en-US" sz="800" dirty="0">
                        <a:solidFill>
                          <a:schemeClr val="accent4"/>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5" name="Rectangle 4">
            <a:extLst>
              <a:ext uri="{FF2B5EF4-FFF2-40B4-BE49-F238E27FC236}">
                <a16:creationId xmlns:a16="http://schemas.microsoft.com/office/drawing/2014/main" id="{7EDE6972-9D1F-A8C5-9364-BBB62AABD4C6}"/>
              </a:ext>
            </a:extLst>
          </p:cNvPr>
          <p:cNvSpPr/>
          <p:nvPr/>
        </p:nvSpPr>
        <p:spPr>
          <a:xfrm>
            <a:off x="-2376" y="1179358"/>
            <a:ext cx="9146375" cy="5293805"/>
          </a:xfrm>
          <a:prstGeom prst="rect">
            <a:avLst/>
          </a:prstGeom>
          <a:solidFill>
            <a:srgbClr val="FFFFFF">
              <a:alpha val="9490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482C5B32-BA7F-B2F0-D233-A74B3E353437}"/>
              </a:ext>
            </a:extLst>
          </p:cNvPr>
          <p:cNvPicPr>
            <a:picLocks noChangeAspect="1"/>
          </p:cNvPicPr>
          <p:nvPr/>
        </p:nvPicPr>
        <p:blipFill>
          <a:blip r:embed="rId3"/>
          <a:stretch>
            <a:fillRect/>
          </a:stretch>
        </p:blipFill>
        <p:spPr>
          <a:xfrm>
            <a:off x="569304" y="2167891"/>
            <a:ext cx="7920965" cy="2352624"/>
          </a:xfrm>
          <a:prstGeom prst="rect">
            <a:avLst/>
          </a:prstGeom>
          <a:ln w="38100">
            <a:solidFill>
              <a:schemeClr val="accent4"/>
            </a:solidFill>
          </a:ln>
        </p:spPr>
      </p:pic>
      <p:sp>
        <p:nvSpPr>
          <p:cNvPr id="7" name="TextBox 6">
            <a:extLst>
              <a:ext uri="{FF2B5EF4-FFF2-40B4-BE49-F238E27FC236}">
                <a16:creationId xmlns:a16="http://schemas.microsoft.com/office/drawing/2014/main" id="{7E576EA7-3C12-E66B-BD5E-1B7F24B35A4E}"/>
              </a:ext>
            </a:extLst>
          </p:cNvPr>
          <p:cNvSpPr txBox="1"/>
          <p:nvPr/>
        </p:nvSpPr>
        <p:spPr>
          <a:xfrm>
            <a:off x="569304" y="4700565"/>
            <a:ext cx="7920965" cy="461665"/>
          </a:xfrm>
          <a:prstGeom prst="rect">
            <a:avLst/>
          </a:prstGeom>
          <a:noFill/>
        </p:spPr>
        <p:txBody>
          <a:bodyPr wrap="square">
            <a:spAutoFit/>
          </a:bodyPr>
          <a:lstStyle/>
          <a:p>
            <a:pPr algn="ctr"/>
            <a:r>
              <a:rPr lang="en-US" sz="2400" b="1" dirty="0">
                <a:latin typeface="Avenir Next" panose="020B0503020202020204" pitchFamily="34" charset="0"/>
                <a:hlinkClick r:id="rId4"/>
              </a:rPr>
              <a:t>https://arxiv.org/pdf/2402.19080.pdf</a:t>
            </a:r>
            <a:r>
              <a:rPr lang="en-US" sz="2400" b="1" dirty="0">
                <a:latin typeface="Avenir Next" panose="020B0503020202020204" pitchFamily="34" charset="0"/>
              </a:rPr>
              <a:t> </a:t>
            </a:r>
          </a:p>
        </p:txBody>
      </p:sp>
      <p:sp>
        <p:nvSpPr>
          <p:cNvPr id="8" name="TextBox 7">
            <a:extLst>
              <a:ext uri="{FF2B5EF4-FFF2-40B4-BE49-F238E27FC236}">
                <a16:creationId xmlns:a16="http://schemas.microsoft.com/office/drawing/2014/main" id="{E834250C-5879-1736-B97D-2BC2FA56B7BA}"/>
              </a:ext>
            </a:extLst>
          </p:cNvPr>
          <p:cNvSpPr txBox="1"/>
          <p:nvPr/>
        </p:nvSpPr>
        <p:spPr>
          <a:xfrm>
            <a:off x="-2377" y="5383494"/>
            <a:ext cx="9146376" cy="430887"/>
          </a:xfrm>
          <a:prstGeom prst="rect">
            <a:avLst/>
          </a:prstGeom>
          <a:noFill/>
        </p:spPr>
        <p:txBody>
          <a:bodyPr wrap="square">
            <a:spAutoFit/>
          </a:bodyPr>
          <a:lstStyle/>
          <a:p>
            <a:pPr algn="ct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hlinkClick r:id="rId5">
                  <a:extLst>
                    <a:ext uri="{A12FA001-AC4F-418D-AE19-62706E023703}">
                      <ahyp:hlinkClr xmlns:ahyp="http://schemas.microsoft.com/office/drawing/2018/hyperlinkcolor" val="tx"/>
                    </a:ext>
                  </a:extLst>
                </a:hlinkClick>
              </a:rPr>
              <a:t>https://github.com/CMU-SAFARI/MIMDRAM</a:t>
            </a: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rPr>
              <a:t> </a:t>
            </a:r>
            <a:endParaRPr lang="en-US" dirty="0"/>
          </a:p>
        </p:txBody>
      </p:sp>
    </p:spTree>
    <p:extLst>
      <p:ext uri="{BB962C8B-B14F-4D97-AF65-F5344CB8AC3E}">
        <p14:creationId xmlns:p14="http://schemas.microsoft.com/office/powerpoint/2010/main" val="157385887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169011" y="68828"/>
            <a:ext cx="8894602" cy="943888"/>
          </a:xfrm>
        </p:spPr>
        <p:txBody>
          <a:bodyPr>
            <a:normAutofit/>
          </a:bodyPr>
          <a:lstStyle/>
          <a:p>
            <a:r>
              <a:rPr lang="en-US" dirty="0">
                <a:solidFill>
                  <a:srgbClr val="1D82C5"/>
                </a:solidFill>
              </a:rPr>
              <a:t>O</a:t>
            </a:r>
            <a:r>
              <a:rPr lang="en-US" dirty="0"/>
              <a:t>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Introduction &amp; Background</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0533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Limitations of PUD Systems</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BABABA"/>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27893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MIMDRAM</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3</a:t>
              </a:r>
            </a:p>
          </p:txBody>
        </p:sp>
      </p:grpSp>
      <p:grpSp>
        <p:nvGrpSpPr>
          <p:cNvPr id="37" name="Group 36">
            <a:extLst>
              <a:ext uri="{FF2B5EF4-FFF2-40B4-BE49-F238E27FC236}">
                <a16:creationId xmlns:a16="http://schemas.microsoft.com/office/drawing/2014/main" id="{9AA1098E-4920-8C3F-DA3A-A875EBAF516B}"/>
              </a:ext>
            </a:extLst>
          </p:cNvPr>
          <p:cNvGrpSpPr/>
          <p:nvPr/>
        </p:nvGrpSpPr>
        <p:grpSpPr>
          <a:xfrm>
            <a:off x="174918" y="3525375"/>
            <a:ext cx="8779458" cy="594360"/>
            <a:chOff x="182271" y="1107480"/>
            <a:chExt cx="8779458" cy="758952"/>
          </a:xfrm>
        </p:grpSpPr>
        <p:sp>
          <p:nvSpPr>
            <p:cNvPr id="38" name="Rectangle 37">
              <a:extLst>
                <a:ext uri="{FF2B5EF4-FFF2-40B4-BE49-F238E27FC236}">
                  <a16:creationId xmlns:a16="http://schemas.microsoft.com/office/drawing/2014/main" id="{6E76F356-EB16-F78D-EE4D-2FFC18EDD2F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Hardware Overview</a:t>
              </a:r>
            </a:p>
          </p:txBody>
        </p:sp>
        <p:sp>
          <p:nvSpPr>
            <p:cNvPr id="39" name="Rectangle 38">
              <a:extLst>
                <a:ext uri="{FF2B5EF4-FFF2-40B4-BE49-F238E27FC236}">
                  <a16:creationId xmlns:a16="http://schemas.microsoft.com/office/drawing/2014/main" id="{71BE25DD-BB01-1019-91B4-1BB691BCFE21}"/>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4</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4261376"/>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Software Support</a:t>
              </a: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5</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997377"/>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6</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1A82C4"/>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1A82C4"/>
                  </a:solidFill>
                  <a:latin typeface="Avenir Next" panose="020B0503020202020204" pitchFamily="34" charset="0"/>
                </a:rPr>
                <a:t>7</a:t>
              </a:r>
            </a:p>
          </p:txBody>
        </p:sp>
      </p:grpSp>
      <p:graphicFrame>
        <p:nvGraphicFramePr>
          <p:cNvPr id="3" name="Table 4">
            <a:extLst>
              <a:ext uri="{FF2B5EF4-FFF2-40B4-BE49-F238E27FC236}">
                <a16:creationId xmlns:a16="http://schemas.microsoft.com/office/drawing/2014/main" id="{DE7781C5-7B74-E3C8-C574-F49F3FDFFD5B}"/>
              </a:ext>
            </a:extLst>
          </p:cNvPr>
          <p:cNvGraphicFramePr>
            <a:graphicFrameLocks/>
          </p:cNvGraphicFramePr>
          <p:nvPr>
            <p:extLst>
              <p:ext uri="{D42A27DB-BD31-4B8C-83A1-F6EECF244321}">
                <p14:modId xmlns:p14="http://schemas.microsoft.com/office/powerpoint/2010/main" val="547921331"/>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A82C4"/>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a:t>
                      </a:r>
                      <a:r>
                        <a:rPr lang="en-US" sz="800" kern="1200" dirty="0">
                          <a:solidFill>
                            <a:srgbClr val="1A82C4"/>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63868331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7357E3-8542-6F47-9EDD-EF35BB96A3BE}"/>
              </a:ext>
            </a:extLst>
          </p:cNvPr>
          <p:cNvSpPr>
            <a:spLocks noGrp="1"/>
          </p:cNvSpPr>
          <p:nvPr>
            <p:ph type="title"/>
          </p:nvPr>
        </p:nvSpPr>
        <p:spPr>
          <a:xfrm>
            <a:off x="169011" y="-1"/>
            <a:ext cx="8894602" cy="1065883"/>
          </a:xfrm>
        </p:spPr>
        <p:txBody>
          <a:bodyPr>
            <a:normAutofit/>
          </a:bodyPr>
          <a:lstStyle/>
          <a:p>
            <a:pPr algn="ctr"/>
            <a:r>
              <a:rPr lang="en-US" dirty="0">
                <a:solidFill>
                  <a:srgbClr val="1D82C5"/>
                </a:solidFill>
              </a:rPr>
              <a:t>Conclusion</a:t>
            </a:r>
          </a:p>
        </p:txBody>
      </p:sp>
      <p:sp>
        <p:nvSpPr>
          <p:cNvPr id="3" name="Rounded Rectangle 2">
            <a:extLst>
              <a:ext uri="{FF2B5EF4-FFF2-40B4-BE49-F238E27FC236}">
                <a16:creationId xmlns:a16="http://schemas.microsoft.com/office/drawing/2014/main" id="{5B887733-F15A-A91D-A27C-E487ECA440E7}"/>
              </a:ext>
            </a:extLst>
          </p:cNvPr>
          <p:cNvSpPr/>
          <p:nvPr/>
        </p:nvSpPr>
        <p:spPr>
          <a:xfrm>
            <a:off x="169011" y="1327186"/>
            <a:ext cx="8793192" cy="2078204"/>
          </a:xfrm>
          <a:prstGeom prst="roundRect">
            <a:avLst>
              <a:gd name="adj" fmla="val 4466"/>
            </a:avLst>
          </a:prstGeom>
          <a:solidFill>
            <a:schemeClr val="accent4">
              <a:lumMod val="20000"/>
              <a:lumOff val="80000"/>
            </a:schemeClr>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We introduced MIMDRAM, </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a hardware/software co-designed processing-using-DRAM system</a:t>
            </a:r>
            <a:br>
              <a:rPr lang="en-US" sz="2000" b="1" dirty="0">
                <a:solidFill>
                  <a:schemeClr val="accent4"/>
                </a:solidFill>
                <a:latin typeface="Avenir Next" panose="020B0503020202020204" pitchFamily="34" charset="0"/>
              </a:rPr>
            </a:br>
            <a:endParaRPr lang="en-US" sz="500" b="1" dirty="0">
              <a:solidFill>
                <a:schemeClr val="accent4"/>
              </a:solidFill>
              <a:latin typeface="Avenir Next" panose="020B0503020202020204" pitchFamily="34" charset="0"/>
            </a:endParaRPr>
          </a:p>
          <a:p>
            <a:pPr marL="342900" indent="-342900">
              <a:buFont typeface="Arial" panose="020B0604020202020204" pitchFamily="34" charset="0"/>
              <a:buChar char="•"/>
            </a:pPr>
            <a:r>
              <a:rPr lang="en-US" b="1" dirty="0">
                <a:solidFill>
                  <a:schemeClr val="accent4"/>
                </a:solidFill>
                <a:latin typeface="Avenir Next" panose="020B0503020202020204" pitchFamily="34" charset="0"/>
              </a:rPr>
              <a:t>Key idea</a:t>
            </a:r>
            <a:r>
              <a:rPr lang="en-US" dirty="0">
                <a:solidFill>
                  <a:schemeClr val="accent4"/>
                </a:solidFill>
                <a:latin typeface="Avenir Next" panose="020B0503020202020204" pitchFamily="34" charset="0"/>
              </a:rPr>
              <a:t>: leverage fine-grained DRAM for processing-using-DRAM operation</a:t>
            </a:r>
            <a:br>
              <a:rPr lang="en-US" dirty="0">
                <a:solidFill>
                  <a:schemeClr val="accent4"/>
                </a:solidFill>
                <a:latin typeface="Avenir Next" panose="020B0503020202020204" pitchFamily="34" charset="0"/>
              </a:rPr>
            </a:br>
            <a:endParaRPr lang="en-US" sz="500" dirty="0">
              <a:solidFill>
                <a:schemeClr val="accent4"/>
              </a:solidFill>
              <a:latin typeface="Avenir Next" panose="020B0503020202020204" pitchFamily="34" charset="0"/>
            </a:endParaRPr>
          </a:p>
          <a:p>
            <a:pPr marL="342900" indent="-342900">
              <a:buFont typeface="Arial" panose="020B0604020202020204" pitchFamily="34" charset="0"/>
              <a:buChar char="•"/>
            </a:pPr>
            <a:r>
              <a:rPr lang="en-US" b="1" dirty="0">
                <a:solidFill>
                  <a:schemeClr val="accent4"/>
                </a:solidFill>
                <a:latin typeface="Avenir Next" panose="020B0503020202020204" pitchFamily="34" charset="0"/>
              </a:rPr>
              <a:t>HW</a:t>
            </a:r>
            <a:r>
              <a:rPr lang="en-US" dirty="0">
                <a:solidFill>
                  <a:schemeClr val="accent4"/>
                </a:solidFill>
                <a:latin typeface="Avenir Next" panose="020B0503020202020204" pitchFamily="34" charset="0"/>
              </a:rPr>
              <a:t>:</a:t>
            </a:r>
            <a:r>
              <a:rPr lang="en-US" spc="-150" dirty="0">
                <a:solidFill>
                  <a:schemeClr val="accent4"/>
                </a:solidFill>
                <a:latin typeface="Avenir Next" panose="020B0503020202020204" pitchFamily="34" charset="0"/>
              </a:rPr>
              <a:t> </a:t>
            </a:r>
            <a:r>
              <a:rPr lang="en-US" sz="1600" spc="-150" dirty="0">
                <a:solidFill>
                  <a:schemeClr val="accent4"/>
                </a:solidFill>
                <a:latin typeface="Avenir Next" panose="020B0503020202020204" pitchFamily="34" charset="0"/>
              </a:rPr>
              <a:t> </a:t>
            </a:r>
            <a:r>
              <a:rPr lang="en-US" dirty="0">
                <a:solidFill>
                  <a:schemeClr val="accent4"/>
                </a:solidFill>
                <a:latin typeface="Avenir Next" panose="020B0503020202020204" pitchFamily="34" charset="0"/>
              </a:rPr>
              <a:t>- </a:t>
            </a:r>
            <a:r>
              <a:rPr lang="en-US" u="sng" dirty="0">
                <a:solidFill>
                  <a:schemeClr val="accent4"/>
                </a:solidFill>
                <a:latin typeface="Avenir Next" panose="020B0503020202020204" pitchFamily="34" charset="0"/>
              </a:rPr>
              <a:t>simple changes</a:t>
            </a:r>
            <a:r>
              <a:rPr lang="en-US" dirty="0">
                <a:solidFill>
                  <a:schemeClr val="accent4"/>
                </a:solidFill>
                <a:latin typeface="Avenir Next" panose="020B0503020202020204" pitchFamily="34" charset="0"/>
              </a:rPr>
              <a:t> to DRAM, enabling concurrent instruction execution </a:t>
            </a:r>
            <a:br>
              <a:rPr lang="en-US" sz="1600" dirty="0">
                <a:solidFill>
                  <a:schemeClr val="accent4"/>
                </a:solidFill>
                <a:latin typeface="Avenir Next" panose="020B0503020202020204" pitchFamily="34" charset="0"/>
              </a:rPr>
            </a:br>
            <a:r>
              <a:rPr lang="en-US" sz="1600" dirty="0">
                <a:solidFill>
                  <a:schemeClr val="accent4"/>
                </a:solidFill>
                <a:latin typeface="Avenir Next" panose="020B0503020202020204" pitchFamily="34" charset="0"/>
              </a:rPr>
              <a:t>           </a:t>
            </a:r>
            <a:r>
              <a:rPr lang="en-US" dirty="0">
                <a:solidFill>
                  <a:schemeClr val="accent4"/>
                </a:solidFill>
                <a:latin typeface="Avenir Next" panose="020B0503020202020204" pitchFamily="34" charset="0"/>
              </a:rPr>
              <a:t>- </a:t>
            </a:r>
            <a:r>
              <a:rPr lang="en-US" u="sng" dirty="0">
                <a:solidFill>
                  <a:schemeClr val="accent4"/>
                </a:solidFill>
                <a:latin typeface="Avenir Next" panose="020B0503020202020204" pitchFamily="34" charset="0"/>
              </a:rPr>
              <a:t>low-cost interconnects</a:t>
            </a:r>
            <a:r>
              <a:rPr lang="en-US" dirty="0">
                <a:solidFill>
                  <a:schemeClr val="accent4"/>
                </a:solidFill>
                <a:latin typeface="Avenir Next" panose="020B0503020202020204" pitchFamily="34" charset="0"/>
              </a:rPr>
              <a:t> at the DRAM peripherals for data reduction</a:t>
            </a:r>
            <a:br>
              <a:rPr lang="en-US" dirty="0">
                <a:solidFill>
                  <a:schemeClr val="accent4"/>
                </a:solidFill>
                <a:latin typeface="Avenir Next" panose="020B0503020202020204" pitchFamily="34" charset="0"/>
              </a:rPr>
            </a:br>
            <a:endParaRPr lang="en-US" sz="500" dirty="0">
              <a:solidFill>
                <a:schemeClr val="accent4"/>
              </a:solidFill>
              <a:latin typeface="Avenir Next" panose="020B0503020202020204" pitchFamily="34" charset="0"/>
            </a:endParaRPr>
          </a:p>
          <a:p>
            <a:pPr marL="342900" indent="-342900">
              <a:buFont typeface="Arial" panose="020B0604020202020204" pitchFamily="34" charset="0"/>
              <a:buChar char="•"/>
            </a:pPr>
            <a:r>
              <a:rPr lang="en-US" b="1" dirty="0">
                <a:solidFill>
                  <a:schemeClr val="accent4"/>
                </a:solidFill>
                <a:latin typeface="Avenir Next" panose="020B0503020202020204" pitchFamily="34" charset="0"/>
              </a:rPr>
              <a:t>SW</a:t>
            </a:r>
            <a:r>
              <a:rPr lang="en-US" dirty="0">
                <a:solidFill>
                  <a:schemeClr val="accent4"/>
                </a:solidFill>
                <a:latin typeface="Avenir Next" panose="020B0503020202020204" pitchFamily="34" charset="0"/>
              </a:rPr>
              <a:t>:  - </a:t>
            </a:r>
            <a:r>
              <a:rPr lang="en-US" u="sng" dirty="0">
                <a:solidFill>
                  <a:schemeClr val="accent4"/>
                </a:solidFill>
                <a:latin typeface="Avenir Next" panose="020B0503020202020204" pitchFamily="34" charset="0"/>
              </a:rPr>
              <a:t>compiler</a:t>
            </a:r>
            <a:r>
              <a:rPr lang="en-US" dirty="0">
                <a:solidFill>
                  <a:schemeClr val="accent4"/>
                </a:solidFill>
                <a:latin typeface="Avenir Next" panose="020B0503020202020204" pitchFamily="34" charset="0"/>
              </a:rPr>
              <a:t> and </a:t>
            </a:r>
            <a:r>
              <a:rPr lang="en-US" u="sng" dirty="0">
                <a:solidFill>
                  <a:schemeClr val="accent4"/>
                </a:solidFill>
                <a:latin typeface="Avenir Next" panose="020B0503020202020204" pitchFamily="34" charset="0"/>
              </a:rPr>
              <a:t>OS</a:t>
            </a:r>
            <a:r>
              <a:rPr lang="en-US" dirty="0">
                <a:solidFill>
                  <a:schemeClr val="accent4"/>
                </a:solidFill>
                <a:latin typeface="Avenir Next" panose="020B0503020202020204" pitchFamily="34" charset="0"/>
              </a:rPr>
              <a:t> support to generate and map instructions </a:t>
            </a:r>
          </a:p>
        </p:txBody>
      </p:sp>
      <p:sp>
        <p:nvSpPr>
          <p:cNvPr id="4" name="Rounded Rectangle 3">
            <a:extLst>
              <a:ext uri="{FF2B5EF4-FFF2-40B4-BE49-F238E27FC236}">
                <a16:creationId xmlns:a16="http://schemas.microsoft.com/office/drawing/2014/main" id="{1567D73F-DE3D-A11B-A15D-E37A4CC0573C}"/>
              </a:ext>
            </a:extLst>
          </p:cNvPr>
          <p:cNvSpPr/>
          <p:nvPr/>
        </p:nvSpPr>
        <p:spPr>
          <a:xfrm>
            <a:off x="169011" y="3580965"/>
            <a:ext cx="8793192" cy="1989605"/>
          </a:xfrm>
          <a:prstGeom prst="roundRect">
            <a:avLst>
              <a:gd name="adj" fmla="val 6367"/>
            </a:avLst>
          </a:prstGeom>
          <a:solidFill>
            <a:schemeClr val="accent5">
              <a:lumMod val="20000"/>
              <a:lumOff val="80000"/>
            </a:schemeClr>
          </a:solid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5"/>
                </a:solidFill>
                <a:latin typeface="Avenir Next" panose="020B0503020202020204" pitchFamily="34" charset="0"/>
              </a:rPr>
              <a:t>Our evaluation demonstrates that MIMDRAM</a:t>
            </a:r>
            <a:br>
              <a:rPr lang="en-US" sz="2000" b="1" dirty="0">
                <a:solidFill>
                  <a:schemeClr val="accent5"/>
                </a:solidFill>
                <a:latin typeface="Avenir Next" panose="020B0503020202020204" pitchFamily="34" charset="0"/>
              </a:rPr>
            </a:br>
            <a:endParaRPr lang="en-US" sz="500" dirty="0">
              <a:solidFill>
                <a:schemeClr val="accent5"/>
              </a:solidFill>
              <a:latin typeface="Avenir Next" panose="020B0503020202020204" pitchFamily="34" charset="0"/>
            </a:endParaRPr>
          </a:p>
          <a:p>
            <a:pPr marL="285750" indent="-285750">
              <a:buFont typeface="Arial" panose="020B0604020202020204" pitchFamily="34" charset="0"/>
              <a:buChar char="•"/>
            </a:pPr>
            <a:r>
              <a:rPr lang="en-US" b="1" dirty="0">
                <a:solidFill>
                  <a:schemeClr val="accent5"/>
                </a:solidFill>
                <a:latin typeface="Avenir Next" panose="020B0503020202020204" pitchFamily="34" charset="0"/>
              </a:rPr>
              <a:t>significantly </a:t>
            </a:r>
            <a:r>
              <a:rPr lang="en-US" dirty="0">
                <a:solidFill>
                  <a:schemeClr val="accent5"/>
                </a:solidFill>
                <a:latin typeface="Avenir Next" panose="020B0503020202020204" pitchFamily="34" charset="0"/>
              </a:rPr>
              <a:t>improves </a:t>
            </a:r>
            <a:r>
              <a:rPr lang="en-US" b="1" dirty="0">
                <a:solidFill>
                  <a:schemeClr val="accent5"/>
                </a:solidFill>
                <a:latin typeface="Avenir Next" panose="020B0503020202020204" pitchFamily="34" charset="0"/>
              </a:rPr>
              <a:t>performance</a:t>
            </a:r>
            <a:r>
              <a:rPr lang="en-US" dirty="0">
                <a:solidFill>
                  <a:schemeClr val="accent5"/>
                </a:solidFill>
                <a:latin typeface="Avenir Next" panose="020B0503020202020204" pitchFamily="34" charset="0"/>
              </a:rPr>
              <a:t>, </a:t>
            </a:r>
            <a:r>
              <a:rPr lang="en-US" b="1" dirty="0">
                <a:solidFill>
                  <a:schemeClr val="accent5"/>
                </a:solidFill>
                <a:latin typeface="Avenir Next" panose="020B0503020202020204" pitchFamily="34" charset="0"/>
              </a:rPr>
              <a:t>energy efficiency</a:t>
            </a:r>
            <a:r>
              <a:rPr lang="en-US" dirty="0">
                <a:solidFill>
                  <a:schemeClr val="accent5"/>
                </a:solidFill>
                <a:latin typeface="Avenir Next" panose="020B0503020202020204" pitchFamily="34" charset="0"/>
              </a:rPr>
              <a:t>, and </a:t>
            </a:r>
            <a:r>
              <a:rPr lang="en-US" b="1" dirty="0">
                <a:solidFill>
                  <a:schemeClr val="accent5"/>
                </a:solidFill>
                <a:latin typeface="Avenir Next" panose="020B0503020202020204" pitchFamily="34" charset="0"/>
              </a:rPr>
              <a:t>throughput</a:t>
            </a:r>
            <a:r>
              <a:rPr lang="en-US" dirty="0">
                <a:solidFill>
                  <a:schemeClr val="accent5"/>
                </a:solidFill>
                <a:latin typeface="Avenir Next" panose="020B0503020202020204" pitchFamily="34" charset="0"/>
              </a:rPr>
              <a:t> compared to processor-centric (CPU and GPU) and </a:t>
            </a:r>
            <a:br>
              <a:rPr lang="en-US" dirty="0">
                <a:solidFill>
                  <a:schemeClr val="accent5"/>
                </a:solidFill>
                <a:latin typeface="Avenir Next" panose="020B0503020202020204" pitchFamily="34" charset="0"/>
              </a:rPr>
            </a:br>
            <a:r>
              <a:rPr lang="en-US" dirty="0">
                <a:solidFill>
                  <a:schemeClr val="accent5"/>
                </a:solidFill>
                <a:latin typeface="Avenir Next" panose="020B0503020202020204" pitchFamily="34" charset="0"/>
              </a:rPr>
              <a:t>memory-centric (SIMDRAM, DRISA, and Fulcrum) architectures </a:t>
            </a:r>
            <a:br>
              <a:rPr lang="en-US" dirty="0">
                <a:solidFill>
                  <a:schemeClr val="accent5"/>
                </a:solidFill>
                <a:latin typeface="Avenir Next" panose="020B0503020202020204" pitchFamily="34" charset="0"/>
              </a:rPr>
            </a:br>
            <a:endParaRPr lang="en-US" sz="500" dirty="0">
              <a:solidFill>
                <a:schemeClr val="accent5"/>
              </a:solidFill>
              <a:latin typeface="Avenir Next" panose="020B0503020202020204" pitchFamily="34" charset="0"/>
            </a:endParaRPr>
          </a:p>
          <a:p>
            <a:pPr marL="285750" indent="-285750">
              <a:buFont typeface="Arial" panose="020B0604020202020204" pitchFamily="34" charset="0"/>
              <a:buChar char="•"/>
            </a:pPr>
            <a:r>
              <a:rPr lang="en-US" dirty="0">
                <a:solidFill>
                  <a:schemeClr val="accent5"/>
                </a:solidFill>
                <a:latin typeface="Avenir Next" panose="020B0503020202020204" pitchFamily="34" charset="0"/>
              </a:rPr>
              <a:t>incurs </a:t>
            </a:r>
            <a:r>
              <a:rPr lang="en-US" b="1" dirty="0">
                <a:solidFill>
                  <a:schemeClr val="accent5"/>
                </a:solidFill>
                <a:latin typeface="Avenir Next" panose="020B0503020202020204" pitchFamily="34" charset="0"/>
              </a:rPr>
              <a:t>small area cost </a:t>
            </a:r>
            <a:r>
              <a:rPr lang="en-US" dirty="0">
                <a:solidFill>
                  <a:schemeClr val="accent5"/>
                </a:solidFill>
                <a:latin typeface="Avenir Next" panose="020B0503020202020204" pitchFamily="34" charset="0"/>
              </a:rPr>
              <a:t>to a DRAM chip and CPU die</a:t>
            </a:r>
          </a:p>
        </p:txBody>
      </p:sp>
      <p:graphicFrame>
        <p:nvGraphicFramePr>
          <p:cNvPr id="8" name="Table 4">
            <a:extLst>
              <a:ext uri="{FF2B5EF4-FFF2-40B4-BE49-F238E27FC236}">
                <a16:creationId xmlns:a16="http://schemas.microsoft.com/office/drawing/2014/main" id="{7133FBC9-C5DA-BB1B-572C-2DB46BA86A4F}"/>
              </a:ext>
            </a:extLst>
          </p:cNvPr>
          <p:cNvGraphicFramePr>
            <a:graphicFrameLocks/>
          </p:cNvGraphicFramePr>
          <p:nvPr>
            <p:extLst>
              <p:ext uri="{D42A27DB-BD31-4B8C-83A1-F6EECF244321}">
                <p14:modId xmlns:p14="http://schemas.microsoft.com/office/powerpoint/2010/main" val="2798666695"/>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A82C4"/>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1A82C4"/>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2" name="TextBox 11">
            <a:extLst>
              <a:ext uri="{FF2B5EF4-FFF2-40B4-BE49-F238E27FC236}">
                <a16:creationId xmlns:a16="http://schemas.microsoft.com/office/drawing/2014/main" id="{4AFA4909-9469-F224-2511-48254E2A1540}"/>
              </a:ext>
            </a:extLst>
          </p:cNvPr>
          <p:cNvSpPr txBox="1"/>
          <p:nvPr/>
        </p:nvSpPr>
        <p:spPr>
          <a:xfrm>
            <a:off x="-7581" y="5855195"/>
            <a:ext cx="9146376" cy="400110"/>
          </a:xfrm>
          <a:prstGeom prst="rect">
            <a:avLst/>
          </a:prstGeom>
          <a:noFill/>
        </p:spPr>
        <p:txBody>
          <a:bodyPr wrap="square">
            <a:spAutoFit/>
          </a:bodyPr>
          <a:lstStyle/>
          <a:p>
            <a:pPr algn="ctr"/>
            <a:r>
              <a:rPr kumimoji="0" lang="en-US" sz="20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hlinkClick r:id="rId3">
                  <a:extLst>
                    <a:ext uri="{A12FA001-AC4F-418D-AE19-62706E023703}">
                      <ahyp:hlinkClr xmlns:ahyp="http://schemas.microsoft.com/office/drawing/2018/hyperlinkcolor" val="tx"/>
                    </a:ext>
                  </a:extLst>
                </a:hlinkClick>
              </a:rPr>
              <a:t>https://github.com/CMU-SAFARI/MIMDRAM</a:t>
            </a:r>
            <a:r>
              <a:rPr kumimoji="0" lang="en-US" sz="20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rPr>
              <a:t> </a:t>
            </a:r>
            <a:endParaRPr lang="en-US" sz="1600" dirty="0"/>
          </a:p>
        </p:txBody>
      </p:sp>
    </p:spTree>
    <p:extLst>
      <p:ext uri="{BB962C8B-B14F-4D97-AF65-F5344CB8AC3E}">
        <p14:creationId xmlns:p14="http://schemas.microsoft.com/office/powerpoint/2010/main" val="1486679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12"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a:extLst>
              <a:ext uri="{FF2B5EF4-FFF2-40B4-BE49-F238E27FC236}">
                <a16:creationId xmlns:a16="http://schemas.microsoft.com/office/drawing/2014/main" id="{950B11D3-B89D-7356-7787-86F935B27E4D}"/>
              </a:ext>
            </a:extLst>
          </p:cNvPr>
          <p:cNvCxnSpPr>
            <a:cxnSpLocks/>
          </p:cNvCxnSpPr>
          <p:nvPr/>
        </p:nvCxnSpPr>
        <p:spPr>
          <a:xfrm>
            <a:off x="0" y="1093292"/>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DDE0F377-A721-52C1-B329-184C2C73C5EE}"/>
              </a:ext>
            </a:extLst>
          </p:cNvPr>
          <p:cNvSpPr/>
          <p:nvPr/>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orbel" panose="020B0503020204020204"/>
              <a:ea typeface="+mn-ea"/>
              <a:cs typeface="+mn-cs"/>
            </a:endParaRPr>
          </a:p>
        </p:txBody>
      </p:sp>
      <p:sp>
        <p:nvSpPr>
          <p:cNvPr id="6" name="TextBox 5">
            <a:extLst>
              <a:ext uri="{FF2B5EF4-FFF2-40B4-BE49-F238E27FC236}">
                <a16:creationId xmlns:a16="http://schemas.microsoft.com/office/drawing/2014/main" id="{C02B7506-35EF-F089-75CD-62E66DBEF015}"/>
              </a:ext>
            </a:extLst>
          </p:cNvPr>
          <p:cNvSpPr txBox="1"/>
          <p:nvPr/>
        </p:nvSpPr>
        <p:spPr>
          <a:xfrm>
            <a:off x="2184744" y="6390915"/>
            <a:ext cx="5376408"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Avenir Next" panose="020B0503020202020204" pitchFamily="34" charset="0"/>
                <a:ea typeface="+mn-ea"/>
                <a:cs typeface="+mn-cs"/>
                <a:hlinkClick r:id="rId3">
                  <a:extLst>
                    <a:ext uri="{A12FA001-AC4F-418D-AE19-62706E023703}">
                      <ahyp:hlinkClr xmlns:ahyp="http://schemas.microsoft.com/office/drawing/2018/hyperlinkcolor" val="tx"/>
                    </a:ext>
                  </a:extLst>
                </a:hlinkClick>
              </a:rPr>
              <a:t>https://www.youtube.com/onurmutlulectures</a:t>
            </a:r>
            <a:r>
              <a:rPr kumimoji="0" lang="en-US" sz="1800" b="1" i="0" u="none" strike="noStrike" kern="1200" cap="none" spc="0" normalizeH="0" baseline="0" noProof="0" dirty="0">
                <a:ln>
                  <a:noFill/>
                </a:ln>
                <a:solidFill>
                  <a:srgbClr val="0000FF"/>
                </a:solidFill>
                <a:effectLst/>
                <a:uLnTx/>
                <a:uFillTx/>
                <a:latin typeface="Avenir Next" panose="020B0503020202020204" pitchFamily="34" charset="0"/>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sp>
        <p:nvSpPr>
          <p:cNvPr id="7" name="Title 1" descr=" 6">
            <a:extLst>
              <a:ext uri="{FF2B5EF4-FFF2-40B4-BE49-F238E27FC236}">
                <a16:creationId xmlns:a16="http://schemas.microsoft.com/office/drawing/2014/main" id="{91C6E61A-84BC-C5DD-DB4E-B48D5DD4EB04}"/>
              </a:ext>
            </a:extLst>
          </p:cNvPr>
          <p:cNvSpPr txBox="1">
            <a:spLocks/>
          </p:cNvSpPr>
          <p:nvPr/>
        </p:nvSpPr>
        <p:spPr>
          <a:xfrm>
            <a:off x="457200" y="65989"/>
            <a:ext cx="8229600" cy="109329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5CA2DB"/>
                </a:solidFill>
                <a:effectLst/>
                <a:uLnTx/>
                <a:uFillTx/>
                <a:latin typeface="Avenir Next" panose="020B0503020202020204" pitchFamily="34" charset="0"/>
                <a:ea typeface="+mj-ea"/>
                <a:cs typeface="+mj-cs"/>
              </a:rPr>
              <a:t>Processing-in-Memory Course: </a:t>
            </a:r>
            <a:br>
              <a:rPr kumimoji="0" lang="en-US" sz="4000" b="1" i="0" u="none" strike="noStrike" kern="1200" cap="none" spc="0" normalizeH="0" baseline="0" noProof="0" dirty="0">
                <a:ln>
                  <a:noFill/>
                </a:ln>
                <a:solidFill>
                  <a:srgbClr val="5CA2DB"/>
                </a:solidFill>
                <a:effectLst/>
                <a:uLnTx/>
                <a:uFillTx/>
                <a:latin typeface="Avenir Next" panose="020B0503020202020204" pitchFamily="34" charset="0"/>
                <a:ea typeface="+mj-ea"/>
                <a:cs typeface="+mj-cs"/>
              </a:rPr>
            </a:br>
            <a:r>
              <a:rPr kumimoji="0" lang="en-US" sz="2400" b="1" i="0" u="none" strike="noStrike" kern="1200" cap="none" spc="0" normalizeH="0" baseline="0" noProof="0" dirty="0">
                <a:ln>
                  <a:noFill/>
                </a:ln>
                <a:solidFill>
                  <a:srgbClr val="5CA2DB"/>
                </a:solidFill>
                <a:effectLst/>
                <a:uLnTx/>
                <a:uFillTx/>
                <a:latin typeface="Avenir Next" panose="020B0503020202020204" pitchFamily="34" charset="0"/>
                <a:ea typeface="+mj-ea"/>
                <a:cs typeface="+mj-cs"/>
              </a:rPr>
              <a:t>Fall 2024</a:t>
            </a:r>
            <a:endParaRPr kumimoji="0" lang="en-US" sz="3200" b="1" i="0" u="none" strike="noStrike" kern="1200" cap="none" spc="0" normalizeH="0" baseline="0" noProof="0" dirty="0">
              <a:ln>
                <a:noFill/>
              </a:ln>
              <a:solidFill>
                <a:srgbClr val="5CA2DB"/>
              </a:solidFill>
              <a:effectLst/>
              <a:uLnTx/>
              <a:uFillTx/>
              <a:latin typeface="Avenir Next" panose="020B0503020202020204" pitchFamily="34" charset="0"/>
              <a:ea typeface="+mj-ea"/>
              <a:cs typeface="+mj-cs"/>
            </a:endParaRPr>
          </a:p>
        </p:txBody>
      </p:sp>
      <p:pic>
        <p:nvPicPr>
          <p:cNvPr id="11" name="Picture 10">
            <a:extLst>
              <a:ext uri="{FF2B5EF4-FFF2-40B4-BE49-F238E27FC236}">
                <a16:creationId xmlns:a16="http://schemas.microsoft.com/office/drawing/2014/main" id="{5C41A665-FB08-7A11-0BF0-C2A369689A4A}"/>
              </a:ext>
            </a:extLst>
          </p:cNvPr>
          <p:cNvPicPr>
            <a:picLocks noChangeAspect="1"/>
          </p:cNvPicPr>
          <p:nvPr/>
        </p:nvPicPr>
        <p:blipFill rotWithShape="1">
          <a:blip r:embed="rId4"/>
          <a:srcRect t="1432" r="2424" b="2099"/>
          <a:stretch/>
        </p:blipFill>
        <p:spPr>
          <a:xfrm>
            <a:off x="5369293" y="1202922"/>
            <a:ext cx="3548576" cy="5086802"/>
          </a:xfrm>
          <a:prstGeom prst="rect">
            <a:avLst/>
          </a:prstGeom>
          <a:ln>
            <a:noFill/>
          </a:ln>
          <a:effectLst>
            <a:outerShdw blurRad="292100" dist="139700" dir="2700000" algn="tl" rotWithShape="0">
              <a:srgbClr val="333333">
                <a:alpha val="65000"/>
              </a:srgbClr>
            </a:outerShdw>
          </a:effectLst>
        </p:spPr>
      </p:pic>
      <p:sp>
        <p:nvSpPr>
          <p:cNvPr id="2" name="Content Placeholder 2">
            <a:extLst>
              <a:ext uri="{FF2B5EF4-FFF2-40B4-BE49-F238E27FC236}">
                <a16:creationId xmlns:a16="http://schemas.microsoft.com/office/drawing/2014/main" id="{EF55D1D5-98A2-E6AC-3454-E2A3B652318F}"/>
              </a:ext>
            </a:extLst>
          </p:cNvPr>
          <p:cNvSpPr txBox="1">
            <a:spLocks/>
          </p:cNvSpPr>
          <p:nvPr/>
        </p:nvSpPr>
        <p:spPr>
          <a:xfrm>
            <a:off x="218173" y="1291473"/>
            <a:ext cx="4932947" cy="5160812"/>
          </a:xfrm>
          <a:prstGeom prst="rect">
            <a:avLst/>
          </a:prstGeom>
        </p:spPr>
        <p:txBody>
          <a:bodyPr anchor="ctr" anchorCtr="0">
            <a:normAutofit fontScale="70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40000"/>
              </a:lnSpc>
              <a:spcBef>
                <a:spcPts val="600"/>
              </a:spcBef>
              <a:spcAft>
                <a:spcPts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srgbClr val="D5712F"/>
                </a:solidFill>
                <a:effectLst/>
                <a:uLnTx/>
                <a:uFillTx/>
                <a:latin typeface="Avenir Next" panose="020B0503020202020204" pitchFamily="34" charset="0"/>
                <a:ea typeface="+mn-ea"/>
                <a:cs typeface="+mn-cs"/>
              </a:rPr>
              <a:t>Fall 2024 Edition</a:t>
            </a:r>
          </a:p>
          <a:p>
            <a:pPr marL="685800" marR="0" lvl="1" indent="-22860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sz="2200" b="1" i="0" u="none" strike="noStrike" kern="1200" cap="none" spc="0" normalizeH="0" baseline="0" noProof="0" dirty="0">
                <a:ln>
                  <a:noFill/>
                </a:ln>
                <a:solidFill>
                  <a:srgbClr val="D5702F"/>
                </a:solidFill>
                <a:effectLst/>
                <a:uLnTx/>
                <a:uFillTx/>
                <a:latin typeface="Avenir Next" panose="020B0503020202020204" pitchFamily="34" charset="0"/>
                <a:ea typeface="+mn-ea"/>
                <a:cs typeface="+mn-cs"/>
                <a:hlinkClick r:id="rId5">
                  <a:extLst>
                    <a:ext uri="{A12FA001-AC4F-418D-AE19-62706E023703}">
                      <ahyp:hlinkClr xmlns:ahyp="http://schemas.microsoft.com/office/drawing/2018/hyperlinkcolor" val="tx"/>
                    </a:ext>
                  </a:extLst>
                </a:hlinkClick>
              </a:rPr>
              <a:t>https://safari.ethz.ch/projects_and_seminars/fall2024/doku.php?id=processing_in_memory</a:t>
            </a:r>
            <a:endParaRPr kumimoji="0" lang="en-US" sz="2200" b="0" i="0" u="none" strike="noStrike" kern="1200" cap="none" spc="0" normalizeH="0" baseline="0" noProof="0" dirty="0">
              <a:ln>
                <a:noFill/>
              </a:ln>
              <a:solidFill>
                <a:srgbClr val="D5702F"/>
              </a:solidFill>
              <a:effectLst/>
              <a:uLnTx/>
              <a:uFillTx/>
              <a:latin typeface="Avenir Next" panose="020B0503020202020204" pitchFamily="34" charset="0"/>
              <a:ea typeface="+mn-ea"/>
              <a:cs typeface="+mn-cs"/>
            </a:endParaRPr>
          </a:p>
          <a:p>
            <a:pPr marL="228600" marR="0" lvl="0" indent="-228600" algn="l" defTabSz="914400" rtl="0" eaLnBrk="1" fontAlgn="auto" latinLnBrk="0" hangingPunct="1">
              <a:lnSpc>
                <a:spcPct val="140000"/>
              </a:lnSpc>
              <a:spcBef>
                <a:spcPts val="600"/>
              </a:spcBef>
              <a:spcAft>
                <a:spcPts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t>Spring 2023 Edition</a:t>
            </a:r>
          </a:p>
          <a:p>
            <a:pPr marL="685800" marR="0" lvl="1" indent="-22860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hlinkClick r:id="rId5">
                  <a:extLst>
                    <a:ext uri="{A12FA001-AC4F-418D-AE19-62706E023703}">
                      <ahyp:hlinkClr xmlns:ahyp="http://schemas.microsoft.com/office/drawing/2018/hyperlinkcolor" val="tx"/>
                    </a:ext>
                  </a:extLst>
                </a:hlinkClick>
              </a:rPr>
              <a:t>https://safari.ethz.ch/projects_and_seminars/spring2023/doku.php?id=processing_in_memory</a:t>
            </a:r>
            <a:endPar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endParaRPr>
          </a:p>
          <a:p>
            <a:pPr marL="228600" marR="0" lvl="0" indent="-228600" algn="l" defTabSz="914400" rtl="0" eaLnBrk="1" fontAlgn="auto" latinLnBrk="0" hangingPunct="1">
              <a:lnSpc>
                <a:spcPct val="140000"/>
              </a:lnSpc>
              <a:spcBef>
                <a:spcPts val="600"/>
              </a:spcBef>
              <a:spcAft>
                <a:spcPts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t>YouTube Livestream </a:t>
            </a:r>
          </a:p>
          <a:p>
            <a:pPr marL="685800" marR="0" lvl="1" indent="-22860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hlinkClick r:id="rId6">
                  <a:extLst>
                    <a:ext uri="{A12FA001-AC4F-418D-AE19-62706E023703}">
                      <ahyp:hlinkClr xmlns:ahyp="http://schemas.microsoft.com/office/drawing/2018/hyperlinkcolor" val="tx"/>
                    </a:ext>
                  </a:extLst>
                </a:hlinkClick>
              </a:rPr>
              <a:t>https://www.youtube.com/playlist?list=PL5Q2soXY2Zi9DSQg7OAlsNO8dOQKxF9sl</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 </a:t>
            </a:r>
            <a:r>
              <a:rPr kumimoji="0" lang="en-US" sz="2200" b="1"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t>  </a:t>
            </a:r>
          </a:p>
          <a:p>
            <a:pPr marL="228600" marR="0" lvl="0" indent="-228600" algn="l" defTabSz="914400" rtl="0" eaLnBrk="1" fontAlgn="auto" latinLnBrk="0" hangingPunct="1">
              <a:lnSpc>
                <a:spcPct val="140000"/>
              </a:lnSpc>
              <a:spcBef>
                <a:spcPts val="600"/>
              </a:spcBef>
              <a:spcAft>
                <a:spcPts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srgbClr val="004986"/>
                </a:solidFill>
                <a:effectLst/>
                <a:uLnTx/>
                <a:uFillTx/>
                <a:latin typeface="Avenir Next" panose="020B0503020202020204" pitchFamily="34" charset="0"/>
                <a:ea typeface="+mn-ea"/>
                <a:cs typeface="+mn-cs"/>
              </a:rPr>
              <a:t>Bachelor’s Course:</a:t>
            </a:r>
            <a:endParaRPr kumimoji="0" lang="en-US" sz="2800" b="0" i="0" u="none" strike="noStrike" kern="1200" cap="none" spc="0" normalizeH="0" baseline="0" noProof="0" dirty="0">
              <a:ln>
                <a:noFill/>
              </a:ln>
              <a:solidFill>
                <a:srgbClr val="004986"/>
              </a:solidFill>
              <a:effectLst/>
              <a:uLnTx/>
              <a:uFillTx/>
              <a:latin typeface="Avenir Next" panose="020B0503020202020204" pitchFamily="34" charset="0"/>
              <a:ea typeface="+mn-ea"/>
              <a:cs typeface="+mn-cs"/>
            </a:endParaRPr>
          </a:p>
          <a:p>
            <a:pPr marL="685800" marR="0" lvl="1" indent="-228600" algn="l" defTabSz="914400" rtl="0" eaLnBrk="1" fontAlgn="auto" latinLnBrk="0" hangingPunct="1">
              <a:lnSpc>
                <a:spcPct val="13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a:ln>
                  <a:noFill/>
                </a:ln>
                <a:solidFill>
                  <a:srgbClr val="004986"/>
                </a:solidFill>
                <a:effectLst/>
                <a:uLnTx/>
                <a:uFillTx/>
                <a:latin typeface="Avenir Next" panose="020B0503020202020204" pitchFamily="34" charset="0"/>
                <a:ea typeface="+mn-ea"/>
                <a:cs typeface="+mn-cs"/>
              </a:rPr>
              <a:t>Elective at ETH Zurich</a:t>
            </a:r>
          </a:p>
          <a:p>
            <a:pPr marL="685800" marR="0" lvl="1" indent="-228600" algn="l" defTabSz="914400" rtl="0" eaLnBrk="1" fontAlgn="auto" latinLnBrk="0" hangingPunct="1">
              <a:lnSpc>
                <a:spcPct val="13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a:ln>
                  <a:noFill/>
                </a:ln>
                <a:solidFill>
                  <a:srgbClr val="004986"/>
                </a:solidFill>
                <a:effectLst/>
                <a:uLnTx/>
                <a:uFillTx/>
                <a:latin typeface="Avenir Next" panose="020B0503020202020204" pitchFamily="34" charset="0"/>
                <a:ea typeface="+mn-ea"/>
                <a:cs typeface="+mn-cs"/>
              </a:rPr>
              <a:t>Introduction to PIM systems (from industry and academia) </a:t>
            </a:r>
          </a:p>
          <a:p>
            <a:pPr marL="685800" marR="0" lvl="1" indent="-228600" algn="l" defTabSz="914400" rtl="0" eaLnBrk="1" fontAlgn="auto" latinLnBrk="0" hangingPunct="1">
              <a:lnSpc>
                <a:spcPct val="13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a:ln>
                  <a:noFill/>
                </a:ln>
                <a:solidFill>
                  <a:srgbClr val="004986"/>
                </a:solidFill>
                <a:effectLst/>
                <a:uLnTx/>
                <a:uFillTx/>
                <a:latin typeface="Avenir Next" panose="020B0503020202020204" pitchFamily="34" charset="0"/>
                <a:ea typeface="+mn-ea"/>
                <a:cs typeface="+mn-cs"/>
              </a:rPr>
              <a:t>Tutorial on using real PIM infrastructure</a:t>
            </a:r>
          </a:p>
          <a:p>
            <a:pPr marL="685800" marR="0" lvl="1" indent="-228600" algn="l" defTabSz="914400" rtl="0" eaLnBrk="1" fontAlgn="auto" latinLnBrk="0" hangingPunct="1">
              <a:lnSpc>
                <a:spcPct val="13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a:ln>
                  <a:noFill/>
                </a:ln>
                <a:solidFill>
                  <a:srgbClr val="004986"/>
                </a:solidFill>
                <a:effectLst/>
                <a:uLnTx/>
                <a:uFillTx/>
                <a:latin typeface="Avenir Next" panose="020B0503020202020204" pitchFamily="34" charset="0"/>
                <a:ea typeface="+mn-ea"/>
                <a:cs typeface="+mn-cs"/>
              </a:rPr>
              <a:t>Potential research exploration</a:t>
            </a:r>
          </a:p>
        </p:txBody>
      </p:sp>
    </p:spTree>
    <p:extLst>
      <p:ext uri="{BB962C8B-B14F-4D97-AF65-F5344CB8AC3E}">
        <p14:creationId xmlns:p14="http://schemas.microsoft.com/office/powerpoint/2010/main" val="3745400776"/>
      </p:ext>
    </p:ext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a:extLst>
              <a:ext uri="{FF2B5EF4-FFF2-40B4-BE49-F238E27FC236}">
                <a16:creationId xmlns:a16="http://schemas.microsoft.com/office/drawing/2014/main" id="{E1470687-998E-12CA-FE55-8A67F08301D4}"/>
              </a:ext>
            </a:extLst>
          </p:cNvPr>
          <p:cNvCxnSpPr>
            <a:cxnSpLocks/>
          </p:cNvCxnSpPr>
          <p:nvPr/>
        </p:nvCxnSpPr>
        <p:spPr>
          <a:xfrm>
            <a:off x="0" y="1093292"/>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5" name="Rectangle 4">
            <a:extLst>
              <a:ext uri="{FF2B5EF4-FFF2-40B4-BE49-F238E27FC236}">
                <a16:creationId xmlns:a16="http://schemas.microsoft.com/office/drawing/2014/main" id="{2FF8D098-1C99-B28A-B301-A94C541115DB}"/>
              </a:ext>
            </a:extLst>
          </p:cNvPr>
          <p:cNvSpPr/>
          <p:nvPr/>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orbel" panose="020B0503020204020204"/>
              <a:ea typeface="+mn-ea"/>
              <a:cs typeface="+mn-cs"/>
            </a:endParaRPr>
          </a:p>
        </p:txBody>
      </p:sp>
      <p:sp>
        <p:nvSpPr>
          <p:cNvPr id="7" name="Title 1" descr=" 6">
            <a:extLst>
              <a:ext uri="{FF2B5EF4-FFF2-40B4-BE49-F238E27FC236}">
                <a16:creationId xmlns:a16="http://schemas.microsoft.com/office/drawing/2014/main" id="{91C6E61A-84BC-C5DD-DB4E-B48D5DD4EB04}"/>
              </a:ext>
            </a:extLst>
          </p:cNvPr>
          <p:cNvSpPr txBox="1">
            <a:spLocks/>
          </p:cNvSpPr>
          <p:nvPr/>
        </p:nvSpPr>
        <p:spPr>
          <a:xfrm>
            <a:off x="457200" y="65989"/>
            <a:ext cx="8229600" cy="1197201"/>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5CA2DB"/>
                </a:solidFill>
                <a:effectLst/>
                <a:uLnTx/>
                <a:uFillTx/>
                <a:latin typeface="Avenir Next" panose="020B0503020202020204" pitchFamily="34" charset="0"/>
                <a:ea typeface="+mj-ea"/>
                <a:cs typeface="+mj-cs"/>
              </a:rPr>
              <a:t>PIM Tutorial: </a:t>
            </a:r>
            <a:br>
              <a:rPr kumimoji="0" lang="en-US" sz="4000" b="1" i="0" u="none" strike="noStrike" kern="1200" cap="none" spc="0" normalizeH="0" baseline="0" noProof="0" dirty="0">
                <a:ln>
                  <a:noFill/>
                </a:ln>
                <a:solidFill>
                  <a:srgbClr val="5CA2DB"/>
                </a:solidFill>
                <a:effectLst/>
                <a:uLnTx/>
                <a:uFillTx/>
                <a:latin typeface="Avenir Next" panose="020B0503020202020204" pitchFamily="34" charset="0"/>
                <a:ea typeface="+mj-ea"/>
                <a:cs typeface="+mj-cs"/>
              </a:rPr>
            </a:br>
            <a:r>
              <a:rPr kumimoji="0" lang="en-US" sz="2800" b="1" i="0" u="none" strike="noStrike" kern="1200" cap="none" spc="0" normalizeH="0" baseline="0" noProof="0" dirty="0">
                <a:ln>
                  <a:noFill/>
                </a:ln>
                <a:solidFill>
                  <a:srgbClr val="5CA2DB"/>
                </a:solidFill>
                <a:effectLst/>
                <a:uLnTx/>
                <a:uFillTx/>
                <a:latin typeface="Avenir Next" panose="020B0503020202020204" pitchFamily="34" charset="0"/>
                <a:ea typeface="+mj-ea"/>
                <a:cs typeface="+mj-cs"/>
              </a:rPr>
              <a:t>ISCA &amp; MICRO 2024</a:t>
            </a:r>
            <a:endParaRPr kumimoji="0" lang="en-US" sz="2200" b="1" i="0" u="none" strike="noStrike" kern="1200" cap="none" spc="0" normalizeH="0" baseline="0" noProof="0" dirty="0">
              <a:ln>
                <a:noFill/>
              </a:ln>
              <a:solidFill>
                <a:srgbClr val="5CA2DB"/>
              </a:solidFill>
              <a:effectLst/>
              <a:uLnTx/>
              <a:uFillTx/>
              <a:latin typeface="Avenir Next" panose="020B0503020202020204" pitchFamily="34" charset="0"/>
              <a:ea typeface="+mj-ea"/>
              <a:cs typeface="+mj-cs"/>
            </a:endParaRPr>
          </a:p>
        </p:txBody>
      </p:sp>
      <p:sp>
        <p:nvSpPr>
          <p:cNvPr id="2" name="Content Placeholder 2">
            <a:extLst>
              <a:ext uri="{FF2B5EF4-FFF2-40B4-BE49-F238E27FC236}">
                <a16:creationId xmlns:a16="http://schemas.microsoft.com/office/drawing/2014/main" id="{EF55D1D5-98A2-E6AC-3454-E2A3B652318F}"/>
              </a:ext>
            </a:extLst>
          </p:cNvPr>
          <p:cNvSpPr txBox="1">
            <a:spLocks/>
          </p:cNvSpPr>
          <p:nvPr/>
        </p:nvSpPr>
        <p:spPr>
          <a:xfrm>
            <a:off x="128168" y="855271"/>
            <a:ext cx="4932947" cy="6023151"/>
          </a:xfrm>
          <a:prstGeom prst="rect">
            <a:avLst/>
          </a:prstGeom>
        </p:spPr>
        <p:txBody>
          <a:bodyPr anchor="ctr" anchorCtr="0">
            <a:normAutofit fontScale="77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40000"/>
              </a:lnSpc>
              <a:spcBef>
                <a:spcPts val="600"/>
              </a:spcBef>
              <a:spcAft>
                <a:spcPts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srgbClr val="D5712F"/>
                </a:solidFill>
                <a:effectLst/>
                <a:uLnTx/>
                <a:uFillTx/>
                <a:latin typeface="Avenir Next" panose="020B0503020202020204" pitchFamily="34" charset="0"/>
                <a:ea typeface="+mn-ea"/>
                <a:cs typeface="+mn-cs"/>
              </a:rPr>
              <a:t>ISCA 2024 Edition </a:t>
            </a:r>
          </a:p>
          <a:p>
            <a:pPr marL="685800" marR="0" lvl="1" indent="-22860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sz="2200" b="1" i="0" u="none" strike="noStrike" kern="1200" cap="none" spc="0" normalizeH="0" baseline="0" noProof="0" dirty="0">
                <a:ln>
                  <a:noFill/>
                </a:ln>
                <a:solidFill>
                  <a:srgbClr val="D5702F"/>
                </a:solidFill>
                <a:effectLst/>
                <a:uLnTx/>
                <a:uFillTx/>
                <a:latin typeface="Avenir Next" panose="020B0503020202020204" pitchFamily="34" charset="0"/>
                <a:ea typeface="+mn-ea"/>
                <a:cs typeface="+mn-cs"/>
              </a:rPr>
              <a:t>June 29</a:t>
            </a:r>
            <a:r>
              <a:rPr kumimoji="0" lang="en-US" sz="2200" b="1" i="0" u="none" strike="noStrike" kern="1200" cap="none" spc="0" normalizeH="0" baseline="30000" noProof="0" dirty="0">
                <a:ln>
                  <a:noFill/>
                </a:ln>
                <a:solidFill>
                  <a:srgbClr val="D5702F"/>
                </a:solidFill>
                <a:effectLst/>
                <a:uLnTx/>
                <a:uFillTx/>
                <a:latin typeface="Avenir Next" panose="020B0503020202020204" pitchFamily="34" charset="0"/>
                <a:ea typeface="+mn-ea"/>
                <a:cs typeface="+mn-cs"/>
              </a:rPr>
              <a:t>th</a:t>
            </a:r>
            <a:r>
              <a:rPr kumimoji="0" lang="en-US" sz="2200" b="1" i="0" u="none" strike="noStrike" kern="1200" cap="none" spc="0" normalizeH="0" baseline="0" noProof="0" dirty="0">
                <a:ln>
                  <a:noFill/>
                </a:ln>
                <a:solidFill>
                  <a:srgbClr val="D5702F"/>
                </a:solidFill>
                <a:effectLst/>
                <a:uLnTx/>
                <a:uFillTx/>
                <a:latin typeface="Avenir Next" panose="020B0503020202020204" pitchFamily="34" charset="0"/>
                <a:ea typeface="+mn-ea"/>
                <a:cs typeface="+mn-cs"/>
              </a:rPr>
              <a:t>: Lectures, hands-on labs, and invited lectures </a:t>
            </a:r>
          </a:p>
          <a:p>
            <a:pPr marL="685800" marR="0" lvl="1" indent="-22860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sz="2200" b="1" i="0" u="none" strike="noStrike" kern="1200" cap="none" spc="0" normalizeH="0" baseline="0" noProof="0" dirty="0">
                <a:ln>
                  <a:noFill/>
                </a:ln>
                <a:solidFill>
                  <a:srgbClr val="D56F30"/>
                </a:solidFill>
                <a:effectLst/>
                <a:uLnTx/>
                <a:uFillTx/>
                <a:latin typeface="Avenir Next" panose="020B0503020202020204" pitchFamily="34" charset="0"/>
                <a:ea typeface="ＭＳ Ｐゴシック" panose="020B0600070205080204" pitchFamily="34" charset="-128"/>
                <a:cs typeface="+mn-cs"/>
                <a:hlinkClick r:id="rId3">
                  <a:extLst>
                    <a:ext uri="{A12FA001-AC4F-418D-AE19-62706E023703}">
                      <ahyp:hlinkClr xmlns:ahyp="http://schemas.microsoft.com/office/drawing/2018/hyperlinkcolor" val="tx"/>
                    </a:ext>
                  </a:extLst>
                </a:hlinkClick>
              </a:rPr>
              <a:t>https://events.safari.ethz.ch/isca24-memorycentric-tutorial/doku.php?id=start</a:t>
            </a:r>
            <a:r>
              <a:rPr kumimoji="0" lang="en-US" sz="2200" b="1" i="0" u="none" strike="noStrike" kern="1200" cap="none" spc="0" normalizeH="0" baseline="0" noProof="0" dirty="0">
                <a:ln>
                  <a:noFill/>
                </a:ln>
                <a:solidFill>
                  <a:srgbClr val="D56F30"/>
                </a:solidFill>
                <a:effectLst/>
                <a:uLnTx/>
                <a:uFillTx/>
                <a:latin typeface="Avenir Next" panose="020B0503020202020204" pitchFamily="34" charset="0"/>
                <a:ea typeface="ＭＳ Ｐゴシック" panose="020B0600070205080204" pitchFamily="34" charset="-128"/>
                <a:cs typeface="+mn-cs"/>
              </a:rPr>
              <a:t> </a:t>
            </a:r>
            <a:br>
              <a:rPr kumimoji="0" lang="en-US" sz="2200" b="1" i="0" u="none" strike="noStrike" kern="1200" cap="none" spc="0" normalizeH="0" baseline="0" noProof="0" dirty="0">
                <a:ln>
                  <a:noFill/>
                </a:ln>
                <a:solidFill>
                  <a:srgbClr val="D5702F"/>
                </a:solidFill>
                <a:effectLst/>
                <a:uLnTx/>
                <a:uFillTx/>
                <a:latin typeface="Avenir Next" panose="020B0503020202020204" pitchFamily="34" charset="0"/>
                <a:ea typeface="ＭＳ Ｐゴシック" panose="020B0600070205080204" pitchFamily="34" charset="-128"/>
                <a:cs typeface="+mn-cs"/>
              </a:rPr>
            </a:br>
            <a:endParaRPr kumimoji="0" lang="en-US" sz="2200" b="1" i="0" u="none" strike="noStrike" kern="1200" cap="none" spc="0" normalizeH="0" baseline="0" noProof="0" dirty="0">
              <a:ln>
                <a:noFill/>
              </a:ln>
              <a:solidFill>
                <a:srgbClr val="D5702F"/>
              </a:solidFill>
              <a:effectLst/>
              <a:uLnTx/>
              <a:uFillTx/>
              <a:latin typeface="Avenir Next" panose="020B0503020202020204" pitchFamily="34" charset="0"/>
              <a:ea typeface="+mn-ea"/>
              <a:cs typeface="+mn-cs"/>
            </a:endParaRPr>
          </a:p>
          <a:p>
            <a:pPr marL="228600" marR="0" lvl="0" indent="-228600" algn="l" defTabSz="914400" rtl="0" eaLnBrk="1" fontAlgn="auto" latinLnBrk="0" hangingPunct="1">
              <a:lnSpc>
                <a:spcPct val="140000"/>
              </a:lnSpc>
              <a:spcBef>
                <a:spcPts val="600"/>
              </a:spcBef>
              <a:spcAft>
                <a:spcPts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MICRO 2024 Edition (Upcoming)</a:t>
            </a:r>
          </a:p>
          <a:p>
            <a:pPr marL="685800" marR="0" lvl="1" indent="-22860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sz="2200" b="1"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November 2</a:t>
            </a:r>
            <a:r>
              <a:rPr kumimoji="0" lang="en-US" sz="2200" b="1" i="0" u="none" strike="noStrike" kern="1200" cap="none" spc="0" normalizeH="0" baseline="30000" noProof="0" dirty="0">
                <a:ln>
                  <a:noFill/>
                </a:ln>
                <a:solidFill>
                  <a:srgbClr val="5CA2DB"/>
                </a:solidFill>
                <a:effectLst/>
                <a:uLnTx/>
                <a:uFillTx/>
                <a:latin typeface="Avenir Next" panose="020B0503020202020204" pitchFamily="34" charset="0"/>
                <a:ea typeface="+mn-ea"/>
                <a:cs typeface="+mn-cs"/>
              </a:rPr>
              <a:t>nd</a:t>
            </a:r>
            <a:r>
              <a:rPr kumimoji="0" lang="en-US" sz="2200" b="1"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 Lectures, hands-on labs, and invited lectures </a:t>
            </a:r>
          </a:p>
          <a:p>
            <a:pPr marL="685800" marR="0" lvl="1" indent="-22860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sz="2200" b="1"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hlinkClick r:id="rId4">
                  <a:extLst>
                    <a:ext uri="{A12FA001-AC4F-418D-AE19-62706E023703}">
                      <ahyp:hlinkClr xmlns:ahyp="http://schemas.microsoft.com/office/drawing/2018/hyperlinkcolor" val="tx"/>
                    </a:ext>
                  </a:extLst>
                </a:hlinkClick>
              </a:rPr>
              <a:t>https://events.safari.ethz.ch/micro24-memorycentric-tutorial/doku.php?id=start</a:t>
            </a:r>
            <a:r>
              <a:rPr kumimoji="0" lang="en-US" sz="2200" b="1"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 </a:t>
            </a:r>
            <a:br>
              <a:rPr kumimoji="0" lang="en-US" sz="2200" b="1"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br>
            <a:endParaRPr kumimoji="0" lang="en-US" sz="2200" b="1"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endParaRPr>
          </a:p>
          <a:p>
            <a:pPr marL="228600" marR="0" lvl="0" indent="-228600" algn="l" defTabSz="914400" rtl="0" eaLnBrk="1" fontAlgn="auto" latinLnBrk="0" hangingPunct="1">
              <a:lnSpc>
                <a:spcPct val="140000"/>
              </a:lnSpc>
              <a:spcBef>
                <a:spcPts val="600"/>
              </a:spcBef>
              <a:spcAft>
                <a:spcPts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YouTube Livestream  </a:t>
            </a:r>
          </a:p>
          <a:p>
            <a:pPr marL="685800" marR="0" lvl="1" indent="-22860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0" lang="en-US" sz="22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hlinkClick r:id="rId5">
                  <a:extLst>
                    <a:ext uri="{A12FA001-AC4F-418D-AE19-62706E023703}">
                      <ahyp:hlinkClr xmlns:ahyp="http://schemas.microsoft.com/office/drawing/2018/hyperlinkcolor" val="tx"/>
                    </a:ext>
                  </a:extLst>
                </a:hlinkClick>
              </a:rPr>
              <a:t>https://www.youtube.com/watch?v=KV2MXvcBgb0</a:t>
            </a:r>
            <a:r>
              <a:rPr kumimoji="0" lang="en-US" sz="22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t>
            </a:r>
          </a:p>
        </p:txBody>
      </p:sp>
      <p:pic>
        <p:nvPicPr>
          <p:cNvPr id="9" name="Picture 8">
            <a:extLst>
              <a:ext uri="{FF2B5EF4-FFF2-40B4-BE49-F238E27FC236}">
                <a16:creationId xmlns:a16="http://schemas.microsoft.com/office/drawing/2014/main" id="{81518FC0-1CE2-9AEF-D3E1-320C44AA7886}"/>
              </a:ext>
            </a:extLst>
          </p:cNvPr>
          <p:cNvPicPr>
            <a:picLocks noChangeAspect="1"/>
          </p:cNvPicPr>
          <p:nvPr/>
        </p:nvPicPr>
        <p:blipFill>
          <a:blip r:embed="rId6"/>
          <a:stretch>
            <a:fillRect/>
          </a:stretch>
        </p:blipFill>
        <p:spPr>
          <a:xfrm>
            <a:off x="5289715" y="1329179"/>
            <a:ext cx="3521776" cy="4946930"/>
          </a:xfrm>
          <a:prstGeom prst="rect">
            <a:avLst/>
          </a:prstGeom>
        </p:spPr>
      </p:pic>
    </p:spTree>
    <p:extLst>
      <p:ext uri="{BB962C8B-B14F-4D97-AF65-F5344CB8AC3E}">
        <p14:creationId xmlns:p14="http://schemas.microsoft.com/office/powerpoint/2010/main" val="1614869450"/>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Content Placeholder 6">
            <a:extLst>
              <a:ext uri="{FF2B5EF4-FFF2-40B4-BE49-F238E27FC236}">
                <a16:creationId xmlns:a16="http://schemas.microsoft.com/office/drawing/2014/main" id="{E35FE8BD-DFE1-0030-F9CE-9C5F58A7C5A0}"/>
              </a:ext>
            </a:extLst>
          </p:cNvPr>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228600" y="1219200"/>
            <a:ext cx="8610600" cy="4746225"/>
          </a:xfrm>
        </p:spPr>
      </p:pic>
      <p:pic>
        <p:nvPicPr>
          <p:cNvPr id="3" name="Picture 2" descr="safari.png">
            <a:extLst>
              <a:ext uri="{FF2B5EF4-FFF2-40B4-BE49-F238E27FC236}">
                <a16:creationId xmlns:a16="http://schemas.microsoft.com/office/drawing/2014/main" id="{060A2FDB-E3F4-EA51-EE9D-66C14A35D967}"/>
              </a:ext>
            </a:extLst>
          </p:cNvPr>
          <p:cNvPicPr>
            <a:picLocks noChangeAspect="1"/>
          </p:cNvPicPr>
          <p:nvPr/>
        </p:nvPicPr>
        <p:blipFill>
          <a:blip r:embed="rId4" cstate="print"/>
          <a:stretch>
            <a:fillRect/>
          </a:stretch>
        </p:blipFill>
        <p:spPr>
          <a:xfrm>
            <a:off x="179512" y="6500854"/>
            <a:ext cx="1080120" cy="312522"/>
          </a:xfrm>
          <a:prstGeom prst="rect">
            <a:avLst/>
          </a:prstGeom>
        </p:spPr>
      </p:pic>
      <p:sp>
        <p:nvSpPr>
          <p:cNvPr id="8" name="Title 1" descr=" 6">
            <a:extLst>
              <a:ext uri="{FF2B5EF4-FFF2-40B4-BE49-F238E27FC236}">
                <a16:creationId xmlns:a16="http://schemas.microsoft.com/office/drawing/2014/main" id="{F07AD971-8EA8-592B-BEAB-3A5229F47FCF}"/>
              </a:ext>
            </a:extLst>
          </p:cNvPr>
          <p:cNvSpPr txBox="1">
            <a:spLocks/>
          </p:cNvSpPr>
          <p:nvPr/>
        </p:nvSpPr>
        <p:spPr>
          <a:xfrm>
            <a:off x="457200" y="65989"/>
            <a:ext cx="8229600" cy="1197201"/>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5CA2DB"/>
                </a:solidFill>
                <a:effectLst/>
                <a:uLnTx/>
                <a:uFillTx/>
                <a:latin typeface="Avenir Next" panose="020B0503020202020204" pitchFamily="34" charset="0"/>
                <a:ea typeface="+mj-ea"/>
                <a:cs typeface="+mj-cs"/>
              </a:rPr>
              <a:t>Next PIM Tutorial: </a:t>
            </a:r>
            <a:br>
              <a:rPr kumimoji="0" lang="en-US" sz="4000" b="1" i="0" u="none" strike="noStrike" kern="1200" cap="none" spc="0" normalizeH="0" baseline="0" noProof="0" dirty="0">
                <a:ln>
                  <a:noFill/>
                </a:ln>
                <a:solidFill>
                  <a:srgbClr val="5CA2DB"/>
                </a:solidFill>
                <a:effectLst/>
                <a:uLnTx/>
                <a:uFillTx/>
                <a:latin typeface="Avenir Next" panose="020B0503020202020204" pitchFamily="34" charset="0"/>
                <a:ea typeface="+mj-ea"/>
                <a:cs typeface="+mj-cs"/>
              </a:rPr>
            </a:br>
            <a:r>
              <a:rPr kumimoji="0" lang="en-US" sz="2800" b="1" i="0" u="none" strike="noStrike" kern="1200" cap="none" spc="0" normalizeH="0" baseline="0" noProof="0" dirty="0" err="1">
                <a:ln>
                  <a:noFill/>
                </a:ln>
                <a:solidFill>
                  <a:srgbClr val="5CA2DB"/>
                </a:solidFill>
                <a:effectLst/>
                <a:uLnTx/>
                <a:uFillTx/>
                <a:latin typeface="Avenir Next" panose="020B0503020202020204" pitchFamily="34" charset="0"/>
                <a:ea typeface="+mj-ea"/>
                <a:cs typeface="+mj-cs"/>
              </a:rPr>
              <a:t>PPoPP</a:t>
            </a:r>
            <a:r>
              <a:rPr kumimoji="0" lang="en-US" sz="2800" b="1" i="0" u="none" strike="noStrike" kern="1200" cap="none" spc="0" normalizeH="0" baseline="0" noProof="0" dirty="0">
                <a:ln>
                  <a:noFill/>
                </a:ln>
                <a:solidFill>
                  <a:srgbClr val="5CA2DB"/>
                </a:solidFill>
                <a:effectLst/>
                <a:uLnTx/>
                <a:uFillTx/>
                <a:latin typeface="Avenir Next" panose="020B0503020202020204" pitchFamily="34" charset="0"/>
                <a:ea typeface="+mj-ea"/>
                <a:cs typeface="+mj-cs"/>
              </a:rPr>
              <a:t> 2025</a:t>
            </a:r>
            <a:endParaRPr kumimoji="0" lang="en-US" sz="2200" b="1" i="0" u="none" strike="noStrike" kern="1200" cap="none" spc="0" normalizeH="0" baseline="0" noProof="0" dirty="0">
              <a:ln>
                <a:noFill/>
              </a:ln>
              <a:solidFill>
                <a:srgbClr val="5CA2DB"/>
              </a:solidFill>
              <a:effectLst/>
              <a:uLnTx/>
              <a:uFillTx/>
              <a:latin typeface="Avenir Next" panose="020B0503020202020204" pitchFamily="34" charset="0"/>
              <a:ea typeface="+mj-ea"/>
              <a:cs typeface="+mj-cs"/>
            </a:endParaRPr>
          </a:p>
        </p:txBody>
      </p:sp>
      <p:sp>
        <p:nvSpPr>
          <p:cNvPr id="10" name="TextBox 9">
            <a:extLst>
              <a:ext uri="{FF2B5EF4-FFF2-40B4-BE49-F238E27FC236}">
                <a16:creationId xmlns:a16="http://schemas.microsoft.com/office/drawing/2014/main" id="{86889FAF-DF3D-97ED-8636-4A81D79377CA}"/>
              </a:ext>
            </a:extLst>
          </p:cNvPr>
          <p:cNvSpPr txBox="1"/>
          <p:nvPr/>
        </p:nvSpPr>
        <p:spPr>
          <a:xfrm>
            <a:off x="-10391" y="6069255"/>
            <a:ext cx="9144000"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hlinkClick r:id="rId5" tooltip="https://events.safari.ethz.ch/ppopp25-memorycentric-tutorial/doku.php"/>
              </a:rPr>
              <a:t>https://events.safari.ethz.ch/ppopp25-memorycentric-tutorial/doku.php</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p>
        </p:txBody>
      </p:sp>
    </p:spTree>
    <p:extLst>
      <p:ext uri="{BB962C8B-B14F-4D97-AF65-F5344CB8AC3E}">
        <p14:creationId xmlns:p14="http://schemas.microsoft.com/office/powerpoint/2010/main" val="949054997"/>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afari.png">
            <a:extLst>
              <a:ext uri="{FF2B5EF4-FFF2-40B4-BE49-F238E27FC236}">
                <a16:creationId xmlns:a16="http://schemas.microsoft.com/office/drawing/2014/main" id="{060A2FDB-E3F4-EA51-EE9D-66C14A35D967}"/>
              </a:ext>
            </a:extLst>
          </p:cNvPr>
          <p:cNvPicPr>
            <a:picLocks noChangeAspect="1"/>
          </p:cNvPicPr>
          <p:nvPr/>
        </p:nvPicPr>
        <p:blipFill>
          <a:blip r:embed="rId3" cstate="print"/>
          <a:stretch>
            <a:fillRect/>
          </a:stretch>
        </p:blipFill>
        <p:spPr>
          <a:xfrm>
            <a:off x="179512" y="6500854"/>
            <a:ext cx="1080120" cy="312522"/>
          </a:xfrm>
          <a:prstGeom prst="rect">
            <a:avLst/>
          </a:prstGeom>
        </p:spPr>
      </p:pic>
      <p:sp>
        <p:nvSpPr>
          <p:cNvPr id="8" name="Title 1" descr=" 6">
            <a:extLst>
              <a:ext uri="{FF2B5EF4-FFF2-40B4-BE49-F238E27FC236}">
                <a16:creationId xmlns:a16="http://schemas.microsoft.com/office/drawing/2014/main" id="{F07AD971-8EA8-592B-BEAB-3A5229F47FCF}"/>
              </a:ext>
            </a:extLst>
          </p:cNvPr>
          <p:cNvSpPr txBox="1">
            <a:spLocks/>
          </p:cNvSpPr>
          <p:nvPr/>
        </p:nvSpPr>
        <p:spPr>
          <a:xfrm>
            <a:off x="457200" y="65990"/>
            <a:ext cx="8229600" cy="97310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5CA2DB"/>
                </a:solidFill>
                <a:effectLst/>
                <a:uLnTx/>
                <a:uFillTx/>
                <a:latin typeface="Avenir Next" panose="020B0503020202020204" pitchFamily="34" charset="0"/>
                <a:ea typeface="+mj-ea"/>
                <a:cs typeface="+mj-cs"/>
              </a:rPr>
              <a:t>1</a:t>
            </a:r>
            <a:r>
              <a:rPr kumimoji="0" lang="en-US" sz="3200" b="1" i="0" u="none" strike="noStrike" kern="1200" cap="none" spc="0" normalizeH="0" baseline="30000" noProof="0" dirty="0">
                <a:ln>
                  <a:noFill/>
                </a:ln>
                <a:solidFill>
                  <a:srgbClr val="5CA2DB"/>
                </a:solidFill>
                <a:effectLst/>
                <a:uLnTx/>
                <a:uFillTx/>
                <a:latin typeface="Avenir Next" panose="020B0503020202020204" pitchFamily="34" charset="0"/>
                <a:ea typeface="+mj-ea"/>
                <a:cs typeface="+mj-cs"/>
              </a:rPr>
              <a:t>st</a:t>
            </a:r>
            <a:r>
              <a:rPr kumimoji="0" lang="en-US" sz="3200" b="1" i="0" u="none" strike="noStrike" kern="1200" cap="none" spc="0" normalizeH="0" baseline="0" noProof="0" dirty="0">
                <a:ln>
                  <a:noFill/>
                </a:ln>
                <a:solidFill>
                  <a:srgbClr val="5CA2DB"/>
                </a:solidFill>
                <a:effectLst/>
                <a:uLnTx/>
                <a:uFillTx/>
                <a:latin typeface="Avenir Next" panose="020B0503020202020204" pitchFamily="34" charset="0"/>
                <a:ea typeface="+mj-ea"/>
                <a:cs typeface="+mj-cs"/>
              </a:rPr>
              <a:t> Memory-Centric Computing Systems Workshop @ ASPLOS 2025</a:t>
            </a:r>
            <a:endParaRPr kumimoji="0" lang="en-US" sz="1800" b="1" i="0" u="none" strike="noStrike" kern="1200" cap="none" spc="0" normalizeH="0" baseline="0" noProof="0" dirty="0">
              <a:ln>
                <a:noFill/>
              </a:ln>
              <a:solidFill>
                <a:srgbClr val="5CA2DB"/>
              </a:solidFill>
              <a:effectLst/>
              <a:uLnTx/>
              <a:uFillTx/>
              <a:latin typeface="Avenir Next" panose="020B0503020202020204" pitchFamily="34" charset="0"/>
              <a:ea typeface="+mj-ea"/>
              <a:cs typeface="+mj-cs"/>
            </a:endParaRPr>
          </a:p>
        </p:txBody>
      </p:sp>
      <p:sp>
        <p:nvSpPr>
          <p:cNvPr id="4" name="TextBox 3">
            <a:extLst>
              <a:ext uri="{FF2B5EF4-FFF2-40B4-BE49-F238E27FC236}">
                <a16:creationId xmlns:a16="http://schemas.microsoft.com/office/drawing/2014/main" id="{354F4987-32FE-FA95-0D19-84450D7786DE}"/>
              </a:ext>
            </a:extLst>
          </p:cNvPr>
          <p:cNvSpPr txBox="1"/>
          <p:nvPr/>
        </p:nvSpPr>
        <p:spPr>
          <a:xfrm>
            <a:off x="0" y="6131522"/>
            <a:ext cx="9144000"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hlinkClick r:id="rId4"/>
              </a:rPr>
              <a:t>https://events.safari.ethz.ch/asplos25-MCCSys/doku.php</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p>
        </p:txBody>
      </p:sp>
      <p:pic>
        <p:nvPicPr>
          <p:cNvPr id="6" name="Picture 5">
            <a:extLst>
              <a:ext uri="{FF2B5EF4-FFF2-40B4-BE49-F238E27FC236}">
                <a16:creationId xmlns:a16="http://schemas.microsoft.com/office/drawing/2014/main" id="{F45EBC4F-EDD4-183E-489E-2D1BD23258B0}"/>
              </a:ext>
            </a:extLst>
          </p:cNvPr>
          <p:cNvPicPr>
            <a:picLocks noChangeAspect="1"/>
          </p:cNvPicPr>
          <p:nvPr/>
        </p:nvPicPr>
        <p:blipFill>
          <a:blip r:embed="rId5"/>
          <a:stretch>
            <a:fillRect/>
          </a:stretch>
        </p:blipFill>
        <p:spPr>
          <a:xfrm>
            <a:off x="193988" y="1408424"/>
            <a:ext cx="8756024" cy="4526973"/>
          </a:xfrm>
          <a:prstGeom prst="rect">
            <a:avLst/>
          </a:prstGeom>
        </p:spPr>
      </p:pic>
    </p:spTree>
    <p:extLst>
      <p:ext uri="{BB962C8B-B14F-4D97-AF65-F5344CB8AC3E}">
        <p14:creationId xmlns:p14="http://schemas.microsoft.com/office/powerpoint/2010/main" val="3617855729"/>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1052736"/>
            <a:ext cx="8915400" cy="4876800"/>
          </a:xfrm>
        </p:spPr>
        <p:txBody>
          <a:bodyPr/>
          <a:lstStyle/>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p:txBody>
      </p:sp>
      <p:sp>
        <p:nvSpPr>
          <p:cNvPr id="8" name="Content Placeholder 2">
            <a:extLst>
              <a:ext uri="{FF2B5EF4-FFF2-40B4-BE49-F238E27FC236}">
                <a16:creationId xmlns:a16="http://schemas.microsoft.com/office/drawing/2014/main" id="{3F2BD8AA-5E69-D846-BFB8-21B3FD479841}"/>
              </a:ext>
            </a:extLst>
          </p:cNvPr>
          <p:cNvSpPr txBox="1">
            <a:spLocks/>
          </p:cNvSpPr>
          <p:nvPr/>
        </p:nvSpPr>
        <p:spPr bwMode="auto">
          <a:xfrm>
            <a:off x="381000" y="1205136"/>
            <a:ext cx="89154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sz="1800" b="1" i="0" u="none" strike="noStrike" kern="0" cap="none" spc="0" normalizeH="0" baseline="0" noProof="0" dirty="0">
              <a:ln>
                <a:noFill/>
              </a:ln>
              <a:solidFill>
                <a:srgbClr val="000000"/>
              </a:solidFill>
              <a:effectLst/>
              <a:uLnTx/>
              <a:uFillTx/>
              <a:latin typeface="Tahoma"/>
              <a:ea typeface="+mn-ea"/>
              <a:cs typeface="+mn-cs"/>
            </a:endParaRP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sz="1800" b="1" i="0" u="none" strike="noStrike" kern="0" cap="none" spc="0" normalizeH="0" baseline="0" noProof="0" dirty="0">
              <a:ln>
                <a:noFill/>
              </a:ln>
              <a:solidFill>
                <a:srgbClr val="000000"/>
              </a:solidFill>
              <a:effectLst/>
              <a:uLnTx/>
              <a:uFillTx/>
              <a:latin typeface="Tahoma"/>
              <a:ea typeface="+mn-ea"/>
              <a:cs typeface="+mn-cs"/>
            </a:endParaRP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sz="1800" b="1" i="0" u="none" strike="noStrike" kern="0" cap="none" spc="0" normalizeH="0" baseline="0" noProof="0" dirty="0">
              <a:ln>
                <a:noFill/>
              </a:ln>
              <a:solidFill>
                <a:srgbClr val="000000"/>
              </a:solidFill>
              <a:effectLst/>
              <a:uLnTx/>
              <a:uFillTx/>
              <a:latin typeface="Tahoma"/>
              <a:ea typeface="+mn-ea"/>
              <a:cs typeface="+mn-cs"/>
            </a:endParaRP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sz="1800" b="1" i="0" u="none" strike="noStrike" kern="0" cap="none" spc="0" normalizeH="0" baseline="0" noProof="0" dirty="0">
              <a:ln>
                <a:noFill/>
              </a:ln>
              <a:solidFill>
                <a:srgbClr val="000000"/>
              </a:solidFill>
              <a:effectLst/>
              <a:uLnTx/>
              <a:uFillTx/>
              <a:latin typeface="Tahoma"/>
              <a:ea typeface="+mn-ea"/>
              <a:cs typeface="+mn-cs"/>
            </a:endParaRP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sz="1800" b="1" i="0" u="none" strike="noStrike" kern="0" cap="none" spc="0" normalizeH="0" baseline="0" noProof="0" dirty="0">
              <a:ln>
                <a:noFill/>
              </a:ln>
              <a:solidFill>
                <a:srgbClr val="000000"/>
              </a:solidFill>
              <a:effectLst/>
              <a:uLnTx/>
              <a:uFillTx/>
              <a:latin typeface="Tahoma"/>
              <a:ea typeface="+mn-ea"/>
              <a:cs typeface="+mn-cs"/>
            </a:endParaRP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sz="1800" b="1" i="0" u="none" strike="noStrike" kern="0" cap="none" spc="0" normalizeH="0" baseline="0" noProof="0" dirty="0">
              <a:ln>
                <a:noFill/>
              </a:ln>
              <a:solidFill>
                <a:srgbClr val="000000"/>
              </a:solidFill>
              <a:effectLst/>
              <a:uLnTx/>
              <a:uFillTx/>
              <a:latin typeface="Tahoma"/>
              <a:ea typeface="+mn-ea"/>
              <a:cs typeface="+mn-cs"/>
            </a:endParaRP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sz="1800" b="1" i="0" u="none" strike="noStrike" kern="0" cap="none" spc="0" normalizeH="0" baseline="0" noProof="0" dirty="0">
              <a:ln>
                <a:noFill/>
              </a:ln>
              <a:solidFill>
                <a:srgbClr val="000000"/>
              </a:solidFill>
              <a:effectLst/>
              <a:uLnTx/>
              <a:uFillTx/>
              <a:latin typeface="Tahoma"/>
              <a:ea typeface="+mn-ea"/>
              <a:cs typeface="+mn-cs"/>
            </a:endParaRP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sz="1800" b="1" i="0" u="none" strike="noStrike" kern="0" cap="none" spc="0" normalizeH="0" baseline="0" noProof="0" dirty="0">
              <a:ln>
                <a:noFill/>
              </a:ln>
              <a:solidFill>
                <a:srgbClr val="000000"/>
              </a:solidFill>
              <a:effectLst/>
              <a:uLnTx/>
              <a:uFillTx/>
              <a:latin typeface="Tahoma"/>
              <a:ea typeface="+mn-ea"/>
              <a:cs typeface="+mn-cs"/>
            </a:endParaRP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sz="1800" b="1" i="0" u="none" strike="noStrike" kern="0" cap="none" spc="0" normalizeH="0" baseline="0" noProof="0" dirty="0">
              <a:ln>
                <a:noFill/>
              </a:ln>
              <a:solidFill>
                <a:srgbClr val="000000"/>
              </a:solidFill>
              <a:effectLst/>
              <a:uLnTx/>
              <a:uFillTx/>
              <a:latin typeface="Tahoma"/>
              <a:ea typeface="+mn-ea"/>
              <a:cs typeface="+mn-cs"/>
            </a:endParaRP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sz="1800" b="1" i="0" u="none" strike="noStrike" kern="0" cap="none" spc="0" normalizeH="0" baseline="0" noProof="0" dirty="0">
              <a:ln>
                <a:noFill/>
              </a:ln>
              <a:solidFill>
                <a:srgbClr val="000000"/>
              </a:solidFill>
              <a:effectLst/>
              <a:uLnTx/>
              <a:uFillTx/>
              <a:latin typeface="Tahoma"/>
              <a:ea typeface="+mn-ea"/>
              <a:cs typeface="+mn-cs"/>
            </a:endParaRP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endParaRPr kumimoji="0" lang="en-US" sz="1800" b="1" i="0" u="none" strike="noStrike" kern="0" cap="none" spc="0" normalizeH="0" baseline="0" noProof="0" dirty="0">
              <a:ln>
                <a:noFill/>
              </a:ln>
              <a:solidFill>
                <a:srgbClr val="000000"/>
              </a:solidFill>
              <a:effectLst/>
              <a:uLnTx/>
              <a:uFillTx/>
              <a:latin typeface="Tahoma"/>
              <a:ea typeface="+mn-ea"/>
              <a:cs typeface="+mn-cs"/>
            </a:endParaRP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Onur Mutlu, Saugata Ghose, Juan Gomez-Luna, and </a:t>
            </a:r>
            <a:r>
              <a:rPr kumimoji="0" lang="en-US" sz="18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Rachata</a:t>
            </a: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Ausavarungnirun,</a:t>
            </a:r>
            <a:b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800" b="1" i="0" u="none" strike="noStrike" kern="1200" cap="none" spc="0" normalizeH="0" baseline="0" noProof="0" dirty="0">
                <a:ln>
                  <a:noFill/>
                </a:ln>
                <a:solidFill>
                  <a:srgbClr val="0070C0"/>
                </a:solidFill>
                <a:effectLst/>
                <a:uLnTx/>
                <a:uFillTx/>
                <a:latin typeface="Avenir Next" panose="020B0503020202020204" pitchFamily="34" charset="0"/>
                <a:ea typeface="+mn-ea"/>
                <a:cs typeface="+mn-cs"/>
                <a:hlinkClick r:id="rId3">
                  <a:extLst>
                    <a:ext uri="{A12FA001-AC4F-418D-AE19-62706E023703}">
                      <ahyp:hlinkClr xmlns:ahyp="http://schemas.microsoft.com/office/drawing/2018/hyperlinkcolor" val="tx"/>
                    </a:ext>
                  </a:extLst>
                </a:hlinkClick>
              </a:rPr>
              <a:t>"A Modern Primer on Processing in Memory"</a:t>
            </a:r>
            <a:br>
              <a:rPr kumimoji="0" lang="en-US" sz="1800" b="0" i="0" u="none" strike="noStrike" kern="1200" cap="none" spc="0" normalizeH="0" baseline="0" noProof="0" dirty="0">
                <a:ln>
                  <a:noFill/>
                </a:ln>
                <a:solidFill>
                  <a:srgbClr val="0070C0"/>
                </a:solidFill>
                <a:effectLst/>
                <a:uLnTx/>
                <a:uFillTx/>
                <a:latin typeface="Avenir Next" panose="020B0503020202020204" pitchFamily="34" charset="0"/>
                <a:ea typeface="+mn-ea"/>
                <a:cs typeface="+mn-cs"/>
              </a:rPr>
            </a:br>
            <a:r>
              <a:rPr kumimoji="0" lang="en-US" sz="18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Invited Book Chapter in </a:t>
            </a: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hlinkClick r:id="rId4"/>
              </a:rPr>
              <a:t>Emerging Computing: From Devices to Systems - Looking Beyond Moore and Von Neumann</a:t>
            </a: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Springer, 2023</a:t>
            </a:r>
          </a:p>
          <a:p>
            <a:pPr marL="0" marR="0" lvl="0" indent="0" algn="l" defTabSz="914400" rtl="0" eaLnBrk="0" fontAlgn="base" latinLnBrk="0" hangingPunct="0">
              <a:lnSpc>
                <a:spcPct val="100000"/>
              </a:lnSpc>
              <a:spcBef>
                <a:spcPct val="20000"/>
              </a:spcBef>
              <a:spcAft>
                <a:spcPct val="0"/>
              </a:spcAft>
              <a:buClr>
                <a:srgbClr val="CC9900"/>
              </a:buClr>
              <a:buSzPct val="65000"/>
              <a:buFont typeface="Wingdings" pitchFamily="2" charset="2"/>
              <a:buNone/>
              <a:tabLst/>
              <a:defRPr/>
            </a:pPr>
            <a:br>
              <a:rPr kumimoji="0" lang="en-US" sz="1800" b="0" i="0" u="none" strike="noStrike" kern="1200" cap="none" spc="0" normalizeH="0" baseline="0" noProof="0" dirty="0">
                <a:ln>
                  <a:noFill/>
                </a:ln>
                <a:solidFill>
                  <a:srgbClr val="000000"/>
                </a:solidFill>
                <a:effectLst/>
                <a:uLnTx/>
                <a:uFillTx/>
                <a:latin typeface="Tahoma"/>
                <a:ea typeface="+mn-ea"/>
                <a:cs typeface="+mn-cs"/>
              </a:rPr>
            </a:br>
            <a:endParaRPr kumimoji="0" lang="en-US" sz="1800" b="1" i="0" u="none" strike="noStrike" kern="0" cap="none" spc="0" normalizeH="0" baseline="0" noProof="0" dirty="0">
              <a:ln>
                <a:noFill/>
              </a:ln>
              <a:solidFill>
                <a:srgbClr val="000000"/>
              </a:solidFill>
              <a:effectLst/>
              <a:uLnTx/>
              <a:uFillTx/>
              <a:latin typeface="Tahoma"/>
              <a:ea typeface="+mn-ea"/>
              <a:cs typeface="+mn-cs"/>
            </a:endParaRPr>
          </a:p>
        </p:txBody>
      </p:sp>
      <p:sp>
        <p:nvSpPr>
          <p:cNvPr id="5" name="TextBox 4">
            <a:extLst>
              <a:ext uri="{FF2B5EF4-FFF2-40B4-BE49-F238E27FC236}">
                <a16:creationId xmlns:a16="http://schemas.microsoft.com/office/drawing/2014/main" id="{B44AC5CF-BFA6-5646-92DE-C9D89AA74928}"/>
              </a:ext>
            </a:extLst>
          </p:cNvPr>
          <p:cNvSpPr txBox="1"/>
          <p:nvPr/>
        </p:nvSpPr>
        <p:spPr>
          <a:xfrm>
            <a:off x="2411760" y="6453336"/>
            <a:ext cx="44775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70C0"/>
                </a:solidFill>
                <a:effectLst/>
                <a:uLnTx/>
                <a:uFillTx/>
                <a:latin typeface="Avenir Next" panose="020B0503020202020204" pitchFamily="34" charset="0"/>
                <a:ea typeface="ＭＳ Ｐゴシック" panose="020B0600070205080204" pitchFamily="34" charset="-128"/>
                <a:cs typeface="+mn-cs"/>
                <a:hlinkClick r:id="rId5">
                  <a:extLst>
                    <a:ext uri="{A12FA001-AC4F-418D-AE19-62706E023703}">
                      <ahyp:hlinkClr xmlns:ahyp="http://schemas.microsoft.com/office/drawing/2018/hyperlinkcolor" val="tx"/>
                    </a:ext>
                  </a:extLst>
                </a:hlinkClick>
              </a:rPr>
              <a:t>https://arxiv.org/pdf/1903.03988.pdf</a:t>
            </a:r>
            <a:endParaRPr kumimoji="0" lang="en-US" sz="1800" b="1" i="0" u="none" strike="noStrike" kern="1200" cap="none" spc="0" normalizeH="0" baseline="0" noProof="0" dirty="0">
              <a:ln>
                <a:noFill/>
              </a:ln>
              <a:solidFill>
                <a:srgbClr val="0070C0"/>
              </a:solidFill>
              <a:effectLst/>
              <a:uLnTx/>
              <a:uFillTx/>
              <a:latin typeface="Avenir Next" panose="020B0503020202020204" pitchFamily="34" charset="0"/>
              <a:ea typeface="ＭＳ Ｐゴシック" panose="020B0600070205080204" pitchFamily="34" charset="-128"/>
              <a:cs typeface="+mn-cs"/>
            </a:endParaRPr>
          </a:p>
        </p:txBody>
      </p:sp>
      <p:pic>
        <p:nvPicPr>
          <p:cNvPr id="6" name="Picture 5">
            <a:extLst>
              <a:ext uri="{FF2B5EF4-FFF2-40B4-BE49-F238E27FC236}">
                <a16:creationId xmlns:a16="http://schemas.microsoft.com/office/drawing/2014/main" id="{A5EA4CA5-FBD8-9749-9830-D77D34BE5845}"/>
              </a:ext>
            </a:extLst>
          </p:cNvPr>
          <p:cNvPicPr>
            <a:picLocks noChangeAspect="1"/>
          </p:cNvPicPr>
          <p:nvPr/>
        </p:nvPicPr>
        <p:blipFill>
          <a:blip r:embed="rId6"/>
          <a:stretch>
            <a:fillRect/>
          </a:stretch>
        </p:blipFill>
        <p:spPr>
          <a:xfrm>
            <a:off x="-14659" y="1455514"/>
            <a:ext cx="9144000" cy="2744353"/>
          </a:xfrm>
          <a:prstGeom prst="rect">
            <a:avLst/>
          </a:prstGeom>
        </p:spPr>
      </p:pic>
      <p:sp>
        <p:nvSpPr>
          <p:cNvPr id="9" name="Title 8">
            <a:extLst>
              <a:ext uri="{FF2B5EF4-FFF2-40B4-BE49-F238E27FC236}">
                <a16:creationId xmlns:a16="http://schemas.microsoft.com/office/drawing/2014/main" id="{AC088A05-DB6E-9B41-B667-3BA5C49456F3}"/>
              </a:ext>
            </a:extLst>
          </p:cNvPr>
          <p:cNvSpPr>
            <a:spLocks noGrp="1"/>
          </p:cNvSpPr>
          <p:nvPr>
            <p:ph type="title"/>
          </p:nvPr>
        </p:nvSpPr>
        <p:spPr>
          <a:xfrm>
            <a:off x="169011" y="132334"/>
            <a:ext cx="8894602" cy="920402"/>
          </a:xfrm>
        </p:spPr>
        <p:txBody>
          <a:bodyPr>
            <a:normAutofit fontScale="90000"/>
          </a:bodyPr>
          <a:lstStyle/>
          <a:p>
            <a:r>
              <a:rPr lang="en-US" dirty="0"/>
              <a:t>PIM Review and Open Problems</a:t>
            </a:r>
          </a:p>
        </p:txBody>
      </p:sp>
    </p:spTree>
    <p:extLst>
      <p:ext uri="{BB962C8B-B14F-4D97-AF65-F5344CB8AC3E}">
        <p14:creationId xmlns:p14="http://schemas.microsoft.com/office/powerpoint/2010/main" val="100513753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424A15A-743E-4240-B7EC-8C7A112226BC}"/>
              </a:ext>
            </a:extLst>
          </p:cNvPr>
          <p:cNvSpPr>
            <a:spLocks noGrp="1"/>
          </p:cNvSpPr>
          <p:nvPr>
            <p:ph type="body" sz="quarter" idx="10"/>
          </p:nvPr>
        </p:nvSpPr>
        <p:spPr>
          <a:xfrm>
            <a:off x="0" y="0"/>
            <a:ext cx="9144000" cy="3934325"/>
          </a:xfrm>
        </p:spPr>
        <p:txBody>
          <a:bodyPr>
            <a:normAutofit/>
          </a:bodyPr>
          <a:lstStyle/>
          <a:p>
            <a:r>
              <a:rPr lang="en-US" i="0" dirty="0">
                <a:solidFill>
                  <a:schemeClr val="bg1"/>
                </a:solidFill>
                <a:effectLst/>
              </a:rPr>
              <a:t>MIMDRAM </a:t>
            </a:r>
            <a:br>
              <a:rPr lang="en-US" sz="3600" b="0" i="0" dirty="0">
                <a:solidFill>
                  <a:schemeClr val="bg1"/>
                </a:solidFill>
                <a:effectLst/>
              </a:rPr>
            </a:br>
            <a:r>
              <a:rPr lang="en-US" sz="2800" i="0" dirty="0">
                <a:solidFill>
                  <a:schemeClr val="bg1"/>
                </a:solidFill>
                <a:effectLst/>
              </a:rPr>
              <a:t> </a:t>
            </a:r>
            <a:r>
              <a:rPr lang="en-US" sz="2200" i="0" dirty="0">
                <a:solidFill>
                  <a:schemeClr val="bg1"/>
                </a:solidFill>
                <a:effectLst/>
              </a:rPr>
              <a:t>An End-to-End Processing-Using-DRAM System for </a:t>
            </a:r>
            <a:br>
              <a:rPr lang="en-US" sz="2200" i="0" dirty="0">
                <a:solidFill>
                  <a:schemeClr val="bg1"/>
                </a:solidFill>
                <a:effectLst/>
              </a:rPr>
            </a:br>
            <a:r>
              <a:rPr lang="en-US" sz="2200" i="0" dirty="0">
                <a:solidFill>
                  <a:schemeClr val="bg1"/>
                </a:solidFill>
                <a:effectLst/>
              </a:rPr>
              <a:t>High-Throughput, Energy-Efficient and Programmer-Transparent </a:t>
            </a:r>
            <a:br>
              <a:rPr lang="en-US" sz="2200" i="0" dirty="0">
                <a:solidFill>
                  <a:schemeClr val="bg1"/>
                </a:solidFill>
                <a:effectLst/>
              </a:rPr>
            </a:br>
            <a:r>
              <a:rPr lang="en-US" sz="2200" i="0" dirty="0">
                <a:solidFill>
                  <a:schemeClr val="bg1"/>
                </a:solidFill>
                <a:effectLst/>
              </a:rPr>
              <a:t>Multiple-Instruction Multiple-Data Computing</a:t>
            </a:r>
            <a:endParaRPr lang="en-US" sz="2200" dirty="0">
              <a:solidFill>
                <a:schemeClr val="bg1"/>
              </a:solidFill>
            </a:endParaRPr>
          </a:p>
        </p:txBody>
      </p:sp>
      <p:graphicFrame>
        <p:nvGraphicFramePr>
          <p:cNvPr id="4" name="Table 3">
            <a:extLst>
              <a:ext uri="{FF2B5EF4-FFF2-40B4-BE49-F238E27FC236}">
                <a16:creationId xmlns:a16="http://schemas.microsoft.com/office/drawing/2014/main" id="{2E68AEAB-DB23-655C-45D0-D3F44B8C431B}"/>
              </a:ext>
            </a:extLst>
          </p:cNvPr>
          <p:cNvGraphicFramePr>
            <a:graphicFrameLocks noGrp="1"/>
          </p:cNvGraphicFramePr>
          <p:nvPr/>
        </p:nvGraphicFramePr>
        <p:xfrm>
          <a:off x="0" y="4372409"/>
          <a:ext cx="9144000" cy="1137920"/>
        </p:xfrm>
        <a:graphic>
          <a:graphicData uri="http://schemas.openxmlformats.org/drawingml/2006/table">
            <a:tbl>
              <a:tblPr firstRow="1" bandRow="1">
                <a:tableStyleId>{5940675A-B579-460E-94D1-54222C63F5DA}</a:tableStyleId>
              </a:tblPr>
              <a:tblGrid>
                <a:gridCol w="3048000">
                  <a:extLst>
                    <a:ext uri="{9D8B030D-6E8A-4147-A177-3AD203B41FA5}">
                      <a16:colId xmlns:a16="http://schemas.microsoft.com/office/drawing/2014/main" val="1676199004"/>
                    </a:ext>
                  </a:extLst>
                </a:gridCol>
                <a:gridCol w="3048000">
                  <a:extLst>
                    <a:ext uri="{9D8B030D-6E8A-4147-A177-3AD203B41FA5}">
                      <a16:colId xmlns:a16="http://schemas.microsoft.com/office/drawing/2014/main" val="152784747"/>
                    </a:ext>
                  </a:extLst>
                </a:gridCol>
                <a:gridCol w="3048000">
                  <a:extLst>
                    <a:ext uri="{9D8B030D-6E8A-4147-A177-3AD203B41FA5}">
                      <a16:colId xmlns:a16="http://schemas.microsoft.com/office/drawing/2014/main" val="239186579"/>
                    </a:ext>
                  </a:extLst>
                </a:gridCol>
              </a:tblGrid>
              <a:tr h="370840">
                <a:tc gridSpan="3">
                  <a:txBody>
                    <a:bodyPr/>
                    <a:lstStyle/>
                    <a:p>
                      <a:pPr algn="ctr"/>
                      <a:r>
                        <a:rPr lang="en-US" sz="2000" b="1" dirty="0">
                          <a:solidFill>
                            <a:srgbClr val="1982C4"/>
                          </a:solidFill>
                          <a:latin typeface="Avenir Next" panose="020B0503020202020204" pitchFamily="34" charset="0"/>
                        </a:rPr>
                        <a:t>Geraldo F. Oliveira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endParaRPr lang="en-US" dirty="0"/>
                    </a:p>
                  </a:txBody>
                  <a:tcPr/>
                </a:tc>
                <a:tc hMerge="1">
                  <a:txBody>
                    <a:bodyPr/>
                    <a:lstStyle/>
                    <a:p>
                      <a:endParaRPr lang="en-US" dirty="0"/>
                    </a:p>
                  </a:txBody>
                  <a:tcPr/>
                </a:tc>
                <a:extLst>
                  <a:ext uri="{0D108BD9-81ED-4DB2-BD59-A6C34878D82A}">
                    <a16:rowId xmlns:a16="http://schemas.microsoft.com/office/drawing/2014/main" val="1346285721"/>
                  </a:ext>
                </a:extLst>
              </a:tr>
              <a:tr h="370840">
                <a:tc>
                  <a:txBody>
                    <a:bodyPr/>
                    <a:lstStyle/>
                    <a:p>
                      <a:pPr algn="ctr"/>
                      <a:r>
                        <a:rPr lang="en-US" sz="1800" b="1" dirty="0" err="1">
                          <a:solidFill>
                            <a:schemeClr val="tx1">
                              <a:lumMod val="50000"/>
                              <a:lumOff val="50000"/>
                            </a:schemeClr>
                          </a:solidFill>
                          <a:latin typeface="Avenir Next" panose="020B0503020202020204" pitchFamily="34" charset="0"/>
                        </a:rPr>
                        <a:t>Ataberk</a:t>
                      </a:r>
                      <a:r>
                        <a:rPr lang="en-US" sz="1800" b="1" dirty="0">
                          <a:solidFill>
                            <a:schemeClr val="tx1">
                              <a:lumMod val="50000"/>
                              <a:lumOff val="50000"/>
                            </a:schemeClr>
                          </a:solidFill>
                          <a:latin typeface="Avenir Next" panose="020B0503020202020204" pitchFamily="34" charset="0"/>
                        </a:rPr>
                        <a:t> </a:t>
                      </a:r>
                      <a:r>
                        <a:rPr lang="en-US" sz="1800" b="1" dirty="0" err="1">
                          <a:solidFill>
                            <a:schemeClr val="tx1">
                              <a:lumMod val="50000"/>
                              <a:lumOff val="50000"/>
                            </a:schemeClr>
                          </a:solidFill>
                          <a:latin typeface="Avenir Next" panose="020B0503020202020204" pitchFamily="34" charset="0"/>
                        </a:rPr>
                        <a:t>Olgun</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A. Giray </a:t>
                      </a:r>
                      <a:r>
                        <a:rPr lang="en-US" sz="1800" b="1" dirty="0" err="1">
                          <a:solidFill>
                            <a:schemeClr val="tx1">
                              <a:lumMod val="50000"/>
                              <a:lumOff val="50000"/>
                            </a:schemeClr>
                          </a:solidFill>
                          <a:latin typeface="Avenir Next" panose="020B0503020202020204" pitchFamily="34" charset="0"/>
                        </a:rPr>
                        <a:t>Yağlıkçı</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F. </a:t>
                      </a:r>
                      <a:r>
                        <a:rPr lang="en-US" sz="1800" b="1" dirty="0" err="1">
                          <a:solidFill>
                            <a:schemeClr val="tx1">
                              <a:lumMod val="50000"/>
                              <a:lumOff val="50000"/>
                            </a:schemeClr>
                          </a:solidFill>
                          <a:latin typeface="Avenir Next" panose="020B0503020202020204" pitchFamily="34" charset="0"/>
                        </a:rPr>
                        <a:t>Nisa</a:t>
                      </a:r>
                      <a:r>
                        <a:rPr lang="en-US" sz="1800" b="1" dirty="0">
                          <a:solidFill>
                            <a:schemeClr val="tx1">
                              <a:lumMod val="50000"/>
                              <a:lumOff val="50000"/>
                            </a:schemeClr>
                          </a:solidFill>
                          <a:latin typeface="Avenir Next" panose="020B0503020202020204" pitchFamily="34" charset="0"/>
                        </a:rPr>
                        <a:t> </a:t>
                      </a:r>
                      <a:r>
                        <a:rPr lang="en-US" sz="1800" b="1" dirty="0" err="1">
                          <a:solidFill>
                            <a:schemeClr val="tx1">
                              <a:lumMod val="50000"/>
                              <a:lumOff val="50000"/>
                            </a:schemeClr>
                          </a:solidFill>
                          <a:latin typeface="Avenir Next" panose="020B0503020202020204" pitchFamily="34" charset="0"/>
                        </a:rPr>
                        <a:t>Bostancı</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965784260"/>
                  </a:ext>
                </a:extLst>
              </a:tr>
              <a:tr h="370840">
                <a:tc>
                  <a:txBody>
                    <a:bodyPr/>
                    <a:lstStyle/>
                    <a:p>
                      <a:pPr algn="ctr"/>
                      <a:r>
                        <a:rPr lang="en-US" sz="1800" b="1" dirty="0">
                          <a:solidFill>
                            <a:schemeClr val="tx1">
                              <a:lumMod val="50000"/>
                              <a:lumOff val="50000"/>
                            </a:schemeClr>
                          </a:solidFill>
                          <a:latin typeface="Avenir Next" panose="020B0503020202020204" pitchFamily="34" charset="0"/>
                        </a:rPr>
                        <a:t>Saugata Ghose</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Juan Gómez-Luna</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Onur Mutlu</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520314143"/>
                  </a:ext>
                </a:extLst>
              </a:tr>
            </a:tbl>
          </a:graphicData>
        </a:graphic>
      </p:graphicFrame>
      <p:pic>
        <p:nvPicPr>
          <p:cNvPr id="5" name="Graphic 4">
            <a:extLst>
              <a:ext uri="{FF2B5EF4-FFF2-40B4-BE49-F238E27FC236}">
                <a16:creationId xmlns:a16="http://schemas.microsoft.com/office/drawing/2014/main" id="{4896E390-BC98-52A2-AC1F-D869BE37D58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83620" y="181641"/>
            <a:ext cx="1151746" cy="1439683"/>
          </a:xfrm>
          <a:prstGeom prst="rect">
            <a:avLst/>
          </a:prstGeom>
        </p:spPr>
      </p:pic>
    </p:spTree>
    <p:extLst>
      <p:ext uri="{BB962C8B-B14F-4D97-AF65-F5344CB8AC3E}">
        <p14:creationId xmlns:p14="http://schemas.microsoft.com/office/powerpoint/2010/main" val="186050135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424A15A-743E-4240-B7EC-8C7A112226BC}"/>
              </a:ext>
            </a:extLst>
          </p:cNvPr>
          <p:cNvSpPr>
            <a:spLocks noGrp="1"/>
          </p:cNvSpPr>
          <p:nvPr>
            <p:ph type="body" sz="quarter" idx="10"/>
          </p:nvPr>
        </p:nvSpPr>
        <p:spPr>
          <a:xfrm>
            <a:off x="0" y="0"/>
            <a:ext cx="9144000" cy="3934325"/>
          </a:xfrm>
        </p:spPr>
        <p:txBody>
          <a:bodyPr>
            <a:normAutofit/>
          </a:bodyPr>
          <a:lstStyle/>
          <a:p>
            <a:r>
              <a:rPr lang="en-US" i="0" dirty="0">
                <a:solidFill>
                  <a:schemeClr val="bg1"/>
                </a:solidFill>
                <a:effectLst/>
              </a:rPr>
              <a:t>MIMDRAM </a:t>
            </a:r>
            <a:br>
              <a:rPr lang="en-US" sz="3600" b="0" i="0" dirty="0">
                <a:solidFill>
                  <a:schemeClr val="bg1"/>
                </a:solidFill>
                <a:effectLst/>
              </a:rPr>
            </a:br>
            <a:r>
              <a:rPr lang="en-US" sz="2800" i="0" dirty="0">
                <a:solidFill>
                  <a:schemeClr val="bg1"/>
                </a:solidFill>
                <a:effectLst/>
              </a:rPr>
              <a:t> </a:t>
            </a:r>
            <a:r>
              <a:rPr lang="en-US" sz="2200" i="0" dirty="0">
                <a:solidFill>
                  <a:schemeClr val="bg1"/>
                </a:solidFill>
                <a:effectLst/>
              </a:rPr>
              <a:t>An End-to-End Processing-Using-DRAM System for </a:t>
            </a:r>
            <a:br>
              <a:rPr lang="en-US" sz="2200" i="0" dirty="0">
                <a:solidFill>
                  <a:schemeClr val="bg1"/>
                </a:solidFill>
                <a:effectLst/>
              </a:rPr>
            </a:br>
            <a:r>
              <a:rPr lang="en-US" sz="2200" i="0" dirty="0">
                <a:solidFill>
                  <a:schemeClr val="bg1"/>
                </a:solidFill>
                <a:effectLst/>
              </a:rPr>
              <a:t>High-Throughput, Energy-Efficient and Programmer-Transparent </a:t>
            </a:r>
            <a:br>
              <a:rPr lang="en-US" sz="2200" i="0" dirty="0">
                <a:solidFill>
                  <a:schemeClr val="bg1"/>
                </a:solidFill>
                <a:effectLst/>
              </a:rPr>
            </a:br>
            <a:r>
              <a:rPr lang="en-US" sz="2200" i="0" dirty="0">
                <a:solidFill>
                  <a:schemeClr val="bg1"/>
                </a:solidFill>
                <a:effectLst/>
              </a:rPr>
              <a:t>Multiple-Instruction Multiple-Data Computing</a:t>
            </a:r>
            <a:endParaRPr lang="en-US" sz="2200" dirty="0">
              <a:solidFill>
                <a:schemeClr val="bg1"/>
              </a:solidFill>
            </a:endParaRPr>
          </a:p>
        </p:txBody>
      </p:sp>
      <p:graphicFrame>
        <p:nvGraphicFramePr>
          <p:cNvPr id="4" name="Table 3">
            <a:extLst>
              <a:ext uri="{FF2B5EF4-FFF2-40B4-BE49-F238E27FC236}">
                <a16:creationId xmlns:a16="http://schemas.microsoft.com/office/drawing/2014/main" id="{2E68AEAB-DB23-655C-45D0-D3F44B8C431B}"/>
              </a:ext>
            </a:extLst>
          </p:cNvPr>
          <p:cNvGraphicFramePr>
            <a:graphicFrameLocks noGrp="1"/>
          </p:cNvGraphicFramePr>
          <p:nvPr/>
        </p:nvGraphicFramePr>
        <p:xfrm>
          <a:off x="0" y="4372409"/>
          <a:ext cx="9144000" cy="1137920"/>
        </p:xfrm>
        <a:graphic>
          <a:graphicData uri="http://schemas.openxmlformats.org/drawingml/2006/table">
            <a:tbl>
              <a:tblPr firstRow="1" bandRow="1">
                <a:tableStyleId>{5940675A-B579-460E-94D1-54222C63F5DA}</a:tableStyleId>
              </a:tblPr>
              <a:tblGrid>
                <a:gridCol w="3048000">
                  <a:extLst>
                    <a:ext uri="{9D8B030D-6E8A-4147-A177-3AD203B41FA5}">
                      <a16:colId xmlns:a16="http://schemas.microsoft.com/office/drawing/2014/main" val="1676199004"/>
                    </a:ext>
                  </a:extLst>
                </a:gridCol>
                <a:gridCol w="3048000">
                  <a:extLst>
                    <a:ext uri="{9D8B030D-6E8A-4147-A177-3AD203B41FA5}">
                      <a16:colId xmlns:a16="http://schemas.microsoft.com/office/drawing/2014/main" val="152784747"/>
                    </a:ext>
                  </a:extLst>
                </a:gridCol>
                <a:gridCol w="3048000">
                  <a:extLst>
                    <a:ext uri="{9D8B030D-6E8A-4147-A177-3AD203B41FA5}">
                      <a16:colId xmlns:a16="http://schemas.microsoft.com/office/drawing/2014/main" val="239186579"/>
                    </a:ext>
                  </a:extLst>
                </a:gridCol>
              </a:tblGrid>
              <a:tr h="370840">
                <a:tc gridSpan="3">
                  <a:txBody>
                    <a:bodyPr/>
                    <a:lstStyle/>
                    <a:p>
                      <a:pPr algn="ctr"/>
                      <a:r>
                        <a:rPr lang="en-US" sz="2000" b="1" dirty="0">
                          <a:solidFill>
                            <a:srgbClr val="1982C4"/>
                          </a:solidFill>
                          <a:latin typeface="Avenir Next" panose="020B0503020202020204" pitchFamily="34" charset="0"/>
                        </a:rPr>
                        <a:t>Geraldo F. Oliveira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endParaRPr lang="en-US" dirty="0"/>
                    </a:p>
                  </a:txBody>
                  <a:tcPr/>
                </a:tc>
                <a:tc hMerge="1">
                  <a:txBody>
                    <a:bodyPr/>
                    <a:lstStyle/>
                    <a:p>
                      <a:endParaRPr lang="en-US" dirty="0"/>
                    </a:p>
                  </a:txBody>
                  <a:tcPr/>
                </a:tc>
                <a:extLst>
                  <a:ext uri="{0D108BD9-81ED-4DB2-BD59-A6C34878D82A}">
                    <a16:rowId xmlns:a16="http://schemas.microsoft.com/office/drawing/2014/main" val="1346285721"/>
                  </a:ext>
                </a:extLst>
              </a:tr>
              <a:tr h="370840">
                <a:tc>
                  <a:txBody>
                    <a:bodyPr/>
                    <a:lstStyle/>
                    <a:p>
                      <a:pPr algn="ctr"/>
                      <a:r>
                        <a:rPr lang="en-US" sz="1800" b="1" dirty="0" err="1">
                          <a:solidFill>
                            <a:schemeClr val="tx1">
                              <a:lumMod val="50000"/>
                              <a:lumOff val="50000"/>
                            </a:schemeClr>
                          </a:solidFill>
                          <a:latin typeface="Avenir Next" panose="020B0503020202020204" pitchFamily="34" charset="0"/>
                        </a:rPr>
                        <a:t>Ataberk</a:t>
                      </a:r>
                      <a:r>
                        <a:rPr lang="en-US" sz="1800" b="1" dirty="0">
                          <a:solidFill>
                            <a:schemeClr val="tx1">
                              <a:lumMod val="50000"/>
                              <a:lumOff val="50000"/>
                            </a:schemeClr>
                          </a:solidFill>
                          <a:latin typeface="Avenir Next" panose="020B0503020202020204" pitchFamily="34" charset="0"/>
                        </a:rPr>
                        <a:t> </a:t>
                      </a:r>
                      <a:r>
                        <a:rPr lang="en-US" sz="1800" b="1" dirty="0" err="1">
                          <a:solidFill>
                            <a:schemeClr val="tx1">
                              <a:lumMod val="50000"/>
                              <a:lumOff val="50000"/>
                            </a:schemeClr>
                          </a:solidFill>
                          <a:latin typeface="Avenir Next" panose="020B0503020202020204" pitchFamily="34" charset="0"/>
                        </a:rPr>
                        <a:t>Olgun</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A. Giray </a:t>
                      </a:r>
                      <a:r>
                        <a:rPr lang="en-US" sz="1800" b="1" dirty="0" err="1">
                          <a:solidFill>
                            <a:schemeClr val="tx1">
                              <a:lumMod val="50000"/>
                              <a:lumOff val="50000"/>
                            </a:schemeClr>
                          </a:solidFill>
                          <a:latin typeface="Avenir Next" panose="020B0503020202020204" pitchFamily="34" charset="0"/>
                        </a:rPr>
                        <a:t>Yağlıkçı</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F. </a:t>
                      </a:r>
                      <a:r>
                        <a:rPr lang="en-US" sz="1800" b="1" dirty="0" err="1">
                          <a:solidFill>
                            <a:schemeClr val="tx1">
                              <a:lumMod val="50000"/>
                              <a:lumOff val="50000"/>
                            </a:schemeClr>
                          </a:solidFill>
                          <a:latin typeface="Avenir Next" panose="020B0503020202020204" pitchFamily="34" charset="0"/>
                        </a:rPr>
                        <a:t>Nisa</a:t>
                      </a:r>
                      <a:r>
                        <a:rPr lang="en-US" sz="1800" b="1" dirty="0">
                          <a:solidFill>
                            <a:schemeClr val="tx1">
                              <a:lumMod val="50000"/>
                              <a:lumOff val="50000"/>
                            </a:schemeClr>
                          </a:solidFill>
                          <a:latin typeface="Avenir Next" panose="020B0503020202020204" pitchFamily="34" charset="0"/>
                        </a:rPr>
                        <a:t> </a:t>
                      </a:r>
                      <a:r>
                        <a:rPr lang="en-US" sz="1800" b="1" dirty="0" err="1">
                          <a:solidFill>
                            <a:schemeClr val="tx1">
                              <a:lumMod val="50000"/>
                              <a:lumOff val="50000"/>
                            </a:schemeClr>
                          </a:solidFill>
                          <a:latin typeface="Avenir Next" panose="020B0503020202020204" pitchFamily="34" charset="0"/>
                        </a:rPr>
                        <a:t>Bostancı</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965784260"/>
                  </a:ext>
                </a:extLst>
              </a:tr>
              <a:tr h="370840">
                <a:tc>
                  <a:txBody>
                    <a:bodyPr/>
                    <a:lstStyle/>
                    <a:p>
                      <a:pPr algn="ctr"/>
                      <a:r>
                        <a:rPr lang="en-US" sz="1800" b="1" dirty="0">
                          <a:solidFill>
                            <a:schemeClr val="tx1">
                              <a:lumMod val="50000"/>
                              <a:lumOff val="50000"/>
                            </a:schemeClr>
                          </a:solidFill>
                          <a:latin typeface="Avenir Next" panose="020B0503020202020204" pitchFamily="34" charset="0"/>
                        </a:rPr>
                        <a:t>Saugata Ghose</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Juan Gómez-Luna</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Onur Mutlu</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520314143"/>
                  </a:ext>
                </a:extLst>
              </a:tr>
            </a:tbl>
          </a:graphicData>
        </a:graphic>
      </p:graphicFrame>
      <p:sp>
        <p:nvSpPr>
          <p:cNvPr id="7" name="TextBox 6">
            <a:extLst>
              <a:ext uri="{FF2B5EF4-FFF2-40B4-BE49-F238E27FC236}">
                <a16:creationId xmlns:a16="http://schemas.microsoft.com/office/drawing/2014/main" id="{125EB04F-4498-895E-DD31-E3717995FC1D}"/>
              </a:ext>
            </a:extLst>
          </p:cNvPr>
          <p:cNvSpPr txBox="1"/>
          <p:nvPr/>
        </p:nvSpPr>
        <p:spPr>
          <a:xfrm>
            <a:off x="0" y="11572"/>
            <a:ext cx="9144000"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lumMod val="95000"/>
                  </a:srgbClr>
                </a:solidFill>
                <a:effectLst/>
                <a:uLnTx/>
                <a:uFillTx/>
                <a:latin typeface="Avenir Next" panose="020B0503020202020204" pitchFamily="34" charset="0"/>
                <a:ea typeface="+mn-ea"/>
                <a:cs typeface="+mn-cs"/>
              </a:rPr>
              <a:t>2024 International Symposium on High-Performance Computer Architecture</a:t>
            </a:r>
          </a:p>
        </p:txBody>
      </p:sp>
      <p:sp>
        <p:nvSpPr>
          <p:cNvPr id="2" name="Rectangle 1">
            <a:extLst>
              <a:ext uri="{FF2B5EF4-FFF2-40B4-BE49-F238E27FC236}">
                <a16:creationId xmlns:a16="http://schemas.microsoft.com/office/drawing/2014/main" id="{E9AD4FBC-8714-E001-3BDC-AC4FE654B4EC}"/>
              </a:ext>
            </a:extLst>
          </p:cNvPr>
          <p:cNvSpPr/>
          <p:nvPr/>
        </p:nvSpPr>
        <p:spPr>
          <a:xfrm>
            <a:off x="0" y="3429000"/>
            <a:ext cx="9144000" cy="505325"/>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accent4"/>
                </a:solidFill>
                <a:latin typeface="Avenir Next" panose="020B0503020202020204" pitchFamily="34" charset="0"/>
              </a:rPr>
              <a:t>Backup Slides</a:t>
            </a:r>
          </a:p>
        </p:txBody>
      </p:sp>
    </p:spTree>
    <p:extLst>
      <p:ext uri="{BB962C8B-B14F-4D97-AF65-F5344CB8AC3E}">
        <p14:creationId xmlns:p14="http://schemas.microsoft.com/office/powerpoint/2010/main" val="383309648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4" name="Rectangle 543">
            <a:extLst>
              <a:ext uri="{FF2B5EF4-FFF2-40B4-BE49-F238E27FC236}">
                <a16:creationId xmlns:a16="http://schemas.microsoft.com/office/drawing/2014/main" id="{FEC35EAC-A50B-5A49-B3C2-0F7B72193D2B}"/>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664" name="Rounded Rectangle 663">
            <a:extLst>
              <a:ext uri="{FF2B5EF4-FFF2-40B4-BE49-F238E27FC236}">
                <a16:creationId xmlns:a16="http://schemas.microsoft.com/office/drawing/2014/main" id="{DEA2986B-5C53-EE45-9CF2-F05A068CE590}"/>
              </a:ext>
            </a:extLst>
          </p:cNvPr>
          <p:cNvSpPr/>
          <p:nvPr/>
        </p:nvSpPr>
        <p:spPr>
          <a:xfrm flipH="1">
            <a:off x="2499178" y="3584658"/>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65" name="Rounded Rectangle 664">
            <a:extLst>
              <a:ext uri="{FF2B5EF4-FFF2-40B4-BE49-F238E27FC236}">
                <a16:creationId xmlns:a16="http://schemas.microsoft.com/office/drawing/2014/main" id="{2525CBAB-D86D-6D45-982F-54C7FFB980E1}"/>
              </a:ext>
            </a:extLst>
          </p:cNvPr>
          <p:cNvSpPr/>
          <p:nvPr/>
        </p:nvSpPr>
        <p:spPr>
          <a:xfrm flipH="1">
            <a:off x="4057722" y="3584658"/>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66" name="Rounded Rectangle 665">
            <a:extLst>
              <a:ext uri="{FF2B5EF4-FFF2-40B4-BE49-F238E27FC236}">
                <a16:creationId xmlns:a16="http://schemas.microsoft.com/office/drawing/2014/main" id="{DB9FBF5A-EC31-B84B-98FC-D16CDE1FDEFA}"/>
              </a:ext>
            </a:extLst>
          </p:cNvPr>
          <p:cNvSpPr/>
          <p:nvPr/>
        </p:nvSpPr>
        <p:spPr>
          <a:xfrm flipH="1">
            <a:off x="5625517" y="3586144"/>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67" name="Rounded Rectangle 666">
            <a:extLst>
              <a:ext uri="{FF2B5EF4-FFF2-40B4-BE49-F238E27FC236}">
                <a16:creationId xmlns:a16="http://schemas.microsoft.com/office/drawing/2014/main" id="{FC1CF14D-E016-4D4D-8794-91125EEC94F6}"/>
              </a:ext>
            </a:extLst>
          </p:cNvPr>
          <p:cNvSpPr/>
          <p:nvPr/>
        </p:nvSpPr>
        <p:spPr>
          <a:xfrm flipH="1">
            <a:off x="7183016" y="3586472"/>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69" name="Down Arrow 668">
            <a:extLst>
              <a:ext uri="{FF2B5EF4-FFF2-40B4-BE49-F238E27FC236}">
                <a16:creationId xmlns:a16="http://schemas.microsoft.com/office/drawing/2014/main" id="{CD6150A2-D7A7-4445-B979-5B3614280F2F}"/>
              </a:ext>
            </a:extLst>
          </p:cNvPr>
          <p:cNvSpPr/>
          <p:nvPr/>
        </p:nvSpPr>
        <p:spPr>
          <a:xfrm rot="16200000">
            <a:off x="4726918" y="5639060"/>
            <a:ext cx="609597" cy="1109239"/>
          </a:xfrm>
          <a:prstGeom prst="downArrow">
            <a:avLst>
              <a:gd name="adj1" fmla="val 50000"/>
              <a:gd name="adj2" fmla="val 5851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457200" rtl="0" eaLnBrk="1" fontAlgn="auto" latinLnBrk="0" hangingPunct="1">
              <a:lnSpc>
                <a:spcPts val="2800"/>
              </a:lnSpc>
              <a:spcBef>
                <a:spcPts val="0"/>
              </a:spcBef>
              <a:spcAft>
                <a:spcPts val="0"/>
              </a:spcAft>
              <a:buClrTx/>
              <a:buSzTx/>
              <a:buFontTx/>
              <a:buNone/>
              <a:tabLst/>
              <a:defRPr/>
            </a:pPr>
            <a:r>
              <a:rPr kumimoji="0" lang="en-US" sz="2000" b="0" i="0" u="none" strike="noStrike" kern="1200" cap="none" spc="-100" normalizeH="0" baseline="0" noProof="0" dirty="0">
                <a:ln>
                  <a:noFill/>
                </a:ln>
                <a:solidFill>
                  <a:srgbClr val="FFFFFF"/>
                </a:solidFill>
                <a:effectLst/>
                <a:uLnTx/>
                <a:uFillTx/>
                <a:latin typeface="Avenir Next" panose="020B0503020202020204" pitchFamily="34" charset="0"/>
              </a:rPr>
              <a:t>column</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DRAM Operation – Column Access (READ) </a:t>
            </a:r>
          </a:p>
        </p:txBody>
      </p:sp>
      <p:sp>
        <p:nvSpPr>
          <p:cNvPr id="2" name="TextBox 1">
            <a:extLst>
              <a:ext uri="{FF2B5EF4-FFF2-40B4-BE49-F238E27FC236}">
                <a16:creationId xmlns:a16="http://schemas.microsoft.com/office/drawing/2014/main" id="{2D2E2976-6004-7A7A-ED00-180184EE52B0}"/>
              </a:ext>
            </a:extLst>
          </p:cNvPr>
          <p:cNvSpPr txBox="1"/>
          <p:nvPr/>
        </p:nvSpPr>
        <p:spPr>
          <a:xfrm>
            <a:off x="5088338" y="5950296"/>
            <a:ext cx="431702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400" dirty="0">
                <a:solidFill>
                  <a:srgbClr val="000000"/>
                </a:solidFill>
                <a:latin typeface="Avenir Next" panose="020B0503020202020204" pitchFamily="34" charset="0"/>
              </a:rPr>
              <a:t>t</a:t>
            </a: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o memory channel </a:t>
            </a:r>
          </a:p>
        </p:txBody>
      </p:sp>
      <p:graphicFrame>
        <p:nvGraphicFramePr>
          <p:cNvPr id="3" name="Table 4">
            <a:extLst>
              <a:ext uri="{FF2B5EF4-FFF2-40B4-BE49-F238E27FC236}">
                <a16:creationId xmlns:a16="http://schemas.microsoft.com/office/drawing/2014/main" id="{2CDBE5E8-ED4A-6E51-7501-79E5A5EF0293}"/>
              </a:ext>
            </a:extLst>
          </p:cNvPr>
          <p:cNvGraphicFramePr>
            <a:graphicFrameLocks/>
          </p:cNvGraphicFramePr>
          <p:nvPr>
            <p:extLst>
              <p:ext uri="{D42A27DB-BD31-4B8C-83A1-F6EECF244321}">
                <p14:modId xmlns:p14="http://schemas.microsoft.com/office/powerpoint/2010/main" val="2011762853"/>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6" name="TextBox 5">
            <a:extLst>
              <a:ext uri="{FF2B5EF4-FFF2-40B4-BE49-F238E27FC236}">
                <a16:creationId xmlns:a16="http://schemas.microsoft.com/office/drawing/2014/main" id="{4C3ADC01-F4E3-EFD6-D914-BF545AFA0203}"/>
              </a:ext>
            </a:extLst>
          </p:cNvPr>
          <p:cNvSpPr txBox="1"/>
          <p:nvPr/>
        </p:nvSpPr>
        <p:spPr>
          <a:xfrm>
            <a:off x="5468635" y="1761482"/>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spTree>
    <p:extLst>
      <p:ext uri="{BB962C8B-B14F-4D97-AF65-F5344CB8AC3E}">
        <p14:creationId xmlns:p14="http://schemas.microsoft.com/office/powerpoint/2010/main" val="3993609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1" nodeType="clickEffect">
                                  <p:stCondLst>
                                    <p:cond delay="0"/>
                                  </p:stCondLst>
                                  <p:childTnLst>
                                    <p:set>
                                      <p:cBhvr>
                                        <p:cTn id="6" dur="1" fill="hold">
                                          <p:stCondLst>
                                            <p:cond delay="0"/>
                                          </p:stCondLst>
                                        </p:cTn>
                                        <p:tgtEl>
                                          <p:spTgt spid="664"/>
                                        </p:tgtEl>
                                        <p:attrNameLst>
                                          <p:attrName>style.visibility</p:attrName>
                                        </p:attrNameLst>
                                      </p:cBhvr>
                                      <p:to>
                                        <p:strVal val="visible"/>
                                      </p:to>
                                    </p:set>
                                    <p:animEffect transition="in" filter="fade">
                                      <p:cBhvr>
                                        <p:cTn id="7" dur="500"/>
                                        <p:tgtEl>
                                          <p:spTgt spid="664"/>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665"/>
                                        </p:tgtEl>
                                        <p:attrNameLst>
                                          <p:attrName>style.visibility</p:attrName>
                                        </p:attrNameLst>
                                      </p:cBhvr>
                                      <p:to>
                                        <p:strVal val="visible"/>
                                      </p:to>
                                    </p:set>
                                    <p:animEffect transition="in" filter="fade">
                                      <p:cBhvr>
                                        <p:cTn id="10" dur="500"/>
                                        <p:tgtEl>
                                          <p:spTgt spid="665"/>
                                        </p:tgtEl>
                                      </p:cBhvr>
                                    </p:animEffect>
                                  </p:childTnLst>
                                </p:cTn>
                              </p:par>
                              <p:par>
                                <p:cTn id="11" presetID="10" presetClass="entr" presetSubtype="0" fill="hold" grpId="1" nodeType="withEffect">
                                  <p:stCondLst>
                                    <p:cond delay="0"/>
                                  </p:stCondLst>
                                  <p:childTnLst>
                                    <p:set>
                                      <p:cBhvr>
                                        <p:cTn id="12" dur="1" fill="hold">
                                          <p:stCondLst>
                                            <p:cond delay="0"/>
                                          </p:stCondLst>
                                        </p:cTn>
                                        <p:tgtEl>
                                          <p:spTgt spid="666"/>
                                        </p:tgtEl>
                                        <p:attrNameLst>
                                          <p:attrName>style.visibility</p:attrName>
                                        </p:attrNameLst>
                                      </p:cBhvr>
                                      <p:to>
                                        <p:strVal val="visible"/>
                                      </p:to>
                                    </p:set>
                                    <p:animEffect transition="in" filter="fade">
                                      <p:cBhvr>
                                        <p:cTn id="13" dur="500"/>
                                        <p:tgtEl>
                                          <p:spTgt spid="666"/>
                                        </p:tgtEl>
                                      </p:cBhvr>
                                    </p:animEffect>
                                  </p:childTnLst>
                                </p:cTn>
                              </p:par>
                              <p:par>
                                <p:cTn id="14" presetID="10" presetClass="entr" presetSubtype="0" fill="hold" grpId="1" nodeType="withEffect">
                                  <p:stCondLst>
                                    <p:cond delay="0"/>
                                  </p:stCondLst>
                                  <p:childTnLst>
                                    <p:set>
                                      <p:cBhvr>
                                        <p:cTn id="15" dur="1" fill="hold">
                                          <p:stCondLst>
                                            <p:cond delay="0"/>
                                          </p:stCondLst>
                                        </p:cTn>
                                        <p:tgtEl>
                                          <p:spTgt spid="667"/>
                                        </p:tgtEl>
                                        <p:attrNameLst>
                                          <p:attrName>style.visibility</p:attrName>
                                        </p:attrNameLst>
                                      </p:cBhvr>
                                      <p:to>
                                        <p:strVal val="visible"/>
                                      </p:to>
                                    </p:set>
                                    <p:animEffect transition="in" filter="fade">
                                      <p:cBhvr>
                                        <p:cTn id="16" dur="500"/>
                                        <p:tgtEl>
                                          <p:spTgt spid="667"/>
                                        </p:tgtEl>
                                      </p:cBhvr>
                                    </p:animEffect>
                                  </p:childTnLst>
                                </p:cTn>
                              </p:par>
                            </p:childTnLst>
                          </p:cTn>
                        </p:par>
                        <p:par>
                          <p:cTn id="17" fill="hold">
                            <p:stCondLst>
                              <p:cond delay="500"/>
                            </p:stCondLst>
                            <p:childTnLst>
                              <p:par>
                                <p:cTn id="18" presetID="42" presetClass="path" presetSubtype="0" accel="50000" decel="50000" fill="hold" grpId="0" nodeType="afterEffect">
                                  <p:stCondLst>
                                    <p:cond delay="0"/>
                                  </p:stCondLst>
                                  <p:childTnLst>
                                    <p:animMotion origin="layout" path="M -5.55556E-7 -4.81481E-6 L -0.00104 0.09445 " pathEditMode="relative" rAng="0" ptsTypes="AA">
                                      <p:cBhvr>
                                        <p:cTn id="19" dur="1000" fill="hold"/>
                                        <p:tgtEl>
                                          <p:spTgt spid="664"/>
                                        </p:tgtEl>
                                        <p:attrNameLst>
                                          <p:attrName>ppt_x</p:attrName>
                                          <p:attrName>ppt_y</p:attrName>
                                        </p:attrNameLst>
                                      </p:cBhvr>
                                      <p:rCtr x="-52" y="4722"/>
                                    </p:animMotion>
                                  </p:childTnLst>
                                </p:cTn>
                              </p:par>
                              <p:par>
                                <p:cTn id="20" presetID="42" presetClass="path" presetSubtype="0" accel="50000" decel="50000" fill="hold" grpId="0" nodeType="withEffect">
                                  <p:stCondLst>
                                    <p:cond delay="0"/>
                                  </p:stCondLst>
                                  <p:childTnLst>
                                    <p:animMotion origin="layout" path="M 3.33333E-6 -4.81481E-6 L 0.00069 0.09445 " pathEditMode="relative" rAng="0" ptsTypes="AA">
                                      <p:cBhvr>
                                        <p:cTn id="21" dur="1000" fill="hold"/>
                                        <p:tgtEl>
                                          <p:spTgt spid="665"/>
                                        </p:tgtEl>
                                        <p:attrNameLst>
                                          <p:attrName>ppt_x</p:attrName>
                                          <p:attrName>ppt_y</p:attrName>
                                        </p:attrNameLst>
                                      </p:cBhvr>
                                      <p:rCtr x="35" y="4722"/>
                                    </p:animMotion>
                                  </p:childTnLst>
                                </p:cTn>
                              </p:par>
                              <p:par>
                                <p:cTn id="22" presetID="42" presetClass="path" presetSubtype="0" accel="50000" decel="50000" fill="hold" grpId="0" nodeType="withEffect">
                                  <p:stCondLst>
                                    <p:cond delay="0"/>
                                  </p:stCondLst>
                                  <p:childTnLst>
                                    <p:animMotion origin="layout" path="M -4.44444E-6 3.7037E-6 L -0.00138 0.09421 " pathEditMode="relative" rAng="0" ptsTypes="AA">
                                      <p:cBhvr>
                                        <p:cTn id="23" dur="1000" fill="hold"/>
                                        <p:tgtEl>
                                          <p:spTgt spid="666"/>
                                        </p:tgtEl>
                                        <p:attrNameLst>
                                          <p:attrName>ppt_x</p:attrName>
                                          <p:attrName>ppt_y</p:attrName>
                                        </p:attrNameLst>
                                      </p:cBhvr>
                                      <p:rCtr x="-69" y="4699"/>
                                    </p:animMotion>
                                  </p:childTnLst>
                                </p:cTn>
                              </p:par>
                              <p:par>
                                <p:cTn id="24" presetID="42" presetClass="path" presetSubtype="0" accel="50000" decel="50000" fill="hold" grpId="0" nodeType="withEffect">
                                  <p:stCondLst>
                                    <p:cond delay="0"/>
                                  </p:stCondLst>
                                  <p:childTnLst>
                                    <p:animMotion origin="layout" path="M 3.05556E-6 3.7037E-6 L -0.00018 0.09421 " pathEditMode="relative" rAng="0" ptsTypes="AA">
                                      <p:cBhvr>
                                        <p:cTn id="25" dur="1000" fill="hold"/>
                                        <p:tgtEl>
                                          <p:spTgt spid="667"/>
                                        </p:tgtEl>
                                        <p:attrNameLst>
                                          <p:attrName>ppt_x</p:attrName>
                                          <p:attrName>ppt_y</p:attrName>
                                        </p:attrNameLst>
                                      </p:cBhvr>
                                      <p:rCtr x="-17" y="4699"/>
                                    </p:animMotion>
                                  </p:childTnLst>
                                </p:cTn>
                              </p:par>
                              <p:par>
                                <p:cTn id="26" presetID="22" presetClass="entr" presetSubtype="8" fill="hold" grpId="0" nodeType="withEffect">
                                  <p:stCondLst>
                                    <p:cond delay="0"/>
                                  </p:stCondLst>
                                  <p:childTnLst>
                                    <p:set>
                                      <p:cBhvr>
                                        <p:cTn id="27" dur="1" fill="hold">
                                          <p:stCondLst>
                                            <p:cond delay="0"/>
                                          </p:stCondLst>
                                        </p:cTn>
                                        <p:tgtEl>
                                          <p:spTgt spid="669"/>
                                        </p:tgtEl>
                                        <p:attrNameLst>
                                          <p:attrName>style.visibility</p:attrName>
                                        </p:attrNameLst>
                                      </p:cBhvr>
                                      <p:to>
                                        <p:strVal val="visible"/>
                                      </p:to>
                                    </p:set>
                                    <p:animEffect transition="in" filter="wipe(left)">
                                      <p:cBhvr>
                                        <p:cTn id="28" dur="500"/>
                                        <p:tgtEl>
                                          <p:spTgt spid="66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4" grpId="0" animBg="1"/>
      <p:bldP spid="664" grpId="1" animBg="1"/>
      <p:bldP spid="665" grpId="0" animBg="1"/>
      <p:bldP spid="665" grpId="1" animBg="1"/>
      <p:bldP spid="666" grpId="0" animBg="1"/>
      <p:bldP spid="666" grpId="1" animBg="1"/>
      <p:bldP spid="667" grpId="0" animBg="1"/>
      <p:bldP spid="667" grpId="1" animBg="1"/>
      <p:bldP spid="669" grpId="0" animBg="1"/>
      <p:bldP spid="2"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7FB45D-F207-5678-D04E-7471E59D642C}"/>
              </a:ext>
            </a:extLst>
          </p:cNvPr>
          <p:cNvSpPr>
            <a:spLocks noGrp="1"/>
          </p:cNvSpPr>
          <p:nvPr>
            <p:ph type="title"/>
          </p:nvPr>
        </p:nvSpPr>
        <p:spPr/>
        <p:txBody>
          <a:bodyPr>
            <a:normAutofit fontScale="90000"/>
          </a:bodyPr>
          <a:lstStyle/>
          <a:p>
            <a:r>
              <a:rPr lang="en-US" dirty="0"/>
              <a:t>Bit-Serial PUD Addition</a:t>
            </a:r>
          </a:p>
        </p:txBody>
      </p:sp>
      <p:pic>
        <p:nvPicPr>
          <p:cNvPr id="5" name="Picture 4">
            <a:extLst>
              <a:ext uri="{FF2B5EF4-FFF2-40B4-BE49-F238E27FC236}">
                <a16:creationId xmlns:a16="http://schemas.microsoft.com/office/drawing/2014/main" id="{B5079D0E-0A5D-62A3-1DE2-3234F750D101}"/>
              </a:ext>
            </a:extLst>
          </p:cNvPr>
          <p:cNvPicPr>
            <a:picLocks noChangeAspect="1"/>
          </p:cNvPicPr>
          <p:nvPr/>
        </p:nvPicPr>
        <p:blipFill>
          <a:blip r:embed="rId2"/>
          <a:stretch>
            <a:fillRect/>
          </a:stretch>
        </p:blipFill>
        <p:spPr>
          <a:xfrm>
            <a:off x="297983" y="1137557"/>
            <a:ext cx="8548033" cy="5105400"/>
          </a:xfrm>
          <a:prstGeom prst="rect">
            <a:avLst/>
          </a:prstGeom>
        </p:spPr>
      </p:pic>
    </p:spTree>
    <p:extLst>
      <p:ext uri="{BB962C8B-B14F-4D97-AF65-F5344CB8AC3E}">
        <p14:creationId xmlns:p14="http://schemas.microsoft.com/office/powerpoint/2010/main" val="3363987451"/>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67BBF6-F018-2350-0BC4-F6AC6CB28333}"/>
              </a:ext>
            </a:extLst>
          </p:cNvPr>
          <p:cNvSpPr>
            <a:spLocks noGrp="1"/>
          </p:cNvSpPr>
          <p:nvPr>
            <p:ph type="title"/>
          </p:nvPr>
        </p:nvSpPr>
        <p:spPr/>
        <p:txBody>
          <a:bodyPr>
            <a:normAutofit fontScale="90000"/>
          </a:bodyPr>
          <a:lstStyle/>
          <a:p>
            <a:r>
              <a:rPr lang="en-US" dirty="0"/>
              <a:t>Intra-Mat Interconnect</a:t>
            </a:r>
          </a:p>
        </p:txBody>
      </p:sp>
      <p:pic>
        <p:nvPicPr>
          <p:cNvPr id="5" name="Picture 4">
            <a:extLst>
              <a:ext uri="{FF2B5EF4-FFF2-40B4-BE49-F238E27FC236}">
                <a16:creationId xmlns:a16="http://schemas.microsoft.com/office/drawing/2014/main" id="{B8AB45AC-F3AA-807E-ED4C-B74A2F8BE7D3}"/>
              </a:ext>
            </a:extLst>
          </p:cNvPr>
          <p:cNvPicPr>
            <a:picLocks noChangeAspect="1"/>
          </p:cNvPicPr>
          <p:nvPr/>
        </p:nvPicPr>
        <p:blipFill>
          <a:blip r:embed="rId2"/>
          <a:stretch>
            <a:fillRect/>
          </a:stretch>
        </p:blipFill>
        <p:spPr>
          <a:xfrm>
            <a:off x="147183" y="1908515"/>
            <a:ext cx="8849633" cy="3559629"/>
          </a:xfrm>
          <a:prstGeom prst="rect">
            <a:avLst/>
          </a:prstGeom>
        </p:spPr>
      </p:pic>
    </p:spTree>
    <p:extLst>
      <p:ext uri="{BB962C8B-B14F-4D97-AF65-F5344CB8AC3E}">
        <p14:creationId xmlns:p14="http://schemas.microsoft.com/office/powerpoint/2010/main" val="369790780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67BBF6-F018-2350-0BC4-F6AC6CB28333}"/>
              </a:ext>
            </a:extLst>
          </p:cNvPr>
          <p:cNvSpPr>
            <a:spLocks noGrp="1"/>
          </p:cNvSpPr>
          <p:nvPr>
            <p:ph type="title"/>
          </p:nvPr>
        </p:nvSpPr>
        <p:spPr/>
        <p:txBody>
          <a:bodyPr>
            <a:noAutofit/>
          </a:bodyPr>
          <a:lstStyle/>
          <a:p>
            <a:r>
              <a:rPr lang="en-US" sz="3600" dirty="0"/>
              <a:t>Performance for Single Applications</a:t>
            </a:r>
          </a:p>
        </p:txBody>
      </p:sp>
      <p:pic>
        <p:nvPicPr>
          <p:cNvPr id="4" name="Picture 3">
            <a:extLst>
              <a:ext uri="{FF2B5EF4-FFF2-40B4-BE49-F238E27FC236}">
                <a16:creationId xmlns:a16="http://schemas.microsoft.com/office/drawing/2014/main" id="{02018A45-1D46-AA38-9FF8-D629901DC828}"/>
              </a:ext>
            </a:extLst>
          </p:cNvPr>
          <p:cNvPicPr>
            <a:picLocks noChangeAspect="1"/>
          </p:cNvPicPr>
          <p:nvPr/>
        </p:nvPicPr>
        <p:blipFill>
          <a:blip r:embed="rId2"/>
          <a:stretch>
            <a:fillRect/>
          </a:stretch>
        </p:blipFill>
        <p:spPr>
          <a:xfrm>
            <a:off x="286697" y="2294379"/>
            <a:ext cx="8570605" cy="2269241"/>
          </a:xfrm>
          <a:prstGeom prst="rect">
            <a:avLst/>
          </a:prstGeom>
        </p:spPr>
      </p:pic>
    </p:spTree>
    <p:extLst>
      <p:ext uri="{BB962C8B-B14F-4D97-AF65-F5344CB8AC3E}">
        <p14:creationId xmlns:p14="http://schemas.microsoft.com/office/powerpoint/2010/main" val="1153251320"/>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BE9ABB-F9B7-00CE-77D7-D5D525456D44}"/>
              </a:ext>
            </a:extLst>
          </p:cNvPr>
          <p:cNvSpPr>
            <a:spLocks noGrp="1"/>
          </p:cNvSpPr>
          <p:nvPr>
            <p:ph type="title"/>
          </p:nvPr>
        </p:nvSpPr>
        <p:spPr/>
        <p:txBody>
          <a:bodyPr>
            <a:noAutofit/>
          </a:bodyPr>
          <a:lstStyle/>
          <a:p>
            <a:r>
              <a:rPr lang="en-US" sz="3200" dirty="0"/>
              <a:t>SIMD Utilization: MIMDRAM vs. SIMDRAM</a:t>
            </a:r>
          </a:p>
        </p:txBody>
      </p:sp>
      <p:pic>
        <p:nvPicPr>
          <p:cNvPr id="5" name="Picture 4">
            <a:extLst>
              <a:ext uri="{FF2B5EF4-FFF2-40B4-BE49-F238E27FC236}">
                <a16:creationId xmlns:a16="http://schemas.microsoft.com/office/drawing/2014/main" id="{C77290E0-266F-8401-2966-734AA8701DD2}"/>
              </a:ext>
            </a:extLst>
          </p:cNvPr>
          <p:cNvPicPr>
            <a:picLocks noChangeAspect="1"/>
          </p:cNvPicPr>
          <p:nvPr/>
        </p:nvPicPr>
        <p:blipFill>
          <a:blip r:embed="rId2"/>
          <a:stretch>
            <a:fillRect/>
          </a:stretch>
        </p:blipFill>
        <p:spPr>
          <a:xfrm>
            <a:off x="169011" y="2310039"/>
            <a:ext cx="8507799" cy="2237921"/>
          </a:xfrm>
          <a:prstGeom prst="rect">
            <a:avLst/>
          </a:prstGeom>
        </p:spPr>
      </p:pic>
    </p:spTree>
    <p:extLst>
      <p:ext uri="{BB962C8B-B14F-4D97-AF65-F5344CB8AC3E}">
        <p14:creationId xmlns:p14="http://schemas.microsoft.com/office/powerpoint/2010/main" val="3023359658"/>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FCB6CD-ABCE-908F-A08A-192567BD5627}"/>
              </a:ext>
            </a:extLst>
          </p:cNvPr>
          <p:cNvSpPr>
            <a:spLocks noGrp="1"/>
          </p:cNvSpPr>
          <p:nvPr>
            <p:ph type="title"/>
          </p:nvPr>
        </p:nvSpPr>
        <p:spPr/>
        <p:txBody>
          <a:bodyPr>
            <a:normAutofit fontScale="90000"/>
          </a:bodyPr>
          <a:lstStyle/>
          <a:p>
            <a:r>
              <a:rPr lang="en-US" dirty="0"/>
              <a:t>Weighted Speedup vs. CPU</a:t>
            </a:r>
          </a:p>
        </p:txBody>
      </p:sp>
      <p:pic>
        <p:nvPicPr>
          <p:cNvPr id="5" name="Picture 4">
            <a:extLst>
              <a:ext uri="{FF2B5EF4-FFF2-40B4-BE49-F238E27FC236}">
                <a16:creationId xmlns:a16="http://schemas.microsoft.com/office/drawing/2014/main" id="{04DE048D-A7DA-1491-D424-6CA772D1444A}"/>
              </a:ext>
            </a:extLst>
          </p:cNvPr>
          <p:cNvPicPr>
            <a:picLocks noChangeAspect="1"/>
          </p:cNvPicPr>
          <p:nvPr/>
        </p:nvPicPr>
        <p:blipFill>
          <a:blip r:embed="rId2"/>
          <a:stretch>
            <a:fillRect/>
          </a:stretch>
        </p:blipFill>
        <p:spPr>
          <a:xfrm>
            <a:off x="99859" y="2202250"/>
            <a:ext cx="8944282" cy="2795088"/>
          </a:xfrm>
          <a:prstGeom prst="rect">
            <a:avLst/>
          </a:prstGeom>
        </p:spPr>
      </p:pic>
    </p:spTree>
    <p:extLst>
      <p:ext uri="{BB962C8B-B14F-4D97-AF65-F5344CB8AC3E}">
        <p14:creationId xmlns:p14="http://schemas.microsoft.com/office/powerpoint/2010/main" val="386244403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0D23DE-3534-BC00-565F-D8FF27ECE105}"/>
              </a:ext>
            </a:extLst>
          </p:cNvPr>
          <p:cNvSpPr>
            <a:spLocks noGrp="1"/>
          </p:cNvSpPr>
          <p:nvPr>
            <p:ph type="title"/>
          </p:nvPr>
        </p:nvSpPr>
        <p:spPr/>
        <p:txBody>
          <a:bodyPr>
            <a:normAutofit fontScale="90000"/>
          </a:bodyPr>
          <a:lstStyle/>
          <a:p>
            <a:r>
              <a:rPr lang="en-US" dirty="0"/>
              <a:t>Multi-Applications: Full Data</a:t>
            </a:r>
          </a:p>
        </p:txBody>
      </p:sp>
      <p:pic>
        <p:nvPicPr>
          <p:cNvPr id="5" name="Picture 4">
            <a:extLst>
              <a:ext uri="{FF2B5EF4-FFF2-40B4-BE49-F238E27FC236}">
                <a16:creationId xmlns:a16="http://schemas.microsoft.com/office/drawing/2014/main" id="{0A8E8C0F-B1F6-B301-F29F-6FC69B63D6EE}"/>
              </a:ext>
            </a:extLst>
          </p:cNvPr>
          <p:cNvPicPr>
            <a:picLocks noChangeAspect="1"/>
          </p:cNvPicPr>
          <p:nvPr/>
        </p:nvPicPr>
        <p:blipFill>
          <a:blip r:embed="rId2"/>
          <a:stretch>
            <a:fillRect/>
          </a:stretch>
        </p:blipFill>
        <p:spPr>
          <a:xfrm>
            <a:off x="244564" y="2347141"/>
            <a:ext cx="8654872" cy="2163718"/>
          </a:xfrm>
          <a:prstGeom prst="rect">
            <a:avLst/>
          </a:prstGeom>
        </p:spPr>
      </p:pic>
    </p:spTree>
    <p:extLst>
      <p:ext uri="{BB962C8B-B14F-4D97-AF65-F5344CB8AC3E}">
        <p14:creationId xmlns:p14="http://schemas.microsoft.com/office/powerpoint/2010/main" val="296645031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E49A2-8897-840D-A0D0-DB2B762CEC19}"/>
              </a:ext>
            </a:extLst>
          </p:cNvPr>
          <p:cNvSpPr>
            <a:spLocks noGrp="1"/>
          </p:cNvSpPr>
          <p:nvPr>
            <p:ph type="title"/>
          </p:nvPr>
        </p:nvSpPr>
        <p:spPr/>
        <p:txBody>
          <a:bodyPr>
            <a:noAutofit/>
          </a:bodyPr>
          <a:lstStyle/>
          <a:p>
            <a:r>
              <a:rPr lang="en-US" sz="3600" dirty="0"/>
              <a:t>Multi-Applications: DRISA &amp; Fulcrum</a:t>
            </a:r>
          </a:p>
        </p:txBody>
      </p:sp>
      <p:pic>
        <p:nvPicPr>
          <p:cNvPr id="5" name="Picture 4">
            <a:extLst>
              <a:ext uri="{FF2B5EF4-FFF2-40B4-BE49-F238E27FC236}">
                <a16:creationId xmlns:a16="http://schemas.microsoft.com/office/drawing/2014/main" id="{A2B187FB-1754-E8A3-B9AC-DFED0122962E}"/>
              </a:ext>
            </a:extLst>
          </p:cNvPr>
          <p:cNvPicPr>
            <a:picLocks noChangeAspect="1"/>
          </p:cNvPicPr>
          <p:nvPr/>
        </p:nvPicPr>
        <p:blipFill>
          <a:blip r:embed="rId2"/>
          <a:stretch>
            <a:fillRect/>
          </a:stretch>
        </p:blipFill>
        <p:spPr>
          <a:xfrm>
            <a:off x="251200" y="1101996"/>
            <a:ext cx="8641599" cy="5324929"/>
          </a:xfrm>
          <a:prstGeom prst="rect">
            <a:avLst/>
          </a:prstGeom>
        </p:spPr>
      </p:pic>
    </p:spTree>
    <p:extLst>
      <p:ext uri="{BB962C8B-B14F-4D97-AF65-F5344CB8AC3E}">
        <p14:creationId xmlns:p14="http://schemas.microsoft.com/office/powerpoint/2010/main" val="2173743223"/>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475E9E-3472-D55E-F209-DF3709CEB023}"/>
              </a:ext>
            </a:extLst>
          </p:cNvPr>
          <p:cNvSpPr>
            <a:spLocks noGrp="1"/>
          </p:cNvSpPr>
          <p:nvPr>
            <p:ph type="title"/>
          </p:nvPr>
        </p:nvSpPr>
        <p:spPr/>
        <p:txBody>
          <a:bodyPr>
            <a:normAutofit fontScale="90000"/>
          </a:bodyPr>
          <a:lstStyle/>
          <a:p>
            <a:r>
              <a:rPr lang="en-US" dirty="0"/>
              <a:t>BLP and SALP</a:t>
            </a:r>
          </a:p>
        </p:txBody>
      </p:sp>
      <p:pic>
        <p:nvPicPr>
          <p:cNvPr id="5" name="Picture 4">
            <a:extLst>
              <a:ext uri="{FF2B5EF4-FFF2-40B4-BE49-F238E27FC236}">
                <a16:creationId xmlns:a16="http://schemas.microsoft.com/office/drawing/2014/main" id="{804CF39A-2742-499D-8423-CEB88BA37161}"/>
              </a:ext>
            </a:extLst>
          </p:cNvPr>
          <p:cNvPicPr>
            <a:picLocks noChangeAspect="1"/>
          </p:cNvPicPr>
          <p:nvPr/>
        </p:nvPicPr>
        <p:blipFill>
          <a:blip r:embed="rId2"/>
          <a:stretch>
            <a:fillRect/>
          </a:stretch>
        </p:blipFill>
        <p:spPr>
          <a:xfrm>
            <a:off x="770302" y="1141366"/>
            <a:ext cx="7603395" cy="5324567"/>
          </a:xfrm>
          <a:prstGeom prst="rect">
            <a:avLst/>
          </a:prstGeom>
        </p:spPr>
      </p:pic>
    </p:spTree>
    <p:extLst>
      <p:ext uri="{BB962C8B-B14F-4D97-AF65-F5344CB8AC3E}">
        <p14:creationId xmlns:p14="http://schemas.microsoft.com/office/powerpoint/2010/main" val="2036270584"/>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D8539E-3FE5-2A49-CAE2-ED6F5C16F008}"/>
              </a:ext>
            </a:extLst>
          </p:cNvPr>
          <p:cNvSpPr>
            <a:spLocks noGrp="1"/>
          </p:cNvSpPr>
          <p:nvPr>
            <p:ph type="title"/>
          </p:nvPr>
        </p:nvSpPr>
        <p:spPr/>
        <p:txBody>
          <a:bodyPr>
            <a:normAutofit fontScale="90000"/>
          </a:bodyPr>
          <a:lstStyle/>
          <a:p>
            <a:r>
              <a:rPr lang="en-US" dirty="0"/>
              <a:t>System Configuration</a:t>
            </a:r>
          </a:p>
        </p:txBody>
      </p:sp>
      <p:pic>
        <p:nvPicPr>
          <p:cNvPr id="5" name="Picture 4">
            <a:extLst>
              <a:ext uri="{FF2B5EF4-FFF2-40B4-BE49-F238E27FC236}">
                <a16:creationId xmlns:a16="http://schemas.microsoft.com/office/drawing/2014/main" id="{0F02F620-F054-4B0C-9C11-18050B5082E2}"/>
              </a:ext>
            </a:extLst>
          </p:cNvPr>
          <p:cNvPicPr>
            <a:picLocks noChangeAspect="1"/>
          </p:cNvPicPr>
          <p:nvPr/>
        </p:nvPicPr>
        <p:blipFill>
          <a:blip r:embed="rId2"/>
          <a:stretch>
            <a:fillRect/>
          </a:stretch>
        </p:blipFill>
        <p:spPr>
          <a:xfrm>
            <a:off x="342900" y="1709784"/>
            <a:ext cx="8458200" cy="4196717"/>
          </a:xfrm>
          <a:prstGeom prst="rect">
            <a:avLst/>
          </a:prstGeom>
        </p:spPr>
      </p:pic>
    </p:spTree>
    <p:extLst>
      <p:ext uri="{BB962C8B-B14F-4D97-AF65-F5344CB8AC3E}">
        <p14:creationId xmlns:p14="http://schemas.microsoft.com/office/powerpoint/2010/main" val="4267150153"/>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FB4BD7-6504-A3FC-646E-77BDD99A8272}"/>
              </a:ext>
            </a:extLst>
          </p:cNvPr>
          <p:cNvSpPr>
            <a:spLocks noGrp="1"/>
          </p:cNvSpPr>
          <p:nvPr>
            <p:ph type="title"/>
          </p:nvPr>
        </p:nvSpPr>
        <p:spPr/>
        <p:txBody>
          <a:bodyPr>
            <a:normAutofit fontScale="90000"/>
          </a:bodyPr>
          <a:lstStyle/>
          <a:p>
            <a:r>
              <a:rPr lang="en-US" dirty="0"/>
              <a:t>Workload Characteristics </a:t>
            </a:r>
          </a:p>
        </p:txBody>
      </p:sp>
      <p:pic>
        <p:nvPicPr>
          <p:cNvPr id="5" name="Picture 4">
            <a:extLst>
              <a:ext uri="{FF2B5EF4-FFF2-40B4-BE49-F238E27FC236}">
                <a16:creationId xmlns:a16="http://schemas.microsoft.com/office/drawing/2014/main" id="{657DFCE4-A0AC-ACD8-6F2A-4CBBCBAB1CB0}"/>
              </a:ext>
            </a:extLst>
          </p:cNvPr>
          <p:cNvPicPr>
            <a:picLocks noChangeAspect="1"/>
          </p:cNvPicPr>
          <p:nvPr/>
        </p:nvPicPr>
        <p:blipFill rotWithShape="1">
          <a:blip r:embed="rId2"/>
          <a:srcRect t="1538"/>
          <a:stretch/>
        </p:blipFill>
        <p:spPr>
          <a:xfrm>
            <a:off x="169011" y="1593668"/>
            <a:ext cx="8935799" cy="4493623"/>
          </a:xfrm>
          <a:prstGeom prst="rect">
            <a:avLst/>
          </a:prstGeom>
        </p:spPr>
      </p:pic>
    </p:spTree>
    <p:extLst>
      <p:ext uri="{BB962C8B-B14F-4D97-AF65-F5344CB8AC3E}">
        <p14:creationId xmlns:p14="http://schemas.microsoft.com/office/powerpoint/2010/main" val="2015964415"/>
      </p:ext>
    </p:extLst>
  </p:cSld>
  <p:clrMapOvr>
    <a:masterClrMapping/>
  </p:clrMapOvr>
</p:sld>
</file>

<file path=ppt/theme/theme1.xml><?xml version="1.0" encoding="utf-8"?>
<a:theme xmlns:a="http://schemas.openxmlformats.org/drawingml/2006/main" name="Office Theme">
  <a:themeElements>
    <a:clrScheme name="Pallet 1">
      <a:dk1>
        <a:srgbClr val="000000"/>
      </a:dk1>
      <a:lt1>
        <a:srgbClr val="FFFFFF"/>
      </a:lt1>
      <a:dk2>
        <a:srgbClr val="44546A"/>
      </a:dk2>
      <a:lt2>
        <a:srgbClr val="E7E6E6"/>
      </a:lt2>
      <a:accent1>
        <a:srgbClr val="FF595E"/>
      </a:accent1>
      <a:accent2>
        <a:srgbClr val="FFCA3A"/>
      </a:accent2>
      <a:accent3>
        <a:srgbClr val="8AC926"/>
      </a:accent3>
      <a:accent4>
        <a:srgbClr val="1982C3"/>
      </a:accent4>
      <a:accent5>
        <a:srgbClr val="694C93"/>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IM Brainstorming -- 30.08.21" id="{966920FC-F2B4-C940-BBF3-E90989E26CA9}" vid="{5F022765-BD2C-3444-8327-2183C6EE3EBB}"/>
    </a:ext>
  </a:extLst>
</a:theme>
</file>

<file path=ppt/theme/theme2.xml><?xml version="1.0" encoding="utf-8"?>
<a:theme xmlns:a="http://schemas.openxmlformats.org/drawingml/2006/main" name="1_Office Theme">
  <a:themeElements>
    <a:clrScheme name="Custom 3">
      <a:dk1>
        <a:srgbClr val="000000"/>
      </a:dk1>
      <a:lt1>
        <a:srgbClr val="FFFFFF"/>
      </a:lt1>
      <a:dk2>
        <a:srgbClr val="44546A"/>
      </a:dk2>
      <a:lt2>
        <a:srgbClr val="E7E6E6"/>
      </a:lt2>
      <a:accent1>
        <a:srgbClr val="E06161"/>
      </a:accent1>
      <a:accent2>
        <a:srgbClr val="F3BC61"/>
      </a:accent2>
      <a:accent3>
        <a:srgbClr val="38A881"/>
      </a:accent3>
      <a:accent4>
        <a:srgbClr val="5CA2DB"/>
      </a:accent4>
      <a:accent5>
        <a:srgbClr val="9C80C1"/>
      </a:accent5>
      <a:accent6>
        <a:srgbClr val="EB8F61"/>
      </a:accent6>
      <a:hlink>
        <a:srgbClr val="0563C1"/>
      </a:hlink>
      <a:folHlink>
        <a:srgbClr val="954F72"/>
      </a:folHlink>
    </a:clrScheme>
    <a:fontScheme name="Corbel">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acktothechip" id="{D2CD858D-3514-044E-BB40-B3A4C30B63CC}" vid="{C34570FE-74FD-B045-831A-09CD35599A16}"/>
    </a:ext>
  </a:extLst>
</a:theme>
</file>

<file path=ppt/theme/theme3.xml><?xml version="1.0" encoding="utf-8"?>
<a:theme xmlns:a="http://schemas.openxmlformats.org/drawingml/2006/main" name="2_Office Theme">
  <a:themeElements>
    <a:clrScheme name="Custom 3">
      <a:dk1>
        <a:srgbClr val="000000"/>
      </a:dk1>
      <a:lt1>
        <a:srgbClr val="FFFFFF"/>
      </a:lt1>
      <a:dk2>
        <a:srgbClr val="44546A"/>
      </a:dk2>
      <a:lt2>
        <a:srgbClr val="E7E6E6"/>
      </a:lt2>
      <a:accent1>
        <a:srgbClr val="E06161"/>
      </a:accent1>
      <a:accent2>
        <a:srgbClr val="F3BC61"/>
      </a:accent2>
      <a:accent3>
        <a:srgbClr val="38A881"/>
      </a:accent3>
      <a:accent4>
        <a:srgbClr val="5CA2DB"/>
      </a:accent4>
      <a:accent5>
        <a:srgbClr val="9C80C1"/>
      </a:accent5>
      <a:accent6>
        <a:srgbClr val="EB8F61"/>
      </a:accent6>
      <a:hlink>
        <a:srgbClr val="0563C1"/>
      </a:hlink>
      <a:folHlink>
        <a:srgbClr val="954F72"/>
      </a:folHlink>
    </a:clrScheme>
    <a:fontScheme name="Corbel">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acktothechip" id="{D2CD858D-3514-044E-BB40-B3A4C30B63CC}" vid="{C34570FE-74FD-B045-831A-09CD35599A16}"/>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92315</TotalTime>
  <Words>13435</Words>
  <Application>Microsoft Macintosh PowerPoint</Application>
  <PresentationFormat>On-screen Show (4:3)</PresentationFormat>
  <Paragraphs>2775</Paragraphs>
  <Slides>99</Slides>
  <Notes>89</Notes>
  <HiddenSlides>0</HiddenSlides>
  <MMClips>0</MMClips>
  <ScaleCrop>false</ScaleCrop>
  <HeadingPairs>
    <vt:vector size="6" baseType="variant">
      <vt:variant>
        <vt:lpstr>Fonts Used</vt:lpstr>
      </vt:variant>
      <vt:variant>
        <vt:i4>12</vt:i4>
      </vt:variant>
      <vt:variant>
        <vt:lpstr>Theme</vt:lpstr>
      </vt:variant>
      <vt:variant>
        <vt:i4>3</vt:i4>
      </vt:variant>
      <vt:variant>
        <vt:lpstr>Slide Titles</vt:lpstr>
      </vt:variant>
      <vt:variant>
        <vt:i4>99</vt:i4>
      </vt:variant>
    </vt:vector>
  </HeadingPairs>
  <TitlesOfParts>
    <vt:vector size="114" baseType="lpstr">
      <vt:lpstr>Arial</vt:lpstr>
      <vt:lpstr>Avenir Next</vt:lpstr>
      <vt:lpstr>Calibri</vt:lpstr>
      <vt:lpstr>Calibri Light</vt:lpstr>
      <vt:lpstr>Cambria</vt:lpstr>
      <vt:lpstr>Consolas</vt:lpstr>
      <vt:lpstr>Corbel</vt:lpstr>
      <vt:lpstr>FUTURA MEDIUM</vt:lpstr>
      <vt:lpstr>Menlo</vt:lpstr>
      <vt:lpstr>Segoe UI</vt:lpstr>
      <vt:lpstr>Tahoma</vt:lpstr>
      <vt:lpstr>Wingdings</vt:lpstr>
      <vt:lpstr>Office Theme</vt:lpstr>
      <vt:lpstr>1_Office Theme</vt:lpstr>
      <vt:lpstr>2_Office Theme</vt:lpstr>
      <vt:lpstr>PowerPoint Presentation</vt:lpstr>
      <vt:lpstr>Executive Summary</vt:lpstr>
      <vt:lpstr>Outline</vt:lpstr>
      <vt:lpstr>Processing-in-Memory: Overview</vt:lpstr>
      <vt:lpstr>Processing-in-Memory: Overview</vt:lpstr>
      <vt:lpstr>Background:  DRAM Hierarchical Organization</vt:lpstr>
      <vt:lpstr>Background:  DRAM Hierarchical Organization</vt:lpstr>
      <vt:lpstr>Background:  DRAM Operation – Row Access (ACTIVATE) </vt:lpstr>
      <vt:lpstr>Background:  DRAM Operation – Column Access (READ) </vt:lpstr>
      <vt:lpstr>Background:  In-DRAM Row Copy </vt:lpstr>
      <vt:lpstr>Background:  In-DRAM Row Copy </vt:lpstr>
      <vt:lpstr>Background:  In-DRAM Majority Operations</vt:lpstr>
      <vt:lpstr>Background:  Bulk Bitwise Arithmetic Operations</vt:lpstr>
      <vt:lpstr>Background:  Bulk Bitwise Arithmetic Operations</vt:lpstr>
      <vt:lpstr>Background:  Bulk Bitwise Arithmetic Operations</vt:lpstr>
      <vt:lpstr>Background:  Bulk Bitwise Arithmetic Operations</vt:lpstr>
      <vt:lpstr>Background:  Bulk Bitwise Arithmetic Operations</vt:lpstr>
      <vt:lpstr>Background:  Bulk Bitwise Arithmetic Operations</vt:lpstr>
      <vt:lpstr>Background:  PUD in Commodity Off-the-Shelf DRAM</vt:lpstr>
      <vt:lpstr>Outline</vt:lpstr>
      <vt:lpstr>Limitations of PUD Systems:  Overview</vt:lpstr>
      <vt:lpstr>Limitations of PUD Systems:  Overview</vt:lpstr>
      <vt:lpstr>Limitations of PUD Systems:  Underutilization of SIMD Lanes (I)</vt:lpstr>
      <vt:lpstr>Limitations of PUD Systems:  Underutilization of SIMD Lanes (II)</vt:lpstr>
      <vt:lpstr>Limitations of PUD Systems:  Underutilization of SIMD Lanes (II)</vt:lpstr>
      <vt:lpstr>Limitations of PUD Systems:  Underutilization of SIMD Lanes (III)</vt:lpstr>
      <vt:lpstr>Limitations of PUD Systems:  Overview</vt:lpstr>
      <vt:lpstr>Limitations of PUD Systems:  Limited Computation Support</vt:lpstr>
      <vt:lpstr>Limitations of PUD Systems:  Overview</vt:lpstr>
      <vt:lpstr>Limitations of PUD Systems:  Challenging Programming Model</vt:lpstr>
      <vt:lpstr>Limitations of PUD Systems:  Challenging Programming Model</vt:lpstr>
      <vt:lpstr>Limitations of PUD Systems:  Challenging Programming Model</vt:lpstr>
      <vt:lpstr>Limitations of PUD Systems:  Challenging Programming Model</vt:lpstr>
      <vt:lpstr>Limitations of PUD Systems:  Challenging Programming Model</vt:lpstr>
      <vt:lpstr>Limitations of PUD Systems:  Challenging Programming Model</vt:lpstr>
      <vt:lpstr>Problem &amp; Goal</vt:lpstr>
      <vt:lpstr>Outline</vt:lpstr>
      <vt:lpstr>MIMDRAM:  Key Idea (I)</vt:lpstr>
      <vt:lpstr>MIMDRAM:  Key Idea (II)</vt:lpstr>
      <vt:lpstr>MIMDRAM:  Key Idea (III)</vt:lpstr>
      <vt:lpstr>MIMDRAM:  Key Idea (III)</vt:lpstr>
      <vt:lpstr>MIMDRAM:  Key Idea (III)</vt:lpstr>
      <vt:lpstr>MIMDRAM:  Key Idea (III)</vt:lpstr>
      <vt:lpstr>MIMDRAM:  Overview</vt:lpstr>
      <vt:lpstr>Outline</vt:lpstr>
      <vt:lpstr>MIMDRAM:  Overview</vt:lpstr>
      <vt:lpstr>MIMDRAM:  DRAM Array Modifications</vt:lpstr>
      <vt:lpstr>MIMDRAM:  Overview</vt:lpstr>
      <vt:lpstr>MIMDRAM:  Background on DRAM Column Access</vt:lpstr>
      <vt:lpstr>MIMDRAM:  Background on DRAM Column Access</vt:lpstr>
      <vt:lpstr>MIMDRAM:  Background on DRAM Column Access</vt:lpstr>
      <vt:lpstr>MIMDRAM:  Background on DRAM Column Access</vt:lpstr>
      <vt:lpstr>MIMDRAM:  Moving Data Across Mats</vt:lpstr>
      <vt:lpstr>MIMDRAM:  Moving Data Across Mats</vt:lpstr>
      <vt:lpstr>MIMDRAM:  Moving Data Within a Mat</vt:lpstr>
      <vt:lpstr>MIMDRAM:  Moving Data Within a Mat</vt:lpstr>
      <vt:lpstr>MIMDRAM:  In-DRAM Vector Reduction (I)</vt:lpstr>
      <vt:lpstr>MIMDRAM:  In-DRAM Vector Reduction (II)</vt:lpstr>
      <vt:lpstr>MIMDRAM:  In-DRAM Vector Reduction (III)</vt:lpstr>
      <vt:lpstr>MIMDRAM:  In-DRAM Vector Reduction (IV)</vt:lpstr>
      <vt:lpstr>MIMDRAM:  Overview</vt:lpstr>
      <vt:lpstr>MIMDRAM:  Control Unit</vt:lpstr>
      <vt:lpstr>Outline</vt:lpstr>
      <vt:lpstr>MIMDRAM:  Overview</vt:lpstr>
      <vt:lpstr>MIMDRAM:  Compiler Support (I)</vt:lpstr>
      <vt:lpstr>MIMDRAM:  Compiler Support (II)</vt:lpstr>
      <vt:lpstr>MIMDRAM:  Compiler Support (II)</vt:lpstr>
      <vt:lpstr>MIMDRAM:  Compiler Support (III)</vt:lpstr>
      <vt:lpstr>MIMDRAM:  Overview</vt:lpstr>
      <vt:lpstr>MIMDRAM:  System Support</vt:lpstr>
      <vt:lpstr>MIMDRAM:  System Support</vt:lpstr>
      <vt:lpstr>MIMDRAM:  Data Allocation &amp; Alignment </vt:lpstr>
      <vt:lpstr>MIMDRAM:  More in the Paper &amp; GitHub</vt:lpstr>
      <vt:lpstr>Outline</vt:lpstr>
      <vt:lpstr>Evaluation:  Methodology Overview</vt:lpstr>
      <vt:lpstr>Evaluation:  Single Application Analysis – Energy Efficiency</vt:lpstr>
      <vt:lpstr>Evaluation:  Multi-Programmed Workload Analysis</vt:lpstr>
      <vt:lpstr>Evaluation:  Comparison to Other PIM Architectures</vt:lpstr>
      <vt:lpstr>Evaluation:  More in the Paper</vt:lpstr>
      <vt:lpstr>Evaluation:  More in the Paper</vt:lpstr>
      <vt:lpstr>Outline</vt:lpstr>
      <vt:lpstr>Conclusion</vt:lpstr>
      <vt:lpstr>PowerPoint Presentation</vt:lpstr>
      <vt:lpstr>PowerPoint Presentation</vt:lpstr>
      <vt:lpstr>PowerPoint Presentation</vt:lpstr>
      <vt:lpstr>PowerPoint Presentation</vt:lpstr>
      <vt:lpstr>PIM Review and Open Problems</vt:lpstr>
      <vt:lpstr>PowerPoint Presentation</vt:lpstr>
      <vt:lpstr>PowerPoint Presentation</vt:lpstr>
      <vt:lpstr>Bit-Serial PUD Addition</vt:lpstr>
      <vt:lpstr>Intra-Mat Interconnect</vt:lpstr>
      <vt:lpstr>Performance for Single Applications</vt:lpstr>
      <vt:lpstr>SIMD Utilization: MIMDRAM vs. SIMDRAM</vt:lpstr>
      <vt:lpstr>Weighted Speedup vs. CPU</vt:lpstr>
      <vt:lpstr>Multi-Applications: Full Data</vt:lpstr>
      <vt:lpstr>Multi-Applications: DRISA &amp; Fulcrum</vt:lpstr>
      <vt:lpstr>BLP and SALP</vt:lpstr>
      <vt:lpstr>System Configuration</vt:lpstr>
      <vt:lpstr>Workload Characteristics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Microsoft Office User</dc:creator>
  <cp:lastModifiedBy>De Oliveira Junior  Geraldo Francisco</cp:lastModifiedBy>
  <cp:revision>353</cp:revision>
  <dcterms:created xsi:type="dcterms:W3CDTF">2021-10-05T08:21:40Z</dcterms:created>
  <dcterms:modified xsi:type="dcterms:W3CDTF">2025-01-02T19:20:43Z</dcterms:modified>
</cp:coreProperties>
</file>