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46"/>
  </p:notesMasterIdLst>
  <p:handoutMasterIdLst>
    <p:handoutMasterId r:id="rId47"/>
  </p:handoutMasterIdLst>
  <p:sldIdLst>
    <p:sldId id="7354" r:id="rId6"/>
    <p:sldId id="282" r:id="rId7"/>
    <p:sldId id="6759" r:id="rId8"/>
    <p:sldId id="6733" r:id="rId9"/>
    <p:sldId id="6746" r:id="rId10"/>
    <p:sldId id="7355" r:id="rId11"/>
    <p:sldId id="6735" r:id="rId12"/>
    <p:sldId id="6747" r:id="rId13"/>
    <p:sldId id="7356" r:id="rId14"/>
    <p:sldId id="7357" r:id="rId15"/>
    <p:sldId id="6748" r:id="rId16"/>
    <p:sldId id="6736" r:id="rId17"/>
    <p:sldId id="6749" r:id="rId18"/>
    <p:sldId id="6738" r:id="rId19"/>
    <p:sldId id="6739" r:id="rId20"/>
    <p:sldId id="7358" r:id="rId21"/>
    <p:sldId id="6740" r:id="rId22"/>
    <p:sldId id="5900" r:id="rId23"/>
    <p:sldId id="7359" r:id="rId24"/>
    <p:sldId id="6741" r:id="rId25"/>
    <p:sldId id="7360" r:id="rId26"/>
    <p:sldId id="6742" r:id="rId27"/>
    <p:sldId id="7344" r:id="rId28"/>
    <p:sldId id="6757" r:id="rId29"/>
    <p:sldId id="7347" r:id="rId30"/>
    <p:sldId id="7348" r:id="rId31"/>
    <p:sldId id="7361" r:id="rId32"/>
    <p:sldId id="6755" r:id="rId33"/>
    <p:sldId id="7349" r:id="rId34"/>
    <p:sldId id="7362" r:id="rId35"/>
    <p:sldId id="7336" r:id="rId36"/>
    <p:sldId id="7337" r:id="rId37"/>
    <p:sldId id="7339" r:id="rId38"/>
    <p:sldId id="7338" r:id="rId39"/>
    <p:sldId id="7341" r:id="rId40"/>
    <p:sldId id="7363" r:id="rId41"/>
    <p:sldId id="7364" r:id="rId42"/>
    <p:sldId id="7365" r:id="rId43"/>
    <p:sldId id="7276" r:id="rId44"/>
    <p:sldId id="736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4EA4C"/>
    <a:srgbClr val="FBE5D6"/>
    <a:srgbClr val="B9B9B9"/>
    <a:srgbClr val="2D458A"/>
    <a:srgbClr val="FFFFFF"/>
    <a:srgbClr val="F5F6FB"/>
    <a:srgbClr val="000000"/>
    <a:srgbClr val="0070C0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2"/>
    <p:restoredTop sz="88705"/>
  </p:normalViewPr>
  <p:slideViewPr>
    <p:cSldViewPr snapToGrid="0" snapToObjects="1">
      <p:cViewPr varScale="1">
        <p:scale>
          <a:sx n="111" d="100"/>
          <a:sy n="111" d="100"/>
        </p:scale>
        <p:origin x="1024" y="192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85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35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15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4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0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20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030665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6563" y="5887318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034AA-5AFD-D84F-A8ED-6411CC9349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24669"/>
            <a:ext cx="775896" cy="7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im-ml" TargetMode="External"/><Relationship Id="rId2" Type="http://schemas.openxmlformats.org/officeDocument/2006/relationships/hyperlink" Target="https://arxiv.org/pdf/2207.07886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uang@ethz.c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im-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7.07886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ithub.com/CMU-SAFARI/pim-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7.07886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ithub.com/CMU-SAFARI/pim-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im-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im-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5Q2soXY2Zi-841fUYYUK9EsXKhQKRPy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events.safari.ethz.ch/isca-pim-tutorial/doku.php?id=star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im-ml" TargetMode="External"/><Relationship Id="rId2" Type="http://schemas.openxmlformats.org/officeDocument/2006/relationships/hyperlink" Target="https://arxiv.org/pdf/2207.07886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uang@ethz.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77913"/>
            <a:ext cx="9144000" cy="13191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0" u="sng" dirty="0">
                <a:latin typeface="Candara" panose="020E0502030303020204" pitchFamily="34" charset="0"/>
              </a:rPr>
              <a:t>Juan Gómez Luna</a:t>
            </a:r>
            <a:r>
              <a:rPr lang="en-US" sz="2200" b="0" dirty="0">
                <a:latin typeface="Candara" panose="020E0502030303020204" pitchFamily="34" charset="0"/>
              </a:rPr>
              <a:t>, </a:t>
            </a:r>
            <a:r>
              <a:rPr lang="en-US" sz="2200" b="0" dirty="0" err="1">
                <a:latin typeface="Candara" panose="020E0502030303020204" pitchFamily="34" charset="0"/>
              </a:rPr>
              <a:t>Yuxin</a:t>
            </a:r>
            <a:r>
              <a:rPr lang="en-US" sz="2200" b="0" dirty="0">
                <a:latin typeface="Candara" panose="020E0502030303020204" pitchFamily="34" charset="0"/>
              </a:rPr>
              <a:t> Guo, Sylvan Brocard,</a:t>
            </a:r>
          </a:p>
          <a:p>
            <a:pPr>
              <a:spcBef>
                <a:spcPts val="600"/>
              </a:spcBef>
            </a:pPr>
            <a:r>
              <a:rPr lang="en-US" sz="2200" b="0" dirty="0">
                <a:latin typeface="Candara" panose="020E0502030303020204" pitchFamily="34" charset="0"/>
              </a:rPr>
              <a:t>Julien </a:t>
            </a:r>
            <a:r>
              <a:rPr lang="en-US" sz="2200" b="0" dirty="0" err="1">
                <a:latin typeface="Candara" panose="020E0502030303020204" pitchFamily="34" charset="0"/>
              </a:rPr>
              <a:t>Legriel</a:t>
            </a:r>
            <a:r>
              <a:rPr lang="en-US" sz="2200" b="0" dirty="0">
                <a:latin typeface="Candara" panose="020E0502030303020204" pitchFamily="34" charset="0"/>
              </a:rPr>
              <a:t>, Remy </a:t>
            </a:r>
            <a:r>
              <a:rPr lang="en-US" sz="2200" b="0" dirty="0" err="1">
                <a:latin typeface="Candara" panose="020E0502030303020204" pitchFamily="34" charset="0"/>
              </a:rPr>
              <a:t>Cimadomo</a:t>
            </a:r>
            <a:r>
              <a:rPr lang="en-US" sz="2200" b="0" dirty="0">
                <a:latin typeface="Candara" panose="020E0502030303020204" pitchFamily="34" charset="0"/>
              </a:rPr>
              <a:t>, Geraldo F. Oliveira, </a:t>
            </a:r>
          </a:p>
          <a:p>
            <a:pPr>
              <a:spcBef>
                <a:spcPts val="600"/>
              </a:spcBef>
            </a:pPr>
            <a:r>
              <a:rPr lang="en-US" sz="2200" b="0" dirty="0">
                <a:latin typeface="Candara" panose="020E0502030303020204" pitchFamily="34" charset="0"/>
              </a:rPr>
              <a:t>Gagandeep Singh, </a:t>
            </a:r>
            <a:r>
              <a:rPr lang="en-US" sz="2200" b="0" dirty="0" err="1">
                <a:latin typeface="Candara" panose="020E0502030303020204" pitchFamily="34" charset="0"/>
              </a:rPr>
              <a:t>Onur</a:t>
            </a:r>
            <a:r>
              <a:rPr lang="en-US" sz="2200" b="0" dirty="0">
                <a:latin typeface="Candara" panose="020E0502030303020204" pitchFamily="34" charset="0"/>
              </a:rPr>
              <a:t> </a:t>
            </a:r>
            <a:r>
              <a:rPr lang="en-US" sz="2200" b="0" dirty="0" err="1">
                <a:latin typeface="Candara" panose="020E0502030303020204" pitchFamily="34" charset="0"/>
              </a:rPr>
              <a:t>Mutlu</a:t>
            </a:r>
            <a:endParaRPr lang="en-US" sz="22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4984"/>
            <a:ext cx="9144000" cy="1709617"/>
          </a:xfrm>
        </p:spPr>
        <p:txBody>
          <a:bodyPr>
            <a:normAutofit fontScale="85000" lnSpcReduction="20000"/>
          </a:bodyPr>
          <a:lstStyle/>
          <a:p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Evaluating</a:t>
            </a:r>
            <a:r>
              <a:rPr lang="en-US" sz="41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en-US" sz="5900" dirty="0">
                <a:solidFill>
                  <a:srgbClr val="002060"/>
                </a:solidFill>
              </a:rPr>
              <a:t>Machine Learning Workloads</a:t>
            </a:r>
            <a:r>
              <a:rPr lang="en-US" sz="5900" dirty="0">
                <a:solidFill>
                  <a:srgbClr val="0070C0"/>
                </a:solidFill>
              </a:rPr>
              <a:t> </a:t>
            </a:r>
          </a:p>
          <a:p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on </a:t>
            </a:r>
            <a:r>
              <a:rPr lang="en-US" sz="4100" dirty="0">
                <a:solidFill>
                  <a:srgbClr val="006600"/>
                </a:solidFill>
                <a:latin typeface="Candara" panose="020E0502030303020204" pitchFamily="34" charset="0"/>
              </a:rPr>
              <a:t>Memory-Centric Computing </a:t>
            </a:r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Systems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01222"/>
            <a:ext cx="6858000" cy="107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https://arxiv.org/pdf/2207.07886.pdf</a:t>
            </a:r>
            <a:endParaRPr kumimoji="0" lang="en-US" sz="20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u="sng" dirty="0">
                <a:solidFill>
                  <a:srgbClr val="0070C0"/>
                </a:solidFill>
                <a:latin typeface="Calibri Light" panose="020F0302020204030204"/>
                <a:hlinkClick r:id="rId3"/>
              </a:rPr>
              <a:t>https://github.com/CMU-SAFARI/pim-ml</a:t>
            </a:r>
            <a:endParaRPr lang="en-US" sz="2000" u="sng" dirty="0">
              <a:solidFill>
                <a:srgbClr val="0070C0"/>
              </a:solidFill>
              <a:latin typeface="Calibri Light" panose="020F0302020204030204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4"/>
              </a:rPr>
              <a:t>juang@ethz.ch</a:t>
            </a:r>
            <a:endParaRPr kumimoji="0" lang="en-US" sz="20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402AC-A0A1-4645-AE77-E96CEDE64C46}"/>
              </a:ext>
            </a:extLst>
          </p:cNvPr>
          <p:cNvSpPr txBox="1"/>
          <p:nvPr/>
        </p:nvSpPr>
        <p:spPr>
          <a:xfrm>
            <a:off x="760706" y="11572"/>
            <a:ext cx="762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ndara" panose="020E0502030303020204" pitchFamily="34" charset="0"/>
              </a:rPr>
              <a:t>2023 IEEE International Symposium on Performance Analysis of Systems and 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07187-6FC3-6A45-9D7C-D829F5405EE0}"/>
              </a:ext>
            </a:extLst>
          </p:cNvPr>
          <p:cNvSpPr txBox="1"/>
          <p:nvPr/>
        </p:nvSpPr>
        <p:spPr>
          <a:xfrm>
            <a:off x="3622062" y="6538933"/>
            <a:ext cx="1899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Monday, 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45674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/>
          <p:nvPr/>
        </p:nvSpPr>
        <p:spPr>
          <a:xfrm>
            <a:off x="178200" y="1148662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Machine learning workloads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6A741AF-76CC-1C44-A7B2-258B1429E475}"/>
              </a:ext>
            </a:extLst>
          </p:cNvPr>
          <p:cNvSpPr/>
          <p:nvPr/>
        </p:nvSpPr>
        <p:spPr>
          <a:xfrm>
            <a:off x="169011" y="2493005"/>
            <a:ext cx="8787600" cy="1188000"/>
          </a:xfrm>
          <a:prstGeom prst="roundRect">
            <a:avLst>
              <a:gd name="adj" fmla="val 9605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/>
          <p:nvPr/>
        </p:nvSpPr>
        <p:spPr>
          <a:xfrm>
            <a:off x="169011" y="3837348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PIM implementation of ML workloads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/>
          <p:nvPr/>
        </p:nvSpPr>
        <p:spPr>
          <a:xfrm>
            <a:off x="169011" y="5181692"/>
            <a:ext cx="2639504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96F769-1304-714A-B67D-A3423F8FE6CE}"/>
              </a:ext>
            </a:extLst>
          </p:cNvPr>
          <p:cNvSpPr/>
          <p:nvPr/>
        </p:nvSpPr>
        <p:spPr>
          <a:xfrm>
            <a:off x="2881800" y="5493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Analysis of PIM Kernels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11B14C-26AA-AB4F-AC78-6F892425EC29}"/>
              </a:ext>
            </a:extLst>
          </p:cNvPr>
          <p:cNvSpPr/>
          <p:nvPr/>
        </p:nvSpPr>
        <p:spPr>
          <a:xfrm>
            <a:off x="2881800" y="5181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Quality Metrics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91352B-CEA3-F449-BD38-3D9195B613A6}"/>
              </a:ext>
            </a:extLst>
          </p:cNvPr>
          <p:cNvSpPr/>
          <p:nvPr/>
        </p:nvSpPr>
        <p:spPr>
          <a:xfrm>
            <a:off x="2881800" y="5805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Performance Scaling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95647D-95DE-CE4A-98FC-1C7F3D93AFEB}"/>
              </a:ext>
            </a:extLst>
          </p:cNvPr>
          <p:cNvSpPr/>
          <p:nvPr/>
        </p:nvSpPr>
        <p:spPr>
          <a:xfrm>
            <a:off x="2881800" y="6117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Comparison to CPU and GPU</a:t>
            </a:r>
          </a:p>
        </p:txBody>
      </p:sp>
    </p:spTree>
    <p:extLst>
      <p:ext uri="{BB962C8B-B14F-4D97-AF65-F5344CB8AC3E}">
        <p14:creationId xmlns:p14="http://schemas.microsoft.com/office/powerpoint/2010/main" val="17932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F84B53-B569-814C-96AA-0E5B0701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243" y="907891"/>
            <a:ext cx="3654988" cy="2065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Training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6777889" cy="5293805"/>
          </a:xfrm>
        </p:spPr>
        <p:txBody>
          <a:bodyPr>
            <a:normAutofit/>
          </a:bodyPr>
          <a:lstStyle/>
          <a:p>
            <a:r>
              <a:rPr lang="en-US" dirty="0"/>
              <a:t>Four widely-used machine learning workloads:</a:t>
            </a:r>
          </a:p>
          <a:p>
            <a:pPr lvl="1"/>
            <a:r>
              <a:rPr lang="en-US" dirty="0"/>
              <a:t>Linear regression (</a:t>
            </a:r>
            <a:r>
              <a:rPr lang="en-US" dirty="0">
                <a:latin typeface="Courier" pitchFamily="2" charset="0"/>
              </a:rPr>
              <a:t>LIN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Logistic regression (</a:t>
            </a:r>
            <a:r>
              <a:rPr lang="en-US" dirty="0">
                <a:latin typeface="Courier" pitchFamily="2" charset="0"/>
              </a:rPr>
              <a:t>LOG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Decision tree (</a:t>
            </a:r>
            <a:r>
              <a:rPr lang="en-US" dirty="0">
                <a:latin typeface="Courier" pitchFamily="2" charset="0"/>
              </a:rPr>
              <a:t>DTR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K-means clustering (</a:t>
            </a:r>
            <a:r>
              <a:rPr lang="en-US" dirty="0">
                <a:latin typeface="Courier" pitchFamily="2" charset="0"/>
              </a:rPr>
              <a:t>KME</a:t>
            </a:r>
            <a:r>
              <a:rPr lang="en-US" dirty="0"/>
              <a:t>)</a:t>
            </a:r>
          </a:p>
          <a:p>
            <a:r>
              <a:rPr lang="en-US" dirty="0"/>
              <a:t>Diversity of our ML training workloads:</a:t>
            </a:r>
          </a:p>
          <a:p>
            <a:pPr lvl="1"/>
            <a:r>
              <a:rPr lang="en-US" sz="2600" dirty="0">
                <a:solidFill>
                  <a:srgbClr val="00B050"/>
                </a:solidFill>
              </a:rPr>
              <a:t>Memory access patterns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Operations and datatypes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Communication/synchronization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ED6C6-28F8-114C-8D92-A8E99C60D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" y="5253803"/>
            <a:ext cx="9072000" cy="99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ADFA13-6042-E24E-A831-ACE58899D3EF}"/>
              </a:ext>
            </a:extLst>
          </p:cNvPr>
          <p:cNvSpPr/>
          <p:nvPr/>
        </p:nvSpPr>
        <p:spPr>
          <a:xfrm>
            <a:off x="3515954" y="5277077"/>
            <a:ext cx="1803600" cy="93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4A11A-806B-A24F-8F25-E5CE22DE2993}"/>
              </a:ext>
            </a:extLst>
          </p:cNvPr>
          <p:cNvSpPr/>
          <p:nvPr/>
        </p:nvSpPr>
        <p:spPr>
          <a:xfrm>
            <a:off x="5358499" y="5277077"/>
            <a:ext cx="1779369" cy="93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01887D-9BF8-1447-9B51-4AE80558F34F}"/>
              </a:ext>
            </a:extLst>
          </p:cNvPr>
          <p:cNvSpPr/>
          <p:nvPr/>
        </p:nvSpPr>
        <p:spPr>
          <a:xfrm>
            <a:off x="7173291" y="5277077"/>
            <a:ext cx="1868400" cy="936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572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Linear regression (</a:t>
            </a:r>
            <a:r>
              <a:rPr lang="en-US" sz="2400" dirty="0">
                <a:latin typeface="Courier" pitchFamily="2" charset="0"/>
              </a:rPr>
              <a:t>LIN</a:t>
            </a:r>
            <a:r>
              <a:rPr lang="en-US" sz="2400" dirty="0"/>
              <a:t>) is a supervised learning algorithm where the predicted output variable has a linear relation with the input variable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We use </a:t>
            </a:r>
            <a:r>
              <a:rPr lang="en-US" sz="2200" i="1" dirty="0"/>
              <a:t>gradient descent</a:t>
            </a:r>
            <a:r>
              <a:rPr lang="en-US" sz="2200" dirty="0"/>
              <a:t> as the optimization algorithm to find the minimum of the loss function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Our </a:t>
            </a:r>
            <a:r>
              <a:rPr lang="en-US" sz="2400" dirty="0">
                <a:solidFill>
                  <a:srgbClr val="0070C0"/>
                </a:solidFill>
              </a:rPr>
              <a:t>PIM implementation </a:t>
            </a:r>
            <a:r>
              <a:rPr lang="en-US" sz="2400" dirty="0"/>
              <a:t>divides the training dataset (</a:t>
            </a:r>
            <a:r>
              <a:rPr lang="en-US" sz="2400" i="1" dirty="0"/>
              <a:t>X</a:t>
            </a:r>
            <a:r>
              <a:rPr lang="en-US" sz="2400" dirty="0"/>
              <a:t>) equally among PIM cores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PIM threads compute dot products of row vectors and weights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Each dot product is compared to the observed value </a:t>
            </a:r>
            <a:r>
              <a:rPr lang="en-US" sz="2200" i="1" dirty="0"/>
              <a:t>y</a:t>
            </a:r>
            <a:r>
              <a:rPr lang="en-US" sz="2200" dirty="0"/>
              <a:t> to compute a partial gradient value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Partial gradient values are reduced and sent to the host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Four versions of </a:t>
            </a:r>
            <a:r>
              <a:rPr lang="en-US" sz="2400" dirty="0">
                <a:latin typeface="Courier" pitchFamily="2" charset="0"/>
              </a:rPr>
              <a:t>LIN</a:t>
            </a:r>
            <a:r>
              <a:rPr lang="en-US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ourier" pitchFamily="2" charset="0"/>
              </a:rPr>
              <a:t>LIN-FP32</a:t>
            </a:r>
            <a:r>
              <a:rPr lang="en-US" sz="2200" dirty="0"/>
              <a:t>: training datasets of </a:t>
            </a:r>
            <a:r>
              <a:rPr lang="en-US" sz="2200" dirty="0">
                <a:solidFill>
                  <a:srgbClr val="C00000"/>
                </a:solidFill>
              </a:rPr>
              <a:t>32-bit real values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ourier" pitchFamily="2" charset="0"/>
              </a:rPr>
              <a:t>LIN-INT32</a:t>
            </a:r>
            <a:r>
              <a:rPr lang="en-US" sz="2200" dirty="0"/>
              <a:t>: 32-bit </a:t>
            </a:r>
            <a:r>
              <a:rPr lang="en-US" sz="2200" dirty="0">
                <a:solidFill>
                  <a:srgbClr val="7030A0"/>
                </a:solidFill>
              </a:rPr>
              <a:t>fixed-point representation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ourier" pitchFamily="2" charset="0"/>
              </a:rPr>
              <a:t>LIN-HYB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00B050"/>
                </a:solidFill>
              </a:rPr>
              <a:t>hybrid precision </a:t>
            </a:r>
            <a:r>
              <a:rPr lang="en-US" sz="2200" dirty="0"/>
              <a:t>(8-bit, 16-bit, 32-bit)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ourier" pitchFamily="2" charset="0"/>
              </a:rPr>
              <a:t>LIN-BUI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0070C0"/>
                </a:solidFill>
              </a:rPr>
              <a:t>custom multiplication </a:t>
            </a:r>
            <a:r>
              <a:rPr lang="en-US" sz="2200" dirty="0"/>
              <a:t>based on 8-bit built-in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3637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36" y="936172"/>
            <a:ext cx="8894602" cy="55453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Logistic regression (</a:t>
            </a:r>
            <a:r>
              <a:rPr lang="en-US" sz="2600" dirty="0">
                <a:latin typeface="Courier" pitchFamily="2" charset="0"/>
              </a:rPr>
              <a:t>LOG</a:t>
            </a:r>
            <a:r>
              <a:rPr lang="en-US" sz="2600" dirty="0"/>
              <a:t>) is a supervised learning algorithm used for classification, which outputs probability values for each input observation variable or vector</a:t>
            </a:r>
          </a:p>
          <a:p>
            <a:pPr lvl="1">
              <a:lnSpc>
                <a:spcPct val="100000"/>
              </a:lnSpc>
            </a:pPr>
            <a:r>
              <a:rPr lang="en-US" i="1" dirty="0"/>
              <a:t>Sigmoid </a:t>
            </a:r>
            <a:r>
              <a:rPr lang="en-US" dirty="0"/>
              <a:t>function to map predicted values to probabilities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Our </a:t>
            </a:r>
            <a:r>
              <a:rPr lang="en-US" sz="2600" dirty="0">
                <a:solidFill>
                  <a:srgbClr val="0070C0"/>
                </a:solidFill>
              </a:rPr>
              <a:t>PIM implementation </a:t>
            </a:r>
            <a:r>
              <a:rPr lang="en-US" sz="2600" dirty="0"/>
              <a:t>follows the same workload distribution pattern as our linear regression implementation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Six versions of </a:t>
            </a:r>
            <a:r>
              <a:rPr lang="en-US" sz="2600" dirty="0">
                <a:latin typeface="Courier" pitchFamily="2" charset="0"/>
              </a:rPr>
              <a:t>LOG</a:t>
            </a:r>
            <a:r>
              <a:rPr lang="en-US" sz="26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Courier" pitchFamily="2" charset="0"/>
              </a:rPr>
              <a:t>LOG-FP32</a:t>
            </a:r>
            <a:r>
              <a:rPr lang="en-US" dirty="0"/>
              <a:t>: training datasets of </a:t>
            </a:r>
            <a:r>
              <a:rPr lang="en-US" dirty="0">
                <a:solidFill>
                  <a:srgbClr val="C00000"/>
                </a:solidFill>
              </a:rPr>
              <a:t>32-bit real values</a:t>
            </a:r>
            <a:r>
              <a:rPr lang="en-US" dirty="0"/>
              <a:t>, Sigmoid approximated with Taylor series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Courier" pitchFamily="2" charset="0"/>
              </a:rPr>
              <a:t>LOG-INT32</a:t>
            </a:r>
            <a:r>
              <a:rPr lang="en-US" dirty="0"/>
              <a:t>: 32-bit </a:t>
            </a:r>
            <a:r>
              <a:rPr lang="en-US" dirty="0">
                <a:solidFill>
                  <a:srgbClr val="7030A0"/>
                </a:solidFill>
              </a:rPr>
              <a:t>fixed-point representation</a:t>
            </a:r>
            <a:r>
              <a:rPr lang="en-US" dirty="0"/>
              <a:t>, Taylor series</a:t>
            </a:r>
            <a:endParaRPr lang="en-US" dirty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Courier" pitchFamily="2" charset="0"/>
              </a:rPr>
              <a:t>LOG-INT32-LUT</a:t>
            </a:r>
            <a:r>
              <a:rPr lang="en-US" dirty="0"/>
              <a:t>: Sigmoid calculation with a </a:t>
            </a:r>
            <a:r>
              <a:rPr lang="en-US" dirty="0">
                <a:solidFill>
                  <a:srgbClr val="0070C0"/>
                </a:solidFill>
              </a:rPr>
              <a:t>lookup table (LUT)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Courier" pitchFamily="2" charset="0"/>
              </a:rPr>
              <a:t>LOG-INT32-LUT(MRAM)</a:t>
            </a:r>
            <a:r>
              <a:rPr lang="en-US" sz="2400" dirty="0"/>
              <a:t>:  LUT in MRAM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Courier" pitchFamily="2" charset="0"/>
              </a:rPr>
              <a:t>LOG-INT32-LUT(WRAM)</a:t>
            </a:r>
            <a:r>
              <a:rPr lang="en-US" sz="2400" dirty="0"/>
              <a:t>:  LUT in WRAM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Courier" pitchFamily="2" charset="0"/>
              </a:rPr>
              <a:t>LOG-HYB-LUT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hybrid precision </a:t>
            </a:r>
            <a:r>
              <a:rPr lang="en-US" dirty="0"/>
              <a:t>(8-bit, 16-bit, 32-bit), LUT in WRAM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Courier" pitchFamily="2" charset="0"/>
              </a:rPr>
              <a:t>LOG-BUI-LUT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custom multiplication </a:t>
            </a:r>
            <a:r>
              <a:rPr lang="en-US" dirty="0"/>
              <a:t>based on 8-bit built-in multiplication, LUT in WRAM</a:t>
            </a:r>
          </a:p>
        </p:txBody>
      </p:sp>
    </p:spTree>
    <p:extLst>
      <p:ext uri="{BB962C8B-B14F-4D97-AF65-F5344CB8AC3E}">
        <p14:creationId xmlns:p14="http://schemas.microsoft.com/office/powerpoint/2010/main" val="24021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31378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100" dirty="0"/>
              <a:t>Decision trees (</a:t>
            </a:r>
            <a:r>
              <a:rPr lang="en-US" sz="3100" dirty="0">
                <a:latin typeface="Courier" pitchFamily="2" charset="0"/>
              </a:rPr>
              <a:t>DTR</a:t>
            </a:r>
            <a:r>
              <a:rPr lang="en-US" sz="3100" dirty="0"/>
              <a:t>) are tree-based methods used for classification and regression, which partition the feature space into </a:t>
            </a:r>
            <a:r>
              <a:rPr lang="en-US" sz="3100" i="1" dirty="0"/>
              <a:t>leaves</a:t>
            </a:r>
            <a:r>
              <a:rPr lang="en-US" sz="3100" dirty="0"/>
              <a:t>, with a simple prediction model in each leaf</a:t>
            </a:r>
          </a:p>
          <a:p>
            <a:pPr>
              <a:lnSpc>
                <a:spcPct val="100000"/>
              </a:lnSpc>
            </a:pPr>
            <a:r>
              <a:rPr lang="en-US" sz="3100" dirty="0"/>
              <a:t>Our </a:t>
            </a:r>
            <a:r>
              <a:rPr lang="en-US" sz="3100" dirty="0">
                <a:solidFill>
                  <a:srgbClr val="0070C0"/>
                </a:solidFill>
              </a:rPr>
              <a:t>PIM implementation </a:t>
            </a:r>
            <a:r>
              <a:rPr lang="en-US" sz="3100" dirty="0"/>
              <a:t>partitions the training set among PIM cores, which compute partial </a:t>
            </a:r>
            <a:r>
              <a:rPr lang="en-US" sz="3100" i="1" dirty="0"/>
              <a:t>Gini</a:t>
            </a:r>
            <a:r>
              <a:rPr lang="en-US" sz="3100" dirty="0"/>
              <a:t> scores to evaluate the host’s </a:t>
            </a:r>
            <a:r>
              <a:rPr lang="en-US" sz="3100" i="1" dirty="0"/>
              <a:t>split </a:t>
            </a:r>
            <a:r>
              <a:rPr lang="en-US" sz="3100" dirty="0"/>
              <a:t>decisions</a:t>
            </a:r>
          </a:p>
          <a:p>
            <a:pPr>
              <a:lnSpc>
                <a:spcPct val="100000"/>
              </a:lnSpc>
            </a:pPr>
            <a:r>
              <a:rPr lang="en-US" sz="3100" dirty="0"/>
              <a:t>The host sends commands to the PIM cores:</a:t>
            </a:r>
          </a:p>
          <a:p>
            <a:pPr lvl="1">
              <a:lnSpc>
                <a:spcPct val="100000"/>
              </a:lnSpc>
            </a:pPr>
            <a:r>
              <a:rPr lang="en-US" sz="2800" i="1" dirty="0"/>
              <a:t>Split commit</a:t>
            </a:r>
            <a:r>
              <a:rPr lang="en-US" sz="2800" dirty="0"/>
              <a:t> to split a tree leaf</a:t>
            </a:r>
          </a:p>
          <a:p>
            <a:pPr lvl="1">
              <a:lnSpc>
                <a:spcPct val="100000"/>
              </a:lnSpc>
            </a:pPr>
            <a:r>
              <a:rPr lang="en-US" sz="2800" i="1" dirty="0"/>
              <a:t>Split evaluate</a:t>
            </a:r>
            <a:r>
              <a:rPr lang="en-US" sz="2800" dirty="0"/>
              <a:t> to evaluate a split</a:t>
            </a:r>
          </a:p>
          <a:p>
            <a:pPr lvl="1">
              <a:lnSpc>
                <a:spcPct val="100000"/>
              </a:lnSpc>
            </a:pPr>
            <a:r>
              <a:rPr lang="en-US" sz="2800" i="1" dirty="0"/>
              <a:t>Min-max</a:t>
            </a:r>
            <a:r>
              <a:rPr lang="en-US" sz="2800" dirty="0"/>
              <a:t> to query minimum/maximum values of a feature in a tree leaf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29371-0CB7-3F47-B190-C6F2691A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604" y="3909486"/>
            <a:ext cx="4475413" cy="237470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F764F7-0105-734B-8807-9395EF8F1479}"/>
              </a:ext>
            </a:extLst>
          </p:cNvPr>
          <p:cNvSpPr txBox="1">
            <a:spLocks/>
          </p:cNvSpPr>
          <p:nvPr/>
        </p:nvSpPr>
        <p:spPr>
          <a:xfrm>
            <a:off x="167505" y="3995768"/>
            <a:ext cx="4215253" cy="2254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B050"/>
                </a:solidFill>
              </a:rPr>
              <a:t>Data layout </a:t>
            </a:r>
            <a:r>
              <a:rPr lang="en-US" sz="2200" dirty="0"/>
              <a:t>in split commit to maximize memory bandwidth with </a:t>
            </a:r>
            <a:r>
              <a:rPr lang="en-US" sz="2200" dirty="0">
                <a:solidFill>
                  <a:srgbClr val="0070C0"/>
                </a:solidFill>
              </a:rPr>
              <a:t>streaming accesses</a:t>
            </a:r>
          </a:p>
          <a:p>
            <a:r>
              <a:rPr lang="en-US" sz="2200" dirty="0"/>
              <a:t>This data layout also ensures memory accesses in streaming in split evaluate</a:t>
            </a:r>
          </a:p>
        </p:txBody>
      </p:sp>
    </p:spTree>
    <p:extLst>
      <p:ext uri="{BB962C8B-B14F-4D97-AF65-F5344CB8AC3E}">
        <p14:creationId xmlns:p14="http://schemas.microsoft.com/office/powerpoint/2010/main" val="30323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K-Means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21080" cy="5293805"/>
          </a:xfrm>
        </p:spPr>
        <p:txBody>
          <a:bodyPr>
            <a:normAutofit/>
          </a:bodyPr>
          <a:lstStyle/>
          <a:p>
            <a:r>
              <a:rPr lang="en-US" sz="2600" dirty="0"/>
              <a:t>K-means (</a:t>
            </a:r>
            <a:r>
              <a:rPr lang="en-US" sz="2600" dirty="0">
                <a:latin typeface="Courier" pitchFamily="2" charset="0"/>
              </a:rPr>
              <a:t>KME</a:t>
            </a:r>
            <a:r>
              <a:rPr lang="en-US" sz="2600" dirty="0"/>
              <a:t>) is an iterative clustering method used to find groups in a dataset which have not been explicitly labeled</a:t>
            </a:r>
          </a:p>
          <a:p>
            <a:r>
              <a:rPr lang="en-US" sz="2600" dirty="0"/>
              <a:t>Our </a:t>
            </a:r>
            <a:r>
              <a:rPr lang="en-US" sz="2600" dirty="0">
                <a:solidFill>
                  <a:srgbClr val="0070C0"/>
                </a:solidFill>
              </a:rPr>
              <a:t>PIM implementation </a:t>
            </a:r>
            <a:r>
              <a:rPr lang="en-US" sz="2600" dirty="0"/>
              <a:t>distributes the dataset evenly over the PIM cores </a:t>
            </a:r>
          </a:p>
          <a:p>
            <a:r>
              <a:rPr lang="en-US" sz="2600" dirty="0"/>
              <a:t>PIM threads evaluate which centroid is the closest one to each point of the training set</a:t>
            </a:r>
          </a:p>
          <a:p>
            <a:pPr lvl="1"/>
            <a:r>
              <a:rPr lang="en-US" dirty="0"/>
              <a:t>Counter and accumulator per coordinate (per centroid)</a:t>
            </a:r>
          </a:p>
          <a:p>
            <a:r>
              <a:rPr lang="en-US" sz="2600" dirty="0"/>
              <a:t>Then, the host recalculates the centroids</a:t>
            </a:r>
          </a:p>
          <a:p>
            <a:r>
              <a:rPr lang="en-US" sz="2600" dirty="0"/>
              <a:t>Convergence to a local optimum when the updated centroid’s coordinates are within a threshold (</a:t>
            </a:r>
            <a:r>
              <a:rPr lang="en-US" sz="2600" i="1" dirty="0" err="1"/>
              <a:t>Frobenius</a:t>
            </a:r>
            <a:r>
              <a:rPr lang="en-US" sz="2600" i="1" dirty="0"/>
              <a:t> norm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49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/>
          <p:nvPr/>
        </p:nvSpPr>
        <p:spPr>
          <a:xfrm>
            <a:off x="178200" y="1148662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Machine learning workloads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6A741AF-76CC-1C44-A7B2-258B1429E475}"/>
              </a:ext>
            </a:extLst>
          </p:cNvPr>
          <p:cNvSpPr/>
          <p:nvPr/>
        </p:nvSpPr>
        <p:spPr>
          <a:xfrm>
            <a:off x="169011" y="2493005"/>
            <a:ext cx="8787600" cy="1188000"/>
          </a:xfrm>
          <a:prstGeom prst="roundRect">
            <a:avLst>
              <a:gd name="adj" fmla="val 9605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/>
          <p:nvPr/>
        </p:nvSpPr>
        <p:spPr>
          <a:xfrm>
            <a:off x="169011" y="3837348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PIM implementation of ML workloads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/>
          <p:nvPr/>
        </p:nvSpPr>
        <p:spPr>
          <a:xfrm>
            <a:off x="169011" y="5181692"/>
            <a:ext cx="2639504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96F769-1304-714A-B67D-A3423F8FE6CE}"/>
              </a:ext>
            </a:extLst>
          </p:cNvPr>
          <p:cNvSpPr/>
          <p:nvPr/>
        </p:nvSpPr>
        <p:spPr>
          <a:xfrm>
            <a:off x="2881800" y="5493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Analysis of PIM Kernels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11B14C-26AA-AB4F-AC78-6F892425EC29}"/>
              </a:ext>
            </a:extLst>
          </p:cNvPr>
          <p:cNvSpPr/>
          <p:nvPr/>
        </p:nvSpPr>
        <p:spPr>
          <a:xfrm>
            <a:off x="2881800" y="5181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Quality Metrics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91352B-CEA3-F449-BD38-3D9195B613A6}"/>
              </a:ext>
            </a:extLst>
          </p:cNvPr>
          <p:cNvSpPr/>
          <p:nvPr/>
        </p:nvSpPr>
        <p:spPr>
          <a:xfrm>
            <a:off x="2881800" y="5805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Performance Scaling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95647D-95DE-CE4A-98FC-1C7F3D93AFEB}"/>
              </a:ext>
            </a:extLst>
          </p:cNvPr>
          <p:cNvSpPr/>
          <p:nvPr/>
        </p:nvSpPr>
        <p:spPr>
          <a:xfrm>
            <a:off x="2881800" y="6117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Comparison to CPU and GPU</a:t>
            </a:r>
          </a:p>
        </p:txBody>
      </p:sp>
    </p:spTree>
    <p:extLst>
      <p:ext uri="{BB962C8B-B14F-4D97-AF65-F5344CB8AC3E}">
        <p14:creationId xmlns:p14="http://schemas.microsoft.com/office/powerpoint/2010/main" val="10129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31921" cy="55035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Synthetic and real datasets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Evaluated systems</a:t>
            </a:r>
          </a:p>
          <a:p>
            <a:pPr lvl="1"/>
            <a:r>
              <a:rPr lang="en-US" dirty="0"/>
              <a:t>UPMEM PIM system with 2,524 PIM cores @ 425 MHz and 158 GB of DRAM</a:t>
            </a:r>
          </a:p>
          <a:p>
            <a:pPr lvl="1"/>
            <a:r>
              <a:rPr lang="en-US" dirty="0"/>
              <a:t>Intel Xeon Silver 4215 CPU </a:t>
            </a:r>
          </a:p>
          <a:p>
            <a:pPr lvl="1"/>
            <a:r>
              <a:rPr lang="en-US" dirty="0"/>
              <a:t>NVIDIA A100 GPU</a:t>
            </a:r>
          </a:p>
          <a:p>
            <a:r>
              <a:rPr lang="en-US" dirty="0"/>
              <a:t>We evaluate:</a:t>
            </a:r>
          </a:p>
          <a:p>
            <a:pPr lvl="1"/>
            <a:r>
              <a:rPr lang="en-US" dirty="0"/>
              <a:t>Quality metrics</a:t>
            </a:r>
          </a:p>
          <a:p>
            <a:pPr lvl="1"/>
            <a:r>
              <a:rPr lang="en-US" dirty="0"/>
              <a:t>Performance of PIM kernels</a:t>
            </a:r>
          </a:p>
          <a:p>
            <a:pPr lvl="1"/>
            <a:r>
              <a:rPr lang="en-US" dirty="0"/>
              <a:t>Performance scaling</a:t>
            </a:r>
          </a:p>
          <a:p>
            <a:pPr lvl="1"/>
            <a:r>
              <a:rPr lang="en-US" dirty="0"/>
              <a:t>Comparison to CPU and GPU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EA9C1-0959-ED41-8EEE-3D4EE34CE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4" y="1433611"/>
            <a:ext cx="8902573" cy="11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2,560-DPU UPMEM PIM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8E657-497E-D34D-9E02-32886203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09" y="867386"/>
            <a:ext cx="5851473" cy="5573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106EDF-1A4E-6145-9E03-9FF99CE57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245" y="2839197"/>
            <a:ext cx="3012711" cy="2118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F6870-38D1-E447-9353-7D4BF2908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230" y="1609889"/>
            <a:ext cx="2066388" cy="919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32921E-5AA3-B844-8F27-9D5D6227F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623" y="3374763"/>
            <a:ext cx="2592924" cy="20016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4920E-CFD7-B344-BBAC-B77FDC25C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595" y="1822368"/>
            <a:ext cx="2070100" cy="868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EC4595-5C2B-D74E-A7AB-93038825B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083" y="2229106"/>
            <a:ext cx="2809502" cy="14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31B5F0-E7C8-A94D-A239-6162094D4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2690" y="2001347"/>
            <a:ext cx="2320496" cy="10080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05FFEEB-275A-6D48-A0BA-4952CDBF4E51}"/>
              </a:ext>
            </a:extLst>
          </p:cNvPr>
          <p:cNvGrpSpPr/>
          <p:nvPr/>
        </p:nvGrpSpPr>
        <p:grpSpPr>
          <a:xfrm>
            <a:off x="6813095" y="910731"/>
            <a:ext cx="2281552" cy="1398315"/>
            <a:chOff x="5480050" y="921748"/>
            <a:chExt cx="2281552" cy="139831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6CE7DF7-C4B4-D04D-8FF2-ED61BC62C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80050" y="1249462"/>
              <a:ext cx="2120900" cy="75047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4550289-053A-BA48-9FBD-B9F4A7CC5957}"/>
                </a:ext>
              </a:extLst>
            </p:cNvPr>
            <p:cNvSpPr/>
            <p:nvPr/>
          </p:nvSpPr>
          <p:spPr>
            <a:xfrm>
              <a:off x="7506375" y="921748"/>
              <a:ext cx="255227" cy="1398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AF7B0-9D5C-3D46-B511-5F0408593525}"/>
              </a:ext>
            </a:extLst>
          </p:cNvPr>
          <p:cNvGrpSpPr/>
          <p:nvPr/>
        </p:nvGrpSpPr>
        <p:grpSpPr>
          <a:xfrm>
            <a:off x="2111632" y="3614951"/>
            <a:ext cx="3211780" cy="2660400"/>
            <a:chOff x="778587" y="3625968"/>
            <a:chExt cx="3211780" cy="26604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E57DCB-2F0D-BD41-A724-67B83D67B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2110" y="3625968"/>
              <a:ext cx="3068257" cy="26604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9138301-4BD6-DD49-9B22-015A6C780208}"/>
                </a:ext>
              </a:extLst>
            </p:cNvPr>
            <p:cNvSpPr/>
            <p:nvPr/>
          </p:nvSpPr>
          <p:spPr>
            <a:xfrm>
              <a:off x="778587" y="3625968"/>
              <a:ext cx="853178" cy="1398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4B1CD3-56EF-F642-BD96-3BCE77F5BA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12" y="861091"/>
            <a:ext cx="2592000" cy="332587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793D8AC-6B1E-3442-8E8B-2E88A7DED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6" y="4290822"/>
            <a:ext cx="2876824" cy="21849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00B050"/>
                </a:solidFill>
              </a:rPr>
              <a:t>20 UPMEM DIMMs of 16 chips each (40 ranks)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1600" dirty="0"/>
              <a:t>Dual x86 socket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UPMEM DIMMs</a:t>
            </a:r>
            <a:r>
              <a:rPr lang="en-US" sz="1600" dirty="0"/>
              <a:t> coexist with </a:t>
            </a:r>
            <a:r>
              <a:rPr lang="en-US" sz="1600" dirty="0">
                <a:solidFill>
                  <a:srgbClr val="C00000"/>
                </a:solidFill>
              </a:rPr>
              <a:t>regular DDR4 DIMMs</a:t>
            </a:r>
          </a:p>
          <a:p>
            <a:pPr marL="433766" lvl="1">
              <a:lnSpc>
                <a:spcPct val="80000"/>
              </a:lnSpc>
              <a:spcBef>
                <a:spcPts val="400"/>
              </a:spcBef>
            </a:pPr>
            <a:r>
              <a:rPr lang="en-US" sz="1400" dirty="0"/>
              <a:t>2 memory controllers/socket (3 channels each)</a:t>
            </a:r>
          </a:p>
          <a:p>
            <a:pPr marL="433766" lvl="1">
              <a:lnSpc>
                <a:spcPct val="80000"/>
              </a:lnSpc>
              <a:spcBef>
                <a:spcPts val="400"/>
              </a:spcBef>
            </a:pPr>
            <a:r>
              <a:rPr lang="en-US" sz="1400" dirty="0"/>
              <a:t>2 conventional DDR4 DIMMs on one channel of one controller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771F35-C98C-4446-BE8B-2EDB5C8604D6}"/>
              </a:ext>
            </a:extLst>
          </p:cNvPr>
          <p:cNvSpPr txBox="1"/>
          <p:nvPr/>
        </p:nvSpPr>
        <p:spPr>
          <a:xfrm>
            <a:off x="1314781" y="6475815"/>
            <a:ext cx="354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There are some faulty DPUs in the system that we use in our experiments. Thus, the maximum number of DPUs we can use is 2,524</a:t>
            </a:r>
          </a:p>
        </p:txBody>
      </p:sp>
    </p:spTree>
    <p:extLst>
      <p:ext uri="{BB962C8B-B14F-4D97-AF65-F5344CB8AC3E}">
        <p14:creationId xmlns:p14="http://schemas.microsoft.com/office/powerpoint/2010/main" val="1708852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/>
          <p:nvPr/>
        </p:nvSpPr>
        <p:spPr>
          <a:xfrm>
            <a:off x="178200" y="1148662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Machine learning workloads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6A741AF-76CC-1C44-A7B2-258B1429E475}"/>
              </a:ext>
            </a:extLst>
          </p:cNvPr>
          <p:cNvSpPr/>
          <p:nvPr/>
        </p:nvSpPr>
        <p:spPr>
          <a:xfrm>
            <a:off x="169011" y="2493005"/>
            <a:ext cx="8787600" cy="1188000"/>
          </a:xfrm>
          <a:prstGeom prst="roundRect">
            <a:avLst>
              <a:gd name="adj" fmla="val 9605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/>
          <p:nvPr/>
        </p:nvSpPr>
        <p:spPr>
          <a:xfrm>
            <a:off x="169011" y="3837348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PIM implementation of ML workloads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/>
          <p:nvPr/>
        </p:nvSpPr>
        <p:spPr>
          <a:xfrm>
            <a:off x="169011" y="5181692"/>
            <a:ext cx="2639504" cy="1188000"/>
          </a:xfrm>
          <a:prstGeom prst="roundRect">
            <a:avLst/>
          </a:prstGeom>
          <a:solidFill>
            <a:schemeClr val="accent5">
              <a:lumMod val="75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ndara" panose="020E0502030303020204" pitchFamily="34" charset="0"/>
              </a:rPr>
              <a:t>Evaluation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96F769-1304-714A-B67D-A3423F8FE6CE}"/>
              </a:ext>
            </a:extLst>
          </p:cNvPr>
          <p:cNvSpPr/>
          <p:nvPr/>
        </p:nvSpPr>
        <p:spPr>
          <a:xfrm>
            <a:off x="2881800" y="5493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Analysis of PIM Kernels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11B14C-26AA-AB4F-AC78-6F892425EC29}"/>
              </a:ext>
            </a:extLst>
          </p:cNvPr>
          <p:cNvSpPr/>
          <p:nvPr/>
        </p:nvSpPr>
        <p:spPr>
          <a:xfrm>
            <a:off x="2881800" y="5181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Quality Metrics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91352B-CEA3-F449-BD38-3D9195B613A6}"/>
              </a:ext>
            </a:extLst>
          </p:cNvPr>
          <p:cNvSpPr/>
          <p:nvPr/>
        </p:nvSpPr>
        <p:spPr>
          <a:xfrm>
            <a:off x="2881800" y="5805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Performance Scaling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95647D-95DE-CE4A-98FC-1C7F3D93AFEB}"/>
              </a:ext>
            </a:extLst>
          </p:cNvPr>
          <p:cNvSpPr/>
          <p:nvPr/>
        </p:nvSpPr>
        <p:spPr>
          <a:xfrm>
            <a:off x="2881800" y="6117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Comparison to CPU and GPU</a:t>
            </a:r>
          </a:p>
        </p:txBody>
      </p:sp>
    </p:spTree>
    <p:extLst>
      <p:ext uri="{BB962C8B-B14F-4D97-AF65-F5344CB8AC3E}">
        <p14:creationId xmlns:p14="http://schemas.microsoft.com/office/powerpoint/2010/main" val="24344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62150"/>
            <a:ext cx="8894602" cy="5603964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en-US" sz="4200" dirty="0">
                <a:solidFill>
                  <a:srgbClr val="C00000"/>
                </a:solidFill>
              </a:rPr>
              <a:t>Training machine learning </a:t>
            </a:r>
            <a:r>
              <a:rPr lang="en-US" sz="4200" dirty="0"/>
              <a:t>(ML) algorithms is a computationally expensive process, frequently </a:t>
            </a:r>
            <a:r>
              <a:rPr lang="en-US" sz="4200" dirty="0">
                <a:solidFill>
                  <a:srgbClr val="7030A0"/>
                </a:solidFill>
              </a:rPr>
              <a:t>memory-bound </a:t>
            </a:r>
            <a:r>
              <a:rPr lang="en-US" sz="4200" dirty="0"/>
              <a:t>due to repeatedly accessing </a:t>
            </a:r>
            <a:r>
              <a:rPr lang="en-US" sz="4200" dirty="0">
                <a:solidFill>
                  <a:srgbClr val="0070C0"/>
                </a:solidFill>
              </a:rPr>
              <a:t>large training datasets</a:t>
            </a:r>
          </a:p>
          <a:p>
            <a:pPr>
              <a:spcBef>
                <a:spcPts val="400"/>
              </a:spcBef>
            </a:pPr>
            <a:r>
              <a:rPr lang="en-US" sz="4200" dirty="0">
                <a:solidFill>
                  <a:srgbClr val="00B050"/>
                </a:solidFill>
              </a:rPr>
              <a:t>Memory-centric computing systems</a:t>
            </a:r>
            <a:r>
              <a:rPr lang="en-US" sz="4200" dirty="0"/>
              <a:t>, i.e., with </a:t>
            </a:r>
            <a:r>
              <a:rPr lang="en-US" sz="4200" dirty="0">
                <a:solidFill>
                  <a:srgbClr val="00B050"/>
                </a:solidFill>
              </a:rPr>
              <a:t>Processing-in-Memory</a:t>
            </a:r>
            <a:r>
              <a:rPr lang="en-US" sz="4200" dirty="0"/>
              <a:t> (PIM) capabilities, can alleviate this </a:t>
            </a:r>
            <a:r>
              <a:rPr lang="en-US" sz="4200" i="1" dirty="0">
                <a:solidFill>
                  <a:srgbClr val="C00000"/>
                </a:solidFill>
              </a:rPr>
              <a:t>data movement bottleneck</a:t>
            </a:r>
          </a:p>
          <a:p>
            <a:pPr>
              <a:spcBef>
                <a:spcPts val="400"/>
              </a:spcBef>
            </a:pPr>
            <a:r>
              <a:rPr lang="en-US" sz="4200" dirty="0"/>
              <a:t>Real-world PIM systems have only recently been manufactured and commercialized</a:t>
            </a:r>
          </a:p>
          <a:p>
            <a:pPr lvl="1">
              <a:spcBef>
                <a:spcPts val="0"/>
              </a:spcBef>
            </a:pPr>
            <a:r>
              <a:rPr lang="en-US" sz="3800" dirty="0"/>
              <a:t>UPMEM has designed and fabricated </a:t>
            </a:r>
            <a:r>
              <a:rPr lang="en-US" sz="3800" dirty="0">
                <a:solidFill>
                  <a:srgbClr val="00B050"/>
                </a:solidFill>
              </a:rPr>
              <a:t>the first publicly-available real-world PIM architecture</a:t>
            </a:r>
          </a:p>
          <a:p>
            <a:pPr>
              <a:spcBef>
                <a:spcPts val="400"/>
              </a:spcBef>
            </a:pPr>
            <a:r>
              <a:rPr lang="en-US" sz="4200" dirty="0"/>
              <a:t>Our goal is to understand the potential of </a:t>
            </a:r>
            <a:r>
              <a:rPr lang="en-US" sz="4200" dirty="0">
                <a:solidFill>
                  <a:srgbClr val="0070C0"/>
                </a:solidFill>
              </a:rPr>
              <a:t>modern general-purpose PIM architectures to accelerate machine learning training</a:t>
            </a:r>
            <a:endParaRPr lang="en-US" sz="4200" dirty="0"/>
          </a:p>
          <a:p>
            <a:pPr>
              <a:spcBef>
                <a:spcPts val="400"/>
              </a:spcBef>
            </a:pPr>
            <a:r>
              <a:rPr lang="en-US" sz="4200" dirty="0"/>
              <a:t>Our main contributions: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rgbClr val="7030A0"/>
                </a:solidFill>
              </a:rPr>
              <a:t>PIM implementation of several classic machine learning algorithms</a:t>
            </a:r>
            <a:r>
              <a:rPr lang="en-US" sz="3800" dirty="0"/>
              <a:t>: linear regression, logistic regression, decision tree, K-means clustering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rgbClr val="0070C0"/>
                </a:solidFill>
              </a:rPr>
              <a:t>Workload characterization </a:t>
            </a:r>
            <a:r>
              <a:rPr lang="en-US" sz="3800" dirty="0"/>
              <a:t>in terms of quality, performance, and scaling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rgbClr val="C00000"/>
                </a:solidFill>
              </a:rPr>
              <a:t>Comparison to their counterpart implementations </a:t>
            </a:r>
            <a:r>
              <a:rPr lang="en-US" sz="3800" dirty="0"/>
              <a:t>on processor-centric systems (CPU and GPU)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cs typeface="Calibri" panose="020F0502020204030204" pitchFamily="34" charset="0"/>
              </a:rPr>
              <a:t>PIM version of </a:t>
            </a:r>
            <a:r>
              <a:rPr lang="en-US" sz="3400" dirty="0">
                <a:latin typeface="Courier" pitchFamily="2" charset="0"/>
                <a:cs typeface="Calibri" panose="020F0502020204030204" pitchFamily="34" charset="0"/>
              </a:rPr>
              <a:t>DTR</a:t>
            </a:r>
            <a:r>
              <a:rPr lang="en-US" sz="3400" dirty="0">
                <a:cs typeface="Calibri" panose="020F0502020204030204" pitchFamily="34" charset="0"/>
              </a:rPr>
              <a:t> is </a:t>
            </a:r>
            <a:r>
              <a:rPr lang="en-US" sz="3400" b="1" dirty="0">
                <a:solidFill>
                  <a:srgbClr val="00B050"/>
                </a:solidFill>
                <a:cs typeface="Calibri" panose="020F0502020204030204" pitchFamily="34" charset="0"/>
              </a:rPr>
              <a:t>27x </a:t>
            </a:r>
            <a:r>
              <a:rPr lang="en-US" sz="3400" dirty="0">
                <a:solidFill>
                  <a:srgbClr val="00B050"/>
                </a:solidFill>
                <a:cs typeface="Calibri" panose="020F0502020204030204" pitchFamily="34" charset="0"/>
              </a:rPr>
              <a:t>/ </a:t>
            </a:r>
            <a:r>
              <a:rPr lang="en-US" sz="3400" b="1" dirty="0">
                <a:solidFill>
                  <a:srgbClr val="00B050"/>
                </a:solidFill>
                <a:cs typeface="Calibri" panose="020F0502020204030204" pitchFamily="34" charset="0"/>
              </a:rPr>
              <a:t>1.34x </a:t>
            </a:r>
            <a:r>
              <a:rPr lang="en-US" sz="3400" dirty="0">
                <a:solidFill>
                  <a:srgbClr val="00B050"/>
                </a:solidFill>
                <a:cs typeface="Calibri" panose="020F0502020204030204" pitchFamily="34" charset="0"/>
              </a:rPr>
              <a:t>faster than the CPU / GPU</a:t>
            </a:r>
            <a:r>
              <a:rPr lang="en-US" sz="3400" dirty="0">
                <a:cs typeface="Calibri" panose="020F0502020204030204" pitchFamily="34" charset="0"/>
              </a:rPr>
              <a:t> version, respectively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cs typeface="Calibri" panose="020F0502020204030204" pitchFamily="34" charset="0"/>
              </a:rPr>
              <a:t>PIM version of </a:t>
            </a:r>
            <a:r>
              <a:rPr lang="en-US" sz="3400" dirty="0">
                <a:latin typeface="Courier" pitchFamily="2" charset="0"/>
                <a:cs typeface="Calibri" panose="020F0502020204030204" pitchFamily="34" charset="0"/>
              </a:rPr>
              <a:t>KME</a:t>
            </a:r>
            <a:r>
              <a:rPr lang="en-US" sz="3400" dirty="0">
                <a:cs typeface="Calibri" panose="020F0502020204030204" pitchFamily="34" charset="0"/>
              </a:rPr>
              <a:t> is </a:t>
            </a:r>
            <a:r>
              <a:rPr lang="en-US" sz="3400" b="1" dirty="0">
                <a:solidFill>
                  <a:srgbClr val="00B050"/>
                </a:solidFill>
                <a:cs typeface="Calibri" panose="020F0502020204030204" pitchFamily="34" charset="0"/>
              </a:rPr>
              <a:t>2.8x </a:t>
            </a:r>
            <a:r>
              <a:rPr lang="en-US" sz="3400" dirty="0">
                <a:solidFill>
                  <a:srgbClr val="00B050"/>
                </a:solidFill>
                <a:cs typeface="Calibri" panose="020F0502020204030204" pitchFamily="34" charset="0"/>
              </a:rPr>
              <a:t>/ </a:t>
            </a:r>
            <a:r>
              <a:rPr lang="en-US" sz="3400" b="1" dirty="0">
                <a:solidFill>
                  <a:srgbClr val="00B050"/>
                </a:solidFill>
                <a:cs typeface="Calibri" panose="020F0502020204030204" pitchFamily="34" charset="0"/>
              </a:rPr>
              <a:t>3.2x </a:t>
            </a:r>
            <a:r>
              <a:rPr lang="en-US" sz="3400" dirty="0">
                <a:solidFill>
                  <a:srgbClr val="00B050"/>
                </a:solidFill>
                <a:cs typeface="Calibri" panose="020F0502020204030204" pitchFamily="34" charset="0"/>
              </a:rPr>
              <a:t>faster than the CPU / GPU</a:t>
            </a:r>
            <a:r>
              <a:rPr lang="en-US" sz="3400" dirty="0">
                <a:cs typeface="Calibri" panose="020F0502020204030204" pitchFamily="34" charset="0"/>
              </a:rPr>
              <a:t> version, respectively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cs typeface="Calibri" panose="020F0502020204030204" pitchFamily="34" charset="0"/>
              </a:rPr>
              <a:t>Source code: </a:t>
            </a:r>
            <a:r>
              <a:rPr lang="en-US" sz="3800" u="sng" dirty="0">
                <a:solidFill>
                  <a:srgbClr val="0070C0"/>
                </a:solidFill>
                <a:latin typeface="Calibri Light" panose="020F0302020204030204"/>
                <a:hlinkClick r:id="rId3"/>
              </a:rPr>
              <a:t>https://github.com/CMU-SAFARI/pim-ml</a:t>
            </a:r>
            <a:endParaRPr lang="en-US" sz="3800" u="sng" dirty="0">
              <a:solidFill>
                <a:srgbClr val="0070C0"/>
              </a:solidFill>
              <a:latin typeface="Calibri Light" panose="020F0302020204030204"/>
            </a:endParaRPr>
          </a:p>
          <a:p>
            <a:pPr>
              <a:spcBef>
                <a:spcPts val="400"/>
              </a:spcBef>
            </a:pPr>
            <a:r>
              <a:rPr lang="en-US" sz="4200" dirty="0"/>
              <a:t>Experimental evaluation on a real-world </a:t>
            </a:r>
            <a:r>
              <a:rPr lang="en-US" sz="4200" dirty="0">
                <a:solidFill>
                  <a:srgbClr val="0070C0"/>
                </a:solidFill>
              </a:rPr>
              <a:t>PIM system with 2,524 PIM cores @ 425 MHz and 158 GB of DRAM memory</a:t>
            </a:r>
          </a:p>
          <a:p>
            <a:pPr>
              <a:spcBef>
                <a:spcPts val="400"/>
              </a:spcBef>
            </a:pPr>
            <a:r>
              <a:rPr lang="en-US" sz="4200" dirty="0"/>
              <a:t>Key observations, </a:t>
            </a:r>
            <a:r>
              <a:rPr lang="en-US" sz="4200" dirty="0">
                <a:solidFill>
                  <a:srgbClr val="0070C0"/>
                </a:solidFill>
              </a:rPr>
              <a:t>takeaways</a:t>
            </a:r>
            <a:r>
              <a:rPr lang="en-US" sz="4200" dirty="0"/>
              <a:t>, and </a:t>
            </a:r>
            <a:r>
              <a:rPr lang="en-US" sz="4200" dirty="0">
                <a:solidFill>
                  <a:srgbClr val="00B050"/>
                </a:solidFill>
              </a:rPr>
              <a:t>recommendations</a:t>
            </a:r>
            <a:r>
              <a:rPr lang="en-US" sz="4200" dirty="0"/>
              <a:t> for ML workloads on general-purpose PIM systems</a:t>
            </a:r>
          </a:p>
        </p:txBody>
      </p:sp>
    </p:spTree>
    <p:extLst>
      <p:ext uri="{BB962C8B-B14F-4D97-AF65-F5344CB8AC3E}">
        <p14:creationId xmlns:p14="http://schemas.microsoft.com/office/powerpoint/2010/main" val="31816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Evaluation: Quality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62150"/>
            <a:ext cx="8894602" cy="5264330"/>
          </a:xfrm>
        </p:spPr>
        <p:txBody>
          <a:bodyPr>
            <a:noAutofit/>
          </a:bodyPr>
          <a:lstStyle/>
          <a:p>
            <a:r>
              <a:rPr lang="en-US" sz="2400" dirty="0"/>
              <a:t>Linear regression</a:t>
            </a:r>
          </a:p>
          <a:p>
            <a:pPr lvl="1"/>
            <a:r>
              <a:rPr lang="en-US" sz="2200" dirty="0"/>
              <a:t>Training error rate of </a:t>
            </a:r>
            <a:r>
              <a:rPr lang="en-US" sz="2200" dirty="0">
                <a:latin typeface="Courier" pitchFamily="2" charset="0"/>
              </a:rPr>
              <a:t>LIN-FP32</a:t>
            </a:r>
            <a:r>
              <a:rPr lang="en-US" sz="2200" dirty="0"/>
              <a:t> is the same as the CPU version</a:t>
            </a:r>
          </a:p>
          <a:p>
            <a:pPr lvl="1"/>
            <a:r>
              <a:rPr lang="en-US" sz="2200" dirty="0"/>
              <a:t>For integer versions, it remains low and close to that of </a:t>
            </a:r>
            <a:r>
              <a:rPr lang="en-US" sz="2200" dirty="0">
                <a:latin typeface="Courier" pitchFamily="2" charset="0"/>
              </a:rPr>
              <a:t>LIN-FP32</a:t>
            </a:r>
            <a:endParaRPr lang="en-US" sz="2200" dirty="0"/>
          </a:p>
          <a:p>
            <a:r>
              <a:rPr lang="en-US" sz="2400" dirty="0"/>
              <a:t>Logistic regression</a:t>
            </a:r>
          </a:p>
          <a:p>
            <a:pPr lvl="1"/>
            <a:r>
              <a:rPr lang="en-US" sz="2200" dirty="0"/>
              <a:t>LUT-based versions obtain lower training error rates that </a:t>
            </a:r>
            <a:r>
              <a:rPr lang="en-US" sz="2200" dirty="0">
                <a:latin typeface="Courier" pitchFamily="2" charset="0"/>
              </a:rPr>
              <a:t>LOG-INT32</a:t>
            </a:r>
            <a:r>
              <a:rPr lang="en-US" sz="2200" dirty="0"/>
              <a:t>, since they use exact values, not approximations</a:t>
            </a:r>
          </a:p>
          <a:p>
            <a:r>
              <a:rPr lang="en-US" sz="2400" dirty="0"/>
              <a:t>Decision tree</a:t>
            </a:r>
          </a:p>
          <a:p>
            <a:pPr lvl="1"/>
            <a:r>
              <a:rPr lang="en-US" sz="2200" dirty="0"/>
              <a:t>Training accuracy only slightly lower than that of the CPU version</a:t>
            </a:r>
          </a:p>
          <a:p>
            <a:r>
              <a:rPr lang="en-US" sz="2400" dirty="0"/>
              <a:t>K-means clustering</a:t>
            </a:r>
          </a:p>
          <a:p>
            <a:pPr lvl="1"/>
            <a:r>
              <a:rPr lang="en-US" sz="2200" dirty="0"/>
              <a:t>Same </a:t>
            </a:r>
            <a:r>
              <a:rPr lang="en-US" sz="2200" i="1" dirty="0" err="1"/>
              <a:t>Calinski-Harabasz</a:t>
            </a:r>
            <a:r>
              <a:rPr lang="en-US" sz="2200" i="1" dirty="0"/>
              <a:t> score</a:t>
            </a:r>
            <a:r>
              <a:rPr lang="en-US" sz="2200" dirty="0"/>
              <a:t> and </a:t>
            </a:r>
            <a:r>
              <a:rPr lang="en-US" sz="2200" i="1" dirty="0"/>
              <a:t>adjusted Rand index</a:t>
            </a:r>
            <a:r>
              <a:rPr lang="en-US" sz="2200" dirty="0"/>
              <a:t> of PIM and CPU versions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034A07-4C8C-3F49-99A8-26E200811B62}"/>
              </a:ext>
            </a:extLst>
          </p:cNvPr>
          <p:cNvSpPr/>
          <p:nvPr/>
        </p:nvSpPr>
        <p:spPr>
          <a:xfrm>
            <a:off x="286495" y="5342709"/>
            <a:ext cx="8570122" cy="9584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We maintain the accuracy of all workloads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(or keep it close to the CPU baseline)</a:t>
            </a:r>
            <a:endParaRPr lang="en-US" sz="2400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/>
          <p:nvPr/>
        </p:nvSpPr>
        <p:spPr>
          <a:xfrm>
            <a:off x="178200" y="1148662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Machine learning workloads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6A741AF-76CC-1C44-A7B2-258B1429E475}"/>
              </a:ext>
            </a:extLst>
          </p:cNvPr>
          <p:cNvSpPr/>
          <p:nvPr/>
        </p:nvSpPr>
        <p:spPr>
          <a:xfrm>
            <a:off x="169011" y="2493005"/>
            <a:ext cx="8787600" cy="1188000"/>
          </a:xfrm>
          <a:prstGeom prst="roundRect">
            <a:avLst>
              <a:gd name="adj" fmla="val 9605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/>
          <p:nvPr/>
        </p:nvSpPr>
        <p:spPr>
          <a:xfrm>
            <a:off x="169011" y="3837348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PIM implementation of ML workloads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/>
          <p:nvPr/>
        </p:nvSpPr>
        <p:spPr>
          <a:xfrm>
            <a:off x="169011" y="5181692"/>
            <a:ext cx="2639504" cy="1188000"/>
          </a:xfrm>
          <a:prstGeom prst="roundRect">
            <a:avLst/>
          </a:prstGeom>
          <a:solidFill>
            <a:schemeClr val="accent5">
              <a:lumMod val="75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ndara" panose="020E0502030303020204" pitchFamily="34" charset="0"/>
              </a:rPr>
              <a:t>Evaluation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96F769-1304-714A-B67D-A3423F8FE6CE}"/>
              </a:ext>
            </a:extLst>
          </p:cNvPr>
          <p:cNvSpPr/>
          <p:nvPr/>
        </p:nvSpPr>
        <p:spPr>
          <a:xfrm>
            <a:off x="2881800" y="5493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Analysis of PIM Kernels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11B14C-26AA-AB4F-AC78-6F892425EC29}"/>
              </a:ext>
            </a:extLst>
          </p:cNvPr>
          <p:cNvSpPr/>
          <p:nvPr/>
        </p:nvSpPr>
        <p:spPr>
          <a:xfrm>
            <a:off x="2881800" y="5181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Quality Metrics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91352B-CEA3-F449-BD38-3D9195B613A6}"/>
              </a:ext>
            </a:extLst>
          </p:cNvPr>
          <p:cNvSpPr/>
          <p:nvPr/>
        </p:nvSpPr>
        <p:spPr>
          <a:xfrm>
            <a:off x="2881800" y="5805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Performance Scaling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95647D-95DE-CE4A-98FC-1C7F3D93AFEB}"/>
              </a:ext>
            </a:extLst>
          </p:cNvPr>
          <p:cNvSpPr/>
          <p:nvPr/>
        </p:nvSpPr>
        <p:spPr>
          <a:xfrm>
            <a:off x="2881800" y="6117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Comparison to CPU and GPU</a:t>
            </a:r>
          </a:p>
        </p:txBody>
      </p:sp>
    </p:spTree>
    <p:extLst>
      <p:ext uri="{BB962C8B-B14F-4D97-AF65-F5344CB8AC3E}">
        <p14:creationId xmlns:p14="http://schemas.microsoft.com/office/powerpoint/2010/main" val="477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Evaluation: Analysis of PIM Kernels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Linear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919D5-313D-1D41-BA5E-6707BC69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01" y="936172"/>
            <a:ext cx="4716888" cy="377351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C829D2E-7855-4345-BEAF-38DCA68828DB}"/>
              </a:ext>
            </a:extLst>
          </p:cNvPr>
          <p:cNvSpPr/>
          <p:nvPr/>
        </p:nvSpPr>
        <p:spPr>
          <a:xfrm>
            <a:off x="208118" y="1452512"/>
            <a:ext cx="3924000" cy="932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All versions saturate at </a:t>
            </a: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11 or more PIM threads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5EBD62-FA49-EF44-872E-A4F095E795B8}"/>
              </a:ext>
            </a:extLst>
          </p:cNvPr>
          <p:cNvSpPr/>
          <p:nvPr/>
        </p:nvSpPr>
        <p:spPr>
          <a:xfrm>
            <a:off x="208118" y="2506760"/>
            <a:ext cx="3924000" cy="1219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Fixed-point representation accelerates the kernel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by an order of magnitude over FP32</a:t>
            </a:r>
            <a:endParaRPr lang="en-US" sz="2200" dirty="0">
              <a:solidFill>
                <a:srgbClr val="0070C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2232DFB-56A0-2944-B78E-13FAF159C7FE}"/>
              </a:ext>
            </a:extLst>
          </p:cNvPr>
          <p:cNvSpPr/>
          <p:nvPr/>
        </p:nvSpPr>
        <p:spPr>
          <a:xfrm>
            <a:off x="212406" y="3853223"/>
            <a:ext cx="4154878" cy="25120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 Takeaway 1.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Workloads with 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arithmetic operations or datatypes not natively supported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by PIM cores run at low performance due to instruction emulation (e.g., FP in UPMEM PIM).</a:t>
            </a:r>
            <a:endParaRPr lang="en-US" sz="2200" dirty="0">
              <a:solidFill>
                <a:srgbClr val="00B050"/>
              </a:solidFill>
              <a:latin typeface="Candara" panose="020E0502030303020204" pitchFamily="34" charset="0"/>
              <a:ea typeface="Segoe UI Symbol" panose="020B050204020402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2AF666D-D176-3042-86D6-B6D85662E48E}"/>
              </a:ext>
            </a:extLst>
          </p:cNvPr>
          <p:cNvSpPr/>
          <p:nvPr/>
        </p:nvSpPr>
        <p:spPr>
          <a:xfrm>
            <a:off x="4572000" y="4839194"/>
            <a:ext cx="4402989" cy="1513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Recommendation 1. </a:t>
            </a:r>
            <a:r>
              <a:rPr lang="en-US" sz="22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Use </a:t>
            </a:r>
            <a:r>
              <a:rPr lang="en-US" sz="2200" b="1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fixed-point representation</a:t>
            </a:r>
            <a:r>
              <a:rPr lang="en-US" sz="22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, without much accuracy loss,</a:t>
            </a:r>
            <a:r>
              <a:rPr lang="en-US" sz="2200" b="1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 </a:t>
            </a:r>
            <a:r>
              <a:rPr lang="en-US" sz="22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if PIM cores do not support FP. </a:t>
            </a:r>
          </a:p>
        </p:txBody>
      </p:sp>
    </p:spTree>
    <p:extLst>
      <p:ext uri="{BB962C8B-B14F-4D97-AF65-F5344CB8AC3E}">
        <p14:creationId xmlns:p14="http://schemas.microsoft.com/office/powerpoint/2010/main" val="5325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Evaluation: Analysis of PIM Kernels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Linear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919D5-313D-1D41-BA5E-6707BC69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01" y="936172"/>
            <a:ext cx="4716888" cy="377351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2AF666D-D176-3042-86D6-B6D85662E48E}"/>
              </a:ext>
            </a:extLst>
          </p:cNvPr>
          <p:cNvSpPr/>
          <p:nvPr/>
        </p:nvSpPr>
        <p:spPr>
          <a:xfrm>
            <a:off x="234118" y="3614856"/>
            <a:ext cx="3054992" cy="27724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Recommendation 2. </a:t>
            </a:r>
            <a:r>
              <a:rPr lang="en-US" sz="2200" b="1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Quantization</a:t>
            </a:r>
            <a:r>
              <a:rPr lang="en-US" sz="22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 can take advantage of native hardware support. </a:t>
            </a:r>
            <a:r>
              <a:rPr lang="en-US" sz="2200" b="1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Hybrid precision </a:t>
            </a:r>
            <a:r>
              <a:rPr lang="en-US" sz="22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can significantly improve performance.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FF9278-14B9-9045-9543-5B606B56E266}"/>
              </a:ext>
            </a:extLst>
          </p:cNvPr>
          <p:cNvSpPr/>
          <p:nvPr/>
        </p:nvSpPr>
        <p:spPr>
          <a:xfrm>
            <a:off x="245875" y="1489192"/>
            <a:ext cx="3923601" cy="9055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LIN-HYB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41% faster than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LIN-INT32</a:t>
            </a:r>
            <a:endParaRPr lang="en-US" sz="2400" dirty="0">
              <a:solidFill>
                <a:srgbClr val="0070C0"/>
              </a:solidFill>
              <a:latin typeface="Courier" pitchFamily="2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C23B90-FA3E-884A-9179-1EC2F0F40D01}"/>
              </a:ext>
            </a:extLst>
          </p:cNvPr>
          <p:cNvSpPr/>
          <p:nvPr/>
        </p:nvSpPr>
        <p:spPr>
          <a:xfrm>
            <a:off x="245876" y="2552024"/>
            <a:ext cx="3923601" cy="9055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LIN-BUI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provides an additional 25% speedup</a:t>
            </a:r>
            <a:endParaRPr lang="en-US" sz="2400" dirty="0">
              <a:solidFill>
                <a:srgbClr val="0070C0"/>
              </a:solidFill>
              <a:latin typeface="Courier" pitchFamily="2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21456FC-B28E-B542-9552-4AC51C8AAD81}"/>
              </a:ext>
            </a:extLst>
          </p:cNvPr>
          <p:cNvSpPr/>
          <p:nvPr/>
        </p:nvSpPr>
        <p:spPr>
          <a:xfrm>
            <a:off x="3480179" y="4744716"/>
            <a:ext cx="5494811" cy="16425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Recommendation 3. </a:t>
            </a:r>
            <a:r>
              <a:rPr lang="en-US" sz="22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Programmers/better compilers can </a:t>
            </a:r>
            <a:r>
              <a:rPr lang="en-US" sz="2200" b="1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optimize code by leveraging native instructions </a:t>
            </a:r>
            <a:r>
              <a:rPr lang="en-US" sz="22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(e.g., 8-bit integer multiplication in UPMEM) .</a:t>
            </a:r>
          </a:p>
        </p:txBody>
      </p:sp>
    </p:spTree>
    <p:extLst>
      <p:ext uri="{BB962C8B-B14F-4D97-AF65-F5344CB8AC3E}">
        <p14:creationId xmlns:p14="http://schemas.microsoft.com/office/powerpoint/2010/main" val="36978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EDA48E-0D1C-6943-89FA-21EF408A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989" y="936173"/>
            <a:ext cx="4719600" cy="3786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Evaluation: Analysis of PIM Kernels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Logistic regression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C829D2E-7855-4345-BEAF-38DCA68828DB}"/>
              </a:ext>
            </a:extLst>
          </p:cNvPr>
          <p:cNvSpPr/>
          <p:nvPr/>
        </p:nvSpPr>
        <p:spPr>
          <a:xfrm>
            <a:off x="180822" y="1495094"/>
            <a:ext cx="3924000" cy="15210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Very high kernel time of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LOG-FP32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LOG-INT32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due to Sigmoid approximation</a:t>
            </a:r>
            <a:endParaRPr lang="en-US" sz="2400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5EBD62-FA49-EF44-872E-A4F095E795B8}"/>
              </a:ext>
            </a:extLst>
          </p:cNvPr>
          <p:cNvSpPr/>
          <p:nvPr/>
        </p:nvSpPr>
        <p:spPr>
          <a:xfrm>
            <a:off x="180821" y="3136398"/>
            <a:ext cx="3924000" cy="1177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LOG-INT32-LUT(MRAM)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53x faster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than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LOG-INT32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A4D03E-145B-EC41-B900-D815074A9F15}"/>
              </a:ext>
            </a:extLst>
          </p:cNvPr>
          <p:cNvSpPr/>
          <p:nvPr/>
        </p:nvSpPr>
        <p:spPr>
          <a:xfrm>
            <a:off x="4759882" y="4751401"/>
            <a:ext cx="4176000" cy="75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LOG-HYB-LUT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28% faster than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LOG-INT32-LUT</a:t>
            </a:r>
            <a:endParaRPr lang="en-US" sz="2400" dirty="0">
              <a:solidFill>
                <a:srgbClr val="0070C0"/>
              </a:solidFill>
              <a:latin typeface="Courier" pitchFamily="2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241FD2-6FD2-524C-9F11-6F58A33AD925}"/>
              </a:ext>
            </a:extLst>
          </p:cNvPr>
          <p:cNvSpPr/>
          <p:nvPr/>
        </p:nvSpPr>
        <p:spPr>
          <a:xfrm>
            <a:off x="4759882" y="5617011"/>
            <a:ext cx="4176000" cy="75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LOG-BUI-LUT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provides an additional 43% speedup</a:t>
            </a:r>
            <a:endParaRPr lang="en-US" sz="2400" dirty="0">
              <a:solidFill>
                <a:srgbClr val="0070C0"/>
              </a:solidFill>
              <a:latin typeface="Courier" pitchFamily="2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6BC2403-E50D-E44E-B4B4-7B1799B7BB0C}"/>
              </a:ext>
            </a:extLst>
          </p:cNvPr>
          <p:cNvSpPr/>
          <p:nvPr/>
        </p:nvSpPr>
        <p:spPr>
          <a:xfrm>
            <a:off x="180821" y="4433766"/>
            <a:ext cx="4391179" cy="19430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Recommendation 4. </a:t>
            </a:r>
            <a:r>
              <a:rPr lang="en-US" sz="22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Convert computation to memory accesses by </a:t>
            </a:r>
            <a:r>
              <a:rPr lang="en-US" sz="2200" b="1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keeping pre-calculated operation results </a:t>
            </a:r>
            <a:r>
              <a:rPr lang="en-US" sz="22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(e.g., LUTs, </a:t>
            </a:r>
            <a:r>
              <a:rPr lang="en-US" sz="2200" dirty="0" err="1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memoization</a:t>
            </a:r>
            <a:r>
              <a:rPr lang="en-US" sz="22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) </a:t>
            </a:r>
            <a:r>
              <a:rPr lang="en-US" sz="2200" b="1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in memory</a:t>
            </a:r>
            <a:r>
              <a:rPr lang="en-US" sz="22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51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Evaluation: Analysis of PIM Kernels (IV)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Linear regression, logistic regression, decision tree, K-means clustering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D864C-2FCC-A34F-9D59-FE6AA0191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8" y="1903181"/>
            <a:ext cx="3600000" cy="288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CDC19F-43BE-4E48-B41E-028833AEC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182" y="1903181"/>
            <a:ext cx="3600000" cy="288847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1E4AC4-42BB-0144-AD1C-2B98668C90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010"/>
          <a:stretch/>
        </p:blipFill>
        <p:spPr>
          <a:xfrm>
            <a:off x="324244" y="4965862"/>
            <a:ext cx="4140000" cy="1319861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A53B07-6CA0-364C-AEF9-3C4A2F8A59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79" b="2531"/>
          <a:stretch/>
        </p:blipFill>
        <p:spPr>
          <a:xfrm>
            <a:off x="4613700" y="4965862"/>
            <a:ext cx="4140000" cy="1319861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82F25-A3FA-1448-83E6-1BA8BDCD2660}"/>
              </a:ext>
            </a:extLst>
          </p:cNvPr>
          <p:cNvSpPr txBox="1"/>
          <p:nvPr/>
        </p:nvSpPr>
        <p:spPr>
          <a:xfrm>
            <a:off x="543964" y="5921828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urier" pitchFamily="2" charset="0"/>
              </a:rPr>
              <a:t>DTR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A04FC-45A0-E145-88D7-DE39663CB035}"/>
              </a:ext>
            </a:extLst>
          </p:cNvPr>
          <p:cNvSpPr txBox="1"/>
          <p:nvPr/>
        </p:nvSpPr>
        <p:spPr>
          <a:xfrm>
            <a:off x="4833182" y="5925419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ourier" pitchFamily="2" charset="0"/>
              </a:rPr>
              <a:t>KME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55FA7-71DB-AF48-89CE-F8A793E2B423}"/>
              </a:ext>
            </a:extLst>
          </p:cNvPr>
          <p:cNvSpPr txBox="1"/>
          <p:nvPr/>
        </p:nvSpPr>
        <p:spPr>
          <a:xfrm>
            <a:off x="687668" y="440532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" pitchFamily="2" charset="0"/>
              </a:rPr>
              <a:t>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2A3BC5-873D-9C4B-87FD-7C0FB9EE6982}"/>
              </a:ext>
            </a:extLst>
          </p:cNvPr>
          <p:cNvSpPr txBox="1"/>
          <p:nvPr/>
        </p:nvSpPr>
        <p:spPr>
          <a:xfrm>
            <a:off x="4795333" y="440532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urier" pitchFamily="2" charset="0"/>
              </a:rPr>
              <a:t>LOG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48DDE0-B601-8446-BDC4-EADB93C2253F}"/>
              </a:ext>
            </a:extLst>
          </p:cNvPr>
          <p:cNvCxnSpPr/>
          <p:nvPr/>
        </p:nvCxnSpPr>
        <p:spPr>
          <a:xfrm>
            <a:off x="2585684" y="2013593"/>
            <a:ext cx="0" cy="6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55630-3735-8B41-B3E6-17F780A65ADF}"/>
              </a:ext>
            </a:extLst>
          </p:cNvPr>
          <p:cNvCxnSpPr/>
          <p:nvPr/>
        </p:nvCxnSpPr>
        <p:spPr>
          <a:xfrm>
            <a:off x="3326481" y="3164236"/>
            <a:ext cx="0" cy="698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AC78D-E8EB-3748-B148-2D58870EA420}"/>
              </a:ext>
            </a:extLst>
          </p:cNvPr>
          <p:cNvCxnSpPr/>
          <p:nvPr/>
        </p:nvCxnSpPr>
        <p:spPr>
          <a:xfrm>
            <a:off x="6729639" y="2013593"/>
            <a:ext cx="0" cy="6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E5CB8E-CFEC-6847-80EE-4A91FBF4CC82}"/>
              </a:ext>
            </a:extLst>
          </p:cNvPr>
          <p:cNvCxnSpPr/>
          <p:nvPr/>
        </p:nvCxnSpPr>
        <p:spPr>
          <a:xfrm>
            <a:off x="7470436" y="3167860"/>
            <a:ext cx="0" cy="698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4EE5B-2518-A046-838F-951468F5C536}"/>
              </a:ext>
            </a:extLst>
          </p:cNvPr>
          <p:cNvCxnSpPr/>
          <p:nvPr/>
        </p:nvCxnSpPr>
        <p:spPr>
          <a:xfrm>
            <a:off x="2467740" y="5091613"/>
            <a:ext cx="0" cy="7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1FD03F-4CA8-4F42-9096-1F5A1DF34B3E}"/>
              </a:ext>
            </a:extLst>
          </p:cNvPr>
          <p:cNvCxnSpPr/>
          <p:nvPr/>
        </p:nvCxnSpPr>
        <p:spPr>
          <a:xfrm>
            <a:off x="6757654" y="5091613"/>
            <a:ext cx="0" cy="7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332AEE5-5272-A64B-BAE6-9F14F8D0EA17}"/>
              </a:ext>
            </a:extLst>
          </p:cNvPr>
          <p:cNvSpPr/>
          <p:nvPr/>
        </p:nvSpPr>
        <p:spPr>
          <a:xfrm>
            <a:off x="312177" y="2276815"/>
            <a:ext cx="8519647" cy="14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performance of all kernels </a:t>
            </a: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saturates at 11 or more PIM threads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. In the UPMEM PIM architecture, this means that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pipeline latency hides the memory latency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F8B3E48-1DAF-884F-B790-4EDC38EBAB29}"/>
              </a:ext>
            </a:extLst>
          </p:cNvPr>
          <p:cNvSpPr/>
          <p:nvPr/>
        </p:nvSpPr>
        <p:spPr>
          <a:xfrm>
            <a:off x="312177" y="3862637"/>
            <a:ext cx="8519647" cy="10547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As a result,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these kernels are compute-bound 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on the UPMEM PIM architecture</a:t>
            </a:r>
          </a:p>
        </p:txBody>
      </p:sp>
    </p:spTree>
    <p:extLst>
      <p:ext uri="{BB962C8B-B14F-4D97-AF65-F5344CB8AC3E}">
        <p14:creationId xmlns:p14="http://schemas.microsoft.com/office/powerpoint/2010/main" val="23309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Evaluation: Analysis of PIM Kernels </a:t>
            </a:r>
            <a:r>
              <a:rPr lang="en-US"/>
              <a:t>(V)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Linear regression, logistic regression, decision tree, K-means clustering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D864C-2FCC-A34F-9D59-FE6AA0191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8" y="1903181"/>
            <a:ext cx="3600000" cy="288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CDC19F-43BE-4E48-B41E-028833AEC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182" y="1903181"/>
            <a:ext cx="3600000" cy="288847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1E4AC4-42BB-0144-AD1C-2B98668C90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010"/>
          <a:stretch/>
        </p:blipFill>
        <p:spPr>
          <a:xfrm>
            <a:off x="324244" y="4965862"/>
            <a:ext cx="4140000" cy="1319861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A53B07-6CA0-364C-AEF9-3C4A2F8A59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79" b="2531"/>
          <a:stretch/>
        </p:blipFill>
        <p:spPr>
          <a:xfrm>
            <a:off x="4613700" y="4965862"/>
            <a:ext cx="4140000" cy="1319861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82F25-A3FA-1448-83E6-1BA8BDCD2660}"/>
              </a:ext>
            </a:extLst>
          </p:cNvPr>
          <p:cNvSpPr txBox="1"/>
          <p:nvPr/>
        </p:nvSpPr>
        <p:spPr>
          <a:xfrm>
            <a:off x="543964" y="5921828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urier" pitchFamily="2" charset="0"/>
              </a:rPr>
              <a:t>DTR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A04FC-45A0-E145-88D7-DE39663CB035}"/>
              </a:ext>
            </a:extLst>
          </p:cNvPr>
          <p:cNvSpPr txBox="1"/>
          <p:nvPr/>
        </p:nvSpPr>
        <p:spPr>
          <a:xfrm>
            <a:off x="4833182" y="5925419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ourier" pitchFamily="2" charset="0"/>
              </a:rPr>
              <a:t>KME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55FA7-71DB-AF48-89CE-F8A793E2B423}"/>
              </a:ext>
            </a:extLst>
          </p:cNvPr>
          <p:cNvSpPr txBox="1"/>
          <p:nvPr/>
        </p:nvSpPr>
        <p:spPr>
          <a:xfrm>
            <a:off x="687668" y="440532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" pitchFamily="2" charset="0"/>
              </a:rPr>
              <a:t>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2A3BC5-873D-9C4B-87FD-7C0FB9EE6982}"/>
              </a:ext>
            </a:extLst>
          </p:cNvPr>
          <p:cNvSpPr txBox="1"/>
          <p:nvPr/>
        </p:nvSpPr>
        <p:spPr>
          <a:xfrm>
            <a:off x="4795333" y="440532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urier" pitchFamily="2" charset="0"/>
              </a:rPr>
              <a:t>LOG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48DDE0-B601-8446-BDC4-EADB93C2253F}"/>
              </a:ext>
            </a:extLst>
          </p:cNvPr>
          <p:cNvCxnSpPr/>
          <p:nvPr/>
        </p:nvCxnSpPr>
        <p:spPr>
          <a:xfrm>
            <a:off x="2585684" y="2013593"/>
            <a:ext cx="0" cy="6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55630-3735-8B41-B3E6-17F780A65ADF}"/>
              </a:ext>
            </a:extLst>
          </p:cNvPr>
          <p:cNvCxnSpPr/>
          <p:nvPr/>
        </p:nvCxnSpPr>
        <p:spPr>
          <a:xfrm>
            <a:off x="3326481" y="3164236"/>
            <a:ext cx="0" cy="698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AC78D-E8EB-3748-B148-2D58870EA420}"/>
              </a:ext>
            </a:extLst>
          </p:cNvPr>
          <p:cNvCxnSpPr/>
          <p:nvPr/>
        </p:nvCxnSpPr>
        <p:spPr>
          <a:xfrm>
            <a:off x="6729639" y="2013593"/>
            <a:ext cx="0" cy="6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E5CB8E-CFEC-6847-80EE-4A91FBF4CC82}"/>
              </a:ext>
            </a:extLst>
          </p:cNvPr>
          <p:cNvCxnSpPr/>
          <p:nvPr/>
        </p:nvCxnSpPr>
        <p:spPr>
          <a:xfrm>
            <a:off x="7470436" y="3167860"/>
            <a:ext cx="0" cy="698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4EE5B-2518-A046-838F-951468F5C536}"/>
              </a:ext>
            </a:extLst>
          </p:cNvPr>
          <p:cNvCxnSpPr/>
          <p:nvPr/>
        </p:nvCxnSpPr>
        <p:spPr>
          <a:xfrm>
            <a:off x="2467740" y="5091613"/>
            <a:ext cx="0" cy="7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1FD03F-4CA8-4F42-9096-1F5A1DF34B3E}"/>
              </a:ext>
            </a:extLst>
          </p:cNvPr>
          <p:cNvCxnSpPr/>
          <p:nvPr/>
        </p:nvCxnSpPr>
        <p:spPr>
          <a:xfrm>
            <a:off x="6757654" y="5091613"/>
            <a:ext cx="0" cy="7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FDCB850-EE43-454A-854B-01FF7B2CBEA9}"/>
              </a:ext>
            </a:extLst>
          </p:cNvPr>
          <p:cNvSpPr/>
          <p:nvPr/>
        </p:nvSpPr>
        <p:spPr>
          <a:xfrm>
            <a:off x="312177" y="2276815"/>
            <a:ext cx="8519647" cy="14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performance of all kernels </a:t>
            </a: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saturates at 11 or more PIM threads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. In the UPMEM PIM architecture, this means that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pipeline latency hides the memory latency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1E1609A-A21C-1545-97DD-87832A2DB6A5}"/>
              </a:ext>
            </a:extLst>
          </p:cNvPr>
          <p:cNvSpPr/>
          <p:nvPr/>
        </p:nvSpPr>
        <p:spPr>
          <a:xfrm>
            <a:off x="312177" y="3862637"/>
            <a:ext cx="8519647" cy="10547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As a result,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these kernels are compute-bound 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on the UPMEM PIM architecture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BF3C11-8B53-3840-BEBE-8074F951B1D3}"/>
              </a:ext>
            </a:extLst>
          </p:cNvPr>
          <p:cNvSpPr/>
          <p:nvPr/>
        </p:nvSpPr>
        <p:spPr>
          <a:xfrm>
            <a:off x="169011" y="856660"/>
            <a:ext cx="8789459" cy="55441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3D32F0C-619E-3F4E-9E86-054A6AD9FB37}"/>
              </a:ext>
            </a:extLst>
          </p:cNvPr>
          <p:cNvSpPr/>
          <p:nvPr/>
        </p:nvSpPr>
        <p:spPr>
          <a:xfrm>
            <a:off x="252000" y="2139655"/>
            <a:ext cx="8640000" cy="17267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 Takeaway 2. </a:t>
            </a:r>
            <a:r>
              <a:rPr lang="en-US" sz="30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ML workloads that are memory-bound due to low arithmetic intensity in CPU/GPU </a:t>
            </a:r>
            <a:r>
              <a:rPr lang="en-US" sz="30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become compute-bound when running on PIM</a:t>
            </a:r>
            <a:r>
              <a:rPr lang="en-US" sz="30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.</a:t>
            </a:r>
            <a:endParaRPr lang="en-US" sz="3000" dirty="0">
              <a:solidFill>
                <a:srgbClr val="00B050"/>
              </a:solidFill>
              <a:latin typeface="Candara" panose="020E0502030303020204" pitchFamily="34" charset="0"/>
              <a:ea typeface="Segoe UI Symbol" panose="020B0502040204020203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11BD338-AA5C-DC49-B11D-3DF96DD3E226}"/>
              </a:ext>
            </a:extLst>
          </p:cNvPr>
          <p:cNvSpPr/>
          <p:nvPr/>
        </p:nvSpPr>
        <p:spPr>
          <a:xfrm>
            <a:off x="252000" y="3991630"/>
            <a:ext cx="8640000" cy="12765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Recommendation 6. </a:t>
            </a:r>
            <a:r>
              <a:rPr lang="en-US" sz="30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Maximize the utilization of PIM cores by </a:t>
            </a:r>
            <a:r>
              <a:rPr lang="en-US" sz="3000" b="1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keeping their pipeline fully busy</a:t>
            </a:r>
            <a:r>
              <a:rPr lang="en-US" sz="3000" dirty="0">
                <a:solidFill>
                  <a:srgbClr val="00660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5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/>
          <p:nvPr/>
        </p:nvSpPr>
        <p:spPr>
          <a:xfrm>
            <a:off x="178200" y="1148662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Machine learning workloads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6A741AF-76CC-1C44-A7B2-258B1429E475}"/>
              </a:ext>
            </a:extLst>
          </p:cNvPr>
          <p:cNvSpPr/>
          <p:nvPr/>
        </p:nvSpPr>
        <p:spPr>
          <a:xfrm>
            <a:off x="169011" y="2493005"/>
            <a:ext cx="8787600" cy="1188000"/>
          </a:xfrm>
          <a:prstGeom prst="roundRect">
            <a:avLst>
              <a:gd name="adj" fmla="val 9605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/>
          <p:nvPr/>
        </p:nvSpPr>
        <p:spPr>
          <a:xfrm>
            <a:off x="169011" y="3837348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PIM implementation of ML workloads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/>
          <p:nvPr/>
        </p:nvSpPr>
        <p:spPr>
          <a:xfrm>
            <a:off x="169011" y="5181692"/>
            <a:ext cx="2639504" cy="1188000"/>
          </a:xfrm>
          <a:prstGeom prst="roundRect">
            <a:avLst/>
          </a:prstGeom>
          <a:solidFill>
            <a:schemeClr val="accent5">
              <a:lumMod val="75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ndara" panose="020E0502030303020204" pitchFamily="34" charset="0"/>
              </a:rPr>
              <a:t>Evaluation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96F769-1304-714A-B67D-A3423F8FE6CE}"/>
              </a:ext>
            </a:extLst>
          </p:cNvPr>
          <p:cNvSpPr/>
          <p:nvPr/>
        </p:nvSpPr>
        <p:spPr>
          <a:xfrm>
            <a:off x="2881800" y="5493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Analysis of PIM Kernels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11B14C-26AA-AB4F-AC78-6F892425EC29}"/>
              </a:ext>
            </a:extLst>
          </p:cNvPr>
          <p:cNvSpPr/>
          <p:nvPr/>
        </p:nvSpPr>
        <p:spPr>
          <a:xfrm>
            <a:off x="2881800" y="5181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Quality Metrics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91352B-CEA3-F449-BD38-3D9195B613A6}"/>
              </a:ext>
            </a:extLst>
          </p:cNvPr>
          <p:cNvSpPr/>
          <p:nvPr/>
        </p:nvSpPr>
        <p:spPr>
          <a:xfrm>
            <a:off x="2881800" y="5805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Performance Scaling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95647D-95DE-CE4A-98FC-1C7F3D93AFEB}"/>
              </a:ext>
            </a:extLst>
          </p:cNvPr>
          <p:cNvSpPr/>
          <p:nvPr/>
        </p:nvSpPr>
        <p:spPr>
          <a:xfrm>
            <a:off x="2881800" y="6117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Comparison to CPU and GPU</a:t>
            </a:r>
          </a:p>
        </p:txBody>
      </p:sp>
    </p:spTree>
    <p:extLst>
      <p:ext uri="{BB962C8B-B14F-4D97-AF65-F5344CB8AC3E}">
        <p14:creationId xmlns:p14="http://schemas.microsoft.com/office/powerpoint/2010/main" val="18918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Evaluation: Performance Scaling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scaling: 256 to 2,048 PIM 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9F758-3631-174D-B26F-E91E83526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1" y="1690634"/>
            <a:ext cx="5610824" cy="428562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C3564A-B595-A84F-8632-D32CD42D2CFA}"/>
              </a:ext>
            </a:extLst>
          </p:cNvPr>
          <p:cNvSpPr/>
          <p:nvPr/>
        </p:nvSpPr>
        <p:spPr>
          <a:xfrm>
            <a:off x="5845151" y="1494690"/>
            <a:ext cx="3146879" cy="17020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PIM kernel time scales linearly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with the number of PIM cores</a:t>
            </a:r>
            <a:endParaRPr lang="en-US" sz="2400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13A1D5-93A1-1D44-BF17-A59C42DB24D2}"/>
              </a:ext>
            </a:extLst>
          </p:cNvPr>
          <p:cNvSpPr/>
          <p:nvPr/>
        </p:nvSpPr>
        <p:spPr>
          <a:xfrm>
            <a:off x="5845151" y="3480113"/>
            <a:ext cx="3146879" cy="2610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Little overhead from inter PIM core communication and communication between host and PIM cores</a:t>
            </a:r>
            <a:endParaRPr lang="en-US" sz="2400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Evaluation: Performance Scaling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scaling: 256 to 2,048 PIM 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9F758-3631-174D-B26F-E91E83526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1" y="1690634"/>
            <a:ext cx="5610824" cy="428562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C3564A-B595-A84F-8632-D32CD42D2CFA}"/>
              </a:ext>
            </a:extLst>
          </p:cNvPr>
          <p:cNvSpPr/>
          <p:nvPr/>
        </p:nvSpPr>
        <p:spPr>
          <a:xfrm>
            <a:off x="5845151" y="1494690"/>
            <a:ext cx="3146879" cy="17020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PIM kernel time scales linearly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with the number of PIM cores</a:t>
            </a:r>
            <a:endParaRPr lang="en-US" sz="2400" dirty="0">
              <a:solidFill>
                <a:srgbClr val="7030A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13A1D5-93A1-1D44-BF17-A59C42DB24D2}"/>
              </a:ext>
            </a:extLst>
          </p:cNvPr>
          <p:cNvSpPr/>
          <p:nvPr/>
        </p:nvSpPr>
        <p:spPr>
          <a:xfrm>
            <a:off x="5845151" y="3480113"/>
            <a:ext cx="3146879" cy="2610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Little overhead from inter PIM core communication and communication between host and PIM cores</a:t>
            </a:r>
            <a:endParaRPr lang="en-US" sz="2400" dirty="0">
              <a:solidFill>
                <a:srgbClr val="C00000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E04E-B87B-EB4D-883A-53845614B8F3}"/>
              </a:ext>
            </a:extLst>
          </p:cNvPr>
          <p:cNvSpPr/>
          <p:nvPr/>
        </p:nvSpPr>
        <p:spPr>
          <a:xfrm>
            <a:off x="169010" y="856660"/>
            <a:ext cx="8892000" cy="55441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9BB5619-8274-F243-9D8D-DB09372B7FC7}"/>
              </a:ext>
            </a:extLst>
          </p:cNvPr>
          <p:cNvSpPr/>
          <p:nvPr/>
        </p:nvSpPr>
        <p:spPr>
          <a:xfrm>
            <a:off x="252000" y="1802675"/>
            <a:ext cx="8640000" cy="34561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 Takeaway 3. </a:t>
            </a:r>
            <a:r>
              <a:rPr lang="en-US" sz="28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ML training workloads, which need </a:t>
            </a:r>
            <a:r>
              <a:rPr lang="en-US" sz="28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large training datasets</a:t>
            </a:r>
            <a:r>
              <a:rPr lang="en-US" sz="28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, </a:t>
            </a:r>
            <a:r>
              <a:rPr lang="en-US" sz="28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benefit from large PIM-enabled memory </a:t>
            </a:r>
            <a:r>
              <a:rPr lang="en-US" sz="28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with many PIM cores. 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Candara" panose="020E0502030303020204" pitchFamily="34" charset="0"/>
              <a:ea typeface="Segoe UI Symbol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Even if PIM cores need to communicate via the host processor, </a:t>
            </a:r>
            <a:r>
              <a:rPr lang="en-US" sz="28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the amount of data movement needed for intermediate results is tolerable</a:t>
            </a:r>
            <a:r>
              <a:rPr lang="en-US" sz="28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.</a:t>
            </a:r>
            <a:endParaRPr lang="en-US" sz="2800" dirty="0">
              <a:solidFill>
                <a:srgbClr val="00B050"/>
              </a:solidFill>
              <a:latin typeface="Candara" panose="020E0502030303020204" pitchFamily="34" charset="0"/>
              <a:ea typeface="Segoe UI Symbol" panose="020B050204020402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4EBE01-26EC-FB4E-9335-87B5DD728507}"/>
              </a:ext>
            </a:extLst>
          </p:cNvPr>
          <p:cNvSpPr/>
          <p:nvPr/>
        </p:nvSpPr>
        <p:spPr>
          <a:xfrm>
            <a:off x="428263" y="3549552"/>
            <a:ext cx="8264324" cy="14614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/>
          <p:nvPr/>
        </p:nvSpPr>
        <p:spPr>
          <a:xfrm>
            <a:off x="178200" y="1148662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Machine learning workloads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6A741AF-76CC-1C44-A7B2-258B1429E475}"/>
              </a:ext>
            </a:extLst>
          </p:cNvPr>
          <p:cNvSpPr/>
          <p:nvPr/>
        </p:nvSpPr>
        <p:spPr>
          <a:xfrm>
            <a:off x="169011" y="2493005"/>
            <a:ext cx="8787600" cy="1188000"/>
          </a:xfrm>
          <a:prstGeom prst="roundRect">
            <a:avLst>
              <a:gd name="adj" fmla="val 9605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/>
          <p:nvPr/>
        </p:nvSpPr>
        <p:spPr>
          <a:xfrm>
            <a:off x="169011" y="3837348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PIM implementation of ML workloads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/>
          <p:nvPr/>
        </p:nvSpPr>
        <p:spPr>
          <a:xfrm>
            <a:off x="169011" y="5181692"/>
            <a:ext cx="2639504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96F769-1304-714A-B67D-A3423F8FE6CE}"/>
              </a:ext>
            </a:extLst>
          </p:cNvPr>
          <p:cNvSpPr/>
          <p:nvPr/>
        </p:nvSpPr>
        <p:spPr>
          <a:xfrm>
            <a:off x="2881800" y="5493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Analysis of PIM Kernels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11B14C-26AA-AB4F-AC78-6F892425EC29}"/>
              </a:ext>
            </a:extLst>
          </p:cNvPr>
          <p:cNvSpPr/>
          <p:nvPr/>
        </p:nvSpPr>
        <p:spPr>
          <a:xfrm>
            <a:off x="2881800" y="5181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Quality Metrics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91352B-CEA3-F449-BD38-3D9195B613A6}"/>
              </a:ext>
            </a:extLst>
          </p:cNvPr>
          <p:cNvSpPr/>
          <p:nvPr/>
        </p:nvSpPr>
        <p:spPr>
          <a:xfrm>
            <a:off x="2881800" y="5805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Performance Scaling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95647D-95DE-CE4A-98FC-1C7F3D93AFEB}"/>
              </a:ext>
            </a:extLst>
          </p:cNvPr>
          <p:cNvSpPr/>
          <p:nvPr/>
        </p:nvSpPr>
        <p:spPr>
          <a:xfrm>
            <a:off x="2881800" y="6117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Comparison to CPU and GPU</a:t>
            </a:r>
          </a:p>
        </p:txBody>
      </p:sp>
    </p:spTree>
    <p:extLst>
      <p:ext uri="{BB962C8B-B14F-4D97-AF65-F5344CB8AC3E}">
        <p14:creationId xmlns:p14="http://schemas.microsoft.com/office/powerpoint/2010/main" val="34576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1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/>
          <p:nvPr/>
        </p:nvSpPr>
        <p:spPr>
          <a:xfrm>
            <a:off x="178200" y="1148662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Machine learning workloads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6A741AF-76CC-1C44-A7B2-258B1429E475}"/>
              </a:ext>
            </a:extLst>
          </p:cNvPr>
          <p:cNvSpPr/>
          <p:nvPr/>
        </p:nvSpPr>
        <p:spPr>
          <a:xfrm>
            <a:off x="169011" y="2493005"/>
            <a:ext cx="8787600" cy="1188000"/>
          </a:xfrm>
          <a:prstGeom prst="roundRect">
            <a:avLst>
              <a:gd name="adj" fmla="val 9605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/>
          <p:nvPr/>
        </p:nvSpPr>
        <p:spPr>
          <a:xfrm>
            <a:off x="169011" y="3837348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PIM implementation of ML workloads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/>
          <p:nvPr/>
        </p:nvSpPr>
        <p:spPr>
          <a:xfrm>
            <a:off x="169011" y="5181692"/>
            <a:ext cx="2639504" cy="1188000"/>
          </a:xfrm>
          <a:prstGeom prst="roundRect">
            <a:avLst/>
          </a:prstGeom>
          <a:solidFill>
            <a:schemeClr val="accent5">
              <a:lumMod val="75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ndara" panose="020E0502030303020204" pitchFamily="34" charset="0"/>
              </a:rPr>
              <a:t>Evaluation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96F769-1304-714A-B67D-A3423F8FE6CE}"/>
              </a:ext>
            </a:extLst>
          </p:cNvPr>
          <p:cNvSpPr/>
          <p:nvPr/>
        </p:nvSpPr>
        <p:spPr>
          <a:xfrm>
            <a:off x="2881800" y="5493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Analysis of PIM Kernels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11B14C-26AA-AB4F-AC78-6F892425EC29}"/>
              </a:ext>
            </a:extLst>
          </p:cNvPr>
          <p:cNvSpPr/>
          <p:nvPr/>
        </p:nvSpPr>
        <p:spPr>
          <a:xfrm>
            <a:off x="2881800" y="5181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Quality Metrics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91352B-CEA3-F449-BD38-3D9195B613A6}"/>
              </a:ext>
            </a:extLst>
          </p:cNvPr>
          <p:cNvSpPr/>
          <p:nvPr/>
        </p:nvSpPr>
        <p:spPr>
          <a:xfrm>
            <a:off x="2881800" y="5805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Performance Scaling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95647D-95DE-CE4A-98FC-1C7F3D93AFEB}"/>
              </a:ext>
            </a:extLst>
          </p:cNvPr>
          <p:cNvSpPr/>
          <p:nvPr/>
        </p:nvSpPr>
        <p:spPr>
          <a:xfrm>
            <a:off x="2881800" y="6117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Comparison to CPU and GPU</a:t>
            </a:r>
          </a:p>
        </p:txBody>
      </p:sp>
    </p:spTree>
    <p:extLst>
      <p:ext uri="{BB962C8B-B14F-4D97-AF65-F5344CB8AC3E}">
        <p14:creationId xmlns:p14="http://schemas.microsoft.com/office/powerpoint/2010/main" val="24707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to CPU and GPU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 and logistic regression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5E38A67-2E09-B249-9A62-DEBED3FED153}"/>
              </a:ext>
            </a:extLst>
          </p:cNvPr>
          <p:cNvSpPr/>
          <p:nvPr/>
        </p:nvSpPr>
        <p:spPr>
          <a:xfrm>
            <a:off x="196771" y="1448470"/>
            <a:ext cx="2498632" cy="2522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PIM versions are heavily burdened when they use 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operations that are not natively supported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by the hardware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0CE498-A8B2-0044-8235-AF2952EE06DC}"/>
              </a:ext>
            </a:extLst>
          </p:cNvPr>
          <p:cNvSpPr/>
          <p:nvPr/>
        </p:nvSpPr>
        <p:spPr>
          <a:xfrm>
            <a:off x="80387" y="4088675"/>
            <a:ext cx="4609181" cy="22808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Several optimizations reduce the execution time considerably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LIN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/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LOG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up to 10x/3.9x faster than CPU)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close the gap with GPU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performance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LIN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/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LOG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still 4x/16x slower than GPU)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953F6-8D35-A640-BA07-AED0D52A8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29" y="1499140"/>
            <a:ext cx="6048000" cy="162399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3D198-FCE1-7A47-90AB-89D9696E4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29" y="3319219"/>
            <a:ext cx="4104000" cy="306221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C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B060CF-D950-C44F-A769-57201E715B3E}"/>
              </a:ext>
            </a:extLst>
          </p:cNvPr>
          <p:cNvSpPr txBox="1"/>
          <p:nvPr/>
        </p:nvSpPr>
        <p:spPr>
          <a:xfrm>
            <a:off x="8237287" y="108377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" pitchFamily="2" charset="0"/>
              </a:rPr>
              <a:t>LIN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217FD6-2E95-DD41-AB83-A36A17CD367B}"/>
              </a:ext>
            </a:extLst>
          </p:cNvPr>
          <p:cNvSpPr txBox="1"/>
          <p:nvPr/>
        </p:nvSpPr>
        <p:spPr>
          <a:xfrm>
            <a:off x="4105527" y="330234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urier" pitchFamily="2" charset="0"/>
              </a:rPr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17611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to CPU and GPU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tree and K-means with Higgs boson dataset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7AD7D9-5E82-D84F-9BE0-8B071DFD0B62}"/>
              </a:ext>
            </a:extLst>
          </p:cNvPr>
          <p:cNvSpPr/>
          <p:nvPr/>
        </p:nvSpPr>
        <p:spPr>
          <a:xfrm>
            <a:off x="576512" y="4254621"/>
            <a:ext cx="3815873" cy="2111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PIM version of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DTR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</a:t>
            </a:r>
            <a:r>
              <a:rPr lang="en-US" sz="2400" b="1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27x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CPU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version and </a:t>
            </a:r>
            <a:r>
              <a:rPr lang="en-US" sz="2400" b="1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1.34x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GPU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version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DE5CD1-2E46-C84B-8F2A-125D7B511A7E}"/>
              </a:ext>
            </a:extLst>
          </p:cNvPr>
          <p:cNvSpPr/>
          <p:nvPr/>
        </p:nvSpPr>
        <p:spPr>
          <a:xfrm>
            <a:off x="4730255" y="4256744"/>
            <a:ext cx="3815873" cy="2111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PIM version of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KME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</a:t>
            </a:r>
            <a:r>
              <a:rPr lang="en-US" sz="2400" b="1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2.8x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CPU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version and </a:t>
            </a:r>
            <a:r>
              <a:rPr lang="en-US" sz="2400" b="1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3.2x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GPU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version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50A83-0B9A-6445-A8B6-6E67508CC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0" y="1370932"/>
            <a:ext cx="8820000" cy="27149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76047-9AF4-B042-AFDB-AB5BB9E544E6}"/>
              </a:ext>
            </a:extLst>
          </p:cNvPr>
          <p:cNvSpPr/>
          <p:nvPr/>
        </p:nvSpPr>
        <p:spPr>
          <a:xfrm>
            <a:off x="162000" y="1370932"/>
            <a:ext cx="4410000" cy="27149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E6BB5-A1E3-F349-BDD3-F8CF55095811}"/>
              </a:ext>
            </a:extLst>
          </p:cNvPr>
          <p:cNvSpPr/>
          <p:nvPr/>
        </p:nvSpPr>
        <p:spPr>
          <a:xfrm>
            <a:off x="4612807" y="1370932"/>
            <a:ext cx="4410000" cy="27149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746C5-ED83-894F-B142-89ACEB989C18}"/>
              </a:ext>
            </a:extLst>
          </p:cNvPr>
          <p:cNvSpPr txBox="1"/>
          <p:nvPr/>
        </p:nvSpPr>
        <p:spPr>
          <a:xfrm>
            <a:off x="162000" y="370857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" pitchFamily="2" charset="0"/>
              </a:rPr>
              <a:t>DTR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045311-F4C8-1145-B7A5-3B0936188E7E}"/>
              </a:ext>
            </a:extLst>
          </p:cNvPr>
          <p:cNvSpPr txBox="1"/>
          <p:nvPr/>
        </p:nvSpPr>
        <p:spPr>
          <a:xfrm>
            <a:off x="4612806" y="371235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urier" pitchFamily="2" charset="0"/>
              </a:rPr>
              <a:t>KME</a:t>
            </a:r>
          </a:p>
        </p:txBody>
      </p:sp>
    </p:spTree>
    <p:extLst>
      <p:ext uri="{BB962C8B-B14F-4D97-AF65-F5344CB8AC3E}">
        <p14:creationId xmlns:p14="http://schemas.microsoft.com/office/powerpoint/2010/main" val="1683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  <p:bldP spid="11" grpId="0" animBg="1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Long </a:t>
            </a:r>
            <a:r>
              <a:rPr lang="en-US" sz="3600" dirty="0" err="1"/>
              <a:t>arXiv</a:t>
            </a:r>
            <a:r>
              <a:rPr lang="en-US" sz="3600" dirty="0"/>
              <a:t> Version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06731" y="5382421"/>
            <a:ext cx="6858000" cy="979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3"/>
              </a:rPr>
              <a:t>https://arxiv.org/pdf/2207.07886.pdf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u="sng" dirty="0">
                <a:solidFill>
                  <a:srgbClr val="0070C0"/>
                </a:solidFill>
                <a:latin typeface="Calibri Light" panose="020F0302020204030204"/>
                <a:hlinkClick r:id="rId4"/>
              </a:rPr>
              <a:t>Source code: https://github.com/CMU-SAFARI/pim-ml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249F6-522A-6E4B-CD1D-80F8B3297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62" y="3239233"/>
            <a:ext cx="8746877" cy="180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AF6764-2921-8146-9E17-D0130171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</p:spPr>
        <p:txBody>
          <a:bodyPr>
            <a:normAutofit/>
          </a:bodyPr>
          <a:lstStyle/>
          <a:p>
            <a:r>
              <a:rPr lang="en-US" dirty="0"/>
              <a:t>Additional implementation details</a:t>
            </a:r>
          </a:p>
          <a:p>
            <a:r>
              <a:rPr lang="en-US" dirty="0"/>
              <a:t>More evaluation results </a:t>
            </a:r>
          </a:p>
          <a:p>
            <a:r>
              <a:rPr lang="en-US" dirty="0"/>
              <a:t>Extended observations, takeaways,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929544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AACF3F-A23C-334D-88C6-2F6E08B3B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0" y="1370932"/>
            <a:ext cx="8820000" cy="2672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to CPU and GPU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tree and K-means with </a:t>
            </a:r>
            <a:r>
              <a:rPr lang="en-US" dirty="0">
                <a:solidFill>
                  <a:srgbClr val="7030A0"/>
                </a:solidFill>
              </a:rPr>
              <a:t>Criteo 1TB dataset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7AD7D9-5E82-D84F-9BE0-8B071DFD0B62}"/>
              </a:ext>
            </a:extLst>
          </p:cNvPr>
          <p:cNvSpPr/>
          <p:nvPr/>
        </p:nvSpPr>
        <p:spPr>
          <a:xfrm>
            <a:off x="576512" y="4254621"/>
            <a:ext cx="3815873" cy="2111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PIM version of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DTR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62x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CPU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version and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4.5x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GPU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version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DE5CD1-2E46-C84B-8F2A-125D7B511A7E}"/>
              </a:ext>
            </a:extLst>
          </p:cNvPr>
          <p:cNvSpPr/>
          <p:nvPr/>
        </p:nvSpPr>
        <p:spPr>
          <a:xfrm>
            <a:off x="4730255" y="4256744"/>
            <a:ext cx="3815873" cy="2111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PIM version of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KME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2.7x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CPU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version and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3.2x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GPU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976047-9AF4-B042-AFDB-AB5BB9E544E6}"/>
              </a:ext>
            </a:extLst>
          </p:cNvPr>
          <p:cNvSpPr/>
          <p:nvPr/>
        </p:nvSpPr>
        <p:spPr>
          <a:xfrm>
            <a:off x="162000" y="1370932"/>
            <a:ext cx="4410000" cy="27149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E6BB5-A1E3-F349-BDD3-F8CF55095811}"/>
              </a:ext>
            </a:extLst>
          </p:cNvPr>
          <p:cNvSpPr/>
          <p:nvPr/>
        </p:nvSpPr>
        <p:spPr>
          <a:xfrm>
            <a:off x="4612807" y="1370932"/>
            <a:ext cx="4410000" cy="27149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746C5-ED83-894F-B142-89ACEB989C18}"/>
              </a:ext>
            </a:extLst>
          </p:cNvPr>
          <p:cNvSpPr txBox="1"/>
          <p:nvPr/>
        </p:nvSpPr>
        <p:spPr>
          <a:xfrm>
            <a:off x="162000" y="370857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" pitchFamily="2" charset="0"/>
              </a:rPr>
              <a:t>DTR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045311-F4C8-1145-B7A5-3B0936188E7E}"/>
              </a:ext>
            </a:extLst>
          </p:cNvPr>
          <p:cNvSpPr txBox="1"/>
          <p:nvPr/>
        </p:nvSpPr>
        <p:spPr>
          <a:xfrm>
            <a:off x="4612806" y="371235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urier" pitchFamily="2" charset="0"/>
              </a:rPr>
              <a:t>KME</a:t>
            </a:r>
          </a:p>
        </p:txBody>
      </p:sp>
    </p:spTree>
    <p:extLst>
      <p:ext uri="{BB962C8B-B14F-4D97-AF65-F5344CB8AC3E}">
        <p14:creationId xmlns:p14="http://schemas.microsoft.com/office/powerpoint/2010/main" val="14192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  <p:bldP spid="11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9FEBE2B-6104-E047-8DDE-573636C40267}"/>
              </a:ext>
            </a:extLst>
          </p:cNvPr>
          <p:cNvSpPr/>
          <p:nvPr/>
        </p:nvSpPr>
        <p:spPr>
          <a:xfrm>
            <a:off x="4730255" y="4256744"/>
            <a:ext cx="3815873" cy="2111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PIM version of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KME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2.7x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CPU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version and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3.2x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GPU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ACF3F-A23C-334D-88C6-2F6E08B3B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0" y="1370932"/>
            <a:ext cx="8820000" cy="2672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to CPU and GPU (IV)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tree and K-means with </a:t>
            </a:r>
            <a:r>
              <a:rPr lang="en-US" dirty="0">
                <a:solidFill>
                  <a:srgbClr val="7030A0"/>
                </a:solidFill>
              </a:rPr>
              <a:t>Criteo 1TB dataset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7AD7D9-5E82-D84F-9BE0-8B071DFD0B62}"/>
              </a:ext>
            </a:extLst>
          </p:cNvPr>
          <p:cNvSpPr/>
          <p:nvPr/>
        </p:nvSpPr>
        <p:spPr>
          <a:xfrm>
            <a:off x="576512" y="4254621"/>
            <a:ext cx="3815873" cy="2111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PIM version of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DTR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62x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CPU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version and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4.5x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faster than the GPU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976047-9AF4-B042-AFDB-AB5BB9E544E6}"/>
              </a:ext>
            </a:extLst>
          </p:cNvPr>
          <p:cNvSpPr/>
          <p:nvPr/>
        </p:nvSpPr>
        <p:spPr>
          <a:xfrm>
            <a:off x="162000" y="1370932"/>
            <a:ext cx="4410000" cy="27149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E6BB5-A1E3-F349-BDD3-F8CF55095811}"/>
              </a:ext>
            </a:extLst>
          </p:cNvPr>
          <p:cNvSpPr/>
          <p:nvPr/>
        </p:nvSpPr>
        <p:spPr>
          <a:xfrm>
            <a:off x="4612807" y="1370932"/>
            <a:ext cx="4410000" cy="27149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746C5-ED83-894F-B142-89ACEB989C18}"/>
              </a:ext>
            </a:extLst>
          </p:cNvPr>
          <p:cNvSpPr txBox="1"/>
          <p:nvPr/>
        </p:nvSpPr>
        <p:spPr>
          <a:xfrm>
            <a:off x="162000" y="370857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" pitchFamily="2" charset="0"/>
              </a:rPr>
              <a:t>DTR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045311-F4C8-1145-B7A5-3B0936188E7E}"/>
              </a:ext>
            </a:extLst>
          </p:cNvPr>
          <p:cNvSpPr txBox="1"/>
          <p:nvPr/>
        </p:nvSpPr>
        <p:spPr>
          <a:xfrm>
            <a:off x="4612806" y="371235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urier" pitchFamily="2" charset="0"/>
              </a:rPr>
              <a:t>KME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AC1918-9FFD-6F4D-8FB4-665E6F20EDA4}"/>
              </a:ext>
            </a:extLst>
          </p:cNvPr>
          <p:cNvSpPr/>
          <p:nvPr/>
        </p:nvSpPr>
        <p:spPr>
          <a:xfrm>
            <a:off x="111135" y="856660"/>
            <a:ext cx="8964000" cy="5580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C2D079B-0D83-3F45-9291-3142A54C8660}"/>
              </a:ext>
            </a:extLst>
          </p:cNvPr>
          <p:cNvSpPr/>
          <p:nvPr/>
        </p:nvSpPr>
        <p:spPr>
          <a:xfrm>
            <a:off x="80388" y="2612571"/>
            <a:ext cx="8956722" cy="21892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 Takeaway 4. </a:t>
            </a:r>
            <a:r>
              <a:rPr lang="en-US" sz="28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ML workloads that require mainly operations natively supported </a:t>
            </a:r>
            <a:r>
              <a:rPr lang="en-US" sz="28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by the PIM architecture,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such as decision tree and K-means clustering,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outperform their CPU and GPU counterparts</a:t>
            </a:r>
            <a:r>
              <a:rPr lang="en-US" sz="28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.</a:t>
            </a:r>
            <a:endParaRPr lang="en-US" sz="2800" dirty="0">
              <a:solidFill>
                <a:srgbClr val="00B050"/>
              </a:solidFill>
              <a:latin typeface="Candara" panose="020E0502030303020204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Long </a:t>
            </a:r>
            <a:r>
              <a:rPr lang="en-US" sz="3600" dirty="0" err="1"/>
              <a:t>arXiv</a:t>
            </a:r>
            <a:r>
              <a:rPr lang="en-US" sz="3600" dirty="0"/>
              <a:t> Version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06731" y="5382421"/>
            <a:ext cx="6858000" cy="979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3"/>
              </a:rPr>
              <a:t>https://arxiv.org/pdf/2207.07886.pdf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u="sng" dirty="0">
                <a:solidFill>
                  <a:srgbClr val="0070C0"/>
                </a:solidFill>
                <a:latin typeface="Calibri Light" panose="020F0302020204030204"/>
                <a:hlinkClick r:id="rId4"/>
              </a:rPr>
              <a:t>Source code: https://github.com/CMU-SAFARI/pim-ml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249F6-522A-6E4B-CD1D-80F8B3297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62" y="3239233"/>
            <a:ext cx="8746877" cy="180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AF6764-2921-8146-9E17-D0130171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</p:spPr>
        <p:txBody>
          <a:bodyPr>
            <a:normAutofit/>
          </a:bodyPr>
          <a:lstStyle/>
          <a:p>
            <a:r>
              <a:rPr lang="en-US" dirty="0"/>
              <a:t>Additional implementation details</a:t>
            </a:r>
          </a:p>
          <a:p>
            <a:r>
              <a:rPr lang="en-US" dirty="0"/>
              <a:t>More evaluation results </a:t>
            </a:r>
          </a:p>
          <a:p>
            <a:r>
              <a:rPr lang="en-US" dirty="0"/>
              <a:t>Extended observations, takeaways,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512978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Source Code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AF6764-2921-8146-9E17-D0130171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357960" cy="5293805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rgbClr val="0070C0"/>
                </a:solidFill>
                <a:latin typeface="Calibri Light" panose="020F0302020204030204"/>
                <a:hlinkClick r:id="rId3"/>
              </a:rPr>
              <a:t>https://github.com/CMU-SAFARI/pim-ml</a:t>
            </a:r>
            <a:endParaRPr lang="en-US" sz="2800" u="sng" dirty="0">
              <a:solidFill>
                <a:srgbClr val="0070C0"/>
              </a:solidFill>
              <a:latin typeface="Calibri Light" panose="020F0302020204030204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5D4A9-3CDB-DA46-9212-55765956C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474" y="158461"/>
            <a:ext cx="5511893" cy="62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62150"/>
            <a:ext cx="8894602" cy="5603964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en-US" sz="4200" dirty="0">
                <a:solidFill>
                  <a:srgbClr val="C00000"/>
                </a:solidFill>
              </a:rPr>
              <a:t>Training machine learning </a:t>
            </a:r>
            <a:r>
              <a:rPr lang="en-US" sz="4200" dirty="0"/>
              <a:t>(ML) algorithms is a computationally expensive process, frequently </a:t>
            </a:r>
            <a:r>
              <a:rPr lang="en-US" sz="4200" dirty="0">
                <a:solidFill>
                  <a:srgbClr val="7030A0"/>
                </a:solidFill>
              </a:rPr>
              <a:t>memory-bound </a:t>
            </a:r>
            <a:r>
              <a:rPr lang="en-US" sz="4200" dirty="0"/>
              <a:t>due to repeatedly accessing </a:t>
            </a:r>
            <a:r>
              <a:rPr lang="en-US" sz="4200" dirty="0">
                <a:solidFill>
                  <a:srgbClr val="0070C0"/>
                </a:solidFill>
              </a:rPr>
              <a:t>large training datasets</a:t>
            </a:r>
          </a:p>
          <a:p>
            <a:pPr>
              <a:spcBef>
                <a:spcPts val="400"/>
              </a:spcBef>
            </a:pPr>
            <a:r>
              <a:rPr lang="en-US" sz="4200" dirty="0">
                <a:solidFill>
                  <a:srgbClr val="00B050"/>
                </a:solidFill>
              </a:rPr>
              <a:t>Memory-centric computing systems</a:t>
            </a:r>
            <a:r>
              <a:rPr lang="en-US" sz="4200" dirty="0"/>
              <a:t>, i.e., with </a:t>
            </a:r>
            <a:r>
              <a:rPr lang="en-US" sz="4200" dirty="0">
                <a:solidFill>
                  <a:srgbClr val="00B050"/>
                </a:solidFill>
              </a:rPr>
              <a:t>Processing-in-Memory</a:t>
            </a:r>
            <a:r>
              <a:rPr lang="en-US" sz="4200" dirty="0"/>
              <a:t> (PIM) capabilities, can alleviate this </a:t>
            </a:r>
            <a:r>
              <a:rPr lang="en-US" sz="4200" i="1" dirty="0">
                <a:solidFill>
                  <a:srgbClr val="C00000"/>
                </a:solidFill>
              </a:rPr>
              <a:t>data movement bottleneck</a:t>
            </a:r>
          </a:p>
          <a:p>
            <a:pPr>
              <a:spcBef>
                <a:spcPts val="400"/>
              </a:spcBef>
            </a:pPr>
            <a:r>
              <a:rPr lang="en-US" sz="4200" dirty="0"/>
              <a:t>Real-world PIM systems have only recently been manufactured and commercialized</a:t>
            </a:r>
          </a:p>
          <a:p>
            <a:pPr lvl="1">
              <a:spcBef>
                <a:spcPts val="0"/>
              </a:spcBef>
            </a:pPr>
            <a:r>
              <a:rPr lang="en-US" sz="3800" dirty="0"/>
              <a:t>UPMEM has designed and fabricated </a:t>
            </a:r>
            <a:r>
              <a:rPr lang="en-US" sz="3800" dirty="0">
                <a:solidFill>
                  <a:srgbClr val="00B050"/>
                </a:solidFill>
              </a:rPr>
              <a:t>the first publicly-available real-world PIM architecture</a:t>
            </a:r>
          </a:p>
          <a:p>
            <a:pPr>
              <a:spcBef>
                <a:spcPts val="400"/>
              </a:spcBef>
            </a:pPr>
            <a:r>
              <a:rPr lang="en-US" sz="4200" dirty="0"/>
              <a:t>Our goal is to understand the potential of </a:t>
            </a:r>
            <a:r>
              <a:rPr lang="en-US" sz="4200" dirty="0">
                <a:solidFill>
                  <a:srgbClr val="0070C0"/>
                </a:solidFill>
              </a:rPr>
              <a:t>modern general-purpose PIM architectures to accelerate machine learning training</a:t>
            </a:r>
            <a:endParaRPr lang="en-US" sz="4200" dirty="0"/>
          </a:p>
          <a:p>
            <a:pPr>
              <a:spcBef>
                <a:spcPts val="400"/>
              </a:spcBef>
            </a:pPr>
            <a:r>
              <a:rPr lang="en-US" sz="4200" dirty="0"/>
              <a:t>Our main contributions: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rgbClr val="7030A0"/>
                </a:solidFill>
              </a:rPr>
              <a:t>PIM implementation of several classic machine learning algorithms</a:t>
            </a:r>
            <a:r>
              <a:rPr lang="en-US" sz="3800" dirty="0"/>
              <a:t>: linear regression, logistic regression, decision tree, K-means clustering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rgbClr val="0070C0"/>
                </a:solidFill>
              </a:rPr>
              <a:t>Workload characterization </a:t>
            </a:r>
            <a:r>
              <a:rPr lang="en-US" sz="3800" dirty="0"/>
              <a:t>in terms of quality, performance, and scaling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rgbClr val="C00000"/>
                </a:solidFill>
              </a:rPr>
              <a:t>Comparison to their counterpart implementations </a:t>
            </a:r>
            <a:r>
              <a:rPr lang="en-US" sz="3800" dirty="0"/>
              <a:t>on processor-centric systems (CPU and GPU)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cs typeface="Calibri" panose="020F0502020204030204" pitchFamily="34" charset="0"/>
              </a:rPr>
              <a:t>PIM version of </a:t>
            </a:r>
            <a:r>
              <a:rPr lang="en-US" sz="3400" dirty="0">
                <a:latin typeface="Courier" pitchFamily="2" charset="0"/>
                <a:cs typeface="Calibri" panose="020F0502020204030204" pitchFamily="34" charset="0"/>
              </a:rPr>
              <a:t>DTR</a:t>
            </a:r>
            <a:r>
              <a:rPr lang="en-US" sz="3400" dirty="0">
                <a:cs typeface="Calibri" panose="020F0502020204030204" pitchFamily="34" charset="0"/>
              </a:rPr>
              <a:t> is </a:t>
            </a:r>
            <a:r>
              <a:rPr lang="en-US" sz="3400" b="1" dirty="0">
                <a:solidFill>
                  <a:srgbClr val="00B050"/>
                </a:solidFill>
                <a:cs typeface="Calibri" panose="020F0502020204030204" pitchFamily="34" charset="0"/>
              </a:rPr>
              <a:t>27x </a:t>
            </a:r>
            <a:r>
              <a:rPr lang="en-US" sz="3400" dirty="0">
                <a:solidFill>
                  <a:srgbClr val="00B050"/>
                </a:solidFill>
                <a:cs typeface="Calibri" panose="020F0502020204030204" pitchFamily="34" charset="0"/>
              </a:rPr>
              <a:t>/ </a:t>
            </a:r>
            <a:r>
              <a:rPr lang="en-US" sz="3400" b="1" dirty="0">
                <a:solidFill>
                  <a:srgbClr val="00B050"/>
                </a:solidFill>
                <a:cs typeface="Calibri" panose="020F0502020204030204" pitchFamily="34" charset="0"/>
              </a:rPr>
              <a:t>1.34x </a:t>
            </a:r>
            <a:r>
              <a:rPr lang="en-US" sz="3400" dirty="0">
                <a:solidFill>
                  <a:srgbClr val="00B050"/>
                </a:solidFill>
                <a:cs typeface="Calibri" panose="020F0502020204030204" pitchFamily="34" charset="0"/>
              </a:rPr>
              <a:t>faster than the CPU / GPU</a:t>
            </a:r>
            <a:r>
              <a:rPr lang="en-US" sz="3400" dirty="0">
                <a:cs typeface="Calibri" panose="020F0502020204030204" pitchFamily="34" charset="0"/>
              </a:rPr>
              <a:t> version, respectively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cs typeface="Calibri" panose="020F0502020204030204" pitchFamily="34" charset="0"/>
              </a:rPr>
              <a:t>PIM version of </a:t>
            </a:r>
            <a:r>
              <a:rPr lang="en-US" sz="3400" dirty="0">
                <a:latin typeface="Courier" pitchFamily="2" charset="0"/>
                <a:cs typeface="Calibri" panose="020F0502020204030204" pitchFamily="34" charset="0"/>
              </a:rPr>
              <a:t>KME</a:t>
            </a:r>
            <a:r>
              <a:rPr lang="en-US" sz="3400" dirty="0">
                <a:cs typeface="Calibri" panose="020F0502020204030204" pitchFamily="34" charset="0"/>
              </a:rPr>
              <a:t> is </a:t>
            </a:r>
            <a:r>
              <a:rPr lang="en-US" sz="3400" b="1" dirty="0">
                <a:solidFill>
                  <a:srgbClr val="00B050"/>
                </a:solidFill>
                <a:cs typeface="Calibri" panose="020F0502020204030204" pitchFamily="34" charset="0"/>
              </a:rPr>
              <a:t>2.8x </a:t>
            </a:r>
            <a:r>
              <a:rPr lang="en-US" sz="3400" dirty="0">
                <a:solidFill>
                  <a:srgbClr val="00B050"/>
                </a:solidFill>
                <a:cs typeface="Calibri" panose="020F0502020204030204" pitchFamily="34" charset="0"/>
              </a:rPr>
              <a:t>/ </a:t>
            </a:r>
            <a:r>
              <a:rPr lang="en-US" sz="3400" b="1" dirty="0">
                <a:solidFill>
                  <a:srgbClr val="00B050"/>
                </a:solidFill>
                <a:cs typeface="Calibri" panose="020F0502020204030204" pitchFamily="34" charset="0"/>
              </a:rPr>
              <a:t>3.2x </a:t>
            </a:r>
            <a:r>
              <a:rPr lang="en-US" sz="3400" dirty="0">
                <a:solidFill>
                  <a:srgbClr val="00B050"/>
                </a:solidFill>
                <a:cs typeface="Calibri" panose="020F0502020204030204" pitchFamily="34" charset="0"/>
              </a:rPr>
              <a:t>faster than the CPU / GPU</a:t>
            </a:r>
            <a:r>
              <a:rPr lang="en-US" sz="3400" dirty="0">
                <a:cs typeface="Calibri" panose="020F0502020204030204" pitchFamily="34" charset="0"/>
              </a:rPr>
              <a:t> version, respectively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cs typeface="Calibri" panose="020F0502020204030204" pitchFamily="34" charset="0"/>
              </a:rPr>
              <a:t>Source code: </a:t>
            </a:r>
            <a:r>
              <a:rPr lang="en-US" sz="3800" u="sng" dirty="0">
                <a:solidFill>
                  <a:srgbClr val="0070C0"/>
                </a:solidFill>
                <a:latin typeface="Calibri Light" panose="020F0302020204030204"/>
                <a:hlinkClick r:id="rId3"/>
              </a:rPr>
              <a:t>https://github.com/CMU-SAFARI/pim-ml</a:t>
            </a:r>
            <a:endParaRPr lang="en-US" sz="3800" u="sng" dirty="0">
              <a:solidFill>
                <a:srgbClr val="0070C0"/>
              </a:solidFill>
              <a:latin typeface="Calibri Light" panose="020F0302020204030204"/>
            </a:endParaRPr>
          </a:p>
          <a:p>
            <a:pPr>
              <a:spcBef>
                <a:spcPts val="400"/>
              </a:spcBef>
            </a:pPr>
            <a:r>
              <a:rPr lang="en-US" sz="4200" dirty="0"/>
              <a:t>Experimental evaluation on a real-world </a:t>
            </a:r>
            <a:r>
              <a:rPr lang="en-US" sz="4200" dirty="0">
                <a:solidFill>
                  <a:srgbClr val="0070C0"/>
                </a:solidFill>
              </a:rPr>
              <a:t>PIM system with 2,524 PIM cores @ 425 MHz and 158 GB of DRAM memory</a:t>
            </a:r>
          </a:p>
          <a:p>
            <a:pPr>
              <a:spcBef>
                <a:spcPts val="400"/>
              </a:spcBef>
            </a:pPr>
            <a:r>
              <a:rPr lang="en-US" sz="4200" dirty="0"/>
              <a:t>Key observations, </a:t>
            </a:r>
            <a:r>
              <a:rPr lang="en-US" sz="4200" dirty="0">
                <a:solidFill>
                  <a:srgbClr val="0070C0"/>
                </a:solidFill>
              </a:rPr>
              <a:t>takeaways</a:t>
            </a:r>
            <a:r>
              <a:rPr lang="en-US" sz="4200" dirty="0"/>
              <a:t>, and </a:t>
            </a:r>
            <a:r>
              <a:rPr lang="en-US" sz="4200" dirty="0">
                <a:solidFill>
                  <a:srgbClr val="00B050"/>
                </a:solidFill>
              </a:rPr>
              <a:t>recommendations</a:t>
            </a:r>
            <a:r>
              <a:rPr lang="en-US" sz="4200" dirty="0"/>
              <a:t> for ML workloads on general-purpose PIM systems</a:t>
            </a:r>
          </a:p>
        </p:txBody>
      </p:sp>
    </p:spTree>
    <p:extLst>
      <p:ext uri="{BB962C8B-B14F-4D97-AF65-F5344CB8AC3E}">
        <p14:creationId xmlns:p14="http://schemas.microsoft.com/office/powerpoint/2010/main" val="30298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24F-E3C0-6340-9A7F-5212D7E1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</p:spPr>
        <p:txBody>
          <a:bodyPr>
            <a:noAutofit/>
          </a:bodyPr>
          <a:lstStyle/>
          <a:p>
            <a:r>
              <a:rPr lang="en-US" sz="3600" dirty="0"/>
              <a:t>Real PIM Tutorial (ISCA 2023)</a:t>
            </a: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80BF6774-805A-F446-B196-F40F5ED51380}"/>
              </a:ext>
            </a:extLst>
          </p:cNvPr>
          <p:cNvSpPr/>
          <p:nvPr/>
        </p:nvSpPr>
        <p:spPr>
          <a:xfrm>
            <a:off x="1635583" y="6510969"/>
            <a:ext cx="5872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  <a:hlinkClick r:id="rId4"/>
              </a:rPr>
              <a:t>https://events.safari.ethz.ch/isca-pim-tutorial/doku.php?id=start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43B7B2-0E26-1843-96D5-E844119B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78297"/>
            <a:ext cx="8894602" cy="5574797"/>
          </a:xfrm>
        </p:spPr>
        <p:txBody>
          <a:bodyPr>
            <a:normAutofit/>
          </a:bodyPr>
          <a:lstStyle/>
          <a:p>
            <a:r>
              <a:rPr lang="en-US" dirty="0"/>
              <a:t>June 18</a:t>
            </a:r>
            <a:r>
              <a:rPr lang="en-US" baseline="30000" dirty="0"/>
              <a:t>th</a:t>
            </a:r>
            <a:r>
              <a:rPr lang="en-US" dirty="0"/>
              <a:t>: Lectures + Hands-on labs + Invited lectures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AFF47-6F98-D341-8864-056FB1E13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037" y="1340063"/>
            <a:ext cx="6269927" cy="50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267528" cy="5293805"/>
          </a:xfrm>
        </p:spPr>
        <p:txBody>
          <a:bodyPr>
            <a:normAutofit/>
          </a:bodyPr>
          <a:lstStyle/>
          <a:p>
            <a:r>
              <a:rPr lang="en-US" sz="2600" dirty="0"/>
              <a:t>Machine learning training with </a:t>
            </a:r>
            <a:r>
              <a:rPr lang="en-US" sz="2600" dirty="0">
                <a:solidFill>
                  <a:srgbClr val="C00000"/>
                </a:solidFill>
              </a:rPr>
              <a:t>large amounts of data </a:t>
            </a:r>
            <a:r>
              <a:rPr lang="en-US" sz="2600" dirty="0"/>
              <a:t>is a computationally expensive process, which </a:t>
            </a:r>
            <a:r>
              <a:rPr lang="en-US" sz="2600" dirty="0">
                <a:solidFill>
                  <a:srgbClr val="7030A0"/>
                </a:solidFill>
              </a:rPr>
              <a:t>requires many iterations </a:t>
            </a:r>
            <a:r>
              <a:rPr lang="en-US" sz="2600" dirty="0"/>
              <a:t>to update an ML model’s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25704-47D0-B248-85C3-1D6E8D44F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283" y="907891"/>
            <a:ext cx="4528948" cy="255881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5F3960-6EF6-D946-AF1F-BE04E4857D29}"/>
              </a:ext>
            </a:extLst>
          </p:cNvPr>
          <p:cNvSpPr txBox="1">
            <a:spLocks/>
          </p:cNvSpPr>
          <p:nvPr/>
        </p:nvSpPr>
        <p:spPr>
          <a:xfrm>
            <a:off x="170579" y="3626752"/>
            <a:ext cx="8804410" cy="2800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Frequent </a:t>
            </a:r>
            <a:r>
              <a:rPr lang="en-US" sz="2600" dirty="0">
                <a:solidFill>
                  <a:srgbClr val="C00000"/>
                </a:solidFill>
              </a:rPr>
              <a:t>data movement between memory and processing elements </a:t>
            </a:r>
            <a:r>
              <a:rPr lang="en-US" sz="2600" dirty="0"/>
              <a:t>to access training data</a:t>
            </a:r>
          </a:p>
          <a:p>
            <a:r>
              <a:rPr lang="en-US" sz="2600" dirty="0"/>
              <a:t>The amount of </a:t>
            </a:r>
            <a:r>
              <a:rPr lang="en-US" sz="2600" dirty="0">
                <a:solidFill>
                  <a:srgbClr val="7030A0"/>
                </a:solidFill>
              </a:rPr>
              <a:t>computation is not enough to amortize the cost of moving training data </a:t>
            </a:r>
            <a:r>
              <a:rPr lang="en-US" sz="2600" dirty="0"/>
              <a:t>to the processing elements</a:t>
            </a:r>
          </a:p>
          <a:p>
            <a:pPr lvl="1"/>
            <a:r>
              <a:rPr lang="en-US" dirty="0"/>
              <a:t>Low arithmetic intensity</a:t>
            </a:r>
          </a:p>
          <a:p>
            <a:pPr lvl="1"/>
            <a:r>
              <a:rPr lang="en-US" dirty="0"/>
              <a:t>Low temporal locality</a:t>
            </a:r>
          </a:p>
          <a:p>
            <a:pPr lvl="1"/>
            <a:r>
              <a:rPr lang="en-US" dirty="0"/>
              <a:t>Irregular memory accesses</a:t>
            </a:r>
          </a:p>
        </p:txBody>
      </p:sp>
    </p:spTree>
    <p:extLst>
      <p:ext uri="{BB962C8B-B14F-4D97-AF65-F5344CB8AC3E}">
        <p14:creationId xmlns:p14="http://schemas.microsoft.com/office/powerpoint/2010/main" val="29987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77913"/>
            <a:ext cx="9144000" cy="13191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0" u="sng" dirty="0">
                <a:latin typeface="Candara" panose="020E0502030303020204" pitchFamily="34" charset="0"/>
              </a:rPr>
              <a:t>Juan Gómez Luna</a:t>
            </a:r>
            <a:r>
              <a:rPr lang="en-US" sz="2200" b="0" dirty="0">
                <a:latin typeface="Candara" panose="020E0502030303020204" pitchFamily="34" charset="0"/>
              </a:rPr>
              <a:t>, </a:t>
            </a:r>
            <a:r>
              <a:rPr lang="en-US" sz="2200" b="0" dirty="0" err="1">
                <a:latin typeface="Candara" panose="020E0502030303020204" pitchFamily="34" charset="0"/>
              </a:rPr>
              <a:t>Yuxin</a:t>
            </a:r>
            <a:r>
              <a:rPr lang="en-US" sz="2200" b="0" dirty="0">
                <a:latin typeface="Candara" panose="020E0502030303020204" pitchFamily="34" charset="0"/>
              </a:rPr>
              <a:t> Guo, Sylvan Brocard,</a:t>
            </a:r>
          </a:p>
          <a:p>
            <a:pPr>
              <a:spcBef>
                <a:spcPts val="600"/>
              </a:spcBef>
            </a:pPr>
            <a:r>
              <a:rPr lang="en-US" sz="2200" b="0" dirty="0">
                <a:latin typeface="Candara" panose="020E0502030303020204" pitchFamily="34" charset="0"/>
              </a:rPr>
              <a:t>Julien </a:t>
            </a:r>
            <a:r>
              <a:rPr lang="en-US" sz="2200" b="0" dirty="0" err="1">
                <a:latin typeface="Candara" panose="020E0502030303020204" pitchFamily="34" charset="0"/>
              </a:rPr>
              <a:t>Legriel</a:t>
            </a:r>
            <a:r>
              <a:rPr lang="en-US" sz="2200" b="0" dirty="0">
                <a:latin typeface="Candara" panose="020E0502030303020204" pitchFamily="34" charset="0"/>
              </a:rPr>
              <a:t>, Remy </a:t>
            </a:r>
            <a:r>
              <a:rPr lang="en-US" sz="2200" b="0" dirty="0" err="1">
                <a:latin typeface="Candara" panose="020E0502030303020204" pitchFamily="34" charset="0"/>
              </a:rPr>
              <a:t>Cimadomo</a:t>
            </a:r>
            <a:r>
              <a:rPr lang="en-US" sz="2200" b="0" dirty="0">
                <a:latin typeface="Candara" panose="020E0502030303020204" pitchFamily="34" charset="0"/>
              </a:rPr>
              <a:t>, Geraldo F. Oliveira, </a:t>
            </a:r>
          </a:p>
          <a:p>
            <a:pPr>
              <a:spcBef>
                <a:spcPts val="600"/>
              </a:spcBef>
            </a:pPr>
            <a:r>
              <a:rPr lang="en-US" sz="2200" b="0" dirty="0">
                <a:latin typeface="Candara" panose="020E0502030303020204" pitchFamily="34" charset="0"/>
              </a:rPr>
              <a:t>Gagandeep Singh, </a:t>
            </a:r>
            <a:r>
              <a:rPr lang="en-US" sz="2200" b="0" dirty="0" err="1">
                <a:latin typeface="Candara" panose="020E0502030303020204" pitchFamily="34" charset="0"/>
              </a:rPr>
              <a:t>Onur</a:t>
            </a:r>
            <a:r>
              <a:rPr lang="en-US" sz="2200" b="0" dirty="0">
                <a:latin typeface="Candara" panose="020E0502030303020204" pitchFamily="34" charset="0"/>
              </a:rPr>
              <a:t> </a:t>
            </a:r>
            <a:r>
              <a:rPr lang="en-US" sz="2200" b="0" dirty="0" err="1">
                <a:latin typeface="Candara" panose="020E0502030303020204" pitchFamily="34" charset="0"/>
              </a:rPr>
              <a:t>Mutlu</a:t>
            </a:r>
            <a:endParaRPr lang="en-US" sz="22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4984"/>
            <a:ext cx="9144000" cy="1709617"/>
          </a:xfrm>
        </p:spPr>
        <p:txBody>
          <a:bodyPr>
            <a:normAutofit fontScale="85000" lnSpcReduction="20000"/>
          </a:bodyPr>
          <a:lstStyle/>
          <a:p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Evaluating</a:t>
            </a:r>
            <a:r>
              <a:rPr lang="en-US" sz="41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en-US" sz="5900" dirty="0">
                <a:solidFill>
                  <a:srgbClr val="002060"/>
                </a:solidFill>
              </a:rPr>
              <a:t>Machine Learning Workloads</a:t>
            </a:r>
            <a:r>
              <a:rPr lang="en-US" sz="5900" dirty="0">
                <a:solidFill>
                  <a:srgbClr val="0070C0"/>
                </a:solidFill>
              </a:rPr>
              <a:t> </a:t>
            </a:r>
          </a:p>
          <a:p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on </a:t>
            </a:r>
            <a:r>
              <a:rPr lang="en-US" sz="4100" dirty="0">
                <a:solidFill>
                  <a:srgbClr val="006600"/>
                </a:solidFill>
                <a:latin typeface="Candara" panose="020E0502030303020204" pitchFamily="34" charset="0"/>
              </a:rPr>
              <a:t>Memory-Centric Computing </a:t>
            </a:r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Systems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01222"/>
            <a:ext cx="6858000" cy="107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https://arxiv.org/pdf/2207.07886.pdf</a:t>
            </a:r>
            <a:endParaRPr kumimoji="0" lang="en-US" sz="20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u="sng" dirty="0">
                <a:solidFill>
                  <a:srgbClr val="0070C0"/>
                </a:solidFill>
                <a:latin typeface="Calibri Light" panose="020F0302020204030204"/>
                <a:hlinkClick r:id="rId3"/>
              </a:rPr>
              <a:t>https://github.com/CMU-SAFARI/pim-ml</a:t>
            </a:r>
            <a:endParaRPr lang="en-US" sz="2000" u="sng" dirty="0">
              <a:solidFill>
                <a:srgbClr val="0070C0"/>
              </a:solidFill>
              <a:latin typeface="Calibri Light" panose="020F0302020204030204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4"/>
              </a:rPr>
              <a:t>juang@ethz.ch</a:t>
            </a:r>
            <a:endParaRPr kumimoji="0" lang="en-US" sz="20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402AC-A0A1-4645-AE77-E96CEDE64C46}"/>
              </a:ext>
            </a:extLst>
          </p:cNvPr>
          <p:cNvSpPr txBox="1"/>
          <p:nvPr/>
        </p:nvSpPr>
        <p:spPr>
          <a:xfrm>
            <a:off x="760706" y="11572"/>
            <a:ext cx="762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ndara" panose="020E0502030303020204" pitchFamily="34" charset="0"/>
              </a:rPr>
              <a:t>2023 IEEE International Symposium on Performance Analysis of Systems and 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07187-6FC3-6A45-9D7C-D829F5405EE0}"/>
              </a:ext>
            </a:extLst>
          </p:cNvPr>
          <p:cNvSpPr txBox="1"/>
          <p:nvPr/>
        </p:nvSpPr>
        <p:spPr>
          <a:xfrm>
            <a:off x="3622062" y="6538933"/>
            <a:ext cx="1899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Monday, 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60727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Workloads: 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0" y="936172"/>
            <a:ext cx="5081719" cy="5293805"/>
          </a:xfrm>
        </p:spPr>
        <p:txBody>
          <a:bodyPr>
            <a:normAutofit/>
          </a:bodyPr>
          <a:lstStyle/>
          <a:p>
            <a:r>
              <a:rPr lang="en-US" sz="2600" dirty="0"/>
              <a:t>Our goal is to study and analyze </a:t>
            </a:r>
            <a:r>
              <a:rPr lang="en-US" sz="2600" dirty="0">
                <a:solidFill>
                  <a:srgbClr val="0070C0"/>
                </a:solidFill>
              </a:rPr>
              <a:t>how real-world general-purpose PIM can accelerate ML training</a:t>
            </a:r>
          </a:p>
          <a:p>
            <a:r>
              <a:rPr lang="en-US" sz="2600" dirty="0">
                <a:solidFill>
                  <a:srgbClr val="00B050"/>
                </a:solidFill>
              </a:rPr>
              <a:t>Four representative ML algorithms</a:t>
            </a:r>
            <a:r>
              <a:rPr lang="en-US" sz="2600" dirty="0"/>
              <a:t>: linear regression, logistic regression, decision tree, K-means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25704-47D0-B248-85C3-1D6E8D44F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243" y="907891"/>
            <a:ext cx="3654988" cy="2065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930FF-EFB4-2F4D-8EB6-DE4CE184B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478" y="3364806"/>
            <a:ext cx="5491948" cy="230491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87D59B-220E-1E47-B34D-E3F104F0F00C}"/>
              </a:ext>
            </a:extLst>
          </p:cNvPr>
          <p:cNvSpPr txBox="1">
            <a:spLocks/>
          </p:cNvSpPr>
          <p:nvPr/>
        </p:nvSpPr>
        <p:spPr>
          <a:xfrm>
            <a:off x="170578" y="3685882"/>
            <a:ext cx="3973735" cy="203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Roofline model to quantify the </a:t>
            </a:r>
            <a:r>
              <a:rPr lang="en-US" sz="2600" dirty="0">
                <a:solidFill>
                  <a:srgbClr val="0070C0"/>
                </a:solidFill>
              </a:rPr>
              <a:t>memory boundedness of CPU versions </a:t>
            </a:r>
            <a:r>
              <a:rPr lang="en-US" sz="2600" dirty="0"/>
              <a:t>of the four workloads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0583F8-1EFE-DA43-8FC5-0A522F4620B7}"/>
              </a:ext>
            </a:extLst>
          </p:cNvPr>
          <p:cNvSpPr/>
          <p:nvPr/>
        </p:nvSpPr>
        <p:spPr>
          <a:xfrm>
            <a:off x="178200" y="5764191"/>
            <a:ext cx="8787600" cy="605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All workloads fall in the </a:t>
            </a:r>
            <a:r>
              <a:rPr lang="en-US" sz="26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memory-bound area of the Roofline</a:t>
            </a:r>
          </a:p>
        </p:txBody>
      </p:sp>
    </p:spTree>
    <p:extLst>
      <p:ext uri="{BB962C8B-B14F-4D97-AF65-F5344CB8AC3E}">
        <p14:creationId xmlns:p14="http://schemas.microsoft.com/office/powerpoint/2010/main" val="284007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/>
          <p:nvPr/>
        </p:nvSpPr>
        <p:spPr>
          <a:xfrm>
            <a:off x="178200" y="1148662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Machine learning workloads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6A741AF-76CC-1C44-A7B2-258B1429E475}"/>
              </a:ext>
            </a:extLst>
          </p:cNvPr>
          <p:cNvSpPr/>
          <p:nvPr/>
        </p:nvSpPr>
        <p:spPr>
          <a:xfrm>
            <a:off x="169011" y="2493005"/>
            <a:ext cx="8787600" cy="1188000"/>
          </a:xfrm>
          <a:prstGeom prst="roundRect">
            <a:avLst>
              <a:gd name="adj" fmla="val 9605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/>
          <p:nvPr/>
        </p:nvSpPr>
        <p:spPr>
          <a:xfrm>
            <a:off x="169011" y="3837348"/>
            <a:ext cx="8787600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PIM implementation of ML workloads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/>
          <p:nvPr/>
        </p:nvSpPr>
        <p:spPr>
          <a:xfrm>
            <a:off x="169011" y="5181692"/>
            <a:ext cx="2639504" cy="118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96F769-1304-714A-B67D-A3423F8FE6CE}"/>
              </a:ext>
            </a:extLst>
          </p:cNvPr>
          <p:cNvSpPr/>
          <p:nvPr/>
        </p:nvSpPr>
        <p:spPr>
          <a:xfrm>
            <a:off x="2881800" y="5493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Analysis of PIM Kernels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11B14C-26AA-AB4F-AC78-6F892425EC29}"/>
              </a:ext>
            </a:extLst>
          </p:cNvPr>
          <p:cNvSpPr/>
          <p:nvPr/>
        </p:nvSpPr>
        <p:spPr>
          <a:xfrm>
            <a:off x="2881800" y="5181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Quality Metrics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91352B-CEA3-F449-BD38-3D9195B613A6}"/>
              </a:ext>
            </a:extLst>
          </p:cNvPr>
          <p:cNvSpPr/>
          <p:nvPr/>
        </p:nvSpPr>
        <p:spPr>
          <a:xfrm>
            <a:off x="2881800" y="5805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Performance Scaling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95647D-95DE-CE4A-98FC-1C7F3D93AFEB}"/>
              </a:ext>
            </a:extLst>
          </p:cNvPr>
          <p:cNvSpPr/>
          <p:nvPr/>
        </p:nvSpPr>
        <p:spPr>
          <a:xfrm>
            <a:off x="2881800" y="6117692"/>
            <a:ext cx="6084000" cy="25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Comparison to CPU and GPU</a:t>
            </a:r>
          </a:p>
        </p:txBody>
      </p:sp>
    </p:spTree>
    <p:extLst>
      <p:ext uri="{BB962C8B-B14F-4D97-AF65-F5344CB8AC3E}">
        <p14:creationId xmlns:p14="http://schemas.microsoft.com/office/powerpoint/2010/main" val="8254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Processing-in-Memory (PIM)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PIM is a computing paradigm that advocates for memory-centric computing systems, where </a:t>
            </a:r>
            <a:r>
              <a:rPr lang="en-US" dirty="0">
                <a:solidFill>
                  <a:srgbClr val="00B050"/>
                </a:solidFill>
              </a:rPr>
              <a:t>processing elements are placed near or inside the memory arrays</a:t>
            </a:r>
          </a:p>
          <a:p>
            <a:r>
              <a:rPr lang="en-US" dirty="0">
                <a:solidFill>
                  <a:srgbClr val="0070C0"/>
                </a:solidFill>
              </a:rPr>
              <a:t>Real-world PIM architectures</a:t>
            </a:r>
            <a:r>
              <a:rPr lang="en-US" dirty="0"/>
              <a:t> are becoming a reality</a:t>
            </a:r>
          </a:p>
          <a:p>
            <a:pPr lvl="1"/>
            <a:r>
              <a:rPr lang="en-US" dirty="0"/>
              <a:t>UPMEM PIM, Samsung HBM-PIM, Samsung </a:t>
            </a:r>
            <a:r>
              <a:rPr lang="en-US" dirty="0" err="1"/>
              <a:t>AxDIMM</a:t>
            </a:r>
            <a:r>
              <a:rPr lang="en-US" dirty="0"/>
              <a:t>, SK Hynix </a:t>
            </a:r>
            <a:r>
              <a:rPr lang="en-US" dirty="0" err="1"/>
              <a:t>AiM</a:t>
            </a:r>
            <a:r>
              <a:rPr lang="en-US" dirty="0"/>
              <a:t>, Alibaba HB-PNM</a:t>
            </a:r>
          </a:p>
          <a:p>
            <a:r>
              <a:rPr lang="en-US" dirty="0"/>
              <a:t>These PIM systems have </a:t>
            </a:r>
            <a:r>
              <a:rPr lang="en-US" dirty="0">
                <a:solidFill>
                  <a:srgbClr val="7030A0"/>
                </a:solidFill>
              </a:rPr>
              <a:t>some common characteristics</a:t>
            </a:r>
            <a:r>
              <a:rPr lang="en-US" dirty="0"/>
              <a:t>: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There is a </a:t>
            </a:r>
            <a:r>
              <a:rPr lang="en-US" dirty="0">
                <a:solidFill>
                  <a:srgbClr val="0070C0"/>
                </a:solidFill>
              </a:rPr>
              <a:t>host processor </a:t>
            </a:r>
            <a:r>
              <a:rPr lang="en-US" dirty="0"/>
              <a:t>(CPU or GPU) with access to (1) standard main memory, and (2) PIM-enabled memory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PIM-enabled memory contains </a:t>
            </a:r>
            <a:r>
              <a:rPr lang="en-US" dirty="0">
                <a:solidFill>
                  <a:srgbClr val="00B050"/>
                </a:solidFill>
              </a:rPr>
              <a:t>multiple PIM processing elements</a:t>
            </a:r>
            <a:r>
              <a:rPr lang="en-US" dirty="0"/>
              <a:t> (PEs) with high bandwidth and low latency memory access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 PEs run only at </a:t>
            </a:r>
            <a:r>
              <a:rPr lang="en-US" dirty="0">
                <a:solidFill>
                  <a:srgbClr val="7030A0"/>
                </a:solidFill>
              </a:rPr>
              <a:t>a few hundred MHz </a:t>
            </a:r>
            <a:r>
              <a:rPr lang="en-US" dirty="0"/>
              <a:t>and have </a:t>
            </a:r>
            <a:r>
              <a:rPr lang="en-US" dirty="0">
                <a:solidFill>
                  <a:srgbClr val="7030A0"/>
                </a:solidFill>
              </a:rPr>
              <a:t>a small number of registers and small (or no) cache/scratchpad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 PEs may need to </a:t>
            </a:r>
            <a:r>
              <a:rPr lang="en-US" dirty="0">
                <a:solidFill>
                  <a:srgbClr val="C00000"/>
                </a:solidFill>
              </a:rPr>
              <a:t>communicate via the host processor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State-of-the-Art PIM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4048460"/>
            <a:ext cx="8894602" cy="236176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In our work, we use the UPMEM PIM architecture</a:t>
            </a:r>
            <a:endParaRPr lang="en-US" sz="2600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General-purpose processing cores</a:t>
            </a:r>
            <a:r>
              <a:rPr lang="en-US" dirty="0"/>
              <a:t> called </a:t>
            </a:r>
            <a:r>
              <a:rPr lang="en-US" i="1" dirty="0"/>
              <a:t>DRAM Processing Units</a:t>
            </a:r>
            <a:r>
              <a:rPr lang="en-US" dirty="0"/>
              <a:t> (</a:t>
            </a:r>
            <a:r>
              <a:rPr lang="en-US" i="1" dirty="0"/>
              <a:t>DPUs</a:t>
            </a:r>
            <a:r>
              <a:rPr lang="en-US" dirty="0"/>
              <a:t>)</a:t>
            </a:r>
          </a:p>
          <a:p>
            <a:pPr lvl="2"/>
            <a:r>
              <a:rPr lang="en-US" sz="2200" dirty="0"/>
              <a:t>Up to 24 PIM threads, called </a:t>
            </a:r>
            <a:r>
              <a:rPr lang="en-US" sz="2200" i="1" dirty="0" err="1"/>
              <a:t>tasklets</a:t>
            </a:r>
            <a:endParaRPr lang="en-US" sz="2200" i="1" dirty="0"/>
          </a:p>
          <a:p>
            <a:pPr lvl="2"/>
            <a:r>
              <a:rPr lang="en-US" sz="2200" dirty="0">
                <a:solidFill>
                  <a:srgbClr val="0070C0"/>
                </a:solidFill>
              </a:rPr>
              <a:t>32-bit integer arithmetic</a:t>
            </a:r>
            <a:r>
              <a:rPr lang="en-US" sz="2200" dirty="0"/>
              <a:t>, but </a:t>
            </a:r>
            <a:r>
              <a:rPr lang="en-US" sz="2200" dirty="0">
                <a:solidFill>
                  <a:srgbClr val="C00000"/>
                </a:solidFill>
              </a:rPr>
              <a:t>multiplication/division are emulated*, as well as floating-point operations</a:t>
            </a:r>
          </a:p>
          <a:p>
            <a:pPr lvl="1"/>
            <a:r>
              <a:rPr lang="en-US" dirty="0"/>
              <a:t>64-MB DRAM bank (</a:t>
            </a:r>
            <a:r>
              <a:rPr lang="en-US" i="1" dirty="0"/>
              <a:t>MRAM</a:t>
            </a:r>
            <a:r>
              <a:rPr lang="en-US" dirty="0"/>
              <a:t>), 64-KB scratchpad (</a:t>
            </a:r>
            <a:r>
              <a:rPr lang="en-US" i="1" dirty="0"/>
              <a:t>WRAM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5D412-D24F-F549-B5B1-E0C0860F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1" y="872368"/>
            <a:ext cx="8598098" cy="30346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56CC11-4F7D-0442-B69B-F2955B7B9A27}"/>
              </a:ext>
            </a:extLst>
          </p:cNvPr>
          <p:cNvSpPr txBox="1"/>
          <p:nvPr/>
        </p:nvSpPr>
        <p:spPr>
          <a:xfrm>
            <a:off x="2657405" y="6516545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* 8-bit integer multiplication is natively supported</a:t>
            </a:r>
          </a:p>
        </p:txBody>
      </p:sp>
    </p:spTree>
    <p:extLst>
      <p:ext uri="{BB962C8B-B14F-4D97-AF65-F5344CB8AC3E}">
        <p14:creationId xmlns:p14="http://schemas.microsoft.com/office/powerpoint/2010/main" val="12456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2,560-DPU UPMEM PIM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8E657-497E-D34D-9E02-32886203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09" y="867386"/>
            <a:ext cx="5851473" cy="5573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106EDF-1A4E-6145-9E03-9FF99CE57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245" y="2839197"/>
            <a:ext cx="3012711" cy="2118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F6870-38D1-E447-9353-7D4BF2908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230" y="1609889"/>
            <a:ext cx="2066388" cy="919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32921E-5AA3-B844-8F27-9D5D6227F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623" y="3374763"/>
            <a:ext cx="2592924" cy="20016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4920E-CFD7-B344-BBAC-B77FDC25C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595" y="1822368"/>
            <a:ext cx="2070100" cy="868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EC4595-5C2B-D74E-A7AB-93038825B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083" y="2229106"/>
            <a:ext cx="2809502" cy="14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31B5F0-E7C8-A94D-A239-6162094D4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2690" y="2001347"/>
            <a:ext cx="2320496" cy="10080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05FFEEB-275A-6D48-A0BA-4952CDBF4E51}"/>
              </a:ext>
            </a:extLst>
          </p:cNvPr>
          <p:cNvGrpSpPr/>
          <p:nvPr/>
        </p:nvGrpSpPr>
        <p:grpSpPr>
          <a:xfrm>
            <a:off x="6813095" y="910731"/>
            <a:ext cx="2281552" cy="1398315"/>
            <a:chOff x="5480050" y="921748"/>
            <a:chExt cx="2281552" cy="139831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6CE7DF7-C4B4-D04D-8FF2-ED61BC62C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80050" y="1249462"/>
              <a:ext cx="2120900" cy="75047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4550289-053A-BA48-9FBD-B9F4A7CC5957}"/>
                </a:ext>
              </a:extLst>
            </p:cNvPr>
            <p:cNvSpPr/>
            <p:nvPr/>
          </p:nvSpPr>
          <p:spPr>
            <a:xfrm>
              <a:off x="7506375" y="921748"/>
              <a:ext cx="255227" cy="1398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AF7B0-9D5C-3D46-B511-5F0408593525}"/>
              </a:ext>
            </a:extLst>
          </p:cNvPr>
          <p:cNvGrpSpPr/>
          <p:nvPr/>
        </p:nvGrpSpPr>
        <p:grpSpPr>
          <a:xfrm>
            <a:off x="2111632" y="3614951"/>
            <a:ext cx="3211780" cy="2660400"/>
            <a:chOff x="778587" y="3625968"/>
            <a:chExt cx="3211780" cy="26604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E57DCB-2F0D-BD41-A724-67B83D67B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2110" y="3625968"/>
              <a:ext cx="3068257" cy="26604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9138301-4BD6-DD49-9B22-015A6C780208}"/>
                </a:ext>
              </a:extLst>
            </p:cNvPr>
            <p:cNvSpPr/>
            <p:nvPr/>
          </p:nvSpPr>
          <p:spPr>
            <a:xfrm>
              <a:off x="778587" y="3625968"/>
              <a:ext cx="853178" cy="1398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4B1CD3-56EF-F642-BD96-3BCE77F5BA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12" y="861091"/>
            <a:ext cx="2592000" cy="332587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793D8AC-6B1E-3442-8E8B-2E88A7DED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6" y="4290822"/>
            <a:ext cx="2876824" cy="21849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00B050"/>
                </a:solidFill>
              </a:rPr>
              <a:t>20 UPMEM DIMMs of 16 chips each (40 ranks)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1600" dirty="0"/>
              <a:t>Dual x86 socket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UPMEM DIMMs</a:t>
            </a:r>
            <a:r>
              <a:rPr lang="en-US" sz="1600" dirty="0"/>
              <a:t> coexist with </a:t>
            </a:r>
            <a:r>
              <a:rPr lang="en-US" sz="1600" dirty="0">
                <a:solidFill>
                  <a:srgbClr val="C00000"/>
                </a:solidFill>
              </a:rPr>
              <a:t>regular DDR4 DIMMs</a:t>
            </a:r>
          </a:p>
          <a:p>
            <a:pPr marL="433766" lvl="1">
              <a:lnSpc>
                <a:spcPct val="80000"/>
              </a:lnSpc>
              <a:spcBef>
                <a:spcPts val="400"/>
              </a:spcBef>
            </a:pPr>
            <a:r>
              <a:rPr lang="en-US" sz="1400" dirty="0"/>
              <a:t>2 memory controllers/socket (3 channels each)</a:t>
            </a:r>
          </a:p>
          <a:p>
            <a:pPr marL="433766" lvl="1">
              <a:lnSpc>
                <a:spcPct val="80000"/>
              </a:lnSpc>
              <a:spcBef>
                <a:spcPts val="400"/>
              </a:spcBef>
            </a:pPr>
            <a:r>
              <a:rPr lang="en-US" sz="1400" dirty="0"/>
              <a:t>2 conventional DDR4 DIMMs on one channel of one controller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771F35-C98C-4446-BE8B-2EDB5C8604D6}"/>
              </a:ext>
            </a:extLst>
          </p:cNvPr>
          <p:cNvSpPr txBox="1"/>
          <p:nvPr/>
        </p:nvSpPr>
        <p:spPr>
          <a:xfrm>
            <a:off x="1314781" y="6475815"/>
            <a:ext cx="354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There are some faulty DPUs in the system that we use in our experiments. Thus, the maximum number of DPUs we can use is 2,524</a:t>
            </a:r>
          </a:p>
        </p:txBody>
      </p:sp>
    </p:spTree>
    <p:extLst>
      <p:ext uri="{BB962C8B-B14F-4D97-AF65-F5344CB8AC3E}">
        <p14:creationId xmlns:p14="http://schemas.microsoft.com/office/powerpoint/2010/main" val="30199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16282</TotalTime>
  <Words>2810</Words>
  <Application>Microsoft Macintosh PowerPoint</Application>
  <PresentationFormat>On-screen Show (4:3)</PresentationFormat>
  <Paragraphs>348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Arial</vt:lpstr>
      <vt:lpstr>Calibri</vt:lpstr>
      <vt:lpstr>Calibri Light</vt:lpstr>
      <vt:lpstr>Cambria</vt:lpstr>
      <vt:lpstr>Candara</vt:lpstr>
      <vt:lpstr>Courier</vt:lpstr>
      <vt:lpstr>Garamond</vt:lpstr>
      <vt:lpstr>Segoe UI</vt:lpstr>
      <vt:lpstr>Segoe UI Symbol</vt:lpstr>
      <vt:lpstr>Tahoma</vt:lpstr>
      <vt:lpstr>Wingdings</vt:lpstr>
      <vt:lpstr>Office Theme</vt:lpstr>
      <vt:lpstr>Edge</vt:lpstr>
      <vt:lpstr>3_Edge</vt:lpstr>
      <vt:lpstr>4_Edge</vt:lpstr>
      <vt:lpstr>2_Edge</vt:lpstr>
      <vt:lpstr>PowerPoint Presentation</vt:lpstr>
      <vt:lpstr>Executive Summary</vt:lpstr>
      <vt:lpstr>Outline</vt:lpstr>
      <vt:lpstr>Machine Learning Workloads</vt:lpstr>
      <vt:lpstr>Machine Learning Workloads: Our Goal</vt:lpstr>
      <vt:lpstr>Outline</vt:lpstr>
      <vt:lpstr>Processing-in-Memory (PIM)</vt:lpstr>
      <vt:lpstr>A State-of-the-Art PIM System</vt:lpstr>
      <vt:lpstr>2,560-DPU UPMEM PIM System</vt:lpstr>
      <vt:lpstr>Outline</vt:lpstr>
      <vt:lpstr>ML Training Workloads</vt:lpstr>
      <vt:lpstr>Linear Regression</vt:lpstr>
      <vt:lpstr>Logistic Regression</vt:lpstr>
      <vt:lpstr>Decision Tree</vt:lpstr>
      <vt:lpstr>K-Means Clustering</vt:lpstr>
      <vt:lpstr>Outline</vt:lpstr>
      <vt:lpstr>Evaluation Methodology</vt:lpstr>
      <vt:lpstr>2,560-DPU UPMEM PIM System</vt:lpstr>
      <vt:lpstr>Outline</vt:lpstr>
      <vt:lpstr>Evaluation: Quality Metrics</vt:lpstr>
      <vt:lpstr>Outline</vt:lpstr>
      <vt:lpstr>Evaluation: Analysis of PIM Kernels (I)</vt:lpstr>
      <vt:lpstr>Evaluation: Analysis of PIM Kernels (II)</vt:lpstr>
      <vt:lpstr>Evaluation: Analysis of PIM Kernels (III)</vt:lpstr>
      <vt:lpstr>Evaluation: Analysis of PIM Kernels (IV)</vt:lpstr>
      <vt:lpstr>Evaluation: Analysis of PIM Kernels (V)</vt:lpstr>
      <vt:lpstr>Outline</vt:lpstr>
      <vt:lpstr>Evaluation: Performance Scaling (I)</vt:lpstr>
      <vt:lpstr>Evaluation: Performance Scaling (II)</vt:lpstr>
      <vt:lpstr>Outline</vt:lpstr>
      <vt:lpstr>Comparison to CPU and GPU (I)</vt:lpstr>
      <vt:lpstr>Comparison to CPU and GPU (II)</vt:lpstr>
      <vt:lpstr>Long arXiv Version</vt:lpstr>
      <vt:lpstr>Comparison to CPU and GPU (III)</vt:lpstr>
      <vt:lpstr>Comparison to CPU and GPU (IV)</vt:lpstr>
      <vt:lpstr>Long arXiv Version</vt:lpstr>
      <vt:lpstr>Source Code</vt:lpstr>
      <vt:lpstr>Executive Summary</vt:lpstr>
      <vt:lpstr>Real PIM Tutorial (ISCA 2023)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Gomez Luna  Juan</cp:lastModifiedBy>
  <cp:revision>887</cp:revision>
  <dcterms:created xsi:type="dcterms:W3CDTF">2020-09-04T14:15:51Z</dcterms:created>
  <dcterms:modified xsi:type="dcterms:W3CDTF">2023-04-24T14:17:58Z</dcterms:modified>
</cp:coreProperties>
</file>