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569" r:id="rId2"/>
    <p:sldId id="370" r:id="rId3"/>
    <p:sldId id="358" r:id="rId4"/>
    <p:sldId id="372" r:id="rId5"/>
    <p:sldId id="668" r:id="rId6"/>
    <p:sldId id="608" r:id="rId7"/>
    <p:sldId id="670" r:id="rId8"/>
    <p:sldId id="616" r:id="rId9"/>
    <p:sldId id="663" r:id="rId10"/>
    <p:sldId id="601" r:id="rId11"/>
    <p:sldId id="606" r:id="rId12"/>
    <p:sldId id="671" r:id="rId13"/>
    <p:sldId id="664" r:id="rId14"/>
    <p:sldId id="577" r:id="rId15"/>
    <p:sldId id="557" r:id="rId16"/>
    <p:sldId id="657" r:id="rId17"/>
    <p:sldId id="658" r:id="rId18"/>
    <p:sldId id="659" r:id="rId19"/>
    <p:sldId id="660" r:id="rId20"/>
    <p:sldId id="661" r:id="rId21"/>
    <p:sldId id="665" r:id="rId22"/>
    <p:sldId id="566" r:id="rId23"/>
    <p:sldId id="567" r:id="rId24"/>
    <p:sldId id="573" r:id="rId25"/>
    <p:sldId id="568" r:id="rId26"/>
    <p:sldId id="666" r:id="rId27"/>
    <p:sldId id="607" r:id="rId28"/>
    <p:sldId id="618" r:id="rId29"/>
    <p:sldId id="487" r:id="rId30"/>
    <p:sldId id="534" r:id="rId31"/>
    <p:sldId id="669" r:id="rId32"/>
    <p:sldId id="522" r:id="rId33"/>
    <p:sldId id="491" r:id="rId34"/>
    <p:sldId id="667" r:id="rId35"/>
    <p:sldId id="672" r:id="rId36"/>
    <p:sldId id="493" r:id="rId37"/>
    <p:sldId id="526" r:id="rId38"/>
    <p:sldId id="369" r:id="rId39"/>
    <p:sldId id="610" r:id="rId40"/>
    <p:sldId id="611" r:id="rId41"/>
    <p:sldId id="622" r:id="rId42"/>
    <p:sldId id="624" r:id="rId43"/>
    <p:sldId id="625" r:id="rId44"/>
    <p:sldId id="626" r:id="rId45"/>
    <p:sldId id="629" r:id="rId46"/>
    <p:sldId id="630" r:id="rId47"/>
    <p:sldId id="631" r:id="rId48"/>
    <p:sldId id="633" r:id="rId49"/>
    <p:sldId id="632" r:id="rId50"/>
    <p:sldId id="634" r:id="rId51"/>
    <p:sldId id="635" r:id="rId52"/>
    <p:sldId id="636" r:id="rId53"/>
    <p:sldId id="637" r:id="rId54"/>
    <p:sldId id="638" r:id="rId55"/>
    <p:sldId id="63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pos="7265" userDrawn="1">
          <p15:clr>
            <a:srgbClr val="A4A3A4"/>
          </p15:clr>
        </p15:guide>
        <p15:guide id="3" pos="393" userDrawn="1">
          <p15:clr>
            <a:srgbClr val="A4A3A4"/>
          </p15:clr>
        </p15:guide>
        <p15:guide id="4" orient="horz" pos="40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FF"/>
    <a:srgbClr val="FFF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22" autoAdjust="0"/>
    <p:restoredTop sz="77536"/>
  </p:normalViewPr>
  <p:slideViewPr>
    <p:cSldViewPr snapToGrid="0">
      <p:cViewPr varScale="1">
        <p:scale>
          <a:sx n="71" d="100"/>
          <a:sy n="71" d="100"/>
        </p:scale>
        <p:origin x="800" y="184"/>
      </p:cViewPr>
      <p:guideLst>
        <p:guide orient="horz" pos="300"/>
        <p:guide pos="7265"/>
        <p:guide pos="393"/>
        <p:guide orient="horz" pos="4042"/>
      </p:guideLst>
    </p:cSldViewPr>
  </p:slideViewPr>
  <p:notesTextViewPr>
    <p:cViewPr>
      <p:scale>
        <a:sx n="3" d="2"/>
        <a:sy n="3" d="2"/>
      </p:scale>
      <p:origin x="0" y="0"/>
    </p:cViewPr>
  </p:notesTextViewPr>
  <p:sorterViewPr>
    <p:cViewPr>
      <p:scale>
        <a:sx n="100" d="100"/>
        <a:sy n="100" d="100"/>
      </p:scale>
      <p:origin x="0" y="-19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00493-9241-6748-A731-8A136FBD40EB}" type="datetimeFigureOut">
              <a:rPr lang="en-US" smtClean="0"/>
              <a:t>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6A79A-48AC-6344-A926-7E6ABD53936B}" type="slidenum">
              <a:rPr lang="en-US" smtClean="0"/>
              <a:t>‹#›</a:t>
            </a:fld>
            <a:endParaRPr lang="en-US"/>
          </a:p>
        </p:txBody>
      </p:sp>
    </p:spTree>
    <p:extLst>
      <p:ext uri="{BB962C8B-B14F-4D97-AF65-F5344CB8AC3E}">
        <p14:creationId xmlns:p14="http://schemas.microsoft.com/office/powerpoint/2010/main" val="45136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 am Zeke, a post-doc from Systems group, ETH. BTW, I will become an Assistant Professor at Zhejiang University, Jan, 2020. It is my pleasure to talk about my recent work MLWeaving. It is a joint work with </a:t>
            </a:r>
            <a:r>
              <a:rPr lang="en-US" altLang="zh-CN" dirty="0" err="1"/>
              <a:t>Kaan</a:t>
            </a:r>
            <a:r>
              <a:rPr lang="en-US" altLang="zh-CN" dirty="0"/>
              <a:t>, </a:t>
            </a:r>
            <a:r>
              <a:rPr lang="en-US" altLang="zh-CN" dirty="0" err="1"/>
              <a:t>Hantian</a:t>
            </a:r>
            <a:r>
              <a:rPr lang="en-US" altLang="zh-CN" dirty="0"/>
              <a:t>, Gustavo, </a:t>
            </a:r>
            <a:r>
              <a:rPr lang="en-US" altLang="zh-CN" dirty="0" err="1"/>
              <a:t>Onur</a:t>
            </a:r>
            <a:r>
              <a:rPr lang="en-US" altLang="zh-CN" dirty="0"/>
              <a:t> and Ce. </a:t>
            </a:r>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1</a:t>
            </a:fld>
            <a:endParaRPr lang="en-US"/>
          </a:p>
        </p:txBody>
      </p:sp>
    </p:spTree>
    <p:extLst>
      <p:ext uri="{BB962C8B-B14F-4D97-AF65-F5344CB8AC3E}">
        <p14:creationId xmlns:p14="http://schemas.microsoft.com/office/powerpoint/2010/main" val="91424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Suppose the machine learning model contains a simple multiplication. If the multiplication is done in full precision. It is larger than 0.5, it means the figure contains a cat. Actually, we can also use low precision, the result is 0.78, which is also larger than 0.5. The low precision computation is able to show that the figure contains a cat. </a:t>
            </a:r>
          </a:p>
        </p:txBody>
      </p:sp>
      <p:sp>
        <p:nvSpPr>
          <p:cNvPr id="4" name="Slide Number Placeholder 3"/>
          <p:cNvSpPr>
            <a:spLocks noGrp="1"/>
          </p:cNvSpPr>
          <p:nvPr>
            <p:ph type="sldNum" sz="quarter" idx="5"/>
          </p:nvPr>
        </p:nvSpPr>
        <p:spPr/>
        <p:txBody>
          <a:bodyPr/>
          <a:lstStyle/>
          <a:p>
            <a:fld id="{9606A79A-48AC-6344-A926-7E6ABD53936B}" type="slidenum">
              <a:rPr lang="en-US" smtClean="0"/>
              <a:t>10</a:t>
            </a:fld>
            <a:endParaRPr lang="en-US"/>
          </a:p>
        </p:txBody>
      </p:sp>
    </p:spTree>
    <p:extLst>
      <p:ext uri="{BB962C8B-B14F-4D97-AF65-F5344CB8AC3E}">
        <p14:creationId xmlns:p14="http://schemas.microsoft.com/office/powerpoint/2010/main" val="3089414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know that machine learning training can benefit from low precision, but the current commercial hardware cannot support low precision very well. About low precision, CPU can only support 8-bit and 16-bit. GPU can only supports FP8 and FP16. TPU can only support 8-bit. </a:t>
            </a:r>
          </a:p>
        </p:txBody>
      </p:sp>
      <p:sp>
        <p:nvSpPr>
          <p:cNvPr id="4" name="Slide Number Placeholder 3"/>
          <p:cNvSpPr>
            <a:spLocks noGrp="1"/>
          </p:cNvSpPr>
          <p:nvPr>
            <p:ph type="sldNum" sz="quarter" idx="5"/>
          </p:nvPr>
        </p:nvSpPr>
        <p:spPr/>
        <p:txBody>
          <a:bodyPr/>
          <a:lstStyle/>
          <a:p>
            <a:fld id="{9606A79A-48AC-6344-A926-7E6ABD53936B}" type="slidenum">
              <a:rPr lang="en-US" smtClean="0"/>
              <a:t>11</a:t>
            </a:fld>
            <a:endParaRPr lang="en-US"/>
          </a:p>
        </p:txBody>
      </p:sp>
    </p:spTree>
    <p:extLst>
      <p:ext uri="{BB962C8B-B14F-4D97-AF65-F5344CB8AC3E}">
        <p14:creationId xmlns:p14="http://schemas.microsoft.com/office/powerpoint/2010/main" val="193553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My work try to integrate FPGA-enhanced machine learning operators into Database. The goal of this work is to answer the following question: </a:t>
            </a:r>
            <a:r>
              <a:rPr lang="en-US" altLang="zh-CN" sz="1200" b="0" i="0" dirty="0">
                <a:latin typeface="Lato" panose="020F0502020204030203" pitchFamily="34" charset="0"/>
                <a:ea typeface="Lato" panose="020F0502020204030203" pitchFamily="34" charset="0"/>
                <a:cs typeface="Lato" panose="020F0502020204030203" pitchFamily="34" charset="0"/>
              </a:rPr>
              <a:t>For </a:t>
            </a:r>
            <a:r>
              <a:rPr lang="en-US" sz="1200" b="0" i="0" dirty="0">
                <a:latin typeface="Lato" panose="020F0502020204030203" pitchFamily="34" charset="0"/>
                <a:ea typeface="Lato" panose="020F0502020204030203" pitchFamily="34" charset="0"/>
                <a:cs typeface="Lato" panose="020F0502020204030203" pitchFamily="34" charset="0"/>
              </a:rPr>
              <a:t>GLM training, can we use FPGAs to enable things that cannot be well done on CPUs</a:t>
            </a:r>
            <a:r>
              <a:rPr lang="en-US" altLang="zh-CN" sz="1200" b="0" i="0" dirty="0">
                <a:latin typeface="Lato" panose="020F0502020204030203" pitchFamily="34" charset="0"/>
                <a:ea typeface="Lato" panose="020F0502020204030203" pitchFamily="34" charset="0"/>
                <a:cs typeface="Lato" panose="020F0502020204030203" pitchFamily="34" charset="0"/>
              </a:rPr>
              <a:t>/GPUs</a:t>
            </a:r>
            <a:r>
              <a:rPr lang="en-US" sz="1200" b="0" i="0" dirty="0">
                <a:latin typeface="Lato" panose="020F0502020204030203" pitchFamily="34" charset="0"/>
                <a:ea typeface="Lato" panose="020F0502020204030203" pitchFamily="34" charset="0"/>
                <a:cs typeface="Lato" panose="020F0502020204030203" pitchFamily="34" charset="0"/>
              </a:rPr>
              <a:t>?</a:t>
            </a:r>
          </a:p>
          <a:p>
            <a:r>
              <a:rPr lang="en-US" altLang="zh-CN" dirty="0"/>
              <a:t>Our answer is yes. First, we enable arbitrary-precision training to take advantage of low precision. Second, we achieve high-throughput synchronous hardware design.</a:t>
            </a:r>
          </a:p>
        </p:txBody>
      </p:sp>
      <p:sp>
        <p:nvSpPr>
          <p:cNvPr id="4" name="Slide Number Placeholder 3"/>
          <p:cNvSpPr>
            <a:spLocks noGrp="1"/>
          </p:cNvSpPr>
          <p:nvPr>
            <p:ph type="sldNum" sz="quarter" idx="5"/>
          </p:nvPr>
        </p:nvSpPr>
        <p:spPr/>
        <p:txBody>
          <a:bodyPr/>
          <a:lstStyle/>
          <a:p>
            <a:fld id="{9606A79A-48AC-6344-A926-7E6ABD53936B}" type="slidenum">
              <a:rPr lang="en-US" smtClean="0"/>
              <a:t>12</a:t>
            </a:fld>
            <a:endParaRPr lang="en-US"/>
          </a:p>
        </p:txBody>
      </p:sp>
    </p:spTree>
    <p:extLst>
      <p:ext uri="{BB962C8B-B14F-4D97-AF65-F5344CB8AC3E}">
        <p14:creationId xmlns:p14="http://schemas.microsoft.com/office/powerpoint/2010/main" val="239575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we talk about how MLWeaving enables arbitrary precision training. It contains two parts: MLWeaving memory layout and its corresponding hardware design. </a:t>
            </a:r>
          </a:p>
        </p:txBody>
      </p:sp>
      <p:sp>
        <p:nvSpPr>
          <p:cNvPr id="4" name="Slide Number Placeholder 3"/>
          <p:cNvSpPr>
            <a:spLocks noGrp="1"/>
          </p:cNvSpPr>
          <p:nvPr>
            <p:ph type="sldNum" sz="quarter" idx="5"/>
          </p:nvPr>
        </p:nvSpPr>
        <p:spPr/>
        <p:txBody>
          <a:bodyPr/>
          <a:lstStyle/>
          <a:p>
            <a:fld id="{9606A79A-48AC-6344-A926-7E6ABD53936B}" type="slidenum">
              <a:rPr lang="en-US" smtClean="0"/>
              <a:t>13</a:t>
            </a:fld>
            <a:endParaRPr lang="en-US"/>
          </a:p>
        </p:txBody>
      </p:sp>
    </p:spTree>
    <p:extLst>
      <p:ext uri="{BB962C8B-B14F-4D97-AF65-F5344CB8AC3E}">
        <p14:creationId xmlns:p14="http://schemas.microsoft.com/office/powerpoint/2010/main" val="348990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Before we can talk about the detailed design, I would like to emphasize two goals of arbitrary-precision training using first principles thinking. The first goal is to use one hardware design and one copy of dataset to support any-precision. Second, we try to achieve linear speedup with lower precision. In order to achieve these two goals, we use software/hardware co-design approach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5"/>
          </p:nvPr>
        </p:nvSpPr>
        <p:spPr/>
        <p:txBody>
          <a:bodyPr/>
          <a:lstStyle/>
          <a:p>
            <a:fld id="{9606A79A-48AC-6344-A926-7E6ABD53936B}" type="slidenum">
              <a:rPr lang="en-US" smtClean="0"/>
              <a:t>14</a:t>
            </a:fld>
            <a:endParaRPr lang="en-US"/>
          </a:p>
        </p:txBody>
      </p:sp>
    </p:spTree>
    <p:extLst>
      <p:ext uri="{BB962C8B-B14F-4D97-AF65-F5344CB8AC3E}">
        <p14:creationId xmlns:p14="http://schemas.microsoft.com/office/powerpoint/2010/main" val="424445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Why we need MLWeaving memory layout? Because we have three observations. First, memory bandwidth is always the bottleneck. Second, low precision dataset always provides reasonable training quality, for example, 8-bit is typically enough. The third observation is that even on the same dataset, different training task might need different precision level, then we have to store the same dataset in several precisions. It increases the storage requirement. Here is the question: can we store the data in a new memory layout that supports arbitrary precision data movement? Our answer is yes. It is MLWeaving. Before talking about MLWeaving, we first talk about how the most systems store ML data today. It is stored row-wise. We first store the first row, first bit of the first feature, the second bit of the first feature, the third bit and the fourth bit. Then the first bit of the second feature, the second bit of the second feature, the third bit and the fourth bit. Now comes to the second row, first feature, followed by the second feature. Then, How MLWeaving store the data? It is also row-wise. We first store the first row. </a:t>
            </a:r>
          </a:p>
          <a:p>
            <a:endParaRPr lang="en-US" altLang="zh-CN" dirty="0"/>
          </a:p>
        </p:txBody>
      </p:sp>
      <p:sp>
        <p:nvSpPr>
          <p:cNvPr id="4" name="Slide Number Placeholder 3"/>
          <p:cNvSpPr>
            <a:spLocks noGrp="1"/>
          </p:cNvSpPr>
          <p:nvPr>
            <p:ph type="sldNum" sz="quarter" idx="5"/>
          </p:nvPr>
        </p:nvSpPr>
        <p:spPr/>
        <p:txBody>
          <a:bodyPr/>
          <a:lstStyle/>
          <a:p>
            <a:fld id="{9606A79A-48AC-6344-A926-7E6ABD53936B}" type="slidenum">
              <a:rPr lang="en-US" smtClean="0"/>
              <a:t>15</a:t>
            </a:fld>
            <a:endParaRPr lang="en-US"/>
          </a:p>
        </p:txBody>
      </p:sp>
    </p:spTree>
    <p:extLst>
      <p:ext uri="{BB962C8B-B14F-4D97-AF65-F5344CB8AC3E}">
        <p14:creationId xmlns:p14="http://schemas.microsoft.com/office/powerpoint/2010/main" val="277340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16</a:t>
            </a:fld>
            <a:endParaRPr lang="en-US"/>
          </a:p>
        </p:txBody>
      </p:sp>
    </p:spTree>
    <p:extLst>
      <p:ext uri="{BB962C8B-B14F-4D97-AF65-F5344CB8AC3E}">
        <p14:creationId xmlns:p14="http://schemas.microsoft.com/office/powerpoint/2010/main" val="407404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is the difference. We store the first bits of all the features of the first row together, just the blue bits. Next store the second bits of the first row, yellow bits followed by the third and fourth bits. When the first row is done, we begin to deal with the second row. </a:t>
            </a:r>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17</a:t>
            </a:fld>
            <a:endParaRPr lang="en-US"/>
          </a:p>
        </p:txBody>
      </p:sp>
    </p:spTree>
    <p:extLst>
      <p:ext uri="{BB962C8B-B14F-4D97-AF65-F5344CB8AC3E}">
        <p14:creationId xmlns:p14="http://schemas.microsoft.com/office/powerpoint/2010/main" val="327658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18</a:t>
            </a:fld>
            <a:endParaRPr lang="en-US"/>
          </a:p>
        </p:txBody>
      </p:sp>
    </p:spTree>
    <p:extLst>
      <p:ext uri="{BB962C8B-B14F-4D97-AF65-F5344CB8AC3E}">
        <p14:creationId xmlns:p14="http://schemas.microsoft.com/office/powerpoint/2010/main" val="2026909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19</a:t>
            </a:fld>
            <a:endParaRPr lang="en-US"/>
          </a:p>
        </p:txBody>
      </p:sp>
    </p:spTree>
    <p:extLst>
      <p:ext uri="{BB962C8B-B14F-4D97-AF65-F5344CB8AC3E}">
        <p14:creationId xmlns:p14="http://schemas.microsoft.com/office/powerpoint/2010/main" val="47047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is the outline of this work. First, I will introduce the necessary background about stochastic gradient descent (SGD). SGD allows two interesting properties. First, SGD allows either synchronous or asynchronous execution. Second, SGD allows low precision.  About two properties, SGD on CPUs is far from optimal. </a:t>
            </a:r>
          </a:p>
          <a:p>
            <a:r>
              <a:rPr lang="en-US" altLang="zh-CN" dirty="0"/>
              <a:t>Then, I will introduce our system</a:t>
            </a:r>
            <a:r>
              <a:rPr lang="zh-CN" altLang="en-US" dirty="0"/>
              <a:t> </a:t>
            </a:r>
            <a:r>
              <a:rPr lang="en-US" altLang="zh-CN" dirty="0"/>
              <a:t>MLWeaving. MLWeaving includes two contributions. First,  MLWeaving allows arbitrary-precision training. Second, MLWeaving allows efficient synchronous design. </a:t>
            </a:r>
          </a:p>
          <a:p>
            <a:r>
              <a:rPr lang="en-US" altLang="zh-CN" dirty="0"/>
              <a:t>Now let us talk about the background. </a:t>
            </a:r>
          </a:p>
        </p:txBody>
      </p:sp>
      <p:sp>
        <p:nvSpPr>
          <p:cNvPr id="4" name="Slide Number Placeholder 3"/>
          <p:cNvSpPr>
            <a:spLocks noGrp="1"/>
          </p:cNvSpPr>
          <p:nvPr>
            <p:ph type="sldNum" sz="quarter" idx="5"/>
          </p:nvPr>
        </p:nvSpPr>
        <p:spPr/>
        <p:txBody>
          <a:bodyPr/>
          <a:lstStyle/>
          <a:p>
            <a:fld id="{9606A79A-48AC-6344-A926-7E6ABD53936B}" type="slidenum">
              <a:rPr lang="en-US" smtClean="0"/>
              <a:t>2</a:t>
            </a:fld>
            <a:endParaRPr lang="en-US"/>
          </a:p>
        </p:txBody>
      </p:sp>
    </p:spTree>
    <p:extLst>
      <p:ext uri="{BB962C8B-B14F-4D97-AF65-F5344CB8AC3E}">
        <p14:creationId xmlns:p14="http://schemas.microsoft.com/office/powerpoint/2010/main" val="3867057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more complicated when we have thousands of feature, but I am sure you get the basic idea now. What is the benefit of such a data structure? Let me give you one concreate example. If FPGA needs 1-bit precision, actually, we only need to read the bits in blue. If we need 3-bit precision, we only fetch the necessary bits, without wasting any memory bandwidth. So far so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looks perfect right now? </a:t>
            </a:r>
            <a:r>
              <a:rPr lang="en-US" sz="1200" b="1" i="1" u="sng" dirty="0"/>
              <a:t>MLWeaving does not work out on CPUs</a:t>
            </a:r>
            <a:r>
              <a:rPr lang="en-US" sz="1200" i="1" dirty="0"/>
              <a:t>. CPU does not have custom instruction for MLWeaving and then we have to </a:t>
            </a:r>
            <a:r>
              <a:rPr lang="en-US" sz="1200" i="1" dirty="0">
                <a:solidFill>
                  <a:schemeClr val="accent4"/>
                </a:solidFill>
              </a:rPr>
              <a:t>group bits from different memory locations</a:t>
            </a:r>
            <a:r>
              <a:rPr lang="en-US" sz="1200" i="1" dirty="0"/>
              <a:t> before the further computing. </a:t>
            </a:r>
          </a:p>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20</a:t>
            </a:fld>
            <a:endParaRPr lang="en-US"/>
          </a:p>
        </p:txBody>
      </p:sp>
    </p:spTree>
    <p:extLst>
      <p:ext uri="{BB962C8B-B14F-4D97-AF65-F5344CB8AC3E}">
        <p14:creationId xmlns:p14="http://schemas.microsoft.com/office/powerpoint/2010/main" val="2273082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fully take advantage of MLWeaving memory layout, we have to rely on the custom computation, in our case, it is FPGA.</a:t>
            </a:r>
          </a:p>
        </p:txBody>
      </p:sp>
      <p:sp>
        <p:nvSpPr>
          <p:cNvPr id="4" name="Slide Number Placeholder 3"/>
          <p:cNvSpPr>
            <a:spLocks noGrp="1"/>
          </p:cNvSpPr>
          <p:nvPr>
            <p:ph type="sldNum" sz="quarter" idx="5"/>
          </p:nvPr>
        </p:nvSpPr>
        <p:spPr/>
        <p:txBody>
          <a:bodyPr/>
          <a:lstStyle/>
          <a:p>
            <a:fld id="{9606A79A-48AC-6344-A926-7E6ABD53936B}" type="slidenum">
              <a:rPr lang="en-US" smtClean="0"/>
              <a:t>21</a:t>
            </a:fld>
            <a:endParaRPr lang="en-US"/>
          </a:p>
        </p:txBody>
      </p:sp>
    </p:spTree>
    <p:extLst>
      <p:ext uri="{BB962C8B-B14F-4D97-AF65-F5344CB8AC3E}">
        <p14:creationId xmlns:p14="http://schemas.microsoft.com/office/powerpoint/2010/main" val="165973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According to the properties of MLWeaving memory layout, the key idea of MLWeaving hardware design is to use FPGA to efficiently process data in the MLWeaving memory layout using bit-serial multiplier. Let me briefly talk about how bit-serial multiplier works.</a:t>
            </a:r>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22</a:t>
            </a:fld>
            <a:endParaRPr lang="en-US"/>
          </a:p>
        </p:txBody>
      </p:sp>
    </p:spTree>
    <p:extLst>
      <p:ext uri="{BB962C8B-B14F-4D97-AF65-F5344CB8AC3E}">
        <p14:creationId xmlns:p14="http://schemas.microsoft.com/office/powerpoint/2010/main" val="626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we show the exact MLWeaving hardware design powered by bit-serial multiplier. I do not want to go into details, just about bit-serial multipliers. There are two places where bit-serial multipliers are used. The first place is dot product calculation, it is there. The second place is gradient calculation. </a:t>
            </a:r>
          </a:p>
        </p:txBody>
      </p:sp>
      <p:sp>
        <p:nvSpPr>
          <p:cNvPr id="4" name="Slide Number Placeholder 3"/>
          <p:cNvSpPr>
            <a:spLocks noGrp="1"/>
          </p:cNvSpPr>
          <p:nvPr>
            <p:ph type="sldNum" sz="quarter" idx="5"/>
          </p:nvPr>
        </p:nvSpPr>
        <p:spPr/>
        <p:txBody>
          <a:bodyPr/>
          <a:lstStyle/>
          <a:p>
            <a:fld id="{9606A79A-48AC-6344-A926-7E6ABD53936B}" type="slidenum">
              <a:rPr lang="en-US" smtClean="0"/>
              <a:t>23</a:t>
            </a:fld>
            <a:endParaRPr lang="en-US"/>
          </a:p>
        </p:txBody>
      </p:sp>
    </p:spTree>
    <p:extLst>
      <p:ext uri="{BB962C8B-B14F-4D97-AF65-F5344CB8AC3E}">
        <p14:creationId xmlns:p14="http://schemas.microsoft.com/office/powerpoint/2010/main" val="78247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we can say that bit-serial multiplier plus MLWeaving memory layout enable any-precision machine learning training. </a:t>
            </a:r>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24</a:t>
            </a:fld>
            <a:endParaRPr lang="en-US"/>
          </a:p>
        </p:txBody>
      </p:sp>
    </p:spTree>
    <p:extLst>
      <p:ext uri="{BB962C8B-B14F-4D97-AF65-F5344CB8AC3E}">
        <p14:creationId xmlns:p14="http://schemas.microsoft.com/office/powerpoint/2010/main" val="3135703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What is the real performance characteristics of MLWeaving? It can achieve almost linear speedup with lower precision, illustrated in black. Except when the precision is 1 bit. The underlying reason why 1-bit cannot achieve linear speedup is due to the long pipeline latency, which cannot be amortized. However, people rarely use 1-bit precision to train because the dataset will loses too much useful information. </a:t>
            </a:r>
          </a:p>
        </p:txBody>
      </p:sp>
      <p:sp>
        <p:nvSpPr>
          <p:cNvPr id="4" name="Slide Number Placeholder 3"/>
          <p:cNvSpPr>
            <a:spLocks noGrp="1"/>
          </p:cNvSpPr>
          <p:nvPr>
            <p:ph type="sldNum" sz="quarter" idx="5"/>
          </p:nvPr>
        </p:nvSpPr>
        <p:spPr/>
        <p:txBody>
          <a:bodyPr/>
          <a:lstStyle/>
          <a:p>
            <a:fld id="{9606A79A-48AC-6344-A926-7E6ABD53936B}" type="slidenum">
              <a:rPr lang="en-US" smtClean="0"/>
              <a:t>25</a:t>
            </a:fld>
            <a:endParaRPr lang="en-US"/>
          </a:p>
        </p:txBody>
      </p:sp>
    </p:spTree>
    <p:extLst>
      <p:ext uri="{BB962C8B-B14F-4D97-AF65-F5344CB8AC3E}">
        <p14:creationId xmlns:p14="http://schemas.microsoft.com/office/powerpoint/2010/main" val="624918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a:t>
            </a:r>
            <a:r>
              <a:rPr lang="zh-CN" altLang="en-US" dirty="0"/>
              <a:t> </a:t>
            </a:r>
            <a:r>
              <a:rPr lang="en-US" altLang="zh-CN" dirty="0"/>
              <a:t>we talk about our efficient synchronous design. </a:t>
            </a:r>
          </a:p>
        </p:txBody>
      </p:sp>
      <p:sp>
        <p:nvSpPr>
          <p:cNvPr id="4" name="Slide Number Placeholder 3"/>
          <p:cNvSpPr>
            <a:spLocks noGrp="1"/>
          </p:cNvSpPr>
          <p:nvPr>
            <p:ph type="sldNum" sz="quarter" idx="5"/>
          </p:nvPr>
        </p:nvSpPr>
        <p:spPr/>
        <p:txBody>
          <a:bodyPr/>
          <a:lstStyle/>
          <a:p>
            <a:fld id="{9606A79A-48AC-6344-A926-7E6ABD53936B}" type="slidenum">
              <a:rPr lang="en-US" smtClean="0"/>
              <a:t>26</a:t>
            </a:fld>
            <a:endParaRPr lang="en-US"/>
          </a:p>
        </p:txBody>
      </p:sp>
    </p:spTree>
    <p:extLst>
      <p:ext uri="{BB962C8B-B14F-4D97-AF65-F5344CB8AC3E}">
        <p14:creationId xmlns:p14="http://schemas.microsoft.com/office/powerpoint/2010/main" val="521524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SGD on FPGAs, should we use synchronous or asynchronous design?</a:t>
            </a:r>
          </a:p>
        </p:txBody>
      </p:sp>
      <p:sp>
        <p:nvSpPr>
          <p:cNvPr id="4" name="Slide Number Placeholder 3"/>
          <p:cNvSpPr>
            <a:spLocks noGrp="1"/>
          </p:cNvSpPr>
          <p:nvPr>
            <p:ph type="sldNum" sz="quarter" idx="5"/>
          </p:nvPr>
        </p:nvSpPr>
        <p:spPr/>
        <p:txBody>
          <a:bodyPr/>
          <a:lstStyle/>
          <a:p>
            <a:fld id="{9606A79A-48AC-6344-A926-7E6ABD53936B}" type="slidenum">
              <a:rPr lang="en-US" smtClean="0"/>
              <a:t>27</a:t>
            </a:fld>
            <a:endParaRPr lang="en-US"/>
          </a:p>
        </p:txBody>
      </p:sp>
    </p:spTree>
    <p:extLst>
      <p:ext uri="{BB962C8B-B14F-4D97-AF65-F5344CB8AC3E}">
        <p14:creationId xmlns:p14="http://schemas.microsoft.com/office/powerpoint/2010/main" val="3477190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the SGD on FPGA, we want the best of two worlds, both high throughput and fast convergence.</a:t>
            </a:r>
          </a:p>
          <a:p>
            <a:r>
              <a:rPr lang="en-US" altLang="zh-CN" dirty="0"/>
              <a:t>It is not difficult to achieve synchronous SGD on FPGA, the challenge is to achieve high throughput while preserving synchrony.  It</a:t>
            </a:r>
            <a:r>
              <a:rPr lang="zh-CN" altLang="en-US" dirty="0"/>
              <a:t> </a:t>
            </a:r>
            <a:r>
              <a:rPr lang="en-US" altLang="zh-CN" dirty="0"/>
              <a:t>is</a:t>
            </a:r>
            <a:r>
              <a:rPr lang="zh-CN" altLang="en-US" dirty="0"/>
              <a:t> </a:t>
            </a:r>
            <a:r>
              <a:rPr lang="en-US" altLang="zh-CN" dirty="0"/>
              <a:t>not</a:t>
            </a:r>
            <a:r>
              <a:rPr lang="zh-CN" altLang="en-US" dirty="0"/>
              <a:t> </a:t>
            </a:r>
            <a:r>
              <a:rPr lang="en-US" altLang="zh-CN" dirty="0"/>
              <a:t>trivial to achieve the best of two worlds. Let us talk about the original synchronous design first. </a:t>
            </a:r>
          </a:p>
        </p:txBody>
      </p:sp>
      <p:sp>
        <p:nvSpPr>
          <p:cNvPr id="4" name="Slide Number Placeholder 3"/>
          <p:cNvSpPr>
            <a:spLocks noGrp="1"/>
          </p:cNvSpPr>
          <p:nvPr>
            <p:ph type="sldNum" sz="quarter" idx="5"/>
          </p:nvPr>
        </p:nvSpPr>
        <p:spPr/>
        <p:txBody>
          <a:bodyPr/>
          <a:lstStyle/>
          <a:p>
            <a:fld id="{9606A79A-48AC-6344-A926-7E6ABD53936B}" type="slidenum">
              <a:rPr lang="en-US" smtClean="0"/>
              <a:t>28</a:t>
            </a:fld>
            <a:endParaRPr lang="en-US"/>
          </a:p>
        </p:txBody>
      </p:sp>
    </p:spTree>
    <p:extLst>
      <p:ext uri="{BB962C8B-B14F-4D97-AF65-F5344CB8AC3E}">
        <p14:creationId xmlns:p14="http://schemas.microsoft.com/office/powerpoint/2010/main" val="649802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order to preserve synchronous design, we have to keep the read after write dependency, regarding the model x. </a:t>
            </a:r>
          </a:p>
        </p:txBody>
      </p:sp>
      <p:sp>
        <p:nvSpPr>
          <p:cNvPr id="4" name="Slide Number Placeholder 3"/>
          <p:cNvSpPr>
            <a:spLocks noGrp="1"/>
          </p:cNvSpPr>
          <p:nvPr>
            <p:ph type="sldNum" sz="quarter" idx="5"/>
          </p:nvPr>
        </p:nvSpPr>
        <p:spPr/>
        <p:txBody>
          <a:bodyPr/>
          <a:lstStyle/>
          <a:p>
            <a:fld id="{9606A79A-48AC-6344-A926-7E6ABD53936B}" type="slidenum">
              <a:rPr lang="en-US" smtClean="0"/>
              <a:t>29</a:t>
            </a:fld>
            <a:endParaRPr lang="en-US"/>
          </a:p>
        </p:txBody>
      </p:sp>
    </p:spTree>
    <p:extLst>
      <p:ext uri="{BB962C8B-B14F-4D97-AF65-F5344CB8AC3E}">
        <p14:creationId xmlns:p14="http://schemas.microsoft.com/office/powerpoint/2010/main" val="215867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Ok, how does GLM and SGD work? </a:t>
            </a:r>
          </a:p>
        </p:txBody>
      </p:sp>
      <p:sp>
        <p:nvSpPr>
          <p:cNvPr id="4" name="Slide Number Placeholder 3"/>
          <p:cNvSpPr>
            <a:spLocks noGrp="1"/>
          </p:cNvSpPr>
          <p:nvPr>
            <p:ph type="sldNum" sz="quarter" idx="5"/>
          </p:nvPr>
        </p:nvSpPr>
        <p:spPr/>
        <p:txBody>
          <a:bodyPr/>
          <a:lstStyle/>
          <a:p>
            <a:fld id="{9606A79A-48AC-6344-A926-7E6ABD53936B}" type="slidenum">
              <a:rPr lang="en-US" smtClean="0"/>
              <a:t>3</a:t>
            </a:fld>
            <a:endParaRPr lang="en-US"/>
          </a:p>
        </p:txBody>
      </p:sp>
    </p:spTree>
    <p:extLst>
      <p:ext uri="{BB962C8B-B14F-4D97-AF65-F5344CB8AC3E}">
        <p14:creationId xmlns:p14="http://schemas.microsoft.com/office/powerpoint/2010/main" val="65131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 us discuss the original approach that preserves the RAW dependency. In the first step, the first batch of samples read the model and compute the gradient. The second step is to accumulate the gradient from the first batch to the model x. The third step, the second batch of samples read the updated model and compute their gradient. The fourth step is to accumulate the gradient from the second batch to the model x and so on.  We can observe that the hardware pipeline has 50% utilization. </a:t>
            </a:r>
          </a:p>
        </p:txBody>
      </p:sp>
      <p:sp>
        <p:nvSpPr>
          <p:cNvPr id="4" name="Slide Number Placeholder 3"/>
          <p:cNvSpPr>
            <a:spLocks noGrp="1"/>
          </p:cNvSpPr>
          <p:nvPr>
            <p:ph type="sldNum" sz="quarter" idx="5"/>
          </p:nvPr>
        </p:nvSpPr>
        <p:spPr/>
        <p:txBody>
          <a:bodyPr/>
          <a:lstStyle/>
          <a:p>
            <a:fld id="{9606A79A-48AC-6344-A926-7E6ABD53936B}" type="slidenum">
              <a:rPr lang="en-US" smtClean="0"/>
              <a:t>30</a:t>
            </a:fld>
            <a:endParaRPr lang="en-US"/>
          </a:p>
        </p:txBody>
      </p:sp>
    </p:spTree>
    <p:extLst>
      <p:ext uri="{BB962C8B-B14F-4D97-AF65-F5344CB8AC3E}">
        <p14:creationId xmlns:p14="http://schemas.microsoft.com/office/powerpoint/2010/main" val="3395829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can see that the original implementation of synchronous design is compute-bound. So can we improve the throughput of synchronous design? The answer is yes. We observe that FPGA can manage at the granularity of 64 features, not at the granularity of gradient/model. We introduce the chaining technique from computer architecture to overlap computation with the model access. We can do some aggressive control on the model update from the first batch. In particular, after the first part of gradient that is from the first 64 samples is accumulated into the model x, we can immediately inform the second batch to read this part of model. We can see the second batch can still read the up-to-date model, but the model update part significantly overlap with the computation. </a:t>
            </a:r>
          </a:p>
        </p:txBody>
      </p:sp>
      <p:sp>
        <p:nvSpPr>
          <p:cNvPr id="4" name="Slide Number Placeholder 3"/>
          <p:cNvSpPr>
            <a:spLocks noGrp="1"/>
          </p:cNvSpPr>
          <p:nvPr>
            <p:ph type="sldNum" sz="quarter" idx="5"/>
          </p:nvPr>
        </p:nvSpPr>
        <p:spPr/>
        <p:txBody>
          <a:bodyPr/>
          <a:lstStyle/>
          <a:p>
            <a:fld id="{9606A79A-48AC-6344-A926-7E6ABD53936B}" type="slidenum">
              <a:rPr lang="en-US" smtClean="0"/>
              <a:t>31</a:t>
            </a:fld>
            <a:endParaRPr lang="en-US"/>
          </a:p>
        </p:txBody>
      </p:sp>
    </p:spTree>
    <p:extLst>
      <p:ext uri="{BB962C8B-B14F-4D97-AF65-F5344CB8AC3E}">
        <p14:creationId xmlns:p14="http://schemas.microsoft.com/office/powerpoint/2010/main" val="1231198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observe that the hardware pipeline is almost fully utilized, with a small gap there. Now our synchronous design is as fast as the asynchronous design and both are bounded by memory bandwidth on our tested FPGA. </a:t>
            </a:r>
          </a:p>
        </p:txBody>
      </p:sp>
      <p:sp>
        <p:nvSpPr>
          <p:cNvPr id="4" name="Slide Number Placeholder 3"/>
          <p:cNvSpPr>
            <a:spLocks noGrp="1"/>
          </p:cNvSpPr>
          <p:nvPr>
            <p:ph type="sldNum" sz="quarter" idx="5"/>
          </p:nvPr>
        </p:nvSpPr>
        <p:spPr/>
        <p:txBody>
          <a:bodyPr/>
          <a:lstStyle/>
          <a:p>
            <a:fld id="{9606A79A-48AC-6344-A926-7E6ABD53936B}" type="slidenum">
              <a:rPr lang="en-US" smtClean="0"/>
              <a:t>32</a:t>
            </a:fld>
            <a:endParaRPr lang="en-US"/>
          </a:p>
        </p:txBody>
      </p:sp>
    </p:spTree>
    <p:extLst>
      <p:ext uri="{BB962C8B-B14F-4D97-AF65-F5344CB8AC3E}">
        <p14:creationId xmlns:p14="http://schemas.microsoft.com/office/powerpoint/2010/main" val="4029214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 us check the effect of our synchronous design. We check the training loss with respect to the number of epochs. ModelAverage and Hogwild are two asynchronous implementation of SGD. They use 14 cores and full-precision datasets. MLWeaving is the synchronous implementation of SGD on an FPGA. From the figure, we can observe that MLWeaving needs significantly less number of epochs to converge than the Hogwild. It means that our FPGA implementation needs less computation than the CPU implementation. The takeaway message is that if you want to implement something in hardware, please do something that cannot efficiently maps on CPU/GPU, then your FPGA design effort pays off. </a:t>
            </a:r>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33</a:t>
            </a:fld>
            <a:endParaRPr lang="en-US"/>
          </a:p>
        </p:txBody>
      </p:sp>
    </p:spTree>
    <p:extLst>
      <p:ext uri="{BB962C8B-B14F-4D97-AF65-F5344CB8AC3E}">
        <p14:creationId xmlns:p14="http://schemas.microsoft.com/office/powerpoint/2010/main" val="1000465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 us to do the end to end comparison: compare the performance of MLWeaving on FPGA with multi-core SGD in terms of convergence speed. </a:t>
            </a:r>
          </a:p>
        </p:txBody>
      </p:sp>
      <p:sp>
        <p:nvSpPr>
          <p:cNvPr id="4" name="Slide Number Placeholder 3"/>
          <p:cNvSpPr>
            <a:spLocks noGrp="1"/>
          </p:cNvSpPr>
          <p:nvPr>
            <p:ph type="sldNum" sz="quarter" idx="5"/>
          </p:nvPr>
        </p:nvSpPr>
        <p:spPr/>
        <p:txBody>
          <a:bodyPr/>
          <a:lstStyle/>
          <a:p>
            <a:fld id="{9606A79A-48AC-6344-A926-7E6ABD53936B}" type="slidenum">
              <a:rPr lang="en-US" smtClean="0"/>
              <a:t>34</a:t>
            </a:fld>
            <a:endParaRPr lang="en-US"/>
          </a:p>
        </p:txBody>
      </p:sp>
    </p:spTree>
    <p:extLst>
      <p:ext uri="{BB962C8B-B14F-4D97-AF65-F5344CB8AC3E}">
        <p14:creationId xmlns:p14="http://schemas.microsoft.com/office/powerpoint/2010/main" val="3786120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implement our MLWeaving on the Intel CPU+FPGA platform that consists of a Xeon 14-core CPU and and an mid-size FPGA. Our MLWeaving is running on this FPGA. We integrate FPGA-enhanced machine learning operators into our Database DoppioDB 2.0. </a:t>
            </a:r>
            <a:endParaRPr lang="en-US" sz="1200" b="0" i="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9606A79A-48AC-6344-A926-7E6ABD53936B}" type="slidenum">
              <a:rPr lang="en-US" smtClean="0"/>
              <a:t>35</a:t>
            </a:fld>
            <a:endParaRPr lang="en-US"/>
          </a:p>
        </p:txBody>
      </p:sp>
    </p:spTree>
    <p:extLst>
      <p:ext uri="{BB962C8B-B14F-4D97-AF65-F5344CB8AC3E}">
        <p14:creationId xmlns:p14="http://schemas.microsoft.com/office/powerpoint/2010/main" val="3967361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do the end-to-end performance comparison between MLWeaving and CPU implementations Hogwild and ModelAverage. Here the CPU implementations uses 14 cores, AVX2 instructions and low-precision datasets, while MLWeaving uses the dataset with the precision of 3-bits. First we compare the wall clock time. We can see that MLWeaving is 11x faster than the fastest CPU implementation, even though the CPU has 4 times more memory bandwidth than our FPGA. Second, we compare the memory traffic. We can observe that MLWeaving needs 25X less memory traffic, indicating great energy efficiency of MLWeaving system, as the memory traffic always consumes the majority of the energy consumption of the modern computing system. </a:t>
            </a:r>
          </a:p>
        </p:txBody>
      </p:sp>
      <p:sp>
        <p:nvSpPr>
          <p:cNvPr id="4" name="Slide Number Placeholder 3"/>
          <p:cNvSpPr>
            <a:spLocks noGrp="1"/>
          </p:cNvSpPr>
          <p:nvPr>
            <p:ph type="sldNum" sz="quarter" idx="5"/>
          </p:nvPr>
        </p:nvSpPr>
        <p:spPr/>
        <p:txBody>
          <a:bodyPr/>
          <a:lstStyle/>
          <a:p>
            <a:fld id="{9606A79A-48AC-6344-A926-7E6ABD53936B}" type="slidenum">
              <a:rPr lang="en-US" smtClean="0"/>
              <a:t>36</a:t>
            </a:fld>
            <a:endParaRPr lang="en-US"/>
          </a:p>
        </p:txBody>
      </p:sp>
    </p:spTree>
    <p:extLst>
      <p:ext uri="{BB962C8B-B14F-4D97-AF65-F5344CB8AC3E}">
        <p14:creationId xmlns:p14="http://schemas.microsoft.com/office/powerpoint/2010/main" val="361231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If you are interesting in our work MLWeaving,</a:t>
            </a:r>
          </a:p>
          <a:p>
            <a:r>
              <a:rPr lang="en-US" altLang="zh-CN" dirty="0"/>
              <a:t>please visit our demo in the Hollywood ballroom, 11:00-12:30, 27-29 Aug, 2019. </a:t>
            </a:r>
          </a:p>
        </p:txBody>
      </p:sp>
      <p:sp>
        <p:nvSpPr>
          <p:cNvPr id="4" name="Slide Number Placeholder 3"/>
          <p:cNvSpPr>
            <a:spLocks noGrp="1"/>
          </p:cNvSpPr>
          <p:nvPr>
            <p:ph type="sldNum" sz="quarter" idx="5"/>
          </p:nvPr>
        </p:nvSpPr>
        <p:spPr/>
        <p:txBody>
          <a:bodyPr/>
          <a:lstStyle/>
          <a:p>
            <a:fld id="{9606A79A-48AC-6344-A926-7E6ABD53936B}" type="slidenum">
              <a:rPr lang="en-US" smtClean="0"/>
              <a:t>37</a:t>
            </a:fld>
            <a:endParaRPr lang="en-US"/>
          </a:p>
        </p:txBody>
      </p:sp>
    </p:spTree>
    <p:extLst>
      <p:ext uri="{BB962C8B-B14F-4D97-AF65-F5344CB8AC3E}">
        <p14:creationId xmlns:p14="http://schemas.microsoft.com/office/powerpoint/2010/main" val="1335846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My work try to integrate FPGA-enhanced machine learning operators into Database. The goal of this work is to answer the following question: </a:t>
            </a:r>
            <a:r>
              <a:rPr lang="en-US" altLang="zh-CN" sz="1200" b="0" i="0" dirty="0">
                <a:latin typeface="Lato" panose="020F0502020204030203" pitchFamily="34" charset="0"/>
                <a:ea typeface="Lato" panose="020F0502020204030203" pitchFamily="34" charset="0"/>
                <a:cs typeface="Lato" panose="020F0502020204030203" pitchFamily="34" charset="0"/>
              </a:rPr>
              <a:t>For </a:t>
            </a:r>
            <a:r>
              <a:rPr lang="en-US" sz="1200" b="0" i="0" dirty="0">
                <a:latin typeface="Lato" panose="020F0502020204030203" pitchFamily="34" charset="0"/>
                <a:ea typeface="Lato" panose="020F0502020204030203" pitchFamily="34" charset="0"/>
                <a:cs typeface="Lato" panose="020F0502020204030203" pitchFamily="34" charset="0"/>
              </a:rPr>
              <a:t>GLM training, can we use FPGAs to enable things that cannot be well done on CPUs</a:t>
            </a:r>
            <a:r>
              <a:rPr lang="en-US" altLang="zh-CN" sz="1200" b="0" i="0" dirty="0">
                <a:latin typeface="Lato" panose="020F0502020204030203" pitchFamily="34" charset="0"/>
                <a:ea typeface="Lato" panose="020F0502020204030203" pitchFamily="34" charset="0"/>
                <a:cs typeface="Lato" panose="020F0502020204030203" pitchFamily="34" charset="0"/>
              </a:rPr>
              <a:t>/GPUs</a:t>
            </a:r>
            <a:r>
              <a:rPr lang="en-US" sz="1200" b="0" i="0" dirty="0">
                <a:latin typeface="Lato" panose="020F0502020204030203" pitchFamily="34" charset="0"/>
                <a:ea typeface="Lato" panose="020F0502020204030203" pitchFamily="34" charset="0"/>
                <a:cs typeface="Lato" panose="020F0502020204030203" pitchFamily="34" charset="0"/>
              </a:rPr>
              <a:t>?</a:t>
            </a:r>
          </a:p>
          <a:p>
            <a:r>
              <a:rPr lang="en-US" altLang="zh-CN" dirty="0"/>
              <a:t>Our answer is yes. First, we enable arbitrary-precision training to take advantage of low precision. Second, we achieve high-throughput synchronous hardware design.</a:t>
            </a:r>
          </a:p>
        </p:txBody>
      </p:sp>
      <p:sp>
        <p:nvSpPr>
          <p:cNvPr id="4" name="Slide Number Placeholder 3"/>
          <p:cNvSpPr>
            <a:spLocks noGrp="1"/>
          </p:cNvSpPr>
          <p:nvPr>
            <p:ph type="sldNum" sz="quarter" idx="5"/>
          </p:nvPr>
        </p:nvSpPr>
        <p:spPr/>
        <p:txBody>
          <a:bodyPr/>
          <a:lstStyle/>
          <a:p>
            <a:fld id="{9606A79A-48AC-6344-A926-7E6ABD53936B}" type="slidenum">
              <a:rPr lang="en-US" smtClean="0"/>
              <a:t>38</a:t>
            </a:fld>
            <a:endParaRPr lang="en-US"/>
          </a:p>
        </p:txBody>
      </p:sp>
    </p:spTree>
    <p:extLst>
      <p:ext uri="{BB962C8B-B14F-4D97-AF65-F5344CB8AC3E}">
        <p14:creationId xmlns:p14="http://schemas.microsoft.com/office/powerpoint/2010/main" val="2278690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 us consider the case with only two cores. Two cores share the model x.  Each core just access the model regardless of the other core. SGD can still converge when it is asynchronous, as SGD is a robust algorithm. However, the throughput of SGD is still not high since cache coherence overhead dominates the overall performance. </a:t>
            </a:r>
          </a:p>
        </p:txBody>
      </p:sp>
      <p:sp>
        <p:nvSpPr>
          <p:cNvPr id="4" name="Slide Number Placeholder 3"/>
          <p:cNvSpPr>
            <a:spLocks noGrp="1"/>
          </p:cNvSpPr>
          <p:nvPr>
            <p:ph type="sldNum" sz="quarter" idx="5"/>
          </p:nvPr>
        </p:nvSpPr>
        <p:spPr/>
        <p:txBody>
          <a:bodyPr/>
          <a:lstStyle/>
          <a:p>
            <a:fld id="{9606A79A-48AC-6344-A926-7E6ABD53936B}" type="slidenum">
              <a:rPr lang="en-US" smtClean="0"/>
              <a:t>39</a:t>
            </a:fld>
            <a:endParaRPr lang="en-US"/>
          </a:p>
        </p:txBody>
      </p:sp>
    </p:spTree>
    <p:extLst>
      <p:ext uri="{BB962C8B-B14F-4D97-AF65-F5344CB8AC3E}">
        <p14:creationId xmlns:p14="http://schemas.microsoft.com/office/powerpoint/2010/main" val="48278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Typically, SGD has three components: training data, computing device and model. OK. how </a:t>
            </a:r>
            <a:r>
              <a:rPr lang="en-US" altLang="zh-CN" dirty="0" err="1"/>
              <a:t>sgd</a:t>
            </a:r>
            <a:r>
              <a:rPr lang="en-US" altLang="zh-CN" dirty="0"/>
              <a:t> works? First, SGD read one row Ar. Second, SGD read the model x. Third, compute the gradient. Fourth, accumulate gradient to the model x. Then, SGD repeats such a process until it converges. SGD has two interesting properties. First, the model x can be staled, especially when running on multiple cores. Second, the dataset and gradient can be low precision, not always full precision. </a:t>
            </a:r>
          </a:p>
        </p:txBody>
      </p:sp>
      <p:sp>
        <p:nvSpPr>
          <p:cNvPr id="4" name="Slide Number Placeholder 3"/>
          <p:cNvSpPr>
            <a:spLocks noGrp="1"/>
          </p:cNvSpPr>
          <p:nvPr>
            <p:ph type="sldNum" sz="quarter" idx="5"/>
          </p:nvPr>
        </p:nvSpPr>
        <p:spPr/>
        <p:txBody>
          <a:bodyPr/>
          <a:lstStyle/>
          <a:p>
            <a:fld id="{9606A79A-48AC-6344-A926-7E6ABD53936B}" type="slidenum">
              <a:rPr lang="en-US" smtClean="0"/>
              <a:t>4</a:t>
            </a:fld>
            <a:endParaRPr lang="en-US"/>
          </a:p>
        </p:txBody>
      </p:sp>
    </p:spTree>
    <p:extLst>
      <p:ext uri="{BB962C8B-B14F-4D97-AF65-F5344CB8AC3E}">
        <p14:creationId xmlns:p14="http://schemas.microsoft.com/office/powerpoint/2010/main" val="74366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second approach is ModelAverage. How does ModelAverage work? I also assume there are two cores. Each core has its own copy of the model x such that each core reads from and write to its own copy of the model x. After each epoch, two copies of the model x are averaged and then each core has the global model. Therefore, it does not have any issue from cache coherence. Seem perfect, actually no. What is the problem, its convergence might be slower, as the model that are used to compute the gradient is typically not the global model but local model. </a:t>
            </a:r>
          </a:p>
        </p:txBody>
      </p:sp>
      <p:sp>
        <p:nvSpPr>
          <p:cNvPr id="4" name="Slide Number Placeholder 3"/>
          <p:cNvSpPr>
            <a:spLocks noGrp="1"/>
          </p:cNvSpPr>
          <p:nvPr>
            <p:ph type="sldNum" sz="quarter" idx="5"/>
          </p:nvPr>
        </p:nvSpPr>
        <p:spPr/>
        <p:txBody>
          <a:bodyPr/>
          <a:lstStyle/>
          <a:p>
            <a:fld id="{9606A79A-48AC-6344-A926-7E6ABD53936B}" type="slidenum">
              <a:rPr lang="en-US" smtClean="0"/>
              <a:t>40</a:t>
            </a:fld>
            <a:endParaRPr lang="en-US"/>
          </a:p>
        </p:txBody>
      </p:sp>
    </p:spTree>
    <p:extLst>
      <p:ext uri="{BB962C8B-B14F-4D97-AF65-F5344CB8AC3E}">
        <p14:creationId xmlns:p14="http://schemas.microsoft.com/office/powerpoint/2010/main" val="1089587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use one concrete example to illustrate how bit-serial multiplier works, say 4-bit times 4-bit multiplication. </a:t>
            </a:r>
          </a:p>
          <a:p>
            <a:r>
              <a:rPr lang="en-US" dirty="0"/>
              <a:t>In this example, we use decimal number for ease of understanding, it should be binary. The full precision is 4 bits 43 </a:t>
            </a:r>
            <a:r>
              <a:rPr lang="en-US" dirty="0" err="1"/>
              <a:t>handred</a:t>
            </a:r>
            <a:r>
              <a:rPr lang="en-US" dirty="0"/>
              <a:t> 21 times 20. When the precision becomes 3-bit, we mean 4321 becomes 4320, 2-bit means 4300, and 1-bit means 4000</a:t>
            </a:r>
          </a:p>
        </p:txBody>
      </p:sp>
      <p:sp>
        <p:nvSpPr>
          <p:cNvPr id="4" name="Slide Number Placeholder 3"/>
          <p:cNvSpPr>
            <a:spLocks noGrp="1"/>
          </p:cNvSpPr>
          <p:nvPr>
            <p:ph type="sldNum" sz="quarter" idx="5"/>
          </p:nvPr>
        </p:nvSpPr>
        <p:spPr/>
        <p:txBody>
          <a:bodyPr/>
          <a:lstStyle/>
          <a:p>
            <a:fld id="{9606A79A-48AC-6344-A926-7E6ABD53936B}" type="slidenum">
              <a:rPr lang="en-US" smtClean="0"/>
              <a:t>41</a:t>
            </a:fld>
            <a:endParaRPr lang="en-US"/>
          </a:p>
        </p:txBody>
      </p:sp>
    </p:spTree>
    <p:extLst>
      <p:ext uri="{BB962C8B-B14F-4D97-AF65-F5344CB8AC3E}">
        <p14:creationId xmlns:p14="http://schemas.microsoft.com/office/powerpoint/2010/main" val="3806515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we can see how bit-serial multiplier works. Bit serial multiplier has two parts. </a:t>
            </a:r>
          </a:p>
        </p:txBody>
      </p:sp>
      <p:sp>
        <p:nvSpPr>
          <p:cNvPr id="4" name="Slide Number Placeholder 3"/>
          <p:cNvSpPr>
            <a:spLocks noGrp="1"/>
          </p:cNvSpPr>
          <p:nvPr>
            <p:ph type="sldNum" sz="quarter" idx="5"/>
          </p:nvPr>
        </p:nvSpPr>
        <p:spPr/>
        <p:txBody>
          <a:bodyPr/>
          <a:lstStyle/>
          <a:p>
            <a:fld id="{9606A79A-48AC-6344-A926-7E6ABD53936B}" type="slidenum">
              <a:rPr lang="en-US" smtClean="0"/>
              <a:t>42</a:t>
            </a:fld>
            <a:endParaRPr lang="en-US"/>
          </a:p>
        </p:txBody>
      </p:sp>
    </p:spTree>
    <p:extLst>
      <p:ext uri="{BB962C8B-B14F-4D97-AF65-F5344CB8AC3E}">
        <p14:creationId xmlns:p14="http://schemas.microsoft.com/office/powerpoint/2010/main" val="2783235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is bit-serial part, which is shown in color. The second part is the bit-parallel part which is in black. The bit-serial multiplier does not do a multiplication as a whole, but accumulates bit by bit and stores the accumulation result in the variable sum.  </a:t>
            </a:r>
          </a:p>
        </p:txBody>
      </p:sp>
      <p:sp>
        <p:nvSpPr>
          <p:cNvPr id="4" name="Slide Number Placeholder 3"/>
          <p:cNvSpPr>
            <a:spLocks noGrp="1"/>
          </p:cNvSpPr>
          <p:nvPr>
            <p:ph type="sldNum" sz="quarter" idx="5"/>
          </p:nvPr>
        </p:nvSpPr>
        <p:spPr/>
        <p:txBody>
          <a:bodyPr/>
          <a:lstStyle/>
          <a:p>
            <a:fld id="{9606A79A-48AC-6344-A926-7E6ABD53936B}" type="slidenum">
              <a:rPr lang="en-US" smtClean="0"/>
              <a:t>43</a:t>
            </a:fld>
            <a:endParaRPr lang="en-US"/>
          </a:p>
        </p:txBody>
      </p:sp>
    </p:spTree>
    <p:extLst>
      <p:ext uri="{BB962C8B-B14F-4D97-AF65-F5344CB8AC3E}">
        <p14:creationId xmlns:p14="http://schemas.microsoft.com/office/powerpoint/2010/main" val="2377816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44</a:t>
            </a:fld>
            <a:endParaRPr lang="en-US"/>
          </a:p>
        </p:txBody>
      </p:sp>
    </p:spTree>
    <p:extLst>
      <p:ext uri="{BB962C8B-B14F-4D97-AF65-F5344CB8AC3E}">
        <p14:creationId xmlns:p14="http://schemas.microsoft.com/office/powerpoint/2010/main" val="3122810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What if we we want 1-bit precision? At the first cycle, we fetch the most significant bit 4 out of memory and feed it into the bit-serial multiplier in the FPGA. </a:t>
            </a:r>
          </a:p>
        </p:txBody>
      </p:sp>
      <p:sp>
        <p:nvSpPr>
          <p:cNvPr id="4" name="Slide Number Placeholder 3"/>
          <p:cNvSpPr>
            <a:spLocks noGrp="1"/>
          </p:cNvSpPr>
          <p:nvPr>
            <p:ph type="sldNum" sz="quarter" idx="5"/>
          </p:nvPr>
        </p:nvSpPr>
        <p:spPr/>
        <p:txBody>
          <a:bodyPr/>
          <a:lstStyle/>
          <a:p>
            <a:fld id="{9606A79A-48AC-6344-A926-7E6ABD53936B}" type="slidenum">
              <a:rPr lang="en-US" smtClean="0"/>
              <a:t>45</a:t>
            </a:fld>
            <a:endParaRPr lang="en-US"/>
          </a:p>
        </p:txBody>
      </p:sp>
    </p:spTree>
    <p:extLst>
      <p:ext uri="{BB962C8B-B14F-4D97-AF65-F5344CB8AC3E}">
        <p14:creationId xmlns:p14="http://schemas.microsoft.com/office/powerpoint/2010/main" val="3708843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result becomes 80000. It is done with 1-bit precision. If we want higher precision, we try to read the second bit. </a:t>
            </a:r>
          </a:p>
        </p:txBody>
      </p:sp>
      <p:sp>
        <p:nvSpPr>
          <p:cNvPr id="4" name="Slide Number Placeholder 3"/>
          <p:cNvSpPr>
            <a:spLocks noGrp="1"/>
          </p:cNvSpPr>
          <p:nvPr>
            <p:ph type="sldNum" sz="quarter" idx="5"/>
          </p:nvPr>
        </p:nvSpPr>
        <p:spPr/>
        <p:txBody>
          <a:bodyPr/>
          <a:lstStyle/>
          <a:p>
            <a:fld id="{9606A79A-48AC-6344-A926-7E6ABD53936B}" type="slidenum">
              <a:rPr lang="en-US" smtClean="0"/>
              <a:t>46</a:t>
            </a:fld>
            <a:endParaRPr lang="en-US"/>
          </a:p>
        </p:txBody>
      </p:sp>
    </p:spTree>
    <p:extLst>
      <p:ext uri="{BB962C8B-B14F-4D97-AF65-F5344CB8AC3E}">
        <p14:creationId xmlns:p14="http://schemas.microsoft.com/office/powerpoint/2010/main" val="17245071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second cycle, we fetch the second bit 3 from memory and feed it into the bit-serial multiplier.</a:t>
            </a:r>
            <a:endParaRPr lang="en-US" dirty="0"/>
          </a:p>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47</a:t>
            </a:fld>
            <a:endParaRPr lang="en-US"/>
          </a:p>
        </p:txBody>
      </p:sp>
    </p:spTree>
    <p:extLst>
      <p:ext uri="{BB962C8B-B14F-4D97-AF65-F5344CB8AC3E}">
        <p14:creationId xmlns:p14="http://schemas.microsoft.com/office/powerpoint/2010/main" val="2107149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here means 300.</a:t>
            </a:r>
          </a:p>
        </p:txBody>
      </p:sp>
      <p:sp>
        <p:nvSpPr>
          <p:cNvPr id="4" name="Slide Number Placeholder 3"/>
          <p:cNvSpPr>
            <a:spLocks noGrp="1"/>
          </p:cNvSpPr>
          <p:nvPr>
            <p:ph type="sldNum" sz="quarter" idx="5"/>
          </p:nvPr>
        </p:nvSpPr>
        <p:spPr/>
        <p:txBody>
          <a:bodyPr/>
          <a:lstStyle/>
          <a:p>
            <a:fld id="{9606A79A-48AC-6344-A926-7E6ABD53936B}" type="slidenum">
              <a:rPr lang="en-US" smtClean="0"/>
              <a:t>48</a:t>
            </a:fld>
            <a:endParaRPr lang="en-US"/>
          </a:p>
        </p:txBody>
      </p:sp>
    </p:spTree>
    <p:extLst>
      <p:ext uri="{BB962C8B-B14F-4D97-AF65-F5344CB8AC3E}">
        <p14:creationId xmlns:p14="http://schemas.microsoft.com/office/powerpoint/2010/main" val="3981164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accumulation result becomes 86000. It is done with 2-bit precision. If we want higher precision, we try to read the third bit. </a:t>
            </a:r>
          </a:p>
        </p:txBody>
      </p:sp>
      <p:sp>
        <p:nvSpPr>
          <p:cNvPr id="4" name="Slide Number Placeholder 3"/>
          <p:cNvSpPr>
            <a:spLocks noGrp="1"/>
          </p:cNvSpPr>
          <p:nvPr>
            <p:ph type="sldNum" sz="quarter" idx="5"/>
          </p:nvPr>
        </p:nvSpPr>
        <p:spPr/>
        <p:txBody>
          <a:bodyPr/>
          <a:lstStyle/>
          <a:p>
            <a:fld id="{9606A79A-48AC-6344-A926-7E6ABD53936B}" type="slidenum">
              <a:rPr lang="en-US" smtClean="0"/>
              <a:t>49</a:t>
            </a:fld>
            <a:endParaRPr lang="en-US"/>
          </a:p>
        </p:txBody>
      </p:sp>
    </p:spTree>
    <p:extLst>
      <p:ext uri="{BB962C8B-B14F-4D97-AF65-F5344CB8AC3E}">
        <p14:creationId xmlns:p14="http://schemas.microsoft.com/office/powerpoint/2010/main" val="70284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How about SGD on the CPU? Synchronous or asynchronous? </a:t>
            </a:r>
          </a:p>
        </p:txBody>
      </p:sp>
      <p:sp>
        <p:nvSpPr>
          <p:cNvPr id="4" name="Slide Number Placeholder 3"/>
          <p:cNvSpPr>
            <a:spLocks noGrp="1"/>
          </p:cNvSpPr>
          <p:nvPr>
            <p:ph type="sldNum" sz="quarter" idx="5"/>
          </p:nvPr>
        </p:nvSpPr>
        <p:spPr/>
        <p:txBody>
          <a:bodyPr/>
          <a:lstStyle/>
          <a:p>
            <a:fld id="{9606A79A-48AC-6344-A926-7E6ABD53936B}" type="slidenum">
              <a:rPr lang="en-US" smtClean="0"/>
              <a:t>5</a:t>
            </a:fld>
            <a:endParaRPr lang="en-US"/>
          </a:p>
        </p:txBody>
      </p:sp>
    </p:spTree>
    <p:extLst>
      <p:ext uri="{BB962C8B-B14F-4D97-AF65-F5344CB8AC3E}">
        <p14:creationId xmlns:p14="http://schemas.microsoft.com/office/powerpoint/2010/main" val="6863362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third cycle, we fetch the third bit 2 from memory and feed it into the bit-serial multiplier.</a:t>
            </a:r>
            <a:endParaRPr lang="en-US" dirty="0"/>
          </a:p>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50</a:t>
            </a:fld>
            <a:endParaRPr lang="en-US"/>
          </a:p>
        </p:txBody>
      </p:sp>
    </p:spTree>
    <p:extLst>
      <p:ext uri="{BB962C8B-B14F-4D97-AF65-F5344CB8AC3E}">
        <p14:creationId xmlns:p14="http://schemas.microsoft.com/office/powerpoint/2010/main" val="914696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2 means 20. </a:t>
            </a:r>
          </a:p>
        </p:txBody>
      </p:sp>
      <p:sp>
        <p:nvSpPr>
          <p:cNvPr id="4" name="Slide Number Placeholder 3"/>
          <p:cNvSpPr>
            <a:spLocks noGrp="1"/>
          </p:cNvSpPr>
          <p:nvPr>
            <p:ph type="sldNum" sz="quarter" idx="5"/>
          </p:nvPr>
        </p:nvSpPr>
        <p:spPr/>
        <p:txBody>
          <a:bodyPr/>
          <a:lstStyle/>
          <a:p>
            <a:fld id="{9606A79A-48AC-6344-A926-7E6ABD53936B}" type="slidenum">
              <a:rPr lang="en-US" smtClean="0"/>
              <a:t>51</a:t>
            </a:fld>
            <a:endParaRPr lang="en-US"/>
          </a:p>
        </p:txBody>
      </p:sp>
    </p:spTree>
    <p:extLst>
      <p:ext uri="{BB962C8B-B14F-4D97-AF65-F5344CB8AC3E}">
        <p14:creationId xmlns:p14="http://schemas.microsoft.com/office/powerpoint/2010/main" val="1604687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accumulation result becomes 86400. It is done with 3-bit precision. If we want full-precision, we have to proceed to the next bit. </a:t>
            </a:r>
          </a:p>
        </p:txBody>
      </p:sp>
      <p:sp>
        <p:nvSpPr>
          <p:cNvPr id="4" name="Slide Number Placeholder 3"/>
          <p:cNvSpPr>
            <a:spLocks noGrp="1"/>
          </p:cNvSpPr>
          <p:nvPr>
            <p:ph type="sldNum" sz="quarter" idx="5"/>
          </p:nvPr>
        </p:nvSpPr>
        <p:spPr/>
        <p:txBody>
          <a:bodyPr/>
          <a:lstStyle/>
          <a:p>
            <a:fld id="{9606A79A-48AC-6344-A926-7E6ABD53936B}" type="slidenum">
              <a:rPr lang="en-US" smtClean="0"/>
              <a:t>52</a:t>
            </a:fld>
            <a:endParaRPr lang="en-US"/>
          </a:p>
        </p:txBody>
      </p:sp>
    </p:spTree>
    <p:extLst>
      <p:ext uri="{BB962C8B-B14F-4D97-AF65-F5344CB8AC3E}">
        <p14:creationId xmlns:p14="http://schemas.microsoft.com/office/powerpoint/2010/main" val="2956815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use one concrete example to illustrate how bit-serial multiplier works, say 4-bit times 4-bit multiplication. </a:t>
            </a:r>
          </a:p>
        </p:txBody>
      </p:sp>
      <p:sp>
        <p:nvSpPr>
          <p:cNvPr id="4" name="Slide Number Placeholder 3"/>
          <p:cNvSpPr>
            <a:spLocks noGrp="1"/>
          </p:cNvSpPr>
          <p:nvPr>
            <p:ph type="sldNum" sz="quarter" idx="5"/>
          </p:nvPr>
        </p:nvSpPr>
        <p:spPr/>
        <p:txBody>
          <a:bodyPr/>
          <a:lstStyle/>
          <a:p>
            <a:fld id="{9606A79A-48AC-6344-A926-7E6ABD53936B}" type="slidenum">
              <a:rPr lang="en-US" smtClean="0"/>
              <a:t>53</a:t>
            </a:fld>
            <a:endParaRPr lang="en-US"/>
          </a:p>
        </p:txBody>
      </p:sp>
    </p:spTree>
    <p:extLst>
      <p:ext uri="{BB962C8B-B14F-4D97-AF65-F5344CB8AC3E}">
        <p14:creationId xmlns:p14="http://schemas.microsoft.com/office/powerpoint/2010/main" val="900129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 means 1. </a:t>
            </a:r>
            <a:endParaRPr lang="en-US" dirty="0"/>
          </a:p>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54</a:t>
            </a:fld>
            <a:endParaRPr lang="en-US"/>
          </a:p>
        </p:txBody>
      </p:sp>
    </p:spTree>
    <p:extLst>
      <p:ext uri="{BB962C8B-B14F-4D97-AF65-F5344CB8AC3E}">
        <p14:creationId xmlns:p14="http://schemas.microsoft.com/office/powerpoint/2010/main" val="3637343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the accumulation result becomes 86420. It is done, and we can proceed to the multiplication. </a:t>
            </a:r>
          </a:p>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55</a:t>
            </a:fld>
            <a:endParaRPr lang="en-US"/>
          </a:p>
        </p:txBody>
      </p:sp>
    </p:spTree>
    <p:extLst>
      <p:ext uri="{BB962C8B-B14F-4D97-AF65-F5344CB8AC3E}">
        <p14:creationId xmlns:p14="http://schemas.microsoft.com/office/powerpoint/2010/main" val="158521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When SGD running on a single core, it is synchronous, but its throughput is low since only one core is used. We can observe that there is read after write dependency regarding the model x. Such a dependency will cause problem when mapping SGD on multiple cores. There are two state-of-the-art multi-core SGD implementations: Hogwild and </a:t>
            </a:r>
            <a:r>
              <a:rPr lang="en-US" altLang="zh-CN" dirty="0" err="1"/>
              <a:t>Modelaverage</a:t>
            </a:r>
            <a:r>
              <a:rPr lang="en-US" altLang="zh-CN" dirty="0"/>
              <a:t>. Both have to rely on asynchrony.  First, I will talk about how </a:t>
            </a:r>
            <a:r>
              <a:rPr lang="en-US" altLang="zh-CN" dirty="0" err="1"/>
              <a:t>HogWild</a:t>
            </a:r>
            <a:r>
              <a:rPr lang="en-US" altLang="zh-CN" dirty="0"/>
              <a:t> works.</a:t>
            </a:r>
          </a:p>
        </p:txBody>
      </p:sp>
      <p:sp>
        <p:nvSpPr>
          <p:cNvPr id="4" name="Slide Number Placeholder 3"/>
          <p:cNvSpPr>
            <a:spLocks noGrp="1"/>
          </p:cNvSpPr>
          <p:nvPr>
            <p:ph type="sldNum" sz="quarter" idx="5"/>
          </p:nvPr>
        </p:nvSpPr>
        <p:spPr/>
        <p:txBody>
          <a:bodyPr/>
          <a:lstStyle/>
          <a:p>
            <a:fld id="{9606A79A-48AC-6344-A926-7E6ABD53936B}" type="slidenum">
              <a:rPr lang="en-US" smtClean="0"/>
              <a:t>6</a:t>
            </a:fld>
            <a:endParaRPr lang="en-US"/>
          </a:p>
        </p:txBody>
      </p:sp>
    </p:spTree>
    <p:extLst>
      <p:ext uri="{BB962C8B-B14F-4D97-AF65-F5344CB8AC3E}">
        <p14:creationId xmlns:p14="http://schemas.microsoft.com/office/powerpoint/2010/main" val="197553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When SGD running on a single core, it is synchronous, but its throughput is low since only one core is used. We can observe that there is read after write dependency regarding the model x. Such a dependency will cause problem when mapping SGD on multiple cores. There are two state-of-the-art multi-core SGD implementations: Hogwild and </a:t>
            </a:r>
            <a:r>
              <a:rPr lang="en-US" altLang="zh-CN" dirty="0" err="1"/>
              <a:t>Modelaverage</a:t>
            </a:r>
            <a:r>
              <a:rPr lang="en-US" altLang="zh-CN" dirty="0"/>
              <a:t>. Both have to rely on asynchrony.  First, I will talk about how </a:t>
            </a:r>
            <a:r>
              <a:rPr lang="en-US" altLang="zh-CN" dirty="0" err="1"/>
              <a:t>HogWild</a:t>
            </a:r>
            <a:r>
              <a:rPr lang="en-US" altLang="zh-CN" dirty="0"/>
              <a:t> works.</a:t>
            </a:r>
          </a:p>
        </p:txBody>
      </p:sp>
      <p:sp>
        <p:nvSpPr>
          <p:cNvPr id="4" name="Slide Number Placeholder 3"/>
          <p:cNvSpPr>
            <a:spLocks noGrp="1"/>
          </p:cNvSpPr>
          <p:nvPr>
            <p:ph type="sldNum" sz="quarter" idx="5"/>
          </p:nvPr>
        </p:nvSpPr>
        <p:spPr/>
        <p:txBody>
          <a:bodyPr/>
          <a:lstStyle/>
          <a:p>
            <a:fld id="{9606A79A-48AC-6344-A926-7E6ABD53936B}" type="slidenum">
              <a:rPr lang="en-US" smtClean="0"/>
              <a:t>7</a:t>
            </a:fld>
            <a:endParaRPr lang="en-US"/>
          </a:p>
        </p:txBody>
      </p:sp>
    </p:spTree>
    <p:extLst>
      <p:ext uri="{BB962C8B-B14F-4D97-AF65-F5344CB8AC3E}">
        <p14:creationId xmlns:p14="http://schemas.microsoft.com/office/powerpoint/2010/main" val="170301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 us summarize. For the single core SGD, it can be synchronous, so it needs fewer number of epochs to converge, but its throughput is low. For the multi-core SGD, it is async. So its throughput is higher but needs more epochs to converge. </a:t>
            </a:r>
          </a:p>
        </p:txBody>
      </p:sp>
      <p:sp>
        <p:nvSpPr>
          <p:cNvPr id="4" name="Slide Number Placeholder 3"/>
          <p:cNvSpPr>
            <a:spLocks noGrp="1"/>
          </p:cNvSpPr>
          <p:nvPr>
            <p:ph type="sldNum" sz="quarter" idx="5"/>
          </p:nvPr>
        </p:nvSpPr>
        <p:spPr/>
        <p:txBody>
          <a:bodyPr/>
          <a:lstStyle/>
          <a:p>
            <a:fld id="{9606A79A-48AC-6344-A926-7E6ABD53936B}" type="slidenum">
              <a:rPr lang="en-US" smtClean="0"/>
              <a:t>8</a:t>
            </a:fld>
            <a:endParaRPr lang="en-US"/>
          </a:p>
        </p:txBody>
      </p:sp>
    </p:spTree>
    <p:extLst>
      <p:ext uri="{BB962C8B-B14F-4D97-AF65-F5344CB8AC3E}">
        <p14:creationId xmlns:p14="http://schemas.microsoft.com/office/powerpoint/2010/main" val="151754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SGD, why we care about low precision?</a:t>
            </a:r>
          </a:p>
        </p:txBody>
      </p:sp>
      <p:sp>
        <p:nvSpPr>
          <p:cNvPr id="4" name="Slide Number Placeholder 3"/>
          <p:cNvSpPr>
            <a:spLocks noGrp="1"/>
          </p:cNvSpPr>
          <p:nvPr>
            <p:ph type="sldNum" sz="quarter" idx="5"/>
          </p:nvPr>
        </p:nvSpPr>
        <p:spPr/>
        <p:txBody>
          <a:bodyPr/>
          <a:lstStyle/>
          <a:p>
            <a:fld id="{9606A79A-48AC-6344-A926-7E6ABD53936B}" type="slidenum">
              <a:rPr lang="en-US" smtClean="0"/>
              <a:t>9</a:t>
            </a:fld>
            <a:endParaRPr lang="en-US"/>
          </a:p>
        </p:txBody>
      </p:sp>
    </p:spTree>
    <p:extLst>
      <p:ext uri="{BB962C8B-B14F-4D97-AF65-F5344CB8AC3E}">
        <p14:creationId xmlns:p14="http://schemas.microsoft.com/office/powerpoint/2010/main" val="488737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1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07">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858653" y="0"/>
            <a:ext cx="5333347" cy="6858000"/>
          </a:xfrm>
        </p:spPr>
        <p:txBody>
          <a:bodyPr/>
          <a:lstStyle/>
          <a:p>
            <a:endParaRPr lang="en-GB"/>
          </a:p>
        </p:txBody>
      </p:sp>
      <p:grpSp>
        <p:nvGrpSpPr>
          <p:cNvPr id="4" name="Group 3"/>
          <p:cNvGrpSpPr/>
          <p:nvPr userDrawn="1"/>
        </p:nvGrpSpPr>
        <p:grpSpPr>
          <a:xfrm>
            <a:off x="672790" y="1546179"/>
            <a:ext cx="958482" cy="70548"/>
            <a:chOff x="1373786" y="1322305"/>
            <a:chExt cx="958482" cy="70548"/>
          </a:xfrm>
        </p:grpSpPr>
        <p:sp>
          <p:nvSpPr>
            <p:cNvPr id="5" name="Oval 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 name="Oval 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7" name="Oval 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Oval 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Oval 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26" name="Title 1"/>
          <p:cNvSpPr>
            <a:spLocks noGrp="1"/>
          </p:cNvSpPr>
          <p:nvPr>
            <p:ph type="ctrTitle"/>
          </p:nvPr>
        </p:nvSpPr>
        <p:spPr>
          <a:xfrm>
            <a:off x="515357" y="466664"/>
            <a:ext cx="6139443" cy="975930"/>
          </a:xfrm>
        </p:spPr>
        <p:txBody>
          <a:bodyPr anchor="b">
            <a:normAutofit/>
          </a:bodyPr>
          <a:lstStyle>
            <a:lvl1pPr algn="l">
              <a:defRPr sz="3200"/>
            </a:lvl1pPr>
          </a:lstStyle>
          <a:p>
            <a:r>
              <a:rPr lang="en-US" dirty="0"/>
              <a:t>Click to edit Master title style</a:t>
            </a:r>
            <a:endParaRPr lang="en-GB" dirty="0"/>
          </a:p>
        </p:txBody>
      </p:sp>
    </p:spTree>
    <p:extLst>
      <p:ext uri="{BB962C8B-B14F-4D97-AF65-F5344CB8AC3E}">
        <p14:creationId xmlns:p14="http://schemas.microsoft.com/office/powerpoint/2010/main" val="159986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08">
    <p:spTree>
      <p:nvGrpSpPr>
        <p:cNvPr id="1" name=""/>
        <p:cNvGrpSpPr/>
        <p:nvPr/>
      </p:nvGrpSpPr>
      <p:grpSpPr>
        <a:xfrm>
          <a:off x="0" y="0"/>
          <a:ext cx="0" cy="0"/>
          <a:chOff x="0" y="0"/>
          <a:chExt cx="0" cy="0"/>
        </a:xfrm>
      </p:grpSpPr>
      <p:sp>
        <p:nvSpPr>
          <p:cNvPr id="20"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sp>
        <p:nvSpPr>
          <p:cNvPr id="21"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Group 21"/>
          <p:cNvGrpSpPr/>
          <p:nvPr userDrawn="1"/>
        </p:nvGrpSpPr>
        <p:grpSpPr>
          <a:xfrm>
            <a:off x="672790" y="1337633"/>
            <a:ext cx="958482" cy="70548"/>
            <a:chOff x="1373786" y="1322305"/>
            <a:chExt cx="958482" cy="70548"/>
          </a:xfrm>
        </p:grpSpPr>
        <p:sp>
          <p:nvSpPr>
            <p:cNvPr id="23" name="Oval 22"/>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4" name="Oval 23"/>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 name="Oval 24"/>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Oval 25"/>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44" name="Picture Placeholder 25"/>
          <p:cNvSpPr>
            <a:spLocks noGrp="1"/>
          </p:cNvSpPr>
          <p:nvPr>
            <p:ph type="pic" sz="quarter" idx="10"/>
          </p:nvPr>
        </p:nvSpPr>
        <p:spPr>
          <a:xfrm>
            <a:off x="5850" y="1777458"/>
            <a:ext cx="2016621" cy="2032004"/>
          </a:xfrm>
        </p:spPr>
        <p:txBody>
          <a:bodyPr/>
          <a:lstStyle/>
          <a:p>
            <a:endParaRPr lang="en-GB"/>
          </a:p>
        </p:txBody>
      </p:sp>
      <p:sp>
        <p:nvSpPr>
          <p:cNvPr id="35" name="Picture Placeholder 25"/>
          <p:cNvSpPr>
            <a:spLocks noGrp="1"/>
          </p:cNvSpPr>
          <p:nvPr>
            <p:ph type="pic" sz="quarter" idx="11"/>
          </p:nvPr>
        </p:nvSpPr>
        <p:spPr>
          <a:xfrm>
            <a:off x="2031996" y="1777458"/>
            <a:ext cx="2016621" cy="2032004"/>
          </a:xfrm>
        </p:spPr>
        <p:txBody>
          <a:bodyPr/>
          <a:lstStyle/>
          <a:p>
            <a:endParaRPr lang="en-GB"/>
          </a:p>
        </p:txBody>
      </p:sp>
      <p:sp>
        <p:nvSpPr>
          <p:cNvPr id="36" name="Picture Placeholder 25"/>
          <p:cNvSpPr>
            <a:spLocks noGrp="1"/>
          </p:cNvSpPr>
          <p:nvPr>
            <p:ph type="pic" sz="quarter" idx="12"/>
          </p:nvPr>
        </p:nvSpPr>
        <p:spPr>
          <a:xfrm>
            <a:off x="4067667" y="1777458"/>
            <a:ext cx="2016621" cy="2032004"/>
          </a:xfrm>
        </p:spPr>
        <p:txBody>
          <a:bodyPr/>
          <a:lstStyle/>
          <a:p>
            <a:endParaRPr lang="en-GB"/>
          </a:p>
        </p:txBody>
      </p:sp>
      <p:sp>
        <p:nvSpPr>
          <p:cNvPr id="37" name="Picture Placeholder 25"/>
          <p:cNvSpPr>
            <a:spLocks noGrp="1"/>
          </p:cNvSpPr>
          <p:nvPr>
            <p:ph type="pic" sz="quarter" idx="13"/>
          </p:nvPr>
        </p:nvSpPr>
        <p:spPr>
          <a:xfrm>
            <a:off x="6093813" y="1777458"/>
            <a:ext cx="2016621" cy="2032004"/>
          </a:xfrm>
        </p:spPr>
        <p:txBody>
          <a:bodyPr/>
          <a:lstStyle/>
          <a:p>
            <a:endParaRPr lang="en-GB"/>
          </a:p>
        </p:txBody>
      </p:sp>
      <p:sp>
        <p:nvSpPr>
          <p:cNvPr id="38" name="Picture Placeholder 25"/>
          <p:cNvSpPr>
            <a:spLocks noGrp="1"/>
          </p:cNvSpPr>
          <p:nvPr>
            <p:ph type="pic" sz="quarter" idx="14"/>
          </p:nvPr>
        </p:nvSpPr>
        <p:spPr>
          <a:xfrm>
            <a:off x="8129484" y="1777458"/>
            <a:ext cx="2016621" cy="2032004"/>
          </a:xfrm>
        </p:spPr>
        <p:txBody>
          <a:bodyPr/>
          <a:lstStyle/>
          <a:p>
            <a:endParaRPr lang="en-GB"/>
          </a:p>
        </p:txBody>
      </p:sp>
      <p:sp>
        <p:nvSpPr>
          <p:cNvPr id="39" name="Picture Placeholder 25"/>
          <p:cNvSpPr>
            <a:spLocks noGrp="1"/>
          </p:cNvSpPr>
          <p:nvPr>
            <p:ph type="pic" sz="quarter" idx="15"/>
          </p:nvPr>
        </p:nvSpPr>
        <p:spPr>
          <a:xfrm>
            <a:off x="10165155" y="1777458"/>
            <a:ext cx="2016621" cy="2032004"/>
          </a:xfrm>
        </p:spPr>
        <p:txBody>
          <a:bodyPr/>
          <a:lstStyle/>
          <a:p>
            <a:endParaRPr lang="en-GB"/>
          </a:p>
        </p:txBody>
      </p:sp>
      <p:sp>
        <p:nvSpPr>
          <p:cNvPr id="63" name="Picture Placeholder 25"/>
          <p:cNvSpPr>
            <a:spLocks noGrp="1"/>
          </p:cNvSpPr>
          <p:nvPr>
            <p:ph type="pic" sz="quarter" idx="16"/>
          </p:nvPr>
        </p:nvSpPr>
        <p:spPr>
          <a:xfrm>
            <a:off x="5850" y="3838802"/>
            <a:ext cx="2016621" cy="2032004"/>
          </a:xfrm>
        </p:spPr>
        <p:txBody>
          <a:bodyPr/>
          <a:lstStyle/>
          <a:p>
            <a:endParaRPr lang="en-GB"/>
          </a:p>
        </p:txBody>
      </p:sp>
      <p:sp>
        <p:nvSpPr>
          <p:cNvPr id="64" name="Picture Placeholder 25"/>
          <p:cNvSpPr>
            <a:spLocks noGrp="1"/>
          </p:cNvSpPr>
          <p:nvPr>
            <p:ph type="pic" sz="quarter" idx="17"/>
          </p:nvPr>
        </p:nvSpPr>
        <p:spPr>
          <a:xfrm>
            <a:off x="2031996" y="3838802"/>
            <a:ext cx="2016621" cy="2032004"/>
          </a:xfrm>
        </p:spPr>
        <p:txBody>
          <a:bodyPr/>
          <a:lstStyle/>
          <a:p>
            <a:endParaRPr lang="en-GB"/>
          </a:p>
        </p:txBody>
      </p:sp>
      <p:sp>
        <p:nvSpPr>
          <p:cNvPr id="65" name="Picture Placeholder 25"/>
          <p:cNvSpPr>
            <a:spLocks noGrp="1"/>
          </p:cNvSpPr>
          <p:nvPr>
            <p:ph type="pic" sz="quarter" idx="18"/>
          </p:nvPr>
        </p:nvSpPr>
        <p:spPr>
          <a:xfrm>
            <a:off x="4067667" y="3838802"/>
            <a:ext cx="2016621" cy="2032004"/>
          </a:xfrm>
        </p:spPr>
        <p:txBody>
          <a:bodyPr/>
          <a:lstStyle/>
          <a:p>
            <a:endParaRPr lang="en-GB"/>
          </a:p>
        </p:txBody>
      </p:sp>
      <p:sp>
        <p:nvSpPr>
          <p:cNvPr id="66" name="Picture Placeholder 25"/>
          <p:cNvSpPr>
            <a:spLocks noGrp="1"/>
          </p:cNvSpPr>
          <p:nvPr>
            <p:ph type="pic" sz="quarter" idx="19"/>
          </p:nvPr>
        </p:nvSpPr>
        <p:spPr>
          <a:xfrm>
            <a:off x="6093813" y="3838802"/>
            <a:ext cx="2016621" cy="2032004"/>
          </a:xfrm>
        </p:spPr>
        <p:txBody>
          <a:bodyPr/>
          <a:lstStyle/>
          <a:p>
            <a:endParaRPr lang="en-GB"/>
          </a:p>
        </p:txBody>
      </p:sp>
      <p:sp>
        <p:nvSpPr>
          <p:cNvPr id="67" name="Picture Placeholder 25"/>
          <p:cNvSpPr>
            <a:spLocks noGrp="1"/>
          </p:cNvSpPr>
          <p:nvPr>
            <p:ph type="pic" sz="quarter" idx="20"/>
          </p:nvPr>
        </p:nvSpPr>
        <p:spPr>
          <a:xfrm>
            <a:off x="8129484" y="3838802"/>
            <a:ext cx="2016621" cy="2032004"/>
          </a:xfrm>
        </p:spPr>
        <p:txBody>
          <a:bodyPr/>
          <a:lstStyle/>
          <a:p>
            <a:endParaRPr lang="en-GB"/>
          </a:p>
        </p:txBody>
      </p:sp>
      <p:sp>
        <p:nvSpPr>
          <p:cNvPr id="68" name="Picture Placeholder 25"/>
          <p:cNvSpPr>
            <a:spLocks noGrp="1"/>
          </p:cNvSpPr>
          <p:nvPr>
            <p:ph type="pic" sz="quarter" idx="21"/>
          </p:nvPr>
        </p:nvSpPr>
        <p:spPr>
          <a:xfrm>
            <a:off x="10165155" y="3838802"/>
            <a:ext cx="2016621" cy="2032004"/>
          </a:xfrm>
        </p:spPr>
        <p:txBody>
          <a:bodyPr/>
          <a:lstStyle/>
          <a:p>
            <a:endParaRPr lang="en-GB"/>
          </a:p>
        </p:txBody>
      </p:sp>
    </p:spTree>
    <p:extLst>
      <p:ext uri="{BB962C8B-B14F-4D97-AF65-F5344CB8AC3E}">
        <p14:creationId xmlns:p14="http://schemas.microsoft.com/office/powerpoint/2010/main" val="32032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09">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0" y="3281083"/>
            <a:ext cx="12192000" cy="3564989"/>
          </a:xfrm>
        </p:spPr>
        <p:txBody>
          <a:bodyPr/>
          <a:lstStyle/>
          <a:p>
            <a:endParaRPr lang="en-GB"/>
          </a:p>
        </p:txBody>
      </p:sp>
      <p:sp>
        <p:nvSpPr>
          <p:cNvPr id="3"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sp>
        <p:nvSpPr>
          <p:cNvPr id="4"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p:cNvGrpSpPr/>
          <p:nvPr userDrawn="1"/>
        </p:nvGrpSpPr>
        <p:grpSpPr>
          <a:xfrm>
            <a:off x="672790" y="1337633"/>
            <a:ext cx="958482" cy="70548"/>
            <a:chOff x="1373786" y="1322305"/>
            <a:chExt cx="958482" cy="70548"/>
          </a:xfrm>
        </p:grpSpPr>
        <p:sp>
          <p:nvSpPr>
            <p:cNvPr id="6" name="Oval 5"/>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7" name="Oval 6"/>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Oval 7"/>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Oval 9"/>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 name="Oval 10"/>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Tree>
    <p:extLst>
      <p:ext uri="{BB962C8B-B14F-4D97-AF65-F5344CB8AC3E}">
        <p14:creationId xmlns:p14="http://schemas.microsoft.com/office/powerpoint/2010/main" val="142368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10">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971557" y="0"/>
            <a:ext cx="9220445" cy="6858000"/>
          </a:xfrm>
          <a:custGeom>
            <a:avLst/>
            <a:gdLst>
              <a:gd name="connsiteX0" fmla="*/ 0 w 9220445"/>
              <a:gd name="connsiteY0" fmla="*/ 0 h 6858000"/>
              <a:gd name="connsiteX1" fmla="*/ 9220445 w 9220445"/>
              <a:gd name="connsiteY1" fmla="*/ 0 h 6858000"/>
              <a:gd name="connsiteX2" fmla="*/ 9220445 w 9220445"/>
              <a:gd name="connsiteY2" fmla="*/ 6858000 h 6858000"/>
              <a:gd name="connsiteX3" fmla="*/ 2736308 w 9220445"/>
              <a:gd name="connsiteY3" fmla="*/ 6858000 h 6858000"/>
              <a:gd name="connsiteX4" fmla="*/ 2507724 w 9220445"/>
              <a:gd name="connsiteY4" fmla="*/ 6635525 h 6858000"/>
              <a:gd name="connsiteX5" fmla="*/ 432 w 9220445"/>
              <a:gd name="connsiteY5" fmla="*/ 13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445" h="6858000">
                <a:moveTo>
                  <a:pt x="0" y="0"/>
                </a:moveTo>
                <a:lnTo>
                  <a:pt x="9220445" y="0"/>
                </a:lnTo>
                <a:lnTo>
                  <a:pt x="9220445" y="6858000"/>
                </a:lnTo>
                <a:lnTo>
                  <a:pt x="2736308" y="6858000"/>
                </a:lnTo>
                <a:lnTo>
                  <a:pt x="2507724" y="6635525"/>
                </a:lnTo>
                <a:cubicBezTo>
                  <a:pt x="185391" y="4245869"/>
                  <a:pt x="9573" y="275684"/>
                  <a:pt x="432" y="13661"/>
                </a:cubicBezTo>
                <a:close/>
              </a:path>
            </a:pathLst>
          </a:custGeom>
        </p:spPr>
        <p:txBody>
          <a:bodyPr wrap="square">
            <a:noAutofit/>
          </a:bodyPr>
          <a:lstStyle/>
          <a:p>
            <a:endParaRPr lang="en-GB"/>
          </a:p>
        </p:txBody>
      </p:sp>
    </p:spTree>
    <p:extLst>
      <p:ext uri="{BB962C8B-B14F-4D97-AF65-F5344CB8AC3E}">
        <p14:creationId xmlns:p14="http://schemas.microsoft.com/office/powerpoint/2010/main" val="338407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1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309127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12">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12192000" cy="6223820"/>
          </a:xfrm>
          <a:custGeom>
            <a:avLst/>
            <a:gdLst>
              <a:gd name="connsiteX0" fmla="*/ 0 w 12192000"/>
              <a:gd name="connsiteY0" fmla="*/ 0 h 6223820"/>
              <a:gd name="connsiteX1" fmla="*/ 12192000 w 12192000"/>
              <a:gd name="connsiteY1" fmla="*/ 0 h 6223820"/>
              <a:gd name="connsiteX2" fmla="*/ 12192000 w 12192000"/>
              <a:gd name="connsiteY2" fmla="*/ 5069989 h 6223820"/>
              <a:gd name="connsiteX3" fmla="*/ 11912432 w 12192000"/>
              <a:gd name="connsiteY3" fmla="*/ 5189901 h 6223820"/>
              <a:gd name="connsiteX4" fmla="*/ 6095999 w 12192000"/>
              <a:gd name="connsiteY4" fmla="*/ 6223820 h 6223820"/>
              <a:gd name="connsiteX5" fmla="*/ 279566 w 12192000"/>
              <a:gd name="connsiteY5" fmla="*/ 5189901 h 6223820"/>
              <a:gd name="connsiteX6" fmla="*/ 0 w 12192000"/>
              <a:gd name="connsiteY6" fmla="*/ 5069990 h 622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23820">
                <a:moveTo>
                  <a:pt x="0" y="0"/>
                </a:moveTo>
                <a:lnTo>
                  <a:pt x="12192000" y="0"/>
                </a:lnTo>
                <a:lnTo>
                  <a:pt x="12192000" y="5069989"/>
                </a:lnTo>
                <a:lnTo>
                  <a:pt x="11912432" y="5189901"/>
                </a:lnTo>
                <a:cubicBezTo>
                  <a:pt x="10331810" y="5835812"/>
                  <a:pt x="8305414" y="6223820"/>
                  <a:pt x="6095999" y="6223820"/>
                </a:cubicBezTo>
                <a:cubicBezTo>
                  <a:pt x="3886584" y="6223820"/>
                  <a:pt x="1860188" y="5835812"/>
                  <a:pt x="279566" y="5189901"/>
                </a:cubicBezTo>
                <a:lnTo>
                  <a:pt x="0" y="5069990"/>
                </a:lnTo>
                <a:close/>
              </a:path>
            </a:pathLst>
          </a:custGeom>
        </p:spPr>
        <p:txBody>
          <a:bodyPr wrap="square">
            <a:noAutofit/>
          </a:bodyPr>
          <a:lstStyle/>
          <a:p>
            <a:endParaRPr lang="id-ID"/>
          </a:p>
        </p:txBody>
      </p:sp>
      <p:sp>
        <p:nvSpPr>
          <p:cNvPr id="7" name="Oval 6"/>
          <p:cNvSpPr/>
          <p:nvPr userDrawn="1"/>
        </p:nvSpPr>
        <p:spPr>
          <a:xfrm>
            <a:off x="5469044" y="6508601"/>
            <a:ext cx="111733" cy="1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Oval 7"/>
          <p:cNvSpPr/>
          <p:nvPr userDrawn="1"/>
        </p:nvSpPr>
        <p:spPr>
          <a:xfrm>
            <a:off x="5751164" y="6508601"/>
            <a:ext cx="111733" cy="1134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9" name="Oval 8"/>
          <p:cNvSpPr/>
          <p:nvPr userDrawn="1"/>
        </p:nvSpPr>
        <p:spPr>
          <a:xfrm>
            <a:off x="6037010" y="6508601"/>
            <a:ext cx="111733" cy="1134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Oval 9"/>
          <p:cNvSpPr/>
          <p:nvPr userDrawn="1"/>
        </p:nvSpPr>
        <p:spPr>
          <a:xfrm>
            <a:off x="6322856" y="6508601"/>
            <a:ext cx="111733" cy="1134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 name="Oval 10"/>
          <p:cNvSpPr/>
          <p:nvPr userDrawn="1"/>
        </p:nvSpPr>
        <p:spPr>
          <a:xfrm>
            <a:off x="6611224" y="6508601"/>
            <a:ext cx="111733" cy="1134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Tree>
    <p:extLst>
      <p:ext uri="{BB962C8B-B14F-4D97-AF65-F5344CB8AC3E}">
        <p14:creationId xmlns:p14="http://schemas.microsoft.com/office/powerpoint/2010/main" val="2137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13">
    <p:spTree>
      <p:nvGrpSpPr>
        <p:cNvPr id="1" name=""/>
        <p:cNvGrpSpPr/>
        <p:nvPr/>
      </p:nvGrpSpPr>
      <p:grpSpPr>
        <a:xfrm>
          <a:off x="0" y="0"/>
          <a:ext cx="0" cy="0"/>
          <a:chOff x="0" y="0"/>
          <a:chExt cx="0" cy="0"/>
        </a:xfrm>
      </p:grpSpPr>
      <p:sp>
        <p:nvSpPr>
          <p:cNvPr id="4" name="Picture Placeholder 6"/>
          <p:cNvSpPr>
            <a:spLocks noGrp="1"/>
          </p:cNvSpPr>
          <p:nvPr>
            <p:ph type="pic" sz="quarter" idx="11"/>
          </p:nvPr>
        </p:nvSpPr>
        <p:spPr>
          <a:xfrm>
            <a:off x="0" y="0"/>
            <a:ext cx="12192000" cy="6858000"/>
          </a:xfrm>
        </p:spPr>
        <p:txBody>
          <a:bodyPr/>
          <a:lstStyle/>
          <a:p>
            <a:endParaRPr lang="en-GB"/>
          </a:p>
        </p:txBody>
      </p:sp>
      <p:sp>
        <p:nvSpPr>
          <p:cNvPr id="12" name="Picture Placeholder 10"/>
          <p:cNvSpPr>
            <a:spLocks noGrp="1"/>
          </p:cNvSpPr>
          <p:nvPr>
            <p:ph type="pic" sz="quarter" idx="10"/>
          </p:nvPr>
        </p:nvSpPr>
        <p:spPr>
          <a:xfrm>
            <a:off x="6321567" y="1099941"/>
            <a:ext cx="4444717" cy="2981715"/>
          </a:xfrm>
        </p:spPr>
        <p:txBody>
          <a:bodyPr/>
          <a:lstStyle/>
          <a:p>
            <a:endParaRPr lang="en-GB"/>
          </a:p>
        </p:txBody>
      </p:sp>
    </p:spTree>
    <p:extLst>
      <p:ext uri="{BB962C8B-B14F-4D97-AF65-F5344CB8AC3E}">
        <p14:creationId xmlns:p14="http://schemas.microsoft.com/office/powerpoint/2010/main" val="434633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14">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1293918" y="3559175"/>
            <a:ext cx="581136" cy="581136"/>
          </a:xfrm>
          <a:prstGeom prst="ellipse">
            <a:avLst/>
          </a:prstGeom>
        </p:spPr>
        <p:txBody>
          <a:bodyPr>
            <a:normAutofit/>
          </a:bodyPr>
          <a:lstStyle>
            <a:lvl1pPr>
              <a:defRPr sz="800"/>
            </a:lvl1pPr>
          </a:lstStyle>
          <a:p>
            <a:endParaRPr lang="en-GB" dirty="0"/>
          </a:p>
        </p:txBody>
      </p:sp>
      <p:sp>
        <p:nvSpPr>
          <p:cNvPr id="8" name="Picture Placeholder 6"/>
          <p:cNvSpPr>
            <a:spLocks noGrp="1"/>
          </p:cNvSpPr>
          <p:nvPr>
            <p:ph type="pic" sz="quarter" idx="11"/>
          </p:nvPr>
        </p:nvSpPr>
        <p:spPr>
          <a:xfrm>
            <a:off x="6453188" y="1200150"/>
            <a:ext cx="1581150" cy="1581150"/>
          </a:xfrm>
        </p:spPr>
        <p:txBody>
          <a:bodyPr/>
          <a:lstStyle/>
          <a:p>
            <a:endParaRPr lang="en-GB"/>
          </a:p>
        </p:txBody>
      </p:sp>
      <p:sp>
        <p:nvSpPr>
          <p:cNvPr id="9" name="Picture Placeholder 6"/>
          <p:cNvSpPr>
            <a:spLocks noGrp="1"/>
          </p:cNvSpPr>
          <p:nvPr>
            <p:ph type="pic" sz="quarter" idx="12"/>
          </p:nvPr>
        </p:nvSpPr>
        <p:spPr>
          <a:xfrm>
            <a:off x="8034338" y="1200150"/>
            <a:ext cx="1581150" cy="1581150"/>
          </a:xfrm>
        </p:spPr>
        <p:txBody>
          <a:bodyPr/>
          <a:lstStyle/>
          <a:p>
            <a:endParaRPr lang="en-GB"/>
          </a:p>
        </p:txBody>
      </p:sp>
      <p:sp>
        <p:nvSpPr>
          <p:cNvPr id="10" name="Picture Placeholder 6"/>
          <p:cNvSpPr>
            <a:spLocks noGrp="1"/>
          </p:cNvSpPr>
          <p:nvPr>
            <p:ph type="pic" sz="quarter" idx="13"/>
          </p:nvPr>
        </p:nvSpPr>
        <p:spPr>
          <a:xfrm>
            <a:off x="9615488" y="1196011"/>
            <a:ext cx="1581150" cy="1581150"/>
          </a:xfrm>
        </p:spPr>
        <p:txBody>
          <a:bodyPr/>
          <a:lstStyle/>
          <a:p>
            <a:endParaRPr lang="en-GB"/>
          </a:p>
        </p:txBody>
      </p:sp>
      <p:sp>
        <p:nvSpPr>
          <p:cNvPr id="11" name="Picture Placeholder 6"/>
          <p:cNvSpPr>
            <a:spLocks noGrp="1"/>
          </p:cNvSpPr>
          <p:nvPr>
            <p:ph type="pic" sz="quarter" idx="14"/>
          </p:nvPr>
        </p:nvSpPr>
        <p:spPr>
          <a:xfrm>
            <a:off x="6453188" y="2770925"/>
            <a:ext cx="1581150" cy="1581150"/>
          </a:xfrm>
        </p:spPr>
        <p:txBody>
          <a:bodyPr/>
          <a:lstStyle/>
          <a:p>
            <a:endParaRPr lang="en-GB"/>
          </a:p>
        </p:txBody>
      </p:sp>
      <p:sp>
        <p:nvSpPr>
          <p:cNvPr id="12" name="Picture Placeholder 6"/>
          <p:cNvSpPr>
            <a:spLocks noGrp="1"/>
          </p:cNvSpPr>
          <p:nvPr>
            <p:ph type="pic" sz="quarter" idx="15"/>
          </p:nvPr>
        </p:nvSpPr>
        <p:spPr>
          <a:xfrm>
            <a:off x="8034338" y="2770925"/>
            <a:ext cx="1581150" cy="1581150"/>
          </a:xfrm>
        </p:spPr>
        <p:txBody>
          <a:bodyPr/>
          <a:lstStyle/>
          <a:p>
            <a:endParaRPr lang="en-GB"/>
          </a:p>
        </p:txBody>
      </p:sp>
      <p:sp>
        <p:nvSpPr>
          <p:cNvPr id="13" name="Picture Placeholder 6"/>
          <p:cNvSpPr>
            <a:spLocks noGrp="1"/>
          </p:cNvSpPr>
          <p:nvPr>
            <p:ph type="pic" sz="quarter" idx="16"/>
          </p:nvPr>
        </p:nvSpPr>
        <p:spPr>
          <a:xfrm>
            <a:off x="9615488" y="2781300"/>
            <a:ext cx="1581150" cy="1581150"/>
          </a:xfrm>
        </p:spPr>
        <p:txBody>
          <a:bodyPr/>
          <a:lstStyle/>
          <a:p>
            <a:endParaRPr lang="en-GB"/>
          </a:p>
        </p:txBody>
      </p:sp>
      <p:sp>
        <p:nvSpPr>
          <p:cNvPr id="14" name="Picture Placeholder 6"/>
          <p:cNvSpPr>
            <a:spLocks noGrp="1"/>
          </p:cNvSpPr>
          <p:nvPr>
            <p:ph type="pic" sz="quarter" idx="17"/>
          </p:nvPr>
        </p:nvSpPr>
        <p:spPr>
          <a:xfrm>
            <a:off x="6453188" y="4345839"/>
            <a:ext cx="1581150" cy="1581150"/>
          </a:xfrm>
        </p:spPr>
        <p:txBody>
          <a:bodyPr/>
          <a:lstStyle/>
          <a:p>
            <a:endParaRPr lang="en-GB"/>
          </a:p>
        </p:txBody>
      </p:sp>
      <p:sp>
        <p:nvSpPr>
          <p:cNvPr id="15" name="Picture Placeholder 6"/>
          <p:cNvSpPr>
            <a:spLocks noGrp="1"/>
          </p:cNvSpPr>
          <p:nvPr>
            <p:ph type="pic" sz="quarter" idx="18"/>
          </p:nvPr>
        </p:nvSpPr>
        <p:spPr>
          <a:xfrm>
            <a:off x="8034338" y="4345839"/>
            <a:ext cx="1581150" cy="1581150"/>
          </a:xfrm>
        </p:spPr>
        <p:txBody>
          <a:bodyPr/>
          <a:lstStyle/>
          <a:p>
            <a:endParaRPr lang="en-GB"/>
          </a:p>
        </p:txBody>
      </p:sp>
      <p:sp>
        <p:nvSpPr>
          <p:cNvPr id="16" name="Picture Placeholder 6"/>
          <p:cNvSpPr>
            <a:spLocks noGrp="1"/>
          </p:cNvSpPr>
          <p:nvPr>
            <p:ph type="pic" sz="quarter" idx="19"/>
          </p:nvPr>
        </p:nvSpPr>
        <p:spPr>
          <a:xfrm>
            <a:off x="9615488" y="4370728"/>
            <a:ext cx="1581150" cy="1581150"/>
          </a:xfrm>
        </p:spPr>
        <p:txBody>
          <a:bodyPr/>
          <a:lstStyle/>
          <a:p>
            <a:endParaRPr lang="en-GB"/>
          </a:p>
        </p:txBody>
      </p:sp>
    </p:spTree>
    <p:extLst>
      <p:ext uri="{BB962C8B-B14F-4D97-AF65-F5344CB8AC3E}">
        <p14:creationId xmlns:p14="http://schemas.microsoft.com/office/powerpoint/2010/main" val="376912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15">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2700190" y="2262040"/>
            <a:ext cx="1327474" cy="1310107"/>
          </a:xfrm>
          <a:prstGeom prst="ellipse">
            <a:avLst/>
          </a:prstGeom>
        </p:spPr>
        <p:txBody>
          <a:bodyPr/>
          <a:lstStyle/>
          <a:p>
            <a:endParaRPr lang="en-GB"/>
          </a:p>
        </p:txBody>
      </p:sp>
      <p:sp>
        <p:nvSpPr>
          <p:cNvPr id="12" name="Picture Placeholder 8"/>
          <p:cNvSpPr>
            <a:spLocks noGrp="1"/>
          </p:cNvSpPr>
          <p:nvPr>
            <p:ph type="pic" sz="quarter" idx="11"/>
          </p:nvPr>
        </p:nvSpPr>
        <p:spPr>
          <a:xfrm>
            <a:off x="4252684" y="1200151"/>
            <a:ext cx="7237640" cy="4867274"/>
          </a:xfrm>
        </p:spPr>
        <p:txBody>
          <a:bodyPr/>
          <a:lstStyle/>
          <a:p>
            <a:endParaRPr lang="en-GB"/>
          </a:p>
        </p:txBody>
      </p:sp>
    </p:spTree>
    <p:extLst>
      <p:ext uri="{BB962C8B-B14F-4D97-AF65-F5344CB8AC3E}">
        <p14:creationId xmlns:p14="http://schemas.microsoft.com/office/powerpoint/2010/main" val="2148409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17">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847850" y="1981200"/>
            <a:ext cx="2971800" cy="2971800"/>
          </a:xfrm>
          <a:prstGeom prst="ellipse">
            <a:avLst/>
          </a:prstGeom>
        </p:spPr>
        <p:txBody>
          <a:bodyPr/>
          <a:lstStyle/>
          <a:p>
            <a:endParaRPr lang="en-GB"/>
          </a:p>
        </p:txBody>
      </p:sp>
    </p:spTree>
    <p:extLst>
      <p:ext uri="{BB962C8B-B14F-4D97-AF65-F5344CB8AC3E}">
        <p14:creationId xmlns:p14="http://schemas.microsoft.com/office/powerpoint/2010/main" val="3642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efaul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674FDC5C-A2C5-43E2-BBE0-642C1EB2F05D}" type="datetimeFigureOut">
              <a:rPr lang="en-GB" smtClean="0"/>
              <a:t>03/11/2019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03BDF-7E67-43D8-98C0-A2000A01CBEC}" type="slidenum">
              <a:rPr lang="en-GB" smtClean="0"/>
              <a:t>‹#›</a:t>
            </a:fld>
            <a:endParaRPr lang="en-GB"/>
          </a:p>
        </p:txBody>
      </p:sp>
    </p:spTree>
    <p:extLst>
      <p:ext uri="{BB962C8B-B14F-4D97-AF65-F5344CB8AC3E}">
        <p14:creationId xmlns:p14="http://schemas.microsoft.com/office/powerpoint/2010/main" val="1509471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18">
    <p:spTree>
      <p:nvGrpSpPr>
        <p:cNvPr id="1" name=""/>
        <p:cNvGrpSpPr/>
        <p:nvPr/>
      </p:nvGrpSpPr>
      <p:grpSpPr>
        <a:xfrm>
          <a:off x="0" y="0"/>
          <a:ext cx="0" cy="0"/>
          <a:chOff x="0" y="0"/>
          <a:chExt cx="0" cy="0"/>
        </a:xfrm>
      </p:grpSpPr>
      <p:sp>
        <p:nvSpPr>
          <p:cNvPr id="19"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sp>
        <p:nvSpPr>
          <p:cNvPr id="20"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1" name="Group 20"/>
          <p:cNvGrpSpPr/>
          <p:nvPr userDrawn="1"/>
        </p:nvGrpSpPr>
        <p:grpSpPr>
          <a:xfrm>
            <a:off x="672790" y="1337633"/>
            <a:ext cx="958482" cy="70548"/>
            <a:chOff x="1373786" y="1322305"/>
            <a:chExt cx="958482" cy="70548"/>
          </a:xfrm>
        </p:grpSpPr>
        <p:sp>
          <p:nvSpPr>
            <p:cNvPr id="22" name="Oval 21"/>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3" name="Oval 22"/>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4" name="Oval 23"/>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 name="Oval 24"/>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Oval 25"/>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33" name="Picture Placeholder 27"/>
          <p:cNvSpPr>
            <a:spLocks noGrp="1"/>
          </p:cNvSpPr>
          <p:nvPr>
            <p:ph type="pic" sz="quarter" idx="14"/>
          </p:nvPr>
        </p:nvSpPr>
        <p:spPr>
          <a:xfrm rot="2498534">
            <a:off x="863603" y="1757850"/>
            <a:ext cx="4817507" cy="3138647"/>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75030 w 4802477"/>
              <a:gd name="connsiteY0" fmla="*/ 989812 h 3141214"/>
              <a:gd name="connsiteX1" fmla="*/ 4802477 w 4802477"/>
              <a:gd name="connsiteY1" fmla="*/ 0 h 3141214"/>
              <a:gd name="connsiteX2" fmla="*/ 3921717 w 4802477"/>
              <a:gd name="connsiteY2" fmla="*/ 2100025 h 3141214"/>
              <a:gd name="connsiteX3" fmla="*/ 0 w 4802477"/>
              <a:gd name="connsiteY3" fmla="*/ 3141214 h 3141214"/>
              <a:gd name="connsiteX4" fmla="*/ 875030 w 4802477"/>
              <a:gd name="connsiteY4" fmla="*/ 989812 h 3141214"/>
              <a:gd name="connsiteX0" fmla="*/ 875030 w 4797139"/>
              <a:gd name="connsiteY0" fmla="*/ 985066 h 3136468"/>
              <a:gd name="connsiteX1" fmla="*/ 4797139 w 4797139"/>
              <a:gd name="connsiteY1" fmla="*/ 0 h 3136468"/>
              <a:gd name="connsiteX2" fmla="*/ 3921717 w 4797139"/>
              <a:gd name="connsiteY2" fmla="*/ 2095279 h 3136468"/>
              <a:gd name="connsiteX3" fmla="*/ 0 w 4797139"/>
              <a:gd name="connsiteY3" fmla="*/ 3136468 h 3136468"/>
              <a:gd name="connsiteX4" fmla="*/ 875030 w 4797139"/>
              <a:gd name="connsiteY4" fmla="*/ 985066 h 3136468"/>
              <a:gd name="connsiteX0" fmla="*/ 850909 w 4797139"/>
              <a:gd name="connsiteY0" fmla="*/ 1022445 h 3136468"/>
              <a:gd name="connsiteX1" fmla="*/ 4797139 w 4797139"/>
              <a:gd name="connsiteY1" fmla="*/ 0 h 3136468"/>
              <a:gd name="connsiteX2" fmla="*/ 3921717 w 4797139"/>
              <a:gd name="connsiteY2" fmla="*/ 2095279 h 3136468"/>
              <a:gd name="connsiteX3" fmla="*/ 0 w 4797139"/>
              <a:gd name="connsiteY3" fmla="*/ 3136468 h 3136468"/>
              <a:gd name="connsiteX4" fmla="*/ 850909 w 4797139"/>
              <a:gd name="connsiteY4" fmla="*/ 1022445 h 3136468"/>
              <a:gd name="connsiteX0" fmla="*/ 871277 w 4817507"/>
              <a:gd name="connsiteY0" fmla="*/ 1022445 h 3138647"/>
              <a:gd name="connsiteX1" fmla="*/ 4817507 w 4817507"/>
              <a:gd name="connsiteY1" fmla="*/ 0 h 3138647"/>
              <a:gd name="connsiteX2" fmla="*/ 3942085 w 4817507"/>
              <a:gd name="connsiteY2" fmla="*/ 2095279 h 3138647"/>
              <a:gd name="connsiteX3" fmla="*/ 0 w 4817507"/>
              <a:gd name="connsiteY3" fmla="*/ 3138647 h 3138647"/>
              <a:gd name="connsiteX4" fmla="*/ 871277 w 4817507"/>
              <a:gd name="connsiteY4" fmla="*/ 1022445 h 3138647"/>
              <a:gd name="connsiteX0" fmla="*/ 871277 w 4817507"/>
              <a:gd name="connsiteY0" fmla="*/ 1022445 h 3138647"/>
              <a:gd name="connsiteX1" fmla="*/ 4817507 w 4817507"/>
              <a:gd name="connsiteY1" fmla="*/ 0 h 3138647"/>
              <a:gd name="connsiteX2" fmla="*/ 3942286 w 4817507"/>
              <a:gd name="connsiteY2" fmla="*/ 2120591 h 3138647"/>
              <a:gd name="connsiteX3" fmla="*/ 0 w 4817507"/>
              <a:gd name="connsiteY3" fmla="*/ 3138647 h 3138647"/>
              <a:gd name="connsiteX4" fmla="*/ 871277 w 4817507"/>
              <a:gd name="connsiteY4" fmla="*/ 1022445 h 313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507" h="3138647">
                <a:moveTo>
                  <a:pt x="871277" y="1022445"/>
                </a:moveTo>
                <a:lnTo>
                  <a:pt x="4817507" y="0"/>
                </a:lnTo>
                <a:lnTo>
                  <a:pt x="3942286" y="2120591"/>
                </a:lnTo>
                <a:lnTo>
                  <a:pt x="0" y="3138647"/>
                </a:lnTo>
                <a:lnTo>
                  <a:pt x="871277" y="1022445"/>
                </a:lnTo>
                <a:close/>
              </a:path>
            </a:pathLst>
          </a:custGeom>
        </p:spPr>
        <p:txBody>
          <a:bodyPr/>
          <a:lstStyle/>
          <a:p>
            <a:endParaRPr lang="en-GB"/>
          </a:p>
        </p:txBody>
      </p:sp>
      <p:sp>
        <p:nvSpPr>
          <p:cNvPr id="34" name="Picture Placeholder 27"/>
          <p:cNvSpPr>
            <a:spLocks noGrp="1"/>
          </p:cNvSpPr>
          <p:nvPr>
            <p:ph type="pic" sz="quarter" idx="15"/>
          </p:nvPr>
        </p:nvSpPr>
        <p:spPr>
          <a:xfrm rot="2498534">
            <a:off x="1044826" y="4463164"/>
            <a:ext cx="4809924" cy="3143588"/>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88086 w 4772224"/>
              <a:gd name="connsiteY0" fmla="*/ 999100 h 3114315"/>
              <a:gd name="connsiteX1" fmla="*/ 4772224 w 4772224"/>
              <a:gd name="connsiteY1" fmla="*/ 0 h 3114315"/>
              <a:gd name="connsiteX2" fmla="*/ 3921717 w 4772224"/>
              <a:gd name="connsiteY2" fmla="*/ 2073126 h 3114315"/>
              <a:gd name="connsiteX3" fmla="*/ 0 w 4772224"/>
              <a:gd name="connsiteY3" fmla="*/ 3114315 h 3114315"/>
              <a:gd name="connsiteX4" fmla="*/ 888086 w 4772224"/>
              <a:gd name="connsiteY4" fmla="*/ 999100 h 3114315"/>
              <a:gd name="connsiteX0" fmla="*/ 888086 w 4828117"/>
              <a:gd name="connsiteY0" fmla="*/ 1031804 h 3147019"/>
              <a:gd name="connsiteX1" fmla="*/ 4828117 w 4828117"/>
              <a:gd name="connsiteY1" fmla="*/ 0 h 3147019"/>
              <a:gd name="connsiteX2" fmla="*/ 3921717 w 4828117"/>
              <a:gd name="connsiteY2" fmla="*/ 2105830 h 3147019"/>
              <a:gd name="connsiteX3" fmla="*/ 0 w 4828117"/>
              <a:gd name="connsiteY3" fmla="*/ 3147019 h 3147019"/>
              <a:gd name="connsiteX4" fmla="*/ 888086 w 4828117"/>
              <a:gd name="connsiteY4" fmla="*/ 1031804 h 3147019"/>
              <a:gd name="connsiteX0" fmla="*/ 888086 w 4823108"/>
              <a:gd name="connsiteY0" fmla="*/ 1023102 h 3138317"/>
              <a:gd name="connsiteX1" fmla="*/ 4823108 w 4823108"/>
              <a:gd name="connsiteY1" fmla="*/ 0 h 3138317"/>
              <a:gd name="connsiteX2" fmla="*/ 3921717 w 4823108"/>
              <a:gd name="connsiteY2" fmla="*/ 2097128 h 3138317"/>
              <a:gd name="connsiteX3" fmla="*/ 0 w 4823108"/>
              <a:gd name="connsiteY3" fmla="*/ 3138317 h 3138317"/>
              <a:gd name="connsiteX4" fmla="*/ 888086 w 4823108"/>
              <a:gd name="connsiteY4" fmla="*/ 1023102 h 3138317"/>
              <a:gd name="connsiteX0" fmla="*/ 888086 w 4823108"/>
              <a:gd name="connsiteY0" fmla="*/ 1023102 h 3138317"/>
              <a:gd name="connsiteX1" fmla="*/ 4823108 w 4823108"/>
              <a:gd name="connsiteY1" fmla="*/ 0 h 3138317"/>
              <a:gd name="connsiteX2" fmla="*/ 3961007 w 4823108"/>
              <a:gd name="connsiteY2" fmla="*/ 2117425 h 3138317"/>
              <a:gd name="connsiteX3" fmla="*/ 0 w 4823108"/>
              <a:gd name="connsiteY3" fmla="*/ 3138317 h 3138317"/>
              <a:gd name="connsiteX4" fmla="*/ 888086 w 4823108"/>
              <a:gd name="connsiteY4" fmla="*/ 1023102 h 3138317"/>
              <a:gd name="connsiteX0" fmla="*/ 874902 w 4809924"/>
              <a:gd name="connsiteY0" fmla="*/ 1023102 h 3143588"/>
              <a:gd name="connsiteX1" fmla="*/ 4809924 w 4809924"/>
              <a:gd name="connsiteY1" fmla="*/ 0 h 3143588"/>
              <a:gd name="connsiteX2" fmla="*/ 3947823 w 4809924"/>
              <a:gd name="connsiteY2" fmla="*/ 2117425 h 3143588"/>
              <a:gd name="connsiteX3" fmla="*/ 0 w 4809924"/>
              <a:gd name="connsiteY3" fmla="*/ 3143588 h 3143588"/>
              <a:gd name="connsiteX4" fmla="*/ 874902 w 4809924"/>
              <a:gd name="connsiteY4" fmla="*/ 1023102 h 314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924" h="3143588">
                <a:moveTo>
                  <a:pt x="874902" y="1023102"/>
                </a:moveTo>
                <a:lnTo>
                  <a:pt x="4809924" y="0"/>
                </a:lnTo>
                <a:lnTo>
                  <a:pt x="3947823" y="2117425"/>
                </a:lnTo>
                <a:lnTo>
                  <a:pt x="0" y="3143588"/>
                </a:lnTo>
                <a:lnTo>
                  <a:pt x="874902" y="1023102"/>
                </a:lnTo>
                <a:close/>
              </a:path>
            </a:pathLst>
          </a:custGeom>
        </p:spPr>
        <p:txBody>
          <a:bodyPr/>
          <a:lstStyle/>
          <a:p>
            <a:endParaRPr lang="en-GB"/>
          </a:p>
        </p:txBody>
      </p:sp>
      <p:sp>
        <p:nvSpPr>
          <p:cNvPr id="35" name="Picture Placeholder 27"/>
          <p:cNvSpPr>
            <a:spLocks noGrp="1"/>
          </p:cNvSpPr>
          <p:nvPr>
            <p:ph type="pic" sz="quarter" idx="16"/>
          </p:nvPr>
        </p:nvSpPr>
        <p:spPr>
          <a:xfrm rot="2498534">
            <a:off x="-2868909" y="2429147"/>
            <a:ext cx="4815067" cy="3135415"/>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75030 w 4783690"/>
              <a:gd name="connsiteY0" fmla="*/ 985854 h 3137256"/>
              <a:gd name="connsiteX1" fmla="*/ 4783690 w 4783690"/>
              <a:gd name="connsiteY1" fmla="*/ 0 h 3137256"/>
              <a:gd name="connsiteX2" fmla="*/ 3921717 w 4783690"/>
              <a:gd name="connsiteY2" fmla="*/ 2096067 h 3137256"/>
              <a:gd name="connsiteX3" fmla="*/ 0 w 4783690"/>
              <a:gd name="connsiteY3" fmla="*/ 3137256 h 3137256"/>
              <a:gd name="connsiteX4" fmla="*/ 875030 w 4783690"/>
              <a:gd name="connsiteY4" fmla="*/ 985854 h 3137256"/>
              <a:gd name="connsiteX0" fmla="*/ 875030 w 4783690"/>
              <a:gd name="connsiteY0" fmla="*/ 985854 h 3137256"/>
              <a:gd name="connsiteX1" fmla="*/ 4783690 w 4783690"/>
              <a:gd name="connsiteY1" fmla="*/ 0 h 3137256"/>
              <a:gd name="connsiteX2" fmla="*/ 3925148 w 4783690"/>
              <a:gd name="connsiteY2" fmla="*/ 2114260 h 3137256"/>
              <a:gd name="connsiteX3" fmla="*/ 0 w 4783690"/>
              <a:gd name="connsiteY3" fmla="*/ 3137256 h 3137256"/>
              <a:gd name="connsiteX4" fmla="*/ 875030 w 4783690"/>
              <a:gd name="connsiteY4" fmla="*/ 985854 h 3137256"/>
              <a:gd name="connsiteX0" fmla="*/ 906407 w 4815067"/>
              <a:gd name="connsiteY0" fmla="*/ 985854 h 3135415"/>
              <a:gd name="connsiteX1" fmla="*/ 4815067 w 4815067"/>
              <a:gd name="connsiteY1" fmla="*/ 0 h 3135415"/>
              <a:gd name="connsiteX2" fmla="*/ 3956525 w 4815067"/>
              <a:gd name="connsiteY2" fmla="*/ 2114260 h 3135415"/>
              <a:gd name="connsiteX3" fmla="*/ 0 w 4815067"/>
              <a:gd name="connsiteY3" fmla="*/ 3135415 h 3135415"/>
              <a:gd name="connsiteX4" fmla="*/ 906407 w 4815067"/>
              <a:gd name="connsiteY4" fmla="*/ 985854 h 3135415"/>
              <a:gd name="connsiteX0" fmla="*/ 875562 w 4815067"/>
              <a:gd name="connsiteY0" fmla="*/ 1013280 h 3135415"/>
              <a:gd name="connsiteX1" fmla="*/ 4815067 w 4815067"/>
              <a:gd name="connsiteY1" fmla="*/ 0 h 3135415"/>
              <a:gd name="connsiteX2" fmla="*/ 3956525 w 4815067"/>
              <a:gd name="connsiteY2" fmla="*/ 2114260 h 3135415"/>
              <a:gd name="connsiteX3" fmla="*/ 0 w 4815067"/>
              <a:gd name="connsiteY3" fmla="*/ 3135415 h 3135415"/>
              <a:gd name="connsiteX4" fmla="*/ 875562 w 4815067"/>
              <a:gd name="connsiteY4" fmla="*/ 1013280 h 3135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067" h="3135415">
                <a:moveTo>
                  <a:pt x="875562" y="1013280"/>
                </a:moveTo>
                <a:lnTo>
                  <a:pt x="4815067" y="0"/>
                </a:lnTo>
                <a:lnTo>
                  <a:pt x="3956525" y="2114260"/>
                </a:lnTo>
                <a:lnTo>
                  <a:pt x="0" y="3135415"/>
                </a:lnTo>
                <a:lnTo>
                  <a:pt x="875562" y="1013280"/>
                </a:lnTo>
                <a:close/>
              </a:path>
            </a:pathLst>
          </a:custGeom>
        </p:spPr>
        <p:txBody>
          <a:bodyPr/>
          <a:lstStyle/>
          <a:p>
            <a:endParaRPr lang="en-GB"/>
          </a:p>
        </p:txBody>
      </p:sp>
      <p:sp>
        <p:nvSpPr>
          <p:cNvPr id="36" name="Picture Placeholder 27"/>
          <p:cNvSpPr>
            <a:spLocks noGrp="1"/>
          </p:cNvSpPr>
          <p:nvPr>
            <p:ph type="pic" sz="quarter" idx="17"/>
          </p:nvPr>
        </p:nvSpPr>
        <p:spPr>
          <a:xfrm rot="2498534">
            <a:off x="-3270746" y="4893841"/>
            <a:ext cx="4807025" cy="3132514"/>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96659 w 4772224"/>
              <a:gd name="connsiteY0" fmla="*/ 1015908 h 3114315"/>
              <a:gd name="connsiteX1" fmla="*/ 4772224 w 4772224"/>
              <a:gd name="connsiteY1" fmla="*/ 0 h 3114315"/>
              <a:gd name="connsiteX2" fmla="*/ 3921717 w 4772224"/>
              <a:gd name="connsiteY2" fmla="*/ 2073126 h 3114315"/>
              <a:gd name="connsiteX3" fmla="*/ 0 w 4772224"/>
              <a:gd name="connsiteY3" fmla="*/ 3114315 h 3114315"/>
              <a:gd name="connsiteX4" fmla="*/ 896659 w 4772224"/>
              <a:gd name="connsiteY4" fmla="*/ 1015908 h 3114315"/>
              <a:gd name="connsiteX0" fmla="*/ 868181 w 4743746"/>
              <a:gd name="connsiteY0" fmla="*/ 1015908 h 3127231"/>
              <a:gd name="connsiteX1" fmla="*/ 4743746 w 4743746"/>
              <a:gd name="connsiteY1" fmla="*/ 0 h 3127231"/>
              <a:gd name="connsiteX2" fmla="*/ 3893239 w 4743746"/>
              <a:gd name="connsiteY2" fmla="*/ 2073126 h 3127231"/>
              <a:gd name="connsiteX3" fmla="*/ 0 w 4743746"/>
              <a:gd name="connsiteY3" fmla="*/ 3127231 h 3127231"/>
              <a:gd name="connsiteX4" fmla="*/ 868181 w 4743746"/>
              <a:gd name="connsiteY4" fmla="*/ 1015908 h 3127231"/>
              <a:gd name="connsiteX0" fmla="*/ 868181 w 4743746"/>
              <a:gd name="connsiteY0" fmla="*/ 1015908 h 3127231"/>
              <a:gd name="connsiteX1" fmla="*/ 4743746 w 4743746"/>
              <a:gd name="connsiteY1" fmla="*/ 0 h 3127231"/>
              <a:gd name="connsiteX2" fmla="*/ 3933586 w 4743746"/>
              <a:gd name="connsiteY2" fmla="*/ 2113725 h 3127231"/>
              <a:gd name="connsiteX3" fmla="*/ 0 w 4743746"/>
              <a:gd name="connsiteY3" fmla="*/ 3127231 h 3127231"/>
              <a:gd name="connsiteX4" fmla="*/ 868181 w 4743746"/>
              <a:gd name="connsiteY4" fmla="*/ 1015908 h 3127231"/>
              <a:gd name="connsiteX0" fmla="*/ 868181 w 4807025"/>
              <a:gd name="connsiteY0" fmla="*/ 1021191 h 3132514"/>
              <a:gd name="connsiteX1" fmla="*/ 4807025 w 4807025"/>
              <a:gd name="connsiteY1" fmla="*/ 0 h 3132514"/>
              <a:gd name="connsiteX2" fmla="*/ 3933586 w 4807025"/>
              <a:gd name="connsiteY2" fmla="*/ 2119008 h 3132514"/>
              <a:gd name="connsiteX3" fmla="*/ 0 w 4807025"/>
              <a:gd name="connsiteY3" fmla="*/ 3132514 h 3132514"/>
              <a:gd name="connsiteX4" fmla="*/ 868181 w 4807025"/>
              <a:gd name="connsiteY4" fmla="*/ 1021191 h 31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025" h="3132514">
                <a:moveTo>
                  <a:pt x="868181" y="1021191"/>
                </a:moveTo>
                <a:lnTo>
                  <a:pt x="4807025" y="0"/>
                </a:lnTo>
                <a:lnTo>
                  <a:pt x="3933586" y="2119008"/>
                </a:lnTo>
                <a:lnTo>
                  <a:pt x="0" y="3132514"/>
                </a:lnTo>
                <a:lnTo>
                  <a:pt x="868181" y="1021191"/>
                </a:lnTo>
                <a:close/>
              </a:path>
            </a:pathLst>
          </a:custGeom>
        </p:spPr>
        <p:txBody>
          <a:bodyPr/>
          <a:lstStyle/>
          <a:p>
            <a:endParaRPr lang="en-GB"/>
          </a:p>
        </p:txBody>
      </p:sp>
    </p:spTree>
    <p:extLst>
      <p:ext uri="{BB962C8B-B14F-4D97-AF65-F5344CB8AC3E}">
        <p14:creationId xmlns:p14="http://schemas.microsoft.com/office/powerpoint/2010/main" val="418363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19">
    <p:spTree>
      <p:nvGrpSpPr>
        <p:cNvPr id="1" name=""/>
        <p:cNvGrpSpPr/>
        <p:nvPr/>
      </p:nvGrpSpPr>
      <p:grpSpPr>
        <a:xfrm>
          <a:off x="0" y="0"/>
          <a:ext cx="0" cy="0"/>
          <a:chOff x="0" y="0"/>
          <a:chExt cx="0" cy="0"/>
        </a:xfrm>
      </p:grpSpPr>
      <p:sp>
        <p:nvSpPr>
          <p:cNvPr id="7" name="Picture Placeholder 14"/>
          <p:cNvSpPr>
            <a:spLocks noGrp="1"/>
          </p:cNvSpPr>
          <p:nvPr>
            <p:ph type="pic" sz="quarter" idx="10"/>
          </p:nvPr>
        </p:nvSpPr>
        <p:spPr>
          <a:xfrm>
            <a:off x="1" y="0"/>
            <a:ext cx="12192000" cy="6857999"/>
          </a:xfrm>
        </p:spPr>
        <p:txBody>
          <a:bodyPr/>
          <a:lstStyle/>
          <a:p>
            <a:endParaRPr lang="en-GB"/>
          </a:p>
        </p:txBody>
      </p:sp>
      <p:sp>
        <p:nvSpPr>
          <p:cNvPr id="10" name="Picture Placeholder 8"/>
          <p:cNvSpPr>
            <a:spLocks noGrp="1"/>
          </p:cNvSpPr>
          <p:nvPr>
            <p:ph type="pic" sz="quarter" idx="11"/>
          </p:nvPr>
        </p:nvSpPr>
        <p:spPr>
          <a:xfrm>
            <a:off x="860425" y="5095875"/>
            <a:ext cx="1196975" cy="1196975"/>
          </a:xfrm>
          <a:prstGeom prst="ellipse">
            <a:avLst/>
          </a:prstGeom>
        </p:spPr>
        <p:txBody>
          <a:bodyPr/>
          <a:lstStyle/>
          <a:p>
            <a:endParaRPr lang="en-GB"/>
          </a:p>
        </p:txBody>
      </p:sp>
    </p:spTree>
    <p:extLst>
      <p:ext uri="{BB962C8B-B14F-4D97-AF65-F5344CB8AC3E}">
        <p14:creationId xmlns:p14="http://schemas.microsoft.com/office/powerpoint/2010/main" val="169290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20">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04913" y="1611313"/>
            <a:ext cx="5486400" cy="3409950"/>
          </a:xfrm>
        </p:spPr>
        <p:txBody>
          <a:bodyPr/>
          <a:lstStyle/>
          <a:p>
            <a:endParaRPr lang="en-GB"/>
          </a:p>
        </p:txBody>
      </p:sp>
    </p:spTree>
    <p:extLst>
      <p:ext uri="{BB962C8B-B14F-4D97-AF65-F5344CB8AC3E}">
        <p14:creationId xmlns:p14="http://schemas.microsoft.com/office/powerpoint/2010/main" val="1952254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21">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08650" y="1287462"/>
            <a:ext cx="5661025" cy="3830638"/>
          </a:xfrm>
          <a:custGeom>
            <a:avLst/>
            <a:gdLst>
              <a:gd name="connsiteX0" fmla="*/ 0 w 3556000"/>
              <a:gd name="connsiteY0" fmla="*/ 0 h 2249488"/>
              <a:gd name="connsiteX1" fmla="*/ 3556000 w 3556000"/>
              <a:gd name="connsiteY1" fmla="*/ 0 h 2249488"/>
              <a:gd name="connsiteX2" fmla="*/ 3556000 w 3556000"/>
              <a:gd name="connsiteY2" fmla="*/ 2249488 h 2249488"/>
              <a:gd name="connsiteX3" fmla="*/ 0 w 3556000"/>
              <a:gd name="connsiteY3" fmla="*/ 2249488 h 2249488"/>
              <a:gd name="connsiteX4" fmla="*/ 0 w 3556000"/>
              <a:gd name="connsiteY4" fmla="*/ 0 h 2249488"/>
              <a:gd name="connsiteX0" fmla="*/ 0 w 3598863"/>
              <a:gd name="connsiteY0" fmla="*/ 0 h 2459038"/>
              <a:gd name="connsiteX1" fmla="*/ 3598863 w 3598863"/>
              <a:gd name="connsiteY1" fmla="*/ 209550 h 2459038"/>
              <a:gd name="connsiteX2" fmla="*/ 3598863 w 3598863"/>
              <a:gd name="connsiteY2" fmla="*/ 2459038 h 2459038"/>
              <a:gd name="connsiteX3" fmla="*/ 42863 w 3598863"/>
              <a:gd name="connsiteY3" fmla="*/ 2459038 h 2459038"/>
              <a:gd name="connsiteX4" fmla="*/ 0 w 3598863"/>
              <a:gd name="connsiteY4" fmla="*/ 0 h 2459038"/>
              <a:gd name="connsiteX0" fmla="*/ 0 w 4070350"/>
              <a:gd name="connsiteY0" fmla="*/ 242888 h 2701926"/>
              <a:gd name="connsiteX1" fmla="*/ 4070350 w 4070350"/>
              <a:gd name="connsiteY1" fmla="*/ 0 h 2701926"/>
              <a:gd name="connsiteX2" fmla="*/ 3598863 w 4070350"/>
              <a:gd name="connsiteY2" fmla="*/ 2701926 h 2701926"/>
              <a:gd name="connsiteX3" fmla="*/ 42863 w 4070350"/>
              <a:gd name="connsiteY3" fmla="*/ 2701926 h 2701926"/>
              <a:gd name="connsiteX4" fmla="*/ 0 w 4070350"/>
              <a:gd name="connsiteY4" fmla="*/ 242888 h 2701926"/>
              <a:gd name="connsiteX0" fmla="*/ 0 w 4822825"/>
              <a:gd name="connsiteY0" fmla="*/ 709613 h 3168651"/>
              <a:gd name="connsiteX1" fmla="*/ 4822825 w 4822825"/>
              <a:gd name="connsiteY1" fmla="*/ 0 h 3168651"/>
              <a:gd name="connsiteX2" fmla="*/ 3598863 w 4822825"/>
              <a:gd name="connsiteY2" fmla="*/ 3168651 h 3168651"/>
              <a:gd name="connsiteX3" fmla="*/ 42863 w 4822825"/>
              <a:gd name="connsiteY3" fmla="*/ 3168651 h 3168651"/>
              <a:gd name="connsiteX4" fmla="*/ 0 w 4822825"/>
              <a:gd name="connsiteY4" fmla="*/ 709613 h 3168651"/>
              <a:gd name="connsiteX0" fmla="*/ 0 w 4822825"/>
              <a:gd name="connsiteY0" fmla="*/ 709613 h 3759201"/>
              <a:gd name="connsiteX1" fmla="*/ 4822825 w 4822825"/>
              <a:gd name="connsiteY1" fmla="*/ 0 h 3759201"/>
              <a:gd name="connsiteX2" fmla="*/ 4065588 w 4822825"/>
              <a:gd name="connsiteY2" fmla="*/ 3759201 h 3759201"/>
              <a:gd name="connsiteX3" fmla="*/ 42863 w 4822825"/>
              <a:gd name="connsiteY3" fmla="*/ 3168651 h 3759201"/>
              <a:gd name="connsiteX4" fmla="*/ 0 w 4822825"/>
              <a:gd name="connsiteY4" fmla="*/ 709613 h 3759201"/>
              <a:gd name="connsiteX0" fmla="*/ 838200 w 5661025"/>
              <a:gd name="connsiteY0" fmla="*/ 709613 h 3830638"/>
              <a:gd name="connsiteX1" fmla="*/ 5661025 w 5661025"/>
              <a:gd name="connsiteY1" fmla="*/ 0 h 3830638"/>
              <a:gd name="connsiteX2" fmla="*/ 4903788 w 5661025"/>
              <a:gd name="connsiteY2" fmla="*/ 3759201 h 3830638"/>
              <a:gd name="connsiteX3" fmla="*/ 0 w 5661025"/>
              <a:gd name="connsiteY3" fmla="*/ 3830638 h 3830638"/>
              <a:gd name="connsiteX4" fmla="*/ 838200 w 5661025"/>
              <a:gd name="connsiteY4" fmla="*/ 709613 h 383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025" h="3830638">
                <a:moveTo>
                  <a:pt x="838200" y="709613"/>
                </a:moveTo>
                <a:lnTo>
                  <a:pt x="5661025" y="0"/>
                </a:lnTo>
                <a:lnTo>
                  <a:pt x="4903788" y="3759201"/>
                </a:lnTo>
                <a:lnTo>
                  <a:pt x="0" y="3830638"/>
                </a:lnTo>
                <a:lnTo>
                  <a:pt x="838200" y="709613"/>
                </a:lnTo>
                <a:close/>
              </a:path>
            </a:pathLst>
          </a:custGeom>
        </p:spPr>
        <p:txBody>
          <a:bodyPr/>
          <a:lstStyle/>
          <a:p>
            <a:endParaRPr lang="en-GB"/>
          </a:p>
        </p:txBody>
      </p:sp>
    </p:spTree>
    <p:extLst>
      <p:ext uri="{BB962C8B-B14F-4D97-AF65-F5344CB8AC3E}">
        <p14:creationId xmlns:p14="http://schemas.microsoft.com/office/powerpoint/2010/main" val="396544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22">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00113" y="1901825"/>
            <a:ext cx="2208212" cy="3856038"/>
          </a:xfrm>
        </p:spPr>
        <p:txBody>
          <a:bodyPr/>
          <a:lstStyle/>
          <a:p>
            <a:endParaRPr lang="en-GB"/>
          </a:p>
        </p:txBody>
      </p:sp>
      <p:sp>
        <p:nvSpPr>
          <p:cNvPr id="12" name="Picture Placeholder 11"/>
          <p:cNvSpPr>
            <a:spLocks noGrp="1"/>
          </p:cNvSpPr>
          <p:nvPr>
            <p:ph type="pic" sz="quarter" idx="12"/>
          </p:nvPr>
        </p:nvSpPr>
        <p:spPr>
          <a:xfrm>
            <a:off x="0" y="4427538"/>
            <a:ext cx="12188409" cy="2440417"/>
          </a:xfrm>
        </p:spPr>
        <p:txBody>
          <a:bodyPr/>
          <a:lstStyle/>
          <a:p>
            <a:endParaRPr lang="en-GB"/>
          </a:p>
        </p:txBody>
      </p:sp>
    </p:spTree>
    <p:extLst>
      <p:ext uri="{BB962C8B-B14F-4D97-AF65-F5344CB8AC3E}">
        <p14:creationId xmlns:p14="http://schemas.microsoft.com/office/powerpoint/2010/main" val="61170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1785476" y="3832733"/>
            <a:ext cx="5070296" cy="1586431"/>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16879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01">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grpSp>
        <p:nvGrpSpPr>
          <p:cNvPr id="24" name="Group 23"/>
          <p:cNvGrpSpPr/>
          <p:nvPr userDrawn="1"/>
        </p:nvGrpSpPr>
        <p:grpSpPr>
          <a:xfrm>
            <a:off x="672790" y="1072164"/>
            <a:ext cx="958482" cy="70548"/>
            <a:chOff x="1373786" y="1322305"/>
            <a:chExt cx="958482" cy="70548"/>
          </a:xfrm>
        </p:grpSpPr>
        <p:sp>
          <p:nvSpPr>
            <p:cNvPr id="25" name="Oval 2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Oval 2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8" name="Oval 2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 name="Oval 2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Tree>
    <p:extLst>
      <p:ext uri="{BB962C8B-B14F-4D97-AF65-F5344CB8AC3E}">
        <p14:creationId xmlns:p14="http://schemas.microsoft.com/office/powerpoint/2010/main" val="180648112"/>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02">
    <p:spTree>
      <p:nvGrpSpPr>
        <p:cNvPr id="1" name=""/>
        <p:cNvGrpSpPr/>
        <p:nvPr/>
      </p:nvGrpSpPr>
      <p:grpSpPr>
        <a:xfrm>
          <a:off x="0" y="0"/>
          <a:ext cx="0" cy="0"/>
          <a:chOff x="0" y="0"/>
          <a:chExt cx="0" cy="0"/>
        </a:xfrm>
      </p:grpSpPr>
      <p:grpSp>
        <p:nvGrpSpPr>
          <p:cNvPr id="8" name="Group 7"/>
          <p:cNvGrpSpPr/>
          <p:nvPr userDrawn="1"/>
        </p:nvGrpSpPr>
        <p:grpSpPr>
          <a:xfrm>
            <a:off x="672790" y="1747067"/>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sp>
        <p:nvSpPr>
          <p:cNvPr id="32" name="Subtitle 2"/>
          <p:cNvSpPr>
            <a:spLocks noGrp="1"/>
          </p:cNvSpPr>
          <p:nvPr>
            <p:ph type="subTitle" idx="1"/>
          </p:nvPr>
        </p:nvSpPr>
        <p:spPr>
          <a:xfrm>
            <a:off x="515358" y="962313"/>
            <a:ext cx="11160705" cy="599281"/>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56309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735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03">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sp>
        <p:nvSpPr>
          <p:cNvPr id="23"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4" name="Group 23"/>
          <p:cNvGrpSpPr/>
          <p:nvPr userDrawn="1"/>
        </p:nvGrpSpPr>
        <p:grpSpPr>
          <a:xfrm>
            <a:off x="672790" y="1337633"/>
            <a:ext cx="958482" cy="70548"/>
            <a:chOff x="1373786" y="1322305"/>
            <a:chExt cx="958482" cy="70548"/>
          </a:xfrm>
        </p:grpSpPr>
        <p:sp>
          <p:nvSpPr>
            <p:cNvPr id="25" name="Oval 2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6" name="Oval 2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8" name="Oval 2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0" name="Oval 2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10" name="Rectangle 9"/>
          <p:cNvSpPr/>
          <p:nvPr userDrawn="1"/>
        </p:nvSpPr>
        <p:spPr>
          <a:xfrm>
            <a:off x="6148439" y="4453601"/>
            <a:ext cx="5382782" cy="78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8"/>
          <p:cNvSpPr>
            <a:spLocks noGrp="1"/>
          </p:cNvSpPr>
          <p:nvPr>
            <p:ph type="pic" sz="quarter" idx="10"/>
          </p:nvPr>
        </p:nvSpPr>
        <p:spPr>
          <a:xfrm>
            <a:off x="6148439" y="2245837"/>
            <a:ext cx="5382782" cy="2207764"/>
          </a:xfrm>
        </p:spPr>
        <p:txBody>
          <a:bodyPr/>
          <a:lstStyle/>
          <a:p>
            <a:endParaRPr lang="en-GB"/>
          </a:p>
        </p:txBody>
      </p:sp>
    </p:spTree>
    <p:extLst>
      <p:ext uri="{BB962C8B-B14F-4D97-AF65-F5344CB8AC3E}">
        <p14:creationId xmlns:p14="http://schemas.microsoft.com/office/powerpoint/2010/main" val="3575363013"/>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04">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 y="0"/>
            <a:ext cx="12192000" cy="6857999"/>
          </a:xfrm>
        </p:spPr>
        <p:txBody>
          <a:bodyPr/>
          <a:lstStyle/>
          <a:p>
            <a:endParaRPr lang="en-GB"/>
          </a:p>
        </p:txBody>
      </p:sp>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Tree>
    <p:extLst>
      <p:ext uri="{BB962C8B-B14F-4D97-AF65-F5344CB8AC3E}">
        <p14:creationId xmlns:p14="http://schemas.microsoft.com/office/powerpoint/2010/main" val="265603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05">
    <p:spTree>
      <p:nvGrpSpPr>
        <p:cNvPr id="1" name=""/>
        <p:cNvGrpSpPr/>
        <p:nvPr/>
      </p:nvGrpSpPr>
      <p:grpSpPr>
        <a:xfrm>
          <a:off x="0" y="0"/>
          <a:ext cx="0" cy="0"/>
          <a:chOff x="0" y="0"/>
          <a:chExt cx="0" cy="0"/>
        </a:xfrm>
      </p:grpSpPr>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14" name="Picture Placeholder 10"/>
          <p:cNvSpPr>
            <a:spLocks noGrp="1"/>
          </p:cNvSpPr>
          <p:nvPr>
            <p:ph type="pic" sz="quarter" idx="10"/>
          </p:nvPr>
        </p:nvSpPr>
        <p:spPr>
          <a:xfrm>
            <a:off x="1511300" y="1908175"/>
            <a:ext cx="1390650" cy="1392238"/>
          </a:xfrm>
          <a:prstGeom prst="ellipse">
            <a:avLst/>
          </a:prstGeom>
        </p:spPr>
        <p:txBody>
          <a:bodyPr/>
          <a:lstStyle/>
          <a:p>
            <a:endParaRPr lang="en-GB" dirty="0"/>
          </a:p>
        </p:txBody>
      </p:sp>
      <p:sp>
        <p:nvSpPr>
          <p:cNvPr id="15" name="Picture Placeholder 10"/>
          <p:cNvSpPr>
            <a:spLocks noGrp="1"/>
          </p:cNvSpPr>
          <p:nvPr>
            <p:ph type="pic" sz="quarter" idx="11"/>
          </p:nvPr>
        </p:nvSpPr>
        <p:spPr>
          <a:xfrm>
            <a:off x="4147623" y="1908175"/>
            <a:ext cx="1390650" cy="1392238"/>
          </a:xfrm>
          <a:prstGeom prst="ellipse">
            <a:avLst/>
          </a:prstGeom>
        </p:spPr>
        <p:txBody>
          <a:bodyPr/>
          <a:lstStyle/>
          <a:p>
            <a:endParaRPr lang="en-GB"/>
          </a:p>
        </p:txBody>
      </p:sp>
      <p:sp>
        <p:nvSpPr>
          <p:cNvPr id="16" name="Picture Placeholder 10"/>
          <p:cNvSpPr>
            <a:spLocks noGrp="1"/>
          </p:cNvSpPr>
          <p:nvPr>
            <p:ph type="pic" sz="quarter" idx="12"/>
          </p:nvPr>
        </p:nvSpPr>
        <p:spPr>
          <a:xfrm>
            <a:off x="6716169" y="1908175"/>
            <a:ext cx="1390650" cy="1392238"/>
          </a:xfrm>
          <a:prstGeom prst="ellipse">
            <a:avLst/>
          </a:prstGeom>
        </p:spPr>
        <p:txBody>
          <a:bodyPr/>
          <a:lstStyle/>
          <a:p>
            <a:endParaRPr lang="en-GB"/>
          </a:p>
        </p:txBody>
      </p:sp>
      <p:sp>
        <p:nvSpPr>
          <p:cNvPr id="17" name="Picture Placeholder 10"/>
          <p:cNvSpPr>
            <a:spLocks noGrp="1"/>
          </p:cNvSpPr>
          <p:nvPr>
            <p:ph type="pic" sz="quarter" idx="13"/>
          </p:nvPr>
        </p:nvSpPr>
        <p:spPr>
          <a:xfrm>
            <a:off x="9284715" y="1908175"/>
            <a:ext cx="1390650" cy="1392238"/>
          </a:xfrm>
          <a:prstGeom prst="ellipse">
            <a:avLst/>
          </a:prstGeom>
        </p:spPr>
        <p:txBody>
          <a:bodyPr/>
          <a:lstStyle/>
          <a:p>
            <a:endParaRPr lang="en-GB"/>
          </a:p>
        </p:txBody>
      </p:sp>
    </p:spTree>
    <p:extLst>
      <p:ext uri="{BB962C8B-B14F-4D97-AF65-F5344CB8AC3E}">
        <p14:creationId xmlns:p14="http://schemas.microsoft.com/office/powerpoint/2010/main" val="323545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06">
    <p:spTree>
      <p:nvGrpSpPr>
        <p:cNvPr id="1" name=""/>
        <p:cNvGrpSpPr/>
        <p:nvPr/>
      </p:nvGrpSpPr>
      <p:grpSpPr>
        <a:xfrm>
          <a:off x="0" y="0"/>
          <a:ext cx="0" cy="0"/>
          <a:chOff x="0" y="0"/>
          <a:chExt cx="0" cy="0"/>
        </a:xfrm>
      </p:grpSpPr>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dirty="0"/>
              <a:t>Click to edit Master title style</a:t>
            </a:r>
            <a:endParaRPr lang="en-GB" dirty="0"/>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14" name="Picture Placeholder 10"/>
          <p:cNvSpPr>
            <a:spLocks noGrp="1"/>
          </p:cNvSpPr>
          <p:nvPr>
            <p:ph type="pic" sz="quarter" idx="10"/>
          </p:nvPr>
        </p:nvSpPr>
        <p:spPr>
          <a:xfrm>
            <a:off x="2699649" y="2089023"/>
            <a:ext cx="1589086" cy="1589087"/>
          </a:xfrm>
          <a:prstGeom prst="ellipse">
            <a:avLst/>
          </a:prstGeom>
        </p:spPr>
        <p:txBody>
          <a:bodyPr/>
          <a:lstStyle/>
          <a:p>
            <a:endParaRPr lang="en-GB"/>
          </a:p>
        </p:txBody>
      </p:sp>
      <p:sp>
        <p:nvSpPr>
          <p:cNvPr id="15" name="Picture Placeholder 10"/>
          <p:cNvSpPr>
            <a:spLocks noGrp="1"/>
          </p:cNvSpPr>
          <p:nvPr>
            <p:ph type="pic" sz="quarter" idx="11"/>
          </p:nvPr>
        </p:nvSpPr>
        <p:spPr>
          <a:xfrm>
            <a:off x="7902793" y="2089023"/>
            <a:ext cx="1589086" cy="1589087"/>
          </a:xfrm>
          <a:prstGeom prst="ellipse">
            <a:avLst/>
          </a:prstGeom>
        </p:spPr>
        <p:txBody>
          <a:bodyPr/>
          <a:lstStyle/>
          <a:p>
            <a:endParaRPr lang="en-GB"/>
          </a:p>
        </p:txBody>
      </p:sp>
      <p:sp>
        <p:nvSpPr>
          <p:cNvPr id="16" name="Picture Placeholder 10"/>
          <p:cNvSpPr>
            <a:spLocks noGrp="1"/>
          </p:cNvSpPr>
          <p:nvPr>
            <p:ph type="pic" sz="quarter" idx="12"/>
          </p:nvPr>
        </p:nvSpPr>
        <p:spPr>
          <a:xfrm>
            <a:off x="5034643" y="1836058"/>
            <a:ext cx="2122242" cy="2122241"/>
          </a:xfrm>
          <a:prstGeom prst="ellipse">
            <a:avLst/>
          </a:prstGeom>
        </p:spPr>
        <p:txBody>
          <a:bodyPr/>
          <a:lstStyle/>
          <a:p>
            <a:endParaRPr lang="en-GB"/>
          </a:p>
        </p:txBody>
      </p:sp>
    </p:spTree>
    <p:extLst>
      <p:ext uri="{BB962C8B-B14F-4D97-AF65-F5344CB8AC3E}">
        <p14:creationId xmlns:p14="http://schemas.microsoft.com/office/powerpoint/2010/main" val="363461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FDC5C-A2C5-43E2-BBE0-642C1EB2F05D}" type="datetimeFigureOut">
              <a:rPr lang="en-GB" smtClean="0"/>
              <a:t>03/11/2019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50831161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1" r:id="rId3"/>
    <p:sldLayoutId id="2147483663" r:id="rId4"/>
    <p:sldLayoutId id="2147483662" r:id="rId5"/>
    <p:sldLayoutId id="2147483664" r:id="rId6"/>
    <p:sldLayoutId id="2147483668" r:id="rId7"/>
    <p:sldLayoutId id="2147483666" r:id="rId8"/>
    <p:sldLayoutId id="2147483667" r:id="rId9"/>
    <p:sldLayoutId id="2147483655" r:id="rId10"/>
    <p:sldLayoutId id="2147483658" r:id="rId11"/>
    <p:sldLayoutId id="2147483659" r:id="rId12"/>
    <p:sldLayoutId id="2147483670" r:id="rId13"/>
    <p:sldLayoutId id="2147483669" r:id="rId14"/>
    <p:sldLayoutId id="2147483665" r:id="rId15"/>
    <p:sldLayoutId id="2147483651" r:id="rId16"/>
    <p:sldLayoutId id="2147483656" r:id="rId17"/>
    <p:sldLayoutId id="2147483657" r:id="rId18"/>
    <p:sldLayoutId id="2147483650" r:id="rId19"/>
    <p:sldLayoutId id="2147483672" r:id="rId20"/>
    <p:sldLayoutId id="2147483673" r:id="rId21"/>
    <p:sldLayoutId id="2147483674" r:id="rId22"/>
    <p:sldLayoutId id="2147483675" r:id="rId23"/>
    <p:sldLayoutId id="214748367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tiff"/><Relationship Id="rId5" Type="http://schemas.openxmlformats.org/officeDocument/2006/relationships/image" Target="../media/image3.tiff"/><Relationship Id="rId10" Type="http://schemas.openxmlformats.org/officeDocument/2006/relationships/image" Target="../media/image8.tiff"/><Relationship Id="rId4" Type="http://schemas.openxmlformats.org/officeDocument/2006/relationships/image" Target="../media/image2.tiff"/><Relationship Id="rId9"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tiff"/><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5.png"/><Relationship Id="rId2" Type="http://schemas.openxmlformats.org/officeDocument/2006/relationships/notesSlide" Target="../notesSlides/notesSlide15.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33.png"/><Relationship Id="rId10" Type="http://schemas.openxmlformats.org/officeDocument/2006/relationships/image" Target="../media/image27.png"/><Relationship Id="rId19" Type="http://schemas.openxmlformats.org/officeDocument/2006/relationships/image" Target="../media/image37.png"/><Relationship Id="rId4" Type="http://schemas.openxmlformats.org/officeDocument/2006/relationships/image" Target="../media/image20.png"/><Relationship Id="rId9" Type="http://schemas.openxmlformats.org/officeDocument/2006/relationships/image" Target="../media/image26.pn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19.png"/><Relationship Id="rId7" Type="http://schemas.openxmlformats.org/officeDocument/2006/relationships/image" Target="../media/image41.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6.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23.png"/><Relationship Id="rId9" Type="http://schemas.openxmlformats.org/officeDocument/2006/relationships/image" Target="../media/image18.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19.png"/><Relationship Id="rId21" Type="http://schemas.openxmlformats.org/officeDocument/2006/relationships/image" Target="../media/image56.png"/><Relationship Id="rId7" Type="http://schemas.openxmlformats.org/officeDocument/2006/relationships/image" Target="../media/image41.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7.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44.png"/><Relationship Id="rId5" Type="http://schemas.openxmlformats.org/officeDocument/2006/relationships/image" Target="../media/image54.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23.png"/><Relationship Id="rId9" Type="http://schemas.openxmlformats.org/officeDocument/2006/relationships/image" Target="../media/image18.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62.png"/><Relationship Id="rId3" Type="http://schemas.openxmlformats.org/officeDocument/2006/relationships/image" Target="../media/image19.png"/><Relationship Id="rId21" Type="http://schemas.openxmlformats.org/officeDocument/2006/relationships/image" Target="../media/image57.png"/><Relationship Id="rId7" Type="http://schemas.openxmlformats.org/officeDocument/2006/relationships/image" Target="../media/image41.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61.png"/><Relationship Id="rId2" Type="http://schemas.openxmlformats.org/officeDocument/2006/relationships/notesSlide" Target="../notesSlides/notesSlide18.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44.png"/><Relationship Id="rId24"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48.png"/><Relationship Id="rId23" Type="http://schemas.openxmlformats.org/officeDocument/2006/relationships/image" Target="../media/image59.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23.png"/><Relationship Id="rId9" Type="http://schemas.openxmlformats.org/officeDocument/2006/relationships/image" Target="../media/image18.png"/><Relationship Id="rId14" Type="http://schemas.openxmlformats.org/officeDocument/2006/relationships/image" Target="../media/image47.png"/><Relationship Id="rId22" Type="http://schemas.openxmlformats.org/officeDocument/2006/relationships/image" Target="../media/image58.png"/></Relationships>
</file>

<file path=ppt/slides/_rels/slide19.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66.png"/><Relationship Id="rId3" Type="http://schemas.openxmlformats.org/officeDocument/2006/relationships/image" Target="../media/image19.png"/><Relationship Id="rId21" Type="http://schemas.openxmlformats.org/officeDocument/2006/relationships/image" Target="../media/image57.png"/><Relationship Id="rId7" Type="http://schemas.openxmlformats.org/officeDocument/2006/relationships/image" Target="../media/image41.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65.png"/><Relationship Id="rId33" Type="http://schemas.openxmlformats.org/officeDocument/2006/relationships/image" Target="../media/image73.png"/><Relationship Id="rId2" Type="http://schemas.openxmlformats.org/officeDocument/2006/relationships/notesSlide" Target="../notesSlides/notesSlide19.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44.png"/><Relationship Id="rId24" Type="http://schemas.openxmlformats.org/officeDocument/2006/relationships/image" Target="../media/image64.png"/><Relationship Id="rId32" Type="http://schemas.openxmlformats.org/officeDocument/2006/relationships/image" Target="../media/image72.png"/><Relationship Id="rId5" Type="http://schemas.openxmlformats.org/officeDocument/2006/relationships/image" Target="../media/image54.png"/><Relationship Id="rId15" Type="http://schemas.openxmlformats.org/officeDocument/2006/relationships/image" Target="../media/image48.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71.png"/><Relationship Id="rId4" Type="http://schemas.openxmlformats.org/officeDocument/2006/relationships/image" Target="../media/image23.png"/><Relationship Id="rId9" Type="http://schemas.openxmlformats.org/officeDocument/2006/relationships/image" Target="../media/image18.png"/><Relationship Id="rId14" Type="http://schemas.openxmlformats.org/officeDocument/2006/relationships/image" Target="../media/image47.png"/><Relationship Id="rId22" Type="http://schemas.openxmlformats.org/officeDocument/2006/relationships/image" Target="../media/image58.png"/><Relationship Id="rId27" Type="http://schemas.openxmlformats.org/officeDocument/2006/relationships/image" Target="../media/image67.png"/><Relationship Id="rId30" Type="http://schemas.openxmlformats.org/officeDocument/2006/relationships/image" Target="../media/image70.png"/><Relationship Id="rId8"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66.png"/><Relationship Id="rId3" Type="http://schemas.openxmlformats.org/officeDocument/2006/relationships/image" Target="../media/image18.png"/><Relationship Id="rId21" Type="http://schemas.openxmlformats.org/officeDocument/2006/relationships/image" Target="../media/image57.png"/><Relationship Id="rId34" Type="http://schemas.openxmlformats.org/officeDocument/2006/relationships/image" Target="../media/image81.png"/><Relationship Id="rId7" Type="http://schemas.openxmlformats.org/officeDocument/2006/relationships/image" Target="../media/image55.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65.png"/><Relationship Id="rId33" Type="http://schemas.openxmlformats.org/officeDocument/2006/relationships/image" Target="../media/image80.png"/><Relationship Id="rId2" Type="http://schemas.openxmlformats.org/officeDocument/2006/relationships/notesSlide" Target="../notesSlides/notesSlide20.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44.png"/><Relationship Id="rId24" Type="http://schemas.openxmlformats.org/officeDocument/2006/relationships/image" Target="../media/image64.png"/><Relationship Id="rId32" Type="http://schemas.openxmlformats.org/officeDocument/2006/relationships/image" Target="../media/image79.png"/><Relationship Id="rId5" Type="http://schemas.openxmlformats.org/officeDocument/2006/relationships/image" Target="../media/image23.png"/><Relationship Id="rId15" Type="http://schemas.openxmlformats.org/officeDocument/2006/relationships/image" Target="../media/image48.png"/><Relationship Id="rId23" Type="http://schemas.openxmlformats.org/officeDocument/2006/relationships/image" Target="../media/image63.png"/><Relationship Id="rId28" Type="http://schemas.openxmlformats.org/officeDocument/2006/relationships/image" Target="../media/image75.png"/><Relationship Id="rId10" Type="http://schemas.openxmlformats.org/officeDocument/2006/relationships/image" Target="../media/image43.png"/><Relationship Id="rId19" Type="http://schemas.openxmlformats.org/officeDocument/2006/relationships/image" Target="../media/image52.png"/><Relationship Id="rId31" Type="http://schemas.openxmlformats.org/officeDocument/2006/relationships/image" Target="../media/image78.png"/><Relationship Id="rId4" Type="http://schemas.openxmlformats.org/officeDocument/2006/relationships/image" Target="../media/image19.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8.png"/><Relationship Id="rId27" Type="http://schemas.openxmlformats.org/officeDocument/2006/relationships/image" Target="../media/image74.png"/><Relationship Id="rId30" Type="http://schemas.openxmlformats.org/officeDocument/2006/relationships/image" Target="../media/image77.png"/><Relationship Id="rId8"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22.xml"/><Relationship Id="rId16" Type="http://schemas.openxmlformats.org/officeDocument/2006/relationships/image" Target="../media/image95.png"/><Relationship Id="rId1" Type="http://schemas.openxmlformats.org/officeDocument/2006/relationships/slideLayout" Target="../slideLayouts/slideLayout4.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23.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11.png"/><Relationship Id="rId3" Type="http://schemas.openxmlformats.org/officeDocument/2006/relationships/image" Target="../media/image98.png"/><Relationship Id="rId21" Type="http://schemas.openxmlformats.org/officeDocument/2006/relationships/image" Target="../media/image114.png"/><Relationship Id="rId7" Type="http://schemas.openxmlformats.org/officeDocument/2006/relationships/image" Target="../media/image100.png"/><Relationship Id="rId12" Type="http://schemas.openxmlformats.org/officeDocument/2006/relationships/image" Target="../media/image105.png"/><Relationship Id="rId17" Type="http://schemas.openxmlformats.org/officeDocument/2006/relationships/image" Target="../media/image110.png"/><Relationship Id="rId2" Type="http://schemas.openxmlformats.org/officeDocument/2006/relationships/notesSlide" Target="../notesSlides/notesSlide23.xml"/><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4.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350.png"/><Relationship Id="rId15" Type="http://schemas.openxmlformats.org/officeDocument/2006/relationships/image" Target="../media/image108.png"/><Relationship Id="rId10" Type="http://schemas.openxmlformats.org/officeDocument/2006/relationships/image" Target="../media/image103.png"/><Relationship Id="rId19" Type="http://schemas.openxmlformats.org/officeDocument/2006/relationships/image" Target="../media/image112.png"/><Relationship Id="rId4" Type="http://schemas.openxmlformats.org/officeDocument/2006/relationships/image" Target="../media/image340.png"/><Relationship Id="rId9" Type="http://schemas.openxmlformats.org/officeDocument/2006/relationships/image" Target="../media/image102.png"/><Relationship Id="rId14" Type="http://schemas.openxmlformats.org/officeDocument/2006/relationships/image" Target="../media/image107.png"/></Relationships>
</file>

<file path=ppt/slides/_rels/slide24.xml.rels><?xml version="1.0" encoding="UTF-8" standalone="yes"?>
<Relationships xmlns="http://schemas.openxmlformats.org/package/2006/relationships"><Relationship Id="rId3" Type="http://schemas.openxmlformats.org/officeDocument/2006/relationships/image" Target="../media/image99.tif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37.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2.tif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23.tiff"/></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182005" y="1688468"/>
            <a:ext cx="7805822" cy="1569660"/>
          </a:xfrm>
          <a:prstGeom prst="rect">
            <a:avLst/>
          </a:prstGeom>
          <a:noFill/>
          <a:effectLst/>
        </p:spPr>
        <p:txBody>
          <a:bodyPr wrap="square" rtlCol="0">
            <a:spAutoFit/>
          </a:bodyPr>
          <a:lstStyle/>
          <a:p>
            <a:r>
              <a:rPr lang="en-US" sz="3200" b="1" i="1" dirty="0">
                <a:solidFill>
                  <a:schemeClr val="accent4"/>
                </a:solidFill>
                <a:latin typeface="+mj-lt"/>
              </a:rPr>
              <a:t>Accelerating</a:t>
            </a:r>
            <a:r>
              <a:rPr lang="en-US" sz="3200" b="1" i="1" dirty="0">
                <a:solidFill>
                  <a:schemeClr val="accent2"/>
                </a:solidFill>
                <a:latin typeface="+mj-lt"/>
              </a:rPr>
              <a:t> Generalized Linear Models with </a:t>
            </a:r>
            <a:r>
              <a:rPr lang="en-US" sz="3200" b="1" i="1" dirty="0">
                <a:solidFill>
                  <a:schemeClr val="accent4"/>
                </a:solidFill>
                <a:latin typeface="+mj-lt"/>
              </a:rPr>
              <a:t>MLWeaving</a:t>
            </a:r>
            <a:r>
              <a:rPr lang="en-US" sz="3200" b="1" i="1" dirty="0">
                <a:solidFill>
                  <a:schemeClr val="accent2"/>
                </a:solidFill>
                <a:latin typeface="+mj-lt"/>
              </a:rPr>
              <a:t>: A One-Size-Fits-All System for </a:t>
            </a:r>
            <a:r>
              <a:rPr lang="en-US" sz="3200" b="1" i="1" dirty="0">
                <a:solidFill>
                  <a:schemeClr val="accent4"/>
                </a:solidFill>
                <a:latin typeface="+mj-lt"/>
              </a:rPr>
              <a:t>Any-Precision</a:t>
            </a:r>
            <a:r>
              <a:rPr lang="en-US" sz="3200" b="1" i="1" dirty="0">
                <a:solidFill>
                  <a:schemeClr val="accent2"/>
                </a:solidFill>
                <a:latin typeface="+mj-lt"/>
              </a:rPr>
              <a:t> Learning</a:t>
            </a:r>
            <a:endParaRPr lang="en-GB" sz="3200" b="1" i="1" dirty="0">
              <a:solidFill>
                <a:schemeClr val="accent4"/>
              </a:solidFill>
              <a:latin typeface="+mj-lt"/>
            </a:endParaRPr>
          </a:p>
        </p:txBody>
      </p:sp>
      <p:sp>
        <p:nvSpPr>
          <p:cNvPr id="11" name="TextBox 10"/>
          <p:cNvSpPr txBox="1"/>
          <p:nvPr/>
        </p:nvSpPr>
        <p:spPr>
          <a:xfrm>
            <a:off x="3595531" y="3593221"/>
            <a:ext cx="5994623" cy="1815882"/>
          </a:xfrm>
          <a:prstGeom prst="rect">
            <a:avLst/>
          </a:prstGeom>
          <a:noFill/>
        </p:spPr>
        <p:txBody>
          <a:bodyPr wrap="square" rtlCol="0">
            <a:spAutoFit/>
          </a:bodyPr>
          <a:lstStyle/>
          <a:p>
            <a:r>
              <a:rPr lang="en-US" sz="2600" b="1" i="1" dirty="0"/>
              <a:t>Zeke Wang</a:t>
            </a:r>
            <a:r>
              <a:rPr lang="en-US" sz="2600" i="1" dirty="0"/>
              <a:t>,</a:t>
            </a:r>
            <a:r>
              <a:rPr lang="en-US" sz="2800" dirty="0"/>
              <a:t> </a:t>
            </a:r>
            <a:r>
              <a:rPr lang="en-US" sz="2800" dirty="0" err="1"/>
              <a:t>Kaan</a:t>
            </a:r>
            <a:r>
              <a:rPr lang="en-US" sz="2800" dirty="0"/>
              <a:t> Kara, </a:t>
            </a:r>
            <a:r>
              <a:rPr lang="en-US" sz="2800" dirty="0" err="1"/>
              <a:t>Hantian</a:t>
            </a:r>
            <a:r>
              <a:rPr lang="en-US" sz="2800" dirty="0"/>
              <a:t> Zhang, Gustavo Alonso, </a:t>
            </a:r>
            <a:r>
              <a:rPr lang="en-US" sz="2800" dirty="0" err="1"/>
              <a:t>Onur</a:t>
            </a:r>
            <a:r>
              <a:rPr lang="en-US" sz="2800" dirty="0"/>
              <a:t> </a:t>
            </a:r>
            <a:r>
              <a:rPr lang="en-US" sz="2800" dirty="0" err="1"/>
              <a:t>Mutlu</a:t>
            </a:r>
            <a:r>
              <a:rPr lang="en-US" sz="2800" dirty="0"/>
              <a:t>, Ce Zhang</a:t>
            </a:r>
          </a:p>
          <a:p>
            <a:endParaRPr lang="en-US" sz="2800" dirty="0"/>
          </a:p>
          <a:p>
            <a:r>
              <a:rPr lang="zh-CN" altLang="en-US" sz="2800" i="1" dirty="0"/>
              <a:t>          </a:t>
            </a:r>
            <a:r>
              <a:rPr lang="en-US" altLang="zh-CN" sz="2800" i="1" dirty="0"/>
              <a:t> </a:t>
            </a:r>
            <a:r>
              <a:rPr lang="en-US" altLang="zh-CN" sz="2800" i="1" u="sng" dirty="0"/>
              <a:t>Systems</a:t>
            </a:r>
            <a:r>
              <a:rPr lang="zh-CN" altLang="en-US" sz="2800" i="1" u="sng" dirty="0"/>
              <a:t> </a:t>
            </a:r>
            <a:r>
              <a:rPr lang="en-US" altLang="zh-CN" sz="2800" i="1" u="sng" dirty="0"/>
              <a:t>Group, ETH Zurich</a:t>
            </a:r>
            <a:endParaRPr lang="en-US" sz="2600" i="1" u="sng" dirty="0"/>
          </a:p>
        </p:txBody>
      </p:sp>
      <p:grpSp>
        <p:nvGrpSpPr>
          <p:cNvPr id="55" name="Group 54">
            <a:extLst>
              <a:ext uri="{FF2B5EF4-FFF2-40B4-BE49-F238E27FC236}">
                <a16:creationId xmlns:a16="http://schemas.microsoft.com/office/drawing/2014/main" id="{1AA72F86-BF77-3942-9B90-381940707F9E}"/>
              </a:ext>
            </a:extLst>
          </p:cNvPr>
          <p:cNvGrpSpPr/>
          <p:nvPr/>
        </p:nvGrpSpPr>
        <p:grpSpPr>
          <a:xfrm>
            <a:off x="2839888" y="2012846"/>
            <a:ext cx="89903" cy="993871"/>
            <a:chOff x="863611" y="2932065"/>
            <a:chExt cx="89903" cy="993871"/>
          </a:xfrm>
        </p:grpSpPr>
        <p:sp>
          <p:nvSpPr>
            <p:cNvPr id="59" name="Oval 58">
              <a:extLst>
                <a:ext uri="{FF2B5EF4-FFF2-40B4-BE49-F238E27FC236}">
                  <a16:creationId xmlns:a16="http://schemas.microsoft.com/office/drawing/2014/main" id="{A4663D47-8923-E14A-A2E8-491B01AB7788}"/>
                </a:ext>
              </a:extLst>
            </p:cNvPr>
            <p:cNvSpPr/>
            <p:nvPr/>
          </p:nvSpPr>
          <p:spPr>
            <a:xfrm rot="16200000">
              <a:off x="864282" y="3836704"/>
              <a:ext cx="88561" cy="8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0" name="Oval 59">
              <a:extLst>
                <a:ext uri="{FF2B5EF4-FFF2-40B4-BE49-F238E27FC236}">
                  <a16:creationId xmlns:a16="http://schemas.microsoft.com/office/drawing/2014/main" id="{6551201C-DB6A-4D44-A885-2234258E6C86}"/>
                </a:ext>
              </a:extLst>
            </p:cNvPr>
            <p:cNvSpPr/>
            <p:nvPr/>
          </p:nvSpPr>
          <p:spPr>
            <a:xfrm rot="16200000">
              <a:off x="864282" y="3613091"/>
              <a:ext cx="88561" cy="89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4" name="Oval 63">
              <a:extLst>
                <a:ext uri="{FF2B5EF4-FFF2-40B4-BE49-F238E27FC236}">
                  <a16:creationId xmlns:a16="http://schemas.microsoft.com/office/drawing/2014/main" id="{C5B53060-576B-8646-9DEA-8F076BFC29D7}"/>
                </a:ext>
              </a:extLst>
            </p:cNvPr>
            <p:cNvSpPr/>
            <p:nvPr/>
          </p:nvSpPr>
          <p:spPr>
            <a:xfrm rot="16200000">
              <a:off x="864282" y="3386525"/>
              <a:ext cx="88561" cy="89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5" name="Oval 64">
              <a:extLst>
                <a:ext uri="{FF2B5EF4-FFF2-40B4-BE49-F238E27FC236}">
                  <a16:creationId xmlns:a16="http://schemas.microsoft.com/office/drawing/2014/main" id="{5D3A1D2A-E996-EE48-B0AE-663C50816074}"/>
                </a:ext>
              </a:extLst>
            </p:cNvPr>
            <p:cNvSpPr/>
            <p:nvPr/>
          </p:nvSpPr>
          <p:spPr>
            <a:xfrm rot="16200000">
              <a:off x="864282" y="3159959"/>
              <a:ext cx="88561" cy="8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6" name="Oval 65">
              <a:extLst>
                <a:ext uri="{FF2B5EF4-FFF2-40B4-BE49-F238E27FC236}">
                  <a16:creationId xmlns:a16="http://schemas.microsoft.com/office/drawing/2014/main" id="{ED364B71-F773-AE46-A01A-8B38351037F2}"/>
                </a:ext>
              </a:extLst>
            </p:cNvPr>
            <p:cNvSpPr/>
            <p:nvPr/>
          </p:nvSpPr>
          <p:spPr>
            <a:xfrm rot="16200000">
              <a:off x="864282" y="2931394"/>
              <a:ext cx="88561" cy="899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pic>
        <p:nvPicPr>
          <p:cNvPr id="71" name="Picture 70">
            <a:extLst>
              <a:ext uri="{FF2B5EF4-FFF2-40B4-BE49-F238E27FC236}">
                <a16:creationId xmlns:a16="http://schemas.microsoft.com/office/drawing/2014/main" id="{4366F772-E4C7-434A-858A-89F9965DA3F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07428" y="1986870"/>
            <a:ext cx="980247" cy="980247"/>
          </a:xfrm>
          <a:prstGeom prst="rect">
            <a:avLst/>
          </a:prstGeom>
        </p:spPr>
      </p:pic>
      <p:pic>
        <p:nvPicPr>
          <p:cNvPr id="72" name="Picture 71">
            <a:extLst>
              <a:ext uri="{FF2B5EF4-FFF2-40B4-BE49-F238E27FC236}">
                <a16:creationId xmlns:a16="http://schemas.microsoft.com/office/drawing/2014/main" id="{E7603634-39C6-444B-BA7E-2BD8C47C6A1A}"/>
              </a:ext>
            </a:extLst>
          </p:cNvPr>
          <p:cNvPicPr>
            <a:picLocks noChangeAspect="1"/>
          </p:cNvPicPr>
          <p:nvPr/>
        </p:nvPicPr>
        <p:blipFill>
          <a:blip r:embed="rId4"/>
          <a:stretch>
            <a:fillRect/>
          </a:stretch>
        </p:blipFill>
        <p:spPr>
          <a:xfrm>
            <a:off x="587995" y="1989152"/>
            <a:ext cx="982362" cy="982362"/>
          </a:xfrm>
          <a:prstGeom prst="rect">
            <a:avLst/>
          </a:prstGeom>
        </p:spPr>
      </p:pic>
      <p:pic>
        <p:nvPicPr>
          <p:cNvPr id="12" name="Picture 11">
            <a:extLst>
              <a:ext uri="{FF2B5EF4-FFF2-40B4-BE49-F238E27FC236}">
                <a16:creationId xmlns:a16="http://schemas.microsoft.com/office/drawing/2014/main" id="{C6178527-2BD5-684B-B3EB-2EDA3FE708D4}"/>
              </a:ext>
            </a:extLst>
          </p:cNvPr>
          <p:cNvPicPr>
            <a:picLocks noChangeAspect="1"/>
          </p:cNvPicPr>
          <p:nvPr/>
        </p:nvPicPr>
        <p:blipFill>
          <a:blip r:embed="rId5"/>
          <a:stretch>
            <a:fillRect/>
          </a:stretch>
        </p:blipFill>
        <p:spPr>
          <a:xfrm>
            <a:off x="9714748" y="5747123"/>
            <a:ext cx="734628" cy="962959"/>
          </a:xfrm>
          <a:prstGeom prst="rect">
            <a:avLst/>
          </a:prstGeom>
        </p:spPr>
      </p:pic>
      <p:pic>
        <p:nvPicPr>
          <p:cNvPr id="13" name="Picture 12">
            <a:extLst>
              <a:ext uri="{FF2B5EF4-FFF2-40B4-BE49-F238E27FC236}">
                <a16:creationId xmlns:a16="http://schemas.microsoft.com/office/drawing/2014/main" id="{5F38D46E-EE49-C34E-86B6-FA1B829D75FE}"/>
              </a:ext>
            </a:extLst>
          </p:cNvPr>
          <p:cNvPicPr>
            <a:picLocks noChangeAspect="1"/>
          </p:cNvPicPr>
          <p:nvPr/>
        </p:nvPicPr>
        <p:blipFill>
          <a:blip r:embed="rId6"/>
          <a:stretch>
            <a:fillRect/>
          </a:stretch>
        </p:blipFill>
        <p:spPr>
          <a:xfrm>
            <a:off x="10507647" y="5745660"/>
            <a:ext cx="789311" cy="962959"/>
          </a:xfrm>
          <a:prstGeom prst="rect">
            <a:avLst/>
          </a:prstGeom>
        </p:spPr>
      </p:pic>
      <p:pic>
        <p:nvPicPr>
          <p:cNvPr id="14" name="Picture 13">
            <a:extLst>
              <a:ext uri="{FF2B5EF4-FFF2-40B4-BE49-F238E27FC236}">
                <a16:creationId xmlns:a16="http://schemas.microsoft.com/office/drawing/2014/main" id="{BF770CE3-C7A6-AF47-A284-45AA70715CEF}"/>
              </a:ext>
            </a:extLst>
          </p:cNvPr>
          <p:cNvPicPr>
            <a:picLocks noChangeAspect="1"/>
          </p:cNvPicPr>
          <p:nvPr/>
        </p:nvPicPr>
        <p:blipFill>
          <a:blip r:embed="rId7"/>
          <a:stretch>
            <a:fillRect/>
          </a:stretch>
        </p:blipFill>
        <p:spPr>
          <a:xfrm>
            <a:off x="11355229" y="5751915"/>
            <a:ext cx="717528" cy="956704"/>
          </a:xfrm>
          <a:prstGeom prst="rect">
            <a:avLst/>
          </a:prstGeom>
        </p:spPr>
      </p:pic>
      <p:pic>
        <p:nvPicPr>
          <p:cNvPr id="15" name="Picture 14">
            <a:extLst>
              <a:ext uri="{FF2B5EF4-FFF2-40B4-BE49-F238E27FC236}">
                <a16:creationId xmlns:a16="http://schemas.microsoft.com/office/drawing/2014/main" id="{020ED2B3-CD74-164C-B12B-3250D059CD73}"/>
              </a:ext>
            </a:extLst>
          </p:cNvPr>
          <p:cNvPicPr>
            <a:picLocks noChangeAspect="1"/>
          </p:cNvPicPr>
          <p:nvPr/>
        </p:nvPicPr>
        <p:blipFill>
          <a:blip r:embed="rId8"/>
          <a:stretch>
            <a:fillRect/>
          </a:stretch>
        </p:blipFill>
        <p:spPr>
          <a:xfrm>
            <a:off x="7558609" y="5744197"/>
            <a:ext cx="964422" cy="964422"/>
          </a:xfrm>
          <a:prstGeom prst="rect">
            <a:avLst/>
          </a:prstGeom>
        </p:spPr>
      </p:pic>
      <p:pic>
        <p:nvPicPr>
          <p:cNvPr id="16" name="Picture 15">
            <a:extLst>
              <a:ext uri="{FF2B5EF4-FFF2-40B4-BE49-F238E27FC236}">
                <a16:creationId xmlns:a16="http://schemas.microsoft.com/office/drawing/2014/main" id="{BC22AC1F-81E5-0147-A6FD-DB6B2BC80F08}"/>
              </a:ext>
            </a:extLst>
          </p:cNvPr>
          <p:cNvPicPr>
            <a:picLocks noChangeAspect="1"/>
          </p:cNvPicPr>
          <p:nvPr/>
        </p:nvPicPr>
        <p:blipFill rotWithShape="1">
          <a:blip r:embed="rId9"/>
          <a:srcRect b="7189"/>
          <a:stretch/>
        </p:blipFill>
        <p:spPr>
          <a:xfrm>
            <a:off x="8632423" y="5744196"/>
            <a:ext cx="957731" cy="962959"/>
          </a:xfrm>
          <a:prstGeom prst="rect">
            <a:avLst/>
          </a:prstGeom>
        </p:spPr>
      </p:pic>
      <p:pic>
        <p:nvPicPr>
          <p:cNvPr id="2" name="Picture 1">
            <a:extLst>
              <a:ext uri="{FF2B5EF4-FFF2-40B4-BE49-F238E27FC236}">
                <a16:creationId xmlns:a16="http://schemas.microsoft.com/office/drawing/2014/main" id="{361F6F6E-42C5-E641-9A19-0F2630591FEA}"/>
              </a:ext>
            </a:extLst>
          </p:cNvPr>
          <p:cNvPicPr>
            <a:picLocks noChangeAspect="1"/>
          </p:cNvPicPr>
          <p:nvPr/>
        </p:nvPicPr>
        <p:blipFill>
          <a:blip r:embed="rId10"/>
          <a:stretch>
            <a:fillRect/>
          </a:stretch>
        </p:blipFill>
        <p:spPr>
          <a:xfrm>
            <a:off x="6444536" y="5744196"/>
            <a:ext cx="989479" cy="989479"/>
          </a:xfrm>
          <a:prstGeom prst="rect">
            <a:avLst/>
          </a:prstGeom>
        </p:spPr>
      </p:pic>
    </p:spTree>
    <p:extLst>
      <p:ext uri="{BB962C8B-B14F-4D97-AF65-F5344CB8AC3E}">
        <p14:creationId xmlns:p14="http://schemas.microsoft.com/office/powerpoint/2010/main" val="37719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97D-3180-6549-98F9-5E26009C42C7}"/>
              </a:ext>
            </a:extLst>
          </p:cNvPr>
          <p:cNvSpPr>
            <a:spLocks noGrp="1"/>
          </p:cNvSpPr>
          <p:nvPr>
            <p:ph type="ctrTitle"/>
          </p:nvPr>
        </p:nvSpPr>
        <p:spPr/>
        <p:txBody>
          <a:bodyPr>
            <a:normAutofit fontScale="90000"/>
          </a:bodyPr>
          <a:lstStyle/>
          <a:p>
            <a:r>
              <a:rPr lang="en-US" b="1" dirty="0"/>
              <a:t>Why Low Precision?</a:t>
            </a:r>
            <a:endParaRPr lang="en-US" dirty="0"/>
          </a:p>
        </p:txBody>
      </p:sp>
      <p:pic>
        <p:nvPicPr>
          <p:cNvPr id="17" name="Picture 16">
            <a:extLst>
              <a:ext uri="{FF2B5EF4-FFF2-40B4-BE49-F238E27FC236}">
                <a16:creationId xmlns:a16="http://schemas.microsoft.com/office/drawing/2014/main" id="{20E1F11D-3CF3-EA49-80EF-7869989A9083}"/>
              </a:ext>
            </a:extLst>
          </p:cNvPr>
          <p:cNvPicPr>
            <a:picLocks noChangeAspect="1"/>
          </p:cNvPicPr>
          <p:nvPr/>
        </p:nvPicPr>
        <p:blipFill>
          <a:blip r:embed="rId3"/>
          <a:stretch>
            <a:fillRect/>
          </a:stretch>
        </p:blipFill>
        <p:spPr>
          <a:xfrm>
            <a:off x="3831055" y="1251209"/>
            <a:ext cx="1638300" cy="1231900"/>
          </a:xfrm>
          <a:prstGeom prst="rect">
            <a:avLst/>
          </a:prstGeom>
        </p:spPr>
      </p:pic>
      <p:sp>
        <p:nvSpPr>
          <p:cNvPr id="18" name="Right Arrow 17">
            <a:extLst>
              <a:ext uri="{FF2B5EF4-FFF2-40B4-BE49-F238E27FC236}">
                <a16:creationId xmlns:a16="http://schemas.microsoft.com/office/drawing/2014/main" id="{D83301B5-FE1B-ED41-9970-B3D6344A2CCD}"/>
              </a:ext>
            </a:extLst>
          </p:cNvPr>
          <p:cNvSpPr/>
          <p:nvPr/>
        </p:nvSpPr>
        <p:spPr>
          <a:xfrm>
            <a:off x="5704599" y="1652304"/>
            <a:ext cx="786144" cy="267241"/>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B7AD636E-9E4D-C647-BDF0-5E5D2B48A3C2}"/>
              </a:ext>
            </a:extLst>
          </p:cNvPr>
          <p:cNvSpPr txBox="1">
            <a:spLocks/>
          </p:cNvSpPr>
          <p:nvPr/>
        </p:nvSpPr>
        <p:spPr>
          <a:xfrm>
            <a:off x="6452643" y="1114684"/>
            <a:ext cx="3455856" cy="136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solidFill>
                  <a:schemeClr val="accent1"/>
                </a:solidFill>
                <a:latin typeface="+mn-lt"/>
              </a:rPr>
              <a:t>“It is a cat” (&gt;0.5)</a:t>
            </a:r>
          </a:p>
        </p:txBody>
      </p:sp>
      <p:sp>
        <p:nvSpPr>
          <p:cNvPr id="28" name="Title 1">
            <a:extLst>
              <a:ext uri="{FF2B5EF4-FFF2-40B4-BE49-F238E27FC236}">
                <a16:creationId xmlns:a16="http://schemas.microsoft.com/office/drawing/2014/main" id="{6E4B3697-A006-774C-8B42-145CC9D7C113}"/>
              </a:ext>
            </a:extLst>
          </p:cNvPr>
          <p:cNvSpPr txBox="1">
            <a:spLocks/>
          </p:cNvSpPr>
          <p:nvPr/>
        </p:nvSpPr>
        <p:spPr>
          <a:xfrm>
            <a:off x="1798056" y="3447931"/>
            <a:ext cx="2913144" cy="75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latin typeface="+mn-lt"/>
              </a:rPr>
              <a:t>1.310245</a:t>
            </a:r>
          </a:p>
        </p:txBody>
      </p:sp>
      <p:sp>
        <p:nvSpPr>
          <p:cNvPr id="29" name="Title 1">
            <a:extLst>
              <a:ext uri="{FF2B5EF4-FFF2-40B4-BE49-F238E27FC236}">
                <a16:creationId xmlns:a16="http://schemas.microsoft.com/office/drawing/2014/main" id="{12437F3D-5D87-9A42-9140-D842353BDA90}"/>
              </a:ext>
            </a:extLst>
          </p:cNvPr>
          <p:cNvSpPr txBox="1">
            <a:spLocks/>
          </p:cNvSpPr>
          <p:nvPr/>
        </p:nvSpPr>
        <p:spPr>
          <a:xfrm>
            <a:off x="1624766" y="4279781"/>
            <a:ext cx="2913144" cy="75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latin typeface="+mn-lt"/>
              </a:rPr>
              <a:t>X 0.602069</a:t>
            </a:r>
          </a:p>
        </p:txBody>
      </p:sp>
      <p:cxnSp>
        <p:nvCxnSpPr>
          <p:cNvPr id="30" name="Straight Connector 29">
            <a:extLst>
              <a:ext uri="{FF2B5EF4-FFF2-40B4-BE49-F238E27FC236}">
                <a16:creationId xmlns:a16="http://schemas.microsoft.com/office/drawing/2014/main" id="{9B63BF4B-E731-8C45-889F-ED0459F45E72}"/>
              </a:ext>
            </a:extLst>
          </p:cNvPr>
          <p:cNvCxnSpPr/>
          <p:nvPr/>
        </p:nvCxnSpPr>
        <p:spPr>
          <a:xfrm>
            <a:off x="1624766" y="5092581"/>
            <a:ext cx="26289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77640DE-857D-AC48-A321-0375CDAF4350}"/>
              </a:ext>
            </a:extLst>
          </p:cNvPr>
          <p:cNvSpPr txBox="1">
            <a:spLocks/>
          </p:cNvSpPr>
          <p:nvPr/>
        </p:nvSpPr>
        <p:spPr>
          <a:xfrm>
            <a:off x="1482644" y="5206881"/>
            <a:ext cx="3055266" cy="75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latin typeface="+mn-lt"/>
              </a:rPr>
              <a:t>0.788857897</a:t>
            </a:r>
          </a:p>
        </p:txBody>
      </p:sp>
      <p:sp>
        <p:nvSpPr>
          <p:cNvPr id="32" name="Title 1">
            <a:extLst>
              <a:ext uri="{FF2B5EF4-FFF2-40B4-BE49-F238E27FC236}">
                <a16:creationId xmlns:a16="http://schemas.microsoft.com/office/drawing/2014/main" id="{9F0933DE-6CA0-3749-856D-21483B938F52}"/>
              </a:ext>
            </a:extLst>
          </p:cNvPr>
          <p:cNvSpPr txBox="1">
            <a:spLocks/>
          </p:cNvSpPr>
          <p:nvPr/>
        </p:nvSpPr>
        <p:spPr>
          <a:xfrm>
            <a:off x="7621773" y="3419876"/>
            <a:ext cx="3086434" cy="75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solidFill>
                  <a:schemeClr val="accent4"/>
                </a:solidFill>
                <a:latin typeface="+mn-lt"/>
              </a:rPr>
              <a:t>about 1.3</a:t>
            </a:r>
          </a:p>
        </p:txBody>
      </p:sp>
      <p:sp>
        <p:nvSpPr>
          <p:cNvPr id="33" name="Title 1">
            <a:extLst>
              <a:ext uri="{FF2B5EF4-FFF2-40B4-BE49-F238E27FC236}">
                <a16:creationId xmlns:a16="http://schemas.microsoft.com/office/drawing/2014/main" id="{4C886E06-CB77-A441-93E5-5516BA75E749}"/>
              </a:ext>
            </a:extLst>
          </p:cNvPr>
          <p:cNvSpPr txBox="1">
            <a:spLocks/>
          </p:cNvSpPr>
          <p:nvPr/>
        </p:nvSpPr>
        <p:spPr>
          <a:xfrm>
            <a:off x="7384426" y="4239044"/>
            <a:ext cx="3055266" cy="75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solidFill>
                  <a:schemeClr val="accent4"/>
                </a:solidFill>
                <a:latin typeface="+mn-lt"/>
              </a:rPr>
              <a:t>X   about 0.6</a:t>
            </a:r>
          </a:p>
        </p:txBody>
      </p:sp>
      <p:cxnSp>
        <p:nvCxnSpPr>
          <p:cNvPr id="34" name="Straight Connector 33">
            <a:extLst>
              <a:ext uri="{FF2B5EF4-FFF2-40B4-BE49-F238E27FC236}">
                <a16:creationId xmlns:a16="http://schemas.microsoft.com/office/drawing/2014/main" id="{0BF5B03A-E7C3-B24E-8A4E-C6D767E40076}"/>
              </a:ext>
            </a:extLst>
          </p:cNvPr>
          <p:cNvCxnSpPr/>
          <p:nvPr/>
        </p:nvCxnSpPr>
        <p:spPr>
          <a:xfrm>
            <a:off x="7824788" y="5108994"/>
            <a:ext cx="262890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itle 1">
            <a:extLst>
              <a:ext uri="{FF2B5EF4-FFF2-40B4-BE49-F238E27FC236}">
                <a16:creationId xmlns:a16="http://schemas.microsoft.com/office/drawing/2014/main" id="{22ED596F-CC25-6E42-99C1-D2C6DA0BE726}"/>
              </a:ext>
            </a:extLst>
          </p:cNvPr>
          <p:cNvSpPr txBox="1">
            <a:spLocks/>
          </p:cNvSpPr>
          <p:nvPr/>
        </p:nvSpPr>
        <p:spPr>
          <a:xfrm>
            <a:off x="7836904" y="5166144"/>
            <a:ext cx="2871303" cy="75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solidFill>
                  <a:schemeClr val="accent4"/>
                </a:solidFill>
                <a:latin typeface="+mn-lt"/>
              </a:rPr>
              <a:t>about 0.78</a:t>
            </a:r>
          </a:p>
        </p:txBody>
      </p:sp>
      <p:sp>
        <p:nvSpPr>
          <p:cNvPr id="36" name="Title 1">
            <a:extLst>
              <a:ext uri="{FF2B5EF4-FFF2-40B4-BE49-F238E27FC236}">
                <a16:creationId xmlns:a16="http://schemas.microsoft.com/office/drawing/2014/main" id="{3996F8AC-A144-C148-AB76-4A8695E7E9F2}"/>
              </a:ext>
            </a:extLst>
          </p:cNvPr>
          <p:cNvSpPr txBox="1">
            <a:spLocks/>
          </p:cNvSpPr>
          <p:nvPr/>
        </p:nvSpPr>
        <p:spPr>
          <a:xfrm>
            <a:off x="1512470" y="2560461"/>
            <a:ext cx="3137735" cy="7731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600" b="1" i="1" dirty="0">
                <a:latin typeface="+mn-lt"/>
              </a:rPr>
              <a:t>Full precision</a:t>
            </a:r>
          </a:p>
        </p:txBody>
      </p:sp>
      <p:sp>
        <p:nvSpPr>
          <p:cNvPr id="37" name="Title 1">
            <a:extLst>
              <a:ext uri="{FF2B5EF4-FFF2-40B4-BE49-F238E27FC236}">
                <a16:creationId xmlns:a16="http://schemas.microsoft.com/office/drawing/2014/main" id="{298C388D-BFC8-E548-8DCA-DC6469205902}"/>
              </a:ext>
            </a:extLst>
          </p:cNvPr>
          <p:cNvSpPr txBox="1">
            <a:spLocks/>
          </p:cNvSpPr>
          <p:nvPr/>
        </p:nvSpPr>
        <p:spPr>
          <a:xfrm>
            <a:off x="7466847" y="2540679"/>
            <a:ext cx="3137735" cy="7731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600" b="1" i="1" dirty="0">
                <a:solidFill>
                  <a:schemeClr val="accent4"/>
                </a:solidFill>
                <a:latin typeface="+mn-lt"/>
              </a:rPr>
              <a:t>Low precision</a:t>
            </a:r>
          </a:p>
        </p:txBody>
      </p:sp>
      <p:sp>
        <p:nvSpPr>
          <p:cNvPr id="38" name="Rectangle 37">
            <a:extLst>
              <a:ext uri="{FF2B5EF4-FFF2-40B4-BE49-F238E27FC236}">
                <a16:creationId xmlns:a16="http://schemas.microsoft.com/office/drawing/2014/main" id="{7C849748-7EE0-6742-AFFD-99BDACD7E1C5}"/>
              </a:ext>
            </a:extLst>
          </p:cNvPr>
          <p:cNvSpPr/>
          <p:nvPr/>
        </p:nvSpPr>
        <p:spPr>
          <a:xfrm>
            <a:off x="3942413" y="6050939"/>
            <a:ext cx="6235908" cy="646331"/>
          </a:xfrm>
          <a:prstGeom prst="rect">
            <a:avLst/>
          </a:prstGeom>
        </p:spPr>
        <p:txBody>
          <a:bodyPr wrap="square">
            <a:spAutoFit/>
          </a:bodyPr>
          <a:lstStyle/>
          <a:p>
            <a:r>
              <a:rPr lang="en-US" sz="3600" b="1" dirty="0">
                <a:solidFill>
                  <a:schemeClr val="accent2"/>
                </a:solidFill>
                <a:latin typeface="Abadi MT Condensed Light" panose="020B0306030101010103" pitchFamily="34" charset="77"/>
                <a:cs typeface="Apple Chancery" panose="03020702040506060504" pitchFamily="66" charset="-79"/>
              </a:rPr>
              <a:t>Relax, It is only Machine Learning.</a:t>
            </a:r>
            <a:endParaRPr lang="en-US" sz="3600" dirty="0">
              <a:solidFill>
                <a:schemeClr val="accent2"/>
              </a:solidFill>
              <a:latin typeface="Abadi MT Condensed Light" panose="020B0306030101010103" pitchFamily="34" charset="77"/>
              <a:cs typeface="Apple Chancery" panose="03020702040506060504" pitchFamily="66" charset="-79"/>
            </a:endParaRPr>
          </a:p>
        </p:txBody>
      </p:sp>
      <p:sp>
        <p:nvSpPr>
          <p:cNvPr id="20" name="Rectangle 19">
            <a:extLst>
              <a:ext uri="{FF2B5EF4-FFF2-40B4-BE49-F238E27FC236}">
                <a16:creationId xmlns:a16="http://schemas.microsoft.com/office/drawing/2014/main" id="{9456FDD3-2BDD-0C48-A0A7-A41F781552AD}"/>
              </a:ext>
            </a:extLst>
          </p:cNvPr>
          <p:cNvSpPr/>
          <p:nvPr/>
        </p:nvSpPr>
        <p:spPr>
          <a:xfrm>
            <a:off x="7105338" y="2560461"/>
            <a:ext cx="3602869" cy="346049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3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3" grpId="0"/>
      <p:bldP spid="35" grpId="0"/>
      <p:bldP spid="36" grpId="0"/>
      <p:bldP spid="37" grpId="0"/>
      <p:bldP spid="3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97D-3180-6549-98F9-5E26009C42C7}"/>
              </a:ext>
            </a:extLst>
          </p:cNvPr>
          <p:cNvSpPr>
            <a:spLocks noGrp="1"/>
          </p:cNvSpPr>
          <p:nvPr>
            <p:ph type="ctrTitle"/>
          </p:nvPr>
        </p:nvSpPr>
        <p:spPr/>
        <p:txBody>
          <a:bodyPr>
            <a:normAutofit fontScale="90000"/>
          </a:bodyPr>
          <a:lstStyle/>
          <a:p>
            <a:r>
              <a:rPr lang="en-US" b="1" dirty="0"/>
              <a:t>Current Hardware Supports Limited Precisions</a:t>
            </a:r>
            <a:endParaRPr lang="en-US" dirty="0"/>
          </a:p>
        </p:txBody>
      </p:sp>
      <p:pic>
        <p:nvPicPr>
          <p:cNvPr id="17" name="Picture 16">
            <a:extLst>
              <a:ext uri="{FF2B5EF4-FFF2-40B4-BE49-F238E27FC236}">
                <a16:creationId xmlns:a16="http://schemas.microsoft.com/office/drawing/2014/main" id="{B2F09A84-8503-7D4E-899E-583EC99A79A0}"/>
              </a:ext>
            </a:extLst>
          </p:cNvPr>
          <p:cNvPicPr>
            <a:picLocks noChangeAspect="1"/>
          </p:cNvPicPr>
          <p:nvPr/>
        </p:nvPicPr>
        <p:blipFill>
          <a:blip r:embed="rId3"/>
          <a:stretch>
            <a:fillRect/>
          </a:stretch>
        </p:blipFill>
        <p:spPr>
          <a:xfrm>
            <a:off x="1027364" y="2477126"/>
            <a:ext cx="2429460" cy="1421317"/>
          </a:xfrm>
          <a:prstGeom prst="rect">
            <a:avLst/>
          </a:prstGeom>
        </p:spPr>
      </p:pic>
      <p:sp>
        <p:nvSpPr>
          <p:cNvPr id="18" name="Title 1">
            <a:extLst>
              <a:ext uri="{FF2B5EF4-FFF2-40B4-BE49-F238E27FC236}">
                <a16:creationId xmlns:a16="http://schemas.microsoft.com/office/drawing/2014/main" id="{2F330D85-70E6-5949-A596-85C5C3BAC291}"/>
              </a:ext>
            </a:extLst>
          </p:cNvPr>
          <p:cNvSpPr txBox="1">
            <a:spLocks/>
          </p:cNvSpPr>
          <p:nvPr/>
        </p:nvSpPr>
        <p:spPr>
          <a:xfrm>
            <a:off x="786922" y="4056340"/>
            <a:ext cx="3071459" cy="2111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latin typeface="+mn-lt"/>
              </a:rPr>
              <a:t>Char (8-bit), </a:t>
            </a:r>
          </a:p>
          <a:p>
            <a:pPr algn="ctr"/>
            <a:r>
              <a:rPr lang="en-US" sz="3200" b="1" dirty="0">
                <a:latin typeface="+mn-lt"/>
              </a:rPr>
              <a:t>Short (16-bit) </a:t>
            </a:r>
          </a:p>
        </p:txBody>
      </p:sp>
      <p:pic>
        <p:nvPicPr>
          <p:cNvPr id="19" name="Picture 18">
            <a:extLst>
              <a:ext uri="{FF2B5EF4-FFF2-40B4-BE49-F238E27FC236}">
                <a16:creationId xmlns:a16="http://schemas.microsoft.com/office/drawing/2014/main" id="{5228B03C-574B-FB40-AA1B-1960A61184B3}"/>
              </a:ext>
            </a:extLst>
          </p:cNvPr>
          <p:cNvPicPr>
            <a:picLocks noChangeAspect="1"/>
          </p:cNvPicPr>
          <p:nvPr/>
        </p:nvPicPr>
        <p:blipFill>
          <a:blip r:embed="rId4"/>
          <a:stretch>
            <a:fillRect/>
          </a:stretch>
        </p:blipFill>
        <p:spPr>
          <a:xfrm>
            <a:off x="4908075" y="2176973"/>
            <a:ext cx="2429460" cy="2111378"/>
          </a:xfrm>
          <a:prstGeom prst="rect">
            <a:avLst/>
          </a:prstGeom>
        </p:spPr>
      </p:pic>
      <p:sp>
        <p:nvSpPr>
          <p:cNvPr id="28" name="Title 1">
            <a:extLst>
              <a:ext uri="{FF2B5EF4-FFF2-40B4-BE49-F238E27FC236}">
                <a16:creationId xmlns:a16="http://schemas.microsoft.com/office/drawing/2014/main" id="{C38200C0-57F8-E844-B5C4-61DD32B35704}"/>
              </a:ext>
            </a:extLst>
          </p:cNvPr>
          <p:cNvSpPr txBox="1">
            <a:spLocks/>
          </p:cNvSpPr>
          <p:nvPr/>
        </p:nvSpPr>
        <p:spPr>
          <a:xfrm>
            <a:off x="4629649" y="4288351"/>
            <a:ext cx="3071459" cy="1717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latin typeface="+mn-lt"/>
              </a:rPr>
              <a:t>FP8 (8-bit), </a:t>
            </a:r>
          </a:p>
          <a:p>
            <a:pPr algn="ctr"/>
            <a:r>
              <a:rPr lang="en-US" sz="3200" b="1" dirty="0">
                <a:latin typeface="+mn-lt"/>
              </a:rPr>
              <a:t>FP16 (16-bit)</a:t>
            </a:r>
          </a:p>
        </p:txBody>
      </p:sp>
      <p:pic>
        <p:nvPicPr>
          <p:cNvPr id="29" name="Picture 28">
            <a:extLst>
              <a:ext uri="{FF2B5EF4-FFF2-40B4-BE49-F238E27FC236}">
                <a16:creationId xmlns:a16="http://schemas.microsoft.com/office/drawing/2014/main" id="{83C78E16-806A-9649-97FF-D23E42B9E2C1}"/>
              </a:ext>
            </a:extLst>
          </p:cNvPr>
          <p:cNvPicPr>
            <a:picLocks noChangeAspect="1"/>
          </p:cNvPicPr>
          <p:nvPr/>
        </p:nvPicPr>
        <p:blipFill>
          <a:blip r:embed="rId5"/>
          <a:stretch>
            <a:fillRect/>
          </a:stretch>
        </p:blipFill>
        <p:spPr>
          <a:xfrm>
            <a:off x="8985523" y="2423594"/>
            <a:ext cx="1996250" cy="1528379"/>
          </a:xfrm>
          <a:prstGeom prst="rect">
            <a:avLst/>
          </a:prstGeom>
        </p:spPr>
      </p:pic>
      <p:sp>
        <p:nvSpPr>
          <p:cNvPr id="30" name="Title 1">
            <a:extLst>
              <a:ext uri="{FF2B5EF4-FFF2-40B4-BE49-F238E27FC236}">
                <a16:creationId xmlns:a16="http://schemas.microsoft.com/office/drawing/2014/main" id="{F9C4C01C-70A7-2446-B0BD-8F0E9CCE3CB8}"/>
              </a:ext>
            </a:extLst>
          </p:cNvPr>
          <p:cNvSpPr txBox="1">
            <a:spLocks/>
          </p:cNvSpPr>
          <p:nvPr/>
        </p:nvSpPr>
        <p:spPr>
          <a:xfrm>
            <a:off x="8518764" y="4710213"/>
            <a:ext cx="3071459" cy="801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latin typeface="+mn-lt"/>
              </a:rPr>
              <a:t>INT8 (8-bit) </a:t>
            </a:r>
          </a:p>
        </p:txBody>
      </p:sp>
      <p:sp>
        <p:nvSpPr>
          <p:cNvPr id="9" name="Title 1">
            <a:extLst>
              <a:ext uri="{FF2B5EF4-FFF2-40B4-BE49-F238E27FC236}">
                <a16:creationId xmlns:a16="http://schemas.microsoft.com/office/drawing/2014/main" id="{84385D28-7AC1-D949-BD9C-A0AF2BADF7E7}"/>
              </a:ext>
            </a:extLst>
          </p:cNvPr>
          <p:cNvSpPr txBox="1">
            <a:spLocks/>
          </p:cNvSpPr>
          <p:nvPr/>
        </p:nvSpPr>
        <p:spPr>
          <a:xfrm>
            <a:off x="786923" y="1385888"/>
            <a:ext cx="2784952" cy="876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600" b="1" u="sng" dirty="0">
                <a:latin typeface="+mn-lt"/>
              </a:rPr>
              <a:t>CPU</a:t>
            </a:r>
          </a:p>
        </p:txBody>
      </p:sp>
      <p:sp>
        <p:nvSpPr>
          <p:cNvPr id="10" name="Title 1">
            <a:extLst>
              <a:ext uri="{FF2B5EF4-FFF2-40B4-BE49-F238E27FC236}">
                <a16:creationId xmlns:a16="http://schemas.microsoft.com/office/drawing/2014/main" id="{7C2ED43C-CB39-1944-A975-766B7D684798}"/>
              </a:ext>
            </a:extLst>
          </p:cNvPr>
          <p:cNvSpPr txBox="1">
            <a:spLocks/>
          </p:cNvSpPr>
          <p:nvPr/>
        </p:nvSpPr>
        <p:spPr>
          <a:xfrm>
            <a:off x="4772902" y="1385888"/>
            <a:ext cx="2784952" cy="876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600" b="1" u="sng" dirty="0">
                <a:latin typeface="+mn-lt"/>
              </a:rPr>
              <a:t>GPU</a:t>
            </a:r>
          </a:p>
        </p:txBody>
      </p:sp>
      <p:sp>
        <p:nvSpPr>
          <p:cNvPr id="11" name="Title 1">
            <a:extLst>
              <a:ext uri="{FF2B5EF4-FFF2-40B4-BE49-F238E27FC236}">
                <a16:creationId xmlns:a16="http://schemas.microsoft.com/office/drawing/2014/main" id="{DBD2FEF4-556A-044A-A18E-AE2B39F26259}"/>
              </a:ext>
            </a:extLst>
          </p:cNvPr>
          <p:cNvSpPr txBox="1">
            <a:spLocks/>
          </p:cNvSpPr>
          <p:nvPr/>
        </p:nvSpPr>
        <p:spPr>
          <a:xfrm>
            <a:off x="8723247" y="1385888"/>
            <a:ext cx="2406716" cy="8769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600" b="1" u="sng" dirty="0">
                <a:latin typeface="+mn-lt"/>
              </a:rPr>
              <a:t>TPU</a:t>
            </a:r>
          </a:p>
        </p:txBody>
      </p:sp>
    </p:spTree>
    <p:extLst>
      <p:ext uri="{BB962C8B-B14F-4D97-AF65-F5344CB8AC3E}">
        <p14:creationId xmlns:p14="http://schemas.microsoft.com/office/powerpoint/2010/main" val="26530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30"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52A1-14CC-B54D-8503-091EDA931F2D}"/>
              </a:ext>
            </a:extLst>
          </p:cNvPr>
          <p:cNvSpPr>
            <a:spLocks noGrp="1"/>
          </p:cNvSpPr>
          <p:nvPr>
            <p:ph type="ctrTitle"/>
          </p:nvPr>
        </p:nvSpPr>
        <p:spPr>
          <a:xfrm>
            <a:off x="515357" y="466664"/>
            <a:ext cx="11160705" cy="483487"/>
          </a:xfrm>
        </p:spPr>
        <p:txBody>
          <a:bodyPr>
            <a:normAutofit fontScale="90000"/>
          </a:bodyPr>
          <a:lstStyle/>
          <a:p>
            <a:r>
              <a:rPr lang="en-US" dirty="0"/>
              <a:t>Goal of This Work</a:t>
            </a:r>
          </a:p>
        </p:txBody>
      </p:sp>
      <p:sp>
        <p:nvSpPr>
          <p:cNvPr id="48" name="Rectangle 47">
            <a:extLst>
              <a:ext uri="{FF2B5EF4-FFF2-40B4-BE49-F238E27FC236}">
                <a16:creationId xmlns:a16="http://schemas.microsoft.com/office/drawing/2014/main" id="{7E7EE087-FEBA-EB45-8533-594D217CF2E3}"/>
              </a:ext>
            </a:extLst>
          </p:cNvPr>
          <p:cNvSpPr/>
          <p:nvPr/>
        </p:nvSpPr>
        <p:spPr>
          <a:xfrm>
            <a:off x="2182609" y="1740767"/>
            <a:ext cx="8542101" cy="1077218"/>
          </a:xfrm>
          <a:prstGeom prst="rect">
            <a:avLst/>
          </a:prstGeom>
        </p:spPr>
        <p:txBody>
          <a:bodyPr wrap="square">
            <a:spAutoFit/>
          </a:bodyPr>
          <a:lstStyle/>
          <a:p>
            <a:pPr>
              <a:defRPr sz="2400">
                <a:solidFill>
                  <a:srgbClr val="000000"/>
                </a:solidFill>
                <a:latin typeface="DINPro-Regular"/>
                <a:ea typeface="DINPro-Regular"/>
                <a:cs typeface="DINPro-Regular"/>
                <a:sym typeface="DINPro-Regular"/>
              </a:defRPr>
            </a:pPr>
            <a:r>
              <a:rPr lang="en-US" altLang="zh-CN" sz="3200" b="1" i="1" dirty="0">
                <a:latin typeface="Lato" panose="020F0502020204030203" pitchFamily="34" charset="0"/>
                <a:ea typeface="Lato" panose="020F0502020204030203" pitchFamily="34" charset="0"/>
                <a:cs typeface="Lato" panose="020F0502020204030203" pitchFamily="34" charset="0"/>
              </a:rPr>
              <a:t>For Generalized </a:t>
            </a:r>
            <a:r>
              <a:rPr lang="en-US" sz="3200" b="1" i="1" dirty="0">
                <a:latin typeface="Lato" panose="020F0502020204030203" pitchFamily="34" charset="0"/>
                <a:ea typeface="Lato" panose="020F0502020204030203" pitchFamily="34" charset="0"/>
                <a:cs typeface="Lato" panose="020F0502020204030203" pitchFamily="34" charset="0"/>
              </a:rPr>
              <a:t>Linear</a:t>
            </a:r>
            <a:r>
              <a:rPr lang="zh-CN" altLang="en-US" sz="3200" b="1" i="1" dirty="0">
                <a:latin typeface="Lato" panose="020F0502020204030203" pitchFamily="34" charset="0"/>
                <a:ea typeface="Lato" panose="020F0502020204030203" pitchFamily="34" charset="0"/>
                <a:cs typeface="Lato" panose="020F0502020204030203" pitchFamily="34" charset="0"/>
              </a:rPr>
              <a:t> </a:t>
            </a:r>
            <a:r>
              <a:rPr lang="en-US" altLang="zh-CN" sz="3200" b="1" i="1" dirty="0">
                <a:latin typeface="Lato" panose="020F0502020204030203" pitchFamily="34" charset="0"/>
                <a:ea typeface="Lato" panose="020F0502020204030203" pitchFamily="34" charset="0"/>
                <a:cs typeface="Lato" panose="020F0502020204030203" pitchFamily="34" charset="0"/>
              </a:rPr>
              <a:t>Model</a:t>
            </a:r>
            <a:r>
              <a:rPr lang="en-US" sz="3200" b="1" i="1" dirty="0">
                <a:latin typeface="Lato" panose="020F0502020204030203" pitchFamily="34" charset="0"/>
                <a:ea typeface="Lato" panose="020F0502020204030203" pitchFamily="34" charset="0"/>
                <a:cs typeface="Lato" panose="020F0502020204030203" pitchFamily="34" charset="0"/>
              </a:rPr>
              <a:t> training, can we enable things that cannot be well done on CPUs?</a:t>
            </a:r>
          </a:p>
        </p:txBody>
      </p:sp>
      <p:sp>
        <p:nvSpPr>
          <p:cNvPr id="49" name="Rectangle 48">
            <a:extLst>
              <a:ext uri="{FF2B5EF4-FFF2-40B4-BE49-F238E27FC236}">
                <a16:creationId xmlns:a16="http://schemas.microsoft.com/office/drawing/2014/main" id="{B9FE9F57-B889-6140-89EE-D69A84F1574F}"/>
              </a:ext>
            </a:extLst>
          </p:cNvPr>
          <p:cNvSpPr/>
          <p:nvPr/>
        </p:nvSpPr>
        <p:spPr>
          <a:xfrm>
            <a:off x="891390" y="1777585"/>
            <a:ext cx="1039687" cy="1040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a:t>
            </a:r>
          </a:p>
        </p:txBody>
      </p:sp>
      <p:sp>
        <p:nvSpPr>
          <p:cNvPr id="50" name="Rectangle 49">
            <a:extLst>
              <a:ext uri="{FF2B5EF4-FFF2-40B4-BE49-F238E27FC236}">
                <a16:creationId xmlns:a16="http://schemas.microsoft.com/office/drawing/2014/main" id="{AC50B24E-79DB-A741-925E-91CA7516E4EA}"/>
              </a:ext>
            </a:extLst>
          </p:cNvPr>
          <p:cNvSpPr/>
          <p:nvPr/>
        </p:nvSpPr>
        <p:spPr>
          <a:xfrm>
            <a:off x="891390" y="3365074"/>
            <a:ext cx="1039687" cy="1040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a:t>
            </a:r>
          </a:p>
        </p:txBody>
      </p:sp>
      <p:sp>
        <p:nvSpPr>
          <p:cNvPr id="53" name="Rectangle 52">
            <a:extLst>
              <a:ext uri="{FF2B5EF4-FFF2-40B4-BE49-F238E27FC236}">
                <a16:creationId xmlns:a16="http://schemas.microsoft.com/office/drawing/2014/main" id="{795542EB-D430-414F-A61D-3298A4AC02FC}"/>
              </a:ext>
            </a:extLst>
          </p:cNvPr>
          <p:cNvSpPr/>
          <p:nvPr/>
        </p:nvSpPr>
        <p:spPr>
          <a:xfrm>
            <a:off x="2203734" y="3503639"/>
            <a:ext cx="3554129" cy="820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t>Any-precision Training</a:t>
            </a:r>
          </a:p>
        </p:txBody>
      </p:sp>
      <p:sp>
        <p:nvSpPr>
          <p:cNvPr id="55" name="Rectangle 54">
            <a:extLst>
              <a:ext uri="{FF2B5EF4-FFF2-40B4-BE49-F238E27FC236}">
                <a16:creationId xmlns:a16="http://schemas.microsoft.com/office/drawing/2014/main" id="{419CBB8A-8D86-1A45-A394-3F2F93FC9248}"/>
              </a:ext>
            </a:extLst>
          </p:cNvPr>
          <p:cNvSpPr/>
          <p:nvPr/>
        </p:nvSpPr>
        <p:spPr>
          <a:xfrm>
            <a:off x="6030520" y="3503639"/>
            <a:ext cx="4694191" cy="8202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i="1" dirty="0"/>
              <a:t>High-throughput</a:t>
            </a:r>
            <a:r>
              <a:rPr lang="zh-CN" altLang="en-US" sz="2800" i="1" dirty="0"/>
              <a:t> </a:t>
            </a:r>
            <a:r>
              <a:rPr lang="en-US" altLang="zh-CN" sz="2800" i="1" dirty="0"/>
              <a:t>Sync.</a:t>
            </a:r>
            <a:r>
              <a:rPr lang="en-US" sz="2800" i="1" dirty="0"/>
              <a:t> Design</a:t>
            </a:r>
          </a:p>
        </p:txBody>
      </p:sp>
    </p:spTree>
    <p:extLst>
      <p:ext uri="{BB962C8B-B14F-4D97-AF65-F5344CB8AC3E}">
        <p14:creationId xmlns:p14="http://schemas.microsoft.com/office/powerpoint/2010/main" val="33974813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97D-3180-6549-98F9-5E26009C42C7}"/>
              </a:ext>
            </a:extLst>
          </p:cNvPr>
          <p:cNvSpPr>
            <a:spLocks noGrp="1"/>
          </p:cNvSpPr>
          <p:nvPr>
            <p:ph type="ctrTitle"/>
          </p:nvPr>
        </p:nvSpPr>
        <p:spPr/>
        <p:txBody>
          <a:bodyPr>
            <a:normAutofit fontScale="90000"/>
          </a:bodyPr>
          <a:lstStyle/>
          <a:p>
            <a:r>
              <a:rPr lang="en-US" dirty="0"/>
              <a:t>Outline</a:t>
            </a:r>
          </a:p>
        </p:txBody>
      </p:sp>
      <p:sp>
        <p:nvSpPr>
          <p:cNvPr id="3" name="TextBox 2">
            <a:extLst>
              <a:ext uri="{FF2B5EF4-FFF2-40B4-BE49-F238E27FC236}">
                <a16:creationId xmlns:a16="http://schemas.microsoft.com/office/drawing/2014/main" id="{D387CA39-11D1-C141-901D-EF7D3C241C40}"/>
              </a:ext>
            </a:extLst>
          </p:cNvPr>
          <p:cNvSpPr txBox="1"/>
          <p:nvPr/>
        </p:nvSpPr>
        <p:spPr>
          <a:xfrm>
            <a:off x="675755" y="1675376"/>
            <a:ext cx="4088427" cy="523220"/>
          </a:xfrm>
          <a:prstGeom prst="rect">
            <a:avLst/>
          </a:prstGeom>
          <a:noFill/>
        </p:spPr>
        <p:txBody>
          <a:bodyPr wrap="none" rtlCol="0">
            <a:spAutoFit/>
          </a:bodyPr>
          <a:lstStyle/>
          <a:p>
            <a:r>
              <a:rPr lang="en-US" sz="2800" b="1" dirty="0"/>
              <a:t>Quick Background (</a:t>
            </a:r>
            <a:r>
              <a:rPr lang="en-US" altLang="zh-CN" sz="2800" b="1" dirty="0"/>
              <a:t>5</a:t>
            </a:r>
            <a:r>
              <a:rPr lang="en-US" sz="2800" b="1" dirty="0"/>
              <a:t>mins)</a:t>
            </a:r>
          </a:p>
        </p:txBody>
      </p:sp>
      <p:sp>
        <p:nvSpPr>
          <p:cNvPr id="4" name="TextBox 3">
            <a:extLst>
              <a:ext uri="{FF2B5EF4-FFF2-40B4-BE49-F238E27FC236}">
                <a16:creationId xmlns:a16="http://schemas.microsoft.com/office/drawing/2014/main" id="{64B4261D-3801-B24F-AA03-D25A38C66B2C}"/>
              </a:ext>
            </a:extLst>
          </p:cNvPr>
          <p:cNvSpPr txBox="1"/>
          <p:nvPr/>
        </p:nvSpPr>
        <p:spPr>
          <a:xfrm>
            <a:off x="6841341" y="1650371"/>
            <a:ext cx="3304687" cy="523220"/>
          </a:xfrm>
          <a:prstGeom prst="rect">
            <a:avLst/>
          </a:prstGeom>
          <a:noFill/>
        </p:spPr>
        <p:txBody>
          <a:bodyPr wrap="none" rtlCol="0">
            <a:spAutoFit/>
          </a:bodyPr>
          <a:lstStyle/>
          <a:p>
            <a:r>
              <a:rPr lang="en-US" sz="2800" b="1" dirty="0"/>
              <a:t>MLWeaving (1</a:t>
            </a:r>
            <a:r>
              <a:rPr lang="en-US" altLang="zh-CN" sz="2800" b="1" dirty="0"/>
              <a:t>0</a:t>
            </a:r>
            <a:r>
              <a:rPr lang="en-US" sz="2800" b="1" dirty="0"/>
              <a:t>mins)</a:t>
            </a:r>
          </a:p>
        </p:txBody>
      </p:sp>
      <p:sp>
        <p:nvSpPr>
          <p:cNvPr id="6" name="TextBox 5">
            <a:extLst>
              <a:ext uri="{FF2B5EF4-FFF2-40B4-BE49-F238E27FC236}">
                <a16:creationId xmlns:a16="http://schemas.microsoft.com/office/drawing/2014/main" id="{85A2BFCB-75EF-864F-95CF-516BD452F426}"/>
              </a:ext>
            </a:extLst>
          </p:cNvPr>
          <p:cNvSpPr txBox="1"/>
          <p:nvPr/>
        </p:nvSpPr>
        <p:spPr>
          <a:xfrm>
            <a:off x="1042988" y="2595286"/>
            <a:ext cx="4623166" cy="461665"/>
          </a:xfrm>
          <a:prstGeom prst="rect">
            <a:avLst/>
          </a:prstGeom>
          <a:noFill/>
        </p:spPr>
        <p:txBody>
          <a:bodyPr wrap="square" rtlCol="0">
            <a:spAutoFit/>
          </a:bodyPr>
          <a:lstStyle/>
          <a:p>
            <a:r>
              <a:rPr lang="en-US" sz="2400" u="sng" dirty="0"/>
              <a:t>Stochastic Gradient Descent (SGD)</a:t>
            </a:r>
          </a:p>
        </p:txBody>
      </p:sp>
      <p:sp>
        <p:nvSpPr>
          <p:cNvPr id="7" name="TextBox 6">
            <a:extLst>
              <a:ext uri="{FF2B5EF4-FFF2-40B4-BE49-F238E27FC236}">
                <a16:creationId xmlns:a16="http://schemas.microsoft.com/office/drawing/2014/main" id="{5CA0E7BF-ECAD-6649-88DC-13D9FF4178B8}"/>
              </a:ext>
            </a:extLst>
          </p:cNvPr>
          <p:cNvSpPr txBox="1"/>
          <p:nvPr/>
        </p:nvSpPr>
        <p:spPr>
          <a:xfrm>
            <a:off x="1356673" y="3953297"/>
            <a:ext cx="1894621" cy="461665"/>
          </a:xfrm>
          <a:prstGeom prst="rect">
            <a:avLst/>
          </a:prstGeom>
          <a:noFill/>
        </p:spPr>
        <p:txBody>
          <a:bodyPr wrap="none" rtlCol="0">
            <a:spAutoFit/>
          </a:bodyPr>
          <a:lstStyle/>
          <a:p>
            <a:pPr algn="ctr"/>
            <a:r>
              <a:rPr lang="en-US" sz="2400" dirty="0"/>
              <a:t>Low Precision</a:t>
            </a:r>
          </a:p>
        </p:txBody>
      </p:sp>
      <p:sp>
        <p:nvSpPr>
          <p:cNvPr id="8" name="TextBox 7">
            <a:extLst>
              <a:ext uri="{FF2B5EF4-FFF2-40B4-BE49-F238E27FC236}">
                <a16:creationId xmlns:a16="http://schemas.microsoft.com/office/drawing/2014/main" id="{AC3BF9D2-5C15-7A40-B2BE-87FCA4C92681}"/>
              </a:ext>
            </a:extLst>
          </p:cNvPr>
          <p:cNvSpPr txBox="1"/>
          <p:nvPr/>
        </p:nvSpPr>
        <p:spPr>
          <a:xfrm>
            <a:off x="1356673" y="3338662"/>
            <a:ext cx="4014496" cy="461665"/>
          </a:xfrm>
          <a:prstGeom prst="rect">
            <a:avLst/>
          </a:prstGeom>
          <a:noFill/>
        </p:spPr>
        <p:txBody>
          <a:bodyPr wrap="none" rtlCol="0">
            <a:spAutoFit/>
          </a:bodyPr>
          <a:lstStyle/>
          <a:p>
            <a:pPr algn="ctr"/>
            <a:r>
              <a:rPr lang="en-US" sz="2400" dirty="0"/>
              <a:t>Synchronous vs. Asynchronous</a:t>
            </a:r>
          </a:p>
        </p:txBody>
      </p:sp>
      <p:sp>
        <p:nvSpPr>
          <p:cNvPr id="9" name="TextBox 8">
            <a:extLst>
              <a:ext uri="{FF2B5EF4-FFF2-40B4-BE49-F238E27FC236}">
                <a16:creationId xmlns:a16="http://schemas.microsoft.com/office/drawing/2014/main" id="{35745630-16DF-7A42-BDD2-923A648C0CC7}"/>
              </a:ext>
            </a:extLst>
          </p:cNvPr>
          <p:cNvSpPr txBox="1"/>
          <p:nvPr/>
        </p:nvSpPr>
        <p:spPr>
          <a:xfrm>
            <a:off x="7088952" y="2552422"/>
            <a:ext cx="4483923" cy="1938992"/>
          </a:xfrm>
          <a:prstGeom prst="rect">
            <a:avLst/>
          </a:prstGeom>
          <a:noFill/>
        </p:spPr>
        <p:txBody>
          <a:bodyPr wrap="square" rtlCol="0">
            <a:spAutoFit/>
          </a:bodyPr>
          <a:lstStyle/>
          <a:p>
            <a:r>
              <a:rPr lang="en-US" sz="2400" u="sng" dirty="0"/>
              <a:t>Arbitrary-precision</a:t>
            </a:r>
            <a:r>
              <a:rPr lang="zh-CN" altLang="en-US" sz="2400" u="sng" dirty="0"/>
              <a:t> </a:t>
            </a:r>
            <a:r>
              <a:rPr lang="en-US" altLang="zh-CN" sz="2400" u="sng" dirty="0"/>
              <a:t>Training</a:t>
            </a:r>
            <a:r>
              <a:rPr lang="en-US" sz="2400" u="sng" dirty="0"/>
              <a:t> </a:t>
            </a:r>
          </a:p>
          <a:p>
            <a:endParaRPr lang="en-US" sz="2400" dirty="0"/>
          </a:p>
          <a:p>
            <a:r>
              <a:rPr lang="en-US" sz="2400" dirty="0"/>
              <a:t>     MLWeaving Memory</a:t>
            </a:r>
            <a:r>
              <a:rPr lang="zh-CN" altLang="en-US" sz="2400" dirty="0"/>
              <a:t> </a:t>
            </a:r>
            <a:r>
              <a:rPr lang="en-US" altLang="zh-CN" sz="2400" dirty="0"/>
              <a:t>Layout</a:t>
            </a:r>
          </a:p>
          <a:p>
            <a:endParaRPr lang="en-US" sz="2400" dirty="0"/>
          </a:p>
          <a:p>
            <a:r>
              <a:rPr lang="en-US" sz="2400" dirty="0"/>
              <a:t>     MLWeaving</a:t>
            </a:r>
            <a:r>
              <a:rPr lang="zh-CN" altLang="en-US" sz="2400" dirty="0"/>
              <a:t> </a:t>
            </a:r>
            <a:r>
              <a:rPr lang="en-US" altLang="zh-CN" sz="2400" dirty="0"/>
              <a:t>Hardware Design</a:t>
            </a:r>
            <a:endParaRPr lang="en-US" sz="2400" dirty="0"/>
          </a:p>
        </p:txBody>
      </p:sp>
      <p:sp>
        <p:nvSpPr>
          <p:cNvPr id="10" name="TextBox 9">
            <a:extLst>
              <a:ext uri="{FF2B5EF4-FFF2-40B4-BE49-F238E27FC236}">
                <a16:creationId xmlns:a16="http://schemas.microsoft.com/office/drawing/2014/main" id="{F6BAF4BA-1CFE-9A48-BEA5-01C7637388D1}"/>
              </a:ext>
            </a:extLst>
          </p:cNvPr>
          <p:cNvSpPr txBox="1"/>
          <p:nvPr/>
        </p:nvSpPr>
        <p:spPr>
          <a:xfrm>
            <a:off x="7034152" y="4876780"/>
            <a:ext cx="3776803" cy="461665"/>
          </a:xfrm>
          <a:prstGeom prst="rect">
            <a:avLst/>
          </a:prstGeom>
          <a:noFill/>
        </p:spPr>
        <p:txBody>
          <a:bodyPr wrap="none" rtlCol="0">
            <a:spAutoFit/>
          </a:bodyPr>
          <a:lstStyle/>
          <a:p>
            <a:pPr algn="ctr"/>
            <a:r>
              <a:rPr lang="en-US" sz="2400" u="sng" dirty="0"/>
              <a:t>Efficient Synchronous Design</a:t>
            </a:r>
          </a:p>
        </p:txBody>
      </p:sp>
      <p:sp>
        <p:nvSpPr>
          <p:cNvPr id="11" name="Rectangle 10">
            <a:extLst>
              <a:ext uri="{FF2B5EF4-FFF2-40B4-BE49-F238E27FC236}">
                <a16:creationId xmlns:a16="http://schemas.microsoft.com/office/drawing/2014/main" id="{0589CA7D-05E3-F740-A48F-C400CA57D588}"/>
              </a:ext>
            </a:extLst>
          </p:cNvPr>
          <p:cNvSpPr/>
          <p:nvPr/>
        </p:nvSpPr>
        <p:spPr>
          <a:xfrm>
            <a:off x="7066810" y="2332261"/>
            <a:ext cx="4199904" cy="235214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42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03A3-A0E8-2D4F-9E78-A6884AE975A3}"/>
              </a:ext>
            </a:extLst>
          </p:cNvPr>
          <p:cNvSpPr>
            <a:spLocks noGrp="1"/>
          </p:cNvSpPr>
          <p:nvPr>
            <p:ph type="ctrTitle"/>
          </p:nvPr>
        </p:nvSpPr>
        <p:spPr/>
        <p:txBody>
          <a:bodyPr>
            <a:normAutofit fontScale="90000"/>
          </a:bodyPr>
          <a:lstStyle/>
          <a:p>
            <a:r>
              <a:rPr lang="en-US" dirty="0"/>
              <a:t>Two Goals of Arbitrary-precision Training</a:t>
            </a:r>
          </a:p>
        </p:txBody>
      </p:sp>
      <p:sp>
        <p:nvSpPr>
          <p:cNvPr id="10" name="Title 1">
            <a:extLst>
              <a:ext uri="{FF2B5EF4-FFF2-40B4-BE49-F238E27FC236}">
                <a16:creationId xmlns:a16="http://schemas.microsoft.com/office/drawing/2014/main" id="{1FCD8B4D-526A-8A41-AB90-AD6A379C4FBD}"/>
              </a:ext>
            </a:extLst>
          </p:cNvPr>
          <p:cNvSpPr txBox="1">
            <a:spLocks/>
          </p:cNvSpPr>
          <p:nvPr/>
        </p:nvSpPr>
        <p:spPr>
          <a:xfrm>
            <a:off x="1326702" y="1749647"/>
            <a:ext cx="8258175" cy="10561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altLang="zh-CN" sz="2800" b="1" dirty="0"/>
              <a:t>1, </a:t>
            </a:r>
            <a:r>
              <a:rPr lang="en-US" sz="2800" b="1" dirty="0"/>
              <a:t>One hardware design and one copy of dataset support any-precision training.</a:t>
            </a:r>
          </a:p>
        </p:txBody>
      </p:sp>
      <p:sp>
        <p:nvSpPr>
          <p:cNvPr id="11" name="Title 1">
            <a:extLst>
              <a:ext uri="{FF2B5EF4-FFF2-40B4-BE49-F238E27FC236}">
                <a16:creationId xmlns:a16="http://schemas.microsoft.com/office/drawing/2014/main" id="{750809CB-7892-EA47-83BE-EB68D3856CB9}"/>
              </a:ext>
            </a:extLst>
          </p:cNvPr>
          <p:cNvSpPr txBox="1">
            <a:spLocks/>
          </p:cNvSpPr>
          <p:nvPr/>
        </p:nvSpPr>
        <p:spPr>
          <a:xfrm>
            <a:off x="1039939" y="3605338"/>
            <a:ext cx="10814603" cy="13697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altLang="zh-CN" sz="2800" b="1" dirty="0"/>
              <a:t>2, Our design achieves l</a:t>
            </a:r>
            <a:r>
              <a:rPr lang="en-US" sz="2800" b="1" dirty="0"/>
              <a:t>inear speedup with lower precision.</a:t>
            </a:r>
          </a:p>
        </p:txBody>
      </p:sp>
    </p:spTree>
    <p:extLst>
      <p:ext uri="{BB962C8B-B14F-4D97-AF65-F5344CB8AC3E}">
        <p14:creationId xmlns:p14="http://schemas.microsoft.com/office/powerpoint/2010/main" val="27504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D03D0AD0-A3B1-9C4B-AF72-B1971C7FAEAE}"/>
                  </a:ext>
                </a:extLst>
              </p:cNvPr>
              <p:cNvSpPr/>
              <p:nvPr/>
            </p:nvSpPr>
            <p:spPr>
              <a:xfrm>
                <a:off x="7435184"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A</m:t>
                          </m:r>
                        </m:e>
                        <m:sub>
                          <m:r>
                            <a:rPr lang="en-US" sz="1100" i="1">
                              <a:solidFill>
                                <a:schemeClr val="tx2">
                                  <a:lumMod val="50000"/>
                                </a:schemeClr>
                              </a:solidFill>
                              <a:latin typeface="Cambria Math" panose="02040503050406030204" pitchFamily="18" charset="0"/>
                            </a:rPr>
                            <m:t>1</m:t>
                          </m:r>
                        </m:sub>
                        <m:sup>
                          <m:r>
                            <a:rPr lang="en-US" sz="1100" i="1">
                              <a:solidFill>
                                <a:schemeClr val="tx2">
                                  <a:lumMod val="50000"/>
                                </a:schemeClr>
                              </a:solidFill>
                              <a:latin typeface="Cambria Math" panose="02040503050406030204" pitchFamily="18" charset="0"/>
                            </a:rPr>
                            <m:t>[</m:t>
                          </m:r>
                          <m:r>
                            <a:rPr lang="en-US" sz="1100" b="0" i="1" smtClean="0">
                              <a:solidFill>
                                <a:schemeClr val="tx2">
                                  <a:lumMod val="50000"/>
                                </a:schemeClr>
                              </a:solidFill>
                              <a:latin typeface="Cambria Math" panose="02040503050406030204" pitchFamily="18" charset="0"/>
                            </a:rPr>
                            <m:t>4</m:t>
                          </m:r>
                          <m:r>
                            <a:rPr lang="en-US" sz="1100" i="1">
                              <a:solidFill>
                                <a:schemeClr val="tx2">
                                  <a:lumMod val="50000"/>
                                </a:schemeClr>
                              </a:solidFill>
                              <a:latin typeface="Cambria Math" panose="02040503050406030204" pitchFamily="18" charset="0"/>
                            </a:rPr>
                            <m:t>]</m:t>
                          </m:r>
                        </m:sup>
                      </m:sSubSup>
                    </m:oMath>
                  </m:oMathPara>
                </a14:m>
                <a:endParaRPr lang="en-US" sz="1100" dirty="0"/>
              </a:p>
            </p:txBody>
          </p:sp>
        </mc:Choice>
        <mc:Fallback xmlns="">
          <p:sp>
            <p:nvSpPr>
              <p:cNvPr id="64" name="Rectangle 63">
                <a:extLst>
                  <a:ext uri="{FF2B5EF4-FFF2-40B4-BE49-F238E27FC236}">
                    <a16:creationId xmlns:a16="http://schemas.microsoft.com/office/drawing/2014/main" id="{D03D0AD0-A3B1-9C4B-AF72-B1971C7FAEAE}"/>
                  </a:ext>
                </a:extLst>
              </p:cNvPr>
              <p:cNvSpPr>
                <a:spLocks noRot="1" noChangeAspect="1" noMove="1" noResize="1" noEditPoints="1" noAdjustHandles="1" noChangeArrowheads="1" noChangeShapeType="1" noTextEdit="1"/>
              </p:cNvSpPr>
              <p:nvPr/>
            </p:nvSpPr>
            <p:spPr>
              <a:xfrm>
                <a:off x="7435184" y="1111850"/>
                <a:ext cx="395032" cy="41972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D1A6EF15-D972-4C41-91B3-E0A0A610789B}"/>
                  </a:ext>
                </a:extLst>
              </p:cNvPr>
              <p:cNvSpPr/>
              <p:nvPr/>
            </p:nvSpPr>
            <p:spPr>
              <a:xfrm>
                <a:off x="6086444" y="1111850"/>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A</m:t>
                          </m:r>
                        </m:e>
                        <m:sub>
                          <m:r>
                            <a:rPr lang="en-US" sz="1100" i="1">
                              <a:solidFill>
                                <a:schemeClr val="tx2">
                                  <a:lumMod val="50000"/>
                                </a:schemeClr>
                              </a:solidFill>
                              <a:latin typeface="Cambria Math" panose="02040503050406030204" pitchFamily="18" charset="0"/>
                            </a:rPr>
                            <m:t>1</m:t>
                          </m:r>
                        </m:sub>
                        <m:sup>
                          <m:r>
                            <a:rPr lang="en-US" sz="1100" i="1">
                              <a:solidFill>
                                <a:schemeClr val="tx2">
                                  <a:lumMod val="50000"/>
                                </a:schemeClr>
                              </a:solidFill>
                              <a:latin typeface="Cambria Math" panose="02040503050406030204" pitchFamily="18" charset="0"/>
                            </a:rPr>
                            <m:t>[</m:t>
                          </m:r>
                          <m:r>
                            <a:rPr lang="en-US" sz="1100" b="0" i="1" smtClean="0">
                              <a:solidFill>
                                <a:schemeClr val="tx2">
                                  <a:lumMod val="50000"/>
                                </a:schemeClr>
                              </a:solidFill>
                              <a:latin typeface="Cambria Math" panose="02040503050406030204" pitchFamily="18" charset="0"/>
                            </a:rPr>
                            <m:t>1</m:t>
                          </m:r>
                          <m:r>
                            <a:rPr lang="en-US" sz="1100" i="1">
                              <a:solidFill>
                                <a:schemeClr val="tx2">
                                  <a:lumMod val="50000"/>
                                </a:schemeClr>
                              </a:solidFill>
                              <a:latin typeface="Cambria Math" panose="02040503050406030204" pitchFamily="18" charset="0"/>
                            </a:rPr>
                            <m:t>]</m:t>
                          </m:r>
                        </m:sup>
                      </m:sSubSup>
                    </m:oMath>
                  </m:oMathPara>
                </a14:m>
                <a:endParaRPr lang="en-US" sz="1400" dirty="0"/>
              </a:p>
            </p:txBody>
          </p:sp>
        </mc:Choice>
        <mc:Fallback xmlns="">
          <p:sp>
            <p:nvSpPr>
              <p:cNvPr id="61" name="Rectangle 60">
                <a:extLst>
                  <a:ext uri="{FF2B5EF4-FFF2-40B4-BE49-F238E27FC236}">
                    <a16:creationId xmlns:a16="http://schemas.microsoft.com/office/drawing/2014/main" id="{D1A6EF15-D972-4C41-91B3-E0A0A610789B}"/>
                  </a:ext>
                </a:extLst>
              </p:cNvPr>
              <p:cNvSpPr>
                <a:spLocks noRot="1" noChangeAspect="1" noMove="1" noResize="1" noEditPoints="1" noAdjustHandles="1" noChangeArrowheads="1" noChangeShapeType="1" noTextEdit="1"/>
              </p:cNvSpPr>
              <p:nvPr/>
            </p:nvSpPr>
            <p:spPr>
              <a:xfrm>
                <a:off x="6086444" y="1111850"/>
                <a:ext cx="395032" cy="419725"/>
              </a:xfrm>
              <a:prstGeom prst="rect">
                <a:avLst/>
              </a:prstGeom>
              <a:blipFill>
                <a:blip r:embed="rId4"/>
                <a:stretch>
                  <a:fillRect/>
                </a:stretch>
              </a:blipFill>
              <a:ln>
                <a:noFill/>
              </a:ln>
            </p:spPr>
            <p:txBody>
              <a:bodyPr/>
              <a:lstStyle/>
              <a:p>
                <a:r>
                  <a:rPr lang="en-US">
                    <a:noFill/>
                  </a:rPr>
                  <a:t> </a:t>
                </a:r>
              </a:p>
            </p:txBody>
          </p:sp>
        </mc:Fallback>
      </mc:AlternateContent>
      <p:sp>
        <p:nvSpPr>
          <p:cNvPr id="3" name="Can 2">
            <a:extLst>
              <a:ext uri="{FF2B5EF4-FFF2-40B4-BE49-F238E27FC236}">
                <a16:creationId xmlns:a16="http://schemas.microsoft.com/office/drawing/2014/main" id="{0BBDE03C-2D98-1C42-93B7-FA920F9C434E}"/>
              </a:ext>
            </a:extLst>
          </p:cNvPr>
          <p:cNvSpPr/>
          <p:nvPr/>
        </p:nvSpPr>
        <p:spPr>
          <a:xfrm>
            <a:off x="734517" y="1334127"/>
            <a:ext cx="1034322" cy="1469036"/>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sp>
        <p:nvSpPr>
          <p:cNvPr id="4" name="Rectangle 3">
            <a:extLst>
              <a:ext uri="{FF2B5EF4-FFF2-40B4-BE49-F238E27FC236}">
                <a16:creationId xmlns:a16="http://schemas.microsoft.com/office/drawing/2014/main" id="{5E25A80C-CF86-F144-B8BB-B0EF8BA45A3B}"/>
              </a:ext>
            </a:extLst>
          </p:cNvPr>
          <p:cNvSpPr/>
          <p:nvPr/>
        </p:nvSpPr>
        <p:spPr>
          <a:xfrm>
            <a:off x="2840635" y="1330326"/>
            <a:ext cx="1409075" cy="14690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a:t>
            </a:r>
          </a:p>
        </p:txBody>
      </p:sp>
      <p:cxnSp>
        <p:nvCxnSpPr>
          <p:cNvPr id="6" name="Straight Arrow Connector 5">
            <a:extLst>
              <a:ext uri="{FF2B5EF4-FFF2-40B4-BE49-F238E27FC236}">
                <a16:creationId xmlns:a16="http://schemas.microsoft.com/office/drawing/2014/main" id="{FA54FCD8-F568-2E46-9C2D-647524497B19}"/>
              </a:ext>
            </a:extLst>
          </p:cNvPr>
          <p:cNvCxnSpPr>
            <a:stCxn id="3" idx="4"/>
            <a:endCxn id="4" idx="1"/>
          </p:cNvCxnSpPr>
          <p:nvPr/>
        </p:nvCxnSpPr>
        <p:spPr>
          <a:xfrm flipV="1">
            <a:off x="1768839" y="2064844"/>
            <a:ext cx="1071796" cy="38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78D333-4270-4E4A-A2A4-E884840DBB82}"/>
              </a:ext>
            </a:extLst>
          </p:cNvPr>
          <p:cNvSpPr txBox="1"/>
          <p:nvPr/>
        </p:nvSpPr>
        <p:spPr>
          <a:xfrm>
            <a:off x="224852" y="3779145"/>
            <a:ext cx="4347147" cy="646331"/>
          </a:xfrm>
          <a:prstGeom prst="rect">
            <a:avLst/>
          </a:prstGeom>
          <a:noFill/>
        </p:spPr>
        <p:txBody>
          <a:bodyPr wrap="square" rtlCol="0">
            <a:spAutoFit/>
          </a:bodyPr>
          <a:lstStyle/>
          <a:p>
            <a:pPr algn="ctr"/>
            <a:r>
              <a:rPr lang="en-US" i="1" dirty="0"/>
              <a:t>Observation 2: Low precision (e.g., 8 bit fixed point) often provides reasonable quality</a:t>
            </a:r>
          </a:p>
        </p:txBody>
      </p:sp>
      <p:sp>
        <p:nvSpPr>
          <p:cNvPr id="9" name="TextBox 8">
            <a:extLst>
              <a:ext uri="{FF2B5EF4-FFF2-40B4-BE49-F238E27FC236}">
                <a16:creationId xmlns:a16="http://schemas.microsoft.com/office/drawing/2014/main" id="{59B57595-73FF-0443-9C2A-DC0284DC3955}"/>
              </a:ext>
            </a:extLst>
          </p:cNvPr>
          <p:cNvSpPr txBox="1"/>
          <p:nvPr/>
        </p:nvSpPr>
        <p:spPr>
          <a:xfrm>
            <a:off x="224854" y="4583405"/>
            <a:ext cx="4242216" cy="923330"/>
          </a:xfrm>
          <a:prstGeom prst="rect">
            <a:avLst/>
          </a:prstGeom>
          <a:noFill/>
        </p:spPr>
        <p:txBody>
          <a:bodyPr wrap="square" rtlCol="0">
            <a:spAutoFit/>
          </a:bodyPr>
          <a:lstStyle/>
          <a:p>
            <a:pPr algn="ctr"/>
            <a:r>
              <a:rPr lang="en-US" i="1" dirty="0"/>
              <a:t>Observation 3: Different training task might need different precision level even on the same dataset</a:t>
            </a:r>
          </a:p>
        </p:txBody>
      </p:sp>
      <p:sp>
        <p:nvSpPr>
          <p:cNvPr id="10" name="TextBox 9">
            <a:extLst>
              <a:ext uri="{FF2B5EF4-FFF2-40B4-BE49-F238E27FC236}">
                <a16:creationId xmlns:a16="http://schemas.microsoft.com/office/drawing/2014/main" id="{59B215F1-B73E-5B4A-8142-6F773074EF34}"/>
              </a:ext>
            </a:extLst>
          </p:cNvPr>
          <p:cNvSpPr txBox="1"/>
          <p:nvPr/>
        </p:nvSpPr>
        <p:spPr>
          <a:xfrm>
            <a:off x="-22487" y="5551331"/>
            <a:ext cx="4834327" cy="1200329"/>
          </a:xfrm>
          <a:prstGeom prst="rect">
            <a:avLst/>
          </a:prstGeom>
          <a:noFill/>
        </p:spPr>
        <p:txBody>
          <a:bodyPr wrap="square" rtlCol="0">
            <a:spAutoFit/>
          </a:bodyPr>
          <a:lstStyle/>
          <a:p>
            <a:pPr algn="ctr"/>
            <a:r>
              <a:rPr lang="en-US" sz="2400" i="1" dirty="0"/>
              <a:t>Can we store the data in a new data structure that efficiently supports arbitrary precision data movement?</a:t>
            </a:r>
          </a:p>
        </p:txBody>
      </p:sp>
      <p:sp>
        <p:nvSpPr>
          <p:cNvPr id="11" name="TextBox 10">
            <a:extLst>
              <a:ext uri="{FF2B5EF4-FFF2-40B4-BE49-F238E27FC236}">
                <a16:creationId xmlns:a16="http://schemas.microsoft.com/office/drawing/2014/main" id="{A6D7C699-B367-3144-A70B-8CEE1B31DB74}"/>
              </a:ext>
            </a:extLst>
          </p:cNvPr>
          <p:cNvSpPr txBox="1"/>
          <p:nvPr/>
        </p:nvSpPr>
        <p:spPr>
          <a:xfrm>
            <a:off x="5111647" y="211834"/>
            <a:ext cx="4277133" cy="369332"/>
          </a:xfrm>
          <a:prstGeom prst="rect">
            <a:avLst/>
          </a:prstGeom>
          <a:noFill/>
        </p:spPr>
        <p:txBody>
          <a:bodyPr wrap="none" rtlCol="0">
            <a:spAutoFit/>
          </a:bodyPr>
          <a:lstStyle/>
          <a:p>
            <a:r>
              <a:rPr lang="en-US" dirty="0"/>
              <a:t>How most systems store ML data today:</a:t>
            </a:r>
          </a:p>
        </p:txBody>
      </p:sp>
      <p:sp>
        <p:nvSpPr>
          <p:cNvPr id="13" name="Rectangle 12">
            <a:extLst>
              <a:ext uri="{FF2B5EF4-FFF2-40B4-BE49-F238E27FC236}">
                <a16:creationId xmlns:a16="http://schemas.microsoft.com/office/drawing/2014/main" id="{08F0B6D1-B074-5042-A2EE-5B9A9C7B5935}"/>
              </a:ext>
            </a:extLst>
          </p:cNvPr>
          <p:cNvSpPr/>
          <p:nvPr/>
        </p:nvSpPr>
        <p:spPr>
          <a:xfrm>
            <a:off x="6544800"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CBBB20FF-7ED5-3742-8C53-5851C2DEBE17}"/>
              </a:ext>
            </a:extLst>
          </p:cNvPr>
          <p:cNvSpPr/>
          <p:nvPr/>
        </p:nvSpPr>
        <p:spPr>
          <a:xfrm>
            <a:off x="6994869"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A038AA1E-3661-4348-8779-1C857E4476EF}"/>
              </a:ext>
            </a:extLst>
          </p:cNvPr>
          <p:cNvSpPr/>
          <p:nvPr/>
        </p:nvSpPr>
        <p:spPr>
          <a:xfrm>
            <a:off x="6095709"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1</a:t>
            </a:r>
          </a:p>
        </p:txBody>
      </p:sp>
      <p:sp>
        <p:nvSpPr>
          <p:cNvPr id="17" name="Rectangle 16">
            <a:extLst>
              <a:ext uri="{FF2B5EF4-FFF2-40B4-BE49-F238E27FC236}">
                <a16:creationId xmlns:a16="http://schemas.microsoft.com/office/drawing/2014/main" id="{ACECEC1E-457B-014C-8887-F9EB13B267FC}"/>
              </a:ext>
            </a:extLst>
          </p:cNvPr>
          <p:cNvSpPr/>
          <p:nvPr/>
        </p:nvSpPr>
        <p:spPr>
          <a:xfrm>
            <a:off x="6545289"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a:t>
            </a:r>
          </a:p>
        </p:txBody>
      </p:sp>
      <p:sp>
        <p:nvSpPr>
          <p:cNvPr id="18" name="Rectangle 17">
            <a:extLst>
              <a:ext uri="{FF2B5EF4-FFF2-40B4-BE49-F238E27FC236}">
                <a16:creationId xmlns:a16="http://schemas.microsoft.com/office/drawing/2014/main" id="{1BE3D728-28CF-AC4A-BF0E-8ADE7D2A682D}"/>
              </a:ext>
            </a:extLst>
          </p:cNvPr>
          <p:cNvSpPr/>
          <p:nvPr/>
        </p:nvSpPr>
        <p:spPr>
          <a:xfrm>
            <a:off x="6994869"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1</a:t>
            </a:r>
          </a:p>
        </p:txBody>
      </p:sp>
      <p:sp>
        <p:nvSpPr>
          <p:cNvPr id="19" name="Rectangle 18">
            <a:extLst>
              <a:ext uri="{FF2B5EF4-FFF2-40B4-BE49-F238E27FC236}">
                <a16:creationId xmlns:a16="http://schemas.microsoft.com/office/drawing/2014/main" id="{C9FFC9FB-8B9E-B94F-A696-4FFBF7A66FFD}"/>
              </a:ext>
            </a:extLst>
          </p:cNvPr>
          <p:cNvSpPr/>
          <p:nvPr/>
        </p:nvSpPr>
        <p:spPr>
          <a:xfrm>
            <a:off x="7444449"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1</a:t>
            </a:r>
          </a:p>
        </p:txBody>
      </p:sp>
      <p:sp>
        <p:nvSpPr>
          <p:cNvPr id="21" name="Rectangle 20">
            <a:extLst>
              <a:ext uri="{FF2B5EF4-FFF2-40B4-BE49-F238E27FC236}">
                <a16:creationId xmlns:a16="http://schemas.microsoft.com/office/drawing/2014/main" id="{4C4AC7A6-F8B5-9A42-B242-D6FB91B7A294}"/>
              </a:ext>
            </a:extLst>
          </p:cNvPr>
          <p:cNvSpPr/>
          <p:nvPr/>
        </p:nvSpPr>
        <p:spPr>
          <a:xfrm>
            <a:off x="8588804"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Rectangle 21">
            <a:extLst>
              <a:ext uri="{FF2B5EF4-FFF2-40B4-BE49-F238E27FC236}">
                <a16:creationId xmlns:a16="http://schemas.microsoft.com/office/drawing/2014/main" id="{1BB0E8FF-BBB6-0F4A-9D30-03FDAA484B45}"/>
              </a:ext>
            </a:extLst>
          </p:cNvPr>
          <p:cNvSpPr/>
          <p:nvPr/>
        </p:nvSpPr>
        <p:spPr>
          <a:xfrm>
            <a:off x="9038384"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Rectangle 22">
            <a:extLst>
              <a:ext uri="{FF2B5EF4-FFF2-40B4-BE49-F238E27FC236}">
                <a16:creationId xmlns:a16="http://schemas.microsoft.com/office/drawing/2014/main" id="{330FA26C-CFFE-5844-BA3B-88B087648624}"/>
              </a:ext>
            </a:extLst>
          </p:cNvPr>
          <p:cNvSpPr/>
          <p:nvPr/>
        </p:nvSpPr>
        <p:spPr>
          <a:xfrm>
            <a:off x="9487964"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Rectangle 23">
            <a:extLst>
              <a:ext uri="{FF2B5EF4-FFF2-40B4-BE49-F238E27FC236}">
                <a16:creationId xmlns:a16="http://schemas.microsoft.com/office/drawing/2014/main" id="{A9B7BACA-3B4B-B943-A6C7-D38435480874}"/>
              </a:ext>
            </a:extLst>
          </p:cNvPr>
          <p:cNvSpPr/>
          <p:nvPr/>
        </p:nvSpPr>
        <p:spPr>
          <a:xfrm>
            <a:off x="8139224"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2"/>
                </a:solidFill>
              </a:rPr>
              <a:t>2</a:t>
            </a:r>
          </a:p>
        </p:txBody>
      </p:sp>
      <p:sp>
        <p:nvSpPr>
          <p:cNvPr id="25" name="Rectangle 24">
            <a:extLst>
              <a:ext uri="{FF2B5EF4-FFF2-40B4-BE49-F238E27FC236}">
                <a16:creationId xmlns:a16="http://schemas.microsoft.com/office/drawing/2014/main" id="{D2F4A690-D493-C14E-8285-E8609D6DFB69}"/>
              </a:ext>
            </a:extLst>
          </p:cNvPr>
          <p:cNvSpPr/>
          <p:nvPr/>
        </p:nvSpPr>
        <p:spPr>
          <a:xfrm>
            <a:off x="8588804"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2</a:t>
            </a:r>
          </a:p>
        </p:txBody>
      </p:sp>
      <p:sp>
        <p:nvSpPr>
          <p:cNvPr id="26" name="Rectangle 25">
            <a:extLst>
              <a:ext uri="{FF2B5EF4-FFF2-40B4-BE49-F238E27FC236}">
                <a16:creationId xmlns:a16="http://schemas.microsoft.com/office/drawing/2014/main" id="{EE22813F-503C-2C43-9693-AE3F99F6D979}"/>
              </a:ext>
            </a:extLst>
          </p:cNvPr>
          <p:cNvSpPr/>
          <p:nvPr/>
        </p:nvSpPr>
        <p:spPr>
          <a:xfrm>
            <a:off x="9038384"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2</a:t>
            </a:r>
          </a:p>
        </p:txBody>
      </p:sp>
      <p:sp>
        <p:nvSpPr>
          <p:cNvPr id="27" name="Rectangle 26">
            <a:extLst>
              <a:ext uri="{FF2B5EF4-FFF2-40B4-BE49-F238E27FC236}">
                <a16:creationId xmlns:a16="http://schemas.microsoft.com/office/drawing/2014/main" id="{CF8EB16D-1F8D-8943-993C-6E98EB33AA79}"/>
              </a:ext>
            </a:extLst>
          </p:cNvPr>
          <p:cNvSpPr/>
          <p:nvPr/>
        </p:nvSpPr>
        <p:spPr>
          <a:xfrm>
            <a:off x="9487964"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2</a:t>
            </a:r>
          </a:p>
        </p:txBody>
      </p:sp>
      <p:sp>
        <p:nvSpPr>
          <p:cNvPr id="28" name="TextBox 27">
            <a:extLst>
              <a:ext uri="{FF2B5EF4-FFF2-40B4-BE49-F238E27FC236}">
                <a16:creationId xmlns:a16="http://schemas.microsoft.com/office/drawing/2014/main" id="{8924F3B7-AEA2-EC4E-BF85-B4D85832D9A8}"/>
              </a:ext>
            </a:extLst>
          </p:cNvPr>
          <p:cNvSpPr txBox="1"/>
          <p:nvPr/>
        </p:nvSpPr>
        <p:spPr>
          <a:xfrm>
            <a:off x="4989869" y="1134468"/>
            <a:ext cx="1013483" cy="369332"/>
          </a:xfrm>
          <a:prstGeom prst="rect">
            <a:avLst/>
          </a:prstGeom>
          <a:noFill/>
        </p:spPr>
        <p:txBody>
          <a:bodyPr wrap="none" rtlCol="0">
            <a:spAutoFit/>
          </a:bodyPr>
          <a:lstStyle/>
          <a:p>
            <a:r>
              <a:rPr lang="en-US" dirty="0"/>
              <a:t>1</a:t>
            </a:r>
            <a:r>
              <a:rPr lang="en-US" baseline="30000" dirty="0"/>
              <a:t>st</a:t>
            </a:r>
            <a:r>
              <a:rPr lang="en-US" dirty="0"/>
              <a:t> row</a:t>
            </a:r>
            <a:r>
              <a:rPr lang="zh-CN" altLang="en-US" dirty="0"/>
              <a:t> </a:t>
            </a:r>
            <a:r>
              <a:rPr lang="en-US" altLang="zh-CN" dirty="0"/>
              <a:t>A</a:t>
            </a:r>
            <a:endParaRPr lang="en-US" dirty="0"/>
          </a:p>
        </p:txBody>
      </p:sp>
      <p:sp>
        <p:nvSpPr>
          <p:cNvPr id="29" name="TextBox 28">
            <a:extLst>
              <a:ext uri="{FF2B5EF4-FFF2-40B4-BE49-F238E27FC236}">
                <a16:creationId xmlns:a16="http://schemas.microsoft.com/office/drawing/2014/main" id="{0C212BF8-7148-C44C-A344-18D3C084A71C}"/>
              </a:ext>
            </a:extLst>
          </p:cNvPr>
          <p:cNvSpPr txBox="1"/>
          <p:nvPr/>
        </p:nvSpPr>
        <p:spPr>
          <a:xfrm>
            <a:off x="4962841" y="1856463"/>
            <a:ext cx="1055289" cy="369332"/>
          </a:xfrm>
          <a:prstGeom prst="rect">
            <a:avLst/>
          </a:prstGeom>
          <a:noFill/>
        </p:spPr>
        <p:txBody>
          <a:bodyPr wrap="none" rtlCol="0">
            <a:spAutoFit/>
          </a:bodyPr>
          <a:lstStyle/>
          <a:p>
            <a:r>
              <a:rPr lang="en-US" dirty="0"/>
              <a:t>2</a:t>
            </a:r>
            <a:r>
              <a:rPr lang="en-US" baseline="30000" dirty="0"/>
              <a:t>nd</a:t>
            </a:r>
            <a:r>
              <a:rPr lang="en-US" dirty="0"/>
              <a:t> row B</a:t>
            </a:r>
          </a:p>
        </p:txBody>
      </p:sp>
      <p:sp>
        <p:nvSpPr>
          <p:cNvPr id="30" name="TextBox 29">
            <a:extLst>
              <a:ext uri="{FF2B5EF4-FFF2-40B4-BE49-F238E27FC236}">
                <a16:creationId xmlns:a16="http://schemas.microsoft.com/office/drawing/2014/main" id="{FA368539-4F04-AC4C-9BE1-FAB0D5BCB2F5}"/>
              </a:ext>
            </a:extLst>
          </p:cNvPr>
          <p:cNvSpPr txBox="1"/>
          <p:nvPr/>
        </p:nvSpPr>
        <p:spPr>
          <a:xfrm>
            <a:off x="6323004" y="633615"/>
            <a:ext cx="1234633" cy="369332"/>
          </a:xfrm>
          <a:prstGeom prst="rect">
            <a:avLst/>
          </a:prstGeom>
          <a:noFill/>
        </p:spPr>
        <p:txBody>
          <a:bodyPr wrap="none" rtlCol="0">
            <a:spAutoFit/>
          </a:bodyPr>
          <a:lstStyle/>
          <a:p>
            <a:r>
              <a:rPr lang="en-US" dirty="0"/>
              <a:t>1</a:t>
            </a:r>
            <a:r>
              <a:rPr lang="en-US" baseline="30000" dirty="0"/>
              <a:t>st</a:t>
            </a:r>
            <a:r>
              <a:rPr lang="en-US" dirty="0"/>
              <a:t> feature</a:t>
            </a:r>
          </a:p>
        </p:txBody>
      </p:sp>
      <p:sp>
        <p:nvSpPr>
          <p:cNvPr id="31" name="TextBox 30">
            <a:extLst>
              <a:ext uri="{FF2B5EF4-FFF2-40B4-BE49-F238E27FC236}">
                <a16:creationId xmlns:a16="http://schemas.microsoft.com/office/drawing/2014/main" id="{F04EB6B0-9335-DE4B-AEA9-F2114D71065F}"/>
              </a:ext>
            </a:extLst>
          </p:cNvPr>
          <p:cNvSpPr txBox="1"/>
          <p:nvPr/>
        </p:nvSpPr>
        <p:spPr>
          <a:xfrm>
            <a:off x="8346389" y="633615"/>
            <a:ext cx="1285929" cy="369332"/>
          </a:xfrm>
          <a:prstGeom prst="rect">
            <a:avLst/>
          </a:prstGeom>
          <a:noFill/>
        </p:spPr>
        <p:txBody>
          <a:bodyPr wrap="none" rtlCol="0">
            <a:spAutoFit/>
          </a:bodyPr>
          <a:lstStyle/>
          <a:p>
            <a:r>
              <a:rPr lang="en-US" dirty="0"/>
              <a:t>2</a:t>
            </a:r>
            <a:r>
              <a:rPr lang="en-US" baseline="30000" dirty="0"/>
              <a:t>nd</a:t>
            </a:r>
            <a:r>
              <a:rPr lang="en-US" dirty="0"/>
              <a:t> feature</a:t>
            </a:r>
          </a:p>
        </p:txBody>
      </p:sp>
      <p:cxnSp>
        <p:nvCxnSpPr>
          <p:cNvPr id="33" name="Curved Connector 32">
            <a:extLst>
              <a:ext uri="{FF2B5EF4-FFF2-40B4-BE49-F238E27FC236}">
                <a16:creationId xmlns:a16="http://schemas.microsoft.com/office/drawing/2014/main" id="{508A6C38-FD98-424C-9F3F-86F4773E90C4}"/>
              </a:ext>
            </a:extLst>
          </p:cNvPr>
          <p:cNvCxnSpPr>
            <a:stCxn id="23" idx="3"/>
            <a:endCxn id="16" idx="1"/>
          </p:cNvCxnSpPr>
          <p:nvPr/>
        </p:nvCxnSpPr>
        <p:spPr>
          <a:xfrm flipH="1">
            <a:off x="6095709" y="1319135"/>
            <a:ext cx="3787287" cy="721995"/>
          </a:xfrm>
          <a:prstGeom prst="curvedConnector5">
            <a:avLst>
              <a:gd name="adj1" fmla="val -6036"/>
              <a:gd name="adj2" fmla="val 50000"/>
              <a:gd name="adj3" fmla="val 1060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BC0305-171D-6442-9668-C83D45D03C42}"/>
              </a:ext>
            </a:extLst>
          </p:cNvPr>
          <p:cNvCxnSpPr>
            <a:cxnSpLocks/>
          </p:cNvCxnSpPr>
          <p:nvPr/>
        </p:nvCxnSpPr>
        <p:spPr>
          <a:xfrm>
            <a:off x="7839481" y="1319135"/>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8C86CE-2C3A-F849-947C-CBF35BD608C3}"/>
              </a:ext>
            </a:extLst>
          </p:cNvPr>
          <p:cNvCxnSpPr>
            <a:cxnSpLocks/>
            <a:stCxn id="19" idx="3"/>
            <a:endCxn id="24" idx="1"/>
          </p:cNvCxnSpPr>
          <p:nvPr/>
        </p:nvCxnSpPr>
        <p:spPr>
          <a:xfrm>
            <a:off x="7839481" y="2041130"/>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FCA474-1DFC-FA40-83C8-8E1113670D09}"/>
              </a:ext>
            </a:extLst>
          </p:cNvPr>
          <p:cNvSpPr txBox="1"/>
          <p:nvPr/>
        </p:nvSpPr>
        <p:spPr>
          <a:xfrm>
            <a:off x="5111647" y="2787972"/>
            <a:ext cx="1475084" cy="369332"/>
          </a:xfrm>
          <a:prstGeom prst="rect">
            <a:avLst/>
          </a:prstGeom>
          <a:noFill/>
        </p:spPr>
        <p:txBody>
          <a:bodyPr wrap="none" rtlCol="0">
            <a:spAutoFit/>
          </a:bodyPr>
          <a:lstStyle/>
          <a:p>
            <a:r>
              <a:rPr lang="en-US" dirty="0" err="1"/>
              <a:t>MLWeaving</a:t>
            </a:r>
            <a:r>
              <a:rPr lang="en-US" dirty="0"/>
              <a:t>:</a:t>
            </a:r>
          </a:p>
        </p:txBody>
      </p:sp>
      <p:sp>
        <p:nvSpPr>
          <p:cNvPr id="40" name="TextBox 39">
            <a:extLst>
              <a:ext uri="{FF2B5EF4-FFF2-40B4-BE49-F238E27FC236}">
                <a16:creationId xmlns:a16="http://schemas.microsoft.com/office/drawing/2014/main" id="{04E9D26B-0AD9-A04F-8BC4-03D8E2B1B09C}"/>
              </a:ext>
            </a:extLst>
          </p:cNvPr>
          <p:cNvSpPr txBox="1"/>
          <p:nvPr/>
        </p:nvSpPr>
        <p:spPr>
          <a:xfrm>
            <a:off x="4988488" y="3409782"/>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0D68A6AC-5C9F-0047-A270-7899D73A70A4}"/>
                  </a:ext>
                </a:extLst>
              </p:cNvPr>
              <p:cNvSpPr/>
              <p:nvPr/>
            </p:nvSpPr>
            <p:spPr>
              <a:xfrm>
                <a:off x="6535535"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1"/>
                              </a:solidFill>
                              <a:latin typeface="Cambria Math" panose="02040503050406030204" pitchFamily="18" charset="0"/>
                            </a:rPr>
                          </m:ctrlPr>
                        </m:sSubSupPr>
                        <m:e>
                          <m:r>
                            <m:rPr>
                              <m:sty m:val="p"/>
                            </m:rPr>
                            <a:rPr lang="en-US" altLang="zh-CN" sz="1100" i="1">
                              <a:solidFill>
                                <a:schemeClr val="tx1"/>
                              </a:solidFill>
                              <a:latin typeface="Cambria Math" panose="02040503050406030204" pitchFamily="18" charset="0"/>
                            </a:rPr>
                            <m:t>A</m:t>
                          </m:r>
                        </m:e>
                        <m:sub>
                          <m:r>
                            <a:rPr lang="en-US" sz="1100" i="1">
                              <a:solidFill>
                                <a:schemeClr val="tx1"/>
                              </a:solidFill>
                              <a:latin typeface="Cambria Math" panose="02040503050406030204" pitchFamily="18" charset="0"/>
                            </a:rPr>
                            <m:t>1</m:t>
                          </m:r>
                        </m:sub>
                        <m:sup>
                          <m:r>
                            <a:rPr lang="en-US" sz="1100" i="1">
                              <a:solidFill>
                                <a:schemeClr val="tx1"/>
                              </a:solidFill>
                              <a:latin typeface="Cambria Math" panose="02040503050406030204" pitchFamily="18" charset="0"/>
                            </a:rPr>
                            <m:t>[2]</m:t>
                          </m:r>
                        </m:sup>
                      </m:sSubSup>
                    </m:oMath>
                  </m:oMathPara>
                </a14:m>
                <a:endParaRPr lang="en-US" dirty="0"/>
              </a:p>
            </p:txBody>
          </p:sp>
        </mc:Choice>
        <mc:Fallback xmlns="">
          <p:sp>
            <p:nvSpPr>
              <p:cNvPr id="62" name="Rectangle 61">
                <a:extLst>
                  <a:ext uri="{FF2B5EF4-FFF2-40B4-BE49-F238E27FC236}">
                    <a16:creationId xmlns:a16="http://schemas.microsoft.com/office/drawing/2014/main" id="{0D68A6AC-5C9F-0047-A270-7899D73A70A4}"/>
                  </a:ext>
                </a:extLst>
              </p:cNvPr>
              <p:cNvSpPr>
                <a:spLocks noRot="1" noChangeAspect="1" noMove="1" noResize="1" noEditPoints="1" noAdjustHandles="1" noChangeArrowheads="1" noChangeShapeType="1" noTextEdit="1"/>
              </p:cNvSpPr>
              <p:nvPr/>
            </p:nvSpPr>
            <p:spPr>
              <a:xfrm>
                <a:off x="6535535" y="1111850"/>
                <a:ext cx="395032" cy="41972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D4D8059-576B-A74D-AA79-B3E02018F641}"/>
                  </a:ext>
                </a:extLst>
              </p:cNvPr>
              <p:cNvSpPr/>
              <p:nvPr/>
            </p:nvSpPr>
            <p:spPr>
              <a:xfrm>
                <a:off x="6985604"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b="0" i="1">
                              <a:solidFill>
                                <a:schemeClr val="tx2">
                                  <a:lumMod val="50000"/>
                                </a:schemeClr>
                              </a:solidFill>
                              <a:latin typeface="Cambria Math" panose="02040503050406030204" pitchFamily="18" charset="0"/>
                            </a:rPr>
                            <m:t>A</m:t>
                          </m:r>
                        </m:e>
                        <m:sub>
                          <m:r>
                            <a:rPr lang="en-US" sz="1100" b="0" i="1" smtClean="0">
                              <a:solidFill>
                                <a:schemeClr val="tx2">
                                  <a:lumMod val="50000"/>
                                </a:schemeClr>
                              </a:solidFill>
                              <a:latin typeface="Cambria Math" panose="02040503050406030204" pitchFamily="18" charset="0"/>
                            </a:rPr>
                            <m:t>1</m:t>
                          </m:r>
                        </m:sub>
                        <m:sup>
                          <m:r>
                            <a:rPr lang="en-US" sz="1100" b="0" i="1" smtClean="0">
                              <a:solidFill>
                                <a:schemeClr val="tx2">
                                  <a:lumMod val="50000"/>
                                </a:schemeClr>
                              </a:solidFill>
                              <a:latin typeface="Cambria Math" panose="02040503050406030204" pitchFamily="18" charset="0"/>
                            </a:rPr>
                            <m:t>[3]</m:t>
                          </m:r>
                        </m:sup>
                      </m:sSubSup>
                    </m:oMath>
                  </m:oMathPara>
                </a14:m>
                <a:endParaRPr lang="en-US" sz="1100" dirty="0"/>
              </a:p>
            </p:txBody>
          </p:sp>
        </mc:Choice>
        <mc:Fallback xmlns="">
          <p:sp>
            <p:nvSpPr>
              <p:cNvPr id="63" name="Rectangle 62">
                <a:extLst>
                  <a:ext uri="{FF2B5EF4-FFF2-40B4-BE49-F238E27FC236}">
                    <a16:creationId xmlns:a16="http://schemas.microsoft.com/office/drawing/2014/main" id="{4D4D8059-576B-A74D-AA79-B3E02018F641}"/>
                  </a:ext>
                </a:extLst>
              </p:cNvPr>
              <p:cNvSpPr>
                <a:spLocks noRot="1" noChangeAspect="1" noMove="1" noResize="1" noEditPoints="1" noAdjustHandles="1" noChangeArrowheads="1" noChangeShapeType="1" noTextEdit="1"/>
              </p:cNvSpPr>
              <p:nvPr/>
            </p:nvSpPr>
            <p:spPr>
              <a:xfrm>
                <a:off x="6985604" y="1111850"/>
                <a:ext cx="395032" cy="4197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8BEAC65C-1A0D-B149-A092-107CA013D940}"/>
                  </a:ext>
                </a:extLst>
              </p:cNvPr>
              <p:cNvSpPr/>
              <p:nvPr/>
            </p:nvSpPr>
            <p:spPr>
              <a:xfrm>
                <a:off x="6086444"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smtClean="0">
                              <a:solidFill>
                                <a:schemeClr val="tx2">
                                  <a:lumMod val="50000"/>
                                </a:schemeClr>
                              </a:solidFill>
                              <a:latin typeface="Cambria Math" panose="02040503050406030204" pitchFamily="18" charset="0"/>
                            </a:rPr>
                            <m:t>B</m:t>
                          </m:r>
                        </m:e>
                        <m:sub>
                          <m:r>
                            <a:rPr lang="en-US" sz="1100" i="1">
                              <a:solidFill>
                                <a:schemeClr val="tx2">
                                  <a:lumMod val="50000"/>
                                </a:schemeClr>
                              </a:solidFill>
                              <a:latin typeface="Cambria Math" panose="02040503050406030204" pitchFamily="18" charset="0"/>
                            </a:rPr>
                            <m:t>1</m:t>
                          </m:r>
                        </m:sub>
                        <m:sup>
                          <m:r>
                            <a:rPr lang="en-US" sz="1100" i="1">
                              <a:solidFill>
                                <a:schemeClr val="tx2">
                                  <a:lumMod val="50000"/>
                                </a:scheme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65" name="Rectangle 64">
                <a:extLst>
                  <a:ext uri="{FF2B5EF4-FFF2-40B4-BE49-F238E27FC236}">
                    <a16:creationId xmlns:a16="http://schemas.microsoft.com/office/drawing/2014/main" id="{8BEAC65C-1A0D-B149-A092-107CA013D940}"/>
                  </a:ext>
                </a:extLst>
              </p:cNvPr>
              <p:cNvSpPr>
                <a:spLocks noRot="1" noChangeAspect="1" noMove="1" noResize="1" noEditPoints="1" noAdjustHandles="1" noChangeArrowheads="1" noChangeShapeType="1" noTextEdit="1"/>
              </p:cNvSpPr>
              <p:nvPr/>
            </p:nvSpPr>
            <p:spPr>
              <a:xfrm>
                <a:off x="6086444" y="1833845"/>
                <a:ext cx="395032" cy="41972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1B4F797-43E1-D44B-8551-F46DEE89BA38}"/>
                  </a:ext>
                </a:extLst>
              </p:cNvPr>
              <p:cNvSpPr/>
              <p:nvPr/>
            </p:nvSpPr>
            <p:spPr>
              <a:xfrm>
                <a:off x="6536024"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B</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66" name="Rectangle 65">
                <a:extLst>
                  <a:ext uri="{FF2B5EF4-FFF2-40B4-BE49-F238E27FC236}">
                    <a16:creationId xmlns:a16="http://schemas.microsoft.com/office/drawing/2014/main" id="{F1B4F797-43E1-D44B-8551-F46DEE89BA38}"/>
                  </a:ext>
                </a:extLst>
              </p:cNvPr>
              <p:cNvSpPr>
                <a:spLocks noRot="1" noChangeAspect="1" noMove="1" noResize="1" noEditPoints="1" noAdjustHandles="1" noChangeArrowheads="1" noChangeShapeType="1" noTextEdit="1"/>
              </p:cNvSpPr>
              <p:nvPr/>
            </p:nvSpPr>
            <p:spPr>
              <a:xfrm>
                <a:off x="6536024" y="1833845"/>
                <a:ext cx="395032" cy="41972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A1E7D350-8ABA-9243-9035-C2965E26E7EF}"/>
                  </a:ext>
                </a:extLst>
              </p:cNvPr>
              <p:cNvSpPr/>
              <p:nvPr/>
            </p:nvSpPr>
            <p:spPr>
              <a:xfrm>
                <a:off x="6985604"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B</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67" name="Rectangle 66">
                <a:extLst>
                  <a:ext uri="{FF2B5EF4-FFF2-40B4-BE49-F238E27FC236}">
                    <a16:creationId xmlns:a16="http://schemas.microsoft.com/office/drawing/2014/main" id="{A1E7D350-8ABA-9243-9035-C2965E26E7EF}"/>
                  </a:ext>
                </a:extLst>
              </p:cNvPr>
              <p:cNvSpPr>
                <a:spLocks noRot="1" noChangeAspect="1" noMove="1" noResize="1" noEditPoints="1" noAdjustHandles="1" noChangeArrowheads="1" noChangeShapeType="1" noTextEdit="1"/>
              </p:cNvSpPr>
              <p:nvPr/>
            </p:nvSpPr>
            <p:spPr>
              <a:xfrm>
                <a:off x="6985604" y="1833845"/>
                <a:ext cx="395032" cy="4197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9F321DCC-85DD-384F-BB05-EF9AF530564D}"/>
                  </a:ext>
                </a:extLst>
              </p:cNvPr>
              <p:cNvSpPr/>
              <p:nvPr/>
            </p:nvSpPr>
            <p:spPr>
              <a:xfrm>
                <a:off x="7435184"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B</m:t>
                          </m:r>
                        </m:e>
                        <m:sub>
                          <m:r>
                            <a:rPr lang="en-US" sz="1100" i="1">
                              <a:solidFill>
                                <a:schemeClr val="tx2">
                                  <a:lumMod val="50000"/>
                                </a:schemeClr>
                              </a:solidFill>
                              <a:latin typeface="Cambria Math" panose="02040503050406030204" pitchFamily="18" charset="0"/>
                            </a:rPr>
                            <m:t>1</m:t>
                          </m:r>
                        </m:sub>
                        <m:sup>
                          <m:r>
                            <a:rPr lang="en-US" sz="1100" i="1">
                              <a:solidFill>
                                <a:schemeClr val="tx2">
                                  <a:lumMod val="50000"/>
                                </a:schemeClr>
                              </a:solidFill>
                              <a:latin typeface="Cambria Math" panose="02040503050406030204" pitchFamily="18" charset="0"/>
                            </a:rPr>
                            <m:t>[</m:t>
                          </m:r>
                          <m:r>
                            <a:rPr lang="en-US" sz="1100" b="0" i="1" smtClean="0">
                              <a:solidFill>
                                <a:schemeClr val="tx2">
                                  <a:lumMod val="50000"/>
                                </a:schemeClr>
                              </a:solidFill>
                              <a:latin typeface="Cambria Math" panose="02040503050406030204" pitchFamily="18" charset="0"/>
                            </a:rPr>
                            <m:t>4</m:t>
                          </m:r>
                          <m:r>
                            <a:rPr lang="en-US" sz="1100" i="1">
                              <a:solidFill>
                                <a:schemeClr val="tx2">
                                  <a:lumMod val="50000"/>
                                </a:schemeClr>
                              </a:solidFill>
                              <a:latin typeface="Cambria Math" panose="02040503050406030204" pitchFamily="18" charset="0"/>
                            </a:rPr>
                            <m:t>]</m:t>
                          </m:r>
                        </m:sup>
                      </m:sSubSup>
                    </m:oMath>
                  </m:oMathPara>
                </a14:m>
                <a:endParaRPr lang="en-US" sz="1100" dirty="0">
                  <a:solidFill>
                    <a:schemeClr val="accent6">
                      <a:lumMod val="75000"/>
                    </a:schemeClr>
                  </a:solidFill>
                </a:endParaRPr>
              </a:p>
            </p:txBody>
          </p:sp>
        </mc:Choice>
        <mc:Fallback xmlns="">
          <p:sp>
            <p:nvSpPr>
              <p:cNvPr id="68" name="Rectangle 67">
                <a:extLst>
                  <a:ext uri="{FF2B5EF4-FFF2-40B4-BE49-F238E27FC236}">
                    <a16:creationId xmlns:a16="http://schemas.microsoft.com/office/drawing/2014/main" id="{9F321DCC-85DD-384F-BB05-EF9AF530564D}"/>
                  </a:ext>
                </a:extLst>
              </p:cNvPr>
              <p:cNvSpPr>
                <a:spLocks noRot="1" noChangeAspect="1" noMove="1" noResize="1" noEditPoints="1" noAdjustHandles="1" noChangeArrowheads="1" noChangeShapeType="1" noTextEdit="1"/>
              </p:cNvSpPr>
              <p:nvPr/>
            </p:nvSpPr>
            <p:spPr>
              <a:xfrm>
                <a:off x="7435184" y="1833845"/>
                <a:ext cx="395032" cy="4197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DB2C7FF4-DEA0-404F-9DF4-1CF5C2F867FD}"/>
                  </a:ext>
                </a:extLst>
              </p:cNvPr>
              <p:cNvSpPr/>
              <p:nvPr/>
            </p:nvSpPr>
            <p:spPr>
              <a:xfrm>
                <a:off x="8129959" y="1106695"/>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A</m:t>
                          </m:r>
                        </m:e>
                        <m:sub>
                          <m:r>
                            <a:rPr lang="en-US" altLang="zh-CN" sz="1100" b="0" i="1" smtClean="0">
                              <a:solidFill>
                                <a:schemeClr val="tx2">
                                  <a:lumMod val="50000"/>
                                </a:schemeClr>
                              </a:solidFill>
                              <a:latin typeface="Cambria Math" panose="02040503050406030204" pitchFamily="18" charset="0"/>
                            </a:rPr>
                            <m:t>2</m:t>
                          </m:r>
                        </m:sub>
                        <m:sup>
                          <m:r>
                            <a:rPr lang="en-US" sz="1100" i="1">
                              <a:solidFill>
                                <a:schemeClr val="tx2">
                                  <a:lumMod val="50000"/>
                                </a:schemeClr>
                              </a:solidFill>
                              <a:latin typeface="Cambria Math" panose="02040503050406030204" pitchFamily="18" charset="0"/>
                            </a:rPr>
                            <m:t>[1]</m:t>
                          </m:r>
                        </m:sup>
                      </m:sSubSup>
                    </m:oMath>
                  </m:oMathPara>
                </a14:m>
                <a:endParaRPr lang="en-US" dirty="0"/>
              </a:p>
            </p:txBody>
          </p:sp>
        </mc:Choice>
        <mc:Fallback xmlns="">
          <p:sp>
            <p:nvSpPr>
              <p:cNvPr id="69" name="Rectangle 68">
                <a:extLst>
                  <a:ext uri="{FF2B5EF4-FFF2-40B4-BE49-F238E27FC236}">
                    <a16:creationId xmlns:a16="http://schemas.microsoft.com/office/drawing/2014/main" id="{DB2C7FF4-DEA0-404F-9DF4-1CF5C2F867FD}"/>
                  </a:ext>
                </a:extLst>
              </p:cNvPr>
              <p:cNvSpPr>
                <a:spLocks noRot="1" noChangeAspect="1" noMove="1" noResize="1" noEditPoints="1" noAdjustHandles="1" noChangeArrowheads="1" noChangeShapeType="1" noTextEdit="1"/>
              </p:cNvSpPr>
              <p:nvPr/>
            </p:nvSpPr>
            <p:spPr>
              <a:xfrm>
                <a:off x="8129959" y="1106695"/>
                <a:ext cx="395032" cy="419725"/>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B3787F3D-410A-E54D-A77A-9DA6F8CEA367}"/>
                  </a:ext>
                </a:extLst>
              </p:cNvPr>
              <p:cNvSpPr/>
              <p:nvPr/>
            </p:nvSpPr>
            <p:spPr>
              <a:xfrm>
                <a:off x="8584252" y="1107137"/>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A</m:t>
                          </m:r>
                        </m:e>
                        <m:sub>
                          <m:r>
                            <a:rPr lang="en-US" altLang="zh-CN" sz="1100" i="1">
                              <a:solidFill>
                                <a:schemeClr val="tx2">
                                  <a:lumMod val="50000"/>
                                </a:schemeClr>
                              </a:solidFill>
                              <a:latin typeface="Cambria Math" panose="02040503050406030204" pitchFamily="18" charset="0"/>
                            </a:rPr>
                            <m:t>2</m:t>
                          </m:r>
                        </m:sub>
                        <m:sup>
                          <m:r>
                            <a:rPr lang="en-US" sz="1100" i="1">
                              <a:solidFill>
                                <a:schemeClr val="tx2">
                                  <a:lumMod val="50000"/>
                                </a:schemeClr>
                              </a:solidFill>
                              <a:latin typeface="Cambria Math" panose="02040503050406030204" pitchFamily="18" charset="0"/>
                            </a:rPr>
                            <m:t>[</m:t>
                          </m:r>
                          <m:r>
                            <a:rPr lang="en-US" altLang="zh-CN" sz="1100" b="0" i="1" smtClean="0">
                              <a:solidFill>
                                <a:schemeClr val="tx2">
                                  <a:lumMod val="50000"/>
                                </a:schemeClr>
                              </a:solidFill>
                              <a:latin typeface="Cambria Math" panose="02040503050406030204" pitchFamily="18" charset="0"/>
                            </a:rPr>
                            <m:t>2</m:t>
                          </m:r>
                          <m:r>
                            <a:rPr lang="en-US" sz="1100" i="1">
                              <a:solidFill>
                                <a:schemeClr val="tx2">
                                  <a:lumMod val="50000"/>
                                </a:schemeClr>
                              </a:solidFill>
                              <a:latin typeface="Cambria Math" panose="02040503050406030204" pitchFamily="18" charset="0"/>
                            </a:rPr>
                            <m:t>]</m:t>
                          </m:r>
                        </m:sup>
                      </m:sSubSup>
                    </m:oMath>
                  </m:oMathPara>
                </a14:m>
                <a:endParaRPr lang="en-US" dirty="0"/>
              </a:p>
            </p:txBody>
          </p:sp>
        </mc:Choice>
        <mc:Fallback xmlns="">
          <p:sp>
            <p:nvSpPr>
              <p:cNvPr id="70" name="Rectangle 69">
                <a:extLst>
                  <a:ext uri="{FF2B5EF4-FFF2-40B4-BE49-F238E27FC236}">
                    <a16:creationId xmlns:a16="http://schemas.microsoft.com/office/drawing/2014/main" id="{B3787F3D-410A-E54D-A77A-9DA6F8CEA367}"/>
                  </a:ext>
                </a:extLst>
              </p:cNvPr>
              <p:cNvSpPr>
                <a:spLocks noRot="1" noChangeAspect="1" noMove="1" noResize="1" noEditPoints="1" noAdjustHandles="1" noChangeArrowheads="1" noChangeShapeType="1" noTextEdit="1"/>
              </p:cNvSpPr>
              <p:nvPr/>
            </p:nvSpPr>
            <p:spPr>
              <a:xfrm>
                <a:off x="8584252" y="1107137"/>
                <a:ext cx="395032" cy="419725"/>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8E7524E0-F9B1-CF4B-95A6-DCB1357F7E07}"/>
                  </a:ext>
                </a:extLst>
              </p:cNvPr>
              <p:cNvSpPr/>
              <p:nvPr/>
            </p:nvSpPr>
            <p:spPr>
              <a:xfrm>
                <a:off x="9033832" y="1107137"/>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A</m:t>
                          </m:r>
                        </m:e>
                        <m:sub>
                          <m:r>
                            <a:rPr lang="en-US" altLang="zh-CN" sz="1100" i="1">
                              <a:solidFill>
                                <a:schemeClr val="tx2">
                                  <a:lumMod val="50000"/>
                                </a:schemeClr>
                              </a:solidFill>
                              <a:latin typeface="Cambria Math" panose="02040503050406030204" pitchFamily="18" charset="0"/>
                            </a:rPr>
                            <m:t>2</m:t>
                          </m:r>
                        </m:sub>
                        <m:sup>
                          <m:r>
                            <a:rPr lang="en-US" sz="1100" i="1">
                              <a:solidFill>
                                <a:schemeClr val="tx2">
                                  <a:lumMod val="50000"/>
                                </a:schemeClr>
                              </a:solidFill>
                              <a:latin typeface="Cambria Math" panose="02040503050406030204" pitchFamily="18" charset="0"/>
                            </a:rPr>
                            <m:t>[</m:t>
                          </m:r>
                          <m:r>
                            <a:rPr lang="en-US" altLang="zh-CN" sz="1100" b="0" i="1" smtClean="0">
                              <a:solidFill>
                                <a:schemeClr val="tx2">
                                  <a:lumMod val="50000"/>
                                </a:schemeClr>
                              </a:solidFill>
                              <a:latin typeface="Cambria Math" panose="02040503050406030204" pitchFamily="18" charset="0"/>
                            </a:rPr>
                            <m:t>3</m:t>
                          </m:r>
                          <m:r>
                            <a:rPr lang="en-US" sz="1100" i="1">
                              <a:solidFill>
                                <a:schemeClr val="tx2">
                                  <a:lumMod val="50000"/>
                                </a:schemeClr>
                              </a:solidFill>
                              <a:latin typeface="Cambria Math" panose="02040503050406030204" pitchFamily="18" charset="0"/>
                            </a:rPr>
                            <m:t>]</m:t>
                          </m:r>
                        </m:sup>
                      </m:sSubSup>
                    </m:oMath>
                  </m:oMathPara>
                </a14:m>
                <a:endParaRPr lang="en-US" dirty="0"/>
              </a:p>
            </p:txBody>
          </p:sp>
        </mc:Choice>
        <mc:Fallback xmlns="">
          <p:sp>
            <p:nvSpPr>
              <p:cNvPr id="71" name="Rectangle 70">
                <a:extLst>
                  <a:ext uri="{FF2B5EF4-FFF2-40B4-BE49-F238E27FC236}">
                    <a16:creationId xmlns:a16="http://schemas.microsoft.com/office/drawing/2014/main" id="{8E7524E0-F9B1-CF4B-95A6-DCB1357F7E07}"/>
                  </a:ext>
                </a:extLst>
              </p:cNvPr>
              <p:cNvSpPr>
                <a:spLocks noRot="1" noChangeAspect="1" noMove="1" noResize="1" noEditPoints="1" noAdjustHandles="1" noChangeArrowheads="1" noChangeShapeType="1" noTextEdit="1"/>
              </p:cNvSpPr>
              <p:nvPr/>
            </p:nvSpPr>
            <p:spPr>
              <a:xfrm>
                <a:off x="9033832" y="1107137"/>
                <a:ext cx="395032" cy="4197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15961404-008A-7C44-A597-7B7847252899}"/>
                  </a:ext>
                </a:extLst>
              </p:cNvPr>
              <p:cNvSpPr/>
              <p:nvPr/>
            </p:nvSpPr>
            <p:spPr>
              <a:xfrm>
                <a:off x="9478699" y="1107137"/>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A</m:t>
                          </m:r>
                        </m:e>
                        <m:sub>
                          <m:r>
                            <a:rPr lang="en-US" altLang="zh-CN" sz="1100" i="1">
                              <a:solidFill>
                                <a:schemeClr val="tx2">
                                  <a:lumMod val="50000"/>
                                </a:schemeClr>
                              </a:solidFill>
                              <a:latin typeface="Cambria Math" panose="02040503050406030204" pitchFamily="18" charset="0"/>
                            </a:rPr>
                            <m:t>2</m:t>
                          </m:r>
                        </m:sub>
                        <m:sup>
                          <m:r>
                            <a:rPr lang="en-US" sz="1100" i="1">
                              <a:solidFill>
                                <a:schemeClr val="tx2">
                                  <a:lumMod val="50000"/>
                                </a:schemeClr>
                              </a:solidFill>
                              <a:latin typeface="Cambria Math" panose="02040503050406030204" pitchFamily="18" charset="0"/>
                            </a:rPr>
                            <m:t>[</m:t>
                          </m:r>
                          <m:r>
                            <a:rPr lang="en-US" altLang="zh-CN" sz="1100" b="0" i="1" smtClean="0">
                              <a:solidFill>
                                <a:schemeClr val="tx2">
                                  <a:lumMod val="50000"/>
                                </a:schemeClr>
                              </a:solidFill>
                              <a:latin typeface="Cambria Math" panose="02040503050406030204" pitchFamily="18" charset="0"/>
                            </a:rPr>
                            <m:t>4</m:t>
                          </m:r>
                          <m:r>
                            <a:rPr lang="en-US" sz="1100" i="1">
                              <a:solidFill>
                                <a:schemeClr val="tx2">
                                  <a:lumMod val="50000"/>
                                </a:schemeClr>
                              </a:solidFill>
                              <a:latin typeface="Cambria Math" panose="02040503050406030204" pitchFamily="18" charset="0"/>
                            </a:rPr>
                            <m:t>]</m:t>
                          </m:r>
                        </m:sup>
                      </m:sSubSup>
                    </m:oMath>
                  </m:oMathPara>
                </a14:m>
                <a:endParaRPr lang="en-US" dirty="0"/>
              </a:p>
            </p:txBody>
          </p:sp>
        </mc:Choice>
        <mc:Fallback xmlns="">
          <p:sp>
            <p:nvSpPr>
              <p:cNvPr id="72" name="Rectangle 71">
                <a:extLst>
                  <a:ext uri="{FF2B5EF4-FFF2-40B4-BE49-F238E27FC236}">
                    <a16:creationId xmlns:a16="http://schemas.microsoft.com/office/drawing/2014/main" id="{15961404-008A-7C44-A597-7B7847252899}"/>
                  </a:ext>
                </a:extLst>
              </p:cNvPr>
              <p:cNvSpPr>
                <a:spLocks noRot="1" noChangeAspect="1" noMove="1" noResize="1" noEditPoints="1" noAdjustHandles="1" noChangeArrowheads="1" noChangeShapeType="1" noTextEdit="1"/>
              </p:cNvSpPr>
              <p:nvPr/>
            </p:nvSpPr>
            <p:spPr>
              <a:xfrm>
                <a:off x="9478699" y="1107137"/>
                <a:ext cx="395032" cy="4197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2ED8EFEB-ABB7-C443-8CE2-A03D7E61BC57}"/>
                  </a:ext>
                </a:extLst>
              </p:cNvPr>
              <p:cNvSpPr/>
              <p:nvPr/>
            </p:nvSpPr>
            <p:spPr>
              <a:xfrm>
                <a:off x="8129959"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B</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73" name="Rectangle 72">
                <a:extLst>
                  <a:ext uri="{FF2B5EF4-FFF2-40B4-BE49-F238E27FC236}">
                    <a16:creationId xmlns:a16="http://schemas.microsoft.com/office/drawing/2014/main" id="{2ED8EFEB-ABB7-C443-8CE2-A03D7E61BC57}"/>
                  </a:ext>
                </a:extLst>
              </p:cNvPr>
              <p:cNvSpPr>
                <a:spLocks noRot="1" noChangeAspect="1" noMove="1" noResize="1" noEditPoints="1" noAdjustHandles="1" noChangeArrowheads="1" noChangeShapeType="1" noTextEdit="1"/>
              </p:cNvSpPr>
              <p:nvPr/>
            </p:nvSpPr>
            <p:spPr>
              <a:xfrm>
                <a:off x="8129959" y="1833845"/>
                <a:ext cx="395032" cy="419725"/>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CC3AC3C8-CB2D-2645-9D6F-C85E17BBB261}"/>
                  </a:ext>
                </a:extLst>
              </p:cNvPr>
              <p:cNvSpPr/>
              <p:nvPr/>
            </p:nvSpPr>
            <p:spPr>
              <a:xfrm>
                <a:off x="8579539"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B</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74" name="Rectangle 73">
                <a:extLst>
                  <a:ext uri="{FF2B5EF4-FFF2-40B4-BE49-F238E27FC236}">
                    <a16:creationId xmlns:a16="http://schemas.microsoft.com/office/drawing/2014/main" id="{CC3AC3C8-CB2D-2645-9D6F-C85E17BBB261}"/>
                  </a:ext>
                </a:extLst>
              </p:cNvPr>
              <p:cNvSpPr>
                <a:spLocks noRot="1" noChangeAspect="1" noMove="1" noResize="1" noEditPoints="1" noAdjustHandles="1" noChangeArrowheads="1" noChangeShapeType="1" noTextEdit="1"/>
              </p:cNvSpPr>
              <p:nvPr/>
            </p:nvSpPr>
            <p:spPr>
              <a:xfrm>
                <a:off x="8579539" y="1833845"/>
                <a:ext cx="395032" cy="419725"/>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9CB3D07-FC38-F14A-8675-8515055E9A92}"/>
                  </a:ext>
                </a:extLst>
              </p:cNvPr>
              <p:cNvSpPr/>
              <p:nvPr/>
            </p:nvSpPr>
            <p:spPr>
              <a:xfrm>
                <a:off x="9029119"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B</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75" name="Rectangle 74">
                <a:extLst>
                  <a:ext uri="{FF2B5EF4-FFF2-40B4-BE49-F238E27FC236}">
                    <a16:creationId xmlns:a16="http://schemas.microsoft.com/office/drawing/2014/main" id="{F9CB3D07-FC38-F14A-8675-8515055E9A92}"/>
                  </a:ext>
                </a:extLst>
              </p:cNvPr>
              <p:cNvSpPr>
                <a:spLocks noRot="1" noChangeAspect="1" noMove="1" noResize="1" noEditPoints="1" noAdjustHandles="1" noChangeArrowheads="1" noChangeShapeType="1" noTextEdit="1"/>
              </p:cNvSpPr>
              <p:nvPr/>
            </p:nvSpPr>
            <p:spPr>
              <a:xfrm>
                <a:off x="9029119" y="1833845"/>
                <a:ext cx="395032" cy="4197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252A0B04-FC7A-EF40-80C8-79291C6FC78A}"/>
                  </a:ext>
                </a:extLst>
              </p:cNvPr>
              <p:cNvSpPr/>
              <p:nvPr/>
            </p:nvSpPr>
            <p:spPr>
              <a:xfrm>
                <a:off x="9478699"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B</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76" name="Rectangle 75">
                <a:extLst>
                  <a:ext uri="{FF2B5EF4-FFF2-40B4-BE49-F238E27FC236}">
                    <a16:creationId xmlns:a16="http://schemas.microsoft.com/office/drawing/2014/main" id="{252A0B04-FC7A-EF40-80C8-79291C6FC78A}"/>
                  </a:ext>
                </a:extLst>
              </p:cNvPr>
              <p:cNvSpPr>
                <a:spLocks noRot="1" noChangeAspect="1" noMove="1" noResize="1" noEditPoints="1" noAdjustHandles="1" noChangeArrowheads="1" noChangeShapeType="1" noTextEdit="1"/>
              </p:cNvSpPr>
              <p:nvPr/>
            </p:nvSpPr>
            <p:spPr>
              <a:xfrm>
                <a:off x="9478699" y="1833845"/>
                <a:ext cx="395032" cy="4197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F43CD935-132D-1C47-88F5-21E728FEF95C}"/>
                  </a:ext>
                </a:extLst>
              </p:cNvPr>
              <p:cNvSpPr/>
              <p:nvPr/>
            </p:nvSpPr>
            <p:spPr>
              <a:xfrm>
                <a:off x="6080816" y="1106695"/>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A</m:t>
                          </m:r>
                        </m:e>
                        <m:sub>
                          <m:r>
                            <a:rPr lang="en-US" sz="1100" i="1">
                              <a:solidFill>
                                <a:schemeClr val="tx2">
                                  <a:lumMod val="50000"/>
                                </a:schemeClr>
                              </a:solidFill>
                              <a:latin typeface="Cambria Math" panose="02040503050406030204" pitchFamily="18" charset="0"/>
                            </a:rPr>
                            <m:t>1</m:t>
                          </m:r>
                        </m:sub>
                        <m:sup>
                          <m:r>
                            <a:rPr lang="en-US" sz="1100" i="1">
                              <a:solidFill>
                                <a:schemeClr val="tx2">
                                  <a:lumMod val="50000"/>
                                </a:schemeClr>
                              </a:solidFill>
                              <a:latin typeface="Cambria Math" panose="02040503050406030204" pitchFamily="18" charset="0"/>
                            </a:rPr>
                            <m:t>[</m:t>
                          </m:r>
                          <m:r>
                            <a:rPr lang="en-US" sz="1100" b="0" i="1" smtClean="0">
                              <a:solidFill>
                                <a:schemeClr val="tx2">
                                  <a:lumMod val="50000"/>
                                </a:schemeClr>
                              </a:solidFill>
                              <a:latin typeface="Cambria Math" panose="02040503050406030204" pitchFamily="18" charset="0"/>
                            </a:rPr>
                            <m:t>1</m:t>
                          </m:r>
                          <m:r>
                            <a:rPr lang="en-US" sz="1100" i="1">
                              <a:solidFill>
                                <a:schemeClr val="tx2">
                                  <a:lumMod val="50000"/>
                                </a:schemeClr>
                              </a:solidFill>
                              <a:latin typeface="Cambria Math" panose="02040503050406030204" pitchFamily="18" charset="0"/>
                            </a:rPr>
                            <m:t>]</m:t>
                          </m:r>
                        </m:sup>
                      </m:sSubSup>
                    </m:oMath>
                  </m:oMathPara>
                </a14:m>
                <a:endParaRPr lang="en-US" sz="1400" dirty="0"/>
              </a:p>
            </p:txBody>
          </p:sp>
        </mc:Choice>
        <mc:Fallback xmlns="">
          <p:sp>
            <p:nvSpPr>
              <p:cNvPr id="59" name="Rectangle 58">
                <a:extLst>
                  <a:ext uri="{FF2B5EF4-FFF2-40B4-BE49-F238E27FC236}">
                    <a16:creationId xmlns:a16="http://schemas.microsoft.com/office/drawing/2014/main" id="{F43CD935-132D-1C47-88F5-21E728FEF95C}"/>
                  </a:ext>
                </a:extLst>
              </p:cNvPr>
              <p:cNvSpPr>
                <a:spLocks noRot="1" noChangeAspect="1" noMove="1" noResize="1" noEditPoints="1" noAdjustHandles="1" noChangeArrowheads="1" noChangeShapeType="1" noTextEdit="1"/>
              </p:cNvSpPr>
              <p:nvPr/>
            </p:nvSpPr>
            <p:spPr>
              <a:xfrm>
                <a:off x="6080816" y="1106695"/>
                <a:ext cx="395032" cy="419725"/>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7FDD53EE-7AA9-5F41-8355-03482A03E4F5}"/>
                  </a:ext>
                </a:extLst>
              </p:cNvPr>
              <p:cNvSpPr/>
              <p:nvPr/>
            </p:nvSpPr>
            <p:spPr>
              <a:xfrm>
                <a:off x="8133809" y="1115546"/>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chemeClr val="tx2">
                                  <a:lumMod val="50000"/>
                                </a:schemeClr>
                              </a:solidFill>
                              <a:latin typeface="Cambria Math" panose="02040503050406030204" pitchFamily="18" charset="0"/>
                            </a:rPr>
                          </m:ctrlPr>
                        </m:sSubSupPr>
                        <m:e>
                          <m:r>
                            <m:rPr>
                              <m:sty m:val="p"/>
                            </m:rPr>
                            <a:rPr lang="en-US" altLang="zh-CN" sz="1100" i="1">
                              <a:solidFill>
                                <a:schemeClr val="tx2">
                                  <a:lumMod val="50000"/>
                                </a:schemeClr>
                              </a:solidFill>
                              <a:latin typeface="Cambria Math" panose="02040503050406030204" pitchFamily="18" charset="0"/>
                            </a:rPr>
                            <m:t>A</m:t>
                          </m:r>
                        </m:e>
                        <m:sub>
                          <m:r>
                            <a:rPr lang="en-US" altLang="zh-CN" sz="1100" b="0" i="1" smtClean="0">
                              <a:solidFill>
                                <a:schemeClr val="tx2">
                                  <a:lumMod val="50000"/>
                                </a:schemeClr>
                              </a:solidFill>
                              <a:latin typeface="Cambria Math" panose="02040503050406030204" pitchFamily="18" charset="0"/>
                            </a:rPr>
                            <m:t>2</m:t>
                          </m:r>
                        </m:sub>
                        <m:sup>
                          <m:r>
                            <a:rPr lang="en-US" sz="1100" i="1">
                              <a:solidFill>
                                <a:schemeClr val="tx2">
                                  <a:lumMod val="50000"/>
                                </a:schemeClr>
                              </a:solidFill>
                              <a:latin typeface="Cambria Math" panose="02040503050406030204" pitchFamily="18" charset="0"/>
                            </a:rPr>
                            <m:t>[1]</m:t>
                          </m:r>
                        </m:sup>
                      </m:sSubSup>
                    </m:oMath>
                  </m:oMathPara>
                </a14:m>
                <a:endParaRPr lang="en-US" dirty="0"/>
              </a:p>
            </p:txBody>
          </p:sp>
        </mc:Choice>
        <mc:Fallback xmlns="">
          <p:sp>
            <p:nvSpPr>
              <p:cNvPr id="60" name="Rectangle 59">
                <a:extLst>
                  <a:ext uri="{FF2B5EF4-FFF2-40B4-BE49-F238E27FC236}">
                    <a16:creationId xmlns:a16="http://schemas.microsoft.com/office/drawing/2014/main" id="{7FDD53EE-7AA9-5F41-8355-03482A03E4F5}"/>
                  </a:ext>
                </a:extLst>
              </p:cNvPr>
              <p:cNvSpPr>
                <a:spLocks noRot="1" noChangeAspect="1" noMove="1" noResize="1" noEditPoints="1" noAdjustHandles="1" noChangeArrowheads="1" noChangeShapeType="1" noTextEdit="1"/>
              </p:cNvSpPr>
              <p:nvPr/>
            </p:nvSpPr>
            <p:spPr>
              <a:xfrm>
                <a:off x="8133809" y="1115546"/>
                <a:ext cx="395032" cy="419725"/>
              </a:xfrm>
              <a:prstGeom prst="rect">
                <a:avLst/>
              </a:prstGeom>
              <a:blipFill>
                <a:blip r:embed="rId20"/>
                <a:stretch>
                  <a:fillRect/>
                </a:stretch>
              </a:blipFill>
              <a:ln>
                <a:noFill/>
              </a:ln>
            </p:spPr>
            <p:txBody>
              <a:bodyPr/>
              <a:lstStyle/>
              <a:p>
                <a:r>
                  <a:rPr lang="en-US">
                    <a:noFill/>
                  </a:rPr>
                  <a:t> </a:t>
                </a:r>
              </a:p>
            </p:txBody>
          </p:sp>
        </mc:Fallback>
      </mc:AlternateContent>
      <p:sp>
        <p:nvSpPr>
          <p:cNvPr id="54" name="Title 1">
            <a:extLst>
              <a:ext uri="{FF2B5EF4-FFF2-40B4-BE49-F238E27FC236}">
                <a16:creationId xmlns:a16="http://schemas.microsoft.com/office/drawing/2014/main" id="{7C324CBB-A5B8-3E4F-9C29-25E02D33FE44}"/>
              </a:ext>
            </a:extLst>
          </p:cNvPr>
          <p:cNvSpPr>
            <a:spLocks noGrp="1"/>
          </p:cNvSpPr>
          <p:nvPr>
            <p:ph type="ctrTitle"/>
          </p:nvPr>
        </p:nvSpPr>
        <p:spPr>
          <a:xfrm>
            <a:off x="121657" y="466664"/>
            <a:ext cx="11160705" cy="483487"/>
          </a:xfrm>
        </p:spPr>
        <p:txBody>
          <a:bodyPr>
            <a:normAutofit fontScale="90000"/>
          </a:bodyPr>
          <a:lstStyle/>
          <a:p>
            <a:r>
              <a:rPr lang="en-US" dirty="0"/>
              <a:t>MLWeaving Memory Layout</a:t>
            </a:r>
          </a:p>
        </p:txBody>
      </p:sp>
      <p:sp>
        <p:nvSpPr>
          <p:cNvPr id="51" name="TextBox 50">
            <a:extLst>
              <a:ext uri="{FF2B5EF4-FFF2-40B4-BE49-F238E27FC236}">
                <a16:creationId xmlns:a16="http://schemas.microsoft.com/office/drawing/2014/main" id="{B3DA8FDC-2EE6-6F4D-A03A-52C7435A5408}"/>
              </a:ext>
            </a:extLst>
          </p:cNvPr>
          <p:cNvSpPr txBox="1"/>
          <p:nvPr/>
        </p:nvSpPr>
        <p:spPr>
          <a:xfrm>
            <a:off x="224853" y="2967073"/>
            <a:ext cx="4242216" cy="646331"/>
          </a:xfrm>
          <a:prstGeom prst="rect">
            <a:avLst/>
          </a:prstGeom>
          <a:noFill/>
        </p:spPr>
        <p:txBody>
          <a:bodyPr wrap="square" rtlCol="0">
            <a:spAutoFit/>
          </a:bodyPr>
          <a:lstStyle/>
          <a:p>
            <a:pPr algn="ctr"/>
            <a:r>
              <a:rPr lang="en-US" i="1" dirty="0"/>
              <a:t>Observation 1: </a:t>
            </a:r>
          </a:p>
          <a:p>
            <a:pPr algn="ctr"/>
            <a:r>
              <a:rPr lang="en-US" i="1" dirty="0"/>
              <a:t>Often memory bandwidth bound</a:t>
            </a:r>
          </a:p>
        </p:txBody>
      </p:sp>
    </p:spTree>
    <p:extLst>
      <p:ext uri="{BB962C8B-B14F-4D97-AF65-F5344CB8AC3E}">
        <p14:creationId xmlns:p14="http://schemas.microsoft.com/office/powerpoint/2010/main" val="33364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9"/>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1" grpId="0" animBg="1"/>
      <p:bldP spid="61" grpId="1" animBg="1"/>
      <p:bldP spid="8" grpId="0"/>
      <p:bldP spid="9" grpId="0"/>
      <p:bldP spid="10" grpId="0"/>
      <p:bldP spid="11" grpId="0"/>
      <p:bldP spid="13" grpId="0" animBg="1"/>
      <p:bldP spid="14"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9" grpId="0"/>
      <p:bldP spid="40" grpId="0"/>
      <p:bldP spid="62" grpId="0" animBg="1"/>
      <p:bldP spid="63"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59" grpId="0" animBg="1"/>
      <p:bldP spid="6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121657" y="466664"/>
            <a:ext cx="11160705" cy="483487"/>
          </a:xfrm>
        </p:spPr>
        <p:txBody>
          <a:bodyPr>
            <a:normAutofit fontScale="90000"/>
          </a:bodyPr>
          <a:lstStyle/>
          <a:p>
            <a:r>
              <a:rPr lang="en-US" dirty="0"/>
              <a:t>MLWeaving Memory Layout</a:t>
            </a:r>
          </a:p>
        </p:txBody>
      </p:sp>
      <p:sp>
        <p:nvSpPr>
          <p:cNvPr id="3" name="Can 2">
            <a:extLst>
              <a:ext uri="{FF2B5EF4-FFF2-40B4-BE49-F238E27FC236}">
                <a16:creationId xmlns:a16="http://schemas.microsoft.com/office/drawing/2014/main" id="{0BBDE03C-2D98-1C42-93B7-FA920F9C434E}"/>
              </a:ext>
            </a:extLst>
          </p:cNvPr>
          <p:cNvSpPr/>
          <p:nvPr/>
        </p:nvSpPr>
        <p:spPr>
          <a:xfrm>
            <a:off x="734517" y="1334127"/>
            <a:ext cx="1034322" cy="1469036"/>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sp>
        <p:nvSpPr>
          <p:cNvPr id="4" name="Rectangle 3">
            <a:extLst>
              <a:ext uri="{FF2B5EF4-FFF2-40B4-BE49-F238E27FC236}">
                <a16:creationId xmlns:a16="http://schemas.microsoft.com/office/drawing/2014/main" id="{5E25A80C-CF86-F144-B8BB-B0EF8BA45A3B}"/>
              </a:ext>
            </a:extLst>
          </p:cNvPr>
          <p:cNvSpPr/>
          <p:nvPr/>
        </p:nvSpPr>
        <p:spPr>
          <a:xfrm>
            <a:off x="2840635" y="1330326"/>
            <a:ext cx="1409075" cy="14690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a:t>
            </a:r>
          </a:p>
        </p:txBody>
      </p:sp>
      <p:cxnSp>
        <p:nvCxnSpPr>
          <p:cNvPr id="6" name="Straight Arrow Connector 5">
            <a:extLst>
              <a:ext uri="{FF2B5EF4-FFF2-40B4-BE49-F238E27FC236}">
                <a16:creationId xmlns:a16="http://schemas.microsoft.com/office/drawing/2014/main" id="{FA54FCD8-F568-2E46-9C2D-647524497B19}"/>
              </a:ext>
            </a:extLst>
          </p:cNvPr>
          <p:cNvCxnSpPr>
            <a:stCxn id="3" idx="4"/>
            <a:endCxn id="4" idx="1"/>
          </p:cNvCxnSpPr>
          <p:nvPr/>
        </p:nvCxnSpPr>
        <p:spPr>
          <a:xfrm flipV="1">
            <a:off x="1768839" y="2064844"/>
            <a:ext cx="1071796" cy="38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D21586-1B72-774A-9D41-F33D2C41FC97}"/>
              </a:ext>
            </a:extLst>
          </p:cNvPr>
          <p:cNvSpPr txBox="1"/>
          <p:nvPr/>
        </p:nvSpPr>
        <p:spPr>
          <a:xfrm>
            <a:off x="224853" y="2967073"/>
            <a:ext cx="4242216" cy="646331"/>
          </a:xfrm>
          <a:prstGeom prst="rect">
            <a:avLst/>
          </a:prstGeom>
          <a:noFill/>
        </p:spPr>
        <p:txBody>
          <a:bodyPr wrap="square" rtlCol="0">
            <a:spAutoFit/>
          </a:bodyPr>
          <a:lstStyle/>
          <a:p>
            <a:pPr algn="ctr"/>
            <a:r>
              <a:rPr lang="en-US" i="1" dirty="0"/>
              <a:t>Observation 1: </a:t>
            </a:r>
          </a:p>
          <a:p>
            <a:pPr algn="ctr"/>
            <a:r>
              <a:rPr lang="en-US" i="1" dirty="0"/>
              <a:t>Often memory bandwidth bound</a:t>
            </a:r>
          </a:p>
        </p:txBody>
      </p:sp>
      <p:sp>
        <p:nvSpPr>
          <p:cNvPr id="8" name="TextBox 7">
            <a:extLst>
              <a:ext uri="{FF2B5EF4-FFF2-40B4-BE49-F238E27FC236}">
                <a16:creationId xmlns:a16="http://schemas.microsoft.com/office/drawing/2014/main" id="{9878D333-4270-4E4A-A2A4-E884840DBB82}"/>
              </a:ext>
            </a:extLst>
          </p:cNvPr>
          <p:cNvSpPr txBox="1"/>
          <p:nvPr/>
        </p:nvSpPr>
        <p:spPr>
          <a:xfrm>
            <a:off x="179882" y="3779145"/>
            <a:ext cx="4444885" cy="646331"/>
          </a:xfrm>
          <a:prstGeom prst="rect">
            <a:avLst/>
          </a:prstGeom>
          <a:noFill/>
        </p:spPr>
        <p:txBody>
          <a:bodyPr wrap="square" rtlCol="0">
            <a:spAutoFit/>
          </a:bodyPr>
          <a:lstStyle/>
          <a:p>
            <a:pPr algn="ctr"/>
            <a:r>
              <a:rPr lang="en-US" i="1" dirty="0"/>
              <a:t>Observation 2: Low precision (e.g., 8 bit fixed point) often provides reasonable quality</a:t>
            </a:r>
          </a:p>
        </p:txBody>
      </p:sp>
      <p:sp>
        <p:nvSpPr>
          <p:cNvPr id="9" name="TextBox 8">
            <a:extLst>
              <a:ext uri="{FF2B5EF4-FFF2-40B4-BE49-F238E27FC236}">
                <a16:creationId xmlns:a16="http://schemas.microsoft.com/office/drawing/2014/main" id="{59B57595-73FF-0443-9C2A-DC0284DC3955}"/>
              </a:ext>
            </a:extLst>
          </p:cNvPr>
          <p:cNvSpPr txBox="1"/>
          <p:nvPr/>
        </p:nvSpPr>
        <p:spPr>
          <a:xfrm>
            <a:off x="224854" y="4583405"/>
            <a:ext cx="4242216" cy="923330"/>
          </a:xfrm>
          <a:prstGeom prst="rect">
            <a:avLst/>
          </a:prstGeom>
          <a:noFill/>
        </p:spPr>
        <p:txBody>
          <a:bodyPr wrap="square" rtlCol="0">
            <a:spAutoFit/>
          </a:bodyPr>
          <a:lstStyle/>
          <a:p>
            <a:pPr algn="ctr"/>
            <a:r>
              <a:rPr lang="en-US" i="1" dirty="0"/>
              <a:t>Observation 3: Different training task might need different precision level even on the same dataset</a:t>
            </a:r>
          </a:p>
        </p:txBody>
      </p:sp>
      <p:sp>
        <p:nvSpPr>
          <p:cNvPr id="10" name="TextBox 9">
            <a:extLst>
              <a:ext uri="{FF2B5EF4-FFF2-40B4-BE49-F238E27FC236}">
                <a16:creationId xmlns:a16="http://schemas.microsoft.com/office/drawing/2014/main" id="{59B215F1-B73E-5B4A-8142-6F773074EF34}"/>
              </a:ext>
            </a:extLst>
          </p:cNvPr>
          <p:cNvSpPr txBox="1"/>
          <p:nvPr/>
        </p:nvSpPr>
        <p:spPr>
          <a:xfrm>
            <a:off x="-22487" y="5551331"/>
            <a:ext cx="4834327" cy="1200329"/>
          </a:xfrm>
          <a:prstGeom prst="rect">
            <a:avLst/>
          </a:prstGeom>
          <a:noFill/>
        </p:spPr>
        <p:txBody>
          <a:bodyPr wrap="square" rtlCol="0">
            <a:spAutoFit/>
          </a:bodyPr>
          <a:lstStyle/>
          <a:p>
            <a:pPr algn="ctr"/>
            <a:r>
              <a:rPr lang="en-US" sz="2400" i="1" dirty="0"/>
              <a:t>Can we store the data in a new data structure that efficiently supports arbitrary precision data movement?</a:t>
            </a:r>
          </a:p>
        </p:txBody>
      </p:sp>
      <p:sp>
        <p:nvSpPr>
          <p:cNvPr id="11" name="TextBox 10">
            <a:extLst>
              <a:ext uri="{FF2B5EF4-FFF2-40B4-BE49-F238E27FC236}">
                <a16:creationId xmlns:a16="http://schemas.microsoft.com/office/drawing/2014/main" id="{A6D7C699-B367-3144-A70B-8CEE1B31DB74}"/>
              </a:ext>
            </a:extLst>
          </p:cNvPr>
          <p:cNvSpPr txBox="1"/>
          <p:nvPr/>
        </p:nvSpPr>
        <p:spPr>
          <a:xfrm>
            <a:off x="5111647" y="211834"/>
            <a:ext cx="4277133" cy="369332"/>
          </a:xfrm>
          <a:prstGeom prst="rect">
            <a:avLst/>
          </a:prstGeom>
          <a:noFill/>
        </p:spPr>
        <p:txBody>
          <a:bodyPr wrap="none" rtlCol="0">
            <a:spAutoFit/>
          </a:bodyPr>
          <a:lstStyle/>
          <a:p>
            <a:r>
              <a:rPr lang="en-US" dirty="0"/>
              <a:t>How most systems store ML data today:</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E1284FE-8F7D-0542-A13D-6782B965D4C1}"/>
                  </a:ext>
                </a:extLst>
              </p:cNvPr>
              <p:cNvSpPr/>
              <p:nvPr/>
            </p:nvSpPr>
            <p:spPr>
              <a:xfrm>
                <a:off x="6095709"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12" name="Rectangle 11">
                <a:extLst>
                  <a:ext uri="{FF2B5EF4-FFF2-40B4-BE49-F238E27FC236}">
                    <a16:creationId xmlns:a16="http://schemas.microsoft.com/office/drawing/2014/main" id="{0E1284FE-8F7D-0542-A13D-6782B965D4C1}"/>
                  </a:ext>
                </a:extLst>
              </p:cNvPr>
              <p:cNvSpPr>
                <a:spLocks noRot="1" noChangeAspect="1" noMove="1" noResize="1" noEditPoints="1" noAdjustHandles="1" noChangeArrowheads="1" noChangeShapeType="1" noTextEdit="1"/>
              </p:cNvSpPr>
              <p:nvPr/>
            </p:nvSpPr>
            <p:spPr>
              <a:xfrm>
                <a:off x="6095709" y="1109272"/>
                <a:ext cx="395032" cy="419725"/>
              </a:xfrm>
              <a:prstGeom prst="rect">
                <a:avLst/>
              </a:prstGeom>
              <a:blipFill>
                <a:blip r:embed="rId3"/>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8F0B6D1-B074-5042-A2EE-5B9A9C7B5935}"/>
              </a:ext>
            </a:extLst>
          </p:cNvPr>
          <p:cNvSpPr/>
          <p:nvPr/>
        </p:nvSpPr>
        <p:spPr>
          <a:xfrm>
            <a:off x="6544800"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CBBB20FF-7ED5-3742-8C53-5851C2DEBE17}"/>
              </a:ext>
            </a:extLst>
          </p:cNvPr>
          <p:cNvSpPr/>
          <p:nvPr/>
        </p:nvSpPr>
        <p:spPr>
          <a:xfrm>
            <a:off x="6994869"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7982BD43-C50A-A446-A838-548E9451062D}"/>
              </a:ext>
            </a:extLst>
          </p:cNvPr>
          <p:cNvSpPr/>
          <p:nvPr/>
        </p:nvSpPr>
        <p:spPr>
          <a:xfrm>
            <a:off x="7444449"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A038AA1E-3661-4348-8779-1C857E4476EF}"/>
              </a:ext>
            </a:extLst>
          </p:cNvPr>
          <p:cNvSpPr/>
          <p:nvPr/>
        </p:nvSpPr>
        <p:spPr>
          <a:xfrm>
            <a:off x="6095709"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1</a:t>
            </a:r>
          </a:p>
        </p:txBody>
      </p:sp>
      <p:sp>
        <p:nvSpPr>
          <p:cNvPr id="17" name="Rectangle 16">
            <a:extLst>
              <a:ext uri="{FF2B5EF4-FFF2-40B4-BE49-F238E27FC236}">
                <a16:creationId xmlns:a16="http://schemas.microsoft.com/office/drawing/2014/main" id="{ACECEC1E-457B-014C-8887-F9EB13B267FC}"/>
              </a:ext>
            </a:extLst>
          </p:cNvPr>
          <p:cNvSpPr/>
          <p:nvPr/>
        </p:nvSpPr>
        <p:spPr>
          <a:xfrm>
            <a:off x="6545289"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a:t>
            </a:r>
          </a:p>
        </p:txBody>
      </p:sp>
      <p:sp>
        <p:nvSpPr>
          <p:cNvPr id="18" name="Rectangle 17">
            <a:extLst>
              <a:ext uri="{FF2B5EF4-FFF2-40B4-BE49-F238E27FC236}">
                <a16:creationId xmlns:a16="http://schemas.microsoft.com/office/drawing/2014/main" id="{1BE3D728-28CF-AC4A-BF0E-8ADE7D2A682D}"/>
              </a:ext>
            </a:extLst>
          </p:cNvPr>
          <p:cNvSpPr/>
          <p:nvPr/>
        </p:nvSpPr>
        <p:spPr>
          <a:xfrm>
            <a:off x="6994869"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1</a:t>
            </a:r>
          </a:p>
        </p:txBody>
      </p:sp>
      <p:sp>
        <p:nvSpPr>
          <p:cNvPr id="19" name="Rectangle 18">
            <a:extLst>
              <a:ext uri="{FF2B5EF4-FFF2-40B4-BE49-F238E27FC236}">
                <a16:creationId xmlns:a16="http://schemas.microsoft.com/office/drawing/2014/main" id="{C9FFC9FB-8B9E-B94F-A696-4FFBF7A66FFD}"/>
              </a:ext>
            </a:extLst>
          </p:cNvPr>
          <p:cNvSpPr/>
          <p:nvPr/>
        </p:nvSpPr>
        <p:spPr>
          <a:xfrm>
            <a:off x="7444449"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1</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F4FA0BD-8CE9-AF4F-AA20-B97CE63B51A8}"/>
                  </a:ext>
                </a:extLst>
              </p:cNvPr>
              <p:cNvSpPr/>
              <p:nvPr/>
            </p:nvSpPr>
            <p:spPr>
              <a:xfrm>
                <a:off x="8139224"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20" name="Rectangle 19">
                <a:extLst>
                  <a:ext uri="{FF2B5EF4-FFF2-40B4-BE49-F238E27FC236}">
                    <a16:creationId xmlns:a16="http://schemas.microsoft.com/office/drawing/2014/main" id="{2F4FA0BD-8CE9-AF4F-AA20-B97CE63B51A8}"/>
                  </a:ext>
                </a:extLst>
              </p:cNvPr>
              <p:cNvSpPr>
                <a:spLocks noRot="1" noChangeAspect="1" noMove="1" noResize="1" noEditPoints="1" noAdjustHandles="1" noChangeArrowheads="1" noChangeShapeType="1" noTextEdit="1"/>
              </p:cNvSpPr>
              <p:nvPr/>
            </p:nvSpPr>
            <p:spPr>
              <a:xfrm>
                <a:off x="8139224" y="1109272"/>
                <a:ext cx="395032" cy="419725"/>
              </a:xfrm>
              <a:prstGeom prst="rect">
                <a:avLst/>
              </a:prstGeom>
              <a:blipFill>
                <a:blip r:embed="rId4"/>
                <a:stretch>
                  <a:fillRect/>
                </a:stretch>
              </a:blipFill>
              <a:ln>
                <a:noFill/>
              </a:ln>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C4AC7A6-F8B5-9A42-B242-D6FB91B7A294}"/>
              </a:ext>
            </a:extLst>
          </p:cNvPr>
          <p:cNvSpPr/>
          <p:nvPr/>
        </p:nvSpPr>
        <p:spPr>
          <a:xfrm>
            <a:off x="8588804"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Rectangle 21">
            <a:extLst>
              <a:ext uri="{FF2B5EF4-FFF2-40B4-BE49-F238E27FC236}">
                <a16:creationId xmlns:a16="http://schemas.microsoft.com/office/drawing/2014/main" id="{1BB0E8FF-BBB6-0F4A-9D30-03FDAA484B45}"/>
              </a:ext>
            </a:extLst>
          </p:cNvPr>
          <p:cNvSpPr/>
          <p:nvPr/>
        </p:nvSpPr>
        <p:spPr>
          <a:xfrm>
            <a:off x="9038384"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Rectangle 22">
            <a:extLst>
              <a:ext uri="{FF2B5EF4-FFF2-40B4-BE49-F238E27FC236}">
                <a16:creationId xmlns:a16="http://schemas.microsoft.com/office/drawing/2014/main" id="{330FA26C-CFFE-5844-BA3B-88B087648624}"/>
              </a:ext>
            </a:extLst>
          </p:cNvPr>
          <p:cNvSpPr/>
          <p:nvPr/>
        </p:nvSpPr>
        <p:spPr>
          <a:xfrm>
            <a:off x="9487964"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Rectangle 23">
            <a:extLst>
              <a:ext uri="{FF2B5EF4-FFF2-40B4-BE49-F238E27FC236}">
                <a16:creationId xmlns:a16="http://schemas.microsoft.com/office/drawing/2014/main" id="{A9B7BACA-3B4B-B943-A6C7-D38435480874}"/>
              </a:ext>
            </a:extLst>
          </p:cNvPr>
          <p:cNvSpPr/>
          <p:nvPr/>
        </p:nvSpPr>
        <p:spPr>
          <a:xfrm>
            <a:off x="8139224"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2"/>
                </a:solidFill>
              </a:rPr>
              <a:t>2</a:t>
            </a:r>
          </a:p>
        </p:txBody>
      </p:sp>
      <p:sp>
        <p:nvSpPr>
          <p:cNvPr id="25" name="Rectangle 24">
            <a:extLst>
              <a:ext uri="{FF2B5EF4-FFF2-40B4-BE49-F238E27FC236}">
                <a16:creationId xmlns:a16="http://schemas.microsoft.com/office/drawing/2014/main" id="{D2F4A690-D493-C14E-8285-E8609D6DFB69}"/>
              </a:ext>
            </a:extLst>
          </p:cNvPr>
          <p:cNvSpPr/>
          <p:nvPr/>
        </p:nvSpPr>
        <p:spPr>
          <a:xfrm>
            <a:off x="8588804"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2</a:t>
            </a:r>
          </a:p>
        </p:txBody>
      </p:sp>
      <p:sp>
        <p:nvSpPr>
          <p:cNvPr id="26" name="Rectangle 25">
            <a:extLst>
              <a:ext uri="{FF2B5EF4-FFF2-40B4-BE49-F238E27FC236}">
                <a16:creationId xmlns:a16="http://schemas.microsoft.com/office/drawing/2014/main" id="{EE22813F-503C-2C43-9693-AE3F99F6D979}"/>
              </a:ext>
            </a:extLst>
          </p:cNvPr>
          <p:cNvSpPr/>
          <p:nvPr/>
        </p:nvSpPr>
        <p:spPr>
          <a:xfrm>
            <a:off x="9038384"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2</a:t>
            </a:r>
          </a:p>
        </p:txBody>
      </p:sp>
      <p:sp>
        <p:nvSpPr>
          <p:cNvPr id="27" name="Rectangle 26">
            <a:extLst>
              <a:ext uri="{FF2B5EF4-FFF2-40B4-BE49-F238E27FC236}">
                <a16:creationId xmlns:a16="http://schemas.microsoft.com/office/drawing/2014/main" id="{CF8EB16D-1F8D-8943-993C-6E98EB33AA79}"/>
              </a:ext>
            </a:extLst>
          </p:cNvPr>
          <p:cNvSpPr/>
          <p:nvPr/>
        </p:nvSpPr>
        <p:spPr>
          <a:xfrm>
            <a:off x="9487964"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2</a:t>
            </a:r>
          </a:p>
        </p:txBody>
      </p:sp>
      <p:sp>
        <p:nvSpPr>
          <p:cNvPr id="28" name="TextBox 27">
            <a:extLst>
              <a:ext uri="{FF2B5EF4-FFF2-40B4-BE49-F238E27FC236}">
                <a16:creationId xmlns:a16="http://schemas.microsoft.com/office/drawing/2014/main" id="{8924F3B7-AEA2-EC4E-BF85-B4D85832D9A8}"/>
              </a:ext>
            </a:extLst>
          </p:cNvPr>
          <p:cNvSpPr txBox="1"/>
          <p:nvPr/>
        </p:nvSpPr>
        <p:spPr>
          <a:xfrm>
            <a:off x="4989869" y="1134468"/>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p:sp>
        <p:nvSpPr>
          <p:cNvPr id="29" name="TextBox 28">
            <a:extLst>
              <a:ext uri="{FF2B5EF4-FFF2-40B4-BE49-F238E27FC236}">
                <a16:creationId xmlns:a16="http://schemas.microsoft.com/office/drawing/2014/main" id="{0C212BF8-7148-C44C-A344-18D3C084A71C}"/>
              </a:ext>
            </a:extLst>
          </p:cNvPr>
          <p:cNvSpPr txBox="1"/>
          <p:nvPr/>
        </p:nvSpPr>
        <p:spPr>
          <a:xfrm>
            <a:off x="4962841" y="1856463"/>
            <a:ext cx="1055289" cy="369332"/>
          </a:xfrm>
          <a:prstGeom prst="rect">
            <a:avLst/>
          </a:prstGeom>
          <a:noFill/>
        </p:spPr>
        <p:txBody>
          <a:bodyPr wrap="none" rtlCol="0">
            <a:spAutoFit/>
          </a:bodyPr>
          <a:lstStyle/>
          <a:p>
            <a:r>
              <a:rPr lang="en-US" dirty="0"/>
              <a:t>2</a:t>
            </a:r>
            <a:r>
              <a:rPr lang="en-US" baseline="30000" dirty="0"/>
              <a:t>nd</a:t>
            </a:r>
            <a:r>
              <a:rPr lang="en-US" dirty="0"/>
              <a:t> row B</a:t>
            </a:r>
          </a:p>
        </p:txBody>
      </p:sp>
      <p:sp>
        <p:nvSpPr>
          <p:cNvPr id="30" name="TextBox 29">
            <a:extLst>
              <a:ext uri="{FF2B5EF4-FFF2-40B4-BE49-F238E27FC236}">
                <a16:creationId xmlns:a16="http://schemas.microsoft.com/office/drawing/2014/main" id="{FA368539-4F04-AC4C-9BE1-FAB0D5BCB2F5}"/>
              </a:ext>
            </a:extLst>
          </p:cNvPr>
          <p:cNvSpPr txBox="1"/>
          <p:nvPr/>
        </p:nvSpPr>
        <p:spPr>
          <a:xfrm>
            <a:off x="6323004" y="633615"/>
            <a:ext cx="1234633" cy="369332"/>
          </a:xfrm>
          <a:prstGeom prst="rect">
            <a:avLst/>
          </a:prstGeom>
          <a:noFill/>
        </p:spPr>
        <p:txBody>
          <a:bodyPr wrap="none" rtlCol="0">
            <a:spAutoFit/>
          </a:bodyPr>
          <a:lstStyle/>
          <a:p>
            <a:r>
              <a:rPr lang="en-US" dirty="0"/>
              <a:t>1</a:t>
            </a:r>
            <a:r>
              <a:rPr lang="en-US" baseline="30000" dirty="0"/>
              <a:t>st</a:t>
            </a:r>
            <a:r>
              <a:rPr lang="en-US" dirty="0"/>
              <a:t> feature</a:t>
            </a:r>
          </a:p>
        </p:txBody>
      </p:sp>
      <p:sp>
        <p:nvSpPr>
          <p:cNvPr id="31" name="TextBox 30">
            <a:extLst>
              <a:ext uri="{FF2B5EF4-FFF2-40B4-BE49-F238E27FC236}">
                <a16:creationId xmlns:a16="http://schemas.microsoft.com/office/drawing/2014/main" id="{F04EB6B0-9335-DE4B-AEA9-F2114D71065F}"/>
              </a:ext>
            </a:extLst>
          </p:cNvPr>
          <p:cNvSpPr txBox="1"/>
          <p:nvPr/>
        </p:nvSpPr>
        <p:spPr>
          <a:xfrm>
            <a:off x="8346389" y="633615"/>
            <a:ext cx="1285929" cy="369332"/>
          </a:xfrm>
          <a:prstGeom prst="rect">
            <a:avLst/>
          </a:prstGeom>
          <a:noFill/>
        </p:spPr>
        <p:txBody>
          <a:bodyPr wrap="none" rtlCol="0">
            <a:spAutoFit/>
          </a:bodyPr>
          <a:lstStyle/>
          <a:p>
            <a:r>
              <a:rPr lang="en-US" dirty="0"/>
              <a:t>2</a:t>
            </a:r>
            <a:r>
              <a:rPr lang="en-US" baseline="30000" dirty="0"/>
              <a:t>nd</a:t>
            </a:r>
            <a:r>
              <a:rPr lang="en-US" dirty="0"/>
              <a:t> feature</a:t>
            </a:r>
          </a:p>
        </p:txBody>
      </p:sp>
      <p:cxnSp>
        <p:nvCxnSpPr>
          <p:cNvPr id="33" name="Curved Connector 32">
            <a:extLst>
              <a:ext uri="{FF2B5EF4-FFF2-40B4-BE49-F238E27FC236}">
                <a16:creationId xmlns:a16="http://schemas.microsoft.com/office/drawing/2014/main" id="{508A6C38-FD98-424C-9F3F-86F4773E90C4}"/>
              </a:ext>
            </a:extLst>
          </p:cNvPr>
          <p:cNvCxnSpPr>
            <a:stCxn id="23" idx="3"/>
            <a:endCxn id="16" idx="1"/>
          </p:cNvCxnSpPr>
          <p:nvPr/>
        </p:nvCxnSpPr>
        <p:spPr>
          <a:xfrm flipH="1">
            <a:off x="6095709" y="1319135"/>
            <a:ext cx="3787287" cy="721995"/>
          </a:xfrm>
          <a:prstGeom prst="curvedConnector5">
            <a:avLst>
              <a:gd name="adj1" fmla="val -6036"/>
              <a:gd name="adj2" fmla="val 50000"/>
              <a:gd name="adj3" fmla="val 1060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BC0305-171D-6442-9668-C83D45D03C42}"/>
              </a:ext>
            </a:extLst>
          </p:cNvPr>
          <p:cNvCxnSpPr>
            <a:stCxn id="15" idx="3"/>
            <a:endCxn id="20" idx="1"/>
          </p:cNvCxnSpPr>
          <p:nvPr/>
        </p:nvCxnSpPr>
        <p:spPr>
          <a:xfrm>
            <a:off x="7839481" y="1319135"/>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8C86CE-2C3A-F849-947C-CBF35BD608C3}"/>
              </a:ext>
            </a:extLst>
          </p:cNvPr>
          <p:cNvCxnSpPr>
            <a:cxnSpLocks/>
            <a:stCxn id="19" idx="3"/>
            <a:endCxn id="24" idx="1"/>
          </p:cNvCxnSpPr>
          <p:nvPr/>
        </p:nvCxnSpPr>
        <p:spPr>
          <a:xfrm>
            <a:off x="7839481" y="2041130"/>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4E9D26B-0AD9-A04F-8BC4-03D8E2B1B09C}"/>
              </a:ext>
            </a:extLst>
          </p:cNvPr>
          <p:cNvSpPr txBox="1"/>
          <p:nvPr/>
        </p:nvSpPr>
        <p:spPr>
          <a:xfrm>
            <a:off x="4988488" y="3409782"/>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C839C26-B95A-B64D-8BEC-93319F4CF71D}"/>
                  </a:ext>
                </a:extLst>
              </p:cNvPr>
              <p:cNvSpPr/>
              <p:nvPr/>
            </p:nvSpPr>
            <p:spPr>
              <a:xfrm>
                <a:off x="6077092" y="1111850"/>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7" name="Rectangle 36">
                <a:extLst>
                  <a:ext uri="{FF2B5EF4-FFF2-40B4-BE49-F238E27FC236}">
                    <a16:creationId xmlns:a16="http://schemas.microsoft.com/office/drawing/2014/main" id="{3C839C26-B95A-B64D-8BEC-93319F4CF71D}"/>
                  </a:ext>
                </a:extLst>
              </p:cNvPr>
              <p:cNvSpPr>
                <a:spLocks noRot="1" noChangeAspect="1" noMove="1" noResize="1" noEditPoints="1" noAdjustHandles="1" noChangeArrowheads="1" noChangeShapeType="1" noTextEdit="1"/>
              </p:cNvSpPr>
              <p:nvPr/>
            </p:nvSpPr>
            <p:spPr>
              <a:xfrm>
                <a:off x="6077092" y="1111850"/>
                <a:ext cx="395032" cy="41972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0CA4B47-FDB1-5041-92E6-8533408A196B}"/>
                  </a:ext>
                </a:extLst>
              </p:cNvPr>
              <p:cNvSpPr/>
              <p:nvPr/>
            </p:nvSpPr>
            <p:spPr>
              <a:xfrm>
                <a:off x="8139027" y="1126531"/>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8" name="Rectangle 37">
                <a:extLst>
                  <a:ext uri="{FF2B5EF4-FFF2-40B4-BE49-F238E27FC236}">
                    <a16:creationId xmlns:a16="http://schemas.microsoft.com/office/drawing/2014/main" id="{F0CA4B47-FDB1-5041-92E6-8533408A196B}"/>
                  </a:ext>
                </a:extLst>
              </p:cNvPr>
              <p:cNvSpPr>
                <a:spLocks noRot="1" noChangeAspect="1" noMove="1" noResize="1" noEditPoints="1" noAdjustHandles="1" noChangeArrowheads="1" noChangeShapeType="1" noTextEdit="1"/>
              </p:cNvSpPr>
              <p:nvPr/>
            </p:nvSpPr>
            <p:spPr>
              <a:xfrm>
                <a:off x="8139027" y="1126531"/>
                <a:ext cx="395032" cy="4197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0D68A6AC-5C9F-0047-A270-7899D73A70A4}"/>
                  </a:ext>
                </a:extLst>
              </p:cNvPr>
              <p:cNvSpPr/>
              <p:nvPr/>
            </p:nvSpPr>
            <p:spPr>
              <a:xfrm>
                <a:off x="6535535"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2" name="Rectangle 61">
                <a:extLst>
                  <a:ext uri="{FF2B5EF4-FFF2-40B4-BE49-F238E27FC236}">
                    <a16:creationId xmlns:a16="http://schemas.microsoft.com/office/drawing/2014/main" id="{0D68A6AC-5C9F-0047-A270-7899D73A70A4}"/>
                  </a:ext>
                </a:extLst>
              </p:cNvPr>
              <p:cNvSpPr>
                <a:spLocks noRot="1" noChangeAspect="1" noMove="1" noResize="1" noEditPoints="1" noAdjustHandles="1" noChangeArrowheads="1" noChangeShapeType="1" noTextEdit="1"/>
              </p:cNvSpPr>
              <p:nvPr/>
            </p:nvSpPr>
            <p:spPr>
              <a:xfrm>
                <a:off x="6535535" y="1111850"/>
                <a:ext cx="395032" cy="41972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D4D8059-576B-A74D-AA79-B3E02018F641}"/>
                  </a:ext>
                </a:extLst>
              </p:cNvPr>
              <p:cNvSpPr/>
              <p:nvPr/>
            </p:nvSpPr>
            <p:spPr>
              <a:xfrm>
                <a:off x="6985604"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3" name="Rectangle 62">
                <a:extLst>
                  <a:ext uri="{FF2B5EF4-FFF2-40B4-BE49-F238E27FC236}">
                    <a16:creationId xmlns:a16="http://schemas.microsoft.com/office/drawing/2014/main" id="{4D4D8059-576B-A74D-AA79-B3E02018F641}"/>
                  </a:ext>
                </a:extLst>
              </p:cNvPr>
              <p:cNvSpPr>
                <a:spLocks noRot="1" noChangeAspect="1" noMove="1" noResize="1" noEditPoints="1" noAdjustHandles="1" noChangeArrowheads="1" noChangeShapeType="1" noTextEdit="1"/>
              </p:cNvSpPr>
              <p:nvPr/>
            </p:nvSpPr>
            <p:spPr>
              <a:xfrm>
                <a:off x="6985604" y="1111850"/>
                <a:ext cx="395032" cy="41972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D03D0AD0-A3B1-9C4B-AF72-B1971C7FAEAE}"/>
                  </a:ext>
                </a:extLst>
              </p:cNvPr>
              <p:cNvSpPr/>
              <p:nvPr/>
            </p:nvSpPr>
            <p:spPr>
              <a:xfrm>
                <a:off x="7435184"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4" name="Rectangle 63">
                <a:extLst>
                  <a:ext uri="{FF2B5EF4-FFF2-40B4-BE49-F238E27FC236}">
                    <a16:creationId xmlns:a16="http://schemas.microsoft.com/office/drawing/2014/main" id="{D03D0AD0-A3B1-9C4B-AF72-B1971C7FAEAE}"/>
                  </a:ext>
                </a:extLst>
              </p:cNvPr>
              <p:cNvSpPr>
                <a:spLocks noRot="1" noChangeAspect="1" noMove="1" noResize="1" noEditPoints="1" noAdjustHandles="1" noChangeArrowheads="1" noChangeShapeType="1" noTextEdit="1"/>
              </p:cNvSpPr>
              <p:nvPr/>
            </p:nvSpPr>
            <p:spPr>
              <a:xfrm>
                <a:off x="7435184" y="1111850"/>
                <a:ext cx="395032" cy="4197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8BEAC65C-1A0D-B149-A092-107CA013D940}"/>
                  </a:ext>
                </a:extLst>
              </p:cNvPr>
              <p:cNvSpPr/>
              <p:nvPr/>
            </p:nvSpPr>
            <p:spPr>
              <a:xfrm>
                <a:off x="6086444"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65" name="Rectangle 64">
                <a:extLst>
                  <a:ext uri="{FF2B5EF4-FFF2-40B4-BE49-F238E27FC236}">
                    <a16:creationId xmlns:a16="http://schemas.microsoft.com/office/drawing/2014/main" id="{8BEAC65C-1A0D-B149-A092-107CA013D940}"/>
                  </a:ext>
                </a:extLst>
              </p:cNvPr>
              <p:cNvSpPr>
                <a:spLocks noRot="1" noChangeAspect="1" noMove="1" noResize="1" noEditPoints="1" noAdjustHandles="1" noChangeArrowheads="1" noChangeShapeType="1" noTextEdit="1"/>
              </p:cNvSpPr>
              <p:nvPr/>
            </p:nvSpPr>
            <p:spPr>
              <a:xfrm>
                <a:off x="6086444" y="1833845"/>
                <a:ext cx="395032" cy="4197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1B4F797-43E1-D44B-8551-F46DEE89BA38}"/>
                  </a:ext>
                </a:extLst>
              </p:cNvPr>
              <p:cNvSpPr/>
              <p:nvPr/>
            </p:nvSpPr>
            <p:spPr>
              <a:xfrm>
                <a:off x="6536024"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66" name="Rectangle 65">
                <a:extLst>
                  <a:ext uri="{FF2B5EF4-FFF2-40B4-BE49-F238E27FC236}">
                    <a16:creationId xmlns:a16="http://schemas.microsoft.com/office/drawing/2014/main" id="{F1B4F797-43E1-D44B-8551-F46DEE89BA38}"/>
                  </a:ext>
                </a:extLst>
              </p:cNvPr>
              <p:cNvSpPr>
                <a:spLocks noRot="1" noChangeAspect="1" noMove="1" noResize="1" noEditPoints="1" noAdjustHandles="1" noChangeArrowheads="1" noChangeShapeType="1" noTextEdit="1"/>
              </p:cNvSpPr>
              <p:nvPr/>
            </p:nvSpPr>
            <p:spPr>
              <a:xfrm>
                <a:off x="6536024" y="1833845"/>
                <a:ext cx="395032" cy="419725"/>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A1E7D350-8ABA-9243-9035-C2965E26E7EF}"/>
                  </a:ext>
                </a:extLst>
              </p:cNvPr>
              <p:cNvSpPr/>
              <p:nvPr/>
            </p:nvSpPr>
            <p:spPr>
              <a:xfrm>
                <a:off x="6985604"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67" name="Rectangle 66">
                <a:extLst>
                  <a:ext uri="{FF2B5EF4-FFF2-40B4-BE49-F238E27FC236}">
                    <a16:creationId xmlns:a16="http://schemas.microsoft.com/office/drawing/2014/main" id="{A1E7D350-8ABA-9243-9035-C2965E26E7EF}"/>
                  </a:ext>
                </a:extLst>
              </p:cNvPr>
              <p:cNvSpPr>
                <a:spLocks noRot="1" noChangeAspect="1" noMove="1" noResize="1" noEditPoints="1" noAdjustHandles="1" noChangeArrowheads="1" noChangeShapeType="1" noTextEdit="1"/>
              </p:cNvSpPr>
              <p:nvPr/>
            </p:nvSpPr>
            <p:spPr>
              <a:xfrm>
                <a:off x="6985604" y="1833845"/>
                <a:ext cx="395032" cy="419725"/>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9F321DCC-85DD-384F-BB05-EF9AF530564D}"/>
                  </a:ext>
                </a:extLst>
              </p:cNvPr>
              <p:cNvSpPr/>
              <p:nvPr/>
            </p:nvSpPr>
            <p:spPr>
              <a:xfrm>
                <a:off x="7435184"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68" name="Rectangle 67">
                <a:extLst>
                  <a:ext uri="{FF2B5EF4-FFF2-40B4-BE49-F238E27FC236}">
                    <a16:creationId xmlns:a16="http://schemas.microsoft.com/office/drawing/2014/main" id="{9F321DCC-85DD-384F-BB05-EF9AF530564D}"/>
                  </a:ext>
                </a:extLst>
              </p:cNvPr>
              <p:cNvSpPr>
                <a:spLocks noRot="1" noChangeAspect="1" noMove="1" noResize="1" noEditPoints="1" noAdjustHandles="1" noChangeArrowheads="1" noChangeShapeType="1" noTextEdit="1"/>
              </p:cNvSpPr>
              <p:nvPr/>
            </p:nvSpPr>
            <p:spPr>
              <a:xfrm>
                <a:off x="7435184" y="1833845"/>
                <a:ext cx="395032" cy="4197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B3787F3D-410A-E54D-A77A-9DA6F8CEA367}"/>
                  </a:ext>
                </a:extLst>
              </p:cNvPr>
              <p:cNvSpPr/>
              <p:nvPr/>
            </p:nvSpPr>
            <p:spPr>
              <a:xfrm>
                <a:off x="8579539"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0" name="Rectangle 69">
                <a:extLst>
                  <a:ext uri="{FF2B5EF4-FFF2-40B4-BE49-F238E27FC236}">
                    <a16:creationId xmlns:a16="http://schemas.microsoft.com/office/drawing/2014/main" id="{B3787F3D-410A-E54D-A77A-9DA6F8CEA367}"/>
                  </a:ext>
                </a:extLst>
              </p:cNvPr>
              <p:cNvSpPr>
                <a:spLocks noRot="1" noChangeAspect="1" noMove="1" noResize="1" noEditPoints="1" noAdjustHandles="1" noChangeArrowheads="1" noChangeShapeType="1" noTextEdit="1"/>
              </p:cNvSpPr>
              <p:nvPr/>
            </p:nvSpPr>
            <p:spPr>
              <a:xfrm>
                <a:off x="8579539" y="1111850"/>
                <a:ext cx="395032" cy="4197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8E7524E0-F9B1-CF4B-95A6-DCB1357F7E07}"/>
                  </a:ext>
                </a:extLst>
              </p:cNvPr>
              <p:cNvSpPr/>
              <p:nvPr/>
            </p:nvSpPr>
            <p:spPr>
              <a:xfrm>
                <a:off x="9029119"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1" name="Rectangle 70">
                <a:extLst>
                  <a:ext uri="{FF2B5EF4-FFF2-40B4-BE49-F238E27FC236}">
                    <a16:creationId xmlns:a16="http://schemas.microsoft.com/office/drawing/2014/main" id="{8E7524E0-F9B1-CF4B-95A6-DCB1357F7E07}"/>
                  </a:ext>
                </a:extLst>
              </p:cNvPr>
              <p:cNvSpPr>
                <a:spLocks noRot="1" noChangeAspect="1" noMove="1" noResize="1" noEditPoints="1" noAdjustHandles="1" noChangeArrowheads="1" noChangeShapeType="1" noTextEdit="1"/>
              </p:cNvSpPr>
              <p:nvPr/>
            </p:nvSpPr>
            <p:spPr>
              <a:xfrm>
                <a:off x="9029119" y="1111850"/>
                <a:ext cx="395032" cy="419725"/>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15961404-008A-7C44-A597-7B7847252899}"/>
                  </a:ext>
                </a:extLst>
              </p:cNvPr>
              <p:cNvSpPr/>
              <p:nvPr/>
            </p:nvSpPr>
            <p:spPr>
              <a:xfrm>
                <a:off x="9478699"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2" name="Rectangle 71">
                <a:extLst>
                  <a:ext uri="{FF2B5EF4-FFF2-40B4-BE49-F238E27FC236}">
                    <a16:creationId xmlns:a16="http://schemas.microsoft.com/office/drawing/2014/main" id="{15961404-008A-7C44-A597-7B7847252899}"/>
                  </a:ext>
                </a:extLst>
              </p:cNvPr>
              <p:cNvSpPr>
                <a:spLocks noRot="1" noChangeAspect="1" noMove="1" noResize="1" noEditPoints="1" noAdjustHandles="1" noChangeArrowheads="1" noChangeShapeType="1" noTextEdit="1"/>
              </p:cNvSpPr>
              <p:nvPr/>
            </p:nvSpPr>
            <p:spPr>
              <a:xfrm>
                <a:off x="9478699" y="1111850"/>
                <a:ext cx="395032" cy="419725"/>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2ED8EFEB-ABB7-C443-8CE2-A03D7E61BC57}"/>
                  </a:ext>
                </a:extLst>
              </p:cNvPr>
              <p:cNvSpPr/>
              <p:nvPr/>
            </p:nvSpPr>
            <p:spPr>
              <a:xfrm>
                <a:off x="8129959"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73" name="Rectangle 72">
                <a:extLst>
                  <a:ext uri="{FF2B5EF4-FFF2-40B4-BE49-F238E27FC236}">
                    <a16:creationId xmlns:a16="http://schemas.microsoft.com/office/drawing/2014/main" id="{2ED8EFEB-ABB7-C443-8CE2-A03D7E61BC57}"/>
                  </a:ext>
                </a:extLst>
              </p:cNvPr>
              <p:cNvSpPr>
                <a:spLocks noRot="1" noChangeAspect="1" noMove="1" noResize="1" noEditPoints="1" noAdjustHandles="1" noChangeArrowheads="1" noChangeShapeType="1" noTextEdit="1"/>
              </p:cNvSpPr>
              <p:nvPr/>
            </p:nvSpPr>
            <p:spPr>
              <a:xfrm>
                <a:off x="8129959" y="1833845"/>
                <a:ext cx="395032" cy="4197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CC3AC3C8-CB2D-2645-9D6F-C85E17BBB261}"/>
                  </a:ext>
                </a:extLst>
              </p:cNvPr>
              <p:cNvSpPr/>
              <p:nvPr/>
            </p:nvSpPr>
            <p:spPr>
              <a:xfrm>
                <a:off x="8579539"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74" name="Rectangle 73">
                <a:extLst>
                  <a:ext uri="{FF2B5EF4-FFF2-40B4-BE49-F238E27FC236}">
                    <a16:creationId xmlns:a16="http://schemas.microsoft.com/office/drawing/2014/main" id="{CC3AC3C8-CB2D-2645-9D6F-C85E17BBB261}"/>
                  </a:ext>
                </a:extLst>
              </p:cNvPr>
              <p:cNvSpPr>
                <a:spLocks noRot="1" noChangeAspect="1" noMove="1" noResize="1" noEditPoints="1" noAdjustHandles="1" noChangeArrowheads="1" noChangeShapeType="1" noTextEdit="1"/>
              </p:cNvSpPr>
              <p:nvPr/>
            </p:nvSpPr>
            <p:spPr>
              <a:xfrm>
                <a:off x="8579539" y="1833845"/>
                <a:ext cx="395032" cy="4197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9CB3D07-FC38-F14A-8675-8515055E9A92}"/>
                  </a:ext>
                </a:extLst>
              </p:cNvPr>
              <p:cNvSpPr/>
              <p:nvPr/>
            </p:nvSpPr>
            <p:spPr>
              <a:xfrm>
                <a:off x="9029119"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75" name="Rectangle 74">
                <a:extLst>
                  <a:ext uri="{FF2B5EF4-FFF2-40B4-BE49-F238E27FC236}">
                    <a16:creationId xmlns:a16="http://schemas.microsoft.com/office/drawing/2014/main" id="{F9CB3D07-FC38-F14A-8675-8515055E9A92}"/>
                  </a:ext>
                </a:extLst>
              </p:cNvPr>
              <p:cNvSpPr>
                <a:spLocks noRot="1" noChangeAspect="1" noMove="1" noResize="1" noEditPoints="1" noAdjustHandles="1" noChangeArrowheads="1" noChangeShapeType="1" noTextEdit="1"/>
              </p:cNvSpPr>
              <p:nvPr/>
            </p:nvSpPr>
            <p:spPr>
              <a:xfrm>
                <a:off x="9029119" y="1833845"/>
                <a:ext cx="395032" cy="419725"/>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252A0B04-FC7A-EF40-80C8-79291C6FC78A}"/>
                  </a:ext>
                </a:extLst>
              </p:cNvPr>
              <p:cNvSpPr/>
              <p:nvPr/>
            </p:nvSpPr>
            <p:spPr>
              <a:xfrm>
                <a:off x="9478699"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76" name="Rectangle 75">
                <a:extLst>
                  <a:ext uri="{FF2B5EF4-FFF2-40B4-BE49-F238E27FC236}">
                    <a16:creationId xmlns:a16="http://schemas.microsoft.com/office/drawing/2014/main" id="{252A0B04-FC7A-EF40-80C8-79291C6FC78A}"/>
                  </a:ext>
                </a:extLst>
              </p:cNvPr>
              <p:cNvSpPr>
                <a:spLocks noRot="1" noChangeAspect="1" noMove="1" noResize="1" noEditPoints="1" noAdjustHandles="1" noChangeArrowheads="1" noChangeShapeType="1" noTextEdit="1"/>
              </p:cNvSpPr>
              <p:nvPr/>
            </p:nvSpPr>
            <p:spPr>
              <a:xfrm>
                <a:off x="9478699" y="1833845"/>
                <a:ext cx="395032" cy="419725"/>
              </a:xfrm>
              <a:prstGeom prst="rect">
                <a:avLst/>
              </a:prstGeom>
              <a:blipFill>
                <a:blip r:embed="rId20"/>
                <a:stretch>
                  <a:fillRect/>
                </a:stretch>
              </a:blipFill>
              <a:ln>
                <a:noFill/>
              </a:ln>
            </p:spPr>
            <p:txBody>
              <a:bodyPr/>
              <a:lstStyle/>
              <a:p>
                <a:r>
                  <a:rPr lang="en-US">
                    <a:noFill/>
                  </a:rPr>
                  <a:t> </a:t>
                </a:r>
              </a:p>
            </p:txBody>
          </p:sp>
        </mc:Fallback>
      </mc:AlternateContent>
      <p:sp>
        <p:nvSpPr>
          <p:cNvPr id="52" name="TextBox 51">
            <a:extLst>
              <a:ext uri="{FF2B5EF4-FFF2-40B4-BE49-F238E27FC236}">
                <a16:creationId xmlns:a16="http://schemas.microsoft.com/office/drawing/2014/main" id="{6CBD308B-2BEB-DA48-9111-6346BB8A7A54}"/>
              </a:ext>
            </a:extLst>
          </p:cNvPr>
          <p:cNvSpPr txBox="1"/>
          <p:nvPr/>
        </p:nvSpPr>
        <p:spPr>
          <a:xfrm>
            <a:off x="5111647" y="2787972"/>
            <a:ext cx="1475084" cy="369332"/>
          </a:xfrm>
          <a:prstGeom prst="rect">
            <a:avLst/>
          </a:prstGeom>
          <a:noFill/>
        </p:spPr>
        <p:txBody>
          <a:bodyPr wrap="none" rtlCol="0">
            <a:spAutoFit/>
          </a:bodyPr>
          <a:lstStyle/>
          <a:p>
            <a:r>
              <a:rPr lang="en-US" dirty="0" err="1"/>
              <a:t>MLWeaving</a:t>
            </a:r>
            <a:r>
              <a:rPr lang="en-US" dirty="0"/>
              <a:t>:</a:t>
            </a:r>
          </a:p>
        </p:txBody>
      </p:sp>
    </p:spTree>
    <p:extLst>
      <p:ext uri="{BB962C8B-B14F-4D97-AF65-F5344CB8AC3E}">
        <p14:creationId xmlns:p14="http://schemas.microsoft.com/office/powerpoint/2010/main" val="34628319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a:extLst>
              <a:ext uri="{FF2B5EF4-FFF2-40B4-BE49-F238E27FC236}">
                <a16:creationId xmlns:a16="http://schemas.microsoft.com/office/drawing/2014/main" id="{0BBDE03C-2D98-1C42-93B7-FA920F9C434E}"/>
              </a:ext>
            </a:extLst>
          </p:cNvPr>
          <p:cNvSpPr/>
          <p:nvPr/>
        </p:nvSpPr>
        <p:spPr>
          <a:xfrm>
            <a:off x="734517" y="1334127"/>
            <a:ext cx="1034322" cy="1469036"/>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sp>
        <p:nvSpPr>
          <p:cNvPr id="4" name="Rectangle 3">
            <a:extLst>
              <a:ext uri="{FF2B5EF4-FFF2-40B4-BE49-F238E27FC236}">
                <a16:creationId xmlns:a16="http://schemas.microsoft.com/office/drawing/2014/main" id="{5E25A80C-CF86-F144-B8BB-B0EF8BA45A3B}"/>
              </a:ext>
            </a:extLst>
          </p:cNvPr>
          <p:cNvSpPr/>
          <p:nvPr/>
        </p:nvSpPr>
        <p:spPr>
          <a:xfrm>
            <a:off x="2840635" y="1330326"/>
            <a:ext cx="1409075" cy="14690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a:t>
            </a:r>
          </a:p>
        </p:txBody>
      </p:sp>
      <p:cxnSp>
        <p:nvCxnSpPr>
          <p:cNvPr id="6" name="Straight Arrow Connector 5">
            <a:extLst>
              <a:ext uri="{FF2B5EF4-FFF2-40B4-BE49-F238E27FC236}">
                <a16:creationId xmlns:a16="http://schemas.microsoft.com/office/drawing/2014/main" id="{FA54FCD8-F568-2E46-9C2D-647524497B19}"/>
              </a:ext>
            </a:extLst>
          </p:cNvPr>
          <p:cNvCxnSpPr>
            <a:stCxn id="3" idx="4"/>
            <a:endCxn id="4" idx="1"/>
          </p:cNvCxnSpPr>
          <p:nvPr/>
        </p:nvCxnSpPr>
        <p:spPr>
          <a:xfrm flipV="1">
            <a:off x="1768839" y="2064844"/>
            <a:ext cx="1071796" cy="38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D21586-1B72-774A-9D41-F33D2C41FC97}"/>
              </a:ext>
            </a:extLst>
          </p:cNvPr>
          <p:cNvSpPr txBox="1"/>
          <p:nvPr/>
        </p:nvSpPr>
        <p:spPr>
          <a:xfrm>
            <a:off x="224853" y="2967073"/>
            <a:ext cx="4242216" cy="646331"/>
          </a:xfrm>
          <a:prstGeom prst="rect">
            <a:avLst/>
          </a:prstGeom>
          <a:noFill/>
        </p:spPr>
        <p:txBody>
          <a:bodyPr wrap="square" rtlCol="0">
            <a:spAutoFit/>
          </a:bodyPr>
          <a:lstStyle/>
          <a:p>
            <a:pPr algn="ctr"/>
            <a:r>
              <a:rPr lang="en-US" i="1" dirty="0"/>
              <a:t>Observation 1: </a:t>
            </a:r>
          </a:p>
          <a:p>
            <a:pPr algn="ctr"/>
            <a:r>
              <a:rPr lang="en-US" i="1" dirty="0"/>
              <a:t>Often memory bandwidth bound</a:t>
            </a:r>
          </a:p>
        </p:txBody>
      </p:sp>
      <p:sp>
        <p:nvSpPr>
          <p:cNvPr id="8" name="TextBox 7">
            <a:extLst>
              <a:ext uri="{FF2B5EF4-FFF2-40B4-BE49-F238E27FC236}">
                <a16:creationId xmlns:a16="http://schemas.microsoft.com/office/drawing/2014/main" id="{9878D333-4270-4E4A-A2A4-E884840DBB82}"/>
              </a:ext>
            </a:extLst>
          </p:cNvPr>
          <p:cNvSpPr txBox="1"/>
          <p:nvPr/>
        </p:nvSpPr>
        <p:spPr>
          <a:xfrm>
            <a:off x="179882" y="3779145"/>
            <a:ext cx="4444885" cy="646331"/>
          </a:xfrm>
          <a:prstGeom prst="rect">
            <a:avLst/>
          </a:prstGeom>
          <a:noFill/>
        </p:spPr>
        <p:txBody>
          <a:bodyPr wrap="square" rtlCol="0">
            <a:spAutoFit/>
          </a:bodyPr>
          <a:lstStyle/>
          <a:p>
            <a:pPr algn="ctr"/>
            <a:r>
              <a:rPr lang="en-US" i="1" dirty="0"/>
              <a:t>Observation 2: Low precision (e.g., 8 bit fixed point) often provides reasonable quality</a:t>
            </a:r>
          </a:p>
        </p:txBody>
      </p:sp>
      <p:sp>
        <p:nvSpPr>
          <p:cNvPr id="9" name="TextBox 8">
            <a:extLst>
              <a:ext uri="{FF2B5EF4-FFF2-40B4-BE49-F238E27FC236}">
                <a16:creationId xmlns:a16="http://schemas.microsoft.com/office/drawing/2014/main" id="{59B57595-73FF-0443-9C2A-DC0284DC3955}"/>
              </a:ext>
            </a:extLst>
          </p:cNvPr>
          <p:cNvSpPr txBox="1"/>
          <p:nvPr/>
        </p:nvSpPr>
        <p:spPr>
          <a:xfrm>
            <a:off x="224854" y="4583405"/>
            <a:ext cx="4242216" cy="923330"/>
          </a:xfrm>
          <a:prstGeom prst="rect">
            <a:avLst/>
          </a:prstGeom>
          <a:noFill/>
        </p:spPr>
        <p:txBody>
          <a:bodyPr wrap="square" rtlCol="0">
            <a:spAutoFit/>
          </a:bodyPr>
          <a:lstStyle/>
          <a:p>
            <a:pPr algn="ctr"/>
            <a:r>
              <a:rPr lang="en-US" i="1" dirty="0"/>
              <a:t>Observation 3: Different training task might need different precision level even on the same dataset</a:t>
            </a:r>
          </a:p>
        </p:txBody>
      </p:sp>
      <p:sp>
        <p:nvSpPr>
          <p:cNvPr id="10" name="TextBox 9">
            <a:extLst>
              <a:ext uri="{FF2B5EF4-FFF2-40B4-BE49-F238E27FC236}">
                <a16:creationId xmlns:a16="http://schemas.microsoft.com/office/drawing/2014/main" id="{59B215F1-B73E-5B4A-8142-6F773074EF34}"/>
              </a:ext>
            </a:extLst>
          </p:cNvPr>
          <p:cNvSpPr txBox="1"/>
          <p:nvPr/>
        </p:nvSpPr>
        <p:spPr>
          <a:xfrm>
            <a:off x="-22487" y="5551331"/>
            <a:ext cx="4834327" cy="1200329"/>
          </a:xfrm>
          <a:prstGeom prst="rect">
            <a:avLst/>
          </a:prstGeom>
          <a:noFill/>
        </p:spPr>
        <p:txBody>
          <a:bodyPr wrap="square" rtlCol="0">
            <a:spAutoFit/>
          </a:bodyPr>
          <a:lstStyle/>
          <a:p>
            <a:pPr algn="ctr"/>
            <a:r>
              <a:rPr lang="en-US" sz="2400" i="1" dirty="0"/>
              <a:t>Can we store the data in a new data structure that supports arbitrary precision data movement?</a:t>
            </a:r>
          </a:p>
        </p:txBody>
      </p:sp>
      <p:sp>
        <p:nvSpPr>
          <p:cNvPr id="11" name="TextBox 10">
            <a:extLst>
              <a:ext uri="{FF2B5EF4-FFF2-40B4-BE49-F238E27FC236}">
                <a16:creationId xmlns:a16="http://schemas.microsoft.com/office/drawing/2014/main" id="{A6D7C699-B367-3144-A70B-8CEE1B31DB74}"/>
              </a:ext>
            </a:extLst>
          </p:cNvPr>
          <p:cNvSpPr txBox="1"/>
          <p:nvPr/>
        </p:nvSpPr>
        <p:spPr>
          <a:xfrm>
            <a:off x="5111647" y="211834"/>
            <a:ext cx="4277133" cy="369332"/>
          </a:xfrm>
          <a:prstGeom prst="rect">
            <a:avLst/>
          </a:prstGeom>
          <a:noFill/>
        </p:spPr>
        <p:txBody>
          <a:bodyPr wrap="none" rtlCol="0">
            <a:spAutoFit/>
          </a:bodyPr>
          <a:lstStyle/>
          <a:p>
            <a:r>
              <a:rPr lang="en-US" dirty="0"/>
              <a:t>How most systems store ML data today:</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E1284FE-8F7D-0542-A13D-6782B965D4C1}"/>
                  </a:ext>
                </a:extLst>
              </p:cNvPr>
              <p:cNvSpPr/>
              <p:nvPr/>
            </p:nvSpPr>
            <p:spPr>
              <a:xfrm>
                <a:off x="6095709"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12" name="Rectangle 11">
                <a:extLst>
                  <a:ext uri="{FF2B5EF4-FFF2-40B4-BE49-F238E27FC236}">
                    <a16:creationId xmlns:a16="http://schemas.microsoft.com/office/drawing/2014/main" id="{0E1284FE-8F7D-0542-A13D-6782B965D4C1}"/>
                  </a:ext>
                </a:extLst>
              </p:cNvPr>
              <p:cNvSpPr>
                <a:spLocks noRot="1" noChangeAspect="1" noMove="1" noResize="1" noEditPoints="1" noAdjustHandles="1" noChangeArrowheads="1" noChangeShapeType="1" noTextEdit="1"/>
              </p:cNvSpPr>
              <p:nvPr/>
            </p:nvSpPr>
            <p:spPr>
              <a:xfrm>
                <a:off x="6095709" y="1109272"/>
                <a:ext cx="395032" cy="419725"/>
              </a:xfrm>
              <a:prstGeom prst="rect">
                <a:avLst/>
              </a:prstGeom>
              <a:blipFill>
                <a:blip r:embed="rId3"/>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8F0B6D1-B074-5042-A2EE-5B9A9C7B5935}"/>
              </a:ext>
            </a:extLst>
          </p:cNvPr>
          <p:cNvSpPr/>
          <p:nvPr/>
        </p:nvSpPr>
        <p:spPr>
          <a:xfrm>
            <a:off x="6544800"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CBBB20FF-7ED5-3742-8C53-5851C2DEBE17}"/>
              </a:ext>
            </a:extLst>
          </p:cNvPr>
          <p:cNvSpPr/>
          <p:nvPr/>
        </p:nvSpPr>
        <p:spPr>
          <a:xfrm>
            <a:off x="6994869"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7982BD43-C50A-A446-A838-548E9451062D}"/>
              </a:ext>
            </a:extLst>
          </p:cNvPr>
          <p:cNvSpPr/>
          <p:nvPr/>
        </p:nvSpPr>
        <p:spPr>
          <a:xfrm>
            <a:off x="7444449"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A038AA1E-3661-4348-8779-1C857E4476EF}"/>
              </a:ext>
            </a:extLst>
          </p:cNvPr>
          <p:cNvSpPr/>
          <p:nvPr/>
        </p:nvSpPr>
        <p:spPr>
          <a:xfrm>
            <a:off x="6095709"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1</a:t>
            </a:r>
          </a:p>
        </p:txBody>
      </p:sp>
      <p:sp>
        <p:nvSpPr>
          <p:cNvPr id="17" name="Rectangle 16">
            <a:extLst>
              <a:ext uri="{FF2B5EF4-FFF2-40B4-BE49-F238E27FC236}">
                <a16:creationId xmlns:a16="http://schemas.microsoft.com/office/drawing/2014/main" id="{ACECEC1E-457B-014C-8887-F9EB13B267FC}"/>
              </a:ext>
            </a:extLst>
          </p:cNvPr>
          <p:cNvSpPr/>
          <p:nvPr/>
        </p:nvSpPr>
        <p:spPr>
          <a:xfrm>
            <a:off x="6545289"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a:t>
            </a:r>
          </a:p>
        </p:txBody>
      </p:sp>
      <p:sp>
        <p:nvSpPr>
          <p:cNvPr id="18" name="Rectangle 17">
            <a:extLst>
              <a:ext uri="{FF2B5EF4-FFF2-40B4-BE49-F238E27FC236}">
                <a16:creationId xmlns:a16="http://schemas.microsoft.com/office/drawing/2014/main" id="{1BE3D728-28CF-AC4A-BF0E-8ADE7D2A682D}"/>
              </a:ext>
            </a:extLst>
          </p:cNvPr>
          <p:cNvSpPr/>
          <p:nvPr/>
        </p:nvSpPr>
        <p:spPr>
          <a:xfrm>
            <a:off x="6994869"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1</a:t>
            </a:r>
          </a:p>
        </p:txBody>
      </p:sp>
      <p:sp>
        <p:nvSpPr>
          <p:cNvPr id="19" name="Rectangle 18">
            <a:extLst>
              <a:ext uri="{FF2B5EF4-FFF2-40B4-BE49-F238E27FC236}">
                <a16:creationId xmlns:a16="http://schemas.microsoft.com/office/drawing/2014/main" id="{C9FFC9FB-8B9E-B94F-A696-4FFBF7A66FFD}"/>
              </a:ext>
            </a:extLst>
          </p:cNvPr>
          <p:cNvSpPr/>
          <p:nvPr/>
        </p:nvSpPr>
        <p:spPr>
          <a:xfrm>
            <a:off x="7444449"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1</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F4FA0BD-8CE9-AF4F-AA20-B97CE63B51A8}"/>
                  </a:ext>
                </a:extLst>
              </p:cNvPr>
              <p:cNvSpPr/>
              <p:nvPr/>
            </p:nvSpPr>
            <p:spPr>
              <a:xfrm>
                <a:off x="8139224"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20" name="Rectangle 19">
                <a:extLst>
                  <a:ext uri="{FF2B5EF4-FFF2-40B4-BE49-F238E27FC236}">
                    <a16:creationId xmlns:a16="http://schemas.microsoft.com/office/drawing/2014/main" id="{2F4FA0BD-8CE9-AF4F-AA20-B97CE63B51A8}"/>
                  </a:ext>
                </a:extLst>
              </p:cNvPr>
              <p:cNvSpPr>
                <a:spLocks noRot="1" noChangeAspect="1" noMove="1" noResize="1" noEditPoints="1" noAdjustHandles="1" noChangeArrowheads="1" noChangeShapeType="1" noTextEdit="1"/>
              </p:cNvSpPr>
              <p:nvPr/>
            </p:nvSpPr>
            <p:spPr>
              <a:xfrm>
                <a:off x="8139224" y="1109272"/>
                <a:ext cx="395032" cy="419725"/>
              </a:xfrm>
              <a:prstGeom prst="rect">
                <a:avLst/>
              </a:prstGeom>
              <a:blipFill>
                <a:blip r:embed="rId4"/>
                <a:stretch>
                  <a:fillRect/>
                </a:stretch>
              </a:blipFill>
              <a:ln>
                <a:noFill/>
              </a:ln>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C4AC7A6-F8B5-9A42-B242-D6FB91B7A294}"/>
              </a:ext>
            </a:extLst>
          </p:cNvPr>
          <p:cNvSpPr/>
          <p:nvPr/>
        </p:nvSpPr>
        <p:spPr>
          <a:xfrm>
            <a:off x="8588804"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Rectangle 21">
            <a:extLst>
              <a:ext uri="{FF2B5EF4-FFF2-40B4-BE49-F238E27FC236}">
                <a16:creationId xmlns:a16="http://schemas.microsoft.com/office/drawing/2014/main" id="{1BB0E8FF-BBB6-0F4A-9D30-03FDAA484B45}"/>
              </a:ext>
            </a:extLst>
          </p:cNvPr>
          <p:cNvSpPr/>
          <p:nvPr/>
        </p:nvSpPr>
        <p:spPr>
          <a:xfrm>
            <a:off x="9038384"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Rectangle 22">
            <a:extLst>
              <a:ext uri="{FF2B5EF4-FFF2-40B4-BE49-F238E27FC236}">
                <a16:creationId xmlns:a16="http://schemas.microsoft.com/office/drawing/2014/main" id="{330FA26C-CFFE-5844-BA3B-88B087648624}"/>
              </a:ext>
            </a:extLst>
          </p:cNvPr>
          <p:cNvSpPr/>
          <p:nvPr/>
        </p:nvSpPr>
        <p:spPr>
          <a:xfrm>
            <a:off x="9487964"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Rectangle 23">
            <a:extLst>
              <a:ext uri="{FF2B5EF4-FFF2-40B4-BE49-F238E27FC236}">
                <a16:creationId xmlns:a16="http://schemas.microsoft.com/office/drawing/2014/main" id="{A9B7BACA-3B4B-B943-A6C7-D38435480874}"/>
              </a:ext>
            </a:extLst>
          </p:cNvPr>
          <p:cNvSpPr/>
          <p:nvPr/>
        </p:nvSpPr>
        <p:spPr>
          <a:xfrm>
            <a:off x="8139224"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2"/>
                </a:solidFill>
              </a:rPr>
              <a:t>2</a:t>
            </a:r>
          </a:p>
        </p:txBody>
      </p:sp>
      <p:sp>
        <p:nvSpPr>
          <p:cNvPr id="25" name="Rectangle 24">
            <a:extLst>
              <a:ext uri="{FF2B5EF4-FFF2-40B4-BE49-F238E27FC236}">
                <a16:creationId xmlns:a16="http://schemas.microsoft.com/office/drawing/2014/main" id="{D2F4A690-D493-C14E-8285-E8609D6DFB69}"/>
              </a:ext>
            </a:extLst>
          </p:cNvPr>
          <p:cNvSpPr/>
          <p:nvPr/>
        </p:nvSpPr>
        <p:spPr>
          <a:xfrm>
            <a:off x="8588804"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2</a:t>
            </a:r>
          </a:p>
        </p:txBody>
      </p:sp>
      <p:sp>
        <p:nvSpPr>
          <p:cNvPr id="26" name="Rectangle 25">
            <a:extLst>
              <a:ext uri="{FF2B5EF4-FFF2-40B4-BE49-F238E27FC236}">
                <a16:creationId xmlns:a16="http://schemas.microsoft.com/office/drawing/2014/main" id="{EE22813F-503C-2C43-9693-AE3F99F6D979}"/>
              </a:ext>
            </a:extLst>
          </p:cNvPr>
          <p:cNvSpPr/>
          <p:nvPr/>
        </p:nvSpPr>
        <p:spPr>
          <a:xfrm>
            <a:off x="9038384"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2</a:t>
            </a:r>
          </a:p>
        </p:txBody>
      </p:sp>
      <p:sp>
        <p:nvSpPr>
          <p:cNvPr id="27" name="Rectangle 26">
            <a:extLst>
              <a:ext uri="{FF2B5EF4-FFF2-40B4-BE49-F238E27FC236}">
                <a16:creationId xmlns:a16="http://schemas.microsoft.com/office/drawing/2014/main" id="{CF8EB16D-1F8D-8943-993C-6E98EB33AA79}"/>
              </a:ext>
            </a:extLst>
          </p:cNvPr>
          <p:cNvSpPr/>
          <p:nvPr/>
        </p:nvSpPr>
        <p:spPr>
          <a:xfrm>
            <a:off x="9487964"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2</a:t>
            </a:r>
          </a:p>
        </p:txBody>
      </p:sp>
      <p:sp>
        <p:nvSpPr>
          <p:cNvPr id="28" name="TextBox 27">
            <a:extLst>
              <a:ext uri="{FF2B5EF4-FFF2-40B4-BE49-F238E27FC236}">
                <a16:creationId xmlns:a16="http://schemas.microsoft.com/office/drawing/2014/main" id="{8924F3B7-AEA2-EC4E-BF85-B4D85832D9A8}"/>
              </a:ext>
            </a:extLst>
          </p:cNvPr>
          <p:cNvSpPr txBox="1"/>
          <p:nvPr/>
        </p:nvSpPr>
        <p:spPr>
          <a:xfrm>
            <a:off x="4989869" y="1134468"/>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p:sp>
        <p:nvSpPr>
          <p:cNvPr id="29" name="TextBox 28">
            <a:extLst>
              <a:ext uri="{FF2B5EF4-FFF2-40B4-BE49-F238E27FC236}">
                <a16:creationId xmlns:a16="http://schemas.microsoft.com/office/drawing/2014/main" id="{0C212BF8-7148-C44C-A344-18D3C084A71C}"/>
              </a:ext>
            </a:extLst>
          </p:cNvPr>
          <p:cNvSpPr txBox="1"/>
          <p:nvPr/>
        </p:nvSpPr>
        <p:spPr>
          <a:xfrm>
            <a:off x="4962841" y="1856463"/>
            <a:ext cx="1055289" cy="369332"/>
          </a:xfrm>
          <a:prstGeom prst="rect">
            <a:avLst/>
          </a:prstGeom>
          <a:noFill/>
        </p:spPr>
        <p:txBody>
          <a:bodyPr wrap="none" rtlCol="0">
            <a:spAutoFit/>
          </a:bodyPr>
          <a:lstStyle/>
          <a:p>
            <a:r>
              <a:rPr lang="en-US" dirty="0"/>
              <a:t>2</a:t>
            </a:r>
            <a:r>
              <a:rPr lang="en-US" baseline="30000" dirty="0"/>
              <a:t>nd</a:t>
            </a:r>
            <a:r>
              <a:rPr lang="en-US" dirty="0"/>
              <a:t> row B</a:t>
            </a:r>
          </a:p>
        </p:txBody>
      </p:sp>
      <p:sp>
        <p:nvSpPr>
          <p:cNvPr id="30" name="TextBox 29">
            <a:extLst>
              <a:ext uri="{FF2B5EF4-FFF2-40B4-BE49-F238E27FC236}">
                <a16:creationId xmlns:a16="http://schemas.microsoft.com/office/drawing/2014/main" id="{FA368539-4F04-AC4C-9BE1-FAB0D5BCB2F5}"/>
              </a:ext>
            </a:extLst>
          </p:cNvPr>
          <p:cNvSpPr txBox="1"/>
          <p:nvPr/>
        </p:nvSpPr>
        <p:spPr>
          <a:xfrm>
            <a:off x="6323004" y="633615"/>
            <a:ext cx="1234633" cy="369332"/>
          </a:xfrm>
          <a:prstGeom prst="rect">
            <a:avLst/>
          </a:prstGeom>
          <a:noFill/>
        </p:spPr>
        <p:txBody>
          <a:bodyPr wrap="none" rtlCol="0">
            <a:spAutoFit/>
          </a:bodyPr>
          <a:lstStyle/>
          <a:p>
            <a:r>
              <a:rPr lang="en-US" dirty="0"/>
              <a:t>1</a:t>
            </a:r>
            <a:r>
              <a:rPr lang="en-US" baseline="30000" dirty="0"/>
              <a:t>st</a:t>
            </a:r>
            <a:r>
              <a:rPr lang="en-US" dirty="0"/>
              <a:t> feature</a:t>
            </a:r>
          </a:p>
        </p:txBody>
      </p:sp>
      <p:sp>
        <p:nvSpPr>
          <p:cNvPr id="31" name="TextBox 30">
            <a:extLst>
              <a:ext uri="{FF2B5EF4-FFF2-40B4-BE49-F238E27FC236}">
                <a16:creationId xmlns:a16="http://schemas.microsoft.com/office/drawing/2014/main" id="{F04EB6B0-9335-DE4B-AEA9-F2114D71065F}"/>
              </a:ext>
            </a:extLst>
          </p:cNvPr>
          <p:cNvSpPr txBox="1"/>
          <p:nvPr/>
        </p:nvSpPr>
        <p:spPr>
          <a:xfrm>
            <a:off x="8346389" y="633615"/>
            <a:ext cx="1285929" cy="369332"/>
          </a:xfrm>
          <a:prstGeom prst="rect">
            <a:avLst/>
          </a:prstGeom>
          <a:noFill/>
        </p:spPr>
        <p:txBody>
          <a:bodyPr wrap="none" rtlCol="0">
            <a:spAutoFit/>
          </a:bodyPr>
          <a:lstStyle/>
          <a:p>
            <a:r>
              <a:rPr lang="en-US" dirty="0"/>
              <a:t>2</a:t>
            </a:r>
            <a:r>
              <a:rPr lang="en-US" baseline="30000" dirty="0"/>
              <a:t>nd</a:t>
            </a:r>
            <a:r>
              <a:rPr lang="en-US" dirty="0"/>
              <a:t> feature</a:t>
            </a:r>
          </a:p>
        </p:txBody>
      </p:sp>
      <p:cxnSp>
        <p:nvCxnSpPr>
          <p:cNvPr id="33" name="Curved Connector 32">
            <a:extLst>
              <a:ext uri="{FF2B5EF4-FFF2-40B4-BE49-F238E27FC236}">
                <a16:creationId xmlns:a16="http://schemas.microsoft.com/office/drawing/2014/main" id="{508A6C38-FD98-424C-9F3F-86F4773E90C4}"/>
              </a:ext>
            </a:extLst>
          </p:cNvPr>
          <p:cNvCxnSpPr>
            <a:stCxn id="23" idx="3"/>
            <a:endCxn id="16" idx="1"/>
          </p:cNvCxnSpPr>
          <p:nvPr/>
        </p:nvCxnSpPr>
        <p:spPr>
          <a:xfrm flipH="1">
            <a:off x="6095709" y="1319135"/>
            <a:ext cx="3787287" cy="721995"/>
          </a:xfrm>
          <a:prstGeom prst="curvedConnector5">
            <a:avLst>
              <a:gd name="adj1" fmla="val -6036"/>
              <a:gd name="adj2" fmla="val 50000"/>
              <a:gd name="adj3" fmla="val 1060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BC0305-171D-6442-9668-C83D45D03C42}"/>
              </a:ext>
            </a:extLst>
          </p:cNvPr>
          <p:cNvCxnSpPr>
            <a:stCxn id="15" idx="3"/>
            <a:endCxn id="20" idx="1"/>
          </p:cNvCxnSpPr>
          <p:nvPr/>
        </p:nvCxnSpPr>
        <p:spPr>
          <a:xfrm>
            <a:off x="7839481" y="1319135"/>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8C86CE-2C3A-F849-947C-CBF35BD608C3}"/>
              </a:ext>
            </a:extLst>
          </p:cNvPr>
          <p:cNvCxnSpPr>
            <a:cxnSpLocks/>
            <a:stCxn id="19" idx="3"/>
            <a:endCxn id="24" idx="1"/>
          </p:cNvCxnSpPr>
          <p:nvPr/>
        </p:nvCxnSpPr>
        <p:spPr>
          <a:xfrm>
            <a:off x="7839481" y="2041130"/>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4E9D26B-0AD9-A04F-8BC4-03D8E2B1B09C}"/>
              </a:ext>
            </a:extLst>
          </p:cNvPr>
          <p:cNvSpPr txBox="1"/>
          <p:nvPr/>
        </p:nvSpPr>
        <p:spPr>
          <a:xfrm>
            <a:off x="4988488" y="3409782"/>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C839C26-B95A-B64D-8BEC-93319F4CF71D}"/>
                  </a:ext>
                </a:extLst>
              </p:cNvPr>
              <p:cNvSpPr/>
              <p:nvPr/>
            </p:nvSpPr>
            <p:spPr>
              <a:xfrm>
                <a:off x="6086444" y="3384585"/>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7" name="Rectangle 36">
                <a:extLst>
                  <a:ext uri="{FF2B5EF4-FFF2-40B4-BE49-F238E27FC236}">
                    <a16:creationId xmlns:a16="http://schemas.microsoft.com/office/drawing/2014/main" id="{3C839C26-B95A-B64D-8BEC-93319F4CF71D}"/>
                  </a:ext>
                </a:extLst>
              </p:cNvPr>
              <p:cNvSpPr>
                <a:spLocks noRot="1" noChangeAspect="1" noMove="1" noResize="1" noEditPoints="1" noAdjustHandles="1" noChangeArrowheads="1" noChangeShapeType="1" noTextEdit="1"/>
              </p:cNvSpPr>
              <p:nvPr/>
            </p:nvSpPr>
            <p:spPr>
              <a:xfrm>
                <a:off x="6086444" y="3384585"/>
                <a:ext cx="395032" cy="41972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0CA4B47-FDB1-5041-92E6-8533408A196B}"/>
                  </a:ext>
                </a:extLst>
              </p:cNvPr>
              <p:cNvSpPr/>
              <p:nvPr/>
            </p:nvSpPr>
            <p:spPr>
              <a:xfrm>
                <a:off x="6586731" y="3384584"/>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8" name="Rectangle 37">
                <a:extLst>
                  <a:ext uri="{FF2B5EF4-FFF2-40B4-BE49-F238E27FC236}">
                    <a16:creationId xmlns:a16="http://schemas.microsoft.com/office/drawing/2014/main" id="{F0CA4B47-FDB1-5041-92E6-8533408A196B}"/>
                  </a:ext>
                </a:extLst>
              </p:cNvPr>
              <p:cNvSpPr>
                <a:spLocks noRot="1" noChangeAspect="1" noMove="1" noResize="1" noEditPoints="1" noAdjustHandles="1" noChangeArrowheads="1" noChangeShapeType="1" noTextEdit="1"/>
              </p:cNvSpPr>
              <p:nvPr/>
            </p:nvSpPr>
            <p:spPr>
              <a:xfrm>
                <a:off x="6586731" y="3384584"/>
                <a:ext cx="395032" cy="4197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0D68A6AC-5C9F-0047-A270-7899D73A70A4}"/>
                  </a:ext>
                </a:extLst>
              </p:cNvPr>
              <p:cNvSpPr/>
              <p:nvPr/>
            </p:nvSpPr>
            <p:spPr>
              <a:xfrm>
                <a:off x="6535535"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2" name="Rectangle 61">
                <a:extLst>
                  <a:ext uri="{FF2B5EF4-FFF2-40B4-BE49-F238E27FC236}">
                    <a16:creationId xmlns:a16="http://schemas.microsoft.com/office/drawing/2014/main" id="{0D68A6AC-5C9F-0047-A270-7899D73A70A4}"/>
                  </a:ext>
                </a:extLst>
              </p:cNvPr>
              <p:cNvSpPr>
                <a:spLocks noRot="1" noChangeAspect="1" noMove="1" noResize="1" noEditPoints="1" noAdjustHandles="1" noChangeArrowheads="1" noChangeShapeType="1" noTextEdit="1"/>
              </p:cNvSpPr>
              <p:nvPr/>
            </p:nvSpPr>
            <p:spPr>
              <a:xfrm>
                <a:off x="6535535" y="1111850"/>
                <a:ext cx="395032" cy="41972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D4D8059-576B-A74D-AA79-B3E02018F641}"/>
                  </a:ext>
                </a:extLst>
              </p:cNvPr>
              <p:cNvSpPr/>
              <p:nvPr/>
            </p:nvSpPr>
            <p:spPr>
              <a:xfrm>
                <a:off x="6985604"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3" name="Rectangle 62">
                <a:extLst>
                  <a:ext uri="{FF2B5EF4-FFF2-40B4-BE49-F238E27FC236}">
                    <a16:creationId xmlns:a16="http://schemas.microsoft.com/office/drawing/2014/main" id="{4D4D8059-576B-A74D-AA79-B3E02018F641}"/>
                  </a:ext>
                </a:extLst>
              </p:cNvPr>
              <p:cNvSpPr>
                <a:spLocks noRot="1" noChangeAspect="1" noMove="1" noResize="1" noEditPoints="1" noAdjustHandles="1" noChangeArrowheads="1" noChangeShapeType="1" noTextEdit="1"/>
              </p:cNvSpPr>
              <p:nvPr/>
            </p:nvSpPr>
            <p:spPr>
              <a:xfrm>
                <a:off x="6985604" y="1111850"/>
                <a:ext cx="395032" cy="41972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D03D0AD0-A3B1-9C4B-AF72-B1971C7FAEAE}"/>
                  </a:ext>
                </a:extLst>
              </p:cNvPr>
              <p:cNvSpPr/>
              <p:nvPr/>
            </p:nvSpPr>
            <p:spPr>
              <a:xfrm>
                <a:off x="7435184"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4" name="Rectangle 63">
                <a:extLst>
                  <a:ext uri="{FF2B5EF4-FFF2-40B4-BE49-F238E27FC236}">
                    <a16:creationId xmlns:a16="http://schemas.microsoft.com/office/drawing/2014/main" id="{D03D0AD0-A3B1-9C4B-AF72-B1971C7FAEAE}"/>
                  </a:ext>
                </a:extLst>
              </p:cNvPr>
              <p:cNvSpPr>
                <a:spLocks noRot="1" noChangeAspect="1" noMove="1" noResize="1" noEditPoints="1" noAdjustHandles="1" noChangeArrowheads="1" noChangeShapeType="1" noTextEdit="1"/>
              </p:cNvSpPr>
              <p:nvPr/>
            </p:nvSpPr>
            <p:spPr>
              <a:xfrm>
                <a:off x="7435184" y="1111850"/>
                <a:ext cx="395032" cy="4197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8BEAC65C-1A0D-B149-A092-107CA013D940}"/>
                  </a:ext>
                </a:extLst>
              </p:cNvPr>
              <p:cNvSpPr/>
              <p:nvPr/>
            </p:nvSpPr>
            <p:spPr>
              <a:xfrm>
                <a:off x="6086444"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65" name="Rectangle 64">
                <a:extLst>
                  <a:ext uri="{FF2B5EF4-FFF2-40B4-BE49-F238E27FC236}">
                    <a16:creationId xmlns:a16="http://schemas.microsoft.com/office/drawing/2014/main" id="{8BEAC65C-1A0D-B149-A092-107CA013D940}"/>
                  </a:ext>
                </a:extLst>
              </p:cNvPr>
              <p:cNvSpPr>
                <a:spLocks noRot="1" noChangeAspect="1" noMove="1" noResize="1" noEditPoints="1" noAdjustHandles="1" noChangeArrowheads="1" noChangeShapeType="1" noTextEdit="1"/>
              </p:cNvSpPr>
              <p:nvPr/>
            </p:nvSpPr>
            <p:spPr>
              <a:xfrm>
                <a:off x="6086444" y="1833845"/>
                <a:ext cx="395032" cy="4197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1B4F797-43E1-D44B-8551-F46DEE89BA38}"/>
                  </a:ext>
                </a:extLst>
              </p:cNvPr>
              <p:cNvSpPr/>
              <p:nvPr/>
            </p:nvSpPr>
            <p:spPr>
              <a:xfrm>
                <a:off x="6536024"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66" name="Rectangle 65">
                <a:extLst>
                  <a:ext uri="{FF2B5EF4-FFF2-40B4-BE49-F238E27FC236}">
                    <a16:creationId xmlns:a16="http://schemas.microsoft.com/office/drawing/2014/main" id="{F1B4F797-43E1-D44B-8551-F46DEE89BA38}"/>
                  </a:ext>
                </a:extLst>
              </p:cNvPr>
              <p:cNvSpPr>
                <a:spLocks noRot="1" noChangeAspect="1" noMove="1" noResize="1" noEditPoints="1" noAdjustHandles="1" noChangeArrowheads="1" noChangeShapeType="1" noTextEdit="1"/>
              </p:cNvSpPr>
              <p:nvPr/>
            </p:nvSpPr>
            <p:spPr>
              <a:xfrm>
                <a:off x="6536024" y="1833845"/>
                <a:ext cx="395032" cy="419725"/>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A1E7D350-8ABA-9243-9035-C2965E26E7EF}"/>
                  </a:ext>
                </a:extLst>
              </p:cNvPr>
              <p:cNvSpPr/>
              <p:nvPr/>
            </p:nvSpPr>
            <p:spPr>
              <a:xfrm>
                <a:off x="6985604"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67" name="Rectangle 66">
                <a:extLst>
                  <a:ext uri="{FF2B5EF4-FFF2-40B4-BE49-F238E27FC236}">
                    <a16:creationId xmlns:a16="http://schemas.microsoft.com/office/drawing/2014/main" id="{A1E7D350-8ABA-9243-9035-C2965E26E7EF}"/>
                  </a:ext>
                </a:extLst>
              </p:cNvPr>
              <p:cNvSpPr>
                <a:spLocks noRot="1" noChangeAspect="1" noMove="1" noResize="1" noEditPoints="1" noAdjustHandles="1" noChangeArrowheads="1" noChangeShapeType="1" noTextEdit="1"/>
              </p:cNvSpPr>
              <p:nvPr/>
            </p:nvSpPr>
            <p:spPr>
              <a:xfrm>
                <a:off x="6985604" y="1833845"/>
                <a:ext cx="395032" cy="419725"/>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9F321DCC-85DD-384F-BB05-EF9AF530564D}"/>
                  </a:ext>
                </a:extLst>
              </p:cNvPr>
              <p:cNvSpPr/>
              <p:nvPr/>
            </p:nvSpPr>
            <p:spPr>
              <a:xfrm>
                <a:off x="7435184"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68" name="Rectangle 67">
                <a:extLst>
                  <a:ext uri="{FF2B5EF4-FFF2-40B4-BE49-F238E27FC236}">
                    <a16:creationId xmlns:a16="http://schemas.microsoft.com/office/drawing/2014/main" id="{9F321DCC-85DD-384F-BB05-EF9AF530564D}"/>
                  </a:ext>
                </a:extLst>
              </p:cNvPr>
              <p:cNvSpPr>
                <a:spLocks noRot="1" noChangeAspect="1" noMove="1" noResize="1" noEditPoints="1" noAdjustHandles="1" noChangeArrowheads="1" noChangeShapeType="1" noTextEdit="1"/>
              </p:cNvSpPr>
              <p:nvPr/>
            </p:nvSpPr>
            <p:spPr>
              <a:xfrm>
                <a:off x="7435184" y="1833845"/>
                <a:ext cx="395032" cy="4197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B3787F3D-410A-E54D-A77A-9DA6F8CEA367}"/>
                  </a:ext>
                </a:extLst>
              </p:cNvPr>
              <p:cNvSpPr/>
              <p:nvPr/>
            </p:nvSpPr>
            <p:spPr>
              <a:xfrm>
                <a:off x="8579539"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0" name="Rectangle 69">
                <a:extLst>
                  <a:ext uri="{FF2B5EF4-FFF2-40B4-BE49-F238E27FC236}">
                    <a16:creationId xmlns:a16="http://schemas.microsoft.com/office/drawing/2014/main" id="{B3787F3D-410A-E54D-A77A-9DA6F8CEA367}"/>
                  </a:ext>
                </a:extLst>
              </p:cNvPr>
              <p:cNvSpPr>
                <a:spLocks noRot="1" noChangeAspect="1" noMove="1" noResize="1" noEditPoints="1" noAdjustHandles="1" noChangeArrowheads="1" noChangeShapeType="1" noTextEdit="1"/>
              </p:cNvSpPr>
              <p:nvPr/>
            </p:nvSpPr>
            <p:spPr>
              <a:xfrm>
                <a:off x="8579539" y="1111850"/>
                <a:ext cx="395032" cy="4197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8E7524E0-F9B1-CF4B-95A6-DCB1357F7E07}"/>
                  </a:ext>
                </a:extLst>
              </p:cNvPr>
              <p:cNvSpPr/>
              <p:nvPr/>
            </p:nvSpPr>
            <p:spPr>
              <a:xfrm>
                <a:off x="9029119"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1" name="Rectangle 70">
                <a:extLst>
                  <a:ext uri="{FF2B5EF4-FFF2-40B4-BE49-F238E27FC236}">
                    <a16:creationId xmlns:a16="http://schemas.microsoft.com/office/drawing/2014/main" id="{8E7524E0-F9B1-CF4B-95A6-DCB1357F7E07}"/>
                  </a:ext>
                </a:extLst>
              </p:cNvPr>
              <p:cNvSpPr>
                <a:spLocks noRot="1" noChangeAspect="1" noMove="1" noResize="1" noEditPoints="1" noAdjustHandles="1" noChangeArrowheads="1" noChangeShapeType="1" noTextEdit="1"/>
              </p:cNvSpPr>
              <p:nvPr/>
            </p:nvSpPr>
            <p:spPr>
              <a:xfrm>
                <a:off x="9029119" y="1111850"/>
                <a:ext cx="395032" cy="419725"/>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15961404-008A-7C44-A597-7B7847252899}"/>
                  </a:ext>
                </a:extLst>
              </p:cNvPr>
              <p:cNvSpPr/>
              <p:nvPr/>
            </p:nvSpPr>
            <p:spPr>
              <a:xfrm>
                <a:off x="9478699"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2" name="Rectangle 71">
                <a:extLst>
                  <a:ext uri="{FF2B5EF4-FFF2-40B4-BE49-F238E27FC236}">
                    <a16:creationId xmlns:a16="http://schemas.microsoft.com/office/drawing/2014/main" id="{15961404-008A-7C44-A597-7B7847252899}"/>
                  </a:ext>
                </a:extLst>
              </p:cNvPr>
              <p:cNvSpPr>
                <a:spLocks noRot="1" noChangeAspect="1" noMove="1" noResize="1" noEditPoints="1" noAdjustHandles="1" noChangeArrowheads="1" noChangeShapeType="1" noTextEdit="1"/>
              </p:cNvSpPr>
              <p:nvPr/>
            </p:nvSpPr>
            <p:spPr>
              <a:xfrm>
                <a:off x="9478699" y="1111850"/>
                <a:ext cx="395032" cy="419725"/>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2ED8EFEB-ABB7-C443-8CE2-A03D7E61BC57}"/>
                  </a:ext>
                </a:extLst>
              </p:cNvPr>
              <p:cNvSpPr/>
              <p:nvPr/>
            </p:nvSpPr>
            <p:spPr>
              <a:xfrm>
                <a:off x="8129959"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73" name="Rectangle 72">
                <a:extLst>
                  <a:ext uri="{FF2B5EF4-FFF2-40B4-BE49-F238E27FC236}">
                    <a16:creationId xmlns:a16="http://schemas.microsoft.com/office/drawing/2014/main" id="{2ED8EFEB-ABB7-C443-8CE2-A03D7E61BC57}"/>
                  </a:ext>
                </a:extLst>
              </p:cNvPr>
              <p:cNvSpPr>
                <a:spLocks noRot="1" noChangeAspect="1" noMove="1" noResize="1" noEditPoints="1" noAdjustHandles="1" noChangeArrowheads="1" noChangeShapeType="1" noTextEdit="1"/>
              </p:cNvSpPr>
              <p:nvPr/>
            </p:nvSpPr>
            <p:spPr>
              <a:xfrm>
                <a:off x="8129959" y="1833845"/>
                <a:ext cx="395032" cy="4197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CC3AC3C8-CB2D-2645-9D6F-C85E17BBB261}"/>
                  </a:ext>
                </a:extLst>
              </p:cNvPr>
              <p:cNvSpPr/>
              <p:nvPr/>
            </p:nvSpPr>
            <p:spPr>
              <a:xfrm>
                <a:off x="8579539"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74" name="Rectangle 73">
                <a:extLst>
                  <a:ext uri="{FF2B5EF4-FFF2-40B4-BE49-F238E27FC236}">
                    <a16:creationId xmlns:a16="http://schemas.microsoft.com/office/drawing/2014/main" id="{CC3AC3C8-CB2D-2645-9D6F-C85E17BBB261}"/>
                  </a:ext>
                </a:extLst>
              </p:cNvPr>
              <p:cNvSpPr>
                <a:spLocks noRot="1" noChangeAspect="1" noMove="1" noResize="1" noEditPoints="1" noAdjustHandles="1" noChangeArrowheads="1" noChangeShapeType="1" noTextEdit="1"/>
              </p:cNvSpPr>
              <p:nvPr/>
            </p:nvSpPr>
            <p:spPr>
              <a:xfrm>
                <a:off x="8579539" y="1833845"/>
                <a:ext cx="395032" cy="4197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9CB3D07-FC38-F14A-8675-8515055E9A92}"/>
                  </a:ext>
                </a:extLst>
              </p:cNvPr>
              <p:cNvSpPr/>
              <p:nvPr/>
            </p:nvSpPr>
            <p:spPr>
              <a:xfrm>
                <a:off x="9029119"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75" name="Rectangle 74">
                <a:extLst>
                  <a:ext uri="{FF2B5EF4-FFF2-40B4-BE49-F238E27FC236}">
                    <a16:creationId xmlns:a16="http://schemas.microsoft.com/office/drawing/2014/main" id="{F9CB3D07-FC38-F14A-8675-8515055E9A92}"/>
                  </a:ext>
                </a:extLst>
              </p:cNvPr>
              <p:cNvSpPr>
                <a:spLocks noRot="1" noChangeAspect="1" noMove="1" noResize="1" noEditPoints="1" noAdjustHandles="1" noChangeArrowheads="1" noChangeShapeType="1" noTextEdit="1"/>
              </p:cNvSpPr>
              <p:nvPr/>
            </p:nvSpPr>
            <p:spPr>
              <a:xfrm>
                <a:off x="9029119" y="1833845"/>
                <a:ext cx="395032" cy="419725"/>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252A0B04-FC7A-EF40-80C8-79291C6FC78A}"/>
                  </a:ext>
                </a:extLst>
              </p:cNvPr>
              <p:cNvSpPr/>
              <p:nvPr/>
            </p:nvSpPr>
            <p:spPr>
              <a:xfrm>
                <a:off x="9478699"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76" name="Rectangle 75">
                <a:extLst>
                  <a:ext uri="{FF2B5EF4-FFF2-40B4-BE49-F238E27FC236}">
                    <a16:creationId xmlns:a16="http://schemas.microsoft.com/office/drawing/2014/main" id="{252A0B04-FC7A-EF40-80C8-79291C6FC78A}"/>
                  </a:ext>
                </a:extLst>
              </p:cNvPr>
              <p:cNvSpPr>
                <a:spLocks noRot="1" noChangeAspect="1" noMove="1" noResize="1" noEditPoints="1" noAdjustHandles="1" noChangeArrowheads="1" noChangeShapeType="1" noTextEdit="1"/>
              </p:cNvSpPr>
              <p:nvPr/>
            </p:nvSpPr>
            <p:spPr>
              <a:xfrm>
                <a:off x="9478699" y="1833845"/>
                <a:ext cx="395032" cy="419725"/>
              </a:xfrm>
              <a:prstGeom prst="rect">
                <a:avLst/>
              </a:prstGeom>
              <a:blipFill>
                <a:blip r:embed="rId20"/>
                <a:stretch>
                  <a:fillRect/>
                </a:stretch>
              </a:blipFill>
              <a:ln>
                <a:noFill/>
              </a:ln>
            </p:spPr>
            <p:txBody>
              <a:bodyPr/>
              <a:lstStyle/>
              <a:p>
                <a:r>
                  <a:rPr lang="en-US">
                    <a:noFill/>
                  </a:rPr>
                  <a:t> </a:t>
                </a:r>
              </a:p>
            </p:txBody>
          </p:sp>
        </mc:Fallback>
      </mc:AlternateContent>
      <p:sp>
        <p:nvSpPr>
          <p:cNvPr id="54" name="Title 1">
            <a:extLst>
              <a:ext uri="{FF2B5EF4-FFF2-40B4-BE49-F238E27FC236}">
                <a16:creationId xmlns:a16="http://schemas.microsoft.com/office/drawing/2014/main" id="{A3DC4D3E-3932-A049-805A-E7D50C1D544C}"/>
              </a:ext>
            </a:extLst>
          </p:cNvPr>
          <p:cNvSpPr>
            <a:spLocks noGrp="1"/>
          </p:cNvSpPr>
          <p:nvPr>
            <p:ph type="ctrTitle"/>
          </p:nvPr>
        </p:nvSpPr>
        <p:spPr>
          <a:xfrm>
            <a:off x="121657" y="466664"/>
            <a:ext cx="11160705" cy="483487"/>
          </a:xfrm>
        </p:spPr>
        <p:txBody>
          <a:bodyPr>
            <a:normAutofit fontScale="90000"/>
          </a:bodyPr>
          <a:lstStyle/>
          <a:p>
            <a:r>
              <a:rPr lang="en-US" dirty="0"/>
              <a:t>MLWeaving Memory Layout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5E52CA58-EC39-9847-90CC-08CCD6A513F8}"/>
                  </a:ext>
                </a:extLst>
              </p:cNvPr>
              <p:cNvSpPr/>
              <p:nvPr/>
            </p:nvSpPr>
            <p:spPr>
              <a:xfrm>
                <a:off x="6535535" y="1121451"/>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5" name="Rectangle 54">
                <a:extLst>
                  <a:ext uri="{FF2B5EF4-FFF2-40B4-BE49-F238E27FC236}">
                    <a16:creationId xmlns:a16="http://schemas.microsoft.com/office/drawing/2014/main" id="{5E52CA58-EC39-9847-90CC-08CCD6A513F8}"/>
                  </a:ext>
                </a:extLst>
              </p:cNvPr>
              <p:cNvSpPr>
                <a:spLocks noRot="1" noChangeAspect="1" noMove="1" noResize="1" noEditPoints="1" noAdjustHandles="1" noChangeArrowheads="1" noChangeShapeType="1" noTextEdit="1"/>
              </p:cNvSpPr>
              <p:nvPr/>
            </p:nvSpPr>
            <p:spPr>
              <a:xfrm>
                <a:off x="6535535" y="1121451"/>
                <a:ext cx="395032" cy="419725"/>
              </a:xfrm>
              <a:prstGeom prst="rect">
                <a:avLst/>
              </a:prstGeom>
              <a:blipFill>
                <a:blip r:embed="rId2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979FE528-DCA5-6A4D-ACF4-71EDF02C9C82}"/>
                  </a:ext>
                </a:extLst>
              </p:cNvPr>
              <p:cNvSpPr/>
              <p:nvPr/>
            </p:nvSpPr>
            <p:spPr>
              <a:xfrm>
                <a:off x="8579539"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6" name="Rectangle 55">
                <a:extLst>
                  <a:ext uri="{FF2B5EF4-FFF2-40B4-BE49-F238E27FC236}">
                    <a16:creationId xmlns:a16="http://schemas.microsoft.com/office/drawing/2014/main" id="{979FE528-DCA5-6A4D-ACF4-71EDF02C9C82}"/>
                  </a:ext>
                </a:extLst>
              </p:cNvPr>
              <p:cNvSpPr>
                <a:spLocks noRot="1" noChangeAspect="1" noMove="1" noResize="1" noEditPoints="1" noAdjustHandles="1" noChangeArrowheads="1" noChangeShapeType="1" noTextEdit="1"/>
              </p:cNvSpPr>
              <p:nvPr/>
            </p:nvSpPr>
            <p:spPr>
              <a:xfrm>
                <a:off x="8579539" y="1111850"/>
                <a:ext cx="395032" cy="419725"/>
              </a:xfrm>
              <a:prstGeom prst="rect">
                <a:avLst/>
              </a:prstGeom>
              <a:blipFill>
                <a:blip r:embed="rId14"/>
                <a:stretch>
                  <a:fillRect/>
                </a:stretch>
              </a:blipFill>
              <a:ln>
                <a:noFill/>
              </a:ln>
            </p:spPr>
            <p:txBody>
              <a:bodyPr/>
              <a:lstStyle/>
              <a:p>
                <a:r>
                  <a:rPr lang="en-US">
                    <a:noFill/>
                  </a:rPr>
                  <a:t> </a:t>
                </a:r>
              </a:p>
            </p:txBody>
          </p:sp>
        </mc:Fallback>
      </mc:AlternateContent>
      <p:sp>
        <p:nvSpPr>
          <p:cNvPr id="57" name="TextBox 56">
            <a:extLst>
              <a:ext uri="{FF2B5EF4-FFF2-40B4-BE49-F238E27FC236}">
                <a16:creationId xmlns:a16="http://schemas.microsoft.com/office/drawing/2014/main" id="{85ACF206-C168-E645-8B22-80801B380570}"/>
              </a:ext>
            </a:extLst>
          </p:cNvPr>
          <p:cNvSpPr txBox="1"/>
          <p:nvPr/>
        </p:nvSpPr>
        <p:spPr>
          <a:xfrm>
            <a:off x="5111647" y="2787972"/>
            <a:ext cx="1475084" cy="369332"/>
          </a:xfrm>
          <a:prstGeom prst="rect">
            <a:avLst/>
          </a:prstGeom>
          <a:noFill/>
        </p:spPr>
        <p:txBody>
          <a:bodyPr wrap="none" rtlCol="0">
            <a:spAutoFit/>
          </a:bodyPr>
          <a:lstStyle/>
          <a:p>
            <a:r>
              <a:rPr lang="en-US" dirty="0" err="1"/>
              <a:t>MLWeaving</a:t>
            </a:r>
            <a:r>
              <a:rPr lang="en-US" dirty="0"/>
              <a:t>:</a:t>
            </a:r>
          </a:p>
        </p:txBody>
      </p:sp>
    </p:spTree>
    <p:extLst>
      <p:ext uri="{BB962C8B-B14F-4D97-AF65-F5344CB8AC3E}">
        <p14:creationId xmlns:p14="http://schemas.microsoft.com/office/powerpoint/2010/main" val="20462316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a:extLst>
              <a:ext uri="{FF2B5EF4-FFF2-40B4-BE49-F238E27FC236}">
                <a16:creationId xmlns:a16="http://schemas.microsoft.com/office/drawing/2014/main" id="{0BBDE03C-2D98-1C42-93B7-FA920F9C434E}"/>
              </a:ext>
            </a:extLst>
          </p:cNvPr>
          <p:cNvSpPr/>
          <p:nvPr/>
        </p:nvSpPr>
        <p:spPr>
          <a:xfrm>
            <a:off x="734517" y="1334127"/>
            <a:ext cx="1034322" cy="1469036"/>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sp>
        <p:nvSpPr>
          <p:cNvPr id="4" name="Rectangle 3">
            <a:extLst>
              <a:ext uri="{FF2B5EF4-FFF2-40B4-BE49-F238E27FC236}">
                <a16:creationId xmlns:a16="http://schemas.microsoft.com/office/drawing/2014/main" id="{5E25A80C-CF86-F144-B8BB-B0EF8BA45A3B}"/>
              </a:ext>
            </a:extLst>
          </p:cNvPr>
          <p:cNvSpPr/>
          <p:nvPr/>
        </p:nvSpPr>
        <p:spPr>
          <a:xfrm>
            <a:off x="2840635" y="1330326"/>
            <a:ext cx="1409075" cy="14690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a:t>
            </a:r>
          </a:p>
        </p:txBody>
      </p:sp>
      <p:cxnSp>
        <p:nvCxnSpPr>
          <p:cNvPr id="6" name="Straight Arrow Connector 5">
            <a:extLst>
              <a:ext uri="{FF2B5EF4-FFF2-40B4-BE49-F238E27FC236}">
                <a16:creationId xmlns:a16="http://schemas.microsoft.com/office/drawing/2014/main" id="{FA54FCD8-F568-2E46-9C2D-647524497B19}"/>
              </a:ext>
            </a:extLst>
          </p:cNvPr>
          <p:cNvCxnSpPr>
            <a:stCxn id="3" idx="4"/>
            <a:endCxn id="4" idx="1"/>
          </p:cNvCxnSpPr>
          <p:nvPr/>
        </p:nvCxnSpPr>
        <p:spPr>
          <a:xfrm flipV="1">
            <a:off x="1768839" y="2064844"/>
            <a:ext cx="1071796" cy="38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D21586-1B72-774A-9D41-F33D2C41FC97}"/>
              </a:ext>
            </a:extLst>
          </p:cNvPr>
          <p:cNvSpPr txBox="1"/>
          <p:nvPr/>
        </p:nvSpPr>
        <p:spPr>
          <a:xfrm>
            <a:off x="224853" y="2967073"/>
            <a:ext cx="4242216" cy="646331"/>
          </a:xfrm>
          <a:prstGeom prst="rect">
            <a:avLst/>
          </a:prstGeom>
          <a:noFill/>
        </p:spPr>
        <p:txBody>
          <a:bodyPr wrap="square" rtlCol="0">
            <a:spAutoFit/>
          </a:bodyPr>
          <a:lstStyle/>
          <a:p>
            <a:pPr algn="ctr"/>
            <a:r>
              <a:rPr lang="en-US" i="1" dirty="0"/>
              <a:t>Observation 1: </a:t>
            </a:r>
          </a:p>
          <a:p>
            <a:pPr algn="ctr"/>
            <a:r>
              <a:rPr lang="en-US" i="1" dirty="0"/>
              <a:t>Often memory bandwidth bound</a:t>
            </a:r>
          </a:p>
        </p:txBody>
      </p:sp>
      <p:sp>
        <p:nvSpPr>
          <p:cNvPr id="8" name="TextBox 7">
            <a:extLst>
              <a:ext uri="{FF2B5EF4-FFF2-40B4-BE49-F238E27FC236}">
                <a16:creationId xmlns:a16="http://schemas.microsoft.com/office/drawing/2014/main" id="{9878D333-4270-4E4A-A2A4-E884840DBB82}"/>
              </a:ext>
            </a:extLst>
          </p:cNvPr>
          <p:cNvSpPr txBox="1"/>
          <p:nvPr/>
        </p:nvSpPr>
        <p:spPr>
          <a:xfrm>
            <a:off x="179882" y="3779145"/>
            <a:ext cx="4444885" cy="646331"/>
          </a:xfrm>
          <a:prstGeom prst="rect">
            <a:avLst/>
          </a:prstGeom>
          <a:noFill/>
        </p:spPr>
        <p:txBody>
          <a:bodyPr wrap="square" rtlCol="0">
            <a:spAutoFit/>
          </a:bodyPr>
          <a:lstStyle/>
          <a:p>
            <a:pPr algn="ctr"/>
            <a:r>
              <a:rPr lang="en-US" i="1" dirty="0"/>
              <a:t>Observation 2: Low precision (e.g., 8 bit fixed point) often provides reasonable quality</a:t>
            </a:r>
          </a:p>
        </p:txBody>
      </p:sp>
      <p:sp>
        <p:nvSpPr>
          <p:cNvPr id="9" name="TextBox 8">
            <a:extLst>
              <a:ext uri="{FF2B5EF4-FFF2-40B4-BE49-F238E27FC236}">
                <a16:creationId xmlns:a16="http://schemas.microsoft.com/office/drawing/2014/main" id="{59B57595-73FF-0443-9C2A-DC0284DC3955}"/>
              </a:ext>
            </a:extLst>
          </p:cNvPr>
          <p:cNvSpPr txBox="1"/>
          <p:nvPr/>
        </p:nvSpPr>
        <p:spPr>
          <a:xfrm>
            <a:off x="224854" y="4583405"/>
            <a:ext cx="4242216" cy="923330"/>
          </a:xfrm>
          <a:prstGeom prst="rect">
            <a:avLst/>
          </a:prstGeom>
          <a:noFill/>
        </p:spPr>
        <p:txBody>
          <a:bodyPr wrap="square" rtlCol="0">
            <a:spAutoFit/>
          </a:bodyPr>
          <a:lstStyle/>
          <a:p>
            <a:pPr algn="ctr"/>
            <a:r>
              <a:rPr lang="en-US" i="1" dirty="0"/>
              <a:t>Observation 3: Different training task might need different precision level even on the same dataset</a:t>
            </a:r>
          </a:p>
        </p:txBody>
      </p:sp>
      <p:sp>
        <p:nvSpPr>
          <p:cNvPr id="10" name="TextBox 9">
            <a:extLst>
              <a:ext uri="{FF2B5EF4-FFF2-40B4-BE49-F238E27FC236}">
                <a16:creationId xmlns:a16="http://schemas.microsoft.com/office/drawing/2014/main" id="{59B215F1-B73E-5B4A-8142-6F773074EF34}"/>
              </a:ext>
            </a:extLst>
          </p:cNvPr>
          <p:cNvSpPr txBox="1"/>
          <p:nvPr/>
        </p:nvSpPr>
        <p:spPr>
          <a:xfrm>
            <a:off x="-22487" y="5551331"/>
            <a:ext cx="4834327" cy="1200329"/>
          </a:xfrm>
          <a:prstGeom prst="rect">
            <a:avLst/>
          </a:prstGeom>
          <a:noFill/>
        </p:spPr>
        <p:txBody>
          <a:bodyPr wrap="square" rtlCol="0">
            <a:spAutoFit/>
          </a:bodyPr>
          <a:lstStyle/>
          <a:p>
            <a:pPr algn="ctr"/>
            <a:r>
              <a:rPr lang="en-US" sz="2400" i="1" dirty="0"/>
              <a:t>Can we store the data in a new data structure that supports arbitrary precision data movement?</a:t>
            </a:r>
          </a:p>
        </p:txBody>
      </p:sp>
      <p:sp>
        <p:nvSpPr>
          <p:cNvPr id="11" name="TextBox 10">
            <a:extLst>
              <a:ext uri="{FF2B5EF4-FFF2-40B4-BE49-F238E27FC236}">
                <a16:creationId xmlns:a16="http://schemas.microsoft.com/office/drawing/2014/main" id="{A6D7C699-B367-3144-A70B-8CEE1B31DB74}"/>
              </a:ext>
            </a:extLst>
          </p:cNvPr>
          <p:cNvSpPr txBox="1"/>
          <p:nvPr/>
        </p:nvSpPr>
        <p:spPr>
          <a:xfrm>
            <a:off x="5111647" y="211834"/>
            <a:ext cx="4277133" cy="369332"/>
          </a:xfrm>
          <a:prstGeom prst="rect">
            <a:avLst/>
          </a:prstGeom>
          <a:noFill/>
        </p:spPr>
        <p:txBody>
          <a:bodyPr wrap="none" rtlCol="0">
            <a:spAutoFit/>
          </a:bodyPr>
          <a:lstStyle/>
          <a:p>
            <a:r>
              <a:rPr lang="en-US" dirty="0"/>
              <a:t>How most systems store ML data today:</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E1284FE-8F7D-0542-A13D-6782B965D4C1}"/>
                  </a:ext>
                </a:extLst>
              </p:cNvPr>
              <p:cNvSpPr/>
              <p:nvPr/>
            </p:nvSpPr>
            <p:spPr>
              <a:xfrm>
                <a:off x="6095709"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12" name="Rectangle 11">
                <a:extLst>
                  <a:ext uri="{FF2B5EF4-FFF2-40B4-BE49-F238E27FC236}">
                    <a16:creationId xmlns:a16="http://schemas.microsoft.com/office/drawing/2014/main" id="{0E1284FE-8F7D-0542-A13D-6782B965D4C1}"/>
                  </a:ext>
                </a:extLst>
              </p:cNvPr>
              <p:cNvSpPr>
                <a:spLocks noRot="1" noChangeAspect="1" noMove="1" noResize="1" noEditPoints="1" noAdjustHandles="1" noChangeArrowheads="1" noChangeShapeType="1" noTextEdit="1"/>
              </p:cNvSpPr>
              <p:nvPr/>
            </p:nvSpPr>
            <p:spPr>
              <a:xfrm>
                <a:off x="6095709" y="1109272"/>
                <a:ext cx="395032" cy="419725"/>
              </a:xfrm>
              <a:prstGeom prst="rect">
                <a:avLst/>
              </a:prstGeom>
              <a:blipFill>
                <a:blip r:embed="rId3"/>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8F0B6D1-B074-5042-A2EE-5B9A9C7B5935}"/>
              </a:ext>
            </a:extLst>
          </p:cNvPr>
          <p:cNvSpPr/>
          <p:nvPr/>
        </p:nvSpPr>
        <p:spPr>
          <a:xfrm>
            <a:off x="6544800"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CBBB20FF-7ED5-3742-8C53-5851C2DEBE17}"/>
              </a:ext>
            </a:extLst>
          </p:cNvPr>
          <p:cNvSpPr/>
          <p:nvPr/>
        </p:nvSpPr>
        <p:spPr>
          <a:xfrm>
            <a:off x="6994869"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7982BD43-C50A-A446-A838-548E9451062D}"/>
              </a:ext>
            </a:extLst>
          </p:cNvPr>
          <p:cNvSpPr/>
          <p:nvPr/>
        </p:nvSpPr>
        <p:spPr>
          <a:xfrm>
            <a:off x="7444449"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A038AA1E-3661-4348-8779-1C857E4476EF}"/>
              </a:ext>
            </a:extLst>
          </p:cNvPr>
          <p:cNvSpPr/>
          <p:nvPr/>
        </p:nvSpPr>
        <p:spPr>
          <a:xfrm>
            <a:off x="6095709"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1</a:t>
            </a:r>
          </a:p>
        </p:txBody>
      </p:sp>
      <p:sp>
        <p:nvSpPr>
          <p:cNvPr id="17" name="Rectangle 16">
            <a:extLst>
              <a:ext uri="{FF2B5EF4-FFF2-40B4-BE49-F238E27FC236}">
                <a16:creationId xmlns:a16="http://schemas.microsoft.com/office/drawing/2014/main" id="{ACECEC1E-457B-014C-8887-F9EB13B267FC}"/>
              </a:ext>
            </a:extLst>
          </p:cNvPr>
          <p:cNvSpPr/>
          <p:nvPr/>
        </p:nvSpPr>
        <p:spPr>
          <a:xfrm>
            <a:off x="6545289"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a:t>
            </a:r>
          </a:p>
        </p:txBody>
      </p:sp>
      <p:sp>
        <p:nvSpPr>
          <p:cNvPr id="18" name="Rectangle 17">
            <a:extLst>
              <a:ext uri="{FF2B5EF4-FFF2-40B4-BE49-F238E27FC236}">
                <a16:creationId xmlns:a16="http://schemas.microsoft.com/office/drawing/2014/main" id="{1BE3D728-28CF-AC4A-BF0E-8ADE7D2A682D}"/>
              </a:ext>
            </a:extLst>
          </p:cNvPr>
          <p:cNvSpPr/>
          <p:nvPr/>
        </p:nvSpPr>
        <p:spPr>
          <a:xfrm>
            <a:off x="6994869"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1</a:t>
            </a:r>
          </a:p>
        </p:txBody>
      </p:sp>
      <p:sp>
        <p:nvSpPr>
          <p:cNvPr id="19" name="Rectangle 18">
            <a:extLst>
              <a:ext uri="{FF2B5EF4-FFF2-40B4-BE49-F238E27FC236}">
                <a16:creationId xmlns:a16="http://schemas.microsoft.com/office/drawing/2014/main" id="{C9FFC9FB-8B9E-B94F-A696-4FFBF7A66FFD}"/>
              </a:ext>
            </a:extLst>
          </p:cNvPr>
          <p:cNvSpPr/>
          <p:nvPr/>
        </p:nvSpPr>
        <p:spPr>
          <a:xfrm>
            <a:off x="7444449"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1</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F4FA0BD-8CE9-AF4F-AA20-B97CE63B51A8}"/>
                  </a:ext>
                </a:extLst>
              </p:cNvPr>
              <p:cNvSpPr/>
              <p:nvPr/>
            </p:nvSpPr>
            <p:spPr>
              <a:xfrm>
                <a:off x="8139224"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20" name="Rectangle 19">
                <a:extLst>
                  <a:ext uri="{FF2B5EF4-FFF2-40B4-BE49-F238E27FC236}">
                    <a16:creationId xmlns:a16="http://schemas.microsoft.com/office/drawing/2014/main" id="{2F4FA0BD-8CE9-AF4F-AA20-B97CE63B51A8}"/>
                  </a:ext>
                </a:extLst>
              </p:cNvPr>
              <p:cNvSpPr>
                <a:spLocks noRot="1" noChangeAspect="1" noMove="1" noResize="1" noEditPoints="1" noAdjustHandles="1" noChangeArrowheads="1" noChangeShapeType="1" noTextEdit="1"/>
              </p:cNvSpPr>
              <p:nvPr/>
            </p:nvSpPr>
            <p:spPr>
              <a:xfrm>
                <a:off x="8139224" y="1109272"/>
                <a:ext cx="395032" cy="419725"/>
              </a:xfrm>
              <a:prstGeom prst="rect">
                <a:avLst/>
              </a:prstGeom>
              <a:blipFill>
                <a:blip r:embed="rId4"/>
                <a:stretch>
                  <a:fillRect/>
                </a:stretch>
              </a:blipFill>
              <a:ln>
                <a:noFill/>
              </a:ln>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C4AC7A6-F8B5-9A42-B242-D6FB91B7A294}"/>
              </a:ext>
            </a:extLst>
          </p:cNvPr>
          <p:cNvSpPr/>
          <p:nvPr/>
        </p:nvSpPr>
        <p:spPr>
          <a:xfrm>
            <a:off x="8588804"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Rectangle 21">
            <a:extLst>
              <a:ext uri="{FF2B5EF4-FFF2-40B4-BE49-F238E27FC236}">
                <a16:creationId xmlns:a16="http://schemas.microsoft.com/office/drawing/2014/main" id="{1BB0E8FF-BBB6-0F4A-9D30-03FDAA484B45}"/>
              </a:ext>
            </a:extLst>
          </p:cNvPr>
          <p:cNvSpPr/>
          <p:nvPr/>
        </p:nvSpPr>
        <p:spPr>
          <a:xfrm>
            <a:off x="9038384"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Rectangle 22">
            <a:extLst>
              <a:ext uri="{FF2B5EF4-FFF2-40B4-BE49-F238E27FC236}">
                <a16:creationId xmlns:a16="http://schemas.microsoft.com/office/drawing/2014/main" id="{330FA26C-CFFE-5844-BA3B-88B087648624}"/>
              </a:ext>
            </a:extLst>
          </p:cNvPr>
          <p:cNvSpPr/>
          <p:nvPr/>
        </p:nvSpPr>
        <p:spPr>
          <a:xfrm>
            <a:off x="9487964"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Rectangle 23">
            <a:extLst>
              <a:ext uri="{FF2B5EF4-FFF2-40B4-BE49-F238E27FC236}">
                <a16:creationId xmlns:a16="http://schemas.microsoft.com/office/drawing/2014/main" id="{A9B7BACA-3B4B-B943-A6C7-D38435480874}"/>
              </a:ext>
            </a:extLst>
          </p:cNvPr>
          <p:cNvSpPr/>
          <p:nvPr/>
        </p:nvSpPr>
        <p:spPr>
          <a:xfrm>
            <a:off x="8139224"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2"/>
                </a:solidFill>
              </a:rPr>
              <a:t>2</a:t>
            </a:r>
          </a:p>
        </p:txBody>
      </p:sp>
      <p:sp>
        <p:nvSpPr>
          <p:cNvPr id="25" name="Rectangle 24">
            <a:extLst>
              <a:ext uri="{FF2B5EF4-FFF2-40B4-BE49-F238E27FC236}">
                <a16:creationId xmlns:a16="http://schemas.microsoft.com/office/drawing/2014/main" id="{D2F4A690-D493-C14E-8285-E8609D6DFB69}"/>
              </a:ext>
            </a:extLst>
          </p:cNvPr>
          <p:cNvSpPr/>
          <p:nvPr/>
        </p:nvSpPr>
        <p:spPr>
          <a:xfrm>
            <a:off x="8588804"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2</a:t>
            </a:r>
          </a:p>
        </p:txBody>
      </p:sp>
      <p:sp>
        <p:nvSpPr>
          <p:cNvPr id="26" name="Rectangle 25">
            <a:extLst>
              <a:ext uri="{FF2B5EF4-FFF2-40B4-BE49-F238E27FC236}">
                <a16:creationId xmlns:a16="http://schemas.microsoft.com/office/drawing/2014/main" id="{EE22813F-503C-2C43-9693-AE3F99F6D979}"/>
              </a:ext>
            </a:extLst>
          </p:cNvPr>
          <p:cNvSpPr/>
          <p:nvPr/>
        </p:nvSpPr>
        <p:spPr>
          <a:xfrm>
            <a:off x="9038384"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2</a:t>
            </a:r>
          </a:p>
        </p:txBody>
      </p:sp>
      <p:sp>
        <p:nvSpPr>
          <p:cNvPr id="27" name="Rectangle 26">
            <a:extLst>
              <a:ext uri="{FF2B5EF4-FFF2-40B4-BE49-F238E27FC236}">
                <a16:creationId xmlns:a16="http://schemas.microsoft.com/office/drawing/2014/main" id="{CF8EB16D-1F8D-8943-993C-6E98EB33AA79}"/>
              </a:ext>
            </a:extLst>
          </p:cNvPr>
          <p:cNvSpPr/>
          <p:nvPr/>
        </p:nvSpPr>
        <p:spPr>
          <a:xfrm>
            <a:off x="9487964"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2</a:t>
            </a:r>
          </a:p>
        </p:txBody>
      </p:sp>
      <p:sp>
        <p:nvSpPr>
          <p:cNvPr id="28" name="TextBox 27">
            <a:extLst>
              <a:ext uri="{FF2B5EF4-FFF2-40B4-BE49-F238E27FC236}">
                <a16:creationId xmlns:a16="http://schemas.microsoft.com/office/drawing/2014/main" id="{8924F3B7-AEA2-EC4E-BF85-B4D85832D9A8}"/>
              </a:ext>
            </a:extLst>
          </p:cNvPr>
          <p:cNvSpPr txBox="1"/>
          <p:nvPr/>
        </p:nvSpPr>
        <p:spPr>
          <a:xfrm>
            <a:off x="4989869" y="1134468"/>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p:sp>
        <p:nvSpPr>
          <p:cNvPr id="29" name="TextBox 28">
            <a:extLst>
              <a:ext uri="{FF2B5EF4-FFF2-40B4-BE49-F238E27FC236}">
                <a16:creationId xmlns:a16="http://schemas.microsoft.com/office/drawing/2014/main" id="{0C212BF8-7148-C44C-A344-18D3C084A71C}"/>
              </a:ext>
            </a:extLst>
          </p:cNvPr>
          <p:cNvSpPr txBox="1"/>
          <p:nvPr/>
        </p:nvSpPr>
        <p:spPr>
          <a:xfrm>
            <a:off x="4962841" y="1856463"/>
            <a:ext cx="1055289" cy="369332"/>
          </a:xfrm>
          <a:prstGeom prst="rect">
            <a:avLst/>
          </a:prstGeom>
          <a:noFill/>
        </p:spPr>
        <p:txBody>
          <a:bodyPr wrap="none" rtlCol="0">
            <a:spAutoFit/>
          </a:bodyPr>
          <a:lstStyle/>
          <a:p>
            <a:r>
              <a:rPr lang="en-US" dirty="0"/>
              <a:t>2</a:t>
            </a:r>
            <a:r>
              <a:rPr lang="en-US" baseline="30000" dirty="0"/>
              <a:t>nd</a:t>
            </a:r>
            <a:r>
              <a:rPr lang="en-US" dirty="0"/>
              <a:t> row B</a:t>
            </a:r>
          </a:p>
        </p:txBody>
      </p:sp>
      <p:sp>
        <p:nvSpPr>
          <p:cNvPr id="30" name="TextBox 29">
            <a:extLst>
              <a:ext uri="{FF2B5EF4-FFF2-40B4-BE49-F238E27FC236}">
                <a16:creationId xmlns:a16="http://schemas.microsoft.com/office/drawing/2014/main" id="{FA368539-4F04-AC4C-9BE1-FAB0D5BCB2F5}"/>
              </a:ext>
            </a:extLst>
          </p:cNvPr>
          <p:cNvSpPr txBox="1"/>
          <p:nvPr/>
        </p:nvSpPr>
        <p:spPr>
          <a:xfrm>
            <a:off x="6323004" y="633615"/>
            <a:ext cx="1234633" cy="369332"/>
          </a:xfrm>
          <a:prstGeom prst="rect">
            <a:avLst/>
          </a:prstGeom>
          <a:noFill/>
        </p:spPr>
        <p:txBody>
          <a:bodyPr wrap="none" rtlCol="0">
            <a:spAutoFit/>
          </a:bodyPr>
          <a:lstStyle/>
          <a:p>
            <a:r>
              <a:rPr lang="en-US" dirty="0"/>
              <a:t>1</a:t>
            </a:r>
            <a:r>
              <a:rPr lang="en-US" baseline="30000" dirty="0"/>
              <a:t>st</a:t>
            </a:r>
            <a:r>
              <a:rPr lang="en-US" dirty="0"/>
              <a:t> feature</a:t>
            </a:r>
          </a:p>
        </p:txBody>
      </p:sp>
      <p:sp>
        <p:nvSpPr>
          <p:cNvPr id="31" name="TextBox 30">
            <a:extLst>
              <a:ext uri="{FF2B5EF4-FFF2-40B4-BE49-F238E27FC236}">
                <a16:creationId xmlns:a16="http://schemas.microsoft.com/office/drawing/2014/main" id="{F04EB6B0-9335-DE4B-AEA9-F2114D71065F}"/>
              </a:ext>
            </a:extLst>
          </p:cNvPr>
          <p:cNvSpPr txBox="1"/>
          <p:nvPr/>
        </p:nvSpPr>
        <p:spPr>
          <a:xfrm>
            <a:off x="8346389" y="633615"/>
            <a:ext cx="1285929" cy="369332"/>
          </a:xfrm>
          <a:prstGeom prst="rect">
            <a:avLst/>
          </a:prstGeom>
          <a:noFill/>
        </p:spPr>
        <p:txBody>
          <a:bodyPr wrap="none" rtlCol="0">
            <a:spAutoFit/>
          </a:bodyPr>
          <a:lstStyle/>
          <a:p>
            <a:r>
              <a:rPr lang="en-US" dirty="0"/>
              <a:t>2</a:t>
            </a:r>
            <a:r>
              <a:rPr lang="en-US" baseline="30000" dirty="0"/>
              <a:t>nd</a:t>
            </a:r>
            <a:r>
              <a:rPr lang="en-US" dirty="0"/>
              <a:t> feature</a:t>
            </a:r>
          </a:p>
        </p:txBody>
      </p:sp>
      <p:cxnSp>
        <p:nvCxnSpPr>
          <p:cNvPr id="33" name="Curved Connector 32">
            <a:extLst>
              <a:ext uri="{FF2B5EF4-FFF2-40B4-BE49-F238E27FC236}">
                <a16:creationId xmlns:a16="http://schemas.microsoft.com/office/drawing/2014/main" id="{508A6C38-FD98-424C-9F3F-86F4773E90C4}"/>
              </a:ext>
            </a:extLst>
          </p:cNvPr>
          <p:cNvCxnSpPr>
            <a:stCxn id="23" idx="3"/>
            <a:endCxn id="16" idx="1"/>
          </p:cNvCxnSpPr>
          <p:nvPr/>
        </p:nvCxnSpPr>
        <p:spPr>
          <a:xfrm flipH="1">
            <a:off x="6095709" y="1319135"/>
            <a:ext cx="3787287" cy="721995"/>
          </a:xfrm>
          <a:prstGeom prst="curvedConnector5">
            <a:avLst>
              <a:gd name="adj1" fmla="val -6036"/>
              <a:gd name="adj2" fmla="val 50000"/>
              <a:gd name="adj3" fmla="val 1060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BC0305-171D-6442-9668-C83D45D03C42}"/>
              </a:ext>
            </a:extLst>
          </p:cNvPr>
          <p:cNvCxnSpPr>
            <a:stCxn id="15" idx="3"/>
            <a:endCxn id="20" idx="1"/>
          </p:cNvCxnSpPr>
          <p:nvPr/>
        </p:nvCxnSpPr>
        <p:spPr>
          <a:xfrm>
            <a:off x="7839481" y="1319135"/>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8C86CE-2C3A-F849-947C-CBF35BD608C3}"/>
              </a:ext>
            </a:extLst>
          </p:cNvPr>
          <p:cNvCxnSpPr>
            <a:cxnSpLocks/>
            <a:stCxn id="19" idx="3"/>
            <a:endCxn id="24" idx="1"/>
          </p:cNvCxnSpPr>
          <p:nvPr/>
        </p:nvCxnSpPr>
        <p:spPr>
          <a:xfrm>
            <a:off x="7839481" y="2041130"/>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4E9D26B-0AD9-A04F-8BC4-03D8E2B1B09C}"/>
              </a:ext>
            </a:extLst>
          </p:cNvPr>
          <p:cNvSpPr txBox="1"/>
          <p:nvPr/>
        </p:nvSpPr>
        <p:spPr>
          <a:xfrm>
            <a:off x="4988488" y="3409782"/>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C839C26-B95A-B64D-8BEC-93319F4CF71D}"/>
                  </a:ext>
                </a:extLst>
              </p:cNvPr>
              <p:cNvSpPr/>
              <p:nvPr/>
            </p:nvSpPr>
            <p:spPr>
              <a:xfrm>
                <a:off x="6086444" y="3384585"/>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7" name="Rectangle 36">
                <a:extLst>
                  <a:ext uri="{FF2B5EF4-FFF2-40B4-BE49-F238E27FC236}">
                    <a16:creationId xmlns:a16="http://schemas.microsoft.com/office/drawing/2014/main" id="{3C839C26-B95A-B64D-8BEC-93319F4CF71D}"/>
                  </a:ext>
                </a:extLst>
              </p:cNvPr>
              <p:cNvSpPr>
                <a:spLocks noRot="1" noChangeAspect="1" noMove="1" noResize="1" noEditPoints="1" noAdjustHandles="1" noChangeArrowheads="1" noChangeShapeType="1" noTextEdit="1"/>
              </p:cNvSpPr>
              <p:nvPr/>
            </p:nvSpPr>
            <p:spPr>
              <a:xfrm>
                <a:off x="6086444" y="3384585"/>
                <a:ext cx="395032" cy="41972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0CA4B47-FDB1-5041-92E6-8533408A196B}"/>
                  </a:ext>
                </a:extLst>
              </p:cNvPr>
              <p:cNvSpPr/>
              <p:nvPr/>
            </p:nvSpPr>
            <p:spPr>
              <a:xfrm>
                <a:off x="6586731" y="3384584"/>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8" name="Rectangle 37">
                <a:extLst>
                  <a:ext uri="{FF2B5EF4-FFF2-40B4-BE49-F238E27FC236}">
                    <a16:creationId xmlns:a16="http://schemas.microsoft.com/office/drawing/2014/main" id="{F0CA4B47-FDB1-5041-92E6-8533408A196B}"/>
                  </a:ext>
                </a:extLst>
              </p:cNvPr>
              <p:cNvSpPr>
                <a:spLocks noRot="1" noChangeAspect="1" noMove="1" noResize="1" noEditPoints="1" noAdjustHandles="1" noChangeArrowheads="1" noChangeShapeType="1" noTextEdit="1"/>
              </p:cNvSpPr>
              <p:nvPr/>
            </p:nvSpPr>
            <p:spPr>
              <a:xfrm>
                <a:off x="6586731" y="3384584"/>
                <a:ext cx="395032" cy="4197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0D68A6AC-5C9F-0047-A270-7899D73A70A4}"/>
                  </a:ext>
                </a:extLst>
              </p:cNvPr>
              <p:cNvSpPr/>
              <p:nvPr/>
            </p:nvSpPr>
            <p:spPr>
              <a:xfrm>
                <a:off x="6535535"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2" name="Rectangle 61">
                <a:extLst>
                  <a:ext uri="{FF2B5EF4-FFF2-40B4-BE49-F238E27FC236}">
                    <a16:creationId xmlns:a16="http://schemas.microsoft.com/office/drawing/2014/main" id="{0D68A6AC-5C9F-0047-A270-7899D73A70A4}"/>
                  </a:ext>
                </a:extLst>
              </p:cNvPr>
              <p:cNvSpPr>
                <a:spLocks noRot="1" noChangeAspect="1" noMove="1" noResize="1" noEditPoints="1" noAdjustHandles="1" noChangeArrowheads="1" noChangeShapeType="1" noTextEdit="1"/>
              </p:cNvSpPr>
              <p:nvPr/>
            </p:nvSpPr>
            <p:spPr>
              <a:xfrm>
                <a:off x="6535535" y="1111850"/>
                <a:ext cx="395032" cy="41972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D4D8059-576B-A74D-AA79-B3E02018F641}"/>
                  </a:ext>
                </a:extLst>
              </p:cNvPr>
              <p:cNvSpPr/>
              <p:nvPr/>
            </p:nvSpPr>
            <p:spPr>
              <a:xfrm>
                <a:off x="6985604"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3" name="Rectangle 62">
                <a:extLst>
                  <a:ext uri="{FF2B5EF4-FFF2-40B4-BE49-F238E27FC236}">
                    <a16:creationId xmlns:a16="http://schemas.microsoft.com/office/drawing/2014/main" id="{4D4D8059-576B-A74D-AA79-B3E02018F641}"/>
                  </a:ext>
                </a:extLst>
              </p:cNvPr>
              <p:cNvSpPr>
                <a:spLocks noRot="1" noChangeAspect="1" noMove="1" noResize="1" noEditPoints="1" noAdjustHandles="1" noChangeArrowheads="1" noChangeShapeType="1" noTextEdit="1"/>
              </p:cNvSpPr>
              <p:nvPr/>
            </p:nvSpPr>
            <p:spPr>
              <a:xfrm>
                <a:off x="6985604" y="1111850"/>
                <a:ext cx="395032" cy="41972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D03D0AD0-A3B1-9C4B-AF72-B1971C7FAEAE}"/>
                  </a:ext>
                </a:extLst>
              </p:cNvPr>
              <p:cNvSpPr/>
              <p:nvPr/>
            </p:nvSpPr>
            <p:spPr>
              <a:xfrm>
                <a:off x="7435184"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4" name="Rectangle 63">
                <a:extLst>
                  <a:ext uri="{FF2B5EF4-FFF2-40B4-BE49-F238E27FC236}">
                    <a16:creationId xmlns:a16="http://schemas.microsoft.com/office/drawing/2014/main" id="{D03D0AD0-A3B1-9C4B-AF72-B1971C7FAEAE}"/>
                  </a:ext>
                </a:extLst>
              </p:cNvPr>
              <p:cNvSpPr>
                <a:spLocks noRot="1" noChangeAspect="1" noMove="1" noResize="1" noEditPoints="1" noAdjustHandles="1" noChangeArrowheads="1" noChangeShapeType="1" noTextEdit="1"/>
              </p:cNvSpPr>
              <p:nvPr/>
            </p:nvSpPr>
            <p:spPr>
              <a:xfrm>
                <a:off x="7435184" y="1111850"/>
                <a:ext cx="395032" cy="4197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8BEAC65C-1A0D-B149-A092-107CA013D940}"/>
                  </a:ext>
                </a:extLst>
              </p:cNvPr>
              <p:cNvSpPr/>
              <p:nvPr/>
            </p:nvSpPr>
            <p:spPr>
              <a:xfrm>
                <a:off x="6086444"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65" name="Rectangle 64">
                <a:extLst>
                  <a:ext uri="{FF2B5EF4-FFF2-40B4-BE49-F238E27FC236}">
                    <a16:creationId xmlns:a16="http://schemas.microsoft.com/office/drawing/2014/main" id="{8BEAC65C-1A0D-B149-A092-107CA013D940}"/>
                  </a:ext>
                </a:extLst>
              </p:cNvPr>
              <p:cNvSpPr>
                <a:spLocks noRot="1" noChangeAspect="1" noMove="1" noResize="1" noEditPoints="1" noAdjustHandles="1" noChangeArrowheads="1" noChangeShapeType="1" noTextEdit="1"/>
              </p:cNvSpPr>
              <p:nvPr/>
            </p:nvSpPr>
            <p:spPr>
              <a:xfrm>
                <a:off x="6086444" y="1833845"/>
                <a:ext cx="395032" cy="4197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1B4F797-43E1-D44B-8551-F46DEE89BA38}"/>
                  </a:ext>
                </a:extLst>
              </p:cNvPr>
              <p:cNvSpPr/>
              <p:nvPr/>
            </p:nvSpPr>
            <p:spPr>
              <a:xfrm>
                <a:off x="6536024"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66" name="Rectangle 65">
                <a:extLst>
                  <a:ext uri="{FF2B5EF4-FFF2-40B4-BE49-F238E27FC236}">
                    <a16:creationId xmlns:a16="http://schemas.microsoft.com/office/drawing/2014/main" id="{F1B4F797-43E1-D44B-8551-F46DEE89BA38}"/>
                  </a:ext>
                </a:extLst>
              </p:cNvPr>
              <p:cNvSpPr>
                <a:spLocks noRot="1" noChangeAspect="1" noMove="1" noResize="1" noEditPoints="1" noAdjustHandles="1" noChangeArrowheads="1" noChangeShapeType="1" noTextEdit="1"/>
              </p:cNvSpPr>
              <p:nvPr/>
            </p:nvSpPr>
            <p:spPr>
              <a:xfrm>
                <a:off x="6536024" y="1833845"/>
                <a:ext cx="395032" cy="419725"/>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A1E7D350-8ABA-9243-9035-C2965E26E7EF}"/>
                  </a:ext>
                </a:extLst>
              </p:cNvPr>
              <p:cNvSpPr/>
              <p:nvPr/>
            </p:nvSpPr>
            <p:spPr>
              <a:xfrm>
                <a:off x="6985604"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67" name="Rectangle 66">
                <a:extLst>
                  <a:ext uri="{FF2B5EF4-FFF2-40B4-BE49-F238E27FC236}">
                    <a16:creationId xmlns:a16="http://schemas.microsoft.com/office/drawing/2014/main" id="{A1E7D350-8ABA-9243-9035-C2965E26E7EF}"/>
                  </a:ext>
                </a:extLst>
              </p:cNvPr>
              <p:cNvSpPr>
                <a:spLocks noRot="1" noChangeAspect="1" noMove="1" noResize="1" noEditPoints="1" noAdjustHandles="1" noChangeArrowheads="1" noChangeShapeType="1" noTextEdit="1"/>
              </p:cNvSpPr>
              <p:nvPr/>
            </p:nvSpPr>
            <p:spPr>
              <a:xfrm>
                <a:off x="6985604" y="1833845"/>
                <a:ext cx="395032" cy="419725"/>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9F321DCC-85DD-384F-BB05-EF9AF530564D}"/>
                  </a:ext>
                </a:extLst>
              </p:cNvPr>
              <p:cNvSpPr/>
              <p:nvPr/>
            </p:nvSpPr>
            <p:spPr>
              <a:xfrm>
                <a:off x="7435184"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68" name="Rectangle 67">
                <a:extLst>
                  <a:ext uri="{FF2B5EF4-FFF2-40B4-BE49-F238E27FC236}">
                    <a16:creationId xmlns:a16="http://schemas.microsoft.com/office/drawing/2014/main" id="{9F321DCC-85DD-384F-BB05-EF9AF530564D}"/>
                  </a:ext>
                </a:extLst>
              </p:cNvPr>
              <p:cNvSpPr>
                <a:spLocks noRot="1" noChangeAspect="1" noMove="1" noResize="1" noEditPoints="1" noAdjustHandles="1" noChangeArrowheads="1" noChangeShapeType="1" noTextEdit="1"/>
              </p:cNvSpPr>
              <p:nvPr/>
            </p:nvSpPr>
            <p:spPr>
              <a:xfrm>
                <a:off x="7435184" y="1833845"/>
                <a:ext cx="395032" cy="4197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B3787F3D-410A-E54D-A77A-9DA6F8CEA367}"/>
                  </a:ext>
                </a:extLst>
              </p:cNvPr>
              <p:cNvSpPr/>
              <p:nvPr/>
            </p:nvSpPr>
            <p:spPr>
              <a:xfrm>
                <a:off x="8579539"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0" name="Rectangle 69">
                <a:extLst>
                  <a:ext uri="{FF2B5EF4-FFF2-40B4-BE49-F238E27FC236}">
                    <a16:creationId xmlns:a16="http://schemas.microsoft.com/office/drawing/2014/main" id="{B3787F3D-410A-E54D-A77A-9DA6F8CEA367}"/>
                  </a:ext>
                </a:extLst>
              </p:cNvPr>
              <p:cNvSpPr>
                <a:spLocks noRot="1" noChangeAspect="1" noMove="1" noResize="1" noEditPoints="1" noAdjustHandles="1" noChangeArrowheads="1" noChangeShapeType="1" noTextEdit="1"/>
              </p:cNvSpPr>
              <p:nvPr/>
            </p:nvSpPr>
            <p:spPr>
              <a:xfrm>
                <a:off x="8579539" y="1111850"/>
                <a:ext cx="395032" cy="4197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8E7524E0-F9B1-CF4B-95A6-DCB1357F7E07}"/>
                  </a:ext>
                </a:extLst>
              </p:cNvPr>
              <p:cNvSpPr/>
              <p:nvPr/>
            </p:nvSpPr>
            <p:spPr>
              <a:xfrm>
                <a:off x="9029119"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1" name="Rectangle 70">
                <a:extLst>
                  <a:ext uri="{FF2B5EF4-FFF2-40B4-BE49-F238E27FC236}">
                    <a16:creationId xmlns:a16="http://schemas.microsoft.com/office/drawing/2014/main" id="{8E7524E0-F9B1-CF4B-95A6-DCB1357F7E07}"/>
                  </a:ext>
                </a:extLst>
              </p:cNvPr>
              <p:cNvSpPr>
                <a:spLocks noRot="1" noChangeAspect="1" noMove="1" noResize="1" noEditPoints="1" noAdjustHandles="1" noChangeArrowheads="1" noChangeShapeType="1" noTextEdit="1"/>
              </p:cNvSpPr>
              <p:nvPr/>
            </p:nvSpPr>
            <p:spPr>
              <a:xfrm>
                <a:off x="9029119" y="1111850"/>
                <a:ext cx="395032" cy="419725"/>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15961404-008A-7C44-A597-7B7847252899}"/>
                  </a:ext>
                </a:extLst>
              </p:cNvPr>
              <p:cNvSpPr/>
              <p:nvPr/>
            </p:nvSpPr>
            <p:spPr>
              <a:xfrm>
                <a:off x="9478699"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2" name="Rectangle 71">
                <a:extLst>
                  <a:ext uri="{FF2B5EF4-FFF2-40B4-BE49-F238E27FC236}">
                    <a16:creationId xmlns:a16="http://schemas.microsoft.com/office/drawing/2014/main" id="{15961404-008A-7C44-A597-7B7847252899}"/>
                  </a:ext>
                </a:extLst>
              </p:cNvPr>
              <p:cNvSpPr>
                <a:spLocks noRot="1" noChangeAspect="1" noMove="1" noResize="1" noEditPoints="1" noAdjustHandles="1" noChangeArrowheads="1" noChangeShapeType="1" noTextEdit="1"/>
              </p:cNvSpPr>
              <p:nvPr/>
            </p:nvSpPr>
            <p:spPr>
              <a:xfrm>
                <a:off x="9478699" y="1111850"/>
                <a:ext cx="395032" cy="419725"/>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2ED8EFEB-ABB7-C443-8CE2-A03D7E61BC57}"/>
                  </a:ext>
                </a:extLst>
              </p:cNvPr>
              <p:cNvSpPr/>
              <p:nvPr/>
            </p:nvSpPr>
            <p:spPr>
              <a:xfrm>
                <a:off x="8129959"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73" name="Rectangle 72">
                <a:extLst>
                  <a:ext uri="{FF2B5EF4-FFF2-40B4-BE49-F238E27FC236}">
                    <a16:creationId xmlns:a16="http://schemas.microsoft.com/office/drawing/2014/main" id="{2ED8EFEB-ABB7-C443-8CE2-A03D7E61BC57}"/>
                  </a:ext>
                </a:extLst>
              </p:cNvPr>
              <p:cNvSpPr>
                <a:spLocks noRot="1" noChangeAspect="1" noMove="1" noResize="1" noEditPoints="1" noAdjustHandles="1" noChangeArrowheads="1" noChangeShapeType="1" noTextEdit="1"/>
              </p:cNvSpPr>
              <p:nvPr/>
            </p:nvSpPr>
            <p:spPr>
              <a:xfrm>
                <a:off x="8129959" y="1833845"/>
                <a:ext cx="395032" cy="4197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CC3AC3C8-CB2D-2645-9D6F-C85E17BBB261}"/>
                  </a:ext>
                </a:extLst>
              </p:cNvPr>
              <p:cNvSpPr/>
              <p:nvPr/>
            </p:nvSpPr>
            <p:spPr>
              <a:xfrm>
                <a:off x="8579539"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74" name="Rectangle 73">
                <a:extLst>
                  <a:ext uri="{FF2B5EF4-FFF2-40B4-BE49-F238E27FC236}">
                    <a16:creationId xmlns:a16="http://schemas.microsoft.com/office/drawing/2014/main" id="{CC3AC3C8-CB2D-2645-9D6F-C85E17BBB261}"/>
                  </a:ext>
                </a:extLst>
              </p:cNvPr>
              <p:cNvSpPr>
                <a:spLocks noRot="1" noChangeAspect="1" noMove="1" noResize="1" noEditPoints="1" noAdjustHandles="1" noChangeArrowheads="1" noChangeShapeType="1" noTextEdit="1"/>
              </p:cNvSpPr>
              <p:nvPr/>
            </p:nvSpPr>
            <p:spPr>
              <a:xfrm>
                <a:off x="8579539" y="1833845"/>
                <a:ext cx="395032" cy="4197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9CB3D07-FC38-F14A-8675-8515055E9A92}"/>
                  </a:ext>
                </a:extLst>
              </p:cNvPr>
              <p:cNvSpPr/>
              <p:nvPr/>
            </p:nvSpPr>
            <p:spPr>
              <a:xfrm>
                <a:off x="9029119"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75" name="Rectangle 74">
                <a:extLst>
                  <a:ext uri="{FF2B5EF4-FFF2-40B4-BE49-F238E27FC236}">
                    <a16:creationId xmlns:a16="http://schemas.microsoft.com/office/drawing/2014/main" id="{F9CB3D07-FC38-F14A-8675-8515055E9A92}"/>
                  </a:ext>
                </a:extLst>
              </p:cNvPr>
              <p:cNvSpPr>
                <a:spLocks noRot="1" noChangeAspect="1" noMove="1" noResize="1" noEditPoints="1" noAdjustHandles="1" noChangeArrowheads="1" noChangeShapeType="1" noTextEdit="1"/>
              </p:cNvSpPr>
              <p:nvPr/>
            </p:nvSpPr>
            <p:spPr>
              <a:xfrm>
                <a:off x="9029119" y="1833845"/>
                <a:ext cx="395032" cy="419725"/>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252A0B04-FC7A-EF40-80C8-79291C6FC78A}"/>
                  </a:ext>
                </a:extLst>
              </p:cNvPr>
              <p:cNvSpPr/>
              <p:nvPr/>
            </p:nvSpPr>
            <p:spPr>
              <a:xfrm>
                <a:off x="9478699"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76" name="Rectangle 75">
                <a:extLst>
                  <a:ext uri="{FF2B5EF4-FFF2-40B4-BE49-F238E27FC236}">
                    <a16:creationId xmlns:a16="http://schemas.microsoft.com/office/drawing/2014/main" id="{252A0B04-FC7A-EF40-80C8-79291C6FC78A}"/>
                  </a:ext>
                </a:extLst>
              </p:cNvPr>
              <p:cNvSpPr>
                <a:spLocks noRot="1" noChangeAspect="1" noMove="1" noResize="1" noEditPoints="1" noAdjustHandles="1" noChangeArrowheads="1" noChangeShapeType="1" noTextEdit="1"/>
              </p:cNvSpPr>
              <p:nvPr/>
            </p:nvSpPr>
            <p:spPr>
              <a:xfrm>
                <a:off x="9478699" y="1833845"/>
                <a:ext cx="395032" cy="419725"/>
              </a:xfrm>
              <a:prstGeom prst="rect">
                <a:avLst/>
              </a:prstGeom>
              <a:blipFill>
                <a:blip r:embed="rId20"/>
                <a:stretch>
                  <a:fillRect/>
                </a:stretch>
              </a:blipFill>
              <a:ln>
                <a:noFill/>
              </a:ln>
            </p:spPr>
            <p:txBody>
              <a:bodyPr/>
              <a:lstStyle/>
              <a:p>
                <a:r>
                  <a:rPr lang="en-US">
                    <a:noFill/>
                  </a:rPr>
                  <a:t> </a:t>
                </a:r>
              </a:p>
            </p:txBody>
          </p:sp>
        </mc:Fallback>
      </mc:AlternateContent>
      <p:sp>
        <p:nvSpPr>
          <p:cNvPr id="54" name="Title 1">
            <a:extLst>
              <a:ext uri="{FF2B5EF4-FFF2-40B4-BE49-F238E27FC236}">
                <a16:creationId xmlns:a16="http://schemas.microsoft.com/office/drawing/2014/main" id="{A3DC4D3E-3932-A049-805A-E7D50C1D544C}"/>
              </a:ext>
            </a:extLst>
          </p:cNvPr>
          <p:cNvSpPr>
            <a:spLocks noGrp="1"/>
          </p:cNvSpPr>
          <p:nvPr>
            <p:ph type="ctrTitle"/>
          </p:nvPr>
        </p:nvSpPr>
        <p:spPr>
          <a:xfrm>
            <a:off x="121657" y="466664"/>
            <a:ext cx="11160705" cy="483487"/>
          </a:xfrm>
        </p:spPr>
        <p:txBody>
          <a:bodyPr>
            <a:normAutofit fontScale="90000"/>
          </a:bodyPr>
          <a:lstStyle/>
          <a:p>
            <a:r>
              <a:rPr lang="en-US" dirty="0"/>
              <a:t>MLWeaving Memory Layout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5E52CA58-EC39-9847-90CC-08CCD6A513F8}"/>
                  </a:ext>
                </a:extLst>
              </p:cNvPr>
              <p:cNvSpPr/>
              <p:nvPr/>
            </p:nvSpPr>
            <p:spPr>
              <a:xfrm>
                <a:off x="7089447" y="3384583"/>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5" name="Rectangle 54">
                <a:extLst>
                  <a:ext uri="{FF2B5EF4-FFF2-40B4-BE49-F238E27FC236}">
                    <a16:creationId xmlns:a16="http://schemas.microsoft.com/office/drawing/2014/main" id="{5E52CA58-EC39-9847-90CC-08CCD6A513F8}"/>
                  </a:ext>
                </a:extLst>
              </p:cNvPr>
              <p:cNvSpPr>
                <a:spLocks noRot="1" noChangeAspect="1" noMove="1" noResize="1" noEditPoints="1" noAdjustHandles="1" noChangeArrowheads="1" noChangeShapeType="1" noTextEdit="1"/>
              </p:cNvSpPr>
              <p:nvPr/>
            </p:nvSpPr>
            <p:spPr>
              <a:xfrm>
                <a:off x="7089447" y="3384583"/>
                <a:ext cx="395032" cy="419725"/>
              </a:xfrm>
              <a:prstGeom prst="rect">
                <a:avLst/>
              </a:prstGeom>
              <a:blipFill>
                <a:blip r:embed="rId2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979FE528-DCA5-6A4D-ACF4-71EDF02C9C82}"/>
                  </a:ext>
                </a:extLst>
              </p:cNvPr>
              <p:cNvSpPr/>
              <p:nvPr/>
            </p:nvSpPr>
            <p:spPr>
              <a:xfrm>
                <a:off x="7586484" y="3383064"/>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6" name="Rectangle 55">
                <a:extLst>
                  <a:ext uri="{FF2B5EF4-FFF2-40B4-BE49-F238E27FC236}">
                    <a16:creationId xmlns:a16="http://schemas.microsoft.com/office/drawing/2014/main" id="{979FE528-DCA5-6A4D-ACF4-71EDF02C9C82}"/>
                  </a:ext>
                </a:extLst>
              </p:cNvPr>
              <p:cNvSpPr>
                <a:spLocks noRot="1" noChangeAspect="1" noMove="1" noResize="1" noEditPoints="1" noAdjustHandles="1" noChangeArrowheads="1" noChangeShapeType="1" noTextEdit="1"/>
              </p:cNvSpPr>
              <p:nvPr/>
            </p:nvSpPr>
            <p:spPr>
              <a:xfrm>
                <a:off x="7586484" y="3383064"/>
                <a:ext cx="395032" cy="419725"/>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75FAAD7C-FA4C-704E-B477-4CE06F73F4A5}"/>
                  </a:ext>
                </a:extLst>
              </p:cNvPr>
              <p:cNvSpPr/>
              <p:nvPr/>
            </p:nvSpPr>
            <p:spPr>
              <a:xfrm>
                <a:off x="6993974" y="1120463"/>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7" name="Rectangle 56">
                <a:extLst>
                  <a:ext uri="{FF2B5EF4-FFF2-40B4-BE49-F238E27FC236}">
                    <a16:creationId xmlns:a16="http://schemas.microsoft.com/office/drawing/2014/main" id="{75FAAD7C-FA4C-704E-B477-4CE06F73F4A5}"/>
                  </a:ext>
                </a:extLst>
              </p:cNvPr>
              <p:cNvSpPr>
                <a:spLocks noRot="1" noChangeAspect="1" noMove="1" noResize="1" noEditPoints="1" noAdjustHandles="1" noChangeArrowheads="1" noChangeShapeType="1" noTextEdit="1"/>
              </p:cNvSpPr>
              <p:nvPr/>
            </p:nvSpPr>
            <p:spPr>
              <a:xfrm>
                <a:off x="6993974" y="1120463"/>
                <a:ext cx="395032" cy="419725"/>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1602359D-0C52-F144-8D88-B2A3B2AA67B6}"/>
                  </a:ext>
                </a:extLst>
              </p:cNvPr>
              <p:cNvSpPr/>
              <p:nvPr/>
            </p:nvSpPr>
            <p:spPr>
              <a:xfrm>
                <a:off x="7425919" y="112046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8" name="Rectangle 57">
                <a:extLst>
                  <a:ext uri="{FF2B5EF4-FFF2-40B4-BE49-F238E27FC236}">
                    <a16:creationId xmlns:a16="http://schemas.microsoft.com/office/drawing/2014/main" id="{1602359D-0C52-F144-8D88-B2A3B2AA67B6}"/>
                  </a:ext>
                </a:extLst>
              </p:cNvPr>
              <p:cNvSpPr>
                <a:spLocks noRot="1" noChangeAspect="1" noMove="1" noResize="1" noEditPoints="1" noAdjustHandles="1" noChangeArrowheads="1" noChangeShapeType="1" noTextEdit="1"/>
              </p:cNvSpPr>
              <p:nvPr/>
            </p:nvSpPr>
            <p:spPr>
              <a:xfrm>
                <a:off x="7425919" y="1120462"/>
                <a:ext cx="395032" cy="419725"/>
              </a:xfrm>
              <a:prstGeom prst="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86C04495-1791-4C4A-9CE9-9C86577F8C2C}"/>
                  </a:ext>
                </a:extLst>
              </p:cNvPr>
              <p:cNvSpPr/>
              <p:nvPr/>
            </p:nvSpPr>
            <p:spPr>
              <a:xfrm>
                <a:off x="9037512"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9" name="Rectangle 58">
                <a:extLst>
                  <a:ext uri="{FF2B5EF4-FFF2-40B4-BE49-F238E27FC236}">
                    <a16:creationId xmlns:a16="http://schemas.microsoft.com/office/drawing/2014/main" id="{86C04495-1791-4C4A-9CE9-9C86577F8C2C}"/>
                  </a:ext>
                </a:extLst>
              </p:cNvPr>
              <p:cNvSpPr>
                <a:spLocks noRot="1" noChangeAspect="1" noMove="1" noResize="1" noEditPoints="1" noAdjustHandles="1" noChangeArrowheads="1" noChangeShapeType="1" noTextEdit="1"/>
              </p:cNvSpPr>
              <p:nvPr/>
            </p:nvSpPr>
            <p:spPr>
              <a:xfrm>
                <a:off x="9037512" y="1111850"/>
                <a:ext cx="395032" cy="419725"/>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B1CD2B59-B4C1-E943-A12B-4C0525A7E421}"/>
                  </a:ext>
                </a:extLst>
              </p:cNvPr>
              <p:cNvSpPr/>
              <p:nvPr/>
            </p:nvSpPr>
            <p:spPr>
              <a:xfrm>
                <a:off x="9486779"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0" name="Rectangle 59">
                <a:extLst>
                  <a:ext uri="{FF2B5EF4-FFF2-40B4-BE49-F238E27FC236}">
                    <a16:creationId xmlns:a16="http://schemas.microsoft.com/office/drawing/2014/main" id="{B1CD2B59-B4C1-E943-A12B-4C0525A7E421}"/>
                  </a:ext>
                </a:extLst>
              </p:cNvPr>
              <p:cNvSpPr>
                <a:spLocks noRot="1" noChangeAspect="1" noMove="1" noResize="1" noEditPoints="1" noAdjustHandles="1" noChangeArrowheads="1" noChangeShapeType="1" noTextEdit="1"/>
              </p:cNvSpPr>
              <p:nvPr/>
            </p:nvSpPr>
            <p:spPr>
              <a:xfrm>
                <a:off x="9486779" y="1111850"/>
                <a:ext cx="395032" cy="419725"/>
              </a:xfrm>
              <a:prstGeom prst="rect">
                <a:avLst/>
              </a:prstGeom>
              <a:blipFill>
                <a:blip r:embed="rId26"/>
                <a:stretch>
                  <a:fillRect/>
                </a:stretch>
              </a:blipFill>
              <a:ln>
                <a:noFill/>
              </a:ln>
            </p:spPr>
            <p:txBody>
              <a:bodyPr/>
              <a:lstStyle/>
              <a:p>
                <a:r>
                  <a:rPr lang="en-US">
                    <a:noFill/>
                  </a:rPr>
                  <a:t> </a:t>
                </a:r>
              </a:p>
            </p:txBody>
          </p:sp>
        </mc:Fallback>
      </mc:AlternateContent>
      <p:sp>
        <p:nvSpPr>
          <p:cNvPr id="61" name="TextBox 60">
            <a:extLst>
              <a:ext uri="{FF2B5EF4-FFF2-40B4-BE49-F238E27FC236}">
                <a16:creationId xmlns:a16="http://schemas.microsoft.com/office/drawing/2014/main" id="{EA188D09-670B-0C42-9D97-405D3E1186A0}"/>
              </a:ext>
            </a:extLst>
          </p:cNvPr>
          <p:cNvSpPr txBox="1"/>
          <p:nvPr/>
        </p:nvSpPr>
        <p:spPr>
          <a:xfrm>
            <a:off x="5111647" y="2787972"/>
            <a:ext cx="1475084" cy="369332"/>
          </a:xfrm>
          <a:prstGeom prst="rect">
            <a:avLst/>
          </a:prstGeom>
          <a:noFill/>
        </p:spPr>
        <p:txBody>
          <a:bodyPr wrap="none" rtlCol="0">
            <a:spAutoFit/>
          </a:bodyPr>
          <a:lstStyle/>
          <a:p>
            <a:r>
              <a:rPr lang="en-US" dirty="0" err="1"/>
              <a:t>MLWeaving</a:t>
            </a:r>
            <a:r>
              <a:rPr lang="en-US" dirty="0"/>
              <a:t>:</a:t>
            </a:r>
          </a:p>
        </p:txBody>
      </p:sp>
    </p:spTree>
    <p:extLst>
      <p:ext uri="{BB962C8B-B14F-4D97-AF65-F5344CB8AC3E}">
        <p14:creationId xmlns:p14="http://schemas.microsoft.com/office/powerpoint/2010/main" val="28830435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a:extLst>
              <a:ext uri="{FF2B5EF4-FFF2-40B4-BE49-F238E27FC236}">
                <a16:creationId xmlns:a16="http://schemas.microsoft.com/office/drawing/2014/main" id="{0BBDE03C-2D98-1C42-93B7-FA920F9C434E}"/>
              </a:ext>
            </a:extLst>
          </p:cNvPr>
          <p:cNvSpPr/>
          <p:nvPr/>
        </p:nvSpPr>
        <p:spPr>
          <a:xfrm>
            <a:off x="734517" y="1334127"/>
            <a:ext cx="1034322" cy="1469036"/>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sp>
        <p:nvSpPr>
          <p:cNvPr id="4" name="Rectangle 3">
            <a:extLst>
              <a:ext uri="{FF2B5EF4-FFF2-40B4-BE49-F238E27FC236}">
                <a16:creationId xmlns:a16="http://schemas.microsoft.com/office/drawing/2014/main" id="{5E25A80C-CF86-F144-B8BB-B0EF8BA45A3B}"/>
              </a:ext>
            </a:extLst>
          </p:cNvPr>
          <p:cNvSpPr/>
          <p:nvPr/>
        </p:nvSpPr>
        <p:spPr>
          <a:xfrm>
            <a:off x="2840635" y="1330326"/>
            <a:ext cx="1409075" cy="14690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a:t>
            </a:r>
          </a:p>
        </p:txBody>
      </p:sp>
      <p:cxnSp>
        <p:nvCxnSpPr>
          <p:cNvPr id="6" name="Straight Arrow Connector 5">
            <a:extLst>
              <a:ext uri="{FF2B5EF4-FFF2-40B4-BE49-F238E27FC236}">
                <a16:creationId xmlns:a16="http://schemas.microsoft.com/office/drawing/2014/main" id="{FA54FCD8-F568-2E46-9C2D-647524497B19}"/>
              </a:ext>
            </a:extLst>
          </p:cNvPr>
          <p:cNvCxnSpPr>
            <a:stCxn id="3" idx="4"/>
            <a:endCxn id="4" idx="1"/>
          </p:cNvCxnSpPr>
          <p:nvPr/>
        </p:nvCxnSpPr>
        <p:spPr>
          <a:xfrm flipV="1">
            <a:off x="1768839" y="2064844"/>
            <a:ext cx="1071796" cy="38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D21586-1B72-774A-9D41-F33D2C41FC97}"/>
              </a:ext>
            </a:extLst>
          </p:cNvPr>
          <p:cNvSpPr txBox="1"/>
          <p:nvPr/>
        </p:nvSpPr>
        <p:spPr>
          <a:xfrm>
            <a:off x="224853" y="2967073"/>
            <a:ext cx="4242216" cy="646331"/>
          </a:xfrm>
          <a:prstGeom prst="rect">
            <a:avLst/>
          </a:prstGeom>
          <a:noFill/>
        </p:spPr>
        <p:txBody>
          <a:bodyPr wrap="square" rtlCol="0">
            <a:spAutoFit/>
          </a:bodyPr>
          <a:lstStyle/>
          <a:p>
            <a:pPr algn="ctr"/>
            <a:r>
              <a:rPr lang="en-US" i="1" dirty="0"/>
              <a:t>Observation 1: </a:t>
            </a:r>
          </a:p>
          <a:p>
            <a:pPr algn="ctr"/>
            <a:r>
              <a:rPr lang="en-US" i="1" dirty="0"/>
              <a:t>Often memory bandwidth bound</a:t>
            </a:r>
          </a:p>
        </p:txBody>
      </p:sp>
      <p:sp>
        <p:nvSpPr>
          <p:cNvPr id="8" name="TextBox 7">
            <a:extLst>
              <a:ext uri="{FF2B5EF4-FFF2-40B4-BE49-F238E27FC236}">
                <a16:creationId xmlns:a16="http://schemas.microsoft.com/office/drawing/2014/main" id="{9878D333-4270-4E4A-A2A4-E884840DBB82}"/>
              </a:ext>
            </a:extLst>
          </p:cNvPr>
          <p:cNvSpPr txBox="1"/>
          <p:nvPr/>
        </p:nvSpPr>
        <p:spPr>
          <a:xfrm>
            <a:off x="179882" y="3779145"/>
            <a:ext cx="4444885" cy="646331"/>
          </a:xfrm>
          <a:prstGeom prst="rect">
            <a:avLst/>
          </a:prstGeom>
          <a:noFill/>
        </p:spPr>
        <p:txBody>
          <a:bodyPr wrap="square" rtlCol="0">
            <a:spAutoFit/>
          </a:bodyPr>
          <a:lstStyle/>
          <a:p>
            <a:pPr algn="ctr"/>
            <a:r>
              <a:rPr lang="en-US" i="1" dirty="0"/>
              <a:t>Observation 2: Low precision (e.g., 8 bit fixed point) often provides reasonable quality</a:t>
            </a:r>
          </a:p>
        </p:txBody>
      </p:sp>
      <p:sp>
        <p:nvSpPr>
          <p:cNvPr id="9" name="TextBox 8">
            <a:extLst>
              <a:ext uri="{FF2B5EF4-FFF2-40B4-BE49-F238E27FC236}">
                <a16:creationId xmlns:a16="http://schemas.microsoft.com/office/drawing/2014/main" id="{59B57595-73FF-0443-9C2A-DC0284DC3955}"/>
              </a:ext>
            </a:extLst>
          </p:cNvPr>
          <p:cNvSpPr txBox="1"/>
          <p:nvPr/>
        </p:nvSpPr>
        <p:spPr>
          <a:xfrm>
            <a:off x="224854" y="4583405"/>
            <a:ext cx="4242216" cy="923330"/>
          </a:xfrm>
          <a:prstGeom prst="rect">
            <a:avLst/>
          </a:prstGeom>
          <a:noFill/>
        </p:spPr>
        <p:txBody>
          <a:bodyPr wrap="square" rtlCol="0">
            <a:spAutoFit/>
          </a:bodyPr>
          <a:lstStyle/>
          <a:p>
            <a:pPr algn="ctr"/>
            <a:r>
              <a:rPr lang="en-US" i="1" dirty="0"/>
              <a:t>Observation 3: Different training task might need different precision level even on the same dataset</a:t>
            </a:r>
          </a:p>
        </p:txBody>
      </p:sp>
      <p:sp>
        <p:nvSpPr>
          <p:cNvPr id="10" name="TextBox 9">
            <a:extLst>
              <a:ext uri="{FF2B5EF4-FFF2-40B4-BE49-F238E27FC236}">
                <a16:creationId xmlns:a16="http://schemas.microsoft.com/office/drawing/2014/main" id="{59B215F1-B73E-5B4A-8142-6F773074EF34}"/>
              </a:ext>
            </a:extLst>
          </p:cNvPr>
          <p:cNvSpPr txBox="1"/>
          <p:nvPr/>
        </p:nvSpPr>
        <p:spPr>
          <a:xfrm>
            <a:off x="-22487" y="5551331"/>
            <a:ext cx="4834327" cy="1200329"/>
          </a:xfrm>
          <a:prstGeom prst="rect">
            <a:avLst/>
          </a:prstGeom>
          <a:noFill/>
        </p:spPr>
        <p:txBody>
          <a:bodyPr wrap="square" rtlCol="0">
            <a:spAutoFit/>
          </a:bodyPr>
          <a:lstStyle/>
          <a:p>
            <a:pPr algn="ctr"/>
            <a:r>
              <a:rPr lang="en-US" sz="2400" i="1" dirty="0"/>
              <a:t>Can we store the data in a new data structure that supports arbitrary precision data movement?</a:t>
            </a:r>
          </a:p>
        </p:txBody>
      </p:sp>
      <p:sp>
        <p:nvSpPr>
          <p:cNvPr id="11" name="TextBox 10">
            <a:extLst>
              <a:ext uri="{FF2B5EF4-FFF2-40B4-BE49-F238E27FC236}">
                <a16:creationId xmlns:a16="http://schemas.microsoft.com/office/drawing/2014/main" id="{A6D7C699-B367-3144-A70B-8CEE1B31DB74}"/>
              </a:ext>
            </a:extLst>
          </p:cNvPr>
          <p:cNvSpPr txBox="1"/>
          <p:nvPr/>
        </p:nvSpPr>
        <p:spPr>
          <a:xfrm>
            <a:off x="5111647" y="211834"/>
            <a:ext cx="4277133" cy="369332"/>
          </a:xfrm>
          <a:prstGeom prst="rect">
            <a:avLst/>
          </a:prstGeom>
          <a:noFill/>
        </p:spPr>
        <p:txBody>
          <a:bodyPr wrap="none" rtlCol="0">
            <a:spAutoFit/>
          </a:bodyPr>
          <a:lstStyle/>
          <a:p>
            <a:r>
              <a:rPr lang="en-US" dirty="0"/>
              <a:t>How most systems store ML data today:</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E1284FE-8F7D-0542-A13D-6782B965D4C1}"/>
                  </a:ext>
                </a:extLst>
              </p:cNvPr>
              <p:cNvSpPr/>
              <p:nvPr/>
            </p:nvSpPr>
            <p:spPr>
              <a:xfrm>
                <a:off x="6095709"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12" name="Rectangle 11">
                <a:extLst>
                  <a:ext uri="{FF2B5EF4-FFF2-40B4-BE49-F238E27FC236}">
                    <a16:creationId xmlns:a16="http://schemas.microsoft.com/office/drawing/2014/main" id="{0E1284FE-8F7D-0542-A13D-6782B965D4C1}"/>
                  </a:ext>
                </a:extLst>
              </p:cNvPr>
              <p:cNvSpPr>
                <a:spLocks noRot="1" noChangeAspect="1" noMove="1" noResize="1" noEditPoints="1" noAdjustHandles="1" noChangeArrowheads="1" noChangeShapeType="1" noTextEdit="1"/>
              </p:cNvSpPr>
              <p:nvPr/>
            </p:nvSpPr>
            <p:spPr>
              <a:xfrm>
                <a:off x="6095709" y="1109272"/>
                <a:ext cx="395032" cy="419725"/>
              </a:xfrm>
              <a:prstGeom prst="rect">
                <a:avLst/>
              </a:prstGeom>
              <a:blipFill>
                <a:blip r:embed="rId3"/>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8F0B6D1-B074-5042-A2EE-5B9A9C7B5935}"/>
              </a:ext>
            </a:extLst>
          </p:cNvPr>
          <p:cNvSpPr/>
          <p:nvPr/>
        </p:nvSpPr>
        <p:spPr>
          <a:xfrm>
            <a:off x="6544800"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CBBB20FF-7ED5-3742-8C53-5851C2DEBE17}"/>
              </a:ext>
            </a:extLst>
          </p:cNvPr>
          <p:cNvSpPr/>
          <p:nvPr/>
        </p:nvSpPr>
        <p:spPr>
          <a:xfrm>
            <a:off x="6994869"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7982BD43-C50A-A446-A838-548E9451062D}"/>
              </a:ext>
            </a:extLst>
          </p:cNvPr>
          <p:cNvSpPr/>
          <p:nvPr/>
        </p:nvSpPr>
        <p:spPr>
          <a:xfrm>
            <a:off x="7444449"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A038AA1E-3661-4348-8779-1C857E4476EF}"/>
              </a:ext>
            </a:extLst>
          </p:cNvPr>
          <p:cNvSpPr/>
          <p:nvPr/>
        </p:nvSpPr>
        <p:spPr>
          <a:xfrm>
            <a:off x="6095709"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1</a:t>
            </a:r>
          </a:p>
        </p:txBody>
      </p:sp>
      <p:sp>
        <p:nvSpPr>
          <p:cNvPr id="17" name="Rectangle 16">
            <a:extLst>
              <a:ext uri="{FF2B5EF4-FFF2-40B4-BE49-F238E27FC236}">
                <a16:creationId xmlns:a16="http://schemas.microsoft.com/office/drawing/2014/main" id="{ACECEC1E-457B-014C-8887-F9EB13B267FC}"/>
              </a:ext>
            </a:extLst>
          </p:cNvPr>
          <p:cNvSpPr/>
          <p:nvPr/>
        </p:nvSpPr>
        <p:spPr>
          <a:xfrm>
            <a:off x="6545289"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a:t>
            </a:r>
          </a:p>
        </p:txBody>
      </p:sp>
      <p:sp>
        <p:nvSpPr>
          <p:cNvPr id="18" name="Rectangle 17">
            <a:extLst>
              <a:ext uri="{FF2B5EF4-FFF2-40B4-BE49-F238E27FC236}">
                <a16:creationId xmlns:a16="http://schemas.microsoft.com/office/drawing/2014/main" id="{1BE3D728-28CF-AC4A-BF0E-8ADE7D2A682D}"/>
              </a:ext>
            </a:extLst>
          </p:cNvPr>
          <p:cNvSpPr/>
          <p:nvPr/>
        </p:nvSpPr>
        <p:spPr>
          <a:xfrm>
            <a:off x="6994869"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1</a:t>
            </a:r>
          </a:p>
        </p:txBody>
      </p:sp>
      <p:sp>
        <p:nvSpPr>
          <p:cNvPr id="19" name="Rectangle 18">
            <a:extLst>
              <a:ext uri="{FF2B5EF4-FFF2-40B4-BE49-F238E27FC236}">
                <a16:creationId xmlns:a16="http://schemas.microsoft.com/office/drawing/2014/main" id="{C9FFC9FB-8B9E-B94F-A696-4FFBF7A66FFD}"/>
              </a:ext>
            </a:extLst>
          </p:cNvPr>
          <p:cNvSpPr/>
          <p:nvPr/>
        </p:nvSpPr>
        <p:spPr>
          <a:xfrm>
            <a:off x="7444449"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1</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F4FA0BD-8CE9-AF4F-AA20-B97CE63B51A8}"/>
                  </a:ext>
                </a:extLst>
              </p:cNvPr>
              <p:cNvSpPr/>
              <p:nvPr/>
            </p:nvSpPr>
            <p:spPr>
              <a:xfrm>
                <a:off x="8139224"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20" name="Rectangle 19">
                <a:extLst>
                  <a:ext uri="{FF2B5EF4-FFF2-40B4-BE49-F238E27FC236}">
                    <a16:creationId xmlns:a16="http://schemas.microsoft.com/office/drawing/2014/main" id="{2F4FA0BD-8CE9-AF4F-AA20-B97CE63B51A8}"/>
                  </a:ext>
                </a:extLst>
              </p:cNvPr>
              <p:cNvSpPr>
                <a:spLocks noRot="1" noChangeAspect="1" noMove="1" noResize="1" noEditPoints="1" noAdjustHandles="1" noChangeArrowheads="1" noChangeShapeType="1" noTextEdit="1"/>
              </p:cNvSpPr>
              <p:nvPr/>
            </p:nvSpPr>
            <p:spPr>
              <a:xfrm>
                <a:off x="8139224" y="1109272"/>
                <a:ext cx="395032" cy="419725"/>
              </a:xfrm>
              <a:prstGeom prst="rect">
                <a:avLst/>
              </a:prstGeom>
              <a:blipFill>
                <a:blip r:embed="rId4"/>
                <a:stretch>
                  <a:fillRect/>
                </a:stretch>
              </a:blipFill>
              <a:ln>
                <a:noFill/>
              </a:ln>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C4AC7A6-F8B5-9A42-B242-D6FB91B7A294}"/>
              </a:ext>
            </a:extLst>
          </p:cNvPr>
          <p:cNvSpPr/>
          <p:nvPr/>
        </p:nvSpPr>
        <p:spPr>
          <a:xfrm>
            <a:off x="8588804"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Rectangle 21">
            <a:extLst>
              <a:ext uri="{FF2B5EF4-FFF2-40B4-BE49-F238E27FC236}">
                <a16:creationId xmlns:a16="http://schemas.microsoft.com/office/drawing/2014/main" id="{1BB0E8FF-BBB6-0F4A-9D30-03FDAA484B45}"/>
              </a:ext>
            </a:extLst>
          </p:cNvPr>
          <p:cNvSpPr/>
          <p:nvPr/>
        </p:nvSpPr>
        <p:spPr>
          <a:xfrm>
            <a:off x="9038384"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Rectangle 22">
            <a:extLst>
              <a:ext uri="{FF2B5EF4-FFF2-40B4-BE49-F238E27FC236}">
                <a16:creationId xmlns:a16="http://schemas.microsoft.com/office/drawing/2014/main" id="{330FA26C-CFFE-5844-BA3B-88B087648624}"/>
              </a:ext>
            </a:extLst>
          </p:cNvPr>
          <p:cNvSpPr/>
          <p:nvPr/>
        </p:nvSpPr>
        <p:spPr>
          <a:xfrm>
            <a:off x="9487964"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Rectangle 23">
            <a:extLst>
              <a:ext uri="{FF2B5EF4-FFF2-40B4-BE49-F238E27FC236}">
                <a16:creationId xmlns:a16="http://schemas.microsoft.com/office/drawing/2014/main" id="{A9B7BACA-3B4B-B943-A6C7-D38435480874}"/>
              </a:ext>
            </a:extLst>
          </p:cNvPr>
          <p:cNvSpPr/>
          <p:nvPr/>
        </p:nvSpPr>
        <p:spPr>
          <a:xfrm>
            <a:off x="8139224"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2"/>
                </a:solidFill>
              </a:rPr>
              <a:t>2</a:t>
            </a:r>
          </a:p>
        </p:txBody>
      </p:sp>
      <p:sp>
        <p:nvSpPr>
          <p:cNvPr id="25" name="Rectangle 24">
            <a:extLst>
              <a:ext uri="{FF2B5EF4-FFF2-40B4-BE49-F238E27FC236}">
                <a16:creationId xmlns:a16="http://schemas.microsoft.com/office/drawing/2014/main" id="{D2F4A690-D493-C14E-8285-E8609D6DFB69}"/>
              </a:ext>
            </a:extLst>
          </p:cNvPr>
          <p:cNvSpPr/>
          <p:nvPr/>
        </p:nvSpPr>
        <p:spPr>
          <a:xfrm>
            <a:off x="8588804"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2</a:t>
            </a:r>
          </a:p>
        </p:txBody>
      </p:sp>
      <p:sp>
        <p:nvSpPr>
          <p:cNvPr id="26" name="Rectangle 25">
            <a:extLst>
              <a:ext uri="{FF2B5EF4-FFF2-40B4-BE49-F238E27FC236}">
                <a16:creationId xmlns:a16="http://schemas.microsoft.com/office/drawing/2014/main" id="{EE22813F-503C-2C43-9693-AE3F99F6D979}"/>
              </a:ext>
            </a:extLst>
          </p:cNvPr>
          <p:cNvSpPr/>
          <p:nvPr/>
        </p:nvSpPr>
        <p:spPr>
          <a:xfrm>
            <a:off x="9038384"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2</a:t>
            </a:r>
          </a:p>
        </p:txBody>
      </p:sp>
      <p:sp>
        <p:nvSpPr>
          <p:cNvPr id="27" name="Rectangle 26">
            <a:extLst>
              <a:ext uri="{FF2B5EF4-FFF2-40B4-BE49-F238E27FC236}">
                <a16:creationId xmlns:a16="http://schemas.microsoft.com/office/drawing/2014/main" id="{CF8EB16D-1F8D-8943-993C-6E98EB33AA79}"/>
              </a:ext>
            </a:extLst>
          </p:cNvPr>
          <p:cNvSpPr/>
          <p:nvPr/>
        </p:nvSpPr>
        <p:spPr>
          <a:xfrm>
            <a:off x="9487964"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2</a:t>
            </a:r>
          </a:p>
        </p:txBody>
      </p:sp>
      <p:sp>
        <p:nvSpPr>
          <p:cNvPr id="28" name="TextBox 27">
            <a:extLst>
              <a:ext uri="{FF2B5EF4-FFF2-40B4-BE49-F238E27FC236}">
                <a16:creationId xmlns:a16="http://schemas.microsoft.com/office/drawing/2014/main" id="{8924F3B7-AEA2-EC4E-BF85-B4D85832D9A8}"/>
              </a:ext>
            </a:extLst>
          </p:cNvPr>
          <p:cNvSpPr txBox="1"/>
          <p:nvPr/>
        </p:nvSpPr>
        <p:spPr>
          <a:xfrm>
            <a:off x="4989869" y="1134468"/>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p:sp>
        <p:nvSpPr>
          <p:cNvPr id="29" name="TextBox 28">
            <a:extLst>
              <a:ext uri="{FF2B5EF4-FFF2-40B4-BE49-F238E27FC236}">
                <a16:creationId xmlns:a16="http://schemas.microsoft.com/office/drawing/2014/main" id="{0C212BF8-7148-C44C-A344-18D3C084A71C}"/>
              </a:ext>
            </a:extLst>
          </p:cNvPr>
          <p:cNvSpPr txBox="1"/>
          <p:nvPr/>
        </p:nvSpPr>
        <p:spPr>
          <a:xfrm>
            <a:off x="4962841" y="1856463"/>
            <a:ext cx="1055289" cy="369332"/>
          </a:xfrm>
          <a:prstGeom prst="rect">
            <a:avLst/>
          </a:prstGeom>
          <a:noFill/>
        </p:spPr>
        <p:txBody>
          <a:bodyPr wrap="none" rtlCol="0">
            <a:spAutoFit/>
          </a:bodyPr>
          <a:lstStyle/>
          <a:p>
            <a:r>
              <a:rPr lang="en-US" dirty="0"/>
              <a:t>2</a:t>
            </a:r>
            <a:r>
              <a:rPr lang="en-US" baseline="30000" dirty="0"/>
              <a:t>nd</a:t>
            </a:r>
            <a:r>
              <a:rPr lang="en-US" dirty="0"/>
              <a:t> row B</a:t>
            </a:r>
          </a:p>
        </p:txBody>
      </p:sp>
      <p:sp>
        <p:nvSpPr>
          <p:cNvPr id="30" name="TextBox 29">
            <a:extLst>
              <a:ext uri="{FF2B5EF4-FFF2-40B4-BE49-F238E27FC236}">
                <a16:creationId xmlns:a16="http://schemas.microsoft.com/office/drawing/2014/main" id="{FA368539-4F04-AC4C-9BE1-FAB0D5BCB2F5}"/>
              </a:ext>
            </a:extLst>
          </p:cNvPr>
          <p:cNvSpPr txBox="1"/>
          <p:nvPr/>
        </p:nvSpPr>
        <p:spPr>
          <a:xfrm>
            <a:off x="6323004" y="633615"/>
            <a:ext cx="1234633" cy="369332"/>
          </a:xfrm>
          <a:prstGeom prst="rect">
            <a:avLst/>
          </a:prstGeom>
          <a:noFill/>
        </p:spPr>
        <p:txBody>
          <a:bodyPr wrap="none" rtlCol="0">
            <a:spAutoFit/>
          </a:bodyPr>
          <a:lstStyle/>
          <a:p>
            <a:r>
              <a:rPr lang="en-US" dirty="0"/>
              <a:t>1</a:t>
            </a:r>
            <a:r>
              <a:rPr lang="en-US" baseline="30000" dirty="0"/>
              <a:t>st</a:t>
            </a:r>
            <a:r>
              <a:rPr lang="en-US" dirty="0"/>
              <a:t> feature</a:t>
            </a:r>
          </a:p>
        </p:txBody>
      </p:sp>
      <p:sp>
        <p:nvSpPr>
          <p:cNvPr id="31" name="TextBox 30">
            <a:extLst>
              <a:ext uri="{FF2B5EF4-FFF2-40B4-BE49-F238E27FC236}">
                <a16:creationId xmlns:a16="http://schemas.microsoft.com/office/drawing/2014/main" id="{F04EB6B0-9335-DE4B-AEA9-F2114D71065F}"/>
              </a:ext>
            </a:extLst>
          </p:cNvPr>
          <p:cNvSpPr txBox="1"/>
          <p:nvPr/>
        </p:nvSpPr>
        <p:spPr>
          <a:xfrm>
            <a:off x="8346389" y="633615"/>
            <a:ext cx="1285929" cy="369332"/>
          </a:xfrm>
          <a:prstGeom prst="rect">
            <a:avLst/>
          </a:prstGeom>
          <a:noFill/>
        </p:spPr>
        <p:txBody>
          <a:bodyPr wrap="none" rtlCol="0">
            <a:spAutoFit/>
          </a:bodyPr>
          <a:lstStyle/>
          <a:p>
            <a:r>
              <a:rPr lang="en-US" dirty="0"/>
              <a:t>2</a:t>
            </a:r>
            <a:r>
              <a:rPr lang="en-US" baseline="30000" dirty="0"/>
              <a:t>nd</a:t>
            </a:r>
            <a:r>
              <a:rPr lang="en-US" dirty="0"/>
              <a:t> feature</a:t>
            </a:r>
          </a:p>
        </p:txBody>
      </p:sp>
      <p:cxnSp>
        <p:nvCxnSpPr>
          <p:cNvPr id="33" name="Curved Connector 32">
            <a:extLst>
              <a:ext uri="{FF2B5EF4-FFF2-40B4-BE49-F238E27FC236}">
                <a16:creationId xmlns:a16="http://schemas.microsoft.com/office/drawing/2014/main" id="{508A6C38-FD98-424C-9F3F-86F4773E90C4}"/>
              </a:ext>
            </a:extLst>
          </p:cNvPr>
          <p:cNvCxnSpPr>
            <a:stCxn id="23" idx="3"/>
            <a:endCxn id="16" idx="1"/>
          </p:cNvCxnSpPr>
          <p:nvPr/>
        </p:nvCxnSpPr>
        <p:spPr>
          <a:xfrm flipH="1">
            <a:off x="6095709" y="1319135"/>
            <a:ext cx="3787287" cy="721995"/>
          </a:xfrm>
          <a:prstGeom prst="curvedConnector5">
            <a:avLst>
              <a:gd name="adj1" fmla="val -6036"/>
              <a:gd name="adj2" fmla="val 50000"/>
              <a:gd name="adj3" fmla="val 1060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BC0305-171D-6442-9668-C83D45D03C42}"/>
              </a:ext>
            </a:extLst>
          </p:cNvPr>
          <p:cNvCxnSpPr>
            <a:stCxn id="15" idx="3"/>
            <a:endCxn id="20" idx="1"/>
          </p:cNvCxnSpPr>
          <p:nvPr/>
        </p:nvCxnSpPr>
        <p:spPr>
          <a:xfrm>
            <a:off x="7839481" y="1319135"/>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8C86CE-2C3A-F849-947C-CBF35BD608C3}"/>
              </a:ext>
            </a:extLst>
          </p:cNvPr>
          <p:cNvCxnSpPr>
            <a:cxnSpLocks/>
            <a:stCxn id="19" idx="3"/>
            <a:endCxn id="24" idx="1"/>
          </p:cNvCxnSpPr>
          <p:nvPr/>
        </p:nvCxnSpPr>
        <p:spPr>
          <a:xfrm>
            <a:off x="7839481" y="2041130"/>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4E9D26B-0AD9-A04F-8BC4-03D8E2B1B09C}"/>
              </a:ext>
            </a:extLst>
          </p:cNvPr>
          <p:cNvSpPr txBox="1"/>
          <p:nvPr/>
        </p:nvSpPr>
        <p:spPr>
          <a:xfrm>
            <a:off x="4988488" y="3409782"/>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C839C26-B95A-B64D-8BEC-93319F4CF71D}"/>
                  </a:ext>
                </a:extLst>
              </p:cNvPr>
              <p:cNvSpPr/>
              <p:nvPr/>
            </p:nvSpPr>
            <p:spPr>
              <a:xfrm>
                <a:off x="6086444" y="3384585"/>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7" name="Rectangle 36">
                <a:extLst>
                  <a:ext uri="{FF2B5EF4-FFF2-40B4-BE49-F238E27FC236}">
                    <a16:creationId xmlns:a16="http://schemas.microsoft.com/office/drawing/2014/main" id="{3C839C26-B95A-B64D-8BEC-93319F4CF71D}"/>
                  </a:ext>
                </a:extLst>
              </p:cNvPr>
              <p:cNvSpPr>
                <a:spLocks noRot="1" noChangeAspect="1" noMove="1" noResize="1" noEditPoints="1" noAdjustHandles="1" noChangeArrowheads="1" noChangeShapeType="1" noTextEdit="1"/>
              </p:cNvSpPr>
              <p:nvPr/>
            </p:nvSpPr>
            <p:spPr>
              <a:xfrm>
                <a:off x="6086444" y="3384585"/>
                <a:ext cx="395032" cy="41972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0CA4B47-FDB1-5041-92E6-8533408A196B}"/>
                  </a:ext>
                </a:extLst>
              </p:cNvPr>
              <p:cNvSpPr/>
              <p:nvPr/>
            </p:nvSpPr>
            <p:spPr>
              <a:xfrm>
                <a:off x="6586731" y="3384584"/>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8" name="Rectangle 37">
                <a:extLst>
                  <a:ext uri="{FF2B5EF4-FFF2-40B4-BE49-F238E27FC236}">
                    <a16:creationId xmlns:a16="http://schemas.microsoft.com/office/drawing/2014/main" id="{F0CA4B47-FDB1-5041-92E6-8533408A196B}"/>
                  </a:ext>
                </a:extLst>
              </p:cNvPr>
              <p:cNvSpPr>
                <a:spLocks noRot="1" noChangeAspect="1" noMove="1" noResize="1" noEditPoints="1" noAdjustHandles="1" noChangeArrowheads="1" noChangeShapeType="1" noTextEdit="1"/>
              </p:cNvSpPr>
              <p:nvPr/>
            </p:nvSpPr>
            <p:spPr>
              <a:xfrm>
                <a:off x="6586731" y="3384584"/>
                <a:ext cx="395032" cy="4197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0D68A6AC-5C9F-0047-A270-7899D73A70A4}"/>
                  </a:ext>
                </a:extLst>
              </p:cNvPr>
              <p:cNvSpPr/>
              <p:nvPr/>
            </p:nvSpPr>
            <p:spPr>
              <a:xfrm>
                <a:off x="6535535"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2" name="Rectangle 61">
                <a:extLst>
                  <a:ext uri="{FF2B5EF4-FFF2-40B4-BE49-F238E27FC236}">
                    <a16:creationId xmlns:a16="http://schemas.microsoft.com/office/drawing/2014/main" id="{0D68A6AC-5C9F-0047-A270-7899D73A70A4}"/>
                  </a:ext>
                </a:extLst>
              </p:cNvPr>
              <p:cNvSpPr>
                <a:spLocks noRot="1" noChangeAspect="1" noMove="1" noResize="1" noEditPoints="1" noAdjustHandles="1" noChangeArrowheads="1" noChangeShapeType="1" noTextEdit="1"/>
              </p:cNvSpPr>
              <p:nvPr/>
            </p:nvSpPr>
            <p:spPr>
              <a:xfrm>
                <a:off x="6535535" y="1111850"/>
                <a:ext cx="395032" cy="41972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D4D8059-576B-A74D-AA79-B3E02018F641}"/>
                  </a:ext>
                </a:extLst>
              </p:cNvPr>
              <p:cNvSpPr/>
              <p:nvPr/>
            </p:nvSpPr>
            <p:spPr>
              <a:xfrm>
                <a:off x="6985604"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3" name="Rectangle 62">
                <a:extLst>
                  <a:ext uri="{FF2B5EF4-FFF2-40B4-BE49-F238E27FC236}">
                    <a16:creationId xmlns:a16="http://schemas.microsoft.com/office/drawing/2014/main" id="{4D4D8059-576B-A74D-AA79-B3E02018F641}"/>
                  </a:ext>
                </a:extLst>
              </p:cNvPr>
              <p:cNvSpPr>
                <a:spLocks noRot="1" noChangeAspect="1" noMove="1" noResize="1" noEditPoints="1" noAdjustHandles="1" noChangeArrowheads="1" noChangeShapeType="1" noTextEdit="1"/>
              </p:cNvSpPr>
              <p:nvPr/>
            </p:nvSpPr>
            <p:spPr>
              <a:xfrm>
                <a:off x="6985604" y="1111850"/>
                <a:ext cx="395032" cy="41972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D03D0AD0-A3B1-9C4B-AF72-B1971C7FAEAE}"/>
                  </a:ext>
                </a:extLst>
              </p:cNvPr>
              <p:cNvSpPr/>
              <p:nvPr/>
            </p:nvSpPr>
            <p:spPr>
              <a:xfrm>
                <a:off x="7435184"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4" name="Rectangle 63">
                <a:extLst>
                  <a:ext uri="{FF2B5EF4-FFF2-40B4-BE49-F238E27FC236}">
                    <a16:creationId xmlns:a16="http://schemas.microsoft.com/office/drawing/2014/main" id="{D03D0AD0-A3B1-9C4B-AF72-B1971C7FAEAE}"/>
                  </a:ext>
                </a:extLst>
              </p:cNvPr>
              <p:cNvSpPr>
                <a:spLocks noRot="1" noChangeAspect="1" noMove="1" noResize="1" noEditPoints="1" noAdjustHandles="1" noChangeArrowheads="1" noChangeShapeType="1" noTextEdit="1"/>
              </p:cNvSpPr>
              <p:nvPr/>
            </p:nvSpPr>
            <p:spPr>
              <a:xfrm>
                <a:off x="7435184" y="1111850"/>
                <a:ext cx="395032" cy="4197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8BEAC65C-1A0D-B149-A092-107CA013D940}"/>
                  </a:ext>
                </a:extLst>
              </p:cNvPr>
              <p:cNvSpPr/>
              <p:nvPr/>
            </p:nvSpPr>
            <p:spPr>
              <a:xfrm>
                <a:off x="6086444"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65" name="Rectangle 64">
                <a:extLst>
                  <a:ext uri="{FF2B5EF4-FFF2-40B4-BE49-F238E27FC236}">
                    <a16:creationId xmlns:a16="http://schemas.microsoft.com/office/drawing/2014/main" id="{8BEAC65C-1A0D-B149-A092-107CA013D940}"/>
                  </a:ext>
                </a:extLst>
              </p:cNvPr>
              <p:cNvSpPr>
                <a:spLocks noRot="1" noChangeAspect="1" noMove="1" noResize="1" noEditPoints="1" noAdjustHandles="1" noChangeArrowheads="1" noChangeShapeType="1" noTextEdit="1"/>
              </p:cNvSpPr>
              <p:nvPr/>
            </p:nvSpPr>
            <p:spPr>
              <a:xfrm>
                <a:off x="6086444" y="1833845"/>
                <a:ext cx="395032" cy="4197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1B4F797-43E1-D44B-8551-F46DEE89BA38}"/>
                  </a:ext>
                </a:extLst>
              </p:cNvPr>
              <p:cNvSpPr/>
              <p:nvPr/>
            </p:nvSpPr>
            <p:spPr>
              <a:xfrm>
                <a:off x="6536024"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66" name="Rectangle 65">
                <a:extLst>
                  <a:ext uri="{FF2B5EF4-FFF2-40B4-BE49-F238E27FC236}">
                    <a16:creationId xmlns:a16="http://schemas.microsoft.com/office/drawing/2014/main" id="{F1B4F797-43E1-D44B-8551-F46DEE89BA38}"/>
                  </a:ext>
                </a:extLst>
              </p:cNvPr>
              <p:cNvSpPr>
                <a:spLocks noRot="1" noChangeAspect="1" noMove="1" noResize="1" noEditPoints="1" noAdjustHandles="1" noChangeArrowheads="1" noChangeShapeType="1" noTextEdit="1"/>
              </p:cNvSpPr>
              <p:nvPr/>
            </p:nvSpPr>
            <p:spPr>
              <a:xfrm>
                <a:off x="6536024" y="1833845"/>
                <a:ext cx="395032" cy="419725"/>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A1E7D350-8ABA-9243-9035-C2965E26E7EF}"/>
                  </a:ext>
                </a:extLst>
              </p:cNvPr>
              <p:cNvSpPr/>
              <p:nvPr/>
            </p:nvSpPr>
            <p:spPr>
              <a:xfrm>
                <a:off x="6985604"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67" name="Rectangle 66">
                <a:extLst>
                  <a:ext uri="{FF2B5EF4-FFF2-40B4-BE49-F238E27FC236}">
                    <a16:creationId xmlns:a16="http://schemas.microsoft.com/office/drawing/2014/main" id="{A1E7D350-8ABA-9243-9035-C2965E26E7EF}"/>
                  </a:ext>
                </a:extLst>
              </p:cNvPr>
              <p:cNvSpPr>
                <a:spLocks noRot="1" noChangeAspect="1" noMove="1" noResize="1" noEditPoints="1" noAdjustHandles="1" noChangeArrowheads="1" noChangeShapeType="1" noTextEdit="1"/>
              </p:cNvSpPr>
              <p:nvPr/>
            </p:nvSpPr>
            <p:spPr>
              <a:xfrm>
                <a:off x="6985604" y="1833845"/>
                <a:ext cx="395032" cy="419725"/>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9F321DCC-85DD-384F-BB05-EF9AF530564D}"/>
                  </a:ext>
                </a:extLst>
              </p:cNvPr>
              <p:cNvSpPr/>
              <p:nvPr/>
            </p:nvSpPr>
            <p:spPr>
              <a:xfrm>
                <a:off x="7435184"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68" name="Rectangle 67">
                <a:extLst>
                  <a:ext uri="{FF2B5EF4-FFF2-40B4-BE49-F238E27FC236}">
                    <a16:creationId xmlns:a16="http://schemas.microsoft.com/office/drawing/2014/main" id="{9F321DCC-85DD-384F-BB05-EF9AF530564D}"/>
                  </a:ext>
                </a:extLst>
              </p:cNvPr>
              <p:cNvSpPr>
                <a:spLocks noRot="1" noChangeAspect="1" noMove="1" noResize="1" noEditPoints="1" noAdjustHandles="1" noChangeArrowheads="1" noChangeShapeType="1" noTextEdit="1"/>
              </p:cNvSpPr>
              <p:nvPr/>
            </p:nvSpPr>
            <p:spPr>
              <a:xfrm>
                <a:off x="7435184" y="1833845"/>
                <a:ext cx="395032" cy="4197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B3787F3D-410A-E54D-A77A-9DA6F8CEA367}"/>
                  </a:ext>
                </a:extLst>
              </p:cNvPr>
              <p:cNvSpPr/>
              <p:nvPr/>
            </p:nvSpPr>
            <p:spPr>
              <a:xfrm>
                <a:off x="8579539"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0" name="Rectangle 69">
                <a:extLst>
                  <a:ext uri="{FF2B5EF4-FFF2-40B4-BE49-F238E27FC236}">
                    <a16:creationId xmlns:a16="http://schemas.microsoft.com/office/drawing/2014/main" id="{B3787F3D-410A-E54D-A77A-9DA6F8CEA367}"/>
                  </a:ext>
                </a:extLst>
              </p:cNvPr>
              <p:cNvSpPr>
                <a:spLocks noRot="1" noChangeAspect="1" noMove="1" noResize="1" noEditPoints="1" noAdjustHandles="1" noChangeArrowheads="1" noChangeShapeType="1" noTextEdit="1"/>
              </p:cNvSpPr>
              <p:nvPr/>
            </p:nvSpPr>
            <p:spPr>
              <a:xfrm>
                <a:off x="8579539" y="1111850"/>
                <a:ext cx="395032" cy="4197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8E7524E0-F9B1-CF4B-95A6-DCB1357F7E07}"/>
                  </a:ext>
                </a:extLst>
              </p:cNvPr>
              <p:cNvSpPr/>
              <p:nvPr/>
            </p:nvSpPr>
            <p:spPr>
              <a:xfrm>
                <a:off x="9029119"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1" name="Rectangle 70">
                <a:extLst>
                  <a:ext uri="{FF2B5EF4-FFF2-40B4-BE49-F238E27FC236}">
                    <a16:creationId xmlns:a16="http://schemas.microsoft.com/office/drawing/2014/main" id="{8E7524E0-F9B1-CF4B-95A6-DCB1357F7E07}"/>
                  </a:ext>
                </a:extLst>
              </p:cNvPr>
              <p:cNvSpPr>
                <a:spLocks noRot="1" noChangeAspect="1" noMove="1" noResize="1" noEditPoints="1" noAdjustHandles="1" noChangeArrowheads="1" noChangeShapeType="1" noTextEdit="1"/>
              </p:cNvSpPr>
              <p:nvPr/>
            </p:nvSpPr>
            <p:spPr>
              <a:xfrm>
                <a:off x="9029119" y="1111850"/>
                <a:ext cx="395032" cy="419725"/>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15961404-008A-7C44-A597-7B7847252899}"/>
                  </a:ext>
                </a:extLst>
              </p:cNvPr>
              <p:cNvSpPr/>
              <p:nvPr/>
            </p:nvSpPr>
            <p:spPr>
              <a:xfrm>
                <a:off x="9478699"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2" name="Rectangle 71">
                <a:extLst>
                  <a:ext uri="{FF2B5EF4-FFF2-40B4-BE49-F238E27FC236}">
                    <a16:creationId xmlns:a16="http://schemas.microsoft.com/office/drawing/2014/main" id="{15961404-008A-7C44-A597-7B7847252899}"/>
                  </a:ext>
                </a:extLst>
              </p:cNvPr>
              <p:cNvSpPr>
                <a:spLocks noRot="1" noChangeAspect="1" noMove="1" noResize="1" noEditPoints="1" noAdjustHandles="1" noChangeArrowheads="1" noChangeShapeType="1" noTextEdit="1"/>
              </p:cNvSpPr>
              <p:nvPr/>
            </p:nvSpPr>
            <p:spPr>
              <a:xfrm>
                <a:off x="9478699" y="1111850"/>
                <a:ext cx="395032" cy="419725"/>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2ED8EFEB-ABB7-C443-8CE2-A03D7E61BC57}"/>
                  </a:ext>
                </a:extLst>
              </p:cNvPr>
              <p:cNvSpPr/>
              <p:nvPr/>
            </p:nvSpPr>
            <p:spPr>
              <a:xfrm>
                <a:off x="8129959"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73" name="Rectangle 72">
                <a:extLst>
                  <a:ext uri="{FF2B5EF4-FFF2-40B4-BE49-F238E27FC236}">
                    <a16:creationId xmlns:a16="http://schemas.microsoft.com/office/drawing/2014/main" id="{2ED8EFEB-ABB7-C443-8CE2-A03D7E61BC57}"/>
                  </a:ext>
                </a:extLst>
              </p:cNvPr>
              <p:cNvSpPr>
                <a:spLocks noRot="1" noChangeAspect="1" noMove="1" noResize="1" noEditPoints="1" noAdjustHandles="1" noChangeArrowheads="1" noChangeShapeType="1" noTextEdit="1"/>
              </p:cNvSpPr>
              <p:nvPr/>
            </p:nvSpPr>
            <p:spPr>
              <a:xfrm>
                <a:off x="8129959" y="1833845"/>
                <a:ext cx="395032" cy="4197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CC3AC3C8-CB2D-2645-9D6F-C85E17BBB261}"/>
                  </a:ext>
                </a:extLst>
              </p:cNvPr>
              <p:cNvSpPr/>
              <p:nvPr/>
            </p:nvSpPr>
            <p:spPr>
              <a:xfrm>
                <a:off x="8579539"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74" name="Rectangle 73">
                <a:extLst>
                  <a:ext uri="{FF2B5EF4-FFF2-40B4-BE49-F238E27FC236}">
                    <a16:creationId xmlns:a16="http://schemas.microsoft.com/office/drawing/2014/main" id="{CC3AC3C8-CB2D-2645-9D6F-C85E17BBB261}"/>
                  </a:ext>
                </a:extLst>
              </p:cNvPr>
              <p:cNvSpPr>
                <a:spLocks noRot="1" noChangeAspect="1" noMove="1" noResize="1" noEditPoints="1" noAdjustHandles="1" noChangeArrowheads="1" noChangeShapeType="1" noTextEdit="1"/>
              </p:cNvSpPr>
              <p:nvPr/>
            </p:nvSpPr>
            <p:spPr>
              <a:xfrm>
                <a:off x="8579539" y="1833845"/>
                <a:ext cx="395032" cy="4197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9CB3D07-FC38-F14A-8675-8515055E9A92}"/>
                  </a:ext>
                </a:extLst>
              </p:cNvPr>
              <p:cNvSpPr/>
              <p:nvPr/>
            </p:nvSpPr>
            <p:spPr>
              <a:xfrm>
                <a:off x="9029119"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75" name="Rectangle 74">
                <a:extLst>
                  <a:ext uri="{FF2B5EF4-FFF2-40B4-BE49-F238E27FC236}">
                    <a16:creationId xmlns:a16="http://schemas.microsoft.com/office/drawing/2014/main" id="{F9CB3D07-FC38-F14A-8675-8515055E9A92}"/>
                  </a:ext>
                </a:extLst>
              </p:cNvPr>
              <p:cNvSpPr>
                <a:spLocks noRot="1" noChangeAspect="1" noMove="1" noResize="1" noEditPoints="1" noAdjustHandles="1" noChangeArrowheads="1" noChangeShapeType="1" noTextEdit="1"/>
              </p:cNvSpPr>
              <p:nvPr/>
            </p:nvSpPr>
            <p:spPr>
              <a:xfrm>
                <a:off x="9029119" y="1833845"/>
                <a:ext cx="395032" cy="419725"/>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252A0B04-FC7A-EF40-80C8-79291C6FC78A}"/>
                  </a:ext>
                </a:extLst>
              </p:cNvPr>
              <p:cNvSpPr/>
              <p:nvPr/>
            </p:nvSpPr>
            <p:spPr>
              <a:xfrm>
                <a:off x="9478699"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76" name="Rectangle 75">
                <a:extLst>
                  <a:ext uri="{FF2B5EF4-FFF2-40B4-BE49-F238E27FC236}">
                    <a16:creationId xmlns:a16="http://schemas.microsoft.com/office/drawing/2014/main" id="{252A0B04-FC7A-EF40-80C8-79291C6FC78A}"/>
                  </a:ext>
                </a:extLst>
              </p:cNvPr>
              <p:cNvSpPr>
                <a:spLocks noRot="1" noChangeAspect="1" noMove="1" noResize="1" noEditPoints="1" noAdjustHandles="1" noChangeArrowheads="1" noChangeShapeType="1" noTextEdit="1"/>
              </p:cNvSpPr>
              <p:nvPr/>
            </p:nvSpPr>
            <p:spPr>
              <a:xfrm>
                <a:off x="9478699" y="1833845"/>
                <a:ext cx="395032" cy="419725"/>
              </a:xfrm>
              <a:prstGeom prst="rect">
                <a:avLst/>
              </a:prstGeom>
              <a:blipFill>
                <a:blip r:embed="rId20"/>
                <a:stretch>
                  <a:fillRect/>
                </a:stretch>
              </a:blipFill>
              <a:ln>
                <a:noFill/>
              </a:ln>
            </p:spPr>
            <p:txBody>
              <a:bodyPr/>
              <a:lstStyle/>
              <a:p>
                <a:r>
                  <a:rPr lang="en-US">
                    <a:noFill/>
                  </a:rPr>
                  <a:t> </a:t>
                </a:r>
              </a:p>
            </p:txBody>
          </p:sp>
        </mc:Fallback>
      </mc:AlternateContent>
      <p:sp>
        <p:nvSpPr>
          <p:cNvPr id="54" name="Title 1">
            <a:extLst>
              <a:ext uri="{FF2B5EF4-FFF2-40B4-BE49-F238E27FC236}">
                <a16:creationId xmlns:a16="http://schemas.microsoft.com/office/drawing/2014/main" id="{A3DC4D3E-3932-A049-805A-E7D50C1D544C}"/>
              </a:ext>
            </a:extLst>
          </p:cNvPr>
          <p:cNvSpPr>
            <a:spLocks noGrp="1"/>
          </p:cNvSpPr>
          <p:nvPr>
            <p:ph type="ctrTitle"/>
          </p:nvPr>
        </p:nvSpPr>
        <p:spPr>
          <a:xfrm>
            <a:off x="121657" y="466664"/>
            <a:ext cx="11160705" cy="483487"/>
          </a:xfrm>
        </p:spPr>
        <p:txBody>
          <a:bodyPr>
            <a:normAutofit fontScale="90000"/>
          </a:bodyPr>
          <a:lstStyle/>
          <a:p>
            <a:r>
              <a:rPr lang="en-US" dirty="0"/>
              <a:t>MLWeaving Memory Layout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5E52CA58-EC39-9847-90CC-08CCD6A513F8}"/>
                  </a:ext>
                </a:extLst>
              </p:cNvPr>
              <p:cNvSpPr/>
              <p:nvPr/>
            </p:nvSpPr>
            <p:spPr>
              <a:xfrm>
                <a:off x="7089447" y="3384583"/>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5" name="Rectangle 54">
                <a:extLst>
                  <a:ext uri="{FF2B5EF4-FFF2-40B4-BE49-F238E27FC236}">
                    <a16:creationId xmlns:a16="http://schemas.microsoft.com/office/drawing/2014/main" id="{5E52CA58-EC39-9847-90CC-08CCD6A513F8}"/>
                  </a:ext>
                </a:extLst>
              </p:cNvPr>
              <p:cNvSpPr>
                <a:spLocks noRot="1" noChangeAspect="1" noMove="1" noResize="1" noEditPoints="1" noAdjustHandles="1" noChangeArrowheads="1" noChangeShapeType="1" noTextEdit="1"/>
              </p:cNvSpPr>
              <p:nvPr/>
            </p:nvSpPr>
            <p:spPr>
              <a:xfrm>
                <a:off x="7089447" y="3384583"/>
                <a:ext cx="395032" cy="419725"/>
              </a:xfrm>
              <a:prstGeom prst="rect">
                <a:avLst/>
              </a:prstGeom>
              <a:blipFill>
                <a:blip r:embed="rId2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979FE528-DCA5-6A4D-ACF4-71EDF02C9C82}"/>
                  </a:ext>
                </a:extLst>
              </p:cNvPr>
              <p:cNvSpPr/>
              <p:nvPr/>
            </p:nvSpPr>
            <p:spPr>
              <a:xfrm>
                <a:off x="7586484" y="3383064"/>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6" name="Rectangle 55">
                <a:extLst>
                  <a:ext uri="{FF2B5EF4-FFF2-40B4-BE49-F238E27FC236}">
                    <a16:creationId xmlns:a16="http://schemas.microsoft.com/office/drawing/2014/main" id="{979FE528-DCA5-6A4D-ACF4-71EDF02C9C82}"/>
                  </a:ext>
                </a:extLst>
              </p:cNvPr>
              <p:cNvSpPr>
                <a:spLocks noRot="1" noChangeAspect="1" noMove="1" noResize="1" noEditPoints="1" noAdjustHandles="1" noChangeArrowheads="1" noChangeShapeType="1" noTextEdit="1"/>
              </p:cNvSpPr>
              <p:nvPr/>
            </p:nvSpPr>
            <p:spPr>
              <a:xfrm>
                <a:off x="7586484" y="3383064"/>
                <a:ext cx="395032" cy="419725"/>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75FAAD7C-FA4C-704E-B477-4CE06F73F4A5}"/>
                  </a:ext>
                </a:extLst>
              </p:cNvPr>
              <p:cNvSpPr/>
              <p:nvPr/>
            </p:nvSpPr>
            <p:spPr>
              <a:xfrm>
                <a:off x="8092450" y="3383063"/>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7" name="Rectangle 56">
                <a:extLst>
                  <a:ext uri="{FF2B5EF4-FFF2-40B4-BE49-F238E27FC236}">
                    <a16:creationId xmlns:a16="http://schemas.microsoft.com/office/drawing/2014/main" id="{75FAAD7C-FA4C-704E-B477-4CE06F73F4A5}"/>
                  </a:ext>
                </a:extLst>
              </p:cNvPr>
              <p:cNvSpPr>
                <a:spLocks noRot="1" noChangeAspect="1" noMove="1" noResize="1" noEditPoints="1" noAdjustHandles="1" noChangeArrowheads="1" noChangeShapeType="1" noTextEdit="1"/>
              </p:cNvSpPr>
              <p:nvPr/>
            </p:nvSpPr>
            <p:spPr>
              <a:xfrm>
                <a:off x="8092450" y="3383063"/>
                <a:ext cx="395032" cy="419725"/>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1602359D-0C52-F144-8D88-B2A3B2AA67B6}"/>
                  </a:ext>
                </a:extLst>
              </p:cNvPr>
              <p:cNvSpPr/>
              <p:nvPr/>
            </p:nvSpPr>
            <p:spPr>
              <a:xfrm>
                <a:off x="9068983" y="338306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8" name="Rectangle 57">
                <a:extLst>
                  <a:ext uri="{FF2B5EF4-FFF2-40B4-BE49-F238E27FC236}">
                    <a16:creationId xmlns:a16="http://schemas.microsoft.com/office/drawing/2014/main" id="{1602359D-0C52-F144-8D88-B2A3B2AA67B6}"/>
                  </a:ext>
                </a:extLst>
              </p:cNvPr>
              <p:cNvSpPr>
                <a:spLocks noRot="1" noChangeAspect="1" noMove="1" noResize="1" noEditPoints="1" noAdjustHandles="1" noChangeArrowheads="1" noChangeShapeType="1" noTextEdit="1"/>
              </p:cNvSpPr>
              <p:nvPr/>
            </p:nvSpPr>
            <p:spPr>
              <a:xfrm>
                <a:off x="9068983" y="3383062"/>
                <a:ext cx="395032" cy="419725"/>
              </a:xfrm>
              <a:prstGeom prst="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86C04495-1791-4C4A-9CE9-9C86577F8C2C}"/>
                  </a:ext>
                </a:extLst>
              </p:cNvPr>
              <p:cNvSpPr/>
              <p:nvPr/>
            </p:nvSpPr>
            <p:spPr>
              <a:xfrm>
                <a:off x="8588804" y="3383063"/>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9" name="Rectangle 58">
                <a:extLst>
                  <a:ext uri="{FF2B5EF4-FFF2-40B4-BE49-F238E27FC236}">
                    <a16:creationId xmlns:a16="http://schemas.microsoft.com/office/drawing/2014/main" id="{86C04495-1791-4C4A-9CE9-9C86577F8C2C}"/>
                  </a:ext>
                </a:extLst>
              </p:cNvPr>
              <p:cNvSpPr>
                <a:spLocks noRot="1" noChangeAspect="1" noMove="1" noResize="1" noEditPoints="1" noAdjustHandles="1" noChangeArrowheads="1" noChangeShapeType="1" noTextEdit="1"/>
              </p:cNvSpPr>
              <p:nvPr/>
            </p:nvSpPr>
            <p:spPr>
              <a:xfrm>
                <a:off x="8588804" y="3383063"/>
                <a:ext cx="395032" cy="419725"/>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B1CD2B59-B4C1-E943-A12B-4C0525A7E421}"/>
                  </a:ext>
                </a:extLst>
              </p:cNvPr>
              <p:cNvSpPr/>
              <p:nvPr/>
            </p:nvSpPr>
            <p:spPr>
              <a:xfrm>
                <a:off x="9549162" y="3387868"/>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0" name="Rectangle 59">
                <a:extLst>
                  <a:ext uri="{FF2B5EF4-FFF2-40B4-BE49-F238E27FC236}">
                    <a16:creationId xmlns:a16="http://schemas.microsoft.com/office/drawing/2014/main" id="{B1CD2B59-B4C1-E943-A12B-4C0525A7E421}"/>
                  </a:ext>
                </a:extLst>
              </p:cNvPr>
              <p:cNvSpPr>
                <a:spLocks noRot="1" noChangeAspect="1" noMove="1" noResize="1" noEditPoints="1" noAdjustHandles="1" noChangeArrowheads="1" noChangeShapeType="1" noTextEdit="1"/>
              </p:cNvSpPr>
              <p:nvPr/>
            </p:nvSpPr>
            <p:spPr>
              <a:xfrm>
                <a:off x="9549162" y="3387868"/>
                <a:ext cx="395032" cy="419725"/>
              </a:xfrm>
              <a:prstGeom prst="rect">
                <a:avLst/>
              </a:prstGeom>
              <a:blipFill>
                <a:blip r:embed="rId26"/>
                <a:stretch>
                  <a:fillRect/>
                </a:stretch>
              </a:blipFill>
              <a:ln>
                <a:noFill/>
              </a:ln>
            </p:spPr>
            <p:txBody>
              <a:bodyPr/>
              <a:lstStyle/>
              <a:p>
                <a:r>
                  <a:rPr lang="en-US">
                    <a:noFill/>
                  </a:rPr>
                  <a:t> </a:t>
                </a:r>
              </a:p>
            </p:txBody>
          </p:sp>
        </mc:Fallback>
      </mc:AlternateContent>
      <p:sp>
        <p:nvSpPr>
          <p:cNvPr id="61" name="Freeform 60">
            <a:extLst>
              <a:ext uri="{FF2B5EF4-FFF2-40B4-BE49-F238E27FC236}">
                <a16:creationId xmlns:a16="http://schemas.microsoft.com/office/drawing/2014/main" id="{ACB2C5E6-DCA5-C447-A86B-BF17609D81AD}"/>
              </a:ext>
            </a:extLst>
          </p:cNvPr>
          <p:cNvSpPr/>
          <p:nvPr/>
        </p:nvSpPr>
        <p:spPr>
          <a:xfrm>
            <a:off x="5620037" y="3625702"/>
            <a:ext cx="4861696" cy="765122"/>
          </a:xfrm>
          <a:custGeom>
            <a:avLst/>
            <a:gdLst>
              <a:gd name="connsiteX0" fmla="*/ 4108754 w 4613968"/>
              <a:gd name="connsiteY0" fmla="*/ 0 h 765122"/>
              <a:gd name="connsiteX1" fmla="*/ 4278875 w 4613968"/>
              <a:gd name="connsiteY1" fmla="*/ 308345 h 765122"/>
              <a:gd name="connsiteX2" fmla="*/ 259768 w 4613968"/>
              <a:gd name="connsiteY2" fmla="*/ 510363 h 765122"/>
              <a:gd name="connsiteX3" fmla="*/ 397991 w 4613968"/>
              <a:gd name="connsiteY3" fmla="*/ 744279 h 765122"/>
              <a:gd name="connsiteX4" fmla="*/ 397991 w 4613968"/>
              <a:gd name="connsiteY4" fmla="*/ 754912 h 7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968" h="765122">
                <a:moveTo>
                  <a:pt x="4108754" y="0"/>
                </a:moveTo>
                <a:cubicBezTo>
                  <a:pt x="4514563" y="111642"/>
                  <a:pt x="4920373" y="223285"/>
                  <a:pt x="4278875" y="308345"/>
                </a:cubicBezTo>
                <a:cubicBezTo>
                  <a:pt x="3637377" y="393405"/>
                  <a:pt x="906582" y="437707"/>
                  <a:pt x="259768" y="510363"/>
                </a:cubicBezTo>
                <a:cubicBezTo>
                  <a:pt x="-387046" y="583019"/>
                  <a:pt x="374954" y="703521"/>
                  <a:pt x="397991" y="744279"/>
                </a:cubicBezTo>
                <a:cubicBezTo>
                  <a:pt x="421028" y="785037"/>
                  <a:pt x="396219" y="753140"/>
                  <a:pt x="397991" y="754912"/>
                </a:cubicBezTo>
              </a:path>
            </a:pathLst>
          </a:custGeom>
          <a:noFill/>
          <a:ln w="15875">
            <a:solidFill>
              <a:schemeClr val="tx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A1B6835-BDE7-7946-8B60-FDB2E0BF83E8}"/>
              </a:ext>
            </a:extLst>
          </p:cNvPr>
          <p:cNvSpPr txBox="1"/>
          <p:nvPr/>
        </p:nvSpPr>
        <p:spPr>
          <a:xfrm>
            <a:off x="4941624" y="4237412"/>
            <a:ext cx="1180198" cy="369332"/>
          </a:xfrm>
          <a:prstGeom prst="rect">
            <a:avLst/>
          </a:prstGeom>
          <a:noFill/>
        </p:spPr>
        <p:txBody>
          <a:bodyPr wrap="square" rtlCol="0">
            <a:spAutoFit/>
          </a:bodyPr>
          <a:lstStyle/>
          <a:p>
            <a:r>
              <a:rPr lang="en-US" dirty="0"/>
              <a:t>2</a:t>
            </a:r>
            <a:r>
              <a:rPr lang="en-US" baseline="30000" dirty="0"/>
              <a:t>nd</a:t>
            </a:r>
            <a:r>
              <a:rPr lang="en-US" dirty="0"/>
              <a:t> row B</a:t>
            </a:r>
          </a:p>
        </p:txBody>
      </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73B96E5A-DDA0-094D-82FD-49D95C00769E}"/>
                  </a:ext>
                </a:extLst>
              </p:cNvPr>
              <p:cNvSpPr/>
              <p:nvPr/>
            </p:nvSpPr>
            <p:spPr>
              <a:xfrm>
                <a:off x="6086444" y="1835400"/>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77" name="Rectangle 76">
                <a:extLst>
                  <a:ext uri="{FF2B5EF4-FFF2-40B4-BE49-F238E27FC236}">
                    <a16:creationId xmlns:a16="http://schemas.microsoft.com/office/drawing/2014/main" id="{73B96E5A-DDA0-094D-82FD-49D95C00769E}"/>
                  </a:ext>
                </a:extLst>
              </p:cNvPr>
              <p:cNvSpPr>
                <a:spLocks noRot="1" noChangeAspect="1" noMove="1" noResize="1" noEditPoints="1" noAdjustHandles="1" noChangeArrowheads="1" noChangeShapeType="1" noTextEdit="1"/>
              </p:cNvSpPr>
              <p:nvPr/>
            </p:nvSpPr>
            <p:spPr>
              <a:xfrm>
                <a:off x="6086444" y="1835400"/>
                <a:ext cx="395032" cy="419725"/>
              </a:xfrm>
              <a:prstGeom prst="rect">
                <a:avLst/>
              </a:prstGeom>
              <a:blipFill>
                <a:blip r:embed="rId2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7150E69-9C8F-3B4D-8792-D8C02E565C1E}"/>
                  </a:ext>
                </a:extLst>
              </p:cNvPr>
              <p:cNvSpPr/>
              <p:nvPr/>
            </p:nvSpPr>
            <p:spPr>
              <a:xfrm>
                <a:off x="6544800" y="1835400"/>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78" name="Rectangle 77">
                <a:extLst>
                  <a:ext uri="{FF2B5EF4-FFF2-40B4-BE49-F238E27FC236}">
                    <a16:creationId xmlns:a16="http://schemas.microsoft.com/office/drawing/2014/main" id="{D7150E69-9C8F-3B4D-8792-D8C02E565C1E}"/>
                  </a:ext>
                </a:extLst>
              </p:cNvPr>
              <p:cNvSpPr>
                <a:spLocks noRot="1" noChangeAspect="1" noMove="1" noResize="1" noEditPoints="1" noAdjustHandles="1" noChangeArrowheads="1" noChangeShapeType="1" noTextEdit="1"/>
              </p:cNvSpPr>
              <p:nvPr/>
            </p:nvSpPr>
            <p:spPr>
              <a:xfrm>
                <a:off x="6544800" y="1835400"/>
                <a:ext cx="395032" cy="419725"/>
              </a:xfrm>
              <a:prstGeom prst="rect">
                <a:avLst/>
              </a:prstGeom>
              <a:blipFill>
                <a:blip r:embed="rId2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68684750-3672-0443-967A-CE20BBDEAEA6}"/>
                  </a:ext>
                </a:extLst>
              </p:cNvPr>
              <p:cNvSpPr/>
              <p:nvPr/>
            </p:nvSpPr>
            <p:spPr>
              <a:xfrm>
                <a:off x="7002973" y="1827666"/>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79" name="Rectangle 78">
                <a:extLst>
                  <a:ext uri="{FF2B5EF4-FFF2-40B4-BE49-F238E27FC236}">
                    <a16:creationId xmlns:a16="http://schemas.microsoft.com/office/drawing/2014/main" id="{68684750-3672-0443-967A-CE20BBDEAEA6}"/>
                  </a:ext>
                </a:extLst>
              </p:cNvPr>
              <p:cNvSpPr>
                <a:spLocks noRot="1" noChangeAspect="1" noMove="1" noResize="1" noEditPoints="1" noAdjustHandles="1" noChangeArrowheads="1" noChangeShapeType="1" noTextEdit="1"/>
              </p:cNvSpPr>
              <p:nvPr/>
            </p:nvSpPr>
            <p:spPr>
              <a:xfrm>
                <a:off x="7002973" y="1827666"/>
                <a:ext cx="395032" cy="419725"/>
              </a:xfrm>
              <a:prstGeom prst="rect">
                <a:avLst/>
              </a:prstGeom>
              <a:blipFill>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CD35E0A9-5AE8-F54C-BCA7-9AF4FA6CEDF6}"/>
                  </a:ext>
                </a:extLst>
              </p:cNvPr>
              <p:cNvSpPr/>
              <p:nvPr/>
            </p:nvSpPr>
            <p:spPr>
              <a:xfrm>
                <a:off x="7443288" y="1835399"/>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80" name="Rectangle 79">
                <a:extLst>
                  <a:ext uri="{FF2B5EF4-FFF2-40B4-BE49-F238E27FC236}">
                    <a16:creationId xmlns:a16="http://schemas.microsoft.com/office/drawing/2014/main" id="{CD35E0A9-5AE8-F54C-BCA7-9AF4FA6CEDF6}"/>
                  </a:ext>
                </a:extLst>
              </p:cNvPr>
              <p:cNvSpPr>
                <a:spLocks noRot="1" noChangeAspect="1" noMove="1" noResize="1" noEditPoints="1" noAdjustHandles="1" noChangeArrowheads="1" noChangeShapeType="1" noTextEdit="1"/>
              </p:cNvSpPr>
              <p:nvPr/>
            </p:nvSpPr>
            <p:spPr>
              <a:xfrm>
                <a:off x="7443288" y="1835399"/>
                <a:ext cx="395032" cy="419725"/>
              </a:xfrm>
              <a:prstGeom prst="rect">
                <a:avLst/>
              </a:prstGeom>
              <a:blipFill>
                <a:blip r:embed="rId3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B976023D-185D-AA4E-83E4-F0FF7AFAB2E9}"/>
                  </a:ext>
                </a:extLst>
              </p:cNvPr>
              <p:cNvSpPr/>
              <p:nvPr/>
            </p:nvSpPr>
            <p:spPr>
              <a:xfrm>
                <a:off x="8138329" y="1834376"/>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81" name="Rectangle 80">
                <a:extLst>
                  <a:ext uri="{FF2B5EF4-FFF2-40B4-BE49-F238E27FC236}">
                    <a16:creationId xmlns:a16="http://schemas.microsoft.com/office/drawing/2014/main" id="{B976023D-185D-AA4E-83E4-F0FF7AFAB2E9}"/>
                  </a:ext>
                </a:extLst>
              </p:cNvPr>
              <p:cNvSpPr>
                <a:spLocks noRot="1" noChangeAspect="1" noMove="1" noResize="1" noEditPoints="1" noAdjustHandles="1" noChangeArrowheads="1" noChangeShapeType="1" noTextEdit="1"/>
              </p:cNvSpPr>
              <p:nvPr/>
            </p:nvSpPr>
            <p:spPr>
              <a:xfrm>
                <a:off x="8138329" y="1834376"/>
                <a:ext cx="395032" cy="419725"/>
              </a:xfrm>
              <a:prstGeom prst="rect">
                <a:avLst/>
              </a:prstGeom>
              <a:blipFill>
                <a:blip r:embed="rId3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730118D0-E138-9245-A031-F6D368DA75EC}"/>
                  </a:ext>
                </a:extLst>
              </p:cNvPr>
              <p:cNvSpPr/>
              <p:nvPr/>
            </p:nvSpPr>
            <p:spPr>
              <a:xfrm>
                <a:off x="8587909" y="1844162"/>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82" name="Rectangle 81">
                <a:extLst>
                  <a:ext uri="{FF2B5EF4-FFF2-40B4-BE49-F238E27FC236}">
                    <a16:creationId xmlns:a16="http://schemas.microsoft.com/office/drawing/2014/main" id="{730118D0-E138-9245-A031-F6D368DA75EC}"/>
                  </a:ext>
                </a:extLst>
              </p:cNvPr>
              <p:cNvSpPr>
                <a:spLocks noRot="1" noChangeAspect="1" noMove="1" noResize="1" noEditPoints="1" noAdjustHandles="1" noChangeArrowheads="1" noChangeShapeType="1" noTextEdit="1"/>
              </p:cNvSpPr>
              <p:nvPr/>
            </p:nvSpPr>
            <p:spPr>
              <a:xfrm>
                <a:off x="8587909" y="1844162"/>
                <a:ext cx="395032" cy="419725"/>
              </a:xfrm>
              <a:prstGeom prst="rect">
                <a:avLst/>
              </a:prstGeom>
              <a:blipFill>
                <a:blip r:embed="rId3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FEF85796-5883-E74C-A52A-0E89A97DE93B}"/>
                  </a:ext>
                </a:extLst>
              </p:cNvPr>
              <p:cNvSpPr/>
              <p:nvPr/>
            </p:nvSpPr>
            <p:spPr>
              <a:xfrm>
                <a:off x="9037489" y="182766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83" name="Rectangle 82">
                <a:extLst>
                  <a:ext uri="{FF2B5EF4-FFF2-40B4-BE49-F238E27FC236}">
                    <a16:creationId xmlns:a16="http://schemas.microsoft.com/office/drawing/2014/main" id="{FEF85796-5883-E74C-A52A-0E89A97DE93B}"/>
                  </a:ext>
                </a:extLst>
              </p:cNvPr>
              <p:cNvSpPr>
                <a:spLocks noRot="1" noChangeAspect="1" noMove="1" noResize="1" noEditPoints="1" noAdjustHandles="1" noChangeArrowheads="1" noChangeShapeType="1" noTextEdit="1"/>
              </p:cNvSpPr>
              <p:nvPr/>
            </p:nvSpPr>
            <p:spPr>
              <a:xfrm>
                <a:off x="9037489" y="1827665"/>
                <a:ext cx="395032" cy="419725"/>
              </a:xfrm>
              <a:prstGeom prst="rect">
                <a:avLst/>
              </a:prstGeom>
              <a:blipFill>
                <a:blip r:embed="rId3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B76D3FF-CB15-4D43-B4A9-B65C20C5F88B}"/>
                  </a:ext>
                </a:extLst>
              </p:cNvPr>
              <p:cNvSpPr/>
              <p:nvPr/>
            </p:nvSpPr>
            <p:spPr>
              <a:xfrm>
                <a:off x="9478699" y="183437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84" name="Rectangle 83">
                <a:extLst>
                  <a:ext uri="{FF2B5EF4-FFF2-40B4-BE49-F238E27FC236}">
                    <a16:creationId xmlns:a16="http://schemas.microsoft.com/office/drawing/2014/main" id="{0B76D3FF-CB15-4D43-B4A9-B65C20C5F88B}"/>
                  </a:ext>
                </a:extLst>
              </p:cNvPr>
              <p:cNvSpPr>
                <a:spLocks noRot="1" noChangeAspect="1" noMove="1" noResize="1" noEditPoints="1" noAdjustHandles="1" noChangeArrowheads="1" noChangeShapeType="1" noTextEdit="1"/>
              </p:cNvSpPr>
              <p:nvPr/>
            </p:nvSpPr>
            <p:spPr>
              <a:xfrm>
                <a:off x="9478699" y="1834375"/>
                <a:ext cx="395032" cy="419725"/>
              </a:xfrm>
              <a:prstGeom prst="rect">
                <a:avLst/>
              </a:prstGeom>
              <a:blipFill>
                <a:blip r:embed="rId20"/>
                <a:stretch>
                  <a:fillRect/>
                </a:stretch>
              </a:blipFill>
              <a:ln>
                <a:noFill/>
              </a:ln>
            </p:spPr>
            <p:txBody>
              <a:bodyPr/>
              <a:lstStyle/>
              <a:p>
                <a:r>
                  <a:rPr lang="en-US">
                    <a:noFill/>
                  </a:rPr>
                  <a:t> </a:t>
                </a:r>
              </a:p>
            </p:txBody>
          </p:sp>
        </mc:Fallback>
      </mc:AlternateContent>
      <p:sp>
        <p:nvSpPr>
          <p:cNvPr id="85" name="TextBox 84">
            <a:extLst>
              <a:ext uri="{FF2B5EF4-FFF2-40B4-BE49-F238E27FC236}">
                <a16:creationId xmlns:a16="http://schemas.microsoft.com/office/drawing/2014/main" id="{D9807D7A-9B24-CD47-917D-A28E7B10F15D}"/>
              </a:ext>
            </a:extLst>
          </p:cNvPr>
          <p:cNvSpPr txBox="1"/>
          <p:nvPr/>
        </p:nvSpPr>
        <p:spPr>
          <a:xfrm>
            <a:off x="5111647" y="2787972"/>
            <a:ext cx="1475084" cy="369332"/>
          </a:xfrm>
          <a:prstGeom prst="rect">
            <a:avLst/>
          </a:prstGeom>
          <a:noFill/>
        </p:spPr>
        <p:txBody>
          <a:bodyPr wrap="none" rtlCol="0">
            <a:spAutoFit/>
          </a:bodyPr>
          <a:lstStyle/>
          <a:p>
            <a:r>
              <a:rPr lang="en-US" dirty="0" err="1"/>
              <a:t>MLWeaving</a:t>
            </a:r>
            <a:r>
              <a:rPr lang="en-US" dirty="0"/>
              <a:t>:</a:t>
            </a:r>
          </a:p>
        </p:txBody>
      </p:sp>
    </p:spTree>
    <p:extLst>
      <p:ext uri="{BB962C8B-B14F-4D97-AF65-F5344CB8AC3E}">
        <p14:creationId xmlns:p14="http://schemas.microsoft.com/office/powerpoint/2010/main" val="292021767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97D-3180-6549-98F9-5E26009C42C7}"/>
              </a:ext>
            </a:extLst>
          </p:cNvPr>
          <p:cNvSpPr>
            <a:spLocks noGrp="1"/>
          </p:cNvSpPr>
          <p:nvPr>
            <p:ph type="ctrTitle"/>
          </p:nvPr>
        </p:nvSpPr>
        <p:spPr/>
        <p:txBody>
          <a:bodyPr>
            <a:normAutofit fontScale="90000"/>
          </a:bodyPr>
          <a:lstStyle/>
          <a:p>
            <a:r>
              <a:rPr lang="en-US" dirty="0"/>
              <a:t>Outline</a:t>
            </a:r>
          </a:p>
        </p:txBody>
      </p:sp>
      <p:sp>
        <p:nvSpPr>
          <p:cNvPr id="3" name="TextBox 2">
            <a:extLst>
              <a:ext uri="{FF2B5EF4-FFF2-40B4-BE49-F238E27FC236}">
                <a16:creationId xmlns:a16="http://schemas.microsoft.com/office/drawing/2014/main" id="{D387CA39-11D1-C141-901D-EF7D3C241C40}"/>
              </a:ext>
            </a:extLst>
          </p:cNvPr>
          <p:cNvSpPr txBox="1"/>
          <p:nvPr/>
        </p:nvSpPr>
        <p:spPr>
          <a:xfrm>
            <a:off x="675755" y="1675376"/>
            <a:ext cx="4088427" cy="523220"/>
          </a:xfrm>
          <a:prstGeom prst="rect">
            <a:avLst/>
          </a:prstGeom>
          <a:noFill/>
        </p:spPr>
        <p:txBody>
          <a:bodyPr wrap="none" rtlCol="0">
            <a:spAutoFit/>
          </a:bodyPr>
          <a:lstStyle/>
          <a:p>
            <a:r>
              <a:rPr lang="en-US" sz="2800" b="1" dirty="0"/>
              <a:t>Quick Background (</a:t>
            </a:r>
            <a:r>
              <a:rPr lang="en-US" altLang="zh-CN" sz="2800" b="1" dirty="0"/>
              <a:t>5</a:t>
            </a:r>
            <a:r>
              <a:rPr lang="en-US" sz="2800" b="1" dirty="0"/>
              <a:t>mins)</a:t>
            </a:r>
          </a:p>
        </p:txBody>
      </p:sp>
      <p:sp>
        <p:nvSpPr>
          <p:cNvPr id="4" name="TextBox 3">
            <a:extLst>
              <a:ext uri="{FF2B5EF4-FFF2-40B4-BE49-F238E27FC236}">
                <a16:creationId xmlns:a16="http://schemas.microsoft.com/office/drawing/2014/main" id="{64B4261D-3801-B24F-AA03-D25A38C66B2C}"/>
              </a:ext>
            </a:extLst>
          </p:cNvPr>
          <p:cNvSpPr txBox="1"/>
          <p:nvPr/>
        </p:nvSpPr>
        <p:spPr>
          <a:xfrm>
            <a:off x="6841341" y="1650371"/>
            <a:ext cx="3304687" cy="523220"/>
          </a:xfrm>
          <a:prstGeom prst="rect">
            <a:avLst/>
          </a:prstGeom>
          <a:noFill/>
        </p:spPr>
        <p:txBody>
          <a:bodyPr wrap="none" rtlCol="0">
            <a:spAutoFit/>
          </a:bodyPr>
          <a:lstStyle/>
          <a:p>
            <a:r>
              <a:rPr lang="en-US" sz="2800" b="1" dirty="0"/>
              <a:t>MLWeaving (1</a:t>
            </a:r>
            <a:r>
              <a:rPr lang="en-US" altLang="zh-CN" sz="2800" b="1" dirty="0"/>
              <a:t>0</a:t>
            </a:r>
            <a:r>
              <a:rPr lang="en-US" sz="2800" b="1" dirty="0"/>
              <a:t>mins)</a:t>
            </a:r>
          </a:p>
        </p:txBody>
      </p:sp>
      <p:sp>
        <p:nvSpPr>
          <p:cNvPr id="6" name="TextBox 5">
            <a:extLst>
              <a:ext uri="{FF2B5EF4-FFF2-40B4-BE49-F238E27FC236}">
                <a16:creationId xmlns:a16="http://schemas.microsoft.com/office/drawing/2014/main" id="{85A2BFCB-75EF-864F-95CF-516BD452F426}"/>
              </a:ext>
            </a:extLst>
          </p:cNvPr>
          <p:cNvSpPr txBox="1"/>
          <p:nvPr/>
        </p:nvSpPr>
        <p:spPr>
          <a:xfrm>
            <a:off x="1042988" y="2595286"/>
            <a:ext cx="4623166" cy="461665"/>
          </a:xfrm>
          <a:prstGeom prst="rect">
            <a:avLst/>
          </a:prstGeom>
          <a:noFill/>
        </p:spPr>
        <p:txBody>
          <a:bodyPr wrap="square" rtlCol="0">
            <a:spAutoFit/>
          </a:bodyPr>
          <a:lstStyle/>
          <a:p>
            <a:r>
              <a:rPr lang="en-US" sz="2400" u="sng" dirty="0"/>
              <a:t>Stochastic Gradient Descent (SGD)</a:t>
            </a:r>
          </a:p>
        </p:txBody>
      </p:sp>
      <p:sp>
        <p:nvSpPr>
          <p:cNvPr id="7" name="TextBox 6">
            <a:extLst>
              <a:ext uri="{FF2B5EF4-FFF2-40B4-BE49-F238E27FC236}">
                <a16:creationId xmlns:a16="http://schemas.microsoft.com/office/drawing/2014/main" id="{5CA0E7BF-ECAD-6649-88DC-13D9FF4178B8}"/>
              </a:ext>
            </a:extLst>
          </p:cNvPr>
          <p:cNvSpPr txBox="1"/>
          <p:nvPr/>
        </p:nvSpPr>
        <p:spPr>
          <a:xfrm>
            <a:off x="1356673" y="3953297"/>
            <a:ext cx="1894621" cy="461665"/>
          </a:xfrm>
          <a:prstGeom prst="rect">
            <a:avLst/>
          </a:prstGeom>
          <a:noFill/>
        </p:spPr>
        <p:txBody>
          <a:bodyPr wrap="none" rtlCol="0">
            <a:spAutoFit/>
          </a:bodyPr>
          <a:lstStyle/>
          <a:p>
            <a:pPr algn="ctr"/>
            <a:r>
              <a:rPr lang="en-US" sz="2400" dirty="0"/>
              <a:t>Low Precision</a:t>
            </a:r>
          </a:p>
        </p:txBody>
      </p:sp>
      <p:sp>
        <p:nvSpPr>
          <p:cNvPr id="8" name="TextBox 7">
            <a:extLst>
              <a:ext uri="{FF2B5EF4-FFF2-40B4-BE49-F238E27FC236}">
                <a16:creationId xmlns:a16="http://schemas.microsoft.com/office/drawing/2014/main" id="{AC3BF9D2-5C15-7A40-B2BE-87FCA4C92681}"/>
              </a:ext>
            </a:extLst>
          </p:cNvPr>
          <p:cNvSpPr txBox="1"/>
          <p:nvPr/>
        </p:nvSpPr>
        <p:spPr>
          <a:xfrm>
            <a:off x="1356673" y="3338662"/>
            <a:ext cx="4014496" cy="461665"/>
          </a:xfrm>
          <a:prstGeom prst="rect">
            <a:avLst/>
          </a:prstGeom>
          <a:noFill/>
        </p:spPr>
        <p:txBody>
          <a:bodyPr wrap="none" rtlCol="0">
            <a:spAutoFit/>
          </a:bodyPr>
          <a:lstStyle/>
          <a:p>
            <a:pPr algn="ctr"/>
            <a:r>
              <a:rPr lang="en-US" sz="2400" dirty="0"/>
              <a:t>Synchronous vs. Asynchronous</a:t>
            </a:r>
          </a:p>
        </p:txBody>
      </p:sp>
      <p:sp>
        <p:nvSpPr>
          <p:cNvPr id="9" name="TextBox 8">
            <a:extLst>
              <a:ext uri="{FF2B5EF4-FFF2-40B4-BE49-F238E27FC236}">
                <a16:creationId xmlns:a16="http://schemas.microsoft.com/office/drawing/2014/main" id="{35745630-16DF-7A42-BDD2-923A648C0CC7}"/>
              </a:ext>
            </a:extLst>
          </p:cNvPr>
          <p:cNvSpPr txBox="1"/>
          <p:nvPr/>
        </p:nvSpPr>
        <p:spPr>
          <a:xfrm>
            <a:off x="7088952" y="2552422"/>
            <a:ext cx="4483923" cy="1938992"/>
          </a:xfrm>
          <a:prstGeom prst="rect">
            <a:avLst/>
          </a:prstGeom>
          <a:noFill/>
        </p:spPr>
        <p:txBody>
          <a:bodyPr wrap="square" rtlCol="0">
            <a:spAutoFit/>
          </a:bodyPr>
          <a:lstStyle/>
          <a:p>
            <a:r>
              <a:rPr lang="en-US" sz="2400" u="sng" dirty="0"/>
              <a:t>Arbitrary-precision</a:t>
            </a:r>
            <a:r>
              <a:rPr lang="zh-CN" altLang="en-US" sz="2400" u="sng" dirty="0"/>
              <a:t> </a:t>
            </a:r>
            <a:r>
              <a:rPr lang="en-US" altLang="zh-CN" sz="2400" u="sng" dirty="0"/>
              <a:t>Training</a:t>
            </a:r>
            <a:r>
              <a:rPr lang="en-US" sz="2400" u="sng" dirty="0"/>
              <a:t> </a:t>
            </a:r>
          </a:p>
          <a:p>
            <a:endParaRPr lang="en-US" sz="2400" dirty="0"/>
          </a:p>
          <a:p>
            <a:r>
              <a:rPr lang="en-US" sz="2400" dirty="0"/>
              <a:t>     MLWeaving Memory</a:t>
            </a:r>
            <a:r>
              <a:rPr lang="zh-CN" altLang="en-US" sz="2400" dirty="0"/>
              <a:t> </a:t>
            </a:r>
            <a:r>
              <a:rPr lang="en-US" altLang="zh-CN" sz="2400" dirty="0"/>
              <a:t>Layout</a:t>
            </a:r>
          </a:p>
          <a:p>
            <a:endParaRPr lang="en-US" sz="2400" dirty="0"/>
          </a:p>
          <a:p>
            <a:r>
              <a:rPr lang="en-US" sz="2400" dirty="0"/>
              <a:t>     MLWeaving</a:t>
            </a:r>
            <a:r>
              <a:rPr lang="zh-CN" altLang="en-US" sz="2400" dirty="0"/>
              <a:t> </a:t>
            </a:r>
            <a:r>
              <a:rPr lang="en-US" altLang="zh-CN" sz="2400" dirty="0"/>
              <a:t>Hardware Design</a:t>
            </a:r>
            <a:endParaRPr lang="en-US" sz="2400" dirty="0"/>
          </a:p>
        </p:txBody>
      </p:sp>
      <p:sp>
        <p:nvSpPr>
          <p:cNvPr id="10" name="TextBox 9">
            <a:extLst>
              <a:ext uri="{FF2B5EF4-FFF2-40B4-BE49-F238E27FC236}">
                <a16:creationId xmlns:a16="http://schemas.microsoft.com/office/drawing/2014/main" id="{F6BAF4BA-1CFE-9A48-BEA5-01C7637388D1}"/>
              </a:ext>
            </a:extLst>
          </p:cNvPr>
          <p:cNvSpPr txBox="1"/>
          <p:nvPr/>
        </p:nvSpPr>
        <p:spPr>
          <a:xfrm>
            <a:off x="7034152" y="4876780"/>
            <a:ext cx="3776803" cy="461665"/>
          </a:xfrm>
          <a:prstGeom prst="rect">
            <a:avLst/>
          </a:prstGeom>
          <a:noFill/>
        </p:spPr>
        <p:txBody>
          <a:bodyPr wrap="none" rtlCol="0">
            <a:spAutoFit/>
          </a:bodyPr>
          <a:lstStyle/>
          <a:p>
            <a:pPr algn="ctr"/>
            <a:r>
              <a:rPr lang="en-US" sz="2400" u="sng" dirty="0"/>
              <a:t>Efficient Synchronous Design</a:t>
            </a:r>
          </a:p>
        </p:txBody>
      </p:sp>
      <p:sp>
        <p:nvSpPr>
          <p:cNvPr id="11" name="Rectangle 10">
            <a:extLst>
              <a:ext uri="{FF2B5EF4-FFF2-40B4-BE49-F238E27FC236}">
                <a16:creationId xmlns:a16="http://schemas.microsoft.com/office/drawing/2014/main" id="{0589CA7D-05E3-F740-A48F-C400CA57D588}"/>
              </a:ext>
            </a:extLst>
          </p:cNvPr>
          <p:cNvSpPr/>
          <p:nvPr/>
        </p:nvSpPr>
        <p:spPr>
          <a:xfrm>
            <a:off x="227880" y="1403573"/>
            <a:ext cx="5438274" cy="347320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1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D03D0AD0-A3B1-9C4B-AF72-B1971C7FAEAE}"/>
                  </a:ext>
                </a:extLst>
              </p:cNvPr>
              <p:cNvSpPr/>
              <p:nvPr/>
            </p:nvSpPr>
            <p:spPr>
              <a:xfrm>
                <a:off x="7435184"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4" name="Rectangle 63">
                <a:extLst>
                  <a:ext uri="{FF2B5EF4-FFF2-40B4-BE49-F238E27FC236}">
                    <a16:creationId xmlns:a16="http://schemas.microsoft.com/office/drawing/2014/main" id="{D03D0AD0-A3B1-9C4B-AF72-B1971C7FAEAE}"/>
                  </a:ext>
                </a:extLst>
              </p:cNvPr>
              <p:cNvSpPr>
                <a:spLocks noRot="1" noChangeAspect="1" noMove="1" noResize="1" noEditPoints="1" noAdjustHandles="1" noChangeArrowheads="1" noChangeShapeType="1" noTextEdit="1"/>
              </p:cNvSpPr>
              <p:nvPr/>
            </p:nvSpPr>
            <p:spPr>
              <a:xfrm>
                <a:off x="7435184" y="1111850"/>
                <a:ext cx="395032" cy="419725"/>
              </a:xfrm>
              <a:prstGeom prst="rect">
                <a:avLst/>
              </a:prstGeom>
              <a:blipFill>
                <a:blip r:embed="rId3"/>
                <a:stretch>
                  <a:fillRect/>
                </a:stretch>
              </a:blipFill>
              <a:ln>
                <a:noFill/>
              </a:ln>
            </p:spPr>
            <p:txBody>
              <a:bodyPr/>
              <a:lstStyle/>
              <a:p>
                <a:r>
                  <a:rPr lang="en-US">
                    <a:noFill/>
                  </a:rPr>
                  <a:t> </a:t>
                </a:r>
              </a:p>
            </p:txBody>
          </p:sp>
        </mc:Fallback>
      </mc:AlternateContent>
      <p:sp>
        <p:nvSpPr>
          <p:cNvPr id="3" name="Can 2">
            <a:extLst>
              <a:ext uri="{FF2B5EF4-FFF2-40B4-BE49-F238E27FC236}">
                <a16:creationId xmlns:a16="http://schemas.microsoft.com/office/drawing/2014/main" id="{0BBDE03C-2D98-1C42-93B7-FA920F9C434E}"/>
              </a:ext>
            </a:extLst>
          </p:cNvPr>
          <p:cNvSpPr/>
          <p:nvPr/>
        </p:nvSpPr>
        <p:spPr>
          <a:xfrm>
            <a:off x="734517" y="1334127"/>
            <a:ext cx="1034322" cy="1469036"/>
          </a:xfrm>
          <a:prstGeom prst="ca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sp>
        <p:nvSpPr>
          <p:cNvPr id="4" name="Rectangle 3">
            <a:extLst>
              <a:ext uri="{FF2B5EF4-FFF2-40B4-BE49-F238E27FC236}">
                <a16:creationId xmlns:a16="http://schemas.microsoft.com/office/drawing/2014/main" id="{5E25A80C-CF86-F144-B8BB-B0EF8BA45A3B}"/>
              </a:ext>
            </a:extLst>
          </p:cNvPr>
          <p:cNvSpPr/>
          <p:nvPr/>
        </p:nvSpPr>
        <p:spPr>
          <a:xfrm>
            <a:off x="2840635" y="1330326"/>
            <a:ext cx="1409075" cy="14690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Compute</a:t>
            </a:r>
          </a:p>
        </p:txBody>
      </p:sp>
      <p:cxnSp>
        <p:nvCxnSpPr>
          <p:cNvPr id="6" name="Straight Arrow Connector 5">
            <a:extLst>
              <a:ext uri="{FF2B5EF4-FFF2-40B4-BE49-F238E27FC236}">
                <a16:creationId xmlns:a16="http://schemas.microsoft.com/office/drawing/2014/main" id="{FA54FCD8-F568-2E46-9C2D-647524497B19}"/>
              </a:ext>
            </a:extLst>
          </p:cNvPr>
          <p:cNvCxnSpPr>
            <a:stCxn id="3" idx="4"/>
            <a:endCxn id="4" idx="1"/>
          </p:cNvCxnSpPr>
          <p:nvPr/>
        </p:nvCxnSpPr>
        <p:spPr>
          <a:xfrm flipV="1">
            <a:off x="1768839" y="2064844"/>
            <a:ext cx="1071796" cy="38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D21586-1B72-774A-9D41-F33D2C41FC97}"/>
              </a:ext>
            </a:extLst>
          </p:cNvPr>
          <p:cNvSpPr txBox="1"/>
          <p:nvPr/>
        </p:nvSpPr>
        <p:spPr>
          <a:xfrm>
            <a:off x="224853" y="2967073"/>
            <a:ext cx="4242216" cy="646331"/>
          </a:xfrm>
          <a:prstGeom prst="rect">
            <a:avLst/>
          </a:prstGeom>
          <a:noFill/>
        </p:spPr>
        <p:txBody>
          <a:bodyPr wrap="square" rtlCol="0">
            <a:spAutoFit/>
          </a:bodyPr>
          <a:lstStyle/>
          <a:p>
            <a:pPr algn="ctr"/>
            <a:r>
              <a:rPr lang="en-US" i="1" dirty="0"/>
              <a:t>Observation 1: </a:t>
            </a:r>
          </a:p>
          <a:p>
            <a:pPr algn="ctr"/>
            <a:r>
              <a:rPr lang="en-US" i="1" dirty="0"/>
              <a:t>Often memory bandwidth bound</a:t>
            </a:r>
          </a:p>
        </p:txBody>
      </p:sp>
      <p:sp>
        <p:nvSpPr>
          <p:cNvPr id="8" name="TextBox 7">
            <a:extLst>
              <a:ext uri="{FF2B5EF4-FFF2-40B4-BE49-F238E27FC236}">
                <a16:creationId xmlns:a16="http://schemas.microsoft.com/office/drawing/2014/main" id="{9878D333-4270-4E4A-A2A4-E884840DBB82}"/>
              </a:ext>
            </a:extLst>
          </p:cNvPr>
          <p:cNvSpPr txBox="1"/>
          <p:nvPr/>
        </p:nvSpPr>
        <p:spPr>
          <a:xfrm>
            <a:off x="179882" y="3779145"/>
            <a:ext cx="4444885" cy="646331"/>
          </a:xfrm>
          <a:prstGeom prst="rect">
            <a:avLst/>
          </a:prstGeom>
          <a:noFill/>
        </p:spPr>
        <p:txBody>
          <a:bodyPr wrap="square" rtlCol="0">
            <a:spAutoFit/>
          </a:bodyPr>
          <a:lstStyle/>
          <a:p>
            <a:pPr algn="ctr"/>
            <a:r>
              <a:rPr lang="en-US" i="1" dirty="0"/>
              <a:t>Observation 2: Low precision (e.g., 8 bit fixed point) often provides reasonable quality</a:t>
            </a:r>
          </a:p>
        </p:txBody>
      </p:sp>
      <p:sp>
        <p:nvSpPr>
          <p:cNvPr id="9" name="TextBox 8">
            <a:extLst>
              <a:ext uri="{FF2B5EF4-FFF2-40B4-BE49-F238E27FC236}">
                <a16:creationId xmlns:a16="http://schemas.microsoft.com/office/drawing/2014/main" id="{59B57595-73FF-0443-9C2A-DC0284DC3955}"/>
              </a:ext>
            </a:extLst>
          </p:cNvPr>
          <p:cNvSpPr txBox="1"/>
          <p:nvPr/>
        </p:nvSpPr>
        <p:spPr>
          <a:xfrm>
            <a:off x="224854" y="4583405"/>
            <a:ext cx="4242216" cy="923330"/>
          </a:xfrm>
          <a:prstGeom prst="rect">
            <a:avLst/>
          </a:prstGeom>
          <a:noFill/>
        </p:spPr>
        <p:txBody>
          <a:bodyPr wrap="square" rtlCol="0">
            <a:spAutoFit/>
          </a:bodyPr>
          <a:lstStyle/>
          <a:p>
            <a:pPr algn="ctr"/>
            <a:r>
              <a:rPr lang="en-US" i="1" dirty="0"/>
              <a:t>Observation 3: Different training task might need different precision level even on the same dataset</a:t>
            </a:r>
          </a:p>
        </p:txBody>
      </p:sp>
      <p:sp>
        <p:nvSpPr>
          <p:cNvPr id="10" name="TextBox 9">
            <a:extLst>
              <a:ext uri="{FF2B5EF4-FFF2-40B4-BE49-F238E27FC236}">
                <a16:creationId xmlns:a16="http://schemas.microsoft.com/office/drawing/2014/main" id="{59B215F1-B73E-5B4A-8142-6F773074EF34}"/>
              </a:ext>
            </a:extLst>
          </p:cNvPr>
          <p:cNvSpPr txBox="1"/>
          <p:nvPr/>
        </p:nvSpPr>
        <p:spPr>
          <a:xfrm>
            <a:off x="-22487" y="5551331"/>
            <a:ext cx="4834327" cy="1200329"/>
          </a:xfrm>
          <a:prstGeom prst="rect">
            <a:avLst/>
          </a:prstGeom>
          <a:noFill/>
        </p:spPr>
        <p:txBody>
          <a:bodyPr wrap="square" rtlCol="0">
            <a:spAutoFit/>
          </a:bodyPr>
          <a:lstStyle/>
          <a:p>
            <a:pPr algn="ctr"/>
            <a:r>
              <a:rPr lang="en-US" sz="2400" i="1" dirty="0"/>
              <a:t>Can we store the data in a new data structure that supports arbitrary precision data movement?</a:t>
            </a:r>
          </a:p>
        </p:txBody>
      </p:sp>
      <p:sp>
        <p:nvSpPr>
          <p:cNvPr id="11" name="TextBox 10">
            <a:extLst>
              <a:ext uri="{FF2B5EF4-FFF2-40B4-BE49-F238E27FC236}">
                <a16:creationId xmlns:a16="http://schemas.microsoft.com/office/drawing/2014/main" id="{A6D7C699-B367-3144-A70B-8CEE1B31DB74}"/>
              </a:ext>
            </a:extLst>
          </p:cNvPr>
          <p:cNvSpPr txBox="1"/>
          <p:nvPr/>
        </p:nvSpPr>
        <p:spPr>
          <a:xfrm>
            <a:off x="5111647" y="211834"/>
            <a:ext cx="4277133" cy="369332"/>
          </a:xfrm>
          <a:prstGeom prst="rect">
            <a:avLst/>
          </a:prstGeom>
          <a:noFill/>
        </p:spPr>
        <p:txBody>
          <a:bodyPr wrap="none" rtlCol="0">
            <a:spAutoFit/>
          </a:bodyPr>
          <a:lstStyle/>
          <a:p>
            <a:r>
              <a:rPr lang="en-US" dirty="0"/>
              <a:t>How most systems store ML data today:</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E1284FE-8F7D-0542-A13D-6782B965D4C1}"/>
                  </a:ext>
                </a:extLst>
              </p:cNvPr>
              <p:cNvSpPr/>
              <p:nvPr/>
            </p:nvSpPr>
            <p:spPr>
              <a:xfrm>
                <a:off x="6095709"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12" name="Rectangle 11">
                <a:extLst>
                  <a:ext uri="{FF2B5EF4-FFF2-40B4-BE49-F238E27FC236}">
                    <a16:creationId xmlns:a16="http://schemas.microsoft.com/office/drawing/2014/main" id="{0E1284FE-8F7D-0542-A13D-6782B965D4C1}"/>
                  </a:ext>
                </a:extLst>
              </p:cNvPr>
              <p:cNvSpPr>
                <a:spLocks noRot="1" noChangeAspect="1" noMove="1" noResize="1" noEditPoints="1" noAdjustHandles="1" noChangeArrowheads="1" noChangeShapeType="1" noTextEdit="1"/>
              </p:cNvSpPr>
              <p:nvPr/>
            </p:nvSpPr>
            <p:spPr>
              <a:xfrm>
                <a:off x="6095709" y="1109272"/>
                <a:ext cx="395032" cy="419725"/>
              </a:xfrm>
              <a:prstGeom prst="rect">
                <a:avLst/>
              </a:prstGeom>
              <a:blipFill>
                <a:blip r:embed="rId4"/>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8F0B6D1-B074-5042-A2EE-5B9A9C7B5935}"/>
              </a:ext>
            </a:extLst>
          </p:cNvPr>
          <p:cNvSpPr/>
          <p:nvPr/>
        </p:nvSpPr>
        <p:spPr>
          <a:xfrm>
            <a:off x="6544800"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CBBB20FF-7ED5-3742-8C53-5851C2DEBE17}"/>
              </a:ext>
            </a:extLst>
          </p:cNvPr>
          <p:cNvSpPr/>
          <p:nvPr/>
        </p:nvSpPr>
        <p:spPr>
          <a:xfrm>
            <a:off x="6994869"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A038AA1E-3661-4348-8779-1C857E4476EF}"/>
              </a:ext>
            </a:extLst>
          </p:cNvPr>
          <p:cNvSpPr/>
          <p:nvPr/>
        </p:nvSpPr>
        <p:spPr>
          <a:xfrm>
            <a:off x="6095709"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1</a:t>
            </a:r>
          </a:p>
        </p:txBody>
      </p:sp>
      <p:sp>
        <p:nvSpPr>
          <p:cNvPr id="17" name="Rectangle 16">
            <a:extLst>
              <a:ext uri="{FF2B5EF4-FFF2-40B4-BE49-F238E27FC236}">
                <a16:creationId xmlns:a16="http://schemas.microsoft.com/office/drawing/2014/main" id="{ACECEC1E-457B-014C-8887-F9EB13B267FC}"/>
              </a:ext>
            </a:extLst>
          </p:cNvPr>
          <p:cNvSpPr/>
          <p:nvPr/>
        </p:nvSpPr>
        <p:spPr>
          <a:xfrm>
            <a:off x="6545289"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a:t>
            </a:r>
          </a:p>
        </p:txBody>
      </p:sp>
      <p:sp>
        <p:nvSpPr>
          <p:cNvPr id="18" name="Rectangle 17">
            <a:extLst>
              <a:ext uri="{FF2B5EF4-FFF2-40B4-BE49-F238E27FC236}">
                <a16:creationId xmlns:a16="http://schemas.microsoft.com/office/drawing/2014/main" id="{1BE3D728-28CF-AC4A-BF0E-8ADE7D2A682D}"/>
              </a:ext>
            </a:extLst>
          </p:cNvPr>
          <p:cNvSpPr/>
          <p:nvPr/>
        </p:nvSpPr>
        <p:spPr>
          <a:xfrm>
            <a:off x="6994869"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1</a:t>
            </a:r>
          </a:p>
        </p:txBody>
      </p:sp>
      <p:sp>
        <p:nvSpPr>
          <p:cNvPr id="19" name="Rectangle 18">
            <a:extLst>
              <a:ext uri="{FF2B5EF4-FFF2-40B4-BE49-F238E27FC236}">
                <a16:creationId xmlns:a16="http://schemas.microsoft.com/office/drawing/2014/main" id="{C9FFC9FB-8B9E-B94F-A696-4FFBF7A66FFD}"/>
              </a:ext>
            </a:extLst>
          </p:cNvPr>
          <p:cNvSpPr/>
          <p:nvPr/>
        </p:nvSpPr>
        <p:spPr>
          <a:xfrm>
            <a:off x="7444449"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1</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F4FA0BD-8CE9-AF4F-AA20-B97CE63B51A8}"/>
                  </a:ext>
                </a:extLst>
              </p:cNvPr>
              <p:cNvSpPr/>
              <p:nvPr/>
            </p:nvSpPr>
            <p:spPr>
              <a:xfrm>
                <a:off x="8139224" y="1109272"/>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20" name="Rectangle 19">
                <a:extLst>
                  <a:ext uri="{FF2B5EF4-FFF2-40B4-BE49-F238E27FC236}">
                    <a16:creationId xmlns:a16="http://schemas.microsoft.com/office/drawing/2014/main" id="{2F4FA0BD-8CE9-AF4F-AA20-B97CE63B51A8}"/>
                  </a:ext>
                </a:extLst>
              </p:cNvPr>
              <p:cNvSpPr>
                <a:spLocks noRot="1" noChangeAspect="1" noMove="1" noResize="1" noEditPoints="1" noAdjustHandles="1" noChangeArrowheads="1" noChangeShapeType="1" noTextEdit="1"/>
              </p:cNvSpPr>
              <p:nvPr/>
            </p:nvSpPr>
            <p:spPr>
              <a:xfrm>
                <a:off x="8139224" y="1109272"/>
                <a:ext cx="395032" cy="419725"/>
              </a:xfrm>
              <a:prstGeom prst="rect">
                <a:avLst/>
              </a:prstGeom>
              <a:blipFill>
                <a:blip r:embed="rId5"/>
                <a:stretch>
                  <a:fillRect/>
                </a:stretch>
              </a:blipFill>
              <a:ln>
                <a:noFill/>
              </a:ln>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C4AC7A6-F8B5-9A42-B242-D6FB91B7A294}"/>
              </a:ext>
            </a:extLst>
          </p:cNvPr>
          <p:cNvSpPr/>
          <p:nvPr/>
        </p:nvSpPr>
        <p:spPr>
          <a:xfrm>
            <a:off x="8588804" y="1109272"/>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Rectangle 21">
            <a:extLst>
              <a:ext uri="{FF2B5EF4-FFF2-40B4-BE49-F238E27FC236}">
                <a16:creationId xmlns:a16="http://schemas.microsoft.com/office/drawing/2014/main" id="{1BB0E8FF-BBB6-0F4A-9D30-03FDAA484B45}"/>
              </a:ext>
            </a:extLst>
          </p:cNvPr>
          <p:cNvSpPr/>
          <p:nvPr/>
        </p:nvSpPr>
        <p:spPr>
          <a:xfrm>
            <a:off x="9038384" y="1109272"/>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3" name="Rectangle 22">
            <a:extLst>
              <a:ext uri="{FF2B5EF4-FFF2-40B4-BE49-F238E27FC236}">
                <a16:creationId xmlns:a16="http://schemas.microsoft.com/office/drawing/2014/main" id="{330FA26C-CFFE-5844-BA3B-88B087648624}"/>
              </a:ext>
            </a:extLst>
          </p:cNvPr>
          <p:cNvSpPr/>
          <p:nvPr/>
        </p:nvSpPr>
        <p:spPr>
          <a:xfrm>
            <a:off x="9487964" y="110927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Rectangle 23">
            <a:extLst>
              <a:ext uri="{FF2B5EF4-FFF2-40B4-BE49-F238E27FC236}">
                <a16:creationId xmlns:a16="http://schemas.microsoft.com/office/drawing/2014/main" id="{A9B7BACA-3B4B-B943-A6C7-D38435480874}"/>
              </a:ext>
            </a:extLst>
          </p:cNvPr>
          <p:cNvSpPr/>
          <p:nvPr/>
        </p:nvSpPr>
        <p:spPr>
          <a:xfrm>
            <a:off x="8139224" y="1831267"/>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accent2"/>
                </a:solidFill>
              </a:rPr>
              <a:t>2</a:t>
            </a:r>
          </a:p>
        </p:txBody>
      </p:sp>
      <p:sp>
        <p:nvSpPr>
          <p:cNvPr id="25" name="Rectangle 24">
            <a:extLst>
              <a:ext uri="{FF2B5EF4-FFF2-40B4-BE49-F238E27FC236}">
                <a16:creationId xmlns:a16="http://schemas.microsoft.com/office/drawing/2014/main" id="{D2F4A690-D493-C14E-8285-E8609D6DFB69}"/>
              </a:ext>
            </a:extLst>
          </p:cNvPr>
          <p:cNvSpPr/>
          <p:nvPr/>
        </p:nvSpPr>
        <p:spPr>
          <a:xfrm>
            <a:off x="8588804" y="1831267"/>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2</a:t>
            </a:r>
          </a:p>
        </p:txBody>
      </p:sp>
      <p:sp>
        <p:nvSpPr>
          <p:cNvPr id="26" name="Rectangle 25">
            <a:extLst>
              <a:ext uri="{FF2B5EF4-FFF2-40B4-BE49-F238E27FC236}">
                <a16:creationId xmlns:a16="http://schemas.microsoft.com/office/drawing/2014/main" id="{EE22813F-503C-2C43-9693-AE3F99F6D979}"/>
              </a:ext>
            </a:extLst>
          </p:cNvPr>
          <p:cNvSpPr/>
          <p:nvPr/>
        </p:nvSpPr>
        <p:spPr>
          <a:xfrm>
            <a:off x="9038384" y="183126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2</a:t>
            </a:r>
          </a:p>
        </p:txBody>
      </p:sp>
      <p:sp>
        <p:nvSpPr>
          <p:cNvPr id="27" name="Rectangle 26">
            <a:extLst>
              <a:ext uri="{FF2B5EF4-FFF2-40B4-BE49-F238E27FC236}">
                <a16:creationId xmlns:a16="http://schemas.microsoft.com/office/drawing/2014/main" id="{CF8EB16D-1F8D-8943-993C-6E98EB33AA79}"/>
              </a:ext>
            </a:extLst>
          </p:cNvPr>
          <p:cNvSpPr/>
          <p:nvPr/>
        </p:nvSpPr>
        <p:spPr>
          <a:xfrm>
            <a:off x="9487964" y="183126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2</a:t>
            </a:r>
          </a:p>
        </p:txBody>
      </p:sp>
      <p:sp>
        <p:nvSpPr>
          <p:cNvPr id="28" name="TextBox 27">
            <a:extLst>
              <a:ext uri="{FF2B5EF4-FFF2-40B4-BE49-F238E27FC236}">
                <a16:creationId xmlns:a16="http://schemas.microsoft.com/office/drawing/2014/main" id="{8924F3B7-AEA2-EC4E-BF85-B4D85832D9A8}"/>
              </a:ext>
            </a:extLst>
          </p:cNvPr>
          <p:cNvSpPr txBox="1"/>
          <p:nvPr/>
        </p:nvSpPr>
        <p:spPr>
          <a:xfrm>
            <a:off x="4989869" y="1134468"/>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p:sp>
        <p:nvSpPr>
          <p:cNvPr id="29" name="TextBox 28">
            <a:extLst>
              <a:ext uri="{FF2B5EF4-FFF2-40B4-BE49-F238E27FC236}">
                <a16:creationId xmlns:a16="http://schemas.microsoft.com/office/drawing/2014/main" id="{0C212BF8-7148-C44C-A344-18D3C084A71C}"/>
              </a:ext>
            </a:extLst>
          </p:cNvPr>
          <p:cNvSpPr txBox="1"/>
          <p:nvPr/>
        </p:nvSpPr>
        <p:spPr>
          <a:xfrm>
            <a:off x="4962841" y="1856463"/>
            <a:ext cx="1055289" cy="369332"/>
          </a:xfrm>
          <a:prstGeom prst="rect">
            <a:avLst/>
          </a:prstGeom>
          <a:noFill/>
        </p:spPr>
        <p:txBody>
          <a:bodyPr wrap="none" rtlCol="0">
            <a:spAutoFit/>
          </a:bodyPr>
          <a:lstStyle/>
          <a:p>
            <a:r>
              <a:rPr lang="en-US" dirty="0"/>
              <a:t>2</a:t>
            </a:r>
            <a:r>
              <a:rPr lang="en-US" baseline="30000" dirty="0"/>
              <a:t>nd</a:t>
            </a:r>
            <a:r>
              <a:rPr lang="en-US" dirty="0"/>
              <a:t> row B</a:t>
            </a:r>
          </a:p>
        </p:txBody>
      </p:sp>
      <p:sp>
        <p:nvSpPr>
          <p:cNvPr id="30" name="TextBox 29">
            <a:extLst>
              <a:ext uri="{FF2B5EF4-FFF2-40B4-BE49-F238E27FC236}">
                <a16:creationId xmlns:a16="http://schemas.microsoft.com/office/drawing/2014/main" id="{FA368539-4F04-AC4C-9BE1-FAB0D5BCB2F5}"/>
              </a:ext>
            </a:extLst>
          </p:cNvPr>
          <p:cNvSpPr txBox="1"/>
          <p:nvPr/>
        </p:nvSpPr>
        <p:spPr>
          <a:xfrm>
            <a:off x="6323004" y="633615"/>
            <a:ext cx="1234633" cy="369332"/>
          </a:xfrm>
          <a:prstGeom prst="rect">
            <a:avLst/>
          </a:prstGeom>
          <a:noFill/>
        </p:spPr>
        <p:txBody>
          <a:bodyPr wrap="none" rtlCol="0">
            <a:spAutoFit/>
          </a:bodyPr>
          <a:lstStyle/>
          <a:p>
            <a:r>
              <a:rPr lang="en-US" dirty="0"/>
              <a:t>1</a:t>
            </a:r>
            <a:r>
              <a:rPr lang="en-US" baseline="30000" dirty="0"/>
              <a:t>st</a:t>
            </a:r>
            <a:r>
              <a:rPr lang="en-US" dirty="0"/>
              <a:t> feature</a:t>
            </a:r>
          </a:p>
        </p:txBody>
      </p:sp>
      <p:sp>
        <p:nvSpPr>
          <p:cNvPr id="31" name="TextBox 30">
            <a:extLst>
              <a:ext uri="{FF2B5EF4-FFF2-40B4-BE49-F238E27FC236}">
                <a16:creationId xmlns:a16="http://schemas.microsoft.com/office/drawing/2014/main" id="{F04EB6B0-9335-DE4B-AEA9-F2114D71065F}"/>
              </a:ext>
            </a:extLst>
          </p:cNvPr>
          <p:cNvSpPr txBox="1"/>
          <p:nvPr/>
        </p:nvSpPr>
        <p:spPr>
          <a:xfrm>
            <a:off x="8346389" y="633615"/>
            <a:ext cx="1285929" cy="369332"/>
          </a:xfrm>
          <a:prstGeom prst="rect">
            <a:avLst/>
          </a:prstGeom>
          <a:noFill/>
        </p:spPr>
        <p:txBody>
          <a:bodyPr wrap="none" rtlCol="0">
            <a:spAutoFit/>
          </a:bodyPr>
          <a:lstStyle/>
          <a:p>
            <a:r>
              <a:rPr lang="en-US" dirty="0"/>
              <a:t>2</a:t>
            </a:r>
            <a:r>
              <a:rPr lang="en-US" baseline="30000" dirty="0"/>
              <a:t>nd</a:t>
            </a:r>
            <a:r>
              <a:rPr lang="en-US" dirty="0"/>
              <a:t> feature</a:t>
            </a:r>
          </a:p>
        </p:txBody>
      </p:sp>
      <p:cxnSp>
        <p:nvCxnSpPr>
          <p:cNvPr id="33" name="Curved Connector 32">
            <a:extLst>
              <a:ext uri="{FF2B5EF4-FFF2-40B4-BE49-F238E27FC236}">
                <a16:creationId xmlns:a16="http://schemas.microsoft.com/office/drawing/2014/main" id="{508A6C38-FD98-424C-9F3F-86F4773E90C4}"/>
              </a:ext>
            </a:extLst>
          </p:cNvPr>
          <p:cNvCxnSpPr>
            <a:stCxn id="23" idx="3"/>
            <a:endCxn id="16" idx="1"/>
          </p:cNvCxnSpPr>
          <p:nvPr/>
        </p:nvCxnSpPr>
        <p:spPr>
          <a:xfrm flipH="1">
            <a:off x="6095709" y="1319135"/>
            <a:ext cx="3787287" cy="721995"/>
          </a:xfrm>
          <a:prstGeom prst="curvedConnector5">
            <a:avLst>
              <a:gd name="adj1" fmla="val -6036"/>
              <a:gd name="adj2" fmla="val 50000"/>
              <a:gd name="adj3" fmla="val 1060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BC0305-171D-6442-9668-C83D45D03C42}"/>
              </a:ext>
            </a:extLst>
          </p:cNvPr>
          <p:cNvCxnSpPr>
            <a:cxnSpLocks/>
            <a:endCxn id="20" idx="1"/>
          </p:cNvCxnSpPr>
          <p:nvPr/>
        </p:nvCxnSpPr>
        <p:spPr>
          <a:xfrm>
            <a:off x="7839481" y="1319135"/>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8C86CE-2C3A-F849-947C-CBF35BD608C3}"/>
              </a:ext>
            </a:extLst>
          </p:cNvPr>
          <p:cNvCxnSpPr>
            <a:cxnSpLocks/>
            <a:stCxn id="19" idx="3"/>
            <a:endCxn id="24" idx="1"/>
          </p:cNvCxnSpPr>
          <p:nvPr/>
        </p:nvCxnSpPr>
        <p:spPr>
          <a:xfrm>
            <a:off x="7839481" y="2041130"/>
            <a:ext cx="29974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4E9D26B-0AD9-A04F-8BC4-03D8E2B1B09C}"/>
              </a:ext>
            </a:extLst>
          </p:cNvPr>
          <p:cNvSpPr txBox="1"/>
          <p:nvPr/>
        </p:nvSpPr>
        <p:spPr>
          <a:xfrm>
            <a:off x="4988488" y="3409782"/>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C839C26-B95A-B64D-8BEC-93319F4CF71D}"/>
                  </a:ext>
                </a:extLst>
              </p:cNvPr>
              <p:cNvSpPr/>
              <p:nvPr/>
            </p:nvSpPr>
            <p:spPr>
              <a:xfrm>
                <a:off x="6086444" y="3384585"/>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7" name="Rectangle 36">
                <a:extLst>
                  <a:ext uri="{FF2B5EF4-FFF2-40B4-BE49-F238E27FC236}">
                    <a16:creationId xmlns:a16="http://schemas.microsoft.com/office/drawing/2014/main" id="{3C839C26-B95A-B64D-8BEC-93319F4CF71D}"/>
                  </a:ext>
                </a:extLst>
              </p:cNvPr>
              <p:cNvSpPr>
                <a:spLocks noRot="1" noChangeAspect="1" noMove="1" noResize="1" noEditPoints="1" noAdjustHandles="1" noChangeArrowheads="1" noChangeShapeType="1" noTextEdit="1"/>
              </p:cNvSpPr>
              <p:nvPr/>
            </p:nvSpPr>
            <p:spPr>
              <a:xfrm>
                <a:off x="6086444" y="3384585"/>
                <a:ext cx="395032" cy="4197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0CA4B47-FDB1-5041-92E6-8533408A196B}"/>
                  </a:ext>
                </a:extLst>
              </p:cNvPr>
              <p:cNvSpPr/>
              <p:nvPr/>
            </p:nvSpPr>
            <p:spPr>
              <a:xfrm>
                <a:off x="6586731" y="3384584"/>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8" name="Rectangle 37">
                <a:extLst>
                  <a:ext uri="{FF2B5EF4-FFF2-40B4-BE49-F238E27FC236}">
                    <a16:creationId xmlns:a16="http://schemas.microsoft.com/office/drawing/2014/main" id="{F0CA4B47-FDB1-5041-92E6-8533408A196B}"/>
                  </a:ext>
                </a:extLst>
              </p:cNvPr>
              <p:cNvSpPr>
                <a:spLocks noRot="1" noChangeAspect="1" noMove="1" noResize="1" noEditPoints="1" noAdjustHandles="1" noChangeArrowheads="1" noChangeShapeType="1" noTextEdit="1"/>
              </p:cNvSpPr>
              <p:nvPr/>
            </p:nvSpPr>
            <p:spPr>
              <a:xfrm>
                <a:off x="6586731" y="3384584"/>
                <a:ext cx="395032" cy="41972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0D68A6AC-5C9F-0047-A270-7899D73A70A4}"/>
                  </a:ext>
                </a:extLst>
              </p:cNvPr>
              <p:cNvSpPr/>
              <p:nvPr/>
            </p:nvSpPr>
            <p:spPr>
              <a:xfrm>
                <a:off x="6535535"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2" name="Rectangle 61">
                <a:extLst>
                  <a:ext uri="{FF2B5EF4-FFF2-40B4-BE49-F238E27FC236}">
                    <a16:creationId xmlns:a16="http://schemas.microsoft.com/office/drawing/2014/main" id="{0D68A6AC-5C9F-0047-A270-7899D73A70A4}"/>
                  </a:ext>
                </a:extLst>
              </p:cNvPr>
              <p:cNvSpPr>
                <a:spLocks noRot="1" noChangeAspect="1" noMove="1" noResize="1" noEditPoints="1" noAdjustHandles="1" noChangeArrowheads="1" noChangeShapeType="1" noTextEdit="1"/>
              </p:cNvSpPr>
              <p:nvPr/>
            </p:nvSpPr>
            <p:spPr>
              <a:xfrm>
                <a:off x="6535535" y="1111850"/>
                <a:ext cx="395032" cy="41972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D4D8059-576B-A74D-AA79-B3E02018F641}"/>
                  </a:ext>
                </a:extLst>
              </p:cNvPr>
              <p:cNvSpPr/>
              <p:nvPr/>
            </p:nvSpPr>
            <p:spPr>
              <a:xfrm>
                <a:off x="6985604"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3" name="Rectangle 62">
                <a:extLst>
                  <a:ext uri="{FF2B5EF4-FFF2-40B4-BE49-F238E27FC236}">
                    <a16:creationId xmlns:a16="http://schemas.microsoft.com/office/drawing/2014/main" id="{4D4D8059-576B-A74D-AA79-B3E02018F641}"/>
                  </a:ext>
                </a:extLst>
              </p:cNvPr>
              <p:cNvSpPr>
                <a:spLocks noRot="1" noChangeAspect="1" noMove="1" noResize="1" noEditPoints="1" noAdjustHandles="1" noChangeArrowheads="1" noChangeShapeType="1" noTextEdit="1"/>
              </p:cNvSpPr>
              <p:nvPr/>
            </p:nvSpPr>
            <p:spPr>
              <a:xfrm>
                <a:off x="6985604" y="1111850"/>
                <a:ext cx="395032" cy="4197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8BEAC65C-1A0D-B149-A092-107CA013D940}"/>
                  </a:ext>
                </a:extLst>
              </p:cNvPr>
              <p:cNvSpPr/>
              <p:nvPr/>
            </p:nvSpPr>
            <p:spPr>
              <a:xfrm>
                <a:off x="6086444"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65" name="Rectangle 64">
                <a:extLst>
                  <a:ext uri="{FF2B5EF4-FFF2-40B4-BE49-F238E27FC236}">
                    <a16:creationId xmlns:a16="http://schemas.microsoft.com/office/drawing/2014/main" id="{8BEAC65C-1A0D-B149-A092-107CA013D940}"/>
                  </a:ext>
                </a:extLst>
              </p:cNvPr>
              <p:cNvSpPr>
                <a:spLocks noRot="1" noChangeAspect="1" noMove="1" noResize="1" noEditPoints="1" noAdjustHandles="1" noChangeArrowheads="1" noChangeShapeType="1" noTextEdit="1"/>
              </p:cNvSpPr>
              <p:nvPr/>
            </p:nvSpPr>
            <p:spPr>
              <a:xfrm>
                <a:off x="6086444" y="1833845"/>
                <a:ext cx="395032" cy="4197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1B4F797-43E1-D44B-8551-F46DEE89BA38}"/>
                  </a:ext>
                </a:extLst>
              </p:cNvPr>
              <p:cNvSpPr/>
              <p:nvPr/>
            </p:nvSpPr>
            <p:spPr>
              <a:xfrm>
                <a:off x="6536024"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66" name="Rectangle 65">
                <a:extLst>
                  <a:ext uri="{FF2B5EF4-FFF2-40B4-BE49-F238E27FC236}">
                    <a16:creationId xmlns:a16="http://schemas.microsoft.com/office/drawing/2014/main" id="{F1B4F797-43E1-D44B-8551-F46DEE89BA38}"/>
                  </a:ext>
                </a:extLst>
              </p:cNvPr>
              <p:cNvSpPr>
                <a:spLocks noRot="1" noChangeAspect="1" noMove="1" noResize="1" noEditPoints="1" noAdjustHandles="1" noChangeArrowheads="1" noChangeShapeType="1" noTextEdit="1"/>
              </p:cNvSpPr>
              <p:nvPr/>
            </p:nvSpPr>
            <p:spPr>
              <a:xfrm>
                <a:off x="6536024" y="1833845"/>
                <a:ext cx="395032" cy="419725"/>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A1E7D350-8ABA-9243-9035-C2965E26E7EF}"/>
                  </a:ext>
                </a:extLst>
              </p:cNvPr>
              <p:cNvSpPr/>
              <p:nvPr/>
            </p:nvSpPr>
            <p:spPr>
              <a:xfrm>
                <a:off x="6985604"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67" name="Rectangle 66">
                <a:extLst>
                  <a:ext uri="{FF2B5EF4-FFF2-40B4-BE49-F238E27FC236}">
                    <a16:creationId xmlns:a16="http://schemas.microsoft.com/office/drawing/2014/main" id="{A1E7D350-8ABA-9243-9035-C2965E26E7EF}"/>
                  </a:ext>
                </a:extLst>
              </p:cNvPr>
              <p:cNvSpPr>
                <a:spLocks noRot="1" noChangeAspect="1" noMove="1" noResize="1" noEditPoints="1" noAdjustHandles="1" noChangeArrowheads="1" noChangeShapeType="1" noTextEdit="1"/>
              </p:cNvSpPr>
              <p:nvPr/>
            </p:nvSpPr>
            <p:spPr>
              <a:xfrm>
                <a:off x="6985604" y="1833845"/>
                <a:ext cx="395032" cy="419725"/>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9F321DCC-85DD-384F-BB05-EF9AF530564D}"/>
                  </a:ext>
                </a:extLst>
              </p:cNvPr>
              <p:cNvSpPr/>
              <p:nvPr/>
            </p:nvSpPr>
            <p:spPr>
              <a:xfrm>
                <a:off x="7435184"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68" name="Rectangle 67">
                <a:extLst>
                  <a:ext uri="{FF2B5EF4-FFF2-40B4-BE49-F238E27FC236}">
                    <a16:creationId xmlns:a16="http://schemas.microsoft.com/office/drawing/2014/main" id="{9F321DCC-85DD-384F-BB05-EF9AF530564D}"/>
                  </a:ext>
                </a:extLst>
              </p:cNvPr>
              <p:cNvSpPr>
                <a:spLocks noRot="1" noChangeAspect="1" noMove="1" noResize="1" noEditPoints="1" noAdjustHandles="1" noChangeArrowheads="1" noChangeShapeType="1" noTextEdit="1"/>
              </p:cNvSpPr>
              <p:nvPr/>
            </p:nvSpPr>
            <p:spPr>
              <a:xfrm>
                <a:off x="7435184" y="1833845"/>
                <a:ext cx="395032" cy="4197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B3787F3D-410A-E54D-A77A-9DA6F8CEA367}"/>
                  </a:ext>
                </a:extLst>
              </p:cNvPr>
              <p:cNvSpPr/>
              <p:nvPr/>
            </p:nvSpPr>
            <p:spPr>
              <a:xfrm>
                <a:off x="8579539" y="1111850"/>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0" name="Rectangle 69">
                <a:extLst>
                  <a:ext uri="{FF2B5EF4-FFF2-40B4-BE49-F238E27FC236}">
                    <a16:creationId xmlns:a16="http://schemas.microsoft.com/office/drawing/2014/main" id="{B3787F3D-410A-E54D-A77A-9DA6F8CEA367}"/>
                  </a:ext>
                </a:extLst>
              </p:cNvPr>
              <p:cNvSpPr>
                <a:spLocks noRot="1" noChangeAspect="1" noMove="1" noResize="1" noEditPoints="1" noAdjustHandles="1" noChangeArrowheads="1" noChangeShapeType="1" noTextEdit="1"/>
              </p:cNvSpPr>
              <p:nvPr/>
            </p:nvSpPr>
            <p:spPr>
              <a:xfrm>
                <a:off x="8579539" y="1111850"/>
                <a:ext cx="395032" cy="4197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8E7524E0-F9B1-CF4B-95A6-DCB1357F7E07}"/>
                  </a:ext>
                </a:extLst>
              </p:cNvPr>
              <p:cNvSpPr/>
              <p:nvPr/>
            </p:nvSpPr>
            <p:spPr>
              <a:xfrm>
                <a:off x="9029119" y="1111850"/>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1" name="Rectangle 70">
                <a:extLst>
                  <a:ext uri="{FF2B5EF4-FFF2-40B4-BE49-F238E27FC236}">
                    <a16:creationId xmlns:a16="http://schemas.microsoft.com/office/drawing/2014/main" id="{8E7524E0-F9B1-CF4B-95A6-DCB1357F7E07}"/>
                  </a:ext>
                </a:extLst>
              </p:cNvPr>
              <p:cNvSpPr>
                <a:spLocks noRot="1" noChangeAspect="1" noMove="1" noResize="1" noEditPoints="1" noAdjustHandles="1" noChangeArrowheads="1" noChangeShapeType="1" noTextEdit="1"/>
              </p:cNvSpPr>
              <p:nvPr/>
            </p:nvSpPr>
            <p:spPr>
              <a:xfrm>
                <a:off x="9029119" y="1111850"/>
                <a:ext cx="395032" cy="419725"/>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15961404-008A-7C44-A597-7B7847252899}"/>
                  </a:ext>
                </a:extLst>
              </p:cNvPr>
              <p:cNvSpPr/>
              <p:nvPr/>
            </p:nvSpPr>
            <p:spPr>
              <a:xfrm>
                <a:off x="9478699" y="1111850"/>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72" name="Rectangle 71">
                <a:extLst>
                  <a:ext uri="{FF2B5EF4-FFF2-40B4-BE49-F238E27FC236}">
                    <a16:creationId xmlns:a16="http://schemas.microsoft.com/office/drawing/2014/main" id="{15961404-008A-7C44-A597-7B7847252899}"/>
                  </a:ext>
                </a:extLst>
              </p:cNvPr>
              <p:cNvSpPr>
                <a:spLocks noRot="1" noChangeAspect="1" noMove="1" noResize="1" noEditPoints="1" noAdjustHandles="1" noChangeArrowheads="1" noChangeShapeType="1" noTextEdit="1"/>
              </p:cNvSpPr>
              <p:nvPr/>
            </p:nvSpPr>
            <p:spPr>
              <a:xfrm>
                <a:off x="9478699" y="1111850"/>
                <a:ext cx="395032" cy="419725"/>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2ED8EFEB-ABB7-C443-8CE2-A03D7E61BC57}"/>
                  </a:ext>
                </a:extLst>
              </p:cNvPr>
              <p:cNvSpPr/>
              <p:nvPr/>
            </p:nvSpPr>
            <p:spPr>
              <a:xfrm>
                <a:off x="8129959" y="183384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73" name="Rectangle 72">
                <a:extLst>
                  <a:ext uri="{FF2B5EF4-FFF2-40B4-BE49-F238E27FC236}">
                    <a16:creationId xmlns:a16="http://schemas.microsoft.com/office/drawing/2014/main" id="{2ED8EFEB-ABB7-C443-8CE2-A03D7E61BC57}"/>
                  </a:ext>
                </a:extLst>
              </p:cNvPr>
              <p:cNvSpPr>
                <a:spLocks noRot="1" noChangeAspect="1" noMove="1" noResize="1" noEditPoints="1" noAdjustHandles="1" noChangeArrowheads="1" noChangeShapeType="1" noTextEdit="1"/>
              </p:cNvSpPr>
              <p:nvPr/>
            </p:nvSpPr>
            <p:spPr>
              <a:xfrm>
                <a:off x="8129959" y="1833845"/>
                <a:ext cx="395032" cy="4197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CC3AC3C8-CB2D-2645-9D6F-C85E17BBB261}"/>
                  </a:ext>
                </a:extLst>
              </p:cNvPr>
              <p:cNvSpPr/>
              <p:nvPr/>
            </p:nvSpPr>
            <p:spPr>
              <a:xfrm>
                <a:off x="8579539" y="1833845"/>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74" name="Rectangle 73">
                <a:extLst>
                  <a:ext uri="{FF2B5EF4-FFF2-40B4-BE49-F238E27FC236}">
                    <a16:creationId xmlns:a16="http://schemas.microsoft.com/office/drawing/2014/main" id="{CC3AC3C8-CB2D-2645-9D6F-C85E17BBB261}"/>
                  </a:ext>
                </a:extLst>
              </p:cNvPr>
              <p:cNvSpPr>
                <a:spLocks noRot="1" noChangeAspect="1" noMove="1" noResize="1" noEditPoints="1" noAdjustHandles="1" noChangeArrowheads="1" noChangeShapeType="1" noTextEdit="1"/>
              </p:cNvSpPr>
              <p:nvPr/>
            </p:nvSpPr>
            <p:spPr>
              <a:xfrm>
                <a:off x="8579539" y="1833845"/>
                <a:ext cx="395032" cy="4197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9CB3D07-FC38-F14A-8675-8515055E9A92}"/>
                  </a:ext>
                </a:extLst>
              </p:cNvPr>
              <p:cNvSpPr/>
              <p:nvPr/>
            </p:nvSpPr>
            <p:spPr>
              <a:xfrm>
                <a:off x="9029119" y="1833845"/>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75" name="Rectangle 74">
                <a:extLst>
                  <a:ext uri="{FF2B5EF4-FFF2-40B4-BE49-F238E27FC236}">
                    <a16:creationId xmlns:a16="http://schemas.microsoft.com/office/drawing/2014/main" id="{F9CB3D07-FC38-F14A-8675-8515055E9A92}"/>
                  </a:ext>
                </a:extLst>
              </p:cNvPr>
              <p:cNvSpPr>
                <a:spLocks noRot="1" noChangeAspect="1" noMove="1" noResize="1" noEditPoints="1" noAdjustHandles="1" noChangeArrowheads="1" noChangeShapeType="1" noTextEdit="1"/>
              </p:cNvSpPr>
              <p:nvPr/>
            </p:nvSpPr>
            <p:spPr>
              <a:xfrm>
                <a:off x="9029119" y="1833845"/>
                <a:ext cx="395032" cy="419725"/>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252A0B04-FC7A-EF40-80C8-79291C6FC78A}"/>
                  </a:ext>
                </a:extLst>
              </p:cNvPr>
              <p:cNvSpPr/>
              <p:nvPr/>
            </p:nvSpPr>
            <p:spPr>
              <a:xfrm>
                <a:off x="9478699" y="1833845"/>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76" name="Rectangle 75">
                <a:extLst>
                  <a:ext uri="{FF2B5EF4-FFF2-40B4-BE49-F238E27FC236}">
                    <a16:creationId xmlns:a16="http://schemas.microsoft.com/office/drawing/2014/main" id="{252A0B04-FC7A-EF40-80C8-79291C6FC78A}"/>
                  </a:ext>
                </a:extLst>
              </p:cNvPr>
              <p:cNvSpPr>
                <a:spLocks noRot="1" noChangeAspect="1" noMove="1" noResize="1" noEditPoints="1" noAdjustHandles="1" noChangeArrowheads="1" noChangeShapeType="1" noTextEdit="1"/>
              </p:cNvSpPr>
              <p:nvPr/>
            </p:nvSpPr>
            <p:spPr>
              <a:xfrm>
                <a:off x="9478699" y="1833845"/>
                <a:ext cx="395032" cy="419725"/>
              </a:xfrm>
              <a:prstGeom prst="rect">
                <a:avLst/>
              </a:prstGeom>
              <a:blipFill>
                <a:blip r:embed="rId20"/>
                <a:stretch>
                  <a:fillRect/>
                </a:stretch>
              </a:blipFill>
              <a:ln>
                <a:noFill/>
              </a:ln>
            </p:spPr>
            <p:txBody>
              <a:bodyPr/>
              <a:lstStyle/>
              <a:p>
                <a:r>
                  <a:rPr lang="en-US">
                    <a:noFill/>
                  </a:rPr>
                  <a:t> </a:t>
                </a:r>
              </a:p>
            </p:txBody>
          </p:sp>
        </mc:Fallback>
      </mc:AlternateContent>
      <p:sp>
        <p:nvSpPr>
          <p:cNvPr id="54" name="Title 1">
            <a:extLst>
              <a:ext uri="{FF2B5EF4-FFF2-40B4-BE49-F238E27FC236}">
                <a16:creationId xmlns:a16="http://schemas.microsoft.com/office/drawing/2014/main" id="{A3DC4D3E-3932-A049-805A-E7D50C1D544C}"/>
              </a:ext>
            </a:extLst>
          </p:cNvPr>
          <p:cNvSpPr>
            <a:spLocks noGrp="1"/>
          </p:cNvSpPr>
          <p:nvPr>
            <p:ph type="ctrTitle"/>
          </p:nvPr>
        </p:nvSpPr>
        <p:spPr>
          <a:xfrm>
            <a:off x="121657" y="466664"/>
            <a:ext cx="11160705" cy="483487"/>
          </a:xfrm>
        </p:spPr>
        <p:txBody>
          <a:bodyPr>
            <a:normAutofit fontScale="90000"/>
          </a:bodyPr>
          <a:lstStyle/>
          <a:p>
            <a:r>
              <a:rPr lang="en-US" dirty="0"/>
              <a:t>MLWeaving Memory Layout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5E52CA58-EC39-9847-90CC-08CCD6A513F8}"/>
                  </a:ext>
                </a:extLst>
              </p:cNvPr>
              <p:cNvSpPr/>
              <p:nvPr/>
            </p:nvSpPr>
            <p:spPr>
              <a:xfrm>
                <a:off x="7089447" y="3384583"/>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5" name="Rectangle 54">
                <a:extLst>
                  <a:ext uri="{FF2B5EF4-FFF2-40B4-BE49-F238E27FC236}">
                    <a16:creationId xmlns:a16="http://schemas.microsoft.com/office/drawing/2014/main" id="{5E52CA58-EC39-9847-90CC-08CCD6A513F8}"/>
                  </a:ext>
                </a:extLst>
              </p:cNvPr>
              <p:cNvSpPr>
                <a:spLocks noRot="1" noChangeAspect="1" noMove="1" noResize="1" noEditPoints="1" noAdjustHandles="1" noChangeArrowheads="1" noChangeShapeType="1" noTextEdit="1"/>
              </p:cNvSpPr>
              <p:nvPr/>
            </p:nvSpPr>
            <p:spPr>
              <a:xfrm>
                <a:off x="7089447" y="3384583"/>
                <a:ext cx="395032" cy="419725"/>
              </a:xfrm>
              <a:prstGeom prst="rect">
                <a:avLst/>
              </a:prstGeom>
              <a:blipFill>
                <a:blip r:embed="rId2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979FE528-DCA5-6A4D-ACF4-71EDF02C9C82}"/>
                  </a:ext>
                </a:extLst>
              </p:cNvPr>
              <p:cNvSpPr/>
              <p:nvPr/>
            </p:nvSpPr>
            <p:spPr>
              <a:xfrm>
                <a:off x="7586484" y="3383064"/>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6" name="Rectangle 55">
                <a:extLst>
                  <a:ext uri="{FF2B5EF4-FFF2-40B4-BE49-F238E27FC236}">
                    <a16:creationId xmlns:a16="http://schemas.microsoft.com/office/drawing/2014/main" id="{979FE528-DCA5-6A4D-ACF4-71EDF02C9C82}"/>
                  </a:ext>
                </a:extLst>
              </p:cNvPr>
              <p:cNvSpPr>
                <a:spLocks noRot="1" noChangeAspect="1" noMove="1" noResize="1" noEditPoints="1" noAdjustHandles="1" noChangeArrowheads="1" noChangeShapeType="1" noTextEdit="1"/>
              </p:cNvSpPr>
              <p:nvPr/>
            </p:nvSpPr>
            <p:spPr>
              <a:xfrm>
                <a:off x="7586484" y="3383064"/>
                <a:ext cx="395032" cy="419725"/>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75FAAD7C-FA4C-704E-B477-4CE06F73F4A5}"/>
                  </a:ext>
                </a:extLst>
              </p:cNvPr>
              <p:cNvSpPr/>
              <p:nvPr/>
            </p:nvSpPr>
            <p:spPr>
              <a:xfrm>
                <a:off x="8092450" y="3383063"/>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7" name="Rectangle 56">
                <a:extLst>
                  <a:ext uri="{FF2B5EF4-FFF2-40B4-BE49-F238E27FC236}">
                    <a16:creationId xmlns:a16="http://schemas.microsoft.com/office/drawing/2014/main" id="{75FAAD7C-FA4C-704E-B477-4CE06F73F4A5}"/>
                  </a:ext>
                </a:extLst>
              </p:cNvPr>
              <p:cNvSpPr>
                <a:spLocks noRot="1" noChangeAspect="1" noMove="1" noResize="1" noEditPoints="1" noAdjustHandles="1" noChangeArrowheads="1" noChangeShapeType="1" noTextEdit="1"/>
              </p:cNvSpPr>
              <p:nvPr/>
            </p:nvSpPr>
            <p:spPr>
              <a:xfrm>
                <a:off x="8092450" y="3383063"/>
                <a:ext cx="395032" cy="419725"/>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1602359D-0C52-F144-8D88-B2A3B2AA67B6}"/>
                  </a:ext>
                </a:extLst>
              </p:cNvPr>
              <p:cNvSpPr/>
              <p:nvPr/>
            </p:nvSpPr>
            <p:spPr>
              <a:xfrm>
                <a:off x="9068983" y="338306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8" name="Rectangle 57">
                <a:extLst>
                  <a:ext uri="{FF2B5EF4-FFF2-40B4-BE49-F238E27FC236}">
                    <a16:creationId xmlns:a16="http://schemas.microsoft.com/office/drawing/2014/main" id="{1602359D-0C52-F144-8D88-B2A3B2AA67B6}"/>
                  </a:ext>
                </a:extLst>
              </p:cNvPr>
              <p:cNvSpPr>
                <a:spLocks noRot="1" noChangeAspect="1" noMove="1" noResize="1" noEditPoints="1" noAdjustHandles="1" noChangeArrowheads="1" noChangeShapeType="1" noTextEdit="1"/>
              </p:cNvSpPr>
              <p:nvPr/>
            </p:nvSpPr>
            <p:spPr>
              <a:xfrm>
                <a:off x="9068983" y="3383062"/>
                <a:ext cx="395032" cy="419725"/>
              </a:xfrm>
              <a:prstGeom prst="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86C04495-1791-4C4A-9CE9-9C86577F8C2C}"/>
                  </a:ext>
                </a:extLst>
              </p:cNvPr>
              <p:cNvSpPr/>
              <p:nvPr/>
            </p:nvSpPr>
            <p:spPr>
              <a:xfrm>
                <a:off x="8588804" y="3383063"/>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59" name="Rectangle 58">
                <a:extLst>
                  <a:ext uri="{FF2B5EF4-FFF2-40B4-BE49-F238E27FC236}">
                    <a16:creationId xmlns:a16="http://schemas.microsoft.com/office/drawing/2014/main" id="{86C04495-1791-4C4A-9CE9-9C86577F8C2C}"/>
                  </a:ext>
                </a:extLst>
              </p:cNvPr>
              <p:cNvSpPr>
                <a:spLocks noRot="1" noChangeAspect="1" noMove="1" noResize="1" noEditPoints="1" noAdjustHandles="1" noChangeArrowheads="1" noChangeShapeType="1" noTextEdit="1"/>
              </p:cNvSpPr>
              <p:nvPr/>
            </p:nvSpPr>
            <p:spPr>
              <a:xfrm>
                <a:off x="8588804" y="3383063"/>
                <a:ext cx="395032" cy="419725"/>
              </a:xfrm>
              <a:prstGeom prst="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B1CD2B59-B4C1-E943-A12B-4C0525A7E421}"/>
                  </a:ext>
                </a:extLst>
              </p:cNvPr>
              <p:cNvSpPr/>
              <p:nvPr/>
            </p:nvSpPr>
            <p:spPr>
              <a:xfrm>
                <a:off x="9549162" y="3387868"/>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60" name="Rectangle 59">
                <a:extLst>
                  <a:ext uri="{FF2B5EF4-FFF2-40B4-BE49-F238E27FC236}">
                    <a16:creationId xmlns:a16="http://schemas.microsoft.com/office/drawing/2014/main" id="{B1CD2B59-B4C1-E943-A12B-4C0525A7E421}"/>
                  </a:ext>
                </a:extLst>
              </p:cNvPr>
              <p:cNvSpPr>
                <a:spLocks noRot="1" noChangeAspect="1" noMove="1" noResize="1" noEditPoints="1" noAdjustHandles="1" noChangeArrowheads="1" noChangeShapeType="1" noTextEdit="1"/>
              </p:cNvSpPr>
              <p:nvPr/>
            </p:nvSpPr>
            <p:spPr>
              <a:xfrm>
                <a:off x="9549162" y="3387868"/>
                <a:ext cx="395032" cy="419725"/>
              </a:xfrm>
              <a:prstGeom prst="rect">
                <a:avLst/>
              </a:prstGeom>
              <a:blipFill>
                <a:blip r:embed="rId26"/>
                <a:stretch>
                  <a:fillRect/>
                </a:stretch>
              </a:blipFill>
              <a:ln>
                <a:noFill/>
              </a:ln>
            </p:spPr>
            <p:txBody>
              <a:bodyPr/>
              <a:lstStyle/>
              <a:p>
                <a:r>
                  <a:rPr lang="en-US">
                    <a:noFill/>
                  </a:rPr>
                  <a:t> </a:t>
                </a:r>
              </a:p>
            </p:txBody>
          </p:sp>
        </mc:Fallback>
      </mc:AlternateContent>
      <p:sp>
        <p:nvSpPr>
          <p:cNvPr id="61" name="Freeform 60">
            <a:extLst>
              <a:ext uri="{FF2B5EF4-FFF2-40B4-BE49-F238E27FC236}">
                <a16:creationId xmlns:a16="http://schemas.microsoft.com/office/drawing/2014/main" id="{ACB2C5E6-DCA5-C447-A86B-BF17609D81AD}"/>
              </a:ext>
            </a:extLst>
          </p:cNvPr>
          <p:cNvSpPr/>
          <p:nvPr/>
        </p:nvSpPr>
        <p:spPr>
          <a:xfrm>
            <a:off x="5620037" y="3625702"/>
            <a:ext cx="4861696" cy="765122"/>
          </a:xfrm>
          <a:custGeom>
            <a:avLst/>
            <a:gdLst>
              <a:gd name="connsiteX0" fmla="*/ 4108754 w 4613968"/>
              <a:gd name="connsiteY0" fmla="*/ 0 h 765122"/>
              <a:gd name="connsiteX1" fmla="*/ 4278875 w 4613968"/>
              <a:gd name="connsiteY1" fmla="*/ 308345 h 765122"/>
              <a:gd name="connsiteX2" fmla="*/ 259768 w 4613968"/>
              <a:gd name="connsiteY2" fmla="*/ 510363 h 765122"/>
              <a:gd name="connsiteX3" fmla="*/ 397991 w 4613968"/>
              <a:gd name="connsiteY3" fmla="*/ 744279 h 765122"/>
              <a:gd name="connsiteX4" fmla="*/ 397991 w 4613968"/>
              <a:gd name="connsiteY4" fmla="*/ 754912 h 7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968" h="765122">
                <a:moveTo>
                  <a:pt x="4108754" y="0"/>
                </a:moveTo>
                <a:cubicBezTo>
                  <a:pt x="4514563" y="111642"/>
                  <a:pt x="4920373" y="223285"/>
                  <a:pt x="4278875" y="308345"/>
                </a:cubicBezTo>
                <a:cubicBezTo>
                  <a:pt x="3637377" y="393405"/>
                  <a:pt x="906582" y="437707"/>
                  <a:pt x="259768" y="510363"/>
                </a:cubicBezTo>
                <a:cubicBezTo>
                  <a:pt x="-387046" y="583019"/>
                  <a:pt x="374954" y="703521"/>
                  <a:pt x="397991" y="744279"/>
                </a:cubicBezTo>
                <a:cubicBezTo>
                  <a:pt x="421028" y="785037"/>
                  <a:pt x="396219" y="753140"/>
                  <a:pt x="397991" y="754912"/>
                </a:cubicBezTo>
              </a:path>
            </a:pathLst>
          </a:custGeom>
          <a:noFill/>
          <a:ln w="15875">
            <a:solidFill>
              <a:schemeClr val="tx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A1B6835-BDE7-7946-8B60-FDB2E0BF83E8}"/>
              </a:ext>
            </a:extLst>
          </p:cNvPr>
          <p:cNvSpPr txBox="1"/>
          <p:nvPr/>
        </p:nvSpPr>
        <p:spPr>
          <a:xfrm>
            <a:off x="4941624" y="4237412"/>
            <a:ext cx="1180198" cy="369332"/>
          </a:xfrm>
          <a:prstGeom prst="rect">
            <a:avLst/>
          </a:prstGeom>
          <a:noFill/>
        </p:spPr>
        <p:txBody>
          <a:bodyPr wrap="square" rtlCol="0">
            <a:spAutoFit/>
          </a:bodyPr>
          <a:lstStyle/>
          <a:p>
            <a:r>
              <a:rPr lang="en-US" dirty="0"/>
              <a:t>2</a:t>
            </a:r>
            <a:r>
              <a:rPr lang="en-US" baseline="30000" dirty="0"/>
              <a:t>nd</a:t>
            </a:r>
            <a:r>
              <a:rPr lang="en-US" dirty="0"/>
              <a:t> row B</a:t>
            </a:r>
          </a:p>
        </p:txBody>
      </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73B96E5A-DDA0-094D-82FD-49D95C00769E}"/>
                  </a:ext>
                </a:extLst>
              </p:cNvPr>
              <p:cNvSpPr/>
              <p:nvPr/>
            </p:nvSpPr>
            <p:spPr>
              <a:xfrm>
                <a:off x="6086444" y="4180961"/>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77" name="Rectangle 76">
                <a:extLst>
                  <a:ext uri="{FF2B5EF4-FFF2-40B4-BE49-F238E27FC236}">
                    <a16:creationId xmlns:a16="http://schemas.microsoft.com/office/drawing/2014/main" id="{73B96E5A-DDA0-094D-82FD-49D95C00769E}"/>
                  </a:ext>
                </a:extLst>
              </p:cNvPr>
              <p:cNvSpPr>
                <a:spLocks noRot="1" noChangeAspect="1" noMove="1" noResize="1" noEditPoints="1" noAdjustHandles="1" noChangeArrowheads="1" noChangeShapeType="1" noTextEdit="1"/>
              </p:cNvSpPr>
              <p:nvPr/>
            </p:nvSpPr>
            <p:spPr>
              <a:xfrm>
                <a:off x="6086444" y="4180961"/>
                <a:ext cx="395032" cy="419725"/>
              </a:xfrm>
              <a:prstGeom prst="rect">
                <a:avLst/>
              </a:prstGeom>
              <a:blipFill>
                <a:blip r:embed="rId2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D7150E69-9C8F-3B4D-8792-D8C02E565C1E}"/>
                  </a:ext>
                </a:extLst>
              </p:cNvPr>
              <p:cNvSpPr/>
              <p:nvPr/>
            </p:nvSpPr>
            <p:spPr>
              <a:xfrm>
                <a:off x="7087018" y="4180959"/>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78" name="Rectangle 77">
                <a:extLst>
                  <a:ext uri="{FF2B5EF4-FFF2-40B4-BE49-F238E27FC236}">
                    <a16:creationId xmlns:a16="http://schemas.microsoft.com/office/drawing/2014/main" id="{D7150E69-9C8F-3B4D-8792-D8C02E565C1E}"/>
                  </a:ext>
                </a:extLst>
              </p:cNvPr>
              <p:cNvSpPr>
                <a:spLocks noRot="1" noChangeAspect="1" noMove="1" noResize="1" noEditPoints="1" noAdjustHandles="1" noChangeArrowheads="1" noChangeShapeType="1" noTextEdit="1"/>
              </p:cNvSpPr>
              <p:nvPr/>
            </p:nvSpPr>
            <p:spPr>
              <a:xfrm>
                <a:off x="7087018" y="4180959"/>
                <a:ext cx="395032" cy="419725"/>
              </a:xfrm>
              <a:prstGeom prst="rect">
                <a:avLst/>
              </a:prstGeom>
              <a:blipFill>
                <a:blip r:embed="rId2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68684750-3672-0443-967A-CE20BBDEAEA6}"/>
                  </a:ext>
                </a:extLst>
              </p:cNvPr>
              <p:cNvSpPr/>
              <p:nvPr/>
            </p:nvSpPr>
            <p:spPr>
              <a:xfrm>
                <a:off x="8086572" y="4180958"/>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79" name="Rectangle 78">
                <a:extLst>
                  <a:ext uri="{FF2B5EF4-FFF2-40B4-BE49-F238E27FC236}">
                    <a16:creationId xmlns:a16="http://schemas.microsoft.com/office/drawing/2014/main" id="{68684750-3672-0443-967A-CE20BBDEAEA6}"/>
                  </a:ext>
                </a:extLst>
              </p:cNvPr>
              <p:cNvSpPr>
                <a:spLocks noRot="1" noChangeAspect="1" noMove="1" noResize="1" noEditPoints="1" noAdjustHandles="1" noChangeArrowheads="1" noChangeShapeType="1" noTextEdit="1"/>
              </p:cNvSpPr>
              <p:nvPr/>
            </p:nvSpPr>
            <p:spPr>
              <a:xfrm>
                <a:off x="8086572" y="4180958"/>
                <a:ext cx="395032" cy="419725"/>
              </a:xfrm>
              <a:prstGeom prst="rect">
                <a:avLst/>
              </a:prstGeom>
              <a:blipFill>
                <a:blip r:embed="rId2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CD35E0A9-5AE8-F54C-BCA7-9AF4FA6CEDF6}"/>
                  </a:ext>
                </a:extLst>
              </p:cNvPr>
              <p:cNvSpPr/>
              <p:nvPr/>
            </p:nvSpPr>
            <p:spPr>
              <a:xfrm>
                <a:off x="9068983" y="4180957"/>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80" name="Rectangle 79">
                <a:extLst>
                  <a:ext uri="{FF2B5EF4-FFF2-40B4-BE49-F238E27FC236}">
                    <a16:creationId xmlns:a16="http://schemas.microsoft.com/office/drawing/2014/main" id="{CD35E0A9-5AE8-F54C-BCA7-9AF4FA6CEDF6}"/>
                  </a:ext>
                </a:extLst>
              </p:cNvPr>
              <p:cNvSpPr>
                <a:spLocks noRot="1" noChangeAspect="1" noMove="1" noResize="1" noEditPoints="1" noAdjustHandles="1" noChangeArrowheads="1" noChangeShapeType="1" noTextEdit="1"/>
              </p:cNvSpPr>
              <p:nvPr/>
            </p:nvSpPr>
            <p:spPr>
              <a:xfrm>
                <a:off x="9068983" y="4180957"/>
                <a:ext cx="395032" cy="419725"/>
              </a:xfrm>
              <a:prstGeom prst="rect">
                <a:avLst/>
              </a:prstGeom>
              <a:blipFill>
                <a:blip r:embed="rId3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B976023D-185D-AA4E-83E4-F0FF7AFAB2E9}"/>
                  </a:ext>
                </a:extLst>
              </p:cNvPr>
              <p:cNvSpPr/>
              <p:nvPr/>
            </p:nvSpPr>
            <p:spPr>
              <a:xfrm>
                <a:off x="6586731" y="4180960"/>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81" name="Rectangle 80">
                <a:extLst>
                  <a:ext uri="{FF2B5EF4-FFF2-40B4-BE49-F238E27FC236}">
                    <a16:creationId xmlns:a16="http://schemas.microsoft.com/office/drawing/2014/main" id="{B976023D-185D-AA4E-83E4-F0FF7AFAB2E9}"/>
                  </a:ext>
                </a:extLst>
              </p:cNvPr>
              <p:cNvSpPr>
                <a:spLocks noRot="1" noChangeAspect="1" noMove="1" noResize="1" noEditPoints="1" noAdjustHandles="1" noChangeArrowheads="1" noChangeShapeType="1" noTextEdit="1"/>
              </p:cNvSpPr>
              <p:nvPr/>
            </p:nvSpPr>
            <p:spPr>
              <a:xfrm>
                <a:off x="6586731" y="4180960"/>
                <a:ext cx="395032" cy="419725"/>
              </a:xfrm>
              <a:prstGeom prst="rect">
                <a:avLst/>
              </a:prstGeom>
              <a:blipFill>
                <a:blip r:embed="rId3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730118D0-E138-9245-A031-F6D368DA75EC}"/>
                  </a:ext>
                </a:extLst>
              </p:cNvPr>
              <p:cNvSpPr/>
              <p:nvPr/>
            </p:nvSpPr>
            <p:spPr>
              <a:xfrm>
                <a:off x="7586672" y="4185370"/>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82" name="Rectangle 81">
                <a:extLst>
                  <a:ext uri="{FF2B5EF4-FFF2-40B4-BE49-F238E27FC236}">
                    <a16:creationId xmlns:a16="http://schemas.microsoft.com/office/drawing/2014/main" id="{730118D0-E138-9245-A031-F6D368DA75EC}"/>
                  </a:ext>
                </a:extLst>
              </p:cNvPr>
              <p:cNvSpPr>
                <a:spLocks noRot="1" noChangeAspect="1" noMove="1" noResize="1" noEditPoints="1" noAdjustHandles="1" noChangeArrowheads="1" noChangeShapeType="1" noTextEdit="1"/>
              </p:cNvSpPr>
              <p:nvPr/>
            </p:nvSpPr>
            <p:spPr>
              <a:xfrm>
                <a:off x="7586672" y="4185370"/>
                <a:ext cx="395032" cy="419725"/>
              </a:xfrm>
              <a:prstGeom prst="rect">
                <a:avLst/>
              </a:prstGeom>
              <a:blipFill>
                <a:blip r:embed="rId3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FEF85796-5883-E74C-A52A-0E89A97DE93B}"/>
                  </a:ext>
                </a:extLst>
              </p:cNvPr>
              <p:cNvSpPr/>
              <p:nvPr/>
            </p:nvSpPr>
            <p:spPr>
              <a:xfrm>
                <a:off x="8588804" y="4184956"/>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83" name="Rectangle 82">
                <a:extLst>
                  <a:ext uri="{FF2B5EF4-FFF2-40B4-BE49-F238E27FC236}">
                    <a16:creationId xmlns:a16="http://schemas.microsoft.com/office/drawing/2014/main" id="{FEF85796-5883-E74C-A52A-0E89A97DE93B}"/>
                  </a:ext>
                </a:extLst>
              </p:cNvPr>
              <p:cNvSpPr>
                <a:spLocks noRot="1" noChangeAspect="1" noMove="1" noResize="1" noEditPoints="1" noAdjustHandles="1" noChangeArrowheads="1" noChangeShapeType="1" noTextEdit="1"/>
              </p:cNvSpPr>
              <p:nvPr/>
            </p:nvSpPr>
            <p:spPr>
              <a:xfrm>
                <a:off x="8588804" y="4184956"/>
                <a:ext cx="395032" cy="419725"/>
              </a:xfrm>
              <a:prstGeom prst="rect">
                <a:avLst/>
              </a:prstGeom>
              <a:blipFill>
                <a:blip r:embed="rId3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B76D3FF-CB15-4D43-B4A9-B65C20C5F88B}"/>
                  </a:ext>
                </a:extLst>
              </p:cNvPr>
              <p:cNvSpPr/>
              <p:nvPr/>
            </p:nvSpPr>
            <p:spPr>
              <a:xfrm>
                <a:off x="9549162" y="4163680"/>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84" name="Rectangle 83">
                <a:extLst>
                  <a:ext uri="{FF2B5EF4-FFF2-40B4-BE49-F238E27FC236}">
                    <a16:creationId xmlns:a16="http://schemas.microsoft.com/office/drawing/2014/main" id="{0B76D3FF-CB15-4D43-B4A9-B65C20C5F88B}"/>
                  </a:ext>
                </a:extLst>
              </p:cNvPr>
              <p:cNvSpPr>
                <a:spLocks noRot="1" noChangeAspect="1" noMove="1" noResize="1" noEditPoints="1" noAdjustHandles="1" noChangeArrowheads="1" noChangeShapeType="1" noTextEdit="1"/>
              </p:cNvSpPr>
              <p:nvPr/>
            </p:nvSpPr>
            <p:spPr>
              <a:xfrm>
                <a:off x="9549162" y="4163680"/>
                <a:ext cx="395032" cy="419725"/>
              </a:xfrm>
              <a:prstGeom prst="rect">
                <a:avLst/>
              </a:prstGeom>
              <a:blipFill>
                <a:blip r:embed="rId34"/>
                <a:stretch>
                  <a:fillRect/>
                </a:stretch>
              </a:blipFill>
              <a:ln>
                <a:noFill/>
              </a:ln>
            </p:spPr>
            <p:txBody>
              <a:bodyPr/>
              <a:lstStyle/>
              <a:p>
                <a:r>
                  <a:rPr lang="en-US">
                    <a:noFill/>
                  </a:rPr>
                  <a:t> </a:t>
                </a:r>
              </a:p>
            </p:txBody>
          </p:sp>
        </mc:Fallback>
      </mc:AlternateContent>
      <p:sp>
        <p:nvSpPr>
          <p:cNvPr id="85" name="TextBox 84">
            <a:extLst>
              <a:ext uri="{FF2B5EF4-FFF2-40B4-BE49-F238E27FC236}">
                <a16:creationId xmlns:a16="http://schemas.microsoft.com/office/drawing/2014/main" id="{031705C1-BFE7-2947-88F0-2B7927914417}"/>
              </a:ext>
            </a:extLst>
          </p:cNvPr>
          <p:cNvSpPr txBox="1"/>
          <p:nvPr/>
        </p:nvSpPr>
        <p:spPr>
          <a:xfrm>
            <a:off x="9986572" y="2366908"/>
            <a:ext cx="2350998" cy="1200329"/>
          </a:xfrm>
          <a:prstGeom prst="rect">
            <a:avLst/>
          </a:prstGeom>
          <a:noFill/>
        </p:spPr>
        <p:txBody>
          <a:bodyPr wrap="square" rtlCol="0">
            <a:spAutoFit/>
          </a:bodyPr>
          <a:lstStyle/>
          <a:p>
            <a:r>
              <a:rPr lang="en-US" i="1" dirty="0"/>
              <a:t>More complicated when</a:t>
            </a:r>
            <a:r>
              <a:rPr lang="zh-CN" altLang="en-US" i="1" dirty="0"/>
              <a:t> </a:t>
            </a:r>
            <a:r>
              <a:rPr lang="en-US" altLang="zh-CN" i="1" dirty="0"/>
              <a:t>a row has </a:t>
            </a:r>
            <a:r>
              <a:rPr lang="en-US" i="1" dirty="0"/>
              <a:t>thousands of features, but you get the idea.</a:t>
            </a:r>
          </a:p>
        </p:txBody>
      </p:sp>
      <p:sp>
        <p:nvSpPr>
          <p:cNvPr id="86" name="TextBox 85">
            <a:extLst>
              <a:ext uri="{FF2B5EF4-FFF2-40B4-BE49-F238E27FC236}">
                <a16:creationId xmlns:a16="http://schemas.microsoft.com/office/drawing/2014/main" id="{99EF59FE-BA31-3848-B743-D77A668ED3BA}"/>
              </a:ext>
            </a:extLst>
          </p:cNvPr>
          <p:cNvSpPr txBox="1"/>
          <p:nvPr/>
        </p:nvSpPr>
        <p:spPr>
          <a:xfrm>
            <a:off x="5346059" y="4939169"/>
            <a:ext cx="2169670" cy="369332"/>
          </a:xfrm>
          <a:prstGeom prst="rect">
            <a:avLst/>
          </a:prstGeom>
          <a:noFill/>
        </p:spPr>
        <p:txBody>
          <a:bodyPr wrap="square" rtlCol="0">
            <a:spAutoFit/>
          </a:bodyPr>
          <a:lstStyle/>
          <a:p>
            <a:r>
              <a:rPr lang="en-US" b="1" i="1" dirty="0"/>
              <a:t>If we need 1-bit?</a:t>
            </a:r>
          </a:p>
        </p:txBody>
      </p:sp>
      <p:sp>
        <p:nvSpPr>
          <p:cNvPr id="87" name="Rectangle 86">
            <a:extLst>
              <a:ext uri="{FF2B5EF4-FFF2-40B4-BE49-F238E27FC236}">
                <a16:creationId xmlns:a16="http://schemas.microsoft.com/office/drawing/2014/main" id="{841AAEC9-4D8D-9140-BCDB-AB08A1C984F7}"/>
              </a:ext>
            </a:extLst>
          </p:cNvPr>
          <p:cNvSpPr/>
          <p:nvPr/>
        </p:nvSpPr>
        <p:spPr>
          <a:xfrm>
            <a:off x="6011332" y="3315567"/>
            <a:ext cx="1058678" cy="15372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72A96684-75CD-5849-A5EB-7EF4A3222CB2}"/>
              </a:ext>
            </a:extLst>
          </p:cNvPr>
          <p:cNvSpPr/>
          <p:nvPr/>
        </p:nvSpPr>
        <p:spPr>
          <a:xfrm>
            <a:off x="5908041" y="3151602"/>
            <a:ext cx="3130343" cy="15902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330C39C3-E9C4-FC40-B126-E2B49A739F21}"/>
              </a:ext>
            </a:extLst>
          </p:cNvPr>
          <p:cNvSpPr txBox="1"/>
          <p:nvPr/>
        </p:nvSpPr>
        <p:spPr>
          <a:xfrm>
            <a:off x="7775613" y="4786769"/>
            <a:ext cx="2350998" cy="369332"/>
          </a:xfrm>
          <a:prstGeom prst="rect">
            <a:avLst/>
          </a:prstGeom>
          <a:noFill/>
        </p:spPr>
        <p:txBody>
          <a:bodyPr wrap="square" rtlCol="0">
            <a:spAutoFit/>
          </a:bodyPr>
          <a:lstStyle/>
          <a:p>
            <a:r>
              <a:rPr lang="en-US" b="1" i="1" dirty="0"/>
              <a:t>If </a:t>
            </a:r>
            <a:r>
              <a:rPr lang="en-US" b="1" i="1"/>
              <a:t>we need </a:t>
            </a:r>
            <a:r>
              <a:rPr lang="en-US" b="1" i="1" dirty="0"/>
              <a:t>3-bits?</a:t>
            </a:r>
          </a:p>
        </p:txBody>
      </p:sp>
      <p:sp>
        <p:nvSpPr>
          <p:cNvPr id="90" name="TextBox 89">
            <a:extLst>
              <a:ext uri="{FF2B5EF4-FFF2-40B4-BE49-F238E27FC236}">
                <a16:creationId xmlns:a16="http://schemas.microsoft.com/office/drawing/2014/main" id="{6DBB03D9-11E8-2F43-9BFA-A6BB0C66BD45}"/>
              </a:ext>
            </a:extLst>
          </p:cNvPr>
          <p:cNvSpPr txBox="1"/>
          <p:nvPr/>
        </p:nvSpPr>
        <p:spPr>
          <a:xfrm>
            <a:off x="4819145" y="5419396"/>
            <a:ext cx="7350587" cy="1015663"/>
          </a:xfrm>
          <a:prstGeom prst="rect">
            <a:avLst/>
          </a:prstGeom>
          <a:noFill/>
          <a:ln>
            <a:solidFill>
              <a:schemeClr val="tx1"/>
            </a:solidFill>
          </a:ln>
        </p:spPr>
        <p:txBody>
          <a:bodyPr wrap="square" rtlCol="0">
            <a:spAutoFit/>
          </a:bodyPr>
          <a:lstStyle/>
          <a:p>
            <a:r>
              <a:rPr lang="en-US" sz="2000" b="1" i="1" u="sng" dirty="0"/>
              <a:t>MLWeaving does not work out on CPUs</a:t>
            </a:r>
            <a:r>
              <a:rPr lang="en-US" sz="2000" i="1" dirty="0"/>
              <a:t>. CPU does not have custom instruction for MLWeaving memory layout and then we have to </a:t>
            </a:r>
            <a:r>
              <a:rPr lang="en-US" sz="2000" i="1" dirty="0">
                <a:solidFill>
                  <a:schemeClr val="accent4"/>
                </a:solidFill>
              </a:rPr>
              <a:t>group bits from different memory locations</a:t>
            </a:r>
            <a:r>
              <a:rPr lang="en-US" sz="2000" i="1" dirty="0"/>
              <a:t> before the further computing. </a:t>
            </a:r>
          </a:p>
        </p:txBody>
      </p:sp>
      <p:sp>
        <p:nvSpPr>
          <p:cNvPr id="91" name="TextBox 90">
            <a:extLst>
              <a:ext uri="{FF2B5EF4-FFF2-40B4-BE49-F238E27FC236}">
                <a16:creationId xmlns:a16="http://schemas.microsoft.com/office/drawing/2014/main" id="{8CE09367-A29E-AF46-A5D8-41371BFFB749}"/>
              </a:ext>
            </a:extLst>
          </p:cNvPr>
          <p:cNvSpPr txBox="1"/>
          <p:nvPr/>
        </p:nvSpPr>
        <p:spPr>
          <a:xfrm>
            <a:off x="5111647" y="2787972"/>
            <a:ext cx="1475084" cy="369332"/>
          </a:xfrm>
          <a:prstGeom prst="rect">
            <a:avLst/>
          </a:prstGeom>
          <a:noFill/>
        </p:spPr>
        <p:txBody>
          <a:bodyPr wrap="none" rtlCol="0">
            <a:spAutoFit/>
          </a:bodyPr>
          <a:lstStyle/>
          <a:p>
            <a:r>
              <a:rPr lang="en-US" dirty="0" err="1"/>
              <a:t>MLWeaving</a:t>
            </a:r>
            <a:r>
              <a:rPr lang="en-US" dirty="0"/>
              <a:t>:</a:t>
            </a:r>
          </a:p>
        </p:txBody>
      </p:sp>
    </p:spTree>
    <p:extLst>
      <p:ext uri="{BB962C8B-B14F-4D97-AF65-F5344CB8AC3E}">
        <p14:creationId xmlns:p14="http://schemas.microsoft.com/office/powerpoint/2010/main" val="184027560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animBg="1"/>
      <p:bldP spid="88" grpId="0" animBg="1"/>
      <p:bldP spid="89" grpId="0"/>
      <p:bldP spid="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97D-3180-6549-98F9-5E26009C42C7}"/>
              </a:ext>
            </a:extLst>
          </p:cNvPr>
          <p:cNvSpPr>
            <a:spLocks noGrp="1"/>
          </p:cNvSpPr>
          <p:nvPr>
            <p:ph type="ctrTitle"/>
          </p:nvPr>
        </p:nvSpPr>
        <p:spPr/>
        <p:txBody>
          <a:bodyPr>
            <a:normAutofit fontScale="90000"/>
          </a:bodyPr>
          <a:lstStyle/>
          <a:p>
            <a:r>
              <a:rPr lang="en-US" dirty="0"/>
              <a:t>Outline</a:t>
            </a:r>
          </a:p>
        </p:txBody>
      </p:sp>
      <p:sp>
        <p:nvSpPr>
          <p:cNvPr id="3" name="TextBox 2">
            <a:extLst>
              <a:ext uri="{FF2B5EF4-FFF2-40B4-BE49-F238E27FC236}">
                <a16:creationId xmlns:a16="http://schemas.microsoft.com/office/drawing/2014/main" id="{D387CA39-11D1-C141-901D-EF7D3C241C40}"/>
              </a:ext>
            </a:extLst>
          </p:cNvPr>
          <p:cNvSpPr txBox="1"/>
          <p:nvPr/>
        </p:nvSpPr>
        <p:spPr>
          <a:xfrm>
            <a:off x="675755" y="1675376"/>
            <a:ext cx="4088427" cy="523220"/>
          </a:xfrm>
          <a:prstGeom prst="rect">
            <a:avLst/>
          </a:prstGeom>
          <a:noFill/>
        </p:spPr>
        <p:txBody>
          <a:bodyPr wrap="none" rtlCol="0">
            <a:spAutoFit/>
          </a:bodyPr>
          <a:lstStyle/>
          <a:p>
            <a:r>
              <a:rPr lang="en-US" sz="2800" b="1" dirty="0"/>
              <a:t>Quick Background (</a:t>
            </a:r>
            <a:r>
              <a:rPr lang="en-US" altLang="zh-CN" sz="2800" b="1" dirty="0"/>
              <a:t>5</a:t>
            </a:r>
            <a:r>
              <a:rPr lang="en-US" sz="2800" b="1" dirty="0"/>
              <a:t>mins)</a:t>
            </a:r>
          </a:p>
        </p:txBody>
      </p:sp>
      <p:sp>
        <p:nvSpPr>
          <p:cNvPr id="4" name="TextBox 3">
            <a:extLst>
              <a:ext uri="{FF2B5EF4-FFF2-40B4-BE49-F238E27FC236}">
                <a16:creationId xmlns:a16="http://schemas.microsoft.com/office/drawing/2014/main" id="{64B4261D-3801-B24F-AA03-D25A38C66B2C}"/>
              </a:ext>
            </a:extLst>
          </p:cNvPr>
          <p:cNvSpPr txBox="1"/>
          <p:nvPr/>
        </p:nvSpPr>
        <p:spPr>
          <a:xfrm>
            <a:off x="6841341" y="1650371"/>
            <a:ext cx="3304687" cy="523220"/>
          </a:xfrm>
          <a:prstGeom prst="rect">
            <a:avLst/>
          </a:prstGeom>
          <a:noFill/>
        </p:spPr>
        <p:txBody>
          <a:bodyPr wrap="none" rtlCol="0">
            <a:spAutoFit/>
          </a:bodyPr>
          <a:lstStyle/>
          <a:p>
            <a:r>
              <a:rPr lang="en-US" sz="2800" b="1" dirty="0"/>
              <a:t>MLWeaving (1</a:t>
            </a:r>
            <a:r>
              <a:rPr lang="en-US" altLang="zh-CN" sz="2800" b="1" dirty="0"/>
              <a:t>0</a:t>
            </a:r>
            <a:r>
              <a:rPr lang="en-US" sz="2800" b="1" dirty="0"/>
              <a:t>mins)</a:t>
            </a:r>
          </a:p>
        </p:txBody>
      </p:sp>
      <p:sp>
        <p:nvSpPr>
          <p:cNvPr id="6" name="TextBox 5">
            <a:extLst>
              <a:ext uri="{FF2B5EF4-FFF2-40B4-BE49-F238E27FC236}">
                <a16:creationId xmlns:a16="http://schemas.microsoft.com/office/drawing/2014/main" id="{85A2BFCB-75EF-864F-95CF-516BD452F426}"/>
              </a:ext>
            </a:extLst>
          </p:cNvPr>
          <p:cNvSpPr txBox="1"/>
          <p:nvPr/>
        </p:nvSpPr>
        <p:spPr>
          <a:xfrm>
            <a:off x="1042988" y="2595286"/>
            <a:ext cx="4623166" cy="461665"/>
          </a:xfrm>
          <a:prstGeom prst="rect">
            <a:avLst/>
          </a:prstGeom>
          <a:noFill/>
        </p:spPr>
        <p:txBody>
          <a:bodyPr wrap="square" rtlCol="0">
            <a:spAutoFit/>
          </a:bodyPr>
          <a:lstStyle/>
          <a:p>
            <a:r>
              <a:rPr lang="en-US" sz="2400" u="sng" dirty="0"/>
              <a:t>Stochastic Gradient Descent (SGD)</a:t>
            </a:r>
          </a:p>
        </p:txBody>
      </p:sp>
      <p:sp>
        <p:nvSpPr>
          <p:cNvPr id="7" name="TextBox 6">
            <a:extLst>
              <a:ext uri="{FF2B5EF4-FFF2-40B4-BE49-F238E27FC236}">
                <a16:creationId xmlns:a16="http://schemas.microsoft.com/office/drawing/2014/main" id="{5CA0E7BF-ECAD-6649-88DC-13D9FF4178B8}"/>
              </a:ext>
            </a:extLst>
          </p:cNvPr>
          <p:cNvSpPr txBox="1"/>
          <p:nvPr/>
        </p:nvSpPr>
        <p:spPr>
          <a:xfrm>
            <a:off x="1356673" y="3953297"/>
            <a:ext cx="1894621" cy="461665"/>
          </a:xfrm>
          <a:prstGeom prst="rect">
            <a:avLst/>
          </a:prstGeom>
          <a:noFill/>
        </p:spPr>
        <p:txBody>
          <a:bodyPr wrap="none" rtlCol="0">
            <a:spAutoFit/>
          </a:bodyPr>
          <a:lstStyle/>
          <a:p>
            <a:pPr algn="ctr"/>
            <a:r>
              <a:rPr lang="en-US" sz="2400" dirty="0"/>
              <a:t>Low Precision</a:t>
            </a:r>
          </a:p>
        </p:txBody>
      </p:sp>
      <p:sp>
        <p:nvSpPr>
          <p:cNvPr id="8" name="TextBox 7">
            <a:extLst>
              <a:ext uri="{FF2B5EF4-FFF2-40B4-BE49-F238E27FC236}">
                <a16:creationId xmlns:a16="http://schemas.microsoft.com/office/drawing/2014/main" id="{AC3BF9D2-5C15-7A40-B2BE-87FCA4C92681}"/>
              </a:ext>
            </a:extLst>
          </p:cNvPr>
          <p:cNvSpPr txBox="1"/>
          <p:nvPr/>
        </p:nvSpPr>
        <p:spPr>
          <a:xfrm>
            <a:off x="1356673" y="3338662"/>
            <a:ext cx="4014496" cy="461665"/>
          </a:xfrm>
          <a:prstGeom prst="rect">
            <a:avLst/>
          </a:prstGeom>
          <a:noFill/>
        </p:spPr>
        <p:txBody>
          <a:bodyPr wrap="none" rtlCol="0">
            <a:spAutoFit/>
          </a:bodyPr>
          <a:lstStyle/>
          <a:p>
            <a:pPr algn="ctr"/>
            <a:r>
              <a:rPr lang="en-US" sz="2400" dirty="0"/>
              <a:t>Synchronous vs. Asynchronous</a:t>
            </a:r>
          </a:p>
        </p:txBody>
      </p:sp>
      <p:sp>
        <p:nvSpPr>
          <p:cNvPr id="9" name="TextBox 8">
            <a:extLst>
              <a:ext uri="{FF2B5EF4-FFF2-40B4-BE49-F238E27FC236}">
                <a16:creationId xmlns:a16="http://schemas.microsoft.com/office/drawing/2014/main" id="{35745630-16DF-7A42-BDD2-923A648C0CC7}"/>
              </a:ext>
            </a:extLst>
          </p:cNvPr>
          <p:cNvSpPr txBox="1"/>
          <p:nvPr/>
        </p:nvSpPr>
        <p:spPr>
          <a:xfrm>
            <a:off x="7088952" y="2552422"/>
            <a:ext cx="4483923" cy="1938992"/>
          </a:xfrm>
          <a:prstGeom prst="rect">
            <a:avLst/>
          </a:prstGeom>
          <a:noFill/>
        </p:spPr>
        <p:txBody>
          <a:bodyPr wrap="square" rtlCol="0">
            <a:spAutoFit/>
          </a:bodyPr>
          <a:lstStyle/>
          <a:p>
            <a:r>
              <a:rPr lang="en-US" sz="2400" u="sng" dirty="0"/>
              <a:t>Arbitrary-precision</a:t>
            </a:r>
            <a:r>
              <a:rPr lang="zh-CN" altLang="en-US" sz="2400" u="sng" dirty="0"/>
              <a:t> </a:t>
            </a:r>
            <a:r>
              <a:rPr lang="en-US" altLang="zh-CN" sz="2400" u="sng" dirty="0"/>
              <a:t>Training</a:t>
            </a:r>
            <a:r>
              <a:rPr lang="en-US" sz="2400" u="sng" dirty="0"/>
              <a:t> </a:t>
            </a:r>
          </a:p>
          <a:p>
            <a:endParaRPr lang="en-US" sz="2400" dirty="0"/>
          </a:p>
          <a:p>
            <a:r>
              <a:rPr lang="en-US" sz="2400" dirty="0"/>
              <a:t>     MLWeaving Memory</a:t>
            </a:r>
            <a:r>
              <a:rPr lang="zh-CN" altLang="en-US" sz="2400" dirty="0"/>
              <a:t> </a:t>
            </a:r>
            <a:r>
              <a:rPr lang="en-US" altLang="zh-CN" sz="2400" dirty="0"/>
              <a:t>Layout</a:t>
            </a:r>
          </a:p>
          <a:p>
            <a:endParaRPr lang="en-US" sz="2400" dirty="0"/>
          </a:p>
          <a:p>
            <a:r>
              <a:rPr lang="en-US" sz="2400" dirty="0"/>
              <a:t>     MLWeaving</a:t>
            </a:r>
            <a:r>
              <a:rPr lang="zh-CN" altLang="en-US" sz="2400" dirty="0"/>
              <a:t> </a:t>
            </a:r>
            <a:r>
              <a:rPr lang="en-US" altLang="zh-CN" sz="2400" dirty="0"/>
              <a:t>Hardware Design</a:t>
            </a:r>
            <a:endParaRPr lang="en-US" sz="2400" dirty="0"/>
          </a:p>
        </p:txBody>
      </p:sp>
      <p:sp>
        <p:nvSpPr>
          <p:cNvPr id="10" name="TextBox 9">
            <a:extLst>
              <a:ext uri="{FF2B5EF4-FFF2-40B4-BE49-F238E27FC236}">
                <a16:creationId xmlns:a16="http://schemas.microsoft.com/office/drawing/2014/main" id="{F6BAF4BA-1CFE-9A48-BEA5-01C7637388D1}"/>
              </a:ext>
            </a:extLst>
          </p:cNvPr>
          <p:cNvSpPr txBox="1"/>
          <p:nvPr/>
        </p:nvSpPr>
        <p:spPr>
          <a:xfrm>
            <a:off x="7034152" y="4876780"/>
            <a:ext cx="3776803" cy="461665"/>
          </a:xfrm>
          <a:prstGeom prst="rect">
            <a:avLst/>
          </a:prstGeom>
          <a:noFill/>
        </p:spPr>
        <p:txBody>
          <a:bodyPr wrap="none" rtlCol="0">
            <a:spAutoFit/>
          </a:bodyPr>
          <a:lstStyle/>
          <a:p>
            <a:pPr algn="ctr"/>
            <a:r>
              <a:rPr lang="en-US" sz="2400" u="sng" dirty="0"/>
              <a:t>Efficient Synchronous Design</a:t>
            </a:r>
          </a:p>
        </p:txBody>
      </p:sp>
      <p:sp>
        <p:nvSpPr>
          <p:cNvPr id="11" name="Rectangle 10">
            <a:extLst>
              <a:ext uri="{FF2B5EF4-FFF2-40B4-BE49-F238E27FC236}">
                <a16:creationId xmlns:a16="http://schemas.microsoft.com/office/drawing/2014/main" id="{0589CA7D-05E3-F740-A48F-C400CA57D588}"/>
              </a:ext>
            </a:extLst>
          </p:cNvPr>
          <p:cNvSpPr/>
          <p:nvPr/>
        </p:nvSpPr>
        <p:spPr>
          <a:xfrm>
            <a:off x="7234184" y="3800327"/>
            <a:ext cx="4114860" cy="88408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1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a:extLst>
              <a:ext uri="{FF2B5EF4-FFF2-40B4-BE49-F238E27FC236}">
                <a16:creationId xmlns:a16="http://schemas.microsoft.com/office/drawing/2014/main" id="{6D8A1E11-8DA4-8E40-B6AD-4FDA168B98A7}"/>
              </a:ext>
            </a:extLst>
          </p:cNvPr>
          <p:cNvSpPr txBox="1"/>
          <p:nvPr/>
        </p:nvSpPr>
        <p:spPr>
          <a:xfrm>
            <a:off x="426629" y="1740499"/>
            <a:ext cx="3914405" cy="461665"/>
          </a:xfrm>
          <a:prstGeom prst="rect">
            <a:avLst/>
          </a:prstGeom>
          <a:noFill/>
        </p:spPr>
        <p:txBody>
          <a:bodyPr wrap="square" rtlCol="0">
            <a:spAutoFit/>
          </a:bodyPr>
          <a:lstStyle/>
          <a:p>
            <a:r>
              <a:rPr lang="en-US" sz="2400" dirty="0" err="1"/>
              <a:t>MLWeaving</a:t>
            </a:r>
            <a:r>
              <a:rPr lang="en-US" sz="2400" dirty="0"/>
              <a:t> memory layout:</a:t>
            </a:r>
          </a:p>
        </p:txBody>
      </p:sp>
      <p:sp>
        <p:nvSpPr>
          <p:cNvPr id="36" name="TextBox 35">
            <a:extLst>
              <a:ext uri="{FF2B5EF4-FFF2-40B4-BE49-F238E27FC236}">
                <a16:creationId xmlns:a16="http://schemas.microsoft.com/office/drawing/2014/main" id="{C3583020-EA87-A94B-985C-CC366F16E20D}"/>
              </a:ext>
            </a:extLst>
          </p:cNvPr>
          <p:cNvSpPr txBox="1"/>
          <p:nvPr/>
        </p:nvSpPr>
        <p:spPr>
          <a:xfrm>
            <a:off x="5349209" y="1740499"/>
            <a:ext cx="6738716" cy="523220"/>
          </a:xfrm>
          <a:prstGeom prst="rect">
            <a:avLst/>
          </a:prstGeom>
          <a:noFill/>
        </p:spPr>
        <p:txBody>
          <a:bodyPr wrap="square" rtlCol="0">
            <a:spAutoFit/>
          </a:bodyPr>
          <a:lstStyle/>
          <a:p>
            <a:r>
              <a:rPr lang="en-US" sz="2800" b="1" i="1" u="sng" dirty="0"/>
              <a:t>Key idea of MLWeaving hardware design:</a:t>
            </a:r>
          </a:p>
        </p:txBody>
      </p:sp>
      <p:sp>
        <p:nvSpPr>
          <p:cNvPr id="39" name="Title 1">
            <a:extLst>
              <a:ext uri="{FF2B5EF4-FFF2-40B4-BE49-F238E27FC236}">
                <a16:creationId xmlns:a16="http://schemas.microsoft.com/office/drawing/2014/main" id="{22F64901-CC4F-3A4F-A9FF-EB84EEDB62B2}"/>
              </a:ext>
            </a:extLst>
          </p:cNvPr>
          <p:cNvSpPr txBox="1">
            <a:spLocks/>
          </p:cNvSpPr>
          <p:nvPr/>
        </p:nvSpPr>
        <p:spPr>
          <a:xfrm>
            <a:off x="515647" y="269665"/>
            <a:ext cx="11160705" cy="483487"/>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sym typeface="Wingdings" pitchFamily="2" charset="2"/>
              </a:rPr>
              <a:t>MLWeaving Hardware Design: </a:t>
            </a:r>
            <a:r>
              <a:rPr lang="en-US" dirty="0"/>
              <a:t>Key Idea </a:t>
            </a:r>
          </a:p>
        </p:txBody>
      </p:sp>
      <p:sp>
        <p:nvSpPr>
          <p:cNvPr id="40" name="Title 6">
            <a:extLst>
              <a:ext uri="{FF2B5EF4-FFF2-40B4-BE49-F238E27FC236}">
                <a16:creationId xmlns:a16="http://schemas.microsoft.com/office/drawing/2014/main" id="{FB793B52-7FCF-624A-97BB-FB137376A826}"/>
              </a:ext>
            </a:extLst>
          </p:cNvPr>
          <p:cNvSpPr txBox="1">
            <a:spLocks/>
          </p:cNvSpPr>
          <p:nvPr/>
        </p:nvSpPr>
        <p:spPr>
          <a:xfrm>
            <a:off x="5476595" y="2263719"/>
            <a:ext cx="6199757" cy="1710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r>
              <a:rPr lang="en-US" sz="2800" i="1" dirty="0">
                <a:latin typeface="Lato" panose="020F0502020204030203" pitchFamily="34" charset="0"/>
                <a:ea typeface="Lato" panose="020F0502020204030203" pitchFamily="34" charset="0"/>
                <a:cs typeface="Lato" panose="020F0502020204030203" pitchFamily="34" charset="0"/>
              </a:rPr>
              <a:t>To use </a:t>
            </a:r>
            <a:r>
              <a:rPr lang="en-US" sz="2800" i="1" dirty="0">
                <a:solidFill>
                  <a:schemeClr val="accent1"/>
                </a:solidFill>
                <a:latin typeface="Lato" panose="020F0502020204030203" pitchFamily="34" charset="0"/>
                <a:ea typeface="Lato" panose="020F0502020204030203" pitchFamily="34" charset="0"/>
                <a:cs typeface="Lato" panose="020F0502020204030203" pitchFamily="34" charset="0"/>
              </a:rPr>
              <a:t>bit-serial multiplier</a:t>
            </a:r>
            <a:r>
              <a:rPr lang="en-US" sz="2800" i="1" dirty="0">
                <a:latin typeface="Lato" panose="020F0502020204030203" pitchFamily="34" charset="0"/>
                <a:ea typeface="Lato" panose="020F0502020204030203" pitchFamily="34" charset="0"/>
                <a:cs typeface="Lato" panose="020F0502020204030203" pitchFamily="34" charset="0"/>
              </a:rPr>
              <a:t> to enable efficient data processing from the MLWeaving</a:t>
            </a:r>
            <a:r>
              <a:rPr lang="zh-CN" altLang="en-US" sz="2800" i="1" dirty="0">
                <a:latin typeface="Lato" panose="020F0502020204030203" pitchFamily="34" charset="0"/>
                <a:ea typeface="Lato" panose="020F0502020204030203" pitchFamily="34" charset="0"/>
                <a:cs typeface="Lato" panose="020F0502020204030203" pitchFamily="34" charset="0"/>
              </a:rPr>
              <a:t> </a:t>
            </a:r>
            <a:r>
              <a:rPr lang="en-US" sz="2800" i="1" dirty="0">
                <a:latin typeface="Lato" panose="020F0502020204030203" pitchFamily="34" charset="0"/>
                <a:ea typeface="Lato" panose="020F0502020204030203" pitchFamily="34" charset="0"/>
                <a:cs typeface="Lato" panose="020F0502020204030203" pitchFamily="34" charset="0"/>
              </a:rPr>
              <a:t>memory layout.</a:t>
            </a:r>
          </a:p>
        </p:txBody>
      </p:sp>
      <p:sp>
        <p:nvSpPr>
          <p:cNvPr id="26" name="Data Ar">
            <a:extLst>
              <a:ext uri="{FF2B5EF4-FFF2-40B4-BE49-F238E27FC236}">
                <a16:creationId xmlns:a16="http://schemas.microsoft.com/office/drawing/2014/main" id="{FDC8991B-6B4B-9C4A-984F-8B83486F274F}"/>
              </a:ext>
            </a:extLst>
          </p:cNvPr>
          <p:cNvSpPr/>
          <p:nvPr/>
        </p:nvSpPr>
        <p:spPr>
          <a:xfrm>
            <a:off x="1013073" y="5887552"/>
            <a:ext cx="9223603" cy="461614"/>
          </a:xfrm>
          <a:prstGeom prst="rect">
            <a:avLst/>
          </a:prstGeom>
          <a:ln w="25400">
            <a:solidFill>
              <a:srgbClr val="000000"/>
            </a:solidFill>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defTabSz="914400">
              <a:defRPr sz="2400">
                <a:solidFill>
                  <a:srgbClr val="000000"/>
                </a:solidFill>
                <a:latin typeface="DINPro-Regular"/>
                <a:ea typeface="DINPro-Regular"/>
                <a:cs typeface="DINPro-Regular"/>
                <a:sym typeface="DINPro-Regular"/>
              </a:defRPr>
            </a:pPr>
            <a:r>
              <a:rPr lang="en-US" sz="3600" b="1" baseline="-5998" dirty="0">
                <a:solidFill>
                  <a:schemeClr val="tx2">
                    <a:lumMod val="50000"/>
                  </a:schemeClr>
                </a:solidFill>
                <a:ea typeface="DINPro-Bold"/>
                <a:cs typeface="DINPro-Bold"/>
                <a:sym typeface="DINPro-Bold"/>
              </a:rPr>
              <a:t>Please read our paper about how bit-serial multiplier works.</a:t>
            </a:r>
            <a:endParaRPr sz="3600" b="1" baseline="-5998" dirty="0">
              <a:solidFill>
                <a:schemeClr val="tx2">
                  <a:lumMod val="50000"/>
                </a:schemeClr>
              </a:solidFill>
              <a:ea typeface="DINPro-Bold"/>
              <a:cs typeface="DINPro-Bold"/>
              <a:sym typeface="DINPro-Bold"/>
            </a:endParaRPr>
          </a:p>
        </p:txBody>
      </p:sp>
      <p:sp>
        <p:nvSpPr>
          <p:cNvPr id="27" name="TextBox 26">
            <a:extLst>
              <a:ext uri="{FF2B5EF4-FFF2-40B4-BE49-F238E27FC236}">
                <a16:creationId xmlns:a16="http://schemas.microsoft.com/office/drawing/2014/main" id="{74A8FA7A-E8E7-BA48-AF61-A76DBC0DC798}"/>
              </a:ext>
            </a:extLst>
          </p:cNvPr>
          <p:cNvSpPr txBox="1"/>
          <p:nvPr/>
        </p:nvSpPr>
        <p:spPr>
          <a:xfrm>
            <a:off x="-761" y="2561283"/>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5FAB78B1-C6A9-0D4F-A1E9-6ED21E8E98FB}"/>
                  </a:ext>
                </a:extLst>
              </p:cNvPr>
              <p:cNvSpPr/>
              <p:nvPr/>
            </p:nvSpPr>
            <p:spPr>
              <a:xfrm>
                <a:off x="1097195" y="2536086"/>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28" name="Rectangle 27">
                <a:extLst>
                  <a:ext uri="{FF2B5EF4-FFF2-40B4-BE49-F238E27FC236}">
                    <a16:creationId xmlns:a16="http://schemas.microsoft.com/office/drawing/2014/main" id="{5FAB78B1-C6A9-0D4F-A1E9-6ED21E8E98FB}"/>
                  </a:ext>
                </a:extLst>
              </p:cNvPr>
              <p:cNvSpPr>
                <a:spLocks noRot="1" noChangeAspect="1" noMove="1" noResize="1" noEditPoints="1" noAdjustHandles="1" noChangeArrowheads="1" noChangeShapeType="1" noTextEdit="1"/>
              </p:cNvSpPr>
              <p:nvPr/>
            </p:nvSpPr>
            <p:spPr>
              <a:xfrm>
                <a:off x="1097195" y="2536086"/>
                <a:ext cx="395032" cy="41972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639012C-94B5-0348-AF08-77BEBA63F434}"/>
                  </a:ext>
                </a:extLst>
              </p:cNvPr>
              <p:cNvSpPr/>
              <p:nvPr/>
            </p:nvSpPr>
            <p:spPr>
              <a:xfrm>
                <a:off x="1597482" y="2536085"/>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29" name="Rectangle 28">
                <a:extLst>
                  <a:ext uri="{FF2B5EF4-FFF2-40B4-BE49-F238E27FC236}">
                    <a16:creationId xmlns:a16="http://schemas.microsoft.com/office/drawing/2014/main" id="{9639012C-94B5-0348-AF08-77BEBA63F434}"/>
                  </a:ext>
                </a:extLst>
              </p:cNvPr>
              <p:cNvSpPr>
                <a:spLocks noRot="1" noChangeAspect="1" noMove="1" noResize="1" noEditPoints="1" noAdjustHandles="1" noChangeArrowheads="1" noChangeShapeType="1" noTextEdit="1"/>
              </p:cNvSpPr>
              <p:nvPr/>
            </p:nvSpPr>
            <p:spPr>
              <a:xfrm>
                <a:off x="1597482" y="2536085"/>
                <a:ext cx="395032" cy="419725"/>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EB287AC-4E1A-1147-9461-60473A97EAB0}"/>
                  </a:ext>
                </a:extLst>
              </p:cNvPr>
              <p:cNvSpPr/>
              <p:nvPr/>
            </p:nvSpPr>
            <p:spPr>
              <a:xfrm>
                <a:off x="2100198" y="2536084"/>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30" name="Rectangle 29">
                <a:extLst>
                  <a:ext uri="{FF2B5EF4-FFF2-40B4-BE49-F238E27FC236}">
                    <a16:creationId xmlns:a16="http://schemas.microsoft.com/office/drawing/2014/main" id="{8EB287AC-4E1A-1147-9461-60473A97EAB0}"/>
                  </a:ext>
                </a:extLst>
              </p:cNvPr>
              <p:cNvSpPr>
                <a:spLocks noRot="1" noChangeAspect="1" noMove="1" noResize="1" noEditPoints="1" noAdjustHandles="1" noChangeArrowheads="1" noChangeShapeType="1" noTextEdit="1"/>
              </p:cNvSpPr>
              <p:nvPr/>
            </p:nvSpPr>
            <p:spPr>
              <a:xfrm>
                <a:off x="2100198" y="2536084"/>
                <a:ext cx="395032" cy="41972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4498E087-D5DA-C548-B600-E78AA87D3861}"/>
                  </a:ext>
                </a:extLst>
              </p:cNvPr>
              <p:cNvSpPr/>
              <p:nvPr/>
            </p:nvSpPr>
            <p:spPr>
              <a:xfrm>
                <a:off x="2597235" y="2534565"/>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31" name="Rectangle 30">
                <a:extLst>
                  <a:ext uri="{FF2B5EF4-FFF2-40B4-BE49-F238E27FC236}">
                    <a16:creationId xmlns:a16="http://schemas.microsoft.com/office/drawing/2014/main" id="{4498E087-D5DA-C548-B600-E78AA87D3861}"/>
                  </a:ext>
                </a:extLst>
              </p:cNvPr>
              <p:cNvSpPr>
                <a:spLocks noRot="1" noChangeAspect="1" noMove="1" noResize="1" noEditPoints="1" noAdjustHandles="1" noChangeArrowheads="1" noChangeShapeType="1" noTextEdit="1"/>
              </p:cNvSpPr>
              <p:nvPr/>
            </p:nvSpPr>
            <p:spPr>
              <a:xfrm>
                <a:off x="2597235" y="2534565"/>
                <a:ext cx="395032" cy="4197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F8C1D0F-9BA3-2E4E-A1D6-76F79C8C90B0}"/>
                  </a:ext>
                </a:extLst>
              </p:cNvPr>
              <p:cNvSpPr/>
              <p:nvPr/>
            </p:nvSpPr>
            <p:spPr>
              <a:xfrm>
                <a:off x="3103201" y="2534564"/>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32" name="Rectangle 31">
                <a:extLst>
                  <a:ext uri="{FF2B5EF4-FFF2-40B4-BE49-F238E27FC236}">
                    <a16:creationId xmlns:a16="http://schemas.microsoft.com/office/drawing/2014/main" id="{2F8C1D0F-9BA3-2E4E-A1D6-76F79C8C90B0}"/>
                  </a:ext>
                </a:extLst>
              </p:cNvPr>
              <p:cNvSpPr>
                <a:spLocks noRot="1" noChangeAspect="1" noMove="1" noResize="1" noEditPoints="1" noAdjustHandles="1" noChangeArrowheads="1" noChangeShapeType="1" noTextEdit="1"/>
              </p:cNvSpPr>
              <p:nvPr/>
            </p:nvSpPr>
            <p:spPr>
              <a:xfrm>
                <a:off x="3103201" y="2534564"/>
                <a:ext cx="395032" cy="41972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B3A247D-512C-6C43-A529-CB744FB362AC}"/>
                  </a:ext>
                </a:extLst>
              </p:cNvPr>
              <p:cNvSpPr/>
              <p:nvPr/>
            </p:nvSpPr>
            <p:spPr>
              <a:xfrm>
                <a:off x="4079734" y="2534563"/>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33" name="Rectangle 32">
                <a:extLst>
                  <a:ext uri="{FF2B5EF4-FFF2-40B4-BE49-F238E27FC236}">
                    <a16:creationId xmlns:a16="http://schemas.microsoft.com/office/drawing/2014/main" id="{BB3A247D-512C-6C43-A529-CB744FB362AC}"/>
                  </a:ext>
                </a:extLst>
              </p:cNvPr>
              <p:cNvSpPr>
                <a:spLocks noRot="1" noChangeAspect="1" noMove="1" noResize="1" noEditPoints="1" noAdjustHandles="1" noChangeArrowheads="1" noChangeShapeType="1" noTextEdit="1"/>
              </p:cNvSpPr>
              <p:nvPr/>
            </p:nvSpPr>
            <p:spPr>
              <a:xfrm>
                <a:off x="4079734" y="2534563"/>
                <a:ext cx="395032" cy="41972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C04E482-9E57-0C45-98B1-F19EBF1115DB}"/>
                  </a:ext>
                </a:extLst>
              </p:cNvPr>
              <p:cNvSpPr/>
              <p:nvPr/>
            </p:nvSpPr>
            <p:spPr>
              <a:xfrm>
                <a:off x="3599555" y="2534564"/>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34" name="Rectangle 33">
                <a:extLst>
                  <a:ext uri="{FF2B5EF4-FFF2-40B4-BE49-F238E27FC236}">
                    <a16:creationId xmlns:a16="http://schemas.microsoft.com/office/drawing/2014/main" id="{8C04E482-9E57-0C45-98B1-F19EBF1115DB}"/>
                  </a:ext>
                </a:extLst>
              </p:cNvPr>
              <p:cNvSpPr>
                <a:spLocks noRot="1" noChangeAspect="1" noMove="1" noResize="1" noEditPoints="1" noAdjustHandles="1" noChangeArrowheads="1" noChangeShapeType="1" noTextEdit="1"/>
              </p:cNvSpPr>
              <p:nvPr/>
            </p:nvSpPr>
            <p:spPr>
              <a:xfrm>
                <a:off x="3599555" y="2534564"/>
                <a:ext cx="395032" cy="4197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892B8FE-E109-1044-A01F-4BE57CB03E06}"/>
                  </a:ext>
                </a:extLst>
              </p:cNvPr>
              <p:cNvSpPr/>
              <p:nvPr/>
            </p:nvSpPr>
            <p:spPr>
              <a:xfrm>
                <a:off x="4559913" y="2539369"/>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35" name="Rectangle 34">
                <a:extLst>
                  <a:ext uri="{FF2B5EF4-FFF2-40B4-BE49-F238E27FC236}">
                    <a16:creationId xmlns:a16="http://schemas.microsoft.com/office/drawing/2014/main" id="{9892B8FE-E109-1044-A01F-4BE57CB03E06}"/>
                  </a:ext>
                </a:extLst>
              </p:cNvPr>
              <p:cNvSpPr>
                <a:spLocks noRot="1" noChangeAspect="1" noMove="1" noResize="1" noEditPoints="1" noAdjustHandles="1" noChangeArrowheads="1" noChangeShapeType="1" noTextEdit="1"/>
              </p:cNvSpPr>
              <p:nvPr/>
            </p:nvSpPr>
            <p:spPr>
              <a:xfrm>
                <a:off x="4559913" y="2539369"/>
                <a:ext cx="395032" cy="419725"/>
              </a:xfrm>
              <a:prstGeom prst="rect">
                <a:avLst/>
              </a:prstGeom>
              <a:blipFill>
                <a:blip r:embed="rId10"/>
                <a:stretch>
                  <a:fillRect/>
                </a:stretch>
              </a:blipFill>
              <a:ln>
                <a:noFill/>
              </a:ln>
            </p:spPr>
            <p:txBody>
              <a:bodyPr/>
              <a:lstStyle/>
              <a:p>
                <a:r>
                  <a:rPr lang="en-US">
                    <a:noFill/>
                  </a:rPr>
                  <a:t> </a:t>
                </a:r>
              </a:p>
            </p:txBody>
          </p:sp>
        </mc:Fallback>
      </mc:AlternateContent>
      <p:sp>
        <p:nvSpPr>
          <p:cNvPr id="37" name="Freeform 36">
            <a:extLst>
              <a:ext uri="{FF2B5EF4-FFF2-40B4-BE49-F238E27FC236}">
                <a16:creationId xmlns:a16="http://schemas.microsoft.com/office/drawing/2014/main" id="{AEA4DD00-11EA-564E-8C9A-4E1BB6E2E85A}"/>
              </a:ext>
            </a:extLst>
          </p:cNvPr>
          <p:cNvSpPr/>
          <p:nvPr/>
        </p:nvSpPr>
        <p:spPr>
          <a:xfrm>
            <a:off x="630788" y="2777203"/>
            <a:ext cx="4861696" cy="765122"/>
          </a:xfrm>
          <a:custGeom>
            <a:avLst/>
            <a:gdLst>
              <a:gd name="connsiteX0" fmla="*/ 4108754 w 4613968"/>
              <a:gd name="connsiteY0" fmla="*/ 0 h 765122"/>
              <a:gd name="connsiteX1" fmla="*/ 4278875 w 4613968"/>
              <a:gd name="connsiteY1" fmla="*/ 308345 h 765122"/>
              <a:gd name="connsiteX2" fmla="*/ 259768 w 4613968"/>
              <a:gd name="connsiteY2" fmla="*/ 510363 h 765122"/>
              <a:gd name="connsiteX3" fmla="*/ 397991 w 4613968"/>
              <a:gd name="connsiteY3" fmla="*/ 744279 h 765122"/>
              <a:gd name="connsiteX4" fmla="*/ 397991 w 4613968"/>
              <a:gd name="connsiteY4" fmla="*/ 754912 h 7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968" h="765122">
                <a:moveTo>
                  <a:pt x="4108754" y="0"/>
                </a:moveTo>
                <a:cubicBezTo>
                  <a:pt x="4514563" y="111642"/>
                  <a:pt x="4920373" y="223285"/>
                  <a:pt x="4278875" y="308345"/>
                </a:cubicBezTo>
                <a:cubicBezTo>
                  <a:pt x="3637377" y="393405"/>
                  <a:pt x="906582" y="437707"/>
                  <a:pt x="259768" y="510363"/>
                </a:cubicBezTo>
                <a:cubicBezTo>
                  <a:pt x="-387046" y="583019"/>
                  <a:pt x="374954" y="703521"/>
                  <a:pt x="397991" y="744279"/>
                </a:cubicBezTo>
                <a:cubicBezTo>
                  <a:pt x="421028" y="785037"/>
                  <a:pt x="396219" y="753140"/>
                  <a:pt x="397991" y="754912"/>
                </a:cubicBezTo>
              </a:path>
            </a:pathLst>
          </a:custGeom>
          <a:noFill/>
          <a:ln w="15875">
            <a:solidFill>
              <a:schemeClr val="tx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6343208-F9C3-214B-A55C-3CEC69B68E52}"/>
              </a:ext>
            </a:extLst>
          </p:cNvPr>
          <p:cNvSpPr txBox="1"/>
          <p:nvPr/>
        </p:nvSpPr>
        <p:spPr>
          <a:xfrm>
            <a:off x="-47625" y="3388913"/>
            <a:ext cx="1180198" cy="369332"/>
          </a:xfrm>
          <a:prstGeom prst="rect">
            <a:avLst/>
          </a:prstGeom>
          <a:noFill/>
        </p:spPr>
        <p:txBody>
          <a:bodyPr wrap="square" rtlCol="0">
            <a:spAutoFit/>
          </a:bodyPr>
          <a:lstStyle/>
          <a:p>
            <a:r>
              <a:rPr lang="en-US" dirty="0"/>
              <a:t>2</a:t>
            </a:r>
            <a:r>
              <a:rPr lang="en-US" baseline="30000" dirty="0"/>
              <a:t>nd</a:t>
            </a:r>
            <a:r>
              <a:rPr lang="en-US" dirty="0"/>
              <a:t> row B</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92A4EBCC-A2A3-3941-AD25-DF2804E9A4D5}"/>
                  </a:ext>
                </a:extLst>
              </p:cNvPr>
              <p:cNvSpPr/>
              <p:nvPr/>
            </p:nvSpPr>
            <p:spPr>
              <a:xfrm>
                <a:off x="1097195" y="3332462"/>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41" name="Rectangle 40">
                <a:extLst>
                  <a:ext uri="{FF2B5EF4-FFF2-40B4-BE49-F238E27FC236}">
                    <a16:creationId xmlns:a16="http://schemas.microsoft.com/office/drawing/2014/main" id="{92A4EBCC-A2A3-3941-AD25-DF2804E9A4D5}"/>
                  </a:ext>
                </a:extLst>
              </p:cNvPr>
              <p:cNvSpPr>
                <a:spLocks noRot="1" noChangeAspect="1" noMove="1" noResize="1" noEditPoints="1" noAdjustHandles="1" noChangeArrowheads="1" noChangeShapeType="1" noTextEdit="1"/>
              </p:cNvSpPr>
              <p:nvPr/>
            </p:nvSpPr>
            <p:spPr>
              <a:xfrm>
                <a:off x="1097195" y="3332462"/>
                <a:ext cx="395032" cy="419725"/>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E09AB0B5-E609-1440-8F8D-DBB943F59B52}"/>
                  </a:ext>
                </a:extLst>
              </p:cNvPr>
              <p:cNvSpPr/>
              <p:nvPr/>
            </p:nvSpPr>
            <p:spPr>
              <a:xfrm>
                <a:off x="2097769" y="3332460"/>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42" name="Rectangle 41">
                <a:extLst>
                  <a:ext uri="{FF2B5EF4-FFF2-40B4-BE49-F238E27FC236}">
                    <a16:creationId xmlns:a16="http://schemas.microsoft.com/office/drawing/2014/main" id="{E09AB0B5-E609-1440-8F8D-DBB943F59B52}"/>
                  </a:ext>
                </a:extLst>
              </p:cNvPr>
              <p:cNvSpPr>
                <a:spLocks noRot="1" noChangeAspect="1" noMove="1" noResize="1" noEditPoints="1" noAdjustHandles="1" noChangeArrowheads="1" noChangeShapeType="1" noTextEdit="1"/>
              </p:cNvSpPr>
              <p:nvPr/>
            </p:nvSpPr>
            <p:spPr>
              <a:xfrm>
                <a:off x="2097769" y="3332460"/>
                <a:ext cx="395032" cy="419725"/>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05DF0D96-8BD6-104F-83B9-697066C61A53}"/>
                  </a:ext>
                </a:extLst>
              </p:cNvPr>
              <p:cNvSpPr/>
              <p:nvPr/>
            </p:nvSpPr>
            <p:spPr>
              <a:xfrm>
                <a:off x="3097323" y="3332459"/>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43" name="Rectangle 42">
                <a:extLst>
                  <a:ext uri="{FF2B5EF4-FFF2-40B4-BE49-F238E27FC236}">
                    <a16:creationId xmlns:a16="http://schemas.microsoft.com/office/drawing/2014/main" id="{05DF0D96-8BD6-104F-83B9-697066C61A53}"/>
                  </a:ext>
                </a:extLst>
              </p:cNvPr>
              <p:cNvSpPr>
                <a:spLocks noRot="1" noChangeAspect="1" noMove="1" noResize="1" noEditPoints="1" noAdjustHandles="1" noChangeArrowheads="1" noChangeShapeType="1" noTextEdit="1"/>
              </p:cNvSpPr>
              <p:nvPr/>
            </p:nvSpPr>
            <p:spPr>
              <a:xfrm>
                <a:off x="3097323" y="3332459"/>
                <a:ext cx="395032" cy="4197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F1BEB0D3-40C9-0547-A845-10721F8883BF}"/>
                  </a:ext>
                </a:extLst>
              </p:cNvPr>
              <p:cNvSpPr/>
              <p:nvPr/>
            </p:nvSpPr>
            <p:spPr>
              <a:xfrm>
                <a:off x="4079734" y="3332458"/>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44" name="Rectangle 43">
                <a:extLst>
                  <a:ext uri="{FF2B5EF4-FFF2-40B4-BE49-F238E27FC236}">
                    <a16:creationId xmlns:a16="http://schemas.microsoft.com/office/drawing/2014/main" id="{F1BEB0D3-40C9-0547-A845-10721F8883BF}"/>
                  </a:ext>
                </a:extLst>
              </p:cNvPr>
              <p:cNvSpPr>
                <a:spLocks noRot="1" noChangeAspect="1" noMove="1" noResize="1" noEditPoints="1" noAdjustHandles="1" noChangeArrowheads="1" noChangeShapeType="1" noTextEdit="1"/>
              </p:cNvSpPr>
              <p:nvPr/>
            </p:nvSpPr>
            <p:spPr>
              <a:xfrm>
                <a:off x="4079734" y="3332458"/>
                <a:ext cx="395032" cy="4197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27E59B12-772B-F040-B30B-ED12CBEB8A3B}"/>
                  </a:ext>
                </a:extLst>
              </p:cNvPr>
              <p:cNvSpPr/>
              <p:nvPr/>
            </p:nvSpPr>
            <p:spPr>
              <a:xfrm>
                <a:off x="1597482" y="3332461"/>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45" name="Rectangle 44">
                <a:extLst>
                  <a:ext uri="{FF2B5EF4-FFF2-40B4-BE49-F238E27FC236}">
                    <a16:creationId xmlns:a16="http://schemas.microsoft.com/office/drawing/2014/main" id="{27E59B12-772B-F040-B30B-ED12CBEB8A3B}"/>
                  </a:ext>
                </a:extLst>
              </p:cNvPr>
              <p:cNvSpPr>
                <a:spLocks noRot="1" noChangeAspect="1" noMove="1" noResize="1" noEditPoints="1" noAdjustHandles="1" noChangeArrowheads="1" noChangeShapeType="1" noTextEdit="1"/>
              </p:cNvSpPr>
              <p:nvPr/>
            </p:nvSpPr>
            <p:spPr>
              <a:xfrm>
                <a:off x="1597482" y="3332461"/>
                <a:ext cx="395032" cy="419725"/>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5F067B76-6593-0543-A056-19203A37699C}"/>
                  </a:ext>
                </a:extLst>
              </p:cNvPr>
              <p:cNvSpPr/>
              <p:nvPr/>
            </p:nvSpPr>
            <p:spPr>
              <a:xfrm>
                <a:off x="2597423" y="3336871"/>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46" name="Rectangle 45">
                <a:extLst>
                  <a:ext uri="{FF2B5EF4-FFF2-40B4-BE49-F238E27FC236}">
                    <a16:creationId xmlns:a16="http://schemas.microsoft.com/office/drawing/2014/main" id="{5F067B76-6593-0543-A056-19203A37699C}"/>
                  </a:ext>
                </a:extLst>
              </p:cNvPr>
              <p:cNvSpPr>
                <a:spLocks noRot="1" noChangeAspect="1" noMove="1" noResize="1" noEditPoints="1" noAdjustHandles="1" noChangeArrowheads="1" noChangeShapeType="1" noTextEdit="1"/>
              </p:cNvSpPr>
              <p:nvPr/>
            </p:nvSpPr>
            <p:spPr>
              <a:xfrm>
                <a:off x="2597423" y="3336871"/>
                <a:ext cx="395032" cy="419725"/>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4C111E69-AA58-3146-8FD1-A4DA07AA0400}"/>
                  </a:ext>
                </a:extLst>
              </p:cNvPr>
              <p:cNvSpPr/>
              <p:nvPr/>
            </p:nvSpPr>
            <p:spPr>
              <a:xfrm>
                <a:off x="3599555" y="3336457"/>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47" name="Rectangle 46">
                <a:extLst>
                  <a:ext uri="{FF2B5EF4-FFF2-40B4-BE49-F238E27FC236}">
                    <a16:creationId xmlns:a16="http://schemas.microsoft.com/office/drawing/2014/main" id="{4C111E69-AA58-3146-8FD1-A4DA07AA0400}"/>
                  </a:ext>
                </a:extLst>
              </p:cNvPr>
              <p:cNvSpPr>
                <a:spLocks noRot="1" noChangeAspect="1" noMove="1" noResize="1" noEditPoints="1" noAdjustHandles="1" noChangeArrowheads="1" noChangeShapeType="1" noTextEdit="1"/>
              </p:cNvSpPr>
              <p:nvPr/>
            </p:nvSpPr>
            <p:spPr>
              <a:xfrm>
                <a:off x="3599555" y="3336457"/>
                <a:ext cx="395032" cy="4197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963099B3-5B61-DB4B-8D07-429D30EC0CD6}"/>
                  </a:ext>
                </a:extLst>
              </p:cNvPr>
              <p:cNvSpPr/>
              <p:nvPr/>
            </p:nvSpPr>
            <p:spPr>
              <a:xfrm>
                <a:off x="4559913" y="3315181"/>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48" name="Rectangle 47">
                <a:extLst>
                  <a:ext uri="{FF2B5EF4-FFF2-40B4-BE49-F238E27FC236}">
                    <a16:creationId xmlns:a16="http://schemas.microsoft.com/office/drawing/2014/main" id="{963099B3-5B61-DB4B-8D07-429D30EC0CD6}"/>
                  </a:ext>
                </a:extLst>
              </p:cNvPr>
              <p:cNvSpPr>
                <a:spLocks noRot="1" noChangeAspect="1" noMove="1" noResize="1" noEditPoints="1" noAdjustHandles="1" noChangeArrowheads="1" noChangeShapeType="1" noTextEdit="1"/>
              </p:cNvSpPr>
              <p:nvPr/>
            </p:nvSpPr>
            <p:spPr>
              <a:xfrm>
                <a:off x="4559913" y="3315181"/>
                <a:ext cx="395032" cy="419725"/>
              </a:xfrm>
              <a:prstGeom prst="rect">
                <a:avLst/>
              </a:prstGeom>
              <a:blipFill>
                <a:blip r:embed="rId18"/>
                <a:stretch>
                  <a:fillRect/>
                </a:stretch>
              </a:blipFill>
              <a:ln>
                <a:noFill/>
              </a:ln>
            </p:spPr>
            <p:txBody>
              <a:bodyPr/>
              <a:lstStyle/>
              <a:p>
                <a:r>
                  <a:rPr lang="en-US">
                    <a:noFill/>
                  </a:rPr>
                  <a:t> </a:t>
                </a:r>
              </a:p>
            </p:txBody>
          </p:sp>
        </mc:Fallback>
      </mc:AlternateContent>
      <p:sp>
        <p:nvSpPr>
          <p:cNvPr id="50" name="Data Ar">
            <a:extLst>
              <a:ext uri="{FF2B5EF4-FFF2-40B4-BE49-F238E27FC236}">
                <a16:creationId xmlns:a16="http://schemas.microsoft.com/office/drawing/2014/main" id="{D5A3DF89-C9EA-C143-B347-E8210C5962D6}"/>
              </a:ext>
            </a:extLst>
          </p:cNvPr>
          <p:cNvSpPr/>
          <p:nvPr/>
        </p:nvSpPr>
        <p:spPr>
          <a:xfrm>
            <a:off x="2468048" y="4186421"/>
            <a:ext cx="6234050" cy="1200278"/>
          </a:xfrm>
          <a:prstGeom prst="rect">
            <a:avLst/>
          </a:prstGeom>
          <a:ln w="25400">
            <a:solidFill>
              <a:srgbClr val="000000"/>
            </a:solidFill>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defTabSz="914400">
              <a:defRPr sz="2400">
                <a:solidFill>
                  <a:srgbClr val="000000"/>
                </a:solidFill>
                <a:latin typeface="DINPro-Regular"/>
                <a:ea typeface="DINPro-Regular"/>
                <a:cs typeface="DINPro-Regular"/>
                <a:sym typeface="DINPro-Regular"/>
              </a:defRPr>
            </a:pPr>
            <a:r>
              <a:rPr lang="en-US" sz="3600" b="1" dirty="0">
                <a:solidFill>
                  <a:srgbClr val="C00000"/>
                </a:solidFill>
                <a:ea typeface="DINPro-Bold"/>
                <a:cs typeface="DINPro-Bold"/>
                <a:sym typeface="DINPro-Bold"/>
              </a:rPr>
              <a:t>The modern CPU does not support bit-serial multiplier</a:t>
            </a:r>
            <a:r>
              <a:rPr lang="en-US" sz="3600" b="1" baseline="-5998" dirty="0">
                <a:solidFill>
                  <a:srgbClr val="C00000"/>
                </a:solidFill>
                <a:ea typeface="DINPro-Bold"/>
                <a:cs typeface="DINPro-Bold"/>
                <a:sym typeface="DINPro-Bold"/>
              </a:rPr>
              <a:t>.</a:t>
            </a:r>
            <a:endParaRPr sz="3600" b="1" baseline="-5998" dirty="0">
              <a:solidFill>
                <a:srgbClr val="C00000"/>
              </a:solidFill>
              <a:ea typeface="DINPro-Bold"/>
              <a:cs typeface="DINPro-Bold"/>
              <a:sym typeface="DINPro-Bold"/>
            </a:endParaRPr>
          </a:p>
        </p:txBody>
      </p:sp>
    </p:spTree>
    <p:extLst>
      <p:ext uri="{BB962C8B-B14F-4D97-AF65-F5344CB8AC3E}">
        <p14:creationId xmlns:p14="http://schemas.microsoft.com/office/powerpoint/2010/main" val="2475786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6"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CE7BA9D2-DD38-0643-ADDF-41BAEC14D791}"/>
              </a:ext>
            </a:extLst>
          </p:cNvPr>
          <p:cNvPicPr>
            <a:picLocks noChangeAspect="1"/>
          </p:cNvPicPr>
          <p:nvPr/>
        </p:nvPicPr>
        <p:blipFill>
          <a:blip r:embed="rId3"/>
          <a:stretch>
            <a:fillRect/>
          </a:stretch>
        </p:blipFill>
        <p:spPr>
          <a:xfrm>
            <a:off x="5526893" y="1455791"/>
            <a:ext cx="5360714" cy="5288467"/>
          </a:xfrm>
          <a:prstGeom prst="rect">
            <a:avLst/>
          </a:prstGeom>
        </p:spPr>
      </p:pic>
      <p:grpSp>
        <p:nvGrpSpPr>
          <p:cNvPr id="4" name="Group 3">
            <a:extLst>
              <a:ext uri="{FF2B5EF4-FFF2-40B4-BE49-F238E27FC236}">
                <a16:creationId xmlns:a16="http://schemas.microsoft.com/office/drawing/2014/main" id="{0BC414C7-BB47-4D45-8320-3F0ECD13CB11}"/>
              </a:ext>
            </a:extLst>
          </p:cNvPr>
          <p:cNvGrpSpPr/>
          <p:nvPr/>
        </p:nvGrpSpPr>
        <p:grpSpPr>
          <a:xfrm>
            <a:off x="8957733" y="2361429"/>
            <a:ext cx="3115732" cy="754566"/>
            <a:chOff x="8957733" y="2361429"/>
            <a:chExt cx="3115732" cy="754566"/>
          </a:xfrm>
        </p:grpSpPr>
        <p:cxnSp>
          <p:nvCxnSpPr>
            <p:cNvPr id="62" name="Straight Arrow Connector 61">
              <a:extLst>
                <a:ext uri="{FF2B5EF4-FFF2-40B4-BE49-F238E27FC236}">
                  <a16:creationId xmlns:a16="http://schemas.microsoft.com/office/drawing/2014/main" id="{EDEA5380-15A6-A64F-AC6A-23AA146E2EEE}"/>
                </a:ext>
              </a:extLst>
            </p:cNvPr>
            <p:cNvCxnSpPr>
              <a:cxnSpLocks/>
              <a:stCxn id="63" idx="1"/>
            </p:cNvCxnSpPr>
            <p:nvPr/>
          </p:nvCxnSpPr>
          <p:spPr>
            <a:xfrm flipH="1" flipV="1">
              <a:off x="8957733" y="2730234"/>
              <a:ext cx="541928" cy="8478"/>
            </a:xfrm>
            <a:prstGeom prst="straightConnector1">
              <a:avLst/>
            </a:prstGeom>
            <a:solidFill>
              <a:schemeClr val="accent1">
                <a:lumMod val="40000"/>
                <a:lumOff val="60000"/>
              </a:schemeClr>
            </a:solidFill>
            <a:ln w="57150">
              <a:solidFill>
                <a:schemeClr val="accent1"/>
              </a:solidFill>
              <a:headEnd type="none" w="med" len="med"/>
              <a:tailEnd type="arrow" w="med" len="med"/>
            </a:ln>
          </p:spPr>
        </p:cxnSp>
        <p:sp>
          <p:nvSpPr>
            <p:cNvPr id="63" name="Title 6">
              <a:extLst>
                <a:ext uri="{FF2B5EF4-FFF2-40B4-BE49-F238E27FC236}">
                  <a16:creationId xmlns:a16="http://schemas.microsoft.com/office/drawing/2014/main" id="{F8F8455A-F32A-6743-B39B-6C2060E1E1F3}"/>
                </a:ext>
              </a:extLst>
            </p:cNvPr>
            <p:cNvSpPr txBox="1">
              <a:spLocks/>
            </p:cNvSpPr>
            <p:nvPr/>
          </p:nvSpPr>
          <p:spPr>
            <a:xfrm>
              <a:off x="9499661" y="2361429"/>
              <a:ext cx="2573804" cy="754566"/>
            </a:xfrm>
            <a:prstGeom prst="rect">
              <a:avLst/>
            </a:prstGeom>
            <a:solidFill>
              <a:schemeClr val="accent1">
                <a:lumMod val="40000"/>
                <a:lumOff val="60000"/>
              </a:schemeClr>
            </a:solidFill>
            <a:ln w="12700">
              <a:solidFill>
                <a:schemeClr val="accent1"/>
              </a:solidFill>
            </a:ln>
          </p:spPr>
          <p:txBody>
            <a:bodyPr vert="horz" lIns="91440" tIns="45720" rIns="91440" bIns="45720" rtlCol="0" anchor="ctr">
              <a:normAutofit/>
            </a:bodyPr>
            <a:lstStyle>
              <a:defPPr>
                <a:defRPr lang="en-US"/>
              </a:defPPr>
              <a:lvl1pPr algn="r">
                <a:lnSpc>
                  <a:spcPct val="90000"/>
                </a:lnSpc>
                <a:spcBef>
                  <a:spcPct val="0"/>
                </a:spcBef>
                <a:buNone/>
                <a:defRPr sz="2400" i="1">
                  <a:solidFill>
                    <a:schemeClr val="accent1">
                      <a:lumMod val="75000"/>
                    </a:schemeClr>
                  </a:solidFill>
                  <a:latin typeface="DINPro" charset="0"/>
                  <a:ea typeface="DINPro" charset="0"/>
                  <a:cs typeface="DINPro" charset="0"/>
                </a:defRPr>
              </a:lvl1pPr>
            </a:lstStyle>
            <a:p>
              <a:r>
                <a:rPr lang="en-US" sz="2000" dirty="0"/>
                <a:t>Bit-serial Multiplier</a:t>
              </a:r>
            </a:p>
          </p:txBody>
        </p:sp>
      </p:grpSp>
      <p:grpSp>
        <p:nvGrpSpPr>
          <p:cNvPr id="5" name="Group 4">
            <a:extLst>
              <a:ext uri="{FF2B5EF4-FFF2-40B4-BE49-F238E27FC236}">
                <a16:creationId xmlns:a16="http://schemas.microsoft.com/office/drawing/2014/main" id="{BA6475D9-1A3D-5345-826F-10D625F4D0A8}"/>
              </a:ext>
            </a:extLst>
          </p:cNvPr>
          <p:cNvGrpSpPr/>
          <p:nvPr/>
        </p:nvGrpSpPr>
        <p:grpSpPr>
          <a:xfrm>
            <a:off x="9125859" y="5177113"/>
            <a:ext cx="2980264" cy="754566"/>
            <a:chOff x="9093201" y="4948510"/>
            <a:chExt cx="2980264" cy="754566"/>
          </a:xfrm>
        </p:grpSpPr>
        <p:cxnSp>
          <p:nvCxnSpPr>
            <p:cNvPr id="64" name="Straight Arrow Connector 63">
              <a:extLst>
                <a:ext uri="{FF2B5EF4-FFF2-40B4-BE49-F238E27FC236}">
                  <a16:creationId xmlns:a16="http://schemas.microsoft.com/office/drawing/2014/main" id="{2B8D0B54-6C22-6544-A280-F074C5894F80}"/>
                </a:ext>
              </a:extLst>
            </p:cNvPr>
            <p:cNvCxnSpPr>
              <a:cxnSpLocks/>
              <a:stCxn id="65" idx="1"/>
            </p:cNvCxnSpPr>
            <p:nvPr/>
          </p:nvCxnSpPr>
          <p:spPr>
            <a:xfrm flipH="1">
              <a:off x="9093201" y="5325793"/>
              <a:ext cx="406460" cy="0"/>
            </a:xfrm>
            <a:prstGeom prst="straightConnector1">
              <a:avLst/>
            </a:prstGeom>
            <a:solidFill>
              <a:schemeClr val="accent1">
                <a:lumMod val="40000"/>
                <a:lumOff val="60000"/>
              </a:schemeClr>
            </a:solidFill>
            <a:ln w="57150">
              <a:solidFill>
                <a:schemeClr val="accent1"/>
              </a:solidFill>
              <a:headEnd type="none" w="med" len="med"/>
              <a:tailEnd type="arrow" w="med" len="med"/>
            </a:ln>
          </p:spPr>
        </p:cxnSp>
        <p:sp>
          <p:nvSpPr>
            <p:cNvPr id="65" name="Title 6">
              <a:extLst>
                <a:ext uri="{FF2B5EF4-FFF2-40B4-BE49-F238E27FC236}">
                  <a16:creationId xmlns:a16="http://schemas.microsoft.com/office/drawing/2014/main" id="{E25EAF5B-6FD8-5141-A7D4-0BFF93FF3E1F}"/>
                </a:ext>
              </a:extLst>
            </p:cNvPr>
            <p:cNvSpPr txBox="1">
              <a:spLocks/>
            </p:cNvSpPr>
            <p:nvPr/>
          </p:nvSpPr>
          <p:spPr>
            <a:xfrm>
              <a:off x="9499661" y="4948510"/>
              <a:ext cx="2573804" cy="754566"/>
            </a:xfrm>
            <a:prstGeom prst="rect">
              <a:avLst/>
            </a:prstGeom>
            <a:solidFill>
              <a:schemeClr val="accent1">
                <a:lumMod val="40000"/>
                <a:lumOff val="60000"/>
              </a:schemeClr>
            </a:solidFill>
            <a:ln w="12700">
              <a:solidFill>
                <a:schemeClr val="accent1"/>
              </a:solidFill>
            </a:ln>
          </p:spPr>
          <p:txBody>
            <a:bodyPr vert="horz" lIns="91440" tIns="45720" rIns="91440" bIns="45720" rtlCol="0" anchor="ctr">
              <a:normAutofit/>
            </a:bodyPr>
            <a:lstStyle>
              <a:defPPr>
                <a:defRPr lang="en-US"/>
              </a:defPPr>
              <a:lvl1pPr algn="r">
                <a:lnSpc>
                  <a:spcPct val="90000"/>
                </a:lnSpc>
                <a:spcBef>
                  <a:spcPct val="0"/>
                </a:spcBef>
                <a:buNone/>
                <a:defRPr sz="2400" i="1">
                  <a:solidFill>
                    <a:schemeClr val="accent1">
                      <a:lumMod val="75000"/>
                    </a:schemeClr>
                  </a:solidFill>
                  <a:latin typeface="DINPro" charset="0"/>
                  <a:ea typeface="DINPro" charset="0"/>
                  <a:cs typeface="DINPro" charset="0"/>
                </a:defRPr>
              </a:lvl1pPr>
            </a:lstStyle>
            <a:p>
              <a:r>
                <a:rPr lang="en-US" sz="2000" dirty="0"/>
                <a:t>Bit-serial Multiplier</a:t>
              </a:r>
            </a:p>
          </p:txBody>
        </p:sp>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EEEB986-B91F-3D45-878F-DF20279B6442}"/>
                  </a:ext>
                </a:extLst>
              </p:cNvPr>
              <p:cNvSpPr txBox="1"/>
              <p:nvPr/>
            </p:nvSpPr>
            <p:spPr>
              <a:xfrm>
                <a:off x="542366" y="5493604"/>
                <a:ext cx="5263362" cy="553998"/>
              </a:xfrm>
              <a:prstGeom prst="rect">
                <a:avLst/>
              </a:prstGeom>
              <a:noFill/>
            </p:spPr>
            <p:txBody>
              <a:bodyPr wrap="square" lIns="0" tIns="0" rIns="0" bIns="0" rtlCol="0">
                <a:spAutoFit/>
              </a:bodyPr>
              <a:lstStyle/>
              <a:p>
                <a:r>
                  <a:rPr lang="en-US" sz="3600" dirty="0">
                    <a:solidFill>
                      <a:schemeClr val="tx2">
                        <a:lumMod val="50000"/>
                      </a:schemeClr>
                    </a:solidFill>
                    <a:latin typeface="DINCond-Light" pitchFamily="2" charset="77"/>
                  </a:rPr>
                  <a:t>Gradient: </a:t>
                </a:r>
                <a14:m>
                  <m:oMath xmlns:m="http://schemas.openxmlformats.org/officeDocument/2006/math">
                    <m:r>
                      <a:rPr lang="en-US" sz="3600" i="1" smtClean="0">
                        <a:solidFill>
                          <a:srgbClr val="FFBC42"/>
                        </a:solidFill>
                        <a:latin typeface="Cambria Math" panose="02040503050406030204" pitchFamily="18" charset="0"/>
                      </a:rPr>
                      <m:t>𝐴</m:t>
                    </m:r>
                    <m:r>
                      <a:rPr lang="en-US" sz="3600" i="1" baseline="-25000">
                        <a:solidFill>
                          <a:srgbClr val="FFBC42"/>
                        </a:solidFill>
                        <a:latin typeface="Cambria Math" panose="02040503050406030204" pitchFamily="18" charset="0"/>
                      </a:rPr>
                      <m:t>𝑟</m:t>
                    </m:r>
                    <m:r>
                      <a:rPr lang="en-US" sz="3600" i="1" dirty="0">
                        <a:latin typeface="Cambria Math" panose="02040503050406030204" pitchFamily="18" charset="0"/>
                      </a:rPr>
                      <m:t>∗</m:t>
                    </m:r>
                    <m:r>
                      <a:rPr lang="en-US" sz="3600" b="0" i="1" smtClean="0">
                        <a:solidFill>
                          <a:srgbClr val="C00000"/>
                        </a:solidFill>
                        <a:latin typeface="Cambria Math" panose="02040503050406030204" pitchFamily="18" charset="0"/>
                      </a:rPr>
                      <m:t>(</m:t>
                    </m:r>
                    <m:r>
                      <a:rPr lang="en-US" sz="3600" i="1">
                        <a:solidFill>
                          <a:schemeClr val="accent1"/>
                        </a:solidFill>
                        <a:latin typeface="Cambria Math" panose="02040503050406030204" pitchFamily="18" charset="0"/>
                      </a:rPr>
                      <m:t>𝐴</m:t>
                    </m:r>
                    <m:r>
                      <a:rPr lang="en-US" sz="3600" i="1" baseline="-25000">
                        <a:solidFill>
                          <a:schemeClr val="accent1"/>
                        </a:solidFill>
                        <a:latin typeface="Cambria Math" panose="02040503050406030204" pitchFamily="18" charset="0"/>
                      </a:rPr>
                      <m:t>𝑟</m:t>
                    </m:r>
                    <m:r>
                      <a:rPr lang="en-US" sz="3600">
                        <a:latin typeface="Cambria Math" panose="02040503050406030204" pitchFamily="18" charset="0"/>
                      </a:rPr>
                      <m:t>∗</m:t>
                    </m:r>
                    <m:r>
                      <a:rPr lang="en-US" sz="3600" i="1" dirty="0">
                        <a:solidFill>
                          <a:srgbClr val="C00000"/>
                        </a:solidFill>
                        <a:latin typeface="Cambria Math" panose="02040503050406030204" pitchFamily="18" charset="0"/>
                      </a:rPr>
                      <m:t>𝑥</m:t>
                    </m:r>
                    <m:r>
                      <a:rPr lang="en-US" sz="3600" b="0" i="1" dirty="0" smtClean="0">
                        <a:solidFill>
                          <a:srgbClr val="C00000"/>
                        </a:solidFill>
                        <a:latin typeface="Cambria Math" panose="02040503050406030204" pitchFamily="18" charset="0"/>
                      </a:rPr>
                      <m:t>−</m:t>
                    </m:r>
                    <m:r>
                      <a:rPr lang="en-US" sz="3600" b="0" i="1" dirty="0" smtClean="0">
                        <a:solidFill>
                          <a:srgbClr val="C00000"/>
                        </a:solidFill>
                        <a:latin typeface="Cambria Math" panose="02040503050406030204" pitchFamily="18" charset="0"/>
                      </a:rPr>
                      <m:t>𝑏𝑟</m:t>
                    </m:r>
                    <m:r>
                      <a:rPr lang="en-US" sz="3600" b="0" i="1" dirty="0" smtClean="0">
                        <a:solidFill>
                          <a:srgbClr val="C00000"/>
                        </a:solidFill>
                        <a:latin typeface="Cambria Math" panose="02040503050406030204" pitchFamily="18" charset="0"/>
                      </a:rPr>
                      <m:t>)</m:t>
                    </m:r>
                  </m:oMath>
                </a14:m>
                <a:endParaRPr lang="en-US" sz="3600" dirty="0">
                  <a:latin typeface="DINPro" panose="02000503030000020004" pitchFamily="2" charset="0"/>
                </a:endParaRPr>
              </a:p>
            </p:txBody>
          </p:sp>
        </mc:Choice>
        <mc:Fallback xmlns="">
          <p:sp>
            <p:nvSpPr>
              <p:cNvPr id="72" name="TextBox 71">
                <a:extLst>
                  <a:ext uri="{FF2B5EF4-FFF2-40B4-BE49-F238E27FC236}">
                    <a16:creationId xmlns:a16="http://schemas.microsoft.com/office/drawing/2014/main" id="{DEEEB986-B91F-3D45-878F-DF20279B6442}"/>
                  </a:ext>
                </a:extLst>
              </p:cNvPr>
              <p:cNvSpPr txBox="1">
                <a:spLocks noRot="1" noChangeAspect="1" noMove="1" noResize="1" noEditPoints="1" noAdjustHandles="1" noChangeArrowheads="1" noChangeShapeType="1" noTextEdit="1"/>
              </p:cNvSpPr>
              <p:nvPr/>
            </p:nvSpPr>
            <p:spPr>
              <a:xfrm>
                <a:off x="542366" y="5493604"/>
                <a:ext cx="5263362" cy="553998"/>
              </a:xfrm>
              <a:prstGeom prst="rect">
                <a:avLst/>
              </a:prstGeom>
              <a:blipFill>
                <a:blip r:embed="rId4"/>
                <a:stretch>
                  <a:fillRect l="-5060" t="-25000" b="-47727"/>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236EA11B-B199-544F-AE13-3EB34BF9CFA9}"/>
              </a:ext>
            </a:extLst>
          </p:cNvPr>
          <p:cNvGrpSpPr/>
          <p:nvPr/>
        </p:nvGrpSpPr>
        <p:grpSpPr>
          <a:xfrm>
            <a:off x="112028" y="4094223"/>
            <a:ext cx="4216536" cy="1408285"/>
            <a:chOff x="112028" y="4094223"/>
            <a:chExt cx="4216536" cy="1408285"/>
          </a:xfrm>
        </p:grpSpPr>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489F9F0-0BA3-4E49-A06C-2613F1548725}"/>
                    </a:ext>
                  </a:extLst>
                </p:cNvPr>
                <p:cNvSpPr txBox="1"/>
                <p:nvPr/>
              </p:nvSpPr>
              <p:spPr>
                <a:xfrm>
                  <a:off x="112028" y="4948510"/>
                  <a:ext cx="3559511" cy="553998"/>
                </a:xfrm>
                <a:prstGeom prst="rect">
                  <a:avLst/>
                </a:prstGeom>
                <a:noFill/>
              </p:spPr>
              <p:txBody>
                <a:bodyPr wrap="square" lIns="0" tIns="0" rIns="0" bIns="0" rtlCol="0">
                  <a:spAutoFit/>
                </a:bodyPr>
                <a:lstStyle/>
                <a:p>
                  <a:r>
                    <a:rPr lang="en-US" sz="3600" b="0" dirty="0">
                      <a:solidFill>
                        <a:schemeClr val="tx2">
                          <a:lumMod val="50000"/>
                        </a:schemeClr>
                      </a:solidFill>
                      <a:latin typeface="DINCond-Light" pitchFamily="2" charset="77"/>
                    </a:rPr>
                    <a:t>Dot</a:t>
                  </a:r>
                  <a:r>
                    <a:rPr lang="zh-CN" altLang="en-US" sz="3600" b="0" dirty="0">
                      <a:solidFill>
                        <a:schemeClr val="tx2">
                          <a:lumMod val="50000"/>
                        </a:schemeClr>
                      </a:solidFill>
                      <a:latin typeface="DINCond-Light" pitchFamily="2" charset="77"/>
                    </a:rPr>
                    <a:t> </a:t>
                  </a:r>
                  <a:r>
                    <a:rPr lang="en-US" altLang="zh-CN" sz="3600" b="0" dirty="0">
                      <a:solidFill>
                        <a:schemeClr val="tx2">
                          <a:lumMod val="50000"/>
                        </a:schemeClr>
                      </a:solidFill>
                      <a:latin typeface="DINCond-Light" pitchFamily="2" charset="77"/>
                    </a:rPr>
                    <a:t>product: </a:t>
                  </a:r>
                  <a14:m>
                    <m:oMath xmlns:m="http://schemas.openxmlformats.org/officeDocument/2006/math">
                      <m:r>
                        <a:rPr lang="en-US" sz="3600" b="0" i="1" smtClean="0">
                          <a:solidFill>
                            <a:schemeClr val="accent1"/>
                          </a:solidFill>
                          <a:latin typeface="Cambria Math" panose="02040503050406030204" pitchFamily="18" charset="0"/>
                        </a:rPr>
                        <m:t>𝐴</m:t>
                      </m:r>
                      <m:r>
                        <a:rPr lang="en-US" sz="3600" b="0" i="1" baseline="-25000" smtClean="0">
                          <a:solidFill>
                            <a:schemeClr val="accent1"/>
                          </a:solidFill>
                          <a:latin typeface="Cambria Math" panose="02040503050406030204" pitchFamily="18" charset="0"/>
                        </a:rPr>
                        <m:t>𝑟</m:t>
                      </m:r>
                      <m:r>
                        <a:rPr lang="en-US" sz="3600" b="0" i="0" smtClean="0">
                          <a:solidFill>
                            <a:schemeClr val="tx1"/>
                          </a:solidFill>
                          <a:latin typeface="Cambria Math" panose="02040503050406030204" pitchFamily="18" charset="0"/>
                        </a:rPr>
                        <m:t>∗</m:t>
                      </m:r>
                      <m:r>
                        <a:rPr lang="en-US" sz="3600" b="0" i="1" dirty="0" smtClean="0">
                          <a:solidFill>
                            <a:srgbClr val="C00000"/>
                          </a:solidFill>
                          <a:latin typeface="Cambria Math" panose="02040503050406030204" pitchFamily="18" charset="0"/>
                        </a:rPr>
                        <m:t>𝑥</m:t>
                      </m:r>
                    </m:oMath>
                  </a14:m>
                  <a:endParaRPr lang="en-US" sz="3600" dirty="0">
                    <a:latin typeface="DINPro" panose="02000503030000020004" pitchFamily="2" charset="0"/>
                  </a:endParaRPr>
                </a:p>
              </p:txBody>
            </p:sp>
          </mc:Choice>
          <mc:Fallback xmlns="">
            <p:sp>
              <p:nvSpPr>
                <p:cNvPr id="71" name="TextBox 70">
                  <a:extLst>
                    <a:ext uri="{FF2B5EF4-FFF2-40B4-BE49-F238E27FC236}">
                      <a16:creationId xmlns:a16="http://schemas.microsoft.com/office/drawing/2014/main" id="{E489F9F0-0BA3-4E49-A06C-2613F1548725}"/>
                    </a:ext>
                  </a:extLst>
                </p:cNvPr>
                <p:cNvSpPr txBox="1">
                  <a:spLocks noRot="1" noChangeAspect="1" noMove="1" noResize="1" noEditPoints="1" noAdjustHandles="1" noChangeArrowheads="1" noChangeShapeType="1" noTextEdit="1"/>
                </p:cNvSpPr>
                <p:nvPr/>
              </p:nvSpPr>
              <p:spPr>
                <a:xfrm>
                  <a:off x="112028" y="4948510"/>
                  <a:ext cx="3559511" cy="553998"/>
                </a:xfrm>
                <a:prstGeom prst="rect">
                  <a:avLst/>
                </a:prstGeom>
                <a:blipFill>
                  <a:blip r:embed="rId5"/>
                  <a:stretch>
                    <a:fillRect l="-7117" t="-25000" b="-47727"/>
                  </a:stretch>
                </a:blipFill>
              </p:spPr>
              <p:txBody>
                <a:bodyPr/>
                <a:lstStyle/>
                <a:p>
                  <a:r>
                    <a:rPr lang="en-US">
                      <a:noFill/>
                    </a:rPr>
                    <a:t> </a:t>
                  </a:r>
                </a:p>
              </p:txBody>
            </p:sp>
          </mc:Fallback>
        </mc:AlternateContent>
        <p:sp>
          <p:nvSpPr>
            <p:cNvPr id="73" name="Title 6">
              <a:extLst>
                <a:ext uri="{FF2B5EF4-FFF2-40B4-BE49-F238E27FC236}">
                  <a16:creationId xmlns:a16="http://schemas.microsoft.com/office/drawing/2014/main" id="{047B74AD-4CFD-A847-B288-C7E6C8DA571F}"/>
                </a:ext>
              </a:extLst>
            </p:cNvPr>
            <p:cNvSpPr txBox="1">
              <a:spLocks/>
            </p:cNvSpPr>
            <p:nvPr/>
          </p:nvSpPr>
          <p:spPr>
            <a:xfrm>
              <a:off x="1009395" y="4094223"/>
              <a:ext cx="1465953" cy="754566"/>
            </a:xfrm>
            <a:prstGeom prst="rect">
              <a:avLst/>
            </a:prstGeom>
            <a:solidFill>
              <a:schemeClr val="accent1">
                <a:lumMod val="40000"/>
                <a:lumOff val="60000"/>
              </a:schemeClr>
            </a:solidFill>
            <a:ln w="12700">
              <a:solidFill>
                <a:schemeClr val="accent1"/>
              </a:solidFill>
            </a:ln>
          </p:spPr>
          <p:txBody>
            <a:bodyPr vert="horz" lIns="91440" tIns="45720" rIns="91440" bIns="45720" rtlCol="0" anchor="ctr">
              <a:normAutofit/>
            </a:bodyPr>
            <a:lstStyle>
              <a:defPPr>
                <a:defRPr lang="en-US"/>
              </a:defPPr>
              <a:lvl1pPr>
                <a:lnSpc>
                  <a:spcPct val="90000"/>
                </a:lnSpc>
                <a:spcBef>
                  <a:spcPct val="0"/>
                </a:spcBef>
                <a:buNone/>
                <a:defRPr sz="2400" i="1">
                  <a:solidFill>
                    <a:schemeClr val="bg1"/>
                  </a:solidFill>
                  <a:latin typeface="DINPro" charset="0"/>
                  <a:ea typeface="DINPro" charset="0"/>
                  <a:cs typeface="DINPro" charset="0"/>
                </a:defRPr>
              </a:lvl1pPr>
            </a:lstStyle>
            <a:p>
              <a:pPr algn="r"/>
              <a:r>
                <a:rPr lang="en-US" dirty="0">
                  <a:solidFill>
                    <a:schemeClr val="accent1">
                      <a:lumMod val="75000"/>
                    </a:schemeClr>
                  </a:solidFill>
                </a:rPr>
                <a:t>Bit-serial</a:t>
              </a:r>
            </a:p>
          </p:txBody>
        </p:sp>
        <p:sp>
          <p:nvSpPr>
            <p:cNvPr id="74" name="Title 6">
              <a:extLst>
                <a:ext uri="{FF2B5EF4-FFF2-40B4-BE49-F238E27FC236}">
                  <a16:creationId xmlns:a16="http://schemas.microsoft.com/office/drawing/2014/main" id="{73651193-6982-DC45-891A-C6D34319D8E3}"/>
                </a:ext>
              </a:extLst>
            </p:cNvPr>
            <p:cNvSpPr txBox="1">
              <a:spLocks/>
            </p:cNvSpPr>
            <p:nvPr/>
          </p:nvSpPr>
          <p:spPr>
            <a:xfrm>
              <a:off x="2533247" y="4094224"/>
              <a:ext cx="1795317" cy="754566"/>
            </a:xfrm>
            <a:prstGeom prst="rect">
              <a:avLst/>
            </a:prstGeom>
            <a:ln w="12700">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solidFill>
                    <a:srgbClr val="C00000"/>
                  </a:solidFill>
                </a:rPr>
                <a:t>Bit-parallel</a:t>
              </a:r>
            </a:p>
          </p:txBody>
        </p:sp>
      </p:grpSp>
      <p:sp>
        <p:nvSpPr>
          <p:cNvPr id="126" name="TextBox 125">
            <a:extLst>
              <a:ext uri="{FF2B5EF4-FFF2-40B4-BE49-F238E27FC236}">
                <a16:creationId xmlns:a16="http://schemas.microsoft.com/office/drawing/2014/main" id="{6D8A1E11-8DA4-8E40-B6AD-4FDA168B98A7}"/>
              </a:ext>
            </a:extLst>
          </p:cNvPr>
          <p:cNvSpPr txBox="1"/>
          <p:nvPr/>
        </p:nvSpPr>
        <p:spPr>
          <a:xfrm>
            <a:off x="426629" y="1355491"/>
            <a:ext cx="3914405" cy="461665"/>
          </a:xfrm>
          <a:prstGeom prst="rect">
            <a:avLst/>
          </a:prstGeom>
          <a:noFill/>
        </p:spPr>
        <p:txBody>
          <a:bodyPr wrap="square" rtlCol="0">
            <a:spAutoFit/>
          </a:bodyPr>
          <a:lstStyle/>
          <a:p>
            <a:r>
              <a:rPr lang="en-US" sz="2400" dirty="0" err="1"/>
              <a:t>MLWeaving</a:t>
            </a:r>
            <a:r>
              <a:rPr lang="en-US" sz="2400" dirty="0"/>
              <a:t> memory layout:</a:t>
            </a:r>
          </a:p>
        </p:txBody>
      </p:sp>
      <p:sp>
        <p:nvSpPr>
          <p:cNvPr id="36" name="TextBox 35">
            <a:extLst>
              <a:ext uri="{FF2B5EF4-FFF2-40B4-BE49-F238E27FC236}">
                <a16:creationId xmlns:a16="http://schemas.microsoft.com/office/drawing/2014/main" id="{C3583020-EA87-A94B-985C-CC366F16E20D}"/>
              </a:ext>
            </a:extLst>
          </p:cNvPr>
          <p:cNvSpPr txBox="1"/>
          <p:nvPr/>
        </p:nvSpPr>
        <p:spPr>
          <a:xfrm>
            <a:off x="5204879" y="929416"/>
            <a:ext cx="4327439" cy="461665"/>
          </a:xfrm>
          <a:prstGeom prst="rect">
            <a:avLst/>
          </a:prstGeom>
          <a:noFill/>
        </p:spPr>
        <p:txBody>
          <a:bodyPr wrap="square" rtlCol="0">
            <a:spAutoFit/>
          </a:bodyPr>
          <a:lstStyle/>
          <a:p>
            <a:r>
              <a:rPr lang="en-US" sz="2400" dirty="0" err="1"/>
              <a:t>MLWeaving</a:t>
            </a:r>
            <a:r>
              <a:rPr lang="en-US" sz="2400" dirty="0"/>
              <a:t> hardware design:</a:t>
            </a:r>
          </a:p>
        </p:txBody>
      </p:sp>
      <p:sp>
        <p:nvSpPr>
          <p:cNvPr id="39" name="Title 1">
            <a:extLst>
              <a:ext uri="{FF2B5EF4-FFF2-40B4-BE49-F238E27FC236}">
                <a16:creationId xmlns:a16="http://schemas.microsoft.com/office/drawing/2014/main" id="{22F64901-CC4F-3A4F-A9FF-EB84EEDB62B2}"/>
              </a:ext>
            </a:extLst>
          </p:cNvPr>
          <p:cNvSpPr txBox="1">
            <a:spLocks/>
          </p:cNvSpPr>
          <p:nvPr/>
        </p:nvSpPr>
        <p:spPr>
          <a:xfrm>
            <a:off x="515647" y="269665"/>
            <a:ext cx="11160705" cy="483487"/>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t>Custom Computation </a:t>
            </a:r>
            <a:r>
              <a:rPr lang="en-US">
                <a:sym typeface="Wingdings" pitchFamily="2" charset="2"/>
              </a:rPr>
              <a:t>for MLWeaving</a:t>
            </a:r>
            <a:endParaRPr lang="en-US" dirty="0"/>
          </a:p>
        </p:txBody>
      </p:sp>
      <p:sp>
        <p:nvSpPr>
          <p:cNvPr id="37" name="TextBox 36">
            <a:extLst>
              <a:ext uri="{FF2B5EF4-FFF2-40B4-BE49-F238E27FC236}">
                <a16:creationId xmlns:a16="http://schemas.microsoft.com/office/drawing/2014/main" id="{706C7780-25B6-774C-BADD-54BEAFFD122B}"/>
              </a:ext>
            </a:extLst>
          </p:cNvPr>
          <p:cNvSpPr txBox="1"/>
          <p:nvPr/>
        </p:nvSpPr>
        <p:spPr>
          <a:xfrm>
            <a:off x="-13449" y="2225146"/>
            <a:ext cx="1013483" cy="369332"/>
          </a:xfrm>
          <a:prstGeom prst="rect">
            <a:avLst/>
          </a:prstGeom>
          <a:noFill/>
        </p:spPr>
        <p:txBody>
          <a:bodyPr wrap="none" rtlCol="0">
            <a:spAutoFit/>
          </a:bodyPr>
          <a:lstStyle/>
          <a:p>
            <a:r>
              <a:rPr lang="en-US" dirty="0"/>
              <a:t>1</a:t>
            </a:r>
            <a:r>
              <a:rPr lang="en-US" baseline="30000" dirty="0"/>
              <a:t>st</a:t>
            </a:r>
            <a:r>
              <a:rPr lang="en-US" dirty="0"/>
              <a:t> row A</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FD4336E-9DD2-3840-BC11-8F1184D72371}"/>
                  </a:ext>
                </a:extLst>
              </p:cNvPr>
              <p:cNvSpPr/>
              <p:nvPr/>
            </p:nvSpPr>
            <p:spPr>
              <a:xfrm>
                <a:off x="1084507" y="2199949"/>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38" name="Rectangle 37">
                <a:extLst>
                  <a:ext uri="{FF2B5EF4-FFF2-40B4-BE49-F238E27FC236}">
                    <a16:creationId xmlns:a16="http://schemas.microsoft.com/office/drawing/2014/main" id="{BFD4336E-9DD2-3840-BC11-8F1184D72371}"/>
                  </a:ext>
                </a:extLst>
              </p:cNvPr>
              <p:cNvSpPr>
                <a:spLocks noRot="1" noChangeAspect="1" noMove="1" noResize="1" noEditPoints="1" noAdjustHandles="1" noChangeArrowheads="1" noChangeShapeType="1" noTextEdit="1"/>
              </p:cNvSpPr>
              <p:nvPr/>
            </p:nvSpPr>
            <p:spPr>
              <a:xfrm>
                <a:off x="1084507" y="2199949"/>
                <a:ext cx="395032" cy="41972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071C1642-345F-D849-9733-D75E7F6BB0D2}"/>
                  </a:ext>
                </a:extLst>
              </p:cNvPr>
              <p:cNvSpPr/>
              <p:nvPr/>
            </p:nvSpPr>
            <p:spPr>
              <a:xfrm>
                <a:off x="1584794" y="2199948"/>
                <a:ext cx="395032" cy="419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b="0" i="1" smtClean="0">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p>
            </p:txBody>
          </p:sp>
        </mc:Choice>
        <mc:Fallback xmlns="">
          <p:sp>
            <p:nvSpPr>
              <p:cNvPr id="40" name="Rectangle 39">
                <a:extLst>
                  <a:ext uri="{FF2B5EF4-FFF2-40B4-BE49-F238E27FC236}">
                    <a16:creationId xmlns:a16="http://schemas.microsoft.com/office/drawing/2014/main" id="{071C1642-345F-D849-9733-D75E7F6BB0D2}"/>
                  </a:ext>
                </a:extLst>
              </p:cNvPr>
              <p:cNvSpPr>
                <a:spLocks noRot="1" noChangeAspect="1" noMove="1" noResize="1" noEditPoints="1" noAdjustHandles="1" noChangeArrowheads="1" noChangeShapeType="1" noTextEdit="1"/>
              </p:cNvSpPr>
              <p:nvPr/>
            </p:nvSpPr>
            <p:spPr>
              <a:xfrm>
                <a:off x="1584794" y="2199948"/>
                <a:ext cx="395032" cy="41972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A418208-F96D-A947-845B-2B07DF13C28D}"/>
                  </a:ext>
                </a:extLst>
              </p:cNvPr>
              <p:cNvSpPr/>
              <p:nvPr/>
            </p:nvSpPr>
            <p:spPr>
              <a:xfrm>
                <a:off x="2087510" y="2199947"/>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41" name="Rectangle 40">
                <a:extLst>
                  <a:ext uri="{FF2B5EF4-FFF2-40B4-BE49-F238E27FC236}">
                    <a16:creationId xmlns:a16="http://schemas.microsoft.com/office/drawing/2014/main" id="{7A418208-F96D-A947-845B-2B07DF13C28D}"/>
                  </a:ext>
                </a:extLst>
              </p:cNvPr>
              <p:cNvSpPr>
                <a:spLocks noRot="1" noChangeAspect="1" noMove="1" noResize="1" noEditPoints="1" noAdjustHandles="1" noChangeArrowheads="1" noChangeShapeType="1" noTextEdit="1"/>
              </p:cNvSpPr>
              <p:nvPr/>
            </p:nvSpPr>
            <p:spPr>
              <a:xfrm>
                <a:off x="2087510" y="2199947"/>
                <a:ext cx="395032" cy="419725"/>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02A87B9-8108-9444-AF4C-018E1BF06CCB}"/>
                  </a:ext>
                </a:extLst>
              </p:cNvPr>
              <p:cNvSpPr/>
              <p:nvPr/>
            </p:nvSpPr>
            <p:spPr>
              <a:xfrm>
                <a:off x="2584547" y="2198428"/>
                <a:ext cx="395032" cy="419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42" name="Rectangle 41">
                <a:extLst>
                  <a:ext uri="{FF2B5EF4-FFF2-40B4-BE49-F238E27FC236}">
                    <a16:creationId xmlns:a16="http://schemas.microsoft.com/office/drawing/2014/main" id="{C02A87B9-8108-9444-AF4C-018E1BF06CCB}"/>
                  </a:ext>
                </a:extLst>
              </p:cNvPr>
              <p:cNvSpPr>
                <a:spLocks noRot="1" noChangeAspect="1" noMove="1" noResize="1" noEditPoints="1" noAdjustHandles="1" noChangeArrowheads="1" noChangeShapeType="1" noTextEdit="1"/>
              </p:cNvSpPr>
              <p:nvPr/>
            </p:nvSpPr>
            <p:spPr>
              <a:xfrm>
                <a:off x="2584547" y="2198428"/>
                <a:ext cx="395032" cy="4197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BAFC14F-8CD0-F24A-8E3A-732F7AC06190}"/>
                  </a:ext>
                </a:extLst>
              </p:cNvPr>
              <p:cNvSpPr/>
              <p:nvPr/>
            </p:nvSpPr>
            <p:spPr>
              <a:xfrm>
                <a:off x="3090513" y="2198427"/>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43" name="Rectangle 42">
                <a:extLst>
                  <a:ext uri="{FF2B5EF4-FFF2-40B4-BE49-F238E27FC236}">
                    <a16:creationId xmlns:a16="http://schemas.microsoft.com/office/drawing/2014/main" id="{EBAFC14F-8CD0-F24A-8E3A-732F7AC06190}"/>
                  </a:ext>
                </a:extLst>
              </p:cNvPr>
              <p:cNvSpPr>
                <a:spLocks noRot="1" noChangeAspect="1" noMove="1" noResize="1" noEditPoints="1" noAdjustHandles="1" noChangeArrowheads="1" noChangeShapeType="1" noTextEdit="1"/>
              </p:cNvSpPr>
              <p:nvPr/>
            </p:nvSpPr>
            <p:spPr>
              <a:xfrm>
                <a:off x="3090513" y="2198427"/>
                <a:ext cx="395032" cy="4197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4A51E4BB-6853-0F4B-94B6-BA2EBCFE6CE1}"/>
                  </a:ext>
                </a:extLst>
              </p:cNvPr>
              <p:cNvSpPr/>
              <p:nvPr/>
            </p:nvSpPr>
            <p:spPr>
              <a:xfrm>
                <a:off x="4067046" y="2198426"/>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44" name="Rectangle 43">
                <a:extLst>
                  <a:ext uri="{FF2B5EF4-FFF2-40B4-BE49-F238E27FC236}">
                    <a16:creationId xmlns:a16="http://schemas.microsoft.com/office/drawing/2014/main" id="{4A51E4BB-6853-0F4B-94B6-BA2EBCFE6CE1}"/>
                  </a:ext>
                </a:extLst>
              </p:cNvPr>
              <p:cNvSpPr>
                <a:spLocks noRot="1" noChangeAspect="1" noMove="1" noResize="1" noEditPoints="1" noAdjustHandles="1" noChangeArrowheads="1" noChangeShapeType="1" noTextEdit="1"/>
              </p:cNvSpPr>
              <p:nvPr/>
            </p:nvSpPr>
            <p:spPr>
              <a:xfrm>
                <a:off x="4067046" y="2198426"/>
                <a:ext cx="395032" cy="419725"/>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4DB5A1B-837F-3B4D-9C59-FC894A4A8B78}"/>
                  </a:ext>
                </a:extLst>
              </p:cNvPr>
              <p:cNvSpPr/>
              <p:nvPr/>
            </p:nvSpPr>
            <p:spPr>
              <a:xfrm>
                <a:off x="3586867" y="2198427"/>
                <a:ext cx="395032" cy="419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45" name="Rectangle 44">
                <a:extLst>
                  <a:ext uri="{FF2B5EF4-FFF2-40B4-BE49-F238E27FC236}">
                    <a16:creationId xmlns:a16="http://schemas.microsoft.com/office/drawing/2014/main" id="{34DB5A1B-837F-3B4D-9C59-FC894A4A8B78}"/>
                  </a:ext>
                </a:extLst>
              </p:cNvPr>
              <p:cNvSpPr>
                <a:spLocks noRot="1" noChangeAspect="1" noMove="1" noResize="1" noEditPoints="1" noAdjustHandles="1" noChangeArrowheads="1" noChangeShapeType="1" noTextEdit="1"/>
              </p:cNvSpPr>
              <p:nvPr/>
            </p:nvSpPr>
            <p:spPr>
              <a:xfrm>
                <a:off x="3586867" y="2198427"/>
                <a:ext cx="395032" cy="419725"/>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D15C7EB3-6095-F44A-AE88-AC02AAD1C114}"/>
                  </a:ext>
                </a:extLst>
              </p:cNvPr>
              <p:cNvSpPr/>
              <p:nvPr/>
            </p:nvSpPr>
            <p:spPr>
              <a:xfrm>
                <a:off x="4547225" y="2203232"/>
                <a:ext cx="395032" cy="419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m:rPr>
                              <m:sty m:val="p"/>
                            </m:rPr>
                            <a:rPr lang="en-US" altLang="zh-CN" sz="1100" i="1">
                              <a:solidFill>
                                <a:srgbClr val="3F3F3F">
                                  <a:lumMod val="50000"/>
                                </a:srgbClr>
                              </a:solidFill>
                              <a:latin typeface="Cambria Math" panose="02040503050406030204" pitchFamily="18" charset="0"/>
                            </a:rPr>
                            <m:t>A</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p>
            </p:txBody>
          </p:sp>
        </mc:Choice>
        <mc:Fallback xmlns="">
          <p:sp>
            <p:nvSpPr>
              <p:cNvPr id="46" name="Rectangle 45">
                <a:extLst>
                  <a:ext uri="{FF2B5EF4-FFF2-40B4-BE49-F238E27FC236}">
                    <a16:creationId xmlns:a16="http://schemas.microsoft.com/office/drawing/2014/main" id="{D15C7EB3-6095-F44A-AE88-AC02AAD1C114}"/>
                  </a:ext>
                </a:extLst>
              </p:cNvPr>
              <p:cNvSpPr>
                <a:spLocks noRot="1" noChangeAspect="1" noMove="1" noResize="1" noEditPoints="1" noAdjustHandles="1" noChangeArrowheads="1" noChangeShapeType="1" noTextEdit="1"/>
              </p:cNvSpPr>
              <p:nvPr/>
            </p:nvSpPr>
            <p:spPr>
              <a:xfrm>
                <a:off x="4547225" y="2203232"/>
                <a:ext cx="395032" cy="419725"/>
              </a:xfrm>
              <a:prstGeom prst="rect">
                <a:avLst/>
              </a:prstGeom>
              <a:blipFill>
                <a:blip r:embed="rId13"/>
                <a:stretch>
                  <a:fillRect/>
                </a:stretch>
              </a:blipFill>
              <a:ln>
                <a:noFill/>
              </a:ln>
            </p:spPr>
            <p:txBody>
              <a:bodyPr/>
              <a:lstStyle/>
              <a:p>
                <a:r>
                  <a:rPr lang="en-US">
                    <a:noFill/>
                  </a:rPr>
                  <a:t> </a:t>
                </a:r>
              </a:p>
            </p:txBody>
          </p:sp>
        </mc:Fallback>
      </mc:AlternateContent>
      <p:sp>
        <p:nvSpPr>
          <p:cNvPr id="47" name="Freeform 46">
            <a:extLst>
              <a:ext uri="{FF2B5EF4-FFF2-40B4-BE49-F238E27FC236}">
                <a16:creationId xmlns:a16="http://schemas.microsoft.com/office/drawing/2014/main" id="{FA315835-7DEB-BA41-B397-C0A13277B604}"/>
              </a:ext>
            </a:extLst>
          </p:cNvPr>
          <p:cNvSpPr/>
          <p:nvPr/>
        </p:nvSpPr>
        <p:spPr>
          <a:xfrm>
            <a:off x="618100" y="2441066"/>
            <a:ext cx="4861696" cy="765122"/>
          </a:xfrm>
          <a:custGeom>
            <a:avLst/>
            <a:gdLst>
              <a:gd name="connsiteX0" fmla="*/ 4108754 w 4613968"/>
              <a:gd name="connsiteY0" fmla="*/ 0 h 765122"/>
              <a:gd name="connsiteX1" fmla="*/ 4278875 w 4613968"/>
              <a:gd name="connsiteY1" fmla="*/ 308345 h 765122"/>
              <a:gd name="connsiteX2" fmla="*/ 259768 w 4613968"/>
              <a:gd name="connsiteY2" fmla="*/ 510363 h 765122"/>
              <a:gd name="connsiteX3" fmla="*/ 397991 w 4613968"/>
              <a:gd name="connsiteY3" fmla="*/ 744279 h 765122"/>
              <a:gd name="connsiteX4" fmla="*/ 397991 w 4613968"/>
              <a:gd name="connsiteY4" fmla="*/ 754912 h 76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968" h="765122">
                <a:moveTo>
                  <a:pt x="4108754" y="0"/>
                </a:moveTo>
                <a:cubicBezTo>
                  <a:pt x="4514563" y="111642"/>
                  <a:pt x="4920373" y="223285"/>
                  <a:pt x="4278875" y="308345"/>
                </a:cubicBezTo>
                <a:cubicBezTo>
                  <a:pt x="3637377" y="393405"/>
                  <a:pt x="906582" y="437707"/>
                  <a:pt x="259768" y="510363"/>
                </a:cubicBezTo>
                <a:cubicBezTo>
                  <a:pt x="-387046" y="583019"/>
                  <a:pt x="374954" y="703521"/>
                  <a:pt x="397991" y="744279"/>
                </a:cubicBezTo>
                <a:cubicBezTo>
                  <a:pt x="421028" y="785037"/>
                  <a:pt x="396219" y="753140"/>
                  <a:pt x="397991" y="754912"/>
                </a:cubicBezTo>
              </a:path>
            </a:pathLst>
          </a:custGeom>
          <a:noFill/>
          <a:ln w="15875">
            <a:solidFill>
              <a:schemeClr val="tx2">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CDE3A28-0F86-524E-A33D-9B528C16B234}"/>
              </a:ext>
            </a:extLst>
          </p:cNvPr>
          <p:cNvSpPr txBox="1"/>
          <p:nvPr/>
        </p:nvSpPr>
        <p:spPr>
          <a:xfrm>
            <a:off x="-60313" y="3052776"/>
            <a:ext cx="1180198" cy="369332"/>
          </a:xfrm>
          <a:prstGeom prst="rect">
            <a:avLst/>
          </a:prstGeom>
          <a:noFill/>
        </p:spPr>
        <p:txBody>
          <a:bodyPr wrap="square" rtlCol="0">
            <a:spAutoFit/>
          </a:bodyPr>
          <a:lstStyle/>
          <a:p>
            <a:r>
              <a:rPr lang="en-US" dirty="0"/>
              <a:t>2</a:t>
            </a:r>
            <a:r>
              <a:rPr lang="en-US" baseline="30000" dirty="0"/>
              <a:t>nd</a:t>
            </a:r>
            <a:r>
              <a:rPr lang="en-US" dirty="0"/>
              <a:t> row B</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0732261-B26E-A24F-B7E5-6D820D5E7DD1}"/>
                  </a:ext>
                </a:extLst>
              </p:cNvPr>
              <p:cNvSpPr/>
              <p:nvPr/>
            </p:nvSpPr>
            <p:spPr>
              <a:xfrm>
                <a:off x="1084507" y="2996325"/>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b="0" i="1" smtClean="0">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[1]</m:t>
                          </m:r>
                        </m:sup>
                      </m:sSubSup>
                    </m:oMath>
                  </m:oMathPara>
                </a14:m>
                <a:endParaRPr lang="en-US" sz="1100" dirty="0">
                  <a:solidFill>
                    <a:schemeClr val="accent2"/>
                  </a:solidFill>
                </a:endParaRPr>
              </a:p>
            </p:txBody>
          </p:sp>
        </mc:Choice>
        <mc:Fallback xmlns="">
          <p:sp>
            <p:nvSpPr>
              <p:cNvPr id="49" name="Rectangle 48">
                <a:extLst>
                  <a:ext uri="{FF2B5EF4-FFF2-40B4-BE49-F238E27FC236}">
                    <a16:creationId xmlns:a16="http://schemas.microsoft.com/office/drawing/2014/main" id="{80732261-B26E-A24F-B7E5-6D820D5E7DD1}"/>
                  </a:ext>
                </a:extLst>
              </p:cNvPr>
              <p:cNvSpPr>
                <a:spLocks noRot="1" noChangeAspect="1" noMove="1" noResize="1" noEditPoints="1" noAdjustHandles="1" noChangeArrowheads="1" noChangeShapeType="1" noTextEdit="1"/>
              </p:cNvSpPr>
              <p:nvPr/>
            </p:nvSpPr>
            <p:spPr>
              <a:xfrm>
                <a:off x="1084507" y="2996325"/>
                <a:ext cx="395032" cy="4197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B9BE790D-40CC-1C4F-98AA-C791B02C24DE}"/>
                  </a:ext>
                </a:extLst>
              </p:cNvPr>
              <p:cNvSpPr/>
              <p:nvPr/>
            </p:nvSpPr>
            <p:spPr>
              <a:xfrm>
                <a:off x="2085081" y="2996323"/>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50" name="Rectangle 49">
                <a:extLst>
                  <a:ext uri="{FF2B5EF4-FFF2-40B4-BE49-F238E27FC236}">
                    <a16:creationId xmlns:a16="http://schemas.microsoft.com/office/drawing/2014/main" id="{B9BE790D-40CC-1C4F-98AA-C791B02C24DE}"/>
                  </a:ext>
                </a:extLst>
              </p:cNvPr>
              <p:cNvSpPr>
                <a:spLocks noRot="1" noChangeAspect="1" noMove="1" noResize="1" noEditPoints="1" noAdjustHandles="1" noChangeArrowheads="1" noChangeShapeType="1" noTextEdit="1"/>
              </p:cNvSpPr>
              <p:nvPr/>
            </p:nvSpPr>
            <p:spPr>
              <a:xfrm>
                <a:off x="2085081" y="2996323"/>
                <a:ext cx="395032" cy="419725"/>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2F145AAC-A182-BD40-A109-BDA747934DE5}"/>
                  </a:ext>
                </a:extLst>
              </p:cNvPr>
              <p:cNvSpPr/>
              <p:nvPr/>
            </p:nvSpPr>
            <p:spPr>
              <a:xfrm>
                <a:off x="3084635" y="2996322"/>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51" name="Rectangle 50">
                <a:extLst>
                  <a:ext uri="{FF2B5EF4-FFF2-40B4-BE49-F238E27FC236}">
                    <a16:creationId xmlns:a16="http://schemas.microsoft.com/office/drawing/2014/main" id="{2F145AAC-A182-BD40-A109-BDA747934DE5}"/>
                  </a:ext>
                </a:extLst>
              </p:cNvPr>
              <p:cNvSpPr>
                <a:spLocks noRot="1" noChangeAspect="1" noMove="1" noResize="1" noEditPoints="1" noAdjustHandles="1" noChangeArrowheads="1" noChangeShapeType="1" noTextEdit="1"/>
              </p:cNvSpPr>
              <p:nvPr/>
            </p:nvSpPr>
            <p:spPr>
              <a:xfrm>
                <a:off x="3084635" y="2996322"/>
                <a:ext cx="395032" cy="419725"/>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B4A5F17D-0D66-9F49-8569-40AB4F28FDDD}"/>
                  </a:ext>
                </a:extLst>
              </p:cNvPr>
              <p:cNvSpPr/>
              <p:nvPr/>
            </p:nvSpPr>
            <p:spPr>
              <a:xfrm>
                <a:off x="4067046" y="2996321"/>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1</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52" name="Rectangle 51">
                <a:extLst>
                  <a:ext uri="{FF2B5EF4-FFF2-40B4-BE49-F238E27FC236}">
                    <a16:creationId xmlns:a16="http://schemas.microsoft.com/office/drawing/2014/main" id="{B4A5F17D-0D66-9F49-8569-40AB4F28FDDD}"/>
                  </a:ext>
                </a:extLst>
              </p:cNvPr>
              <p:cNvSpPr>
                <a:spLocks noRot="1" noChangeAspect="1" noMove="1" noResize="1" noEditPoints="1" noAdjustHandles="1" noChangeArrowheads="1" noChangeShapeType="1" noTextEdit="1"/>
              </p:cNvSpPr>
              <p:nvPr/>
            </p:nvSpPr>
            <p:spPr>
              <a:xfrm>
                <a:off x="4067046" y="2996321"/>
                <a:ext cx="395032" cy="4197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1F247E02-DFFC-D747-8E29-A06FB0D5CAD0}"/>
                  </a:ext>
                </a:extLst>
              </p:cNvPr>
              <p:cNvSpPr/>
              <p:nvPr/>
            </p:nvSpPr>
            <p:spPr>
              <a:xfrm>
                <a:off x="1584794" y="2996324"/>
                <a:ext cx="395032" cy="419725"/>
              </a:xfrm>
              <a:prstGeom prst="rect">
                <a:avLst/>
              </a:prstGeom>
              <a:pattFill prst="pct25">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b="0" i="1" smtClean="0">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[1]</m:t>
                          </m:r>
                        </m:sup>
                      </m:sSubSup>
                    </m:oMath>
                  </m:oMathPara>
                </a14:m>
                <a:endParaRPr lang="en-US" dirty="0">
                  <a:solidFill>
                    <a:schemeClr val="accent2"/>
                  </a:solidFill>
                </a:endParaRPr>
              </a:p>
            </p:txBody>
          </p:sp>
        </mc:Choice>
        <mc:Fallback xmlns="">
          <p:sp>
            <p:nvSpPr>
              <p:cNvPr id="53" name="Rectangle 52">
                <a:extLst>
                  <a:ext uri="{FF2B5EF4-FFF2-40B4-BE49-F238E27FC236}">
                    <a16:creationId xmlns:a16="http://schemas.microsoft.com/office/drawing/2014/main" id="{1F247E02-DFFC-D747-8E29-A06FB0D5CAD0}"/>
                  </a:ext>
                </a:extLst>
              </p:cNvPr>
              <p:cNvSpPr>
                <a:spLocks noRot="1" noChangeAspect="1" noMove="1" noResize="1" noEditPoints="1" noAdjustHandles="1" noChangeArrowheads="1" noChangeShapeType="1" noTextEdit="1"/>
              </p:cNvSpPr>
              <p:nvPr/>
            </p:nvSpPr>
            <p:spPr>
              <a:xfrm>
                <a:off x="1584794" y="2996324"/>
                <a:ext cx="395032" cy="4197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C7B2746F-6189-BA42-9AE6-609938602CE9}"/>
                  </a:ext>
                </a:extLst>
              </p:cNvPr>
              <p:cNvSpPr/>
              <p:nvPr/>
            </p:nvSpPr>
            <p:spPr>
              <a:xfrm>
                <a:off x="2584735" y="3000734"/>
                <a:ext cx="395032" cy="419725"/>
              </a:xfrm>
              <a:prstGeom prst="rect">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2</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1">
                      <a:lumMod val="75000"/>
                    </a:schemeClr>
                  </a:solidFill>
                </a:endParaRPr>
              </a:p>
            </p:txBody>
          </p:sp>
        </mc:Choice>
        <mc:Fallback xmlns="">
          <p:sp>
            <p:nvSpPr>
              <p:cNvPr id="54" name="Rectangle 53">
                <a:extLst>
                  <a:ext uri="{FF2B5EF4-FFF2-40B4-BE49-F238E27FC236}">
                    <a16:creationId xmlns:a16="http://schemas.microsoft.com/office/drawing/2014/main" id="{C7B2746F-6189-BA42-9AE6-609938602CE9}"/>
                  </a:ext>
                </a:extLst>
              </p:cNvPr>
              <p:cNvSpPr>
                <a:spLocks noRot="1" noChangeAspect="1" noMove="1" noResize="1" noEditPoints="1" noAdjustHandles="1" noChangeArrowheads="1" noChangeShapeType="1" noTextEdit="1"/>
              </p:cNvSpPr>
              <p:nvPr/>
            </p:nvSpPr>
            <p:spPr>
              <a:xfrm>
                <a:off x="2584735" y="3000734"/>
                <a:ext cx="395032" cy="419725"/>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DB9312AD-A0D6-034F-BA8C-E6B55555E609}"/>
                  </a:ext>
                </a:extLst>
              </p:cNvPr>
              <p:cNvSpPr/>
              <p:nvPr/>
            </p:nvSpPr>
            <p:spPr>
              <a:xfrm>
                <a:off x="3586867" y="3000320"/>
                <a:ext cx="395032" cy="419725"/>
              </a:xfrm>
              <a:prstGeom prst="rect">
                <a:avLst/>
              </a:prstGeom>
              <a:pattFill prst="pct25">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3</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4"/>
                  </a:solidFill>
                </a:endParaRPr>
              </a:p>
            </p:txBody>
          </p:sp>
        </mc:Choice>
        <mc:Fallback xmlns="">
          <p:sp>
            <p:nvSpPr>
              <p:cNvPr id="55" name="Rectangle 54">
                <a:extLst>
                  <a:ext uri="{FF2B5EF4-FFF2-40B4-BE49-F238E27FC236}">
                    <a16:creationId xmlns:a16="http://schemas.microsoft.com/office/drawing/2014/main" id="{DB9312AD-A0D6-034F-BA8C-E6B55555E609}"/>
                  </a:ext>
                </a:extLst>
              </p:cNvPr>
              <p:cNvSpPr>
                <a:spLocks noRot="1" noChangeAspect="1" noMove="1" noResize="1" noEditPoints="1" noAdjustHandles="1" noChangeArrowheads="1" noChangeShapeType="1" noTextEdit="1"/>
              </p:cNvSpPr>
              <p:nvPr/>
            </p:nvSpPr>
            <p:spPr>
              <a:xfrm>
                <a:off x="3586867" y="3000320"/>
                <a:ext cx="395032" cy="419725"/>
              </a:xfrm>
              <a:prstGeom prst="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A95C2647-9239-7E42-8AB1-D6FE82E34ECF}"/>
                  </a:ext>
                </a:extLst>
              </p:cNvPr>
              <p:cNvSpPr/>
              <p:nvPr/>
            </p:nvSpPr>
            <p:spPr>
              <a:xfrm>
                <a:off x="4547225" y="2979044"/>
                <a:ext cx="395032" cy="419725"/>
              </a:xfrm>
              <a:prstGeom prst="rect">
                <a:avLst/>
              </a:prstGeom>
              <a:pattFill prst="pct25">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100" i="1" smtClean="0">
                              <a:solidFill>
                                <a:srgbClr val="3F3F3F">
                                  <a:lumMod val="50000"/>
                                </a:srgbClr>
                              </a:solidFill>
                              <a:latin typeface="Cambria Math" panose="02040503050406030204" pitchFamily="18" charset="0"/>
                            </a:rPr>
                          </m:ctrlPr>
                        </m:sSubSupPr>
                        <m:e>
                          <m:r>
                            <a:rPr lang="en-US" altLang="zh-CN" sz="1100" i="1">
                              <a:solidFill>
                                <a:srgbClr val="3F3F3F">
                                  <a:lumMod val="50000"/>
                                </a:srgbClr>
                              </a:solidFill>
                              <a:latin typeface="Cambria Math" panose="02040503050406030204" pitchFamily="18" charset="0"/>
                            </a:rPr>
                            <m:t>𝐵</m:t>
                          </m:r>
                        </m:e>
                        <m:sub>
                          <m:r>
                            <a:rPr lang="en-US" altLang="zh-CN" sz="1100" i="1">
                              <a:solidFill>
                                <a:srgbClr val="3F3F3F">
                                  <a:lumMod val="50000"/>
                                </a:srgbClr>
                              </a:solidFill>
                              <a:latin typeface="Cambria Math" panose="02040503050406030204" pitchFamily="18" charset="0"/>
                            </a:rPr>
                            <m:t>2</m:t>
                          </m:r>
                        </m:sub>
                        <m:sup>
                          <m:r>
                            <a:rPr lang="en-US" sz="1100" i="1">
                              <a:solidFill>
                                <a:srgbClr val="3F3F3F">
                                  <a:lumMod val="50000"/>
                                </a:srgbClr>
                              </a:solidFill>
                              <a:latin typeface="Cambria Math" panose="02040503050406030204" pitchFamily="18" charset="0"/>
                            </a:rPr>
                            <m:t>[</m:t>
                          </m:r>
                          <m:r>
                            <a:rPr lang="en-US" sz="1100" b="0" i="1" smtClean="0">
                              <a:solidFill>
                                <a:srgbClr val="3F3F3F">
                                  <a:lumMod val="50000"/>
                                </a:srgbClr>
                              </a:solidFill>
                              <a:latin typeface="Cambria Math" panose="02040503050406030204" pitchFamily="18" charset="0"/>
                            </a:rPr>
                            <m:t>4</m:t>
                          </m:r>
                          <m:r>
                            <a:rPr lang="en-US" sz="1100" i="1">
                              <a:solidFill>
                                <a:srgbClr val="3F3F3F">
                                  <a:lumMod val="50000"/>
                                </a:srgbClr>
                              </a:solidFill>
                              <a:latin typeface="Cambria Math" panose="02040503050406030204" pitchFamily="18" charset="0"/>
                            </a:rPr>
                            <m:t>]</m:t>
                          </m:r>
                        </m:sup>
                      </m:sSubSup>
                    </m:oMath>
                  </m:oMathPara>
                </a14:m>
                <a:endParaRPr lang="en-US" dirty="0">
                  <a:solidFill>
                    <a:schemeClr val="accent6">
                      <a:lumMod val="75000"/>
                    </a:schemeClr>
                  </a:solidFill>
                </a:endParaRPr>
              </a:p>
            </p:txBody>
          </p:sp>
        </mc:Choice>
        <mc:Fallback xmlns="">
          <p:sp>
            <p:nvSpPr>
              <p:cNvPr id="56" name="Rectangle 55">
                <a:extLst>
                  <a:ext uri="{FF2B5EF4-FFF2-40B4-BE49-F238E27FC236}">
                    <a16:creationId xmlns:a16="http://schemas.microsoft.com/office/drawing/2014/main" id="{A95C2647-9239-7E42-8AB1-D6FE82E34ECF}"/>
                  </a:ext>
                </a:extLst>
              </p:cNvPr>
              <p:cNvSpPr>
                <a:spLocks noRot="1" noChangeAspect="1" noMove="1" noResize="1" noEditPoints="1" noAdjustHandles="1" noChangeArrowheads="1" noChangeShapeType="1" noTextEdit="1"/>
              </p:cNvSpPr>
              <p:nvPr/>
            </p:nvSpPr>
            <p:spPr>
              <a:xfrm>
                <a:off x="4547225" y="2979044"/>
                <a:ext cx="395032" cy="419725"/>
              </a:xfrm>
              <a:prstGeom prst="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9861722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9A35C-8CF6-0547-BFD5-F110AFACD01B}"/>
              </a:ext>
            </a:extLst>
          </p:cNvPr>
          <p:cNvSpPr/>
          <p:nvPr/>
        </p:nvSpPr>
        <p:spPr>
          <a:xfrm>
            <a:off x="-148844" y="-228601"/>
            <a:ext cx="12474054" cy="72589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extBox 4">
            <a:extLst>
              <a:ext uri="{FF2B5EF4-FFF2-40B4-BE49-F238E27FC236}">
                <a16:creationId xmlns:a16="http://schemas.microsoft.com/office/drawing/2014/main" id="{AF40BECA-1429-1844-A0FD-30BC6F0894B1}"/>
              </a:ext>
            </a:extLst>
          </p:cNvPr>
          <p:cNvSpPr txBox="1"/>
          <p:nvPr/>
        </p:nvSpPr>
        <p:spPr>
          <a:xfrm>
            <a:off x="1781400" y="3779316"/>
            <a:ext cx="8223833" cy="1077218"/>
          </a:xfrm>
          <a:prstGeom prst="rect">
            <a:avLst/>
          </a:prstGeom>
          <a:noFill/>
        </p:spPr>
        <p:txBody>
          <a:bodyPr wrap="square" rtlCol="0">
            <a:spAutoFit/>
          </a:bodyPr>
          <a:lstStyle/>
          <a:p>
            <a:pPr algn="ctr"/>
            <a:r>
              <a:rPr lang="en-US" sz="3200" b="1" i="1" dirty="0">
                <a:solidFill>
                  <a:schemeClr val="accent1"/>
                </a:solidFill>
              </a:rPr>
              <a:t>Bit-serial multiplier + MLWeaving </a:t>
            </a:r>
            <a:r>
              <a:rPr lang="en-US" sz="3200" b="1" i="1" dirty="0">
                <a:solidFill>
                  <a:schemeClr val="bg1"/>
                </a:solidFill>
              </a:rPr>
              <a:t>memory layout enable </a:t>
            </a:r>
            <a:r>
              <a:rPr lang="en-US" sz="3200" b="1" i="1" dirty="0">
                <a:solidFill>
                  <a:schemeClr val="accent1"/>
                </a:solidFill>
              </a:rPr>
              <a:t>any-precision</a:t>
            </a:r>
            <a:r>
              <a:rPr lang="en-US" sz="3200" b="1" i="1" dirty="0">
                <a:solidFill>
                  <a:schemeClr val="bg1"/>
                </a:solidFill>
              </a:rPr>
              <a:t> ML training.</a:t>
            </a:r>
            <a:endParaRPr lang="en-US" sz="3200" b="1" i="1" u="sng" dirty="0">
              <a:solidFill>
                <a:schemeClr val="bg1"/>
              </a:solidFill>
            </a:endParaRPr>
          </a:p>
        </p:txBody>
      </p:sp>
      <p:pic>
        <p:nvPicPr>
          <p:cNvPr id="2" name="Picture 1">
            <a:extLst>
              <a:ext uri="{FF2B5EF4-FFF2-40B4-BE49-F238E27FC236}">
                <a16:creationId xmlns:a16="http://schemas.microsoft.com/office/drawing/2014/main" id="{0F507B3B-92E3-D248-BA82-21C0CDB12407}"/>
              </a:ext>
            </a:extLst>
          </p:cNvPr>
          <p:cNvPicPr>
            <a:picLocks noChangeAspect="1"/>
          </p:cNvPicPr>
          <p:nvPr/>
        </p:nvPicPr>
        <p:blipFill>
          <a:blip r:embed="rId3"/>
          <a:stretch>
            <a:fillRect/>
          </a:stretch>
        </p:blipFill>
        <p:spPr>
          <a:xfrm>
            <a:off x="4141652" y="1062777"/>
            <a:ext cx="3503331" cy="2502379"/>
          </a:xfrm>
          <a:prstGeom prst="rect">
            <a:avLst/>
          </a:prstGeom>
        </p:spPr>
      </p:pic>
    </p:spTree>
    <p:extLst>
      <p:ext uri="{BB962C8B-B14F-4D97-AF65-F5344CB8AC3E}">
        <p14:creationId xmlns:p14="http://schemas.microsoft.com/office/powerpoint/2010/main" val="4252537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257843-8E0D-AF43-B6B7-5697BA0874BC}"/>
              </a:ext>
            </a:extLst>
          </p:cNvPr>
          <p:cNvPicPr>
            <a:picLocks noChangeAspect="1"/>
          </p:cNvPicPr>
          <p:nvPr/>
        </p:nvPicPr>
        <p:blipFill>
          <a:blip r:embed="rId3"/>
          <a:stretch>
            <a:fillRect/>
          </a:stretch>
        </p:blipFill>
        <p:spPr>
          <a:xfrm>
            <a:off x="6448848" y="1994544"/>
            <a:ext cx="5162729" cy="3996951"/>
          </a:xfrm>
          <a:prstGeom prst="rect">
            <a:avLst/>
          </a:prstGeom>
        </p:spPr>
      </p:pic>
      <p:pic>
        <p:nvPicPr>
          <p:cNvPr id="10" name="Picture 9">
            <a:extLst>
              <a:ext uri="{FF2B5EF4-FFF2-40B4-BE49-F238E27FC236}">
                <a16:creationId xmlns:a16="http://schemas.microsoft.com/office/drawing/2014/main" id="{960F43AC-6F30-1446-8BC0-35DAF4A250A7}"/>
              </a:ext>
            </a:extLst>
          </p:cNvPr>
          <p:cNvPicPr>
            <a:picLocks noChangeAspect="1"/>
          </p:cNvPicPr>
          <p:nvPr/>
        </p:nvPicPr>
        <p:blipFill>
          <a:blip r:embed="rId4"/>
          <a:stretch>
            <a:fillRect/>
          </a:stretch>
        </p:blipFill>
        <p:spPr>
          <a:xfrm>
            <a:off x="406764" y="1994544"/>
            <a:ext cx="5108530" cy="3996951"/>
          </a:xfrm>
          <a:prstGeom prst="rect">
            <a:avLst/>
          </a:prstGeom>
        </p:spPr>
      </p:pic>
      <p:sp>
        <p:nvSpPr>
          <p:cNvPr id="2" name="Title 1">
            <a:extLst>
              <a:ext uri="{FF2B5EF4-FFF2-40B4-BE49-F238E27FC236}">
                <a16:creationId xmlns:a16="http://schemas.microsoft.com/office/drawing/2014/main" id="{3AAE03A3-A0E8-2D4F-9E78-A6884AE975A3}"/>
              </a:ext>
            </a:extLst>
          </p:cNvPr>
          <p:cNvSpPr>
            <a:spLocks noGrp="1"/>
          </p:cNvSpPr>
          <p:nvPr>
            <p:ph type="ctrTitle"/>
          </p:nvPr>
        </p:nvSpPr>
        <p:spPr/>
        <p:txBody>
          <a:bodyPr>
            <a:normAutofit fontScale="90000"/>
          </a:bodyPr>
          <a:lstStyle/>
          <a:p>
            <a:r>
              <a:rPr lang="en-US" dirty="0" err="1"/>
              <a:t>MLWeaving’s</a:t>
            </a:r>
            <a:r>
              <a:rPr lang="en-US" dirty="0"/>
              <a:t> Performance: Almost Linear Speedup with Lower Precision</a:t>
            </a:r>
          </a:p>
        </p:txBody>
      </p:sp>
      <p:sp>
        <p:nvSpPr>
          <p:cNvPr id="3" name="Title 1">
            <a:extLst>
              <a:ext uri="{FF2B5EF4-FFF2-40B4-BE49-F238E27FC236}">
                <a16:creationId xmlns:a16="http://schemas.microsoft.com/office/drawing/2014/main" id="{266C0D95-BCB2-DE4A-BDFE-336F919E7C71}"/>
              </a:ext>
            </a:extLst>
          </p:cNvPr>
          <p:cNvSpPr txBox="1">
            <a:spLocks/>
          </p:cNvSpPr>
          <p:nvPr/>
        </p:nvSpPr>
        <p:spPr>
          <a:xfrm>
            <a:off x="133349" y="1125029"/>
            <a:ext cx="5698705" cy="1368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800" b="1" dirty="0"/>
              <a:t>Computing time vs. Precision</a:t>
            </a:r>
          </a:p>
        </p:txBody>
      </p:sp>
      <p:sp>
        <p:nvSpPr>
          <p:cNvPr id="6" name="Title 1">
            <a:extLst>
              <a:ext uri="{FF2B5EF4-FFF2-40B4-BE49-F238E27FC236}">
                <a16:creationId xmlns:a16="http://schemas.microsoft.com/office/drawing/2014/main" id="{8018DD36-F803-634C-B891-199E02C02FCD}"/>
              </a:ext>
            </a:extLst>
          </p:cNvPr>
          <p:cNvSpPr txBox="1">
            <a:spLocks/>
          </p:cNvSpPr>
          <p:nvPr/>
        </p:nvSpPr>
        <p:spPr>
          <a:xfrm>
            <a:off x="6395380" y="1299654"/>
            <a:ext cx="5619750" cy="1056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800" b="1" dirty="0"/>
              <a:t>Memory traffic vs. Precision</a:t>
            </a:r>
          </a:p>
        </p:txBody>
      </p:sp>
      <p:sp>
        <p:nvSpPr>
          <p:cNvPr id="7" name="Rectangle 6">
            <a:extLst>
              <a:ext uri="{FF2B5EF4-FFF2-40B4-BE49-F238E27FC236}">
                <a16:creationId xmlns:a16="http://schemas.microsoft.com/office/drawing/2014/main" id="{7D5706F6-9F34-2548-9544-60F98DA81139}"/>
              </a:ext>
            </a:extLst>
          </p:cNvPr>
          <p:cNvSpPr/>
          <p:nvPr/>
        </p:nvSpPr>
        <p:spPr>
          <a:xfrm>
            <a:off x="4726832" y="1994544"/>
            <a:ext cx="841930" cy="373842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7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97D-3180-6549-98F9-5E26009C42C7}"/>
              </a:ext>
            </a:extLst>
          </p:cNvPr>
          <p:cNvSpPr>
            <a:spLocks noGrp="1"/>
          </p:cNvSpPr>
          <p:nvPr>
            <p:ph type="ctrTitle"/>
          </p:nvPr>
        </p:nvSpPr>
        <p:spPr/>
        <p:txBody>
          <a:bodyPr>
            <a:normAutofit fontScale="90000"/>
          </a:bodyPr>
          <a:lstStyle/>
          <a:p>
            <a:r>
              <a:rPr lang="en-US" dirty="0"/>
              <a:t>Outline</a:t>
            </a:r>
          </a:p>
        </p:txBody>
      </p:sp>
      <p:sp>
        <p:nvSpPr>
          <p:cNvPr id="3" name="TextBox 2">
            <a:extLst>
              <a:ext uri="{FF2B5EF4-FFF2-40B4-BE49-F238E27FC236}">
                <a16:creationId xmlns:a16="http://schemas.microsoft.com/office/drawing/2014/main" id="{D387CA39-11D1-C141-901D-EF7D3C241C40}"/>
              </a:ext>
            </a:extLst>
          </p:cNvPr>
          <p:cNvSpPr txBox="1"/>
          <p:nvPr/>
        </p:nvSpPr>
        <p:spPr>
          <a:xfrm>
            <a:off x="675755" y="1675376"/>
            <a:ext cx="4088427" cy="523220"/>
          </a:xfrm>
          <a:prstGeom prst="rect">
            <a:avLst/>
          </a:prstGeom>
          <a:noFill/>
        </p:spPr>
        <p:txBody>
          <a:bodyPr wrap="none" rtlCol="0">
            <a:spAutoFit/>
          </a:bodyPr>
          <a:lstStyle/>
          <a:p>
            <a:r>
              <a:rPr lang="en-US" sz="2800" b="1" dirty="0"/>
              <a:t>Quick Background (</a:t>
            </a:r>
            <a:r>
              <a:rPr lang="en-US" altLang="zh-CN" sz="2800" b="1" dirty="0"/>
              <a:t>5</a:t>
            </a:r>
            <a:r>
              <a:rPr lang="en-US" sz="2800" b="1" dirty="0"/>
              <a:t>mins)</a:t>
            </a:r>
          </a:p>
        </p:txBody>
      </p:sp>
      <p:sp>
        <p:nvSpPr>
          <p:cNvPr id="4" name="TextBox 3">
            <a:extLst>
              <a:ext uri="{FF2B5EF4-FFF2-40B4-BE49-F238E27FC236}">
                <a16:creationId xmlns:a16="http://schemas.microsoft.com/office/drawing/2014/main" id="{64B4261D-3801-B24F-AA03-D25A38C66B2C}"/>
              </a:ext>
            </a:extLst>
          </p:cNvPr>
          <p:cNvSpPr txBox="1"/>
          <p:nvPr/>
        </p:nvSpPr>
        <p:spPr>
          <a:xfrm>
            <a:off x="6841341" y="1650371"/>
            <a:ext cx="3304687" cy="523220"/>
          </a:xfrm>
          <a:prstGeom prst="rect">
            <a:avLst/>
          </a:prstGeom>
          <a:noFill/>
        </p:spPr>
        <p:txBody>
          <a:bodyPr wrap="none" rtlCol="0">
            <a:spAutoFit/>
          </a:bodyPr>
          <a:lstStyle/>
          <a:p>
            <a:r>
              <a:rPr lang="en-US" sz="2800" b="1" dirty="0"/>
              <a:t>MLWeaving (1</a:t>
            </a:r>
            <a:r>
              <a:rPr lang="en-US" altLang="zh-CN" sz="2800" b="1" dirty="0"/>
              <a:t>0</a:t>
            </a:r>
            <a:r>
              <a:rPr lang="en-US" sz="2800" b="1" dirty="0"/>
              <a:t>mins)</a:t>
            </a:r>
          </a:p>
        </p:txBody>
      </p:sp>
      <p:sp>
        <p:nvSpPr>
          <p:cNvPr id="6" name="TextBox 5">
            <a:extLst>
              <a:ext uri="{FF2B5EF4-FFF2-40B4-BE49-F238E27FC236}">
                <a16:creationId xmlns:a16="http://schemas.microsoft.com/office/drawing/2014/main" id="{85A2BFCB-75EF-864F-95CF-516BD452F426}"/>
              </a:ext>
            </a:extLst>
          </p:cNvPr>
          <p:cNvSpPr txBox="1"/>
          <p:nvPr/>
        </p:nvSpPr>
        <p:spPr>
          <a:xfrm>
            <a:off x="1042988" y="2595286"/>
            <a:ext cx="4623166" cy="461665"/>
          </a:xfrm>
          <a:prstGeom prst="rect">
            <a:avLst/>
          </a:prstGeom>
          <a:noFill/>
        </p:spPr>
        <p:txBody>
          <a:bodyPr wrap="square" rtlCol="0">
            <a:spAutoFit/>
          </a:bodyPr>
          <a:lstStyle/>
          <a:p>
            <a:r>
              <a:rPr lang="en-US" sz="2400" u="sng" dirty="0"/>
              <a:t>Stochastic Gradient Descent (SGD)</a:t>
            </a:r>
          </a:p>
        </p:txBody>
      </p:sp>
      <p:sp>
        <p:nvSpPr>
          <p:cNvPr id="7" name="TextBox 6">
            <a:extLst>
              <a:ext uri="{FF2B5EF4-FFF2-40B4-BE49-F238E27FC236}">
                <a16:creationId xmlns:a16="http://schemas.microsoft.com/office/drawing/2014/main" id="{5CA0E7BF-ECAD-6649-88DC-13D9FF4178B8}"/>
              </a:ext>
            </a:extLst>
          </p:cNvPr>
          <p:cNvSpPr txBox="1"/>
          <p:nvPr/>
        </p:nvSpPr>
        <p:spPr>
          <a:xfrm>
            <a:off x="1356673" y="3953297"/>
            <a:ext cx="1894621" cy="461665"/>
          </a:xfrm>
          <a:prstGeom prst="rect">
            <a:avLst/>
          </a:prstGeom>
          <a:noFill/>
        </p:spPr>
        <p:txBody>
          <a:bodyPr wrap="none" rtlCol="0">
            <a:spAutoFit/>
          </a:bodyPr>
          <a:lstStyle/>
          <a:p>
            <a:pPr algn="ctr"/>
            <a:r>
              <a:rPr lang="en-US" sz="2400" dirty="0"/>
              <a:t>Low Precision</a:t>
            </a:r>
          </a:p>
        </p:txBody>
      </p:sp>
      <p:sp>
        <p:nvSpPr>
          <p:cNvPr id="8" name="TextBox 7">
            <a:extLst>
              <a:ext uri="{FF2B5EF4-FFF2-40B4-BE49-F238E27FC236}">
                <a16:creationId xmlns:a16="http://schemas.microsoft.com/office/drawing/2014/main" id="{AC3BF9D2-5C15-7A40-B2BE-87FCA4C92681}"/>
              </a:ext>
            </a:extLst>
          </p:cNvPr>
          <p:cNvSpPr txBox="1"/>
          <p:nvPr/>
        </p:nvSpPr>
        <p:spPr>
          <a:xfrm>
            <a:off x="1356673" y="3338662"/>
            <a:ext cx="4014496" cy="461665"/>
          </a:xfrm>
          <a:prstGeom prst="rect">
            <a:avLst/>
          </a:prstGeom>
          <a:noFill/>
        </p:spPr>
        <p:txBody>
          <a:bodyPr wrap="none" rtlCol="0">
            <a:spAutoFit/>
          </a:bodyPr>
          <a:lstStyle/>
          <a:p>
            <a:pPr algn="ctr"/>
            <a:r>
              <a:rPr lang="en-US" sz="2400" dirty="0"/>
              <a:t>Synchronous vs. Asynchronous</a:t>
            </a:r>
          </a:p>
        </p:txBody>
      </p:sp>
      <p:sp>
        <p:nvSpPr>
          <p:cNvPr id="9" name="TextBox 8">
            <a:extLst>
              <a:ext uri="{FF2B5EF4-FFF2-40B4-BE49-F238E27FC236}">
                <a16:creationId xmlns:a16="http://schemas.microsoft.com/office/drawing/2014/main" id="{35745630-16DF-7A42-BDD2-923A648C0CC7}"/>
              </a:ext>
            </a:extLst>
          </p:cNvPr>
          <p:cNvSpPr txBox="1"/>
          <p:nvPr/>
        </p:nvSpPr>
        <p:spPr>
          <a:xfrm>
            <a:off x="7088952" y="2552422"/>
            <a:ext cx="4483923" cy="1938992"/>
          </a:xfrm>
          <a:prstGeom prst="rect">
            <a:avLst/>
          </a:prstGeom>
          <a:noFill/>
        </p:spPr>
        <p:txBody>
          <a:bodyPr wrap="square" rtlCol="0">
            <a:spAutoFit/>
          </a:bodyPr>
          <a:lstStyle/>
          <a:p>
            <a:r>
              <a:rPr lang="en-US" sz="2400" u="sng" dirty="0"/>
              <a:t>Arbitrary-precision</a:t>
            </a:r>
            <a:r>
              <a:rPr lang="zh-CN" altLang="en-US" sz="2400" u="sng" dirty="0"/>
              <a:t> </a:t>
            </a:r>
            <a:r>
              <a:rPr lang="en-US" altLang="zh-CN" sz="2400" u="sng" dirty="0"/>
              <a:t>Training</a:t>
            </a:r>
            <a:r>
              <a:rPr lang="en-US" sz="2400" u="sng" dirty="0"/>
              <a:t> </a:t>
            </a:r>
          </a:p>
          <a:p>
            <a:endParaRPr lang="en-US" sz="2400" dirty="0"/>
          </a:p>
          <a:p>
            <a:r>
              <a:rPr lang="en-US" sz="2400" dirty="0"/>
              <a:t>     MLWeaving Memory</a:t>
            </a:r>
            <a:r>
              <a:rPr lang="zh-CN" altLang="en-US" sz="2400" dirty="0"/>
              <a:t> </a:t>
            </a:r>
            <a:r>
              <a:rPr lang="en-US" altLang="zh-CN" sz="2400" dirty="0"/>
              <a:t>Layout</a:t>
            </a:r>
          </a:p>
          <a:p>
            <a:endParaRPr lang="en-US" sz="2400" dirty="0"/>
          </a:p>
          <a:p>
            <a:r>
              <a:rPr lang="en-US" sz="2400" dirty="0"/>
              <a:t>     MLWeaving</a:t>
            </a:r>
            <a:r>
              <a:rPr lang="zh-CN" altLang="en-US" sz="2400" dirty="0"/>
              <a:t> </a:t>
            </a:r>
            <a:r>
              <a:rPr lang="en-US" altLang="zh-CN" sz="2400" dirty="0"/>
              <a:t>Hardware Design</a:t>
            </a:r>
            <a:endParaRPr lang="en-US" sz="2400" dirty="0"/>
          </a:p>
        </p:txBody>
      </p:sp>
      <p:sp>
        <p:nvSpPr>
          <p:cNvPr id="10" name="TextBox 9">
            <a:extLst>
              <a:ext uri="{FF2B5EF4-FFF2-40B4-BE49-F238E27FC236}">
                <a16:creationId xmlns:a16="http://schemas.microsoft.com/office/drawing/2014/main" id="{F6BAF4BA-1CFE-9A48-BEA5-01C7637388D1}"/>
              </a:ext>
            </a:extLst>
          </p:cNvPr>
          <p:cNvSpPr txBox="1"/>
          <p:nvPr/>
        </p:nvSpPr>
        <p:spPr>
          <a:xfrm>
            <a:off x="7034152" y="4876780"/>
            <a:ext cx="3776803" cy="461665"/>
          </a:xfrm>
          <a:prstGeom prst="rect">
            <a:avLst/>
          </a:prstGeom>
          <a:noFill/>
        </p:spPr>
        <p:txBody>
          <a:bodyPr wrap="none" rtlCol="0">
            <a:spAutoFit/>
          </a:bodyPr>
          <a:lstStyle/>
          <a:p>
            <a:pPr algn="ctr"/>
            <a:r>
              <a:rPr lang="en-US" sz="2400" u="sng" dirty="0"/>
              <a:t>Efficient Synchronous Design</a:t>
            </a:r>
          </a:p>
        </p:txBody>
      </p:sp>
      <p:sp>
        <p:nvSpPr>
          <p:cNvPr id="11" name="Rectangle 10">
            <a:extLst>
              <a:ext uri="{FF2B5EF4-FFF2-40B4-BE49-F238E27FC236}">
                <a16:creationId xmlns:a16="http://schemas.microsoft.com/office/drawing/2014/main" id="{0589CA7D-05E3-F740-A48F-C400CA57D588}"/>
              </a:ext>
            </a:extLst>
          </p:cNvPr>
          <p:cNvSpPr/>
          <p:nvPr/>
        </p:nvSpPr>
        <p:spPr>
          <a:xfrm>
            <a:off x="6917480" y="4684410"/>
            <a:ext cx="4114860" cy="72469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9A35C-8CF6-0547-BFD5-F110AFACD01B}"/>
              </a:ext>
            </a:extLst>
          </p:cNvPr>
          <p:cNvSpPr/>
          <p:nvPr/>
        </p:nvSpPr>
        <p:spPr>
          <a:xfrm>
            <a:off x="-128588" y="-142875"/>
            <a:ext cx="12320587" cy="7000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TextBox 3">
            <a:extLst>
              <a:ext uri="{FF2B5EF4-FFF2-40B4-BE49-F238E27FC236}">
                <a16:creationId xmlns:a16="http://schemas.microsoft.com/office/drawing/2014/main" id="{83EC7FFB-F4AF-2544-A1F7-898CE7FC4DE6}"/>
              </a:ext>
            </a:extLst>
          </p:cNvPr>
          <p:cNvSpPr txBox="1"/>
          <p:nvPr/>
        </p:nvSpPr>
        <p:spPr>
          <a:xfrm>
            <a:off x="1355271" y="2951946"/>
            <a:ext cx="9470572" cy="523220"/>
          </a:xfrm>
          <a:prstGeom prst="rect">
            <a:avLst/>
          </a:prstGeom>
          <a:noFill/>
        </p:spPr>
        <p:txBody>
          <a:bodyPr wrap="square" rtlCol="0">
            <a:spAutoFit/>
          </a:bodyPr>
          <a:lstStyle/>
          <a:p>
            <a:pPr algn="ctr"/>
            <a:r>
              <a:rPr lang="en-US" sz="2800" b="1" i="1" dirty="0">
                <a:solidFill>
                  <a:schemeClr val="bg1"/>
                </a:solidFill>
              </a:rPr>
              <a:t>Synchronous SGD or asynchronous SGD on custom hardware?</a:t>
            </a:r>
            <a:endParaRPr lang="en-US" sz="2800" b="1" i="1" u="sng" dirty="0">
              <a:solidFill>
                <a:schemeClr val="bg1"/>
              </a:solidFill>
            </a:endParaRPr>
          </a:p>
        </p:txBody>
      </p:sp>
    </p:spTree>
    <p:extLst>
      <p:ext uri="{BB962C8B-B14F-4D97-AF65-F5344CB8AC3E}">
        <p14:creationId xmlns:p14="http://schemas.microsoft.com/office/powerpoint/2010/main" val="41442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53E3-289C-9044-A0B5-6928E426EACB}"/>
              </a:ext>
            </a:extLst>
          </p:cNvPr>
          <p:cNvSpPr>
            <a:spLocks noGrp="1"/>
          </p:cNvSpPr>
          <p:nvPr>
            <p:ph type="ctrTitle"/>
          </p:nvPr>
        </p:nvSpPr>
        <p:spPr/>
        <p:txBody>
          <a:bodyPr>
            <a:normAutofit fontScale="90000"/>
          </a:bodyPr>
          <a:lstStyle/>
          <a:p>
            <a:r>
              <a:rPr lang="en-US" dirty="0"/>
              <a:t>SGD on Custom Hardware: The Best of Two Worlds</a:t>
            </a:r>
          </a:p>
        </p:txBody>
      </p:sp>
      <p:graphicFrame>
        <p:nvGraphicFramePr>
          <p:cNvPr id="35" name="Table 34">
            <a:extLst>
              <a:ext uri="{FF2B5EF4-FFF2-40B4-BE49-F238E27FC236}">
                <a16:creationId xmlns:a16="http://schemas.microsoft.com/office/drawing/2014/main" id="{39634788-BA1A-764E-8600-A2B5D583B22D}"/>
              </a:ext>
            </a:extLst>
          </p:cNvPr>
          <p:cNvGraphicFramePr>
            <a:graphicFrameLocks noGrp="1"/>
          </p:cNvGraphicFramePr>
          <p:nvPr>
            <p:extLst>
              <p:ext uri="{D42A27DB-BD31-4B8C-83A1-F6EECF244321}">
                <p14:modId xmlns:p14="http://schemas.microsoft.com/office/powerpoint/2010/main" val="3247064242"/>
              </p:ext>
            </p:extLst>
          </p:nvPr>
        </p:nvGraphicFramePr>
        <p:xfrm>
          <a:off x="515357" y="1539240"/>
          <a:ext cx="10882857" cy="4267200"/>
        </p:xfrm>
        <a:graphic>
          <a:graphicData uri="http://schemas.openxmlformats.org/drawingml/2006/table">
            <a:tbl>
              <a:tblPr firstRow="1" bandRow="1">
                <a:tableStyleId>{8A107856-5554-42FB-B03E-39F5DBC370BA}</a:tableStyleId>
              </a:tblPr>
              <a:tblGrid>
                <a:gridCol w="3223886">
                  <a:extLst>
                    <a:ext uri="{9D8B030D-6E8A-4147-A177-3AD203B41FA5}">
                      <a16:colId xmlns:a16="http://schemas.microsoft.com/office/drawing/2014/main" val="3933680516"/>
                    </a:ext>
                  </a:extLst>
                </a:gridCol>
                <a:gridCol w="3596638">
                  <a:extLst>
                    <a:ext uri="{9D8B030D-6E8A-4147-A177-3AD203B41FA5}">
                      <a16:colId xmlns:a16="http://schemas.microsoft.com/office/drawing/2014/main" val="641176505"/>
                    </a:ext>
                  </a:extLst>
                </a:gridCol>
                <a:gridCol w="4062333">
                  <a:extLst>
                    <a:ext uri="{9D8B030D-6E8A-4147-A177-3AD203B41FA5}">
                      <a16:colId xmlns:a16="http://schemas.microsoft.com/office/drawing/2014/main" val="2201192306"/>
                    </a:ext>
                  </a:extLst>
                </a:gridCol>
              </a:tblGrid>
              <a:tr h="749624">
                <a:tc>
                  <a:txBody>
                    <a:bodyPr/>
                    <a:lstStyle/>
                    <a:p>
                      <a:pPr algn="ctr"/>
                      <a:endParaRPr lang="en-US" sz="3200" dirty="0"/>
                    </a:p>
                  </a:txBody>
                  <a:tcPr>
                    <a:solidFill>
                      <a:schemeClr val="bg1"/>
                    </a:solidFill>
                  </a:tcPr>
                </a:tc>
                <a:tc>
                  <a:txBody>
                    <a:bodyPr/>
                    <a:lstStyle/>
                    <a:p>
                      <a:pPr algn="ctr"/>
                      <a:r>
                        <a:rPr lang="en-US" sz="3200" dirty="0"/>
                        <a:t>Hardware Efficiency (Throughput)</a:t>
                      </a:r>
                    </a:p>
                  </a:txBody>
                  <a:tcPr>
                    <a:solidFill>
                      <a:schemeClr val="bg2"/>
                    </a:solidFill>
                  </a:tcPr>
                </a:tc>
                <a:tc>
                  <a:txBody>
                    <a:bodyPr/>
                    <a:lstStyle/>
                    <a:p>
                      <a:pPr algn="ctr"/>
                      <a:r>
                        <a:rPr lang="en-US" sz="3200" dirty="0"/>
                        <a:t>Statistical Efficiency (Convergence Rate)</a:t>
                      </a:r>
                    </a:p>
                  </a:txBody>
                  <a:tcPr>
                    <a:solidFill>
                      <a:schemeClr val="bg2"/>
                    </a:solidFill>
                  </a:tcPr>
                </a:tc>
                <a:extLst>
                  <a:ext uri="{0D108BD9-81ED-4DB2-BD59-A6C34878D82A}">
                    <a16:rowId xmlns:a16="http://schemas.microsoft.com/office/drawing/2014/main" val="2542027670"/>
                  </a:ext>
                </a:extLst>
              </a:tr>
              <a:tr h="434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t>Single-core (Synchrony)</a:t>
                      </a:r>
                    </a:p>
                  </a:txBody>
                  <a:tcPr>
                    <a:solidFill>
                      <a:schemeClr val="bg2"/>
                    </a:solidFill>
                  </a:tcPr>
                </a:tc>
                <a:tc>
                  <a:txBody>
                    <a:bodyPr/>
                    <a:lstStyle/>
                    <a:p>
                      <a:pPr algn="ctr"/>
                      <a:r>
                        <a:rPr lang="en-US" sz="3200" dirty="0"/>
                        <a:t>Low </a:t>
                      </a:r>
                    </a:p>
                  </a:txBody>
                  <a:tcPr>
                    <a:solidFill>
                      <a:schemeClr val="bg2"/>
                    </a:solidFill>
                  </a:tcPr>
                </a:tc>
                <a:tc>
                  <a:txBody>
                    <a:bodyPr/>
                    <a:lstStyle/>
                    <a:p>
                      <a:pPr algn="ctr"/>
                      <a:r>
                        <a:rPr lang="en-US" sz="3200" dirty="0"/>
                        <a:t>High</a:t>
                      </a:r>
                    </a:p>
                  </a:txBody>
                  <a:tcPr>
                    <a:solidFill>
                      <a:schemeClr val="bg2"/>
                    </a:solidFill>
                  </a:tcPr>
                </a:tc>
                <a:extLst>
                  <a:ext uri="{0D108BD9-81ED-4DB2-BD59-A6C34878D82A}">
                    <a16:rowId xmlns:a16="http://schemas.microsoft.com/office/drawing/2014/main" val="1463740784"/>
                  </a:ext>
                </a:extLst>
              </a:tr>
              <a:tr h="4343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t>Multi-core (Asynchrony)</a:t>
                      </a:r>
                    </a:p>
                  </a:txBody>
                  <a:tcPr>
                    <a:solidFill>
                      <a:schemeClr val="bg2"/>
                    </a:solidFill>
                  </a:tcPr>
                </a:tc>
                <a:tc>
                  <a:txBody>
                    <a:bodyPr/>
                    <a:lstStyle/>
                    <a:p>
                      <a:pPr algn="ctr"/>
                      <a:r>
                        <a:rPr lang="en-US" sz="3200" dirty="0"/>
                        <a:t>High</a:t>
                      </a:r>
                    </a:p>
                  </a:txBody>
                  <a:tcPr>
                    <a:solidFill>
                      <a:schemeClr val="bg2"/>
                    </a:solidFill>
                  </a:tcPr>
                </a:tc>
                <a:tc>
                  <a:txBody>
                    <a:bodyPr/>
                    <a:lstStyle/>
                    <a:p>
                      <a:pPr algn="ctr"/>
                      <a:r>
                        <a:rPr lang="en-US" sz="3200" dirty="0"/>
                        <a:t>Low</a:t>
                      </a:r>
                    </a:p>
                  </a:txBody>
                  <a:tcPr>
                    <a:solidFill>
                      <a:schemeClr val="bg2"/>
                    </a:solidFill>
                  </a:tcPr>
                </a:tc>
                <a:extLst>
                  <a:ext uri="{0D108BD9-81ED-4DB2-BD59-A6C34878D82A}">
                    <a16:rowId xmlns:a16="http://schemas.microsoft.com/office/drawing/2014/main" val="48891513"/>
                  </a:ext>
                </a:extLst>
              </a:tr>
              <a:tr h="434306">
                <a:tc>
                  <a:txBody>
                    <a:bodyPr/>
                    <a:lstStyle/>
                    <a:p>
                      <a:pPr algn="ctr"/>
                      <a:r>
                        <a:rPr lang="en-US" sz="3200" b="1" dirty="0">
                          <a:solidFill>
                            <a:schemeClr val="accent4"/>
                          </a:solidFill>
                        </a:rPr>
                        <a:t>Custom hardware</a:t>
                      </a: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4"/>
                          </a:solidFill>
                        </a:rPr>
                        <a:t>(Synchrony)</a:t>
                      </a:r>
                    </a:p>
                  </a:txBody>
                  <a:tcPr>
                    <a:solidFill>
                      <a:schemeClr val="bg2"/>
                    </a:solidFill>
                  </a:tcPr>
                </a:tc>
                <a:tc>
                  <a:txBody>
                    <a:bodyPr/>
                    <a:lstStyle/>
                    <a:p>
                      <a:pPr algn="ctr"/>
                      <a:r>
                        <a:rPr lang="en-US" sz="3200" dirty="0">
                          <a:solidFill>
                            <a:schemeClr val="accent4"/>
                          </a:solidFill>
                        </a:rPr>
                        <a:t>High</a:t>
                      </a:r>
                    </a:p>
                  </a:txBody>
                  <a:tcPr>
                    <a:solidFill>
                      <a:schemeClr val="bg2"/>
                    </a:solidFill>
                  </a:tcPr>
                </a:tc>
                <a:tc>
                  <a:txBody>
                    <a:bodyPr/>
                    <a:lstStyle/>
                    <a:p>
                      <a:pPr algn="ctr"/>
                      <a:r>
                        <a:rPr lang="en-US" sz="3200" dirty="0">
                          <a:solidFill>
                            <a:schemeClr val="accent4"/>
                          </a:solidFill>
                        </a:rPr>
                        <a:t>High</a:t>
                      </a:r>
                    </a:p>
                  </a:txBody>
                  <a:tcPr>
                    <a:solidFill>
                      <a:schemeClr val="bg2"/>
                    </a:solidFill>
                  </a:tcPr>
                </a:tc>
                <a:extLst>
                  <a:ext uri="{0D108BD9-81ED-4DB2-BD59-A6C34878D82A}">
                    <a16:rowId xmlns:a16="http://schemas.microsoft.com/office/drawing/2014/main" val="801292417"/>
                  </a:ext>
                </a:extLst>
              </a:tr>
            </a:tbl>
          </a:graphicData>
        </a:graphic>
      </p:graphicFrame>
      <p:pic>
        <p:nvPicPr>
          <p:cNvPr id="5" name="Picture 4">
            <a:extLst>
              <a:ext uri="{FF2B5EF4-FFF2-40B4-BE49-F238E27FC236}">
                <a16:creationId xmlns:a16="http://schemas.microsoft.com/office/drawing/2014/main" id="{5D67CE43-20D6-2440-845D-B4C6D8DC4D98}"/>
              </a:ext>
            </a:extLst>
          </p:cNvPr>
          <p:cNvPicPr>
            <a:picLocks noChangeAspect="1"/>
          </p:cNvPicPr>
          <p:nvPr/>
        </p:nvPicPr>
        <p:blipFill>
          <a:blip r:embed="rId3"/>
          <a:stretch>
            <a:fillRect/>
          </a:stretch>
        </p:blipFill>
        <p:spPr>
          <a:xfrm>
            <a:off x="5956785" y="2709839"/>
            <a:ext cx="463261" cy="463261"/>
          </a:xfrm>
          <a:prstGeom prst="rect">
            <a:avLst/>
          </a:prstGeom>
        </p:spPr>
      </p:pic>
      <p:pic>
        <p:nvPicPr>
          <p:cNvPr id="43" name="Picture 42">
            <a:extLst>
              <a:ext uri="{FF2B5EF4-FFF2-40B4-BE49-F238E27FC236}">
                <a16:creationId xmlns:a16="http://schemas.microsoft.com/office/drawing/2014/main" id="{73380D12-EADC-FB4A-BEB9-9F2753AE2385}"/>
              </a:ext>
            </a:extLst>
          </p:cNvPr>
          <p:cNvPicPr>
            <a:picLocks noChangeAspect="1"/>
          </p:cNvPicPr>
          <p:nvPr/>
        </p:nvPicPr>
        <p:blipFill>
          <a:blip r:embed="rId4"/>
          <a:stretch>
            <a:fillRect/>
          </a:stretch>
        </p:blipFill>
        <p:spPr>
          <a:xfrm>
            <a:off x="5989443" y="4821330"/>
            <a:ext cx="463261" cy="455062"/>
          </a:xfrm>
          <a:prstGeom prst="rect">
            <a:avLst/>
          </a:prstGeom>
        </p:spPr>
      </p:pic>
      <p:pic>
        <p:nvPicPr>
          <p:cNvPr id="44" name="Picture 43">
            <a:extLst>
              <a:ext uri="{FF2B5EF4-FFF2-40B4-BE49-F238E27FC236}">
                <a16:creationId xmlns:a16="http://schemas.microsoft.com/office/drawing/2014/main" id="{C8DC2BD5-0CB7-894B-9871-852E6E71189D}"/>
              </a:ext>
            </a:extLst>
          </p:cNvPr>
          <p:cNvPicPr>
            <a:picLocks noChangeAspect="1"/>
          </p:cNvPicPr>
          <p:nvPr/>
        </p:nvPicPr>
        <p:blipFill>
          <a:blip r:embed="rId4"/>
          <a:stretch>
            <a:fillRect/>
          </a:stretch>
        </p:blipFill>
        <p:spPr>
          <a:xfrm>
            <a:off x="9861762" y="4821330"/>
            <a:ext cx="463261" cy="455062"/>
          </a:xfrm>
          <a:prstGeom prst="rect">
            <a:avLst/>
          </a:prstGeom>
        </p:spPr>
      </p:pic>
      <p:pic>
        <p:nvPicPr>
          <p:cNvPr id="47" name="Picture 46">
            <a:extLst>
              <a:ext uri="{FF2B5EF4-FFF2-40B4-BE49-F238E27FC236}">
                <a16:creationId xmlns:a16="http://schemas.microsoft.com/office/drawing/2014/main" id="{D8D0679E-2B16-4849-8B7C-DDC3D10B74A0}"/>
              </a:ext>
            </a:extLst>
          </p:cNvPr>
          <p:cNvPicPr>
            <a:picLocks noChangeAspect="1"/>
          </p:cNvPicPr>
          <p:nvPr/>
        </p:nvPicPr>
        <p:blipFill>
          <a:blip r:embed="rId4"/>
          <a:stretch>
            <a:fillRect/>
          </a:stretch>
        </p:blipFill>
        <p:spPr>
          <a:xfrm>
            <a:off x="5975792" y="3762189"/>
            <a:ext cx="463261" cy="455062"/>
          </a:xfrm>
          <a:prstGeom prst="rect">
            <a:avLst/>
          </a:prstGeom>
        </p:spPr>
      </p:pic>
      <p:pic>
        <p:nvPicPr>
          <p:cNvPr id="48" name="Picture 47">
            <a:extLst>
              <a:ext uri="{FF2B5EF4-FFF2-40B4-BE49-F238E27FC236}">
                <a16:creationId xmlns:a16="http://schemas.microsoft.com/office/drawing/2014/main" id="{71E4238A-5BDB-F141-B6E2-64ECCF56E5F5}"/>
              </a:ext>
            </a:extLst>
          </p:cNvPr>
          <p:cNvPicPr>
            <a:picLocks noChangeAspect="1"/>
          </p:cNvPicPr>
          <p:nvPr/>
        </p:nvPicPr>
        <p:blipFill>
          <a:blip r:embed="rId4"/>
          <a:stretch>
            <a:fillRect/>
          </a:stretch>
        </p:blipFill>
        <p:spPr>
          <a:xfrm>
            <a:off x="9861762" y="2687675"/>
            <a:ext cx="463261" cy="455062"/>
          </a:xfrm>
          <a:prstGeom prst="rect">
            <a:avLst/>
          </a:prstGeom>
        </p:spPr>
      </p:pic>
      <p:pic>
        <p:nvPicPr>
          <p:cNvPr id="51" name="Picture 50">
            <a:extLst>
              <a:ext uri="{FF2B5EF4-FFF2-40B4-BE49-F238E27FC236}">
                <a16:creationId xmlns:a16="http://schemas.microsoft.com/office/drawing/2014/main" id="{4E92F482-C1E1-3F41-AAAC-E09FB02E116D}"/>
              </a:ext>
            </a:extLst>
          </p:cNvPr>
          <p:cNvPicPr>
            <a:picLocks noChangeAspect="1"/>
          </p:cNvPicPr>
          <p:nvPr/>
        </p:nvPicPr>
        <p:blipFill>
          <a:blip r:embed="rId3"/>
          <a:stretch>
            <a:fillRect/>
          </a:stretch>
        </p:blipFill>
        <p:spPr>
          <a:xfrm>
            <a:off x="9861761" y="3731826"/>
            <a:ext cx="463261" cy="463261"/>
          </a:xfrm>
          <a:prstGeom prst="rect">
            <a:avLst/>
          </a:prstGeom>
        </p:spPr>
      </p:pic>
    </p:spTree>
    <p:extLst>
      <p:ext uri="{BB962C8B-B14F-4D97-AF65-F5344CB8AC3E}">
        <p14:creationId xmlns:p14="http://schemas.microsoft.com/office/powerpoint/2010/main" val="29900426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29DA-5F21-634A-AFDB-A1D6BA673E7A}"/>
              </a:ext>
            </a:extLst>
          </p:cNvPr>
          <p:cNvSpPr>
            <a:spLocks noGrp="1"/>
          </p:cNvSpPr>
          <p:nvPr>
            <p:ph type="ctrTitle"/>
          </p:nvPr>
        </p:nvSpPr>
        <p:spPr/>
        <p:txBody>
          <a:bodyPr>
            <a:normAutofit fontScale="90000"/>
          </a:bodyPr>
          <a:lstStyle/>
          <a:p>
            <a:r>
              <a:rPr lang="en-US" dirty="0"/>
              <a:t>Original Synchronous Implementation: Compute-Bound</a:t>
            </a:r>
          </a:p>
        </p:txBody>
      </p:sp>
      <p:pic>
        <p:nvPicPr>
          <p:cNvPr id="3" name="Picture 2">
            <a:extLst>
              <a:ext uri="{FF2B5EF4-FFF2-40B4-BE49-F238E27FC236}">
                <a16:creationId xmlns:a16="http://schemas.microsoft.com/office/drawing/2014/main" id="{42BA7D6F-817F-A54A-AB47-9102DBA7DBED}"/>
              </a:ext>
            </a:extLst>
          </p:cNvPr>
          <p:cNvPicPr>
            <a:picLocks noChangeAspect="1"/>
          </p:cNvPicPr>
          <p:nvPr/>
        </p:nvPicPr>
        <p:blipFill>
          <a:blip r:embed="rId3"/>
          <a:stretch>
            <a:fillRect/>
          </a:stretch>
        </p:blipFill>
        <p:spPr>
          <a:xfrm>
            <a:off x="398471" y="1294787"/>
            <a:ext cx="5360714" cy="5288467"/>
          </a:xfrm>
          <a:prstGeom prst="rect">
            <a:avLst/>
          </a:prstGeom>
        </p:spPr>
      </p:pic>
      <p:sp>
        <p:nvSpPr>
          <p:cNvPr id="4" name="Title 6">
            <a:extLst>
              <a:ext uri="{FF2B5EF4-FFF2-40B4-BE49-F238E27FC236}">
                <a16:creationId xmlns:a16="http://schemas.microsoft.com/office/drawing/2014/main" id="{4D2EE01A-DA29-E541-8E64-7BAE001AD6DB}"/>
              </a:ext>
            </a:extLst>
          </p:cNvPr>
          <p:cNvSpPr txBox="1">
            <a:spLocks/>
          </p:cNvSpPr>
          <p:nvPr/>
        </p:nvSpPr>
        <p:spPr>
          <a:xfrm>
            <a:off x="5717816" y="1294788"/>
            <a:ext cx="5500047" cy="1210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r>
              <a:rPr lang="en-US" sz="2800" b="1" i="1" u="sng" dirty="0">
                <a:latin typeface="Lato" panose="020F0502020204030203" pitchFamily="34" charset="0"/>
                <a:ea typeface="Lato" panose="020F0502020204030203" pitchFamily="34" charset="0"/>
                <a:cs typeface="Lato" panose="020F0502020204030203" pitchFamily="34" charset="0"/>
              </a:rPr>
              <a:t>Key idea</a:t>
            </a:r>
            <a:r>
              <a:rPr lang="en-US" sz="2800" i="1" dirty="0">
                <a:latin typeface="Lato" panose="020F0502020204030203" pitchFamily="34" charset="0"/>
                <a:ea typeface="Lato" panose="020F0502020204030203" pitchFamily="34" charset="0"/>
                <a:cs typeface="Lato" panose="020F0502020204030203" pitchFamily="34" charset="0"/>
              </a:rPr>
              <a:t>: to keep the RAW dependency, regarding the model x.</a:t>
            </a:r>
          </a:p>
        </p:txBody>
      </p:sp>
      <p:grpSp>
        <p:nvGrpSpPr>
          <p:cNvPr id="9" name="Group 8">
            <a:extLst>
              <a:ext uri="{FF2B5EF4-FFF2-40B4-BE49-F238E27FC236}">
                <a16:creationId xmlns:a16="http://schemas.microsoft.com/office/drawing/2014/main" id="{5B1B4671-E811-ED40-9405-260A212829A4}"/>
              </a:ext>
            </a:extLst>
          </p:cNvPr>
          <p:cNvGrpSpPr/>
          <p:nvPr/>
        </p:nvGrpSpPr>
        <p:grpSpPr>
          <a:xfrm>
            <a:off x="5717816" y="2661141"/>
            <a:ext cx="6444343" cy="2772431"/>
            <a:chOff x="5717816" y="2661141"/>
            <a:chExt cx="6444343" cy="2772431"/>
          </a:xfrm>
        </p:grpSpPr>
        <p:sp>
          <p:nvSpPr>
            <p:cNvPr id="10" name="Title 1">
              <a:extLst>
                <a:ext uri="{FF2B5EF4-FFF2-40B4-BE49-F238E27FC236}">
                  <a16:creationId xmlns:a16="http://schemas.microsoft.com/office/drawing/2014/main" id="{1FFC79C4-6F4D-6D41-8ACA-980846959C0A}"/>
                </a:ext>
              </a:extLst>
            </p:cNvPr>
            <p:cNvSpPr txBox="1">
              <a:spLocks/>
            </p:cNvSpPr>
            <p:nvPr/>
          </p:nvSpPr>
          <p:spPr>
            <a:xfrm>
              <a:off x="6891859" y="2661141"/>
              <a:ext cx="4004667" cy="721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Original  Implementation</a:t>
              </a:r>
            </a:p>
          </p:txBody>
        </p:sp>
        <p:cxnSp>
          <p:nvCxnSpPr>
            <p:cNvPr id="14" name="Straight Connector 13">
              <a:extLst>
                <a:ext uri="{FF2B5EF4-FFF2-40B4-BE49-F238E27FC236}">
                  <a16:creationId xmlns:a16="http://schemas.microsoft.com/office/drawing/2014/main" id="{2910748E-679D-6A4E-8FC7-343F4110130A}"/>
                </a:ext>
              </a:extLst>
            </p:cNvPr>
            <p:cNvCxnSpPr>
              <a:cxnSpLocks/>
            </p:cNvCxnSpPr>
            <p:nvPr/>
          </p:nvCxnSpPr>
          <p:spPr>
            <a:xfrm flipV="1">
              <a:off x="5717816" y="3990234"/>
              <a:ext cx="6444343" cy="1513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8B795E-C618-7946-AB39-491AD3CBF5C0}"/>
                </a:ext>
              </a:extLst>
            </p:cNvPr>
            <p:cNvCxnSpPr>
              <a:cxnSpLocks/>
            </p:cNvCxnSpPr>
            <p:nvPr/>
          </p:nvCxnSpPr>
          <p:spPr>
            <a:xfrm>
              <a:off x="5717816" y="4690044"/>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BB3D8A-5A85-8E4A-9BB4-328E90FDDF38}"/>
                </a:ext>
              </a:extLst>
            </p:cNvPr>
            <p:cNvCxnSpPr>
              <a:cxnSpLocks/>
            </p:cNvCxnSpPr>
            <p:nvPr/>
          </p:nvCxnSpPr>
          <p:spPr>
            <a:xfrm>
              <a:off x="5717816" y="5404146"/>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A408F9-ADB7-D845-9ED7-490C2C94EDE3}"/>
                </a:ext>
              </a:extLst>
            </p:cNvPr>
            <p:cNvCxnSpPr>
              <a:cxnSpLocks/>
            </p:cNvCxnSpPr>
            <p:nvPr/>
          </p:nvCxnSpPr>
          <p:spPr>
            <a:xfrm flipV="1">
              <a:off x="6847798" y="3413860"/>
              <a:ext cx="0" cy="199028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91DE9C-E76F-6942-8701-08DC704F17B9}"/>
                </a:ext>
              </a:extLst>
            </p:cNvPr>
            <p:cNvSpPr txBox="1"/>
            <p:nvPr/>
          </p:nvSpPr>
          <p:spPr>
            <a:xfrm>
              <a:off x="5821599" y="3343903"/>
              <a:ext cx="926201" cy="646331"/>
            </a:xfrm>
            <a:prstGeom prst="rect">
              <a:avLst/>
            </a:prstGeom>
            <a:noFill/>
          </p:spPr>
          <p:txBody>
            <a:bodyPr wrap="square" rtlCol="0">
              <a:spAutoFit/>
            </a:bodyPr>
            <a:lstStyle/>
            <a:p>
              <a:r>
                <a:rPr lang="en-US" dirty="0">
                  <a:solidFill>
                    <a:srgbClr val="00B0F0"/>
                  </a:solidFill>
                  <a:latin typeface="DINPro" panose="02000503030000020004" pitchFamily="2" charset="0"/>
                </a:rPr>
                <a:t>Model</a:t>
              </a:r>
            </a:p>
            <a:p>
              <a:r>
                <a:rPr lang="en-US" dirty="0">
                  <a:solidFill>
                    <a:srgbClr val="00B0F0"/>
                  </a:solidFill>
                  <a:latin typeface="DINPro" panose="02000503030000020004" pitchFamily="2" charset="0"/>
                </a:rPr>
                <a:t>Read</a:t>
              </a:r>
            </a:p>
          </p:txBody>
        </p:sp>
        <p:sp>
          <p:nvSpPr>
            <p:cNvPr id="20" name="TextBox 19">
              <a:extLst>
                <a:ext uri="{FF2B5EF4-FFF2-40B4-BE49-F238E27FC236}">
                  <a16:creationId xmlns:a16="http://schemas.microsoft.com/office/drawing/2014/main" id="{CD543C50-6229-7142-9131-B3D7AC2652BC}"/>
                </a:ext>
              </a:extLst>
            </p:cNvPr>
            <p:cNvSpPr txBox="1"/>
            <p:nvPr/>
          </p:nvSpPr>
          <p:spPr>
            <a:xfrm>
              <a:off x="5809257" y="4060077"/>
              <a:ext cx="1029983" cy="646331"/>
            </a:xfrm>
            <a:prstGeom prst="rect">
              <a:avLst/>
            </a:prstGeom>
            <a:noFill/>
          </p:spPr>
          <p:txBody>
            <a:bodyPr wrap="square" rtlCol="0">
              <a:spAutoFit/>
            </a:bodyPr>
            <a:lstStyle/>
            <a:p>
              <a:r>
                <a:rPr lang="en-US" dirty="0">
                  <a:solidFill>
                    <a:srgbClr val="C00000"/>
                  </a:solidFill>
                  <a:latin typeface="DINPro" panose="02000503030000020004" pitchFamily="2" charset="0"/>
                </a:rPr>
                <a:t>Dot</a:t>
              </a:r>
              <a:r>
                <a:rPr lang="zh-CN" altLang="en-US" dirty="0">
                  <a:solidFill>
                    <a:srgbClr val="C00000"/>
                  </a:solidFill>
                  <a:latin typeface="DINPro" panose="02000503030000020004" pitchFamily="2" charset="0"/>
                </a:rPr>
                <a:t> </a:t>
              </a:r>
              <a:r>
                <a:rPr lang="en-US" altLang="zh-CN" dirty="0">
                  <a:solidFill>
                    <a:srgbClr val="C00000"/>
                  </a:solidFill>
                  <a:latin typeface="DINPro" panose="02000503030000020004" pitchFamily="2" charset="0"/>
                </a:rPr>
                <a:t>Product</a:t>
              </a:r>
              <a:endParaRPr lang="en-US" dirty="0">
                <a:solidFill>
                  <a:srgbClr val="C00000"/>
                </a:solidFill>
                <a:latin typeface="DINPro" panose="02000503030000020004" pitchFamily="2" charset="0"/>
              </a:endParaRPr>
            </a:p>
          </p:txBody>
        </p:sp>
        <p:sp>
          <p:nvSpPr>
            <p:cNvPr id="22" name="TextBox 21">
              <a:extLst>
                <a:ext uri="{FF2B5EF4-FFF2-40B4-BE49-F238E27FC236}">
                  <a16:creationId xmlns:a16="http://schemas.microsoft.com/office/drawing/2014/main" id="{96B1B7B0-6243-E545-A03F-909556E8C873}"/>
                </a:ext>
              </a:extLst>
            </p:cNvPr>
            <p:cNvSpPr txBox="1"/>
            <p:nvPr/>
          </p:nvSpPr>
          <p:spPr>
            <a:xfrm>
              <a:off x="5819707" y="4787241"/>
              <a:ext cx="926201" cy="646331"/>
            </a:xfrm>
            <a:prstGeom prst="rect">
              <a:avLst/>
            </a:prstGeom>
            <a:noFill/>
          </p:spPr>
          <p:txBody>
            <a:bodyPr wrap="square" rtlCol="0">
              <a:spAutoFit/>
            </a:bodyPr>
            <a:lstStyle/>
            <a:p>
              <a:r>
                <a:rPr lang="en-US" dirty="0">
                  <a:solidFill>
                    <a:srgbClr val="92D050"/>
                  </a:solidFill>
                  <a:latin typeface="DINPro" panose="02000503030000020004" pitchFamily="2" charset="0"/>
                </a:rPr>
                <a:t>Model</a:t>
              </a:r>
            </a:p>
            <a:p>
              <a:r>
                <a:rPr lang="en-US" dirty="0">
                  <a:solidFill>
                    <a:srgbClr val="92D050"/>
                  </a:solidFill>
                  <a:latin typeface="DINPro" panose="02000503030000020004" pitchFamily="2" charset="0"/>
                </a:rPr>
                <a:t>Write</a:t>
              </a:r>
            </a:p>
          </p:txBody>
        </p:sp>
        <p:cxnSp>
          <p:nvCxnSpPr>
            <p:cNvPr id="36" name="Straight Connector 35">
              <a:extLst>
                <a:ext uri="{FF2B5EF4-FFF2-40B4-BE49-F238E27FC236}">
                  <a16:creationId xmlns:a16="http://schemas.microsoft.com/office/drawing/2014/main" id="{F35B6F63-06B2-4D49-AAF4-404400EF5C42}"/>
                </a:ext>
              </a:extLst>
            </p:cNvPr>
            <p:cNvCxnSpPr>
              <a:cxnSpLocks/>
            </p:cNvCxnSpPr>
            <p:nvPr/>
          </p:nvCxnSpPr>
          <p:spPr>
            <a:xfrm>
              <a:off x="10870533" y="3477841"/>
              <a:ext cx="1103950" cy="0"/>
            </a:xfrm>
            <a:prstGeom prst="line">
              <a:avLst/>
            </a:prstGeom>
            <a:ln w="31750">
              <a:solidFill>
                <a:schemeClr val="tx2">
                  <a:lumMod val="50000"/>
                </a:schemeClr>
              </a:solidFill>
              <a:prstDash val="sysDot"/>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E91317E-97B4-0440-A5B9-551A8AF305F8}"/>
                </a:ext>
              </a:extLst>
            </p:cNvPr>
            <p:cNvSpPr txBox="1"/>
            <p:nvPr/>
          </p:nvSpPr>
          <p:spPr>
            <a:xfrm>
              <a:off x="10999500" y="3042895"/>
              <a:ext cx="806801" cy="461665"/>
            </a:xfrm>
            <a:prstGeom prst="rect">
              <a:avLst/>
            </a:prstGeom>
            <a:noFill/>
          </p:spPr>
          <p:txBody>
            <a:bodyPr wrap="square" rtlCol="0">
              <a:spAutoFit/>
            </a:bodyPr>
            <a:lstStyle/>
            <a:p>
              <a:r>
                <a:rPr lang="en-US" altLang="zh-CN" sz="2400" dirty="0">
                  <a:solidFill>
                    <a:schemeClr val="tx1">
                      <a:lumMod val="50000"/>
                    </a:schemeClr>
                  </a:solidFill>
                  <a:latin typeface="DINCond-Light" pitchFamily="2" charset="77"/>
                </a:rPr>
                <a:t>Cycles</a:t>
              </a:r>
              <a:endParaRPr lang="en-US" sz="2400" dirty="0">
                <a:solidFill>
                  <a:schemeClr val="tx1">
                    <a:lumMod val="50000"/>
                  </a:schemeClr>
                </a:solidFill>
                <a:latin typeface="DINCond-Light" pitchFamily="2" charset="77"/>
              </a:endParaRPr>
            </a:p>
          </p:txBody>
        </p:sp>
      </p:grpSp>
    </p:spTree>
    <p:extLst>
      <p:ext uri="{BB962C8B-B14F-4D97-AF65-F5344CB8AC3E}">
        <p14:creationId xmlns:p14="http://schemas.microsoft.com/office/powerpoint/2010/main" val="249441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9A35C-8CF6-0547-BFD5-F110AFACD01B}"/>
              </a:ext>
            </a:extLst>
          </p:cNvPr>
          <p:cNvSpPr/>
          <p:nvPr/>
        </p:nvSpPr>
        <p:spPr>
          <a:xfrm>
            <a:off x="0" y="0"/>
            <a:ext cx="121919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TextBox 3">
            <a:extLst>
              <a:ext uri="{FF2B5EF4-FFF2-40B4-BE49-F238E27FC236}">
                <a16:creationId xmlns:a16="http://schemas.microsoft.com/office/drawing/2014/main" id="{83EC7FFB-F4AF-2544-A1F7-898CE7FC4DE6}"/>
              </a:ext>
            </a:extLst>
          </p:cNvPr>
          <p:cNvSpPr txBox="1"/>
          <p:nvPr/>
        </p:nvSpPr>
        <p:spPr>
          <a:xfrm>
            <a:off x="2040559" y="2951946"/>
            <a:ext cx="8110879" cy="523220"/>
          </a:xfrm>
          <a:prstGeom prst="rect">
            <a:avLst/>
          </a:prstGeom>
          <a:noFill/>
        </p:spPr>
        <p:txBody>
          <a:bodyPr wrap="square" rtlCol="0">
            <a:spAutoFit/>
          </a:bodyPr>
          <a:lstStyle/>
          <a:p>
            <a:pPr algn="ctr"/>
            <a:r>
              <a:rPr lang="en-US" sz="2800" b="1" i="1" dirty="0">
                <a:solidFill>
                  <a:schemeClr val="bg1"/>
                </a:solidFill>
              </a:rPr>
              <a:t>OK, how does SGD work?</a:t>
            </a:r>
            <a:endParaRPr lang="en-US" sz="2800" b="1" i="1" u="sng" dirty="0">
              <a:solidFill>
                <a:schemeClr val="bg1"/>
              </a:solidFill>
            </a:endParaRPr>
          </a:p>
        </p:txBody>
      </p:sp>
    </p:spTree>
    <p:extLst>
      <p:ext uri="{BB962C8B-B14F-4D97-AF65-F5344CB8AC3E}">
        <p14:creationId xmlns:p14="http://schemas.microsoft.com/office/powerpoint/2010/main" val="3308185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29DA-5F21-634A-AFDB-A1D6BA673E7A}"/>
              </a:ext>
            </a:extLst>
          </p:cNvPr>
          <p:cNvSpPr>
            <a:spLocks noGrp="1"/>
          </p:cNvSpPr>
          <p:nvPr>
            <p:ph type="ctrTitle"/>
          </p:nvPr>
        </p:nvSpPr>
        <p:spPr/>
        <p:txBody>
          <a:bodyPr>
            <a:normAutofit fontScale="90000"/>
          </a:bodyPr>
          <a:lstStyle/>
          <a:p>
            <a:r>
              <a:rPr lang="en-US" dirty="0"/>
              <a:t>Original Synchronous Implementation: Compute-Bound</a:t>
            </a:r>
          </a:p>
        </p:txBody>
      </p:sp>
      <p:pic>
        <p:nvPicPr>
          <p:cNvPr id="3" name="Picture 2">
            <a:extLst>
              <a:ext uri="{FF2B5EF4-FFF2-40B4-BE49-F238E27FC236}">
                <a16:creationId xmlns:a16="http://schemas.microsoft.com/office/drawing/2014/main" id="{42BA7D6F-817F-A54A-AB47-9102DBA7DBED}"/>
              </a:ext>
            </a:extLst>
          </p:cNvPr>
          <p:cNvPicPr>
            <a:picLocks noChangeAspect="1"/>
          </p:cNvPicPr>
          <p:nvPr/>
        </p:nvPicPr>
        <p:blipFill>
          <a:blip r:embed="rId3"/>
          <a:stretch>
            <a:fillRect/>
          </a:stretch>
        </p:blipFill>
        <p:spPr>
          <a:xfrm>
            <a:off x="398471" y="1294787"/>
            <a:ext cx="5360714" cy="5288467"/>
          </a:xfrm>
          <a:prstGeom prst="rect">
            <a:avLst/>
          </a:prstGeom>
        </p:spPr>
      </p:pic>
      <p:sp>
        <p:nvSpPr>
          <p:cNvPr id="4" name="Title 6">
            <a:extLst>
              <a:ext uri="{FF2B5EF4-FFF2-40B4-BE49-F238E27FC236}">
                <a16:creationId xmlns:a16="http://schemas.microsoft.com/office/drawing/2014/main" id="{4D2EE01A-DA29-E541-8E64-7BAE001AD6DB}"/>
              </a:ext>
            </a:extLst>
          </p:cNvPr>
          <p:cNvSpPr txBox="1">
            <a:spLocks/>
          </p:cNvSpPr>
          <p:nvPr/>
        </p:nvSpPr>
        <p:spPr>
          <a:xfrm>
            <a:off x="5717816" y="1294788"/>
            <a:ext cx="5500047" cy="1210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r>
              <a:rPr lang="en-US" sz="2800" b="1" i="1" u="sng" dirty="0">
                <a:latin typeface="Lato" panose="020F0502020204030203" pitchFamily="34" charset="0"/>
                <a:ea typeface="Lato" panose="020F0502020204030203" pitchFamily="34" charset="0"/>
                <a:cs typeface="Lato" panose="020F0502020204030203" pitchFamily="34" charset="0"/>
              </a:rPr>
              <a:t>Key idea</a:t>
            </a:r>
            <a:r>
              <a:rPr lang="en-US" sz="2800" i="1" dirty="0">
                <a:latin typeface="Lato" panose="020F0502020204030203" pitchFamily="34" charset="0"/>
                <a:ea typeface="Lato" panose="020F0502020204030203" pitchFamily="34" charset="0"/>
                <a:cs typeface="Lato" panose="020F0502020204030203" pitchFamily="34" charset="0"/>
              </a:rPr>
              <a:t>: to keep the RAW dependency, regarding the model x.</a:t>
            </a:r>
          </a:p>
        </p:txBody>
      </p:sp>
      <p:sp>
        <p:nvSpPr>
          <p:cNvPr id="10" name="Title 1">
            <a:extLst>
              <a:ext uri="{FF2B5EF4-FFF2-40B4-BE49-F238E27FC236}">
                <a16:creationId xmlns:a16="http://schemas.microsoft.com/office/drawing/2014/main" id="{1FFC79C4-6F4D-6D41-8ACA-980846959C0A}"/>
              </a:ext>
            </a:extLst>
          </p:cNvPr>
          <p:cNvSpPr txBox="1">
            <a:spLocks/>
          </p:cNvSpPr>
          <p:nvPr/>
        </p:nvSpPr>
        <p:spPr>
          <a:xfrm>
            <a:off x="6891859" y="2661141"/>
            <a:ext cx="4004667" cy="721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8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Original  Implementation</a:t>
            </a:r>
          </a:p>
        </p:txBody>
      </p:sp>
      <p:sp>
        <p:nvSpPr>
          <p:cNvPr id="12" name="TextBox 11">
            <a:extLst>
              <a:ext uri="{FF2B5EF4-FFF2-40B4-BE49-F238E27FC236}">
                <a16:creationId xmlns:a16="http://schemas.microsoft.com/office/drawing/2014/main" id="{2E4BF967-30FF-D24A-B571-B710A87AAD71}"/>
              </a:ext>
            </a:extLst>
          </p:cNvPr>
          <p:cNvSpPr txBox="1"/>
          <p:nvPr/>
        </p:nvSpPr>
        <p:spPr>
          <a:xfrm>
            <a:off x="7373828" y="6061017"/>
            <a:ext cx="2792171" cy="584775"/>
          </a:xfrm>
          <a:prstGeom prst="rect">
            <a:avLst/>
          </a:prstGeom>
          <a:noFill/>
          <a:ln w="12700">
            <a:solidFill>
              <a:schemeClr val="tx1">
                <a:lumMod val="50000"/>
              </a:schemeClr>
            </a:solidFill>
          </a:ln>
        </p:spPr>
        <p:txBody>
          <a:bodyPr wrap="square" rtlCol="0">
            <a:spAutoFit/>
          </a:bodyPr>
          <a:lstStyle/>
          <a:p>
            <a:r>
              <a:rPr lang="en-US" sz="3200" i="1" dirty="0">
                <a:solidFill>
                  <a:srgbClr val="FF0000"/>
                </a:solidFill>
              </a:rPr>
              <a:t>50% Utilization</a:t>
            </a:r>
          </a:p>
        </p:txBody>
      </p:sp>
      <p:cxnSp>
        <p:nvCxnSpPr>
          <p:cNvPr id="13" name="Elbow Connector 12">
            <a:extLst>
              <a:ext uri="{FF2B5EF4-FFF2-40B4-BE49-F238E27FC236}">
                <a16:creationId xmlns:a16="http://schemas.microsoft.com/office/drawing/2014/main" id="{8E112D04-3416-0C46-AC2C-169A75F351F0}"/>
              </a:ext>
            </a:extLst>
          </p:cNvPr>
          <p:cNvCxnSpPr>
            <a:cxnSpLocks/>
          </p:cNvCxnSpPr>
          <p:nvPr/>
        </p:nvCxnSpPr>
        <p:spPr>
          <a:xfrm rot="5400000" flipH="1" flipV="1">
            <a:off x="8505741" y="5788186"/>
            <a:ext cx="519313" cy="2"/>
          </a:xfrm>
          <a:prstGeom prst="bentConnector3">
            <a:avLst>
              <a:gd name="adj1" fmla="val 5000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10748E-679D-6A4E-8FC7-343F4110130A}"/>
              </a:ext>
            </a:extLst>
          </p:cNvPr>
          <p:cNvCxnSpPr>
            <a:cxnSpLocks/>
          </p:cNvCxnSpPr>
          <p:nvPr/>
        </p:nvCxnSpPr>
        <p:spPr>
          <a:xfrm flipV="1">
            <a:off x="5717816" y="3990234"/>
            <a:ext cx="6444343" cy="1513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8B795E-C618-7946-AB39-491AD3CBF5C0}"/>
              </a:ext>
            </a:extLst>
          </p:cNvPr>
          <p:cNvCxnSpPr>
            <a:cxnSpLocks/>
          </p:cNvCxnSpPr>
          <p:nvPr/>
        </p:nvCxnSpPr>
        <p:spPr>
          <a:xfrm>
            <a:off x="5717816" y="4690044"/>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BB3D8A-5A85-8E4A-9BB4-328E90FDDF38}"/>
              </a:ext>
            </a:extLst>
          </p:cNvPr>
          <p:cNvCxnSpPr>
            <a:cxnSpLocks/>
          </p:cNvCxnSpPr>
          <p:nvPr/>
        </p:nvCxnSpPr>
        <p:spPr>
          <a:xfrm>
            <a:off x="5717816" y="5404146"/>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A408F9-ADB7-D845-9ED7-490C2C94EDE3}"/>
              </a:ext>
            </a:extLst>
          </p:cNvPr>
          <p:cNvCxnSpPr>
            <a:cxnSpLocks/>
          </p:cNvCxnSpPr>
          <p:nvPr/>
        </p:nvCxnSpPr>
        <p:spPr>
          <a:xfrm flipV="1">
            <a:off x="6847798" y="3413860"/>
            <a:ext cx="0" cy="199028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91DE9C-E76F-6942-8701-08DC704F17B9}"/>
              </a:ext>
            </a:extLst>
          </p:cNvPr>
          <p:cNvSpPr txBox="1"/>
          <p:nvPr/>
        </p:nvSpPr>
        <p:spPr>
          <a:xfrm>
            <a:off x="5821599" y="3343903"/>
            <a:ext cx="926201" cy="646331"/>
          </a:xfrm>
          <a:prstGeom prst="rect">
            <a:avLst/>
          </a:prstGeom>
          <a:noFill/>
        </p:spPr>
        <p:txBody>
          <a:bodyPr wrap="square" rtlCol="0">
            <a:spAutoFit/>
          </a:bodyPr>
          <a:lstStyle/>
          <a:p>
            <a:r>
              <a:rPr lang="en-US" dirty="0">
                <a:solidFill>
                  <a:srgbClr val="00B0F0"/>
                </a:solidFill>
                <a:latin typeface="DINPro" panose="02000503030000020004" pitchFamily="2" charset="0"/>
              </a:rPr>
              <a:t>Model</a:t>
            </a:r>
          </a:p>
          <a:p>
            <a:r>
              <a:rPr lang="en-US" dirty="0">
                <a:solidFill>
                  <a:srgbClr val="00B0F0"/>
                </a:solidFill>
                <a:latin typeface="DINPro" panose="02000503030000020004" pitchFamily="2" charset="0"/>
              </a:rPr>
              <a:t>Read</a:t>
            </a:r>
          </a:p>
        </p:txBody>
      </p:sp>
      <p:sp>
        <p:nvSpPr>
          <p:cNvPr id="20" name="TextBox 19">
            <a:extLst>
              <a:ext uri="{FF2B5EF4-FFF2-40B4-BE49-F238E27FC236}">
                <a16:creationId xmlns:a16="http://schemas.microsoft.com/office/drawing/2014/main" id="{CD543C50-6229-7142-9131-B3D7AC2652BC}"/>
              </a:ext>
            </a:extLst>
          </p:cNvPr>
          <p:cNvSpPr txBox="1"/>
          <p:nvPr/>
        </p:nvSpPr>
        <p:spPr>
          <a:xfrm>
            <a:off x="5809257" y="4060077"/>
            <a:ext cx="1029983" cy="646331"/>
          </a:xfrm>
          <a:prstGeom prst="rect">
            <a:avLst/>
          </a:prstGeom>
          <a:noFill/>
        </p:spPr>
        <p:txBody>
          <a:bodyPr wrap="square" rtlCol="0">
            <a:spAutoFit/>
          </a:bodyPr>
          <a:lstStyle/>
          <a:p>
            <a:r>
              <a:rPr lang="en-US" dirty="0">
                <a:solidFill>
                  <a:srgbClr val="C00000"/>
                </a:solidFill>
                <a:latin typeface="DINPro" panose="02000503030000020004" pitchFamily="2" charset="0"/>
              </a:rPr>
              <a:t>Dot</a:t>
            </a:r>
            <a:r>
              <a:rPr lang="zh-CN" altLang="en-US" dirty="0">
                <a:solidFill>
                  <a:srgbClr val="C00000"/>
                </a:solidFill>
                <a:latin typeface="DINPro" panose="02000503030000020004" pitchFamily="2" charset="0"/>
              </a:rPr>
              <a:t> </a:t>
            </a:r>
            <a:r>
              <a:rPr lang="en-US" altLang="zh-CN" dirty="0">
                <a:solidFill>
                  <a:srgbClr val="C00000"/>
                </a:solidFill>
                <a:latin typeface="DINPro" panose="02000503030000020004" pitchFamily="2" charset="0"/>
              </a:rPr>
              <a:t>Product</a:t>
            </a:r>
            <a:endParaRPr lang="en-US" dirty="0">
              <a:solidFill>
                <a:srgbClr val="C00000"/>
              </a:solidFill>
              <a:latin typeface="DINPro" panose="02000503030000020004" pitchFamily="2" charset="0"/>
            </a:endParaRPr>
          </a:p>
        </p:txBody>
      </p:sp>
      <p:sp>
        <p:nvSpPr>
          <p:cNvPr id="22" name="TextBox 21">
            <a:extLst>
              <a:ext uri="{FF2B5EF4-FFF2-40B4-BE49-F238E27FC236}">
                <a16:creationId xmlns:a16="http://schemas.microsoft.com/office/drawing/2014/main" id="{96B1B7B0-6243-E545-A03F-909556E8C873}"/>
              </a:ext>
            </a:extLst>
          </p:cNvPr>
          <p:cNvSpPr txBox="1"/>
          <p:nvPr/>
        </p:nvSpPr>
        <p:spPr>
          <a:xfrm>
            <a:off x="5819707" y="4787241"/>
            <a:ext cx="926201" cy="646331"/>
          </a:xfrm>
          <a:prstGeom prst="rect">
            <a:avLst/>
          </a:prstGeom>
          <a:noFill/>
        </p:spPr>
        <p:txBody>
          <a:bodyPr wrap="square" rtlCol="0">
            <a:spAutoFit/>
          </a:bodyPr>
          <a:lstStyle/>
          <a:p>
            <a:r>
              <a:rPr lang="en-US" dirty="0">
                <a:solidFill>
                  <a:srgbClr val="92D050"/>
                </a:solidFill>
                <a:latin typeface="DINPro" panose="02000503030000020004" pitchFamily="2" charset="0"/>
              </a:rPr>
              <a:t>Model</a:t>
            </a:r>
          </a:p>
          <a:p>
            <a:r>
              <a:rPr lang="en-US" dirty="0">
                <a:solidFill>
                  <a:srgbClr val="92D050"/>
                </a:solidFill>
                <a:latin typeface="DINPro" panose="02000503030000020004" pitchFamily="2" charset="0"/>
              </a:rPr>
              <a:t>Write</a:t>
            </a:r>
          </a:p>
        </p:txBody>
      </p:sp>
      <p:grpSp>
        <p:nvGrpSpPr>
          <p:cNvPr id="8" name="Group 7">
            <a:extLst>
              <a:ext uri="{FF2B5EF4-FFF2-40B4-BE49-F238E27FC236}">
                <a16:creationId xmlns:a16="http://schemas.microsoft.com/office/drawing/2014/main" id="{02CC9E0C-E9BF-3B44-8CD3-F6234802C646}"/>
              </a:ext>
            </a:extLst>
          </p:cNvPr>
          <p:cNvGrpSpPr/>
          <p:nvPr/>
        </p:nvGrpSpPr>
        <p:grpSpPr>
          <a:xfrm>
            <a:off x="6943743" y="3261657"/>
            <a:ext cx="1255986" cy="1157650"/>
            <a:chOff x="6943743" y="3261657"/>
            <a:chExt cx="1255986" cy="1157650"/>
          </a:xfrm>
        </p:grpSpPr>
        <p:cxnSp>
          <p:nvCxnSpPr>
            <p:cNvPr id="19" name="Straight Connector 18">
              <a:extLst>
                <a:ext uri="{FF2B5EF4-FFF2-40B4-BE49-F238E27FC236}">
                  <a16:creationId xmlns:a16="http://schemas.microsoft.com/office/drawing/2014/main" id="{D48A2F7D-7142-4742-AA88-22FCADD04CA3}"/>
                </a:ext>
              </a:extLst>
            </p:cNvPr>
            <p:cNvCxnSpPr>
              <a:cxnSpLocks/>
            </p:cNvCxnSpPr>
            <p:nvPr/>
          </p:nvCxnSpPr>
          <p:spPr>
            <a:xfrm>
              <a:off x="6943743" y="3667069"/>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A8D82D9-B03B-894D-89E4-83D0CD7AD5BD}"/>
                </a:ext>
              </a:extLst>
            </p:cNvPr>
            <p:cNvCxnSpPr>
              <a:cxnSpLocks/>
            </p:cNvCxnSpPr>
            <p:nvPr/>
          </p:nvCxnSpPr>
          <p:spPr>
            <a:xfrm>
              <a:off x="6947797" y="4406770"/>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47C98B2-D410-C046-9ABC-334A80EC2763}"/>
                </a:ext>
              </a:extLst>
            </p:cNvPr>
            <p:cNvSpPr txBox="1"/>
            <p:nvPr/>
          </p:nvSpPr>
          <p:spPr>
            <a:xfrm>
              <a:off x="7123710" y="3261657"/>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1</a:t>
              </a:r>
              <a:r>
                <a:rPr lang="en-US" altLang="zh-CN" baseline="30000" dirty="0">
                  <a:solidFill>
                    <a:srgbClr val="00B0F0"/>
                  </a:solidFill>
                  <a:latin typeface="DINCond-Light" pitchFamily="2" charset="77"/>
                </a:rPr>
                <a:t>st</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31" name="TextBox 30">
              <a:extLst>
                <a:ext uri="{FF2B5EF4-FFF2-40B4-BE49-F238E27FC236}">
                  <a16:creationId xmlns:a16="http://schemas.microsoft.com/office/drawing/2014/main" id="{6EA93688-5F06-9645-B5A3-F7819B791CA1}"/>
                </a:ext>
              </a:extLst>
            </p:cNvPr>
            <p:cNvSpPr txBox="1"/>
            <p:nvPr/>
          </p:nvSpPr>
          <p:spPr>
            <a:xfrm>
              <a:off x="7136207" y="4039086"/>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1</a:t>
              </a:r>
              <a:r>
                <a:rPr lang="en-US" altLang="zh-CN" baseline="30000" dirty="0">
                  <a:solidFill>
                    <a:srgbClr val="C00000"/>
                  </a:solidFill>
                  <a:latin typeface="DINCond-Light" pitchFamily="2" charset="77"/>
                </a:rPr>
                <a:t>st</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grpSp>
      <p:grpSp>
        <p:nvGrpSpPr>
          <p:cNvPr id="6" name="Group 5">
            <a:extLst>
              <a:ext uri="{FF2B5EF4-FFF2-40B4-BE49-F238E27FC236}">
                <a16:creationId xmlns:a16="http://schemas.microsoft.com/office/drawing/2014/main" id="{66BC23D0-9991-774D-92D6-2C339BE3B330}"/>
              </a:ext>
            </a:extLst>
          </p:cNvPr>
          <p:cNvGrpSpPr/>
          <p:nvPr/>
        </p:nvGrpSpPr>
        <p:grpSpPr>
          <a:xfrm>
            <a:off x="9447460" y="3308022"/>
            <a:ext cx="1255986" cy="1822189"/>
            <a:chOff x="9447460" y="3308022"/>
            <a:chExt cx="1255986" cy="1822189"/>
          </a:xfrm>
        </p:grpSpPr>
        <p:cxnSp>
          <p:nvCxnSpPr>
            <p:cNvPr id="25" name="Straight Connector 24">
              <a:extLst>
                <a:ext uri="{FF2B5EF4-FFF2-40B4-BE49-F238E27FC236}">
                  <a16:creationId xmlns:a16="http://schemas.microsoft.com/office/drawing/2014/main" id="{D59B13CE-5858-7246-86D4-215B6E3E02CA}"/>
                </a:ext>
              </a:extLst>
            </p:cNvPr>
            <p:cNvCxnSpPr>
              <a:cxnSpLocks/>
            </p:cNvCxnSpPr>
            <p:nvPr/>
          </p:nvCxnSpPr>
          <p:spPr>
            <a:xfrm>
              <a:off x="9447460" y="3714965"/>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CD63550-1FE6-9A49-8F11-0F4D522F17AE}"/>
                </a:ext>
              </a:extLst>
            </p:cNvPr>
            <p:cNvCxnSpPr>
              <a:cxnSpLocks/>
            </p:cNvCxnSpPr>
            <p:nvPr/>
          </p:nvCxnSpPr>
          <p:spPr>
            <a:xfrm>
              <a:off x="9451514" y="4454666"/>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B96894-007A-6A40-A454-EF42F9377A25}"/>
                </a:ext>
              </a:extLst>
            </p:cNvPr>
            <p:cNvCxnSpPr>
              <a:cxnSpLocks/>
            </p:cNvCxnSpPr>
            <p:nvPr/>
          </p:nvCxnSpPr>
          <p:spPr>
            <a:xfrm flipV="1">
              <a:off x="9447607" y="4454666"/>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547054-1BE2-A741-99A9-921B2C5E4B90}"/>
                </a:ext>
              </a:extLst>
            </p:cNvPr>
            <p:cNvSpPr txBox="1"/>
            <p:nvPr/>
          </p:nvSpPr>
          <p:spPr>
            <a:xfrm>
              <a:off x="9610325" y="3308022"/>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2</a:t>
              </a:r>
              <a:r>
                <a:rPr lang="en-US" altLang="zh-CN" baseline="30000" dirty="0">
                  <a:solidFill>
                    <a:srgbClr val="00B0F0"/>
                  </a:solidFill>
                  <a:latin typeface="DINCond-Light" pitchFamily="2" charset="77"/>
                </a:rPr>
                <a:t>rd</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32" name="TextBox 31">
              <a:extLst>
                <a:ext uri="{FF2B5EF4-FFF2-40B4-BE49-F238E27FC236}">
                  <a16:creationId xmlns:a16="http://schemas.microsoft.com/office/drawing/2014/main" id="{6A97210A-3690-044A-994C-A7CC2127636D}"/>
                </a:ext>
              </a:extLst>
            </p:cNvPr>
            <p:cNvSpPr txBox="1"/>
            <p:nvPr/>
          </p:nvSpPr>
          <p:spPr>
            <a:xfrm>
              <a:off x="9610325" y="4109592"/>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2</a:t>
              </a:r>
              <a:r>
                <a:rPr lang="en-US" altLang="zh-CN" baseline="30000" dirty="0">
                  <a:solidFill>
                    <a:srgbClr val="C00000"/>
                  </a:solidFill>
                  <a:latin typeface="DINCond-Light" pitchFamily="2" charset="77"/>
                </a:rPr>
                <a:t>rd</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grpSp>
      <p:grpSp>
        <p:nvGrpSpPr>
          <p:cNvPr id="5" name="Group 4">
            <a:extLst>
              <a:ext uri="{FF2B5EF4-FFF2-40B4-BE49-F238E27FC236}">
                <a16:creationId xmlns:a16="http://schemas.microsoft.com/office/drawing/2014/main" id="{C31D9DF6-F028-9B4C-80F3-C46DFFFC16C0}"/>
              </a:ext>
            </a:extLst>
          </p:cNvPr>
          <p:cNvGrpSpPr/>
          <p:nvPr/>
        </p:nvGrpSpPr>
        <p:grpSpPr>
          <a:xfrm>
            <a:off x="8201163" y="4399571"/>
            <a:ext cx="1262773" cy="738411"/>
            <a:chOff x="8184834" y="4383242"/>
            <a:chExt cx="1262773" cy="738411"/>
          </a:xfrm>
        </p:grpSpPr>
        <p:cxnSp>
          <p:nvCxnSpPr>
            <p:cNvPr id="23" name="Straight Connector 22">
              <a:extLst>
                <a:ext uri="{FF2B5EF4-FFF2-40B4-BE49-F238E27FC236}">
                  <a16:creationId xmlns:a16="http://schemas.microsoft.com/office/drawing/2014/main" id="{29EDB926-28BA-7149-BE26-530DA7A4BC94}"/>
                </a:ext>
              </a:extLst>
            </p:cNvPr>
            <p:cNvCxnSpPr>
              <a:cxnSpLocks/>
            </p:cNvCxnSpPr>
            <p:nvPr/>
          </p:nvCxnSpPr>
          <p:spPr>
            <a:xfrm>
              <a:off x="8195675" y="5109116"/>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15EC1A-6534-074E-8C38-21435671D56B}"/>
                </a:ext>
              </a:extLst>
            </p:cNvPr>
            <p:cNvCxnSpPr>
              <a:cxnSpLocks/>
            </p:cNvCxnSpPr>
            <p:nvPr/>
          </p:nvCxnSpPr>
          <p:spPr>
            <a:xfrm flipV="1">
              <a:off x="8184834" y="4383242"/>
              <a:ext cx="0" cy="725874"/>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531D7A0-9528-D740-A657-15109614FE3E}"/>
                </a:ext>
              </a:extLst>
            </p:cNvPr>
            <p:cNvSpPr txBox="1"/>
            <p:nvPr/>
          </p:nvSpPr>
          <p:spPr>
            <a:xfrm>
              <a:off x="8372660" y="4740249"/>
              <a:ext cx="959988" cy="369332"/>
            </a:xfrm>
            <a:prstGeom prst="rect">
              <a:avLst/>
            </a:prstGeom>
            <a:noFill/>
          </p:spPr>
          <p:txBody>
            <a:bodyPr wrap="square" rtlCol="0">
              <a:spAutoFit/>
            </a:bodyPr>
            <a:lstStyle/>
            <a:p>
              <a:r>
                <a:rPr lang="en-US" altLang="zh-CN" dirty="0">
                  <a:solidFill>
                    <a:srgbClr val="92D050"/>
                  </a:solidFill>
                  <a:latin typeface="DINCond-Light" pitchFamily="2" charset="77"/>
                </a:rPr>
                <a:t>1</a:t>
              </a:r>
              <a:r>
                <a:rPr lang="en-US" altLang="zh-CN" baseline="30000" dirty="0">
                  <a:solidFill>
                    <a:srgbClr val="92D050"/>
                  </a:solidFill>
                  <a:latin typeface="DINCond-Light" pitchFamily="2" charset="77"/>
                </a:rPr>
                <a:t>st</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grpSp>
      <p:grpSp>
        <p:nvGrpSpPr>
          <p:cNvPr id="7" name="Group 6">
            <a:extLst>
              <a:ext uri="{FF2B5EF4-FFF2-40B4-BE49-F238E27FC236}">
                <a16:creationId xmlns:a16="http://schemas.microsoft.com/office/drawing/2014/main" id="{CC8B8BBF-F8F8-B246-8D55-4D1626FA24B6}"/>
              </a:ext>
            </a:extLst>
          </p:cNvPr>
          <p:cNvGrpSpPr/>
          <p:nvPr/>
        </p:nvGrpSpPr>
        <p:grpSpPr>
          <a:xfrm>
            <a:off x="10696425" y="4454140"/>
            <a:ext cx="1251932" cy="677710"/>
            <a:chOff x="10696425" y="4454140"/>
            <a:chExt cx="1251932" cy="677710"/>
          </a:xfrm>
        </p:grpSpPr>
        <p:cxnSp>
          <p:nvCxnSpPr>
            <p:cNvPr id="28" name="Straight Connector 27">
              <a:extLst>
                <a:ext uri="{FF2B5EF4-FFF2-40B4-BE49-F238E27FC236}">
                  <a16:creationId xmlns:a16="http://schemas.microsoft.com/office/drawing/2014/main" id="{F53E144A-9FAC-6C49-BC2D-620F13B6ED87}"/>
                </a:ext>
              </a:extLst>
            </p:cNvPr>
            <p:cNvCxnSpPr>
              <a:cxnSpLocks/>
            </p:cNvCxnSpPr>
            <p:nvPr/>
          </p:nvCxnSpPr>
          <p:spPr>
            <a:xfrm>
              <a:off x="10696425" y="5117674"/>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5A10779-F004-CD4E-ADC0-D07DDFE0A448}"/>
                </a:ext>
              </a:extLst>
            </p:cNvPr>
            <p:cNvSpPr txBox="1"/>
            <p:nvPr/>
          </p:nvSpPr>
          <p:spPr>
            <a:xfrm>
              <a:off x="10814882" y="4762518"/>
              <a:ext cx="1069797" cy="369332"/>
            </a:xfrm>
            <a:prstGeom prst="rect">
              <a:avLst/>
            </a:prstGeom>
            <a:noFill/>
          </p:spPr>
          <p:txBody>
            <a:bodyPr wrap="square" rtlCol="0">
              <a:spAutoFit/>
            </a:bodyPr>
            <a:lstStyle/>
            <a:p>
              <a:r>
                <a:rPr lang="en-US" altLang="zh-CN" dirty="0">
                  <a:solidFill>
                    <a:srgbClr val="92D050"/>
                  </a:solidFill>
                  <a:latin typeface="DINCond-Light" pitchFamily="2" charset="77"/>
                </a:rPr>
                <a:t>2</a:t>
              </a:r>
              <a:r>
                <a:rPr lang="en-US" altLang="zh-CN" baseline="30000" dirty="0">
                  <a:solidFill>
                    <a:srgbClr val="92D050"/>
                  </a:solidFill>
                  <a:latin typeface="DINCond-Light" pitchFamily="2" charset="77"/>
                </a:rPr>
                <a:t>rd</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cxnSp>
          <p:nvCxnSpPr>
            <p:cNvPr id="35" name="Straight Connector 34">
              <a:extLst>
                <a:ext uri="{FF2B5EF4-FFF2-40B4-BE49-F238E27FC236}">
                  <a16:creationId xmlns:a16="http://schemas.microsoft.com/office/drawing/2014/main" id="{80629365-B849-6343-AE08-57B09C2E8D17}"/>
                </a:ext>
              </a:extLst>
            </p:cNvPr>
            <p:cNvCxnSpPr>
              <a:cxnSpLocks/>
            </p:cNvCxnSpPr>
            <p:nvPr/>
          </p:nvCxnSpPr>
          <p:spPr>
            <a:xfrm flipV="1">
              <a:off x="10696425" y="4454140"/>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F35B6F63-06B2-4D49-AAF4-404400EF5C42}"/>
              </a:ext>
            </a:extLst>
          </p:cNvPr>
          <p:cNvCxnSpPr>
            <a:cxnSpLocks/>
          </p:cNvCxnSpPr>
          <p:nvPr/>
        </p:nvCxnSpPr>
        <p:spPr>
          <a:xfrm>
            <a:off x="10870533" y="3477841"/>
            <a:ext cx="1103950" cy="0"/>
          </a:xfrm>
          <a:prstGeom prst="line">
            <a:avLst/>
          </a:prstGeom>
          <a:ln w="31750">
            <a:solidFill>
              <a:schemeClr val="tx2">
                <a:lumMod val="50000"/>
              </a:schemeClr>
            </a:solidFill>
            <a:prstDash val="sysDot"/>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E91317E-97B4-0440-A5B9-551A8AF305F8}"/>
              </a:ext>
            </a:extLst>
          </p:cNvPr>
          <p:cNvSpPr txBox="1"/>
          <p:nvPr/>
        </p:nvSpPr>
        <p:spPr>
          <a:xfrm>
            <a:off x="10999500" y="3042895"/>
            <a:ext cx="806801" cy="461665"/>
          </a:xfrm>
          <a:prstGeom prst="rect">
            <a:avLst/>
          </a:prstGeom>
          <a:noFill/>
        </p:spPr>
        <p:txBody>
          <a:bodyPr wrap="square" rtlCol="0">
            <a:spAutoFit/>
          </a:bodyPr>
          <a:lstStyle/>
          <a:p>
            <a:r>
              <a:rPr lang="en-US" altLang="zh-CN" sz="2400" dirty="0">
                <a:solidFill>
                  <a:schemeClr val="tx1">
                    <a:lumMod val="50000"/>
                  </a:schemeClr>
                </a:solidFill>
                <a:latin typeface="DINCond-Light" pitchFamily="2" charset="77"/>
              </a:rPr>
              <a:t>Cycles</a:t>
            </a:r>
            <a:endParaRPr lang="en-US" sz="2400" dirty="0">
              <a:solidFill>
                <a:schemeClr val="tx1">
                  <a:lumMod val="50000"/>
                </a:schemeClr>
              </a:solidFill>
              <a:latin typeface="DINCond-Light" pitchFamily="2" charset="77"/>
            </a:endParaRPr>
          </a:p>
        </p:txBody>
      </p:sp>
    </p:spTree>
    <p:extLst>
      <p:ext uri="{BB962C8B-B14F-4D97-AF65-F5344CB8AC3E}">
        <p14:creationId xmlns:p14="http://schemas.microsoft.com/office/powerpoint/2010/main" val="246471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29DA-5F21-634A-AFDB-A1D6BA673E7A}"/>
              </a:ext>
            </a:extLst>
          </p:cNvPr>
          <p:cNvSpPr>
            <a:spLocks noGrp="1"/>
          </p:cNvSpPr>
          <p:nvPr>
            <p:ph type="ctrTitle"/>
          </p:nvPr>
        </p:nvSpPr>
        <p:spPr/>
        <p:txBody>
          <a:bodyPr>
            <a:normAutofit fontScale="90000"/>
          </a:bodyPr>
          <a:lstStyle/>
          <a:p>
            <a:r>
              <a:rPr lang="en-US" dirty="0"/>
              <a:t>Optimal Synchronous Implementation: Memory-Bound</a:t>
            </a:r>
          </a:p>
        </p:txBody>
      </p:sp>
      <p:sp>
        <p:nvSpPr>
          <p:cNvPr id="11" name="Title 1">
            <a:extLst>
              <a:ext uri="{FF2B5EF4-FFF2-40B4-BE49-F238E27FC236}">
                <a16:creationId xmlns:a16="http://schemas.microsoft.com/office/drawing/2014/main" id="{019ED8E3-4993-F046-9ADE-004ED8312DDA}"/>
              </a:ext>
            </a:extLst>
          </p:cNvPr>
          <p:cNvSpPr txBox="1">
            <a:spLocks/>
          </p:cNvSpPr>
          <p:nvPr/>
        </p:nvSpPr>
        <p:spPr>
          <a:xfrm>
            <a:off x="277477" y="4722348"/>
            <a:ext cx="5333999" cy="7218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4000" b="1" dirty="0">
                <a:latin typeface="DINCond-Light" pitchFamily="2" charset="77"/>
                <a:ea typeface="Lato" panose="020F0502020204030203" pitchFamily="34" charset="0"/>
                <a:cs typeface="Lato" panose="020F0502020204030203" pitchFamily="34" charset="0"/>
              </a:rPr>
              <a:t>With Chaining: Memory-bound</a:t>
            </a:r>
          </a:p>
        </p:txBody>
      </p:sp>
      <p:sp>
        <p:nvSpPr>
          <p:cNvPr id="15" name="Title 1">
            <a:extLst>
              <a:ext uri="{FF2B5EF4-FFF2-40B4-BE49-F238E27FC236}">
                <a16:creationId xmlns:a16="http://schemas.microsoft.com/office/drawing/2014/main" id="{CDAE1D4A-92D2-B54F-AC18-3E3B84F5BBF9}"/>
              </a:ext>
            </a:extLst>
          </p:cNvPr>
          <p:cNvSpPr txBox="1">
            <a:spLocks/>
          </p:cNvSpPr>
          <p:nvPr/>
        </p:nvSpPr>
        <p:spPr>
          <a:xfrm>
            <a:off x="515357" y="1562808"/>
            <a:ext cx="4566095" cy="721806"/>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4000" b="1" dirty="0">
                <a:solidFill>
                  <a:schemeClr val="tx2">
                    <a:lumMod val="50000"/>
                  </a:schemeClr>
                </a:solidFill>
                <a:latin typeface="DINCond-Light" pitchFamily="2" charset="77"/>
                <a:ea typeface="Lato" panose="020F0502020204030203" pitchFamily="34" charset="0"/>
                <a:cs typeface="Lato" panose="020F0502020204030203" pitchFamily="34" charset="0"/>
              </a:rPr>
              <a:t>Original: Compute-bound</a:t>
            </a:r>
          </a:p>
        </p:txBody>
      </p:sp>
      <p:sp>
        <p:nvSpPr>
          <p:cNvPr id="17" name="TextBox 16">
            <a:extLst>
              <a:ext uri="{FF2B5EF4-FFF2-40B4-BE49-F238E27FC236}">
                <a16:creationId xmlns:a16="http://schemas.microsoft.com/office/drawing/2014/main" id="{9123A5E1-57EA-8945-88FF-8FBEE50758CB}"/>
              </a:ext>
            </a:extLst>
          </p:cNvPr>
          <p:cNvSpPr txBox="1"/>
          <p:nvPr/>
        </p:nvSpPr>
        <p:spPr>
          <a:xfrm>
            <a:off x="206805" y="2613760"/>
            <a:ext cx="5465672" cy="1815882"/>
          </a:xfrm>
          <a:prstGeom prst="rect">
            <a:avLst/>
          </a:prstGeom>
          <a:noFill/>
          <a:ln>
            <a:solidFill>
              <a:schemeClr val="tx1"/>
            </a:solidFill>
          </a:ln>
        </p:spPr>
        <p:txBody>
          <a:bodyPr wrap="square" rtlCol="0">
            <a:spAutoFit/>
          </a:bodyPr>
          <a:lstStyle/>
          <a:p>
            <a:r>
              <a:rPr lang="en-US" sz="2800" i="1" dirty="0">
                <a:solidFill>
                  <a:srgbClr val="FF0000"/>
                </a:solidFill>
              </a:rPr>
              <a:t>Observation</a:t>
            </a:r>
            <a:r>
              <a:rPr lang="en-US" sz="2800" i="1" dirty="0"/>
              <a:t>: </a:t>
            </a:r>
            <a:r>
              <a:rPr lang="en-US" sz="2800" i="1" dirty="0">
                <a:solidFill>
                  <a:schemeClr val="tx2"/>
                </a:solidFill>
              </a:rPr>
              <a:t>Custom hardware can update the model (thousands of weights) at the granularity level: 64 weights, not the whole model.</a:t>
            </a:r>
            <a:endParaRPr lang="en-US" sz="2800" i="1" dirty="0"/>
          </a:p>
        </p:txBody>
      </p:sp>
      <p:grpSp>
        <p:nvGrpSpPr>
          <p:cNvPr id="51" name="Group 50">
            <a:extLst>
              <a:ext uri="{FF2B5EF4-FFF2-40B4-BE49-F238E27FC236}">
                <a16:creationId xmlns:a16="http://schemas.microsoft.com/office/drawing/2014/main" id="{D71B1B1D-C421-3F42-9455-DE11050D33FF}"/>
              </a:ext>
            </a:extLst>
          </p:cNvPr>
          <p:cNvGrpSpPr/>
          <p:nvPr/>
        </p:nvGrpSpPr>
        <p:grpSpPr>
          <a:xfrm>
            <a:off x="5599675" y="781209"/>
            <a:ext cx="6444343" cy="2390677"/>
            <a:chOff x="5599675" y="781209"/>
            <a:chExt cx="6444343" cy="2390677"/>
          </a:xfrm>
        </p:grpSpPr>
        <p:cxnSp>
          <p:nvCxnSpPr>
            <p:cNvPr id="4" name="Straight Connector 3">
              <a:extLst>
                <a:ext uri="{FF2B5EF4-FFF2-40B4-BE49-F238E27FC236}">
                  <a16:creationId xmlns:a16="http://schemas.microsoft.com/office/drawing/2014/main" id="{F5EB070F-2F81-6041-9525-B53734D46BF0}"/>
                </a:ext>
              </a:extLst>
            </p:cNvPr>
            <p:cNvCxnSpPr>
              <a:cxnSpLocks/>
            </p:cNvCxnSpPr>
            <p:nvPr/>
          </p:nvCxnSpPr>
          <p:spPr>
            <a:xfrm flipV="1">
              <a:off x="5599675" y="1728548"/>
              <a:ext cx="6444343" cy="1513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E02FFD-CBD5-3247-AE04-30F208E96A32}"/>
                </a:ext>
              </a:extLst>
            </p:cNvPr>
            <p:cNvCxnSpPr>
              <a:cxnSpLocks/>
            </p:cNvCxnSpPr>
            <p:nvPr/>
          </p:nvCxnSpPr>
          <p:spPr>
            <a:xfrm>
              <a:off x="5599675" y="2428358"/>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C6627D-E7AE-5D4D-9706-06FE2E35C4D9}"/>
                </a:ext>
              </a:extLst>
            </p:cNvPr>
            <p:cNvCxnSpPr>
              <a:cxnSpLocks/>
            </p:cNvCxnSpPr>
            <p:nvPr/>
          </p:nvCxnSpPr>
          <p:spPr>
            <a:xfrm>
              <a:off x="5599675" y="3142460"/>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9C2D38-270E-A24E-B0C0-EEC264496485}"/>
                </a:ext>
              </a:extLst>
            </p:cNvPr>
            <p:cNvCxnSpPr>
              <a:cxnSpLocks/>
            </p:cNvCxnSpPr>
            <p:nvPr/>
          </p:nvCxnSpPr>
          <p:spPr>
            <a:xfrm flipV="1">
              <a:off x="6729657" y="1152174"/>
              <a:ext cx="0" cy="199028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E3CEF7A-C1C2-124F-833A-D323D49D6F77}"/>
                </a:ext>
              </a:extLst>
            </p:cNvPr>
            <p:cNvSpPr txBox="1"/>
            <p:nvPr/>
          </p:nvSpPr>
          <p:spPr>
            <a:xfrm>
              <a:off x="5703458" y="1082217"/>
              <a:ext cx="926201" cy="646331"/>
            </a:xfrm>
            <a:prstGeom prst="rect">
              <a:avLst/>
            </a:prstGeom>
            <a:noFill/>
          </p:spPr>
          <p:txBody>
            <a:bodyPr wrap="square" rtlCol="0">
              <a:spAutoFit/>
            </a:bodyPr>
            <a:lstStyle/>
            <a:p>
              <a:r>
                <a:rPr lang="en-US" dirty="0">
                  <a:solidFill>
                    <a:srgbClr val="00B0F0"/>
                  </a:solidFill>
                  <a:latin typeface="DINPro" panose="02000503030000020004" pitchFamily="2" charset="0"/>
                </a:rPr>
                <a:t>Model</a:t>
              </a:r>
            </a:p>
            <a:p>
              <a:r>
                <a:rPr lang="en-US" dirty="0">
                  <a:solidFill>
                    <a:srgbClr val="00B0F0"/>
                  </a:solidFill>
                  <a:latin typeface="DINPro" panose="02000503030000020004" pitchFamily="2" charset="0"/>
                </a:rPr>
                <a:t>Read</a:t>
              </a:r>
            </a:p>
          </p:txBody>
        </p:sp>
        <p:cxnSp>
          <p:nvCxnSpPr>
            <p:cNvPr id="21" name="Straight Connector 20">
              <a:extLst>
                <a:ext uri="{FF2B5EF4-FFF2-40B4-BE49-F238E27FC236}">
                  <a16:creationId xmlns:a16="http://schemas.microsoft.com/office/drawing/2014/main" id="{44A2809F-57E0-8641-8E60-928D527449F6}"/>
                </a:ext>
              </a:extLst>
            </p:cNvPr>
            <p:cNvCxnSpPr>
              <a:cxnSpLocks/>
            </p:cNvCxnSpPr>
            <p:nvPr/>
          </p:nvCxnSpPr>
          <p:spPr>
            <a:xfrm>
              <a:off x="6825602" y="1405383"/>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548F9C-A66A-DF4B-A371-BD604BAE600D}"/>
                </a:ext>
              </a:extLst>
            </p:cNvPr>
            <p:cNvSpPr txBox="1"/>
            <p:nvPr/>
          </p:nvSpPr>
          <p:spPr>
            <a:xfrm>
              <a:off x="5691116" y="1798391"/>
              <a:ext cx="1029983" cy="646331"/>
            </a:xfrm>
            <a:prstGeom prst="rect">
              <a:avLst/>
            </a:prstGeom>
            <a:noFill/>
          </p:spPr>
          <p:txBody>
            <a:bodyPr wrap="square" rtlCol="0">
              <a:spAutoFit/>
            </a:bodyPr>
            <a:lstStyle/>
            <a:p>
              <a:r>
                <a:rPr lang="en-US" dirty="0">
                  <a:solidFill>
                    <a:srgbClr val="C00000"/>
                  </a:solidFill>
                  <a:latin typeface="DINPro" panose="02000503030000020004" pitchFamily="2" charset="0"/>
                </a:rPr>
                <a:t>Dot</a:t>
              </a:r>
              <a:r>
                <a:rPr lang="zh-CN" altLang="en-US" dirty="0">
                  <a:solidFill>
                    <a:srgbClr val="C00000"/>
                  </a:solidFill>
                  <a:latin typeface="DINPro" panose="02000503030000020004" pitchFamily="2" charset="0"/>
                </a:rPr>
                <a:t> </a:t>
              </a:r>
              <a:r>
                <a:rPr lang="en-US" altLang="zh-CN" dirty="0">
                  <a:solidFill>
                    <a:srgbClr val="C00000"/>
                  </a:solidFill>
                  <a:latin typeface="DINPro" panose="02000503030000020004" pitchFamily="2" charset="0"/>
                </a:rPr>
                <a:t>Product</a:t>
              </a:r>
              <a:endParaRPr lang="en-US" dirty="0">
                <a:solidFill>
                  <a:srgbClr val="C00000"/>
                </a:solidFill>
                <a:latin typeface="DINPro" panose="02000503030000020004" pitchFamily="2" charset="0"/>
              </a:endParaRPr>
            </a:p>
          </p:txBody>
        </p:sp>
        <p:cxnSp>
          <p:nvCxnSpPr>
            <p:cNvPr id="27" name="Straight Connector 26">
              <a:extLst>
                <a:ext uri="{FF2B5EF4-FFF2-40B4-BE49-F238E27FC236}">
                  <a16:creationId xmlns:a16="http://schemas.microsoft.com/office/drawing/2014/main" id="{E204DE35-25AF-224A-BEDC-9E4F89A240C7}"/>
                </a:ext>
              </a:extLst>
            </p:cNvPr>
            <p:cNvCxnSpPr>
              <a:cxnSpLocks/>
            </p:cNvCxnSpPr>
            <p:nvPr/>
          </p:nvCxnSpPr>
          <p:spPr>
            <a:xfrm>
              <a:off x="6829656" y="2145084"/>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0D44162-2B71-1B4D-ABBF-C6B26D308605}"/>
                </a:ext>
              </a:extLst>
            </p:cNvPr>
            <p:cNvSpPr txBox="1"/>
            <p:nvPr/>
          </p:nvSpPr>
          <p:spPr>
            <a:xfrm>
              <a:off x="5701566" y="2525555"/>
              <a:ext cx="926201" cy="646331"/>
            </a:xfrm>
            <a:prstGeom prst="rect">
              <a:avLst/>
            </a:prstGeom>
            <a:noFill/>
          </p:spPr>
          <p:txBody>
            <a:bodyPr wrap="square" rtlCol="0">
              <a:spAutoFit/>
            </a:bodyPr>
            <a:lstStyle/>
            <a:p>
              <a:r>
                <a:rPr lang="en-US" dirty="0">
                  <a:solidFill>
                    <a:srgbClr val="92D050"/>
                  </a:solidFill>
                  <a:latin typeface="DINPro" panose="02000503030000020004" pitchFamily="2" charset="0"/>
                </a:rPr>
                <a:t>Model</a:t>
              </a:r>
            </a:p>
            <a:p>
              <a:r>
                <a:rPr lang="en-US" dirty="0">
                  <a:solidFill>
                    <a:srgbClr val="92D050"/>
                  </a:solidFill>
                  <a:latin typeface="DINPro" panose="02000503030000020004" pitchFamily="2" charset="0"/>
                </a:rPr>
                <a:t>Write</a:t>
              </a:r>
            </a:p>
          </p:txBody>
        </p:sp>
        <p:cxnSp>
          <p:nvCxnSpPr>
            <p:cNvPr id="29" name="Straight Connector 28">
              <a:extLst>
                <a:ext uri="{FF2B5EF4-FFF2-40B4-BE49-F238E27FC236}">
                  <a16:creationId xmlns:a16="http://schemas.microsoft.com/office/drawing/2014/main" id="{9DE532EE-63D0-4E42-B786-899255A410FA}"/>
                </a:ext>
              </a:extLst>
            </p:cNvPr>
            <p:cNvCxnSpPr>
              <a:cxnSpLocks/>
            </p:cNvCxnSpPr>
            <p:nvPr/>
          </p:nvCxnSpPr>
          <p:spPr>
            <a:xfrm>
              <a:off x="8077534" y="2847430"/>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72B3CA-1A2A-234B-8A81-B189FF34226F}"/>
                </a:ext>
              </a:extLst>
            </p:cNvPr>
            <p:cNvCxnSpPr>
              <a:cxnSpLocks/>
            </p:cNvCxnSpPr>
            <p:nvPr/>
          </p:nvCxnSpPr>
          <p:spPr>
            <a:xfrm flipV="1">
              <a:off x="8066693" y="2121556"/>
              <a:ext cx="0" cy="725874"/>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E979031-0992-3241-B332-B7DF0F660645}"/>
                </a:ext>
              </a:extLst>
            </p:cNvPr>
            <p:cNvCxnSpPr>
              <a:cxnSpLocks/>
            </p:cNvCxnSpPr>
            <p:nvPr/>
          </p:nvCxnSpPr>
          <p:spPr>
            <a:xfrm>
              <a:off x="9329319" y="1434991"/>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B56A77-A02F-4C45-8B4D-5665C2F004F7}"/>
                </a:ext>
              </a:extLst>
            </p:cNvPr>
            <p:cNvCxnSpPr>
              <a:cxnSpLocks/>
            </p:cNvCxnSpPr>
            <p:nvPr/>
          </p:nvCxnSpPr>
          <p:spPr>
            <a:xfrm>
              <a:off x="9333373" y="2174692"/>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886801-BA66-9445-ACBD-78562AA132FD}"/>
                </a:ext>
              </a:extLst>
            </p:cNvPr>
            <p:cNvCxnSpPr>
              <a:cxnSpLocks/>
            </p:cNvCxnSpPr>
            <p:nvPr/>
          </p:nvCxnSpPr>
          <p:spPr>
            <a:xfrm flipV="1">
              <a:off x="9329466" y="2192980"/>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F55000-DDFF-5B47-AB17-53FCFD08E591}"/>
                </a:ext>
              </a:extLst>
            </p:cNvPr>
            <p:cNvCxnSpPr>
              <a:cxnSpLocks/>
            </p:cNvCxnSpPr>
            <p:nvPr/>
          </p:nvCxnSpPr>
          <p:spPr>
            <a:xfrm>
              <a:off x="10578284" y="2855988"/>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674D88D-7607-1949-A42B-D6368A46F6CA}"/>
                </a:ext>
              </a:extLst>
            </p:cNvPr>
            <p:cNvSpPr txBox="1"/>
            <p:nvPr/>
          </p:nvSpPr>
          <p:spPr>
            <a:xfrm>
              <a:off x="7005569" y="999971"/>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1</a:t>
              </a:r>
              <a:r>
                <a:rPr lang="en-US" altLang="zh-CN" baseline="30000" dirty="0">
                  <a:solidFill>
                    <a:srgbClr val="00B0F0"/>
                  </a:solidFill>
                  <a:latin typeface="DINCond-Light" pitchFamily="2" charset="77"/>
                </a:rPr>
                <a:t>st</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42" name="TextBox 41">
              <a:extLst>
                <a:ext uri="{FF2B5EF4-FFF2-40B4-BE49-F238E27FC236}">
                  <a16:creationId xmlns:a16="http://schemas.microsoft.com/office/drawing/2014/main" id="{752A946C-16B9-9B4E-A5D2-3850C08B6AA5}"/>
                </a:ext>
              </a:extLst>
            </p:cNvPr>
            <p:cNvSpPr txBox="1"/>
            <p:nvPr/>
          </p:nvSpPr>
          <p:spPr>
            <a:xfrm>
              <a:off x="9492184" y="1046336"/>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2</a:t>
              </a:r>
              <a:r>
                <a:rPr lang="en-US" altLang="zh-CN" baseline="30000" dirty="0">
                  <a:solidFill>
                    <a:srgbClr val="00B0F0"/>
                  </a:solidFill>
                  <a:latin typeface="DINCond-Light" pitchFamily="2" charset="77"/>
                </a:rPr>
                <a:t>rd</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43" name="TextBox 42">
              <a:extLst>
                <a:ext uri="{FF2B5EF4-FFF2-40B4-BE49-F238E27FC236}">
                  <a16:creationId xmlns:a16="http://schemas.microsoft.com/office/drawing/2014/main" id="{37F1E019-D16B-EB4D-9683-1CFE8D13650B}"/>
                </a:ext>
              </a:extLst>
            </p:cNvPr>
            <p:cNvSpPr txBox="1"/>
            <p:nvPr/>
          </p:nvSpPr>
          <p:spPr>
            <a:xfrm>
              <a:off x="7018066" y="1777400"/>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1</a:t>
              </a:r>
              <a:r>
                <a:rPr lang="en-US" altLang="zh-CN" baseline="30000" dirty="0">
                  <a:solidFill>
                    <a:srgbClr val="C00000"/>
                  </a:solidFill>
                  <a:latin typeface="DINCond-Light" pitchFamily="2" charset="77"/>
                </a:rPr>
                <a:t>st</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sp>
          <p:nvSpPr>
            <p:cNvPr id="44" name="TextBox 43">
              <a:extLst>
                <a:ext uri="{FF2B5EF4-FFF2-40B4-BE49-F238E27FC236}">
                  <a16:creationId xmlns:a16="http://schemas.microsoft.com/office/drawing/2014/main" id="{BDE3EEF3-EA37-F24A-ADD3-DF4440042568}"/>
                </a:ext>
              </a:extLst>
            </p:cNvPr>
            <p:cNvSpPr txBox="1"/>
            <p:nvPr/>
          </p:nvSpPr>
          <p:spPr>
            <a:xfrm>
              <a:off x="9492184" y="1847906"/>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2</a:t>
              </a:r>
              <a:r>
                <a:rPr lang="en-US" altLang="zh-CN" baseline="30000" dirty="0">
                  <a:solidFill>
                    <a:srgbClr val="C00000"/>
                  </a:solidFill>
                  <a:latin typeface="DINCond-Light" pitchFamily="2" charset="77"/>
                </a:rPr>
                <a:t>rd</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sp>
          <p:nvSpPr>
            <p:cNvPr id="45" name="TextBox 44">
              <a:extLst>
                <a:ext uri="{FF2B5EF4-FFF2-40B4-BE49-F238E27FC236}">
                  <a16:creationId xmlns:a16="http://schemas.microsoft.com/office/drawing/2014/main" id="{C5021632-F26D-F145-9AD3-1CCDEAA26DEF}"/>
                </a:ext>
              </a:extLst>
            </p:cNvPr>
            <p:cNvSpPr txBox="1"/>
            <p:nvPr/>
          </p:nvSpPr>
          <p:spPr>
            <a:xfrm>
              <a:off x="8254519" y="2478563"/>
              <a:ext cx="959988" cy="369332"/>
            </a:xfrm>
            <a:prstGeom prst="rect">
              <a:avLst/>
            </a:prstGeom>
            <a:noFill/>
          </p:spPr>
          <p:txBody>
            <a:bodyPr wrap="square" rtlCol="0">
              <a:spAutoFit/>
            </a:bodyPr>
            <a:lstStyle/>
            <a:p>
              <a:r>
                <a:rPr lang="en-US" altLang="zh-CN" dirty="0">
                  <a:solidFill>
                    <a:srgbClr val="92D050"/>
                  </a:solidFill>
                  <a:latin typeface="DINCond-Light" pitchFamily="2" charset="77"/>
                </a:rPr>
                <a:t>1</a:t>
              </a:r>
              <a:r>
                <a:rPr lang="en-US" altLang="zh-CN" baseline="30000" dirty="0">
                  <a:solidFill>
                    <a:srgbClr val="92D050"/>
                  </a:solidFill>
                  <a:latin typeface="DINCond-Light" pitchFamily="2" charset="77"/>
                </a:rPr>
                <a:t>st</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sp>
          <p:nvSpPr>
            <p:cNvPr id="46" name="TextBox 45">
              <a:extLst>
                <a:ext uri="{FF2B5EF4-FFF2-40B4-BE49-F238E27FC236}">
                  <a16:creationId xmlns:a16="http://schemas.microsoft.com/office/drawing/2014/main" id="{00CB036D-54BD-554F-B8FE-950B3FF10DA5}"/>
                </a:ext>
              </a:extLst>
            </p:cNvPr>
            <p:cNvSpPr txBox="1"/>
            <p:nvPr/>
          </p:nvSpPr>
          <p:spPr>
            <a:xfrm>
              <a:off x="10696741" y="2500832"/>
              <a:ext cx="1069797" cy="369332"/>
            </a:xfrm>
            <a:prstGeom prst="rect">
              <a:avLst/>
            </a:prstGeom>
            <a:noFill/>
          </p:spPr>
          <p:txBody>
            <a:bodyPr wrap="square" rtlCol="0">
              <a:spAutoFit/>
            </a:bodyPr>
            <a:lstStyle/>
            <a:p>
              <a:r>
                <a:rPr lang="en-US" altLang="zh-CN" dirty="0">
                  <a:solidFill>
                    <a:srgbClr val="92D050"/>
                  </a:solidFill>
                  <a:latin typeface="DINCond-Light" pitchFamily="2" charset="77"/>
                </a:rPr>
                <a:t>2</a:t>
              </a:r>
              <a:r>
                <a:rPr lang="en-US" altLang="zh-CN" baseline="30000" dirty="0">
                  <a:solidFill>
                    <a:srgbClr val="92D050"/>
                  </a:solidFill>
                  <a:latin typeface="DINCond-Light" pitchFamily="2" charset="77"/>
                </a:rPr>
                <a:t>rd</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cxnSp>
          <p:nvCxnSpPr>
            <p:cNvPr id="47" name="Straight Connector 46">
              <a:extLst>
                <a:ext uri="{FF2B5EF4-FFF2-40B4-BE49-F238E27FC236}">
                  <a16:creationId xmlns:a16="http://schemas.microsoft.com/office/drawing/2014/main" id="{06FBD06C-9E4E-784E-B5A3-565BC3AFBE7D}"/>
                </a:ext>
              </a:extLst>
            </p:cNvPr>
            <p:cNvCxnSpPr>
              <a:cxnSpLocks/>
            </p:cNvCxnSpPr>
            <p:nvPr/>
          </p:nvCxnSpPr>
          <p:spPr>
            <a:xfrm flipV="1">
              <a:off x="10578284" y="2192454"/>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69B372-37DD-094E-9BB0-8DE6A81FC9A0}"/>
                </a:ext>
              </a:extLst>
            </p:cNvPr>
            <p:cNvCxnSpPr>
              <a:cxnSpLocks/>
            </p:cNvCxnSpPr>
            <p:nvPr/>
          </p:nvCxnSpPr>
          <p:spPr>
            <a:xfrm>
              <a:off x="10752392" y="1216155"/>
              <a:ext cx="1103950" cy="0"/>
            </a:xfrm>
            <a:prstGeom prst="line">
              <a:avLst/>
            </a:prstGeom>
            <a:ln w="31750">
              <a:solidFill>
                <a:schemeClr val="tx2">
                  <a:lumMod val="50000"/>
                </a:schemeClr>
              </a:solidFill>
              <a:prstDash val="sysDot"/>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96605E5-0F28-5246-A4FF-6A62166A420E}"/>
                </a:ext>
              </a:extLst>
            </p:cNvPr>
            <p:cNvSpPr txBox="1"/>
            <p:nvPr/>
          </p:nvSpPr>
          <p:spPr>
            <a:xfrm>
              <a:off x="10881359" y="781209"/>
              <a:ext cx="806801" cy="461665"/>
            </a:xfrm>
            <a:prstGeom prst="rect">
              <a:avLst/>
            </a:prstGeom>
            <a:noFill/>
          </p:spPr>
          <p:txBody>
            <a:bodyPr wrap="square" rtlCol="0">
              <a:spAutoFit/>
            </a:bodyPr>
            <a:lstStyle/>
            <a:p>
              <a:r>
                <a:rPr lang="en-US" altLang="zh-CN" sz="2400" dirty="0">
                  <a:solidFill>
                    <a:schemeClr val="tx1">
                      <a:lumMod val="50000"/>
                    </a:schemeClr>
                  </a:solidFill>
                  <a:latin typeface="DINCond-Light" pitchFamily="2" charset="77"/>
                </a:rPr>
                <a:t>Cycles</a:t>
              </a:r>
              <a:endParaRPr lang="en-US" sz="2400" dirty="0">
                <a:solidFill>
                  <a:schemeClr val="tx1">
                    <a:lumMod val="50000"/>
                  </a:schemeClr>
                </a:solidFill>
                <a:latin typeface="DINCond-Light" pitchFamily="2" charset="77"/>
              </a:endParaRPr>
            </a:p>
          </p:txBody>
        </p:sp>
      </p:grpSp>
      <p:grpSp>
        <p:nvGrpSpPr>
          <p:cNvPr id="83" name="Group 82">
            <a:extLst>
              <a:ext uri="{FF2B5EF4-FFF2-40B4-BE49-F238E27FC236}">
                <a16:creationId xmlns:a16="http://schemas.microsoft.com/office/drawing/2014/main" id="{47EA266A-9C4A-CA46-9BC8-A6ED2050672E}"/>
              </a:ext>
            </a:extLst>
          </p:cNvPr>
          <p:cNvGrpSpPr/>
          <p:nvPr/>
        </p:nvGrpSpPr>
        <p:grpSpPr>
          <a:xfrm>
            <a:off x="5612738" y="3546111"/>
            <a:ext cx="6444343" cy="2390677"/>
            <a:chOff x="5612738" y="3546111"/>
            <a:chExt cx="6444343" cy="2390677"/>
          </a:xfrm>
        </p:grpSpPr>
        <p:cxnSp>
          <p:nvCxnSpPr>
            <p:cNvPr id="53" name="Straight Connector 52">
              <a:extLst>
                <a:ext uri="{FF2B5EF4-FFF2-40B4-BE49-F238E27FC236}">
                  <a16:creationId xmlns:a16="http://schemas.microsoft.com/office/drawing/2014/main" id="{D8711539-6044-914C-81AE-1EFB5A538104}"/>
                </a:ext>
              </a:extLst>
            </p:cNvPr>
            <p:cNvCxnSpPr>
              <a:cxnSpLocks/>
            </p:cNvCxnSpPr>
            <p:nvPr/>
          </p:nvCxnSpPr>
          <p:spPr>
            <a:xfrm flipV="1">
              <a:off x="5612738" y="4493450"/>
              <a:ext cx="6444343" cy="1513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3D838A-8B02-A947-8942-F9F8AB965529}"/>
                </a:ext>
              </a:extLst>
            </p:cNvPr>
            <p:cNvCxnSpPr>
              <a:cxnSpLocks/>
            </p:cNvCxnSpPr>
            <p:nvPr/>
          </p:nvCxnSpPr>
          <p:spPr>
            <a:xfrm>
              <a:off x="5612738" y="5193260"/>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98062C3-B67E-4C49-91A1-79CD1A835792}"/>
                </a:ext>
              </a:extLst>
            </p:cNvPr>
            <p:cNvCxnSpPr>
              <a:cxnSpLocks/>
            </p:cNvCxnSpPr>
            <p:nvPr/>
          </p:nvCxnSpPr>
          <p:spPr>
            <a:xfrm flipV="1">
              <a:off x="6742720" y="3917076"/>
              <a:ext cx="0" cy="199028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8FF0C42-5C9F-734A-95BB-FB41AE2D8C0A}"/>
                </a:ext>
              </a:extLst>
            </p:cNvPr>
            <p:cNvSpPr txBox="1"/>
            <p:nvPr/>
          </p:nvSpPr>
          <p:spPr>
            <a:xfrm>
              <a:off x="5716521" y="3847119"/>
              <a:ext cx="926201" cy="646331"/>
            </a:xfrm>
            <a:prstGeom prst="rect">
              <a:avLst/>
            </a:prstGeom>
            <a:noFill/>
          </p:spPr>
          <p:txBody>
            <a:bodyPr wrap="square" rtlCol="0">
              <a:spAutoFit/>
            </a:bodyPr>
            <a:lstStyle/>
            <a:p>
              <a:r>
                <a:rPr lang="en-US" dirty="0">
                  <a:solidFill>
                    <a:srgbClr val="00B0F0"/>
                  </a:solidFill>
                  <a:latin typeface="DINPro" panose="02000503030000020004" pitchFamily="2" charset="0"/>
                </a:rPr>
                <a:t>Model</a:t>
              </a:r>
            </a:p>
            <a:p>
              <a:r>
                <a:rPr lang="en-US" dirty="0">
                  <a:solidFill>
                    <a:srgbClr val="00B0F0"/>
                  </a:solidFill>
                  <a:latin typeface="DINPro" panose="02000503030000020004" pitchFamily="2" charset="0"/>
                </a:rPr>
                <a:t>Read</a:t>
              </a:r>
            </a:p>
          </p:txBody>
        </p:sp>
        <p:cxnSp>
          <p:nvCxnSpPr>
            <p:cNvPr id="58" name="Straight Connector 57">
              <a:extLst>
                <a:ext uri="{FF2B5EF4-FFF2-40B4-BE49-F238E27FC236}">
                  <a16:creationId xmlns:a16="http://schemas.microsoft.com/office/drawing/2014/main" id="{C64510C5-A8CE-E44F-94F4-88BB71FE2815}"/>
                </a:ext>
              </a:extLst>
            </p:cNvPr>
            <p:cNvCxnSpPr>
              <a:cxnSpLocks/>
            </p:cNvCxnSpPr>
            <p:nvPr/>
          </p:nvCxnSpPr>
          <p:spPr>
            <a:xfrm>
              <a:off x="6838665" y="4170285"/>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44DD48B-918D-BB4D-8980-162AE2F103DF}"/>
                </a:ext>
              </a:extLst>
            </p:cNvPr>
            <p:cNvSpPr txBox="1"/>
            <p:nvPr/>
          </p:nvSpPr>
          <p:spPr>
            <a:xfrm>
              <a:off x="5704179" y="4563293"/>
              <a:ext cx="1029983" cy="646331"/>
            </a:xfrm>
            <a:prstGeom prst="rect">
              <a:avLst/>
            </a:prstGeom>
            <a:noFill/>
          </p:spPr>
          <p:txBody>
            <a:bodyPr wrap="square" rtlCol="0">
              <a:spAutoFit/>
            </a:bodyPr>
            <a:lstStyle/>
            <a:p>
              <a:r>
                <a:rPr lang="en-US" dirty="0">
                  <a:solidFill>
                    <a:srgbClr val="C00000"/>
                  </a:solidFill>
                  <a:latin typeface="DINPro" panose="02000503030000020004" pitchFamily="2" charset="0"/>
                </a:rPr>
                <a:t>Dot</a:t>
              </a:r>
              <a:r>
                <a:rPr lang="zh-CN" altLang="en-US" dirty="0">
                  <a:solidFill>
                    <a:srgbClr val="C00000"/>
                  </a:solidFill>
                  <a:latin typeface="DINPro" panose="02000503030000020004" pitchFamily="2" charset="0"/>
                </a:rPr>
                <a:t> </a:t>
              </a:r>
              <a:r>
                <a:rPr lang="en-US" altLang="zh-CN" dirty="0">
                  <a:solidFill>
                    <a:srgbClr val="C00000"/>
                  </a:solidFill>
                  <a:latin typeface="DINPro" panose="02000503030000020004" pitchFamily="2" charset="0"/>
                </a:rPr>
                <a:t>Product</a:t>
              </a:r>
              <a:endParaRPr lang="en-US" dirty="0">
                <a:solidFill>
                  <a:srgbClr val="C00000"/>
                </a:solidFill>
                <a:latin typeface="DINPro" panose="02000503030000020004" pitchFamily="2" charset="0"/>
              </a:endParaRPr>
            </a:p>
          </p:txBody>
        </p:sp>
        <p:cxnSp>
          <p:nvCxnSpPr>
            <p:cNvPr id="60" name="Straight Connector 59">
              <a:extLst>
                <a:ext uri="{FF2B5EF4-FFF2-40B4-BE49-F238E27FC236}">
                  <a16:creationId xmlns:a16="http://schemas.microsoft.com/office/drawing/2014/main" id="{4C375AFF-ED35-3D46-B21A-E46C38F358B0}"/>
                </a:ext>
              </a:extLst>
            </p:cNvPr>
            <p:cNvCxnSpPr>
              <a:cxnSpLocks/>
            </p:cNvCxnSpPr>
            <p:nvPr/>
          </p:nvCxnSpPr>
          <p:spPr>
            <a:xfrm>
              <a:off x="6842719" y="4909986"/>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D009649-11FA-1A4F-99EC-339A24959BED}"/>
                </a:ext>
              </a:extLst>
            </p:cNvPr>
            <p:cNvSpPr txBox="1"/>
            <p:nvPr/>
          </p:nvSpPr>
          <p:spPr>
            <a:xfrm>
              <a:off x="5714629" y="5290457"/>
              <a:ext cx="926201" cy="646331"/>
            </a:xfrm>
            <a:prstGeom prst="rect">
              <a:avLst/>
            </a:prstGeom>
            <a:noFill/>
          </p:spPr>
          <p:txBody>
            <a:bodyPr wrap="square" rtlCol="0">
              <a:spAutoFit/>
            </a:bodyPr>
            <a:lstStyle/>
            <a:p>
              <a:r>
                <a:rPr lang="en-US" dirty="0">
                  <a:solidFill>
                    <a:srgbClr val="92D050"/>
                  </a:solidFill>
                  <a:latin typeface="DINPro" panose="02000503030000020004" pitchFamily="2" charset="0"/>
                </a:rPr>
                <a:t>Model</a:t>
              </a:r>
            </a:p>
            <a:p>
              <a:r>
                <a:rPr lang="en-US" dirty="0">
                  <a:solidFill>
                    <a:srgbClr val="92D050"/>
                  </a:solidFill>
                  <a:latin typeface="DINPro" panose="02000503030000020004" pitchFamily="2" charset="0"/>
                </a:rPr>
                <a:t>Write</a:t>
              </a:r>
            </a:p>
          </p:txBody>
        </p:sp>
        <p:cxnSp>
          <p:nvCxnSpPr>
            <p:cNvPr id="62" name="Straight Connector 61">
              <a:extLst>
                <a:ext uri="{FF2B5EF4-FFF2-40B4-BE49-F238E27FC236}">
                  <a16:creationId xmlns:a16="http://schemas.microsoft.com/office/drawing/2014/main" id="{2C0AE29F-87A2-C74E-B039-085B21F57873}"/>
                </a:ext>
              </a:extLst>
            </p:cNvPr>
            <p:cNvCxnSpPr>
              <a:cxnSpLocks/>
            </p:cNvCxnSpPr>
            <p:nvPr/>
          </p:nvCxnSpPr>
          <p:spPr>
            <a:xfrm>
              <a:off x="8090597" y="5586206"/>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170AAC4-61FE-DD4B-8B6F-6A7B21BEAFE8}"/>
                </a:ext>
              </a:extLst>
            </p:cNvPr>
            <p:cNvCxnSpPr>
              <a:cxnSpLocks/>
            </p:cNvCxnSpPr>
            <p:nvPr/>
          </p:nvCxnSpPr>
          <p:spPr>
            <a:xfrm flipV="1">
              <a:off x="8079756" y="4886458"/>
              <a:ext cx="0" cy="725874"/>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F04EAE-CCF2-C54F-AEF4-CED89CDFD2EB}"/>
                </a:ext>
              </a:extLst>
            </p:cNvPr>
            <p:cNvSpPr txBox="1"/>
            <p:nvPr/>
          </p:nvSpPr>
          <p:spPr>
            <a:xfrm>
              <a:off x="7018632" y="3764873"/>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1</a:t>
              </a:r>
              <a:r>
                <a:rPr lang="en-US" altLang="zh-CN" baseline="30000" dirty="0">
                  <a:solidFill>
                    <a:srgbClr val="00B0F0"/>
                  </a:solidFill>
                  <a:latin typeface="DINCond-Light" pitchFamily="2" charset="77"/>
                </a:rPr>
                <a:t>st</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70" name="TextBox 69">
              <a:extLst>
                <a:ext uri="{FF2B5EF4-FFF2-40B4-BE49-F238E27FC236}">
                  <a16:creationId xmlns:a16="http://schemas.microsoft.com/office/drawing/2014/main" id="{92B7DA78-458A-F54B-9B89-E273FE7D6D95}"/>
                </a:ext>
              </a:extLst>
            </p:cNvPr>
            <p:cNvSpPr txBox="1"/>
            <p:nvPr/>
          </p:nvSpPr>
          <p:spPr>
            <a:xfrm>
              <a:off x="7031129" y="4542302"/>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1</a:t>
              </a:r>
              <a:r>
                <a:rPr lang="en-US" altLang="zh-CN" baseline="30000" dirty="0">
                  <a:solidFill>
                    <a:srgbClr val="C00000"/>
                  </a:solidFill>
                  <a:latin typeface="DINCond-Light" pitchFamily="2" charset="77"/>
                </a:rPr>
                <a:t>st</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sp>
          <p:nvSpPr>
            <p:cNvPr id="72" name="TextBox 71">
              <a:extLst>
                <a:ext uri="{FF2B5EF4-FFF2-40B4-BE49-F238E27FC236}">
                  <a16:creationId xmlns:a16="http://schemas.microsoft.com/office/drawing/2014/main" id="{86259513-F8D7-6D41-BA97-8F75A60537D9}"/>
                </a:ext>
              </a:extLst>
            </p:cNvPr>
            <p:cNvSpPr txBox="1"/>
            <p:nvPr/>
          </p:nvSpPr>
          <p:spPr>
            <a:xfrm>
              <a:off x="8267582" y="5243465"/>
              <a:ext cx="959988" cy="369332"/>
            </a:xfrm>
            <a:prstGeom prst="rect">
              <a:avLst/>
            </a:prstGeom>
            <a:noFill/>
          </p:spPr>
          <p:txBody>
            <a:bodyPr wrap="square" rtlCol="0">
              <a:spAutoFit/>
            </a:bodyPr>
            <a:lstStyle/>
            <a:p>
              <a:r>
                <a:rPr lang="en-US" altLang="zh-CN" dirty="0">
                  <a:solidFill>
                    <a:srgbClr val="92D050"/>
                  </a:solidFill>
                  <a:latin typeface="DINCond-Light" pitchFamily="2" charset="77"/>
                </a:rPr>
                <a:t>1</a:t>
              </a:r>
              <a:r>
                <a:rPr lang="en-US" altLang="zh-CN" baseline="30000" dirty="0">
                  <a:solidFill>
                    <a:srgbClr val="92D050"/>
                  </a:solidFill>
                  <a:latin typeface="DINCond-Light" pitchFamily="2" charset="77"/>
                </a:rPr>
                <a:t>st</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cxnSp>
          <p:nvCxnSpPr>
            <p:cNvPr id="55" name="Straight Connector 54">
              <a:extLst>
                <a:ext uri="{FF2B5EF4-FFF2-40B4-BE49-F238E27FC236}">
                  <a16:creationId xmlns:a16="http://schemas.microsoft.com/office/drawing/2014/main" id="{0388D50F-BE27-5D41-B8E2-35B3165D270E}"/>
                </a:ext>
              </a:extLst>
            </p:cNvPr>
            <p:cNvCxnSpPr>
              <a:cxnSpLocks/>
            </p:cNvCxnSpPr>
            <p:nvPr/>
          </p:nvCxnSpPr>
          <p:spPr>
            <a:xfrm>
              <a:off x="5612738" y="5907362"/>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23436B10-CA57-2A42-A5E0-877B4E4FCFF2}"/>
                </a:ext>
              </a:extLst>
            </p:cNvPr>
            <p:cNvGrpSpPr/>
            <p:nvPr/>
          </p:nvGrpSpPr>
          <p:grpSpPr>
            <a:xfrm>
              <a:off x="9342382" y="3811238"/>
              <a:ext cx="2500897" cy="1823828"/>
              <a:chOff x="9342382" y="3811238"/>
              <a:chExt cx="2500897" cy="1823828"/>
            </a:xfrm>
          </p:grpSpPr>
          <p:cxnSp>
            <p:nvCxnSpPr>
              <p:cNvPr id="64" name="Straight Connector 63">
                <a:extLst>
                  <a:ext uri="{FF2B5EF4-FFF2-40B4-BE49-F238E27FC236}">
                    <a16:creationId xmlns:a16="http://schemas.microsoft.com/office/drawing/2014/main" id="{39F39DB6-B96A-EF4A-9C5B-D0133BD772F7}"/>
                  </a:ext>
                </a:extLst>
              </p:cNvPr>
              <p:cNvCxnSpPr>
                <a:cxnSpLocks/>
              </p:cNvCxnSpPr>
              <p:nvPr/>
            </p:nvCxnSpPr>
            <p:spPr>
              <a:xfrm>
                <a:off x="9342382" y="4209396"/>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E1F711-FCF0-4244-9064-4399116E1FA9}"/>
                  </a:ext>
                </a:extLst>
              </p:cNvPr>
              <p:cNvCxnSpPr>
                <a:cxnSpLocks/>
              </p:cNvCxnSpPr>
              <p:nvPr/>
            </p:nvCxnSpPr>
            <p:spPr>
              <a:xfrm>
                <a:off x="9346436" y="4948738"/>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2F30B8E-3964-8F42-BCB6-69DDD88CEE3A}"/>
                  </a:ext>
                </a:extLst>
              </p:cNvPr>
              <p:cNvCxnSpPr>
                <a:cxnSpLocks/>
              </p:cNvCxnSpPr>
              <p:nvPr/>
            </p:nvCxnSpPr>
            <p:spPr>
              <a:xfrm flipV="1">
                <a:off x="9351673" y="4948738"/>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344117-52F3-414B-8951-FF1236CE82AB}"/>
                  </a:ext>
                </a:extLst>
              </p:cNvPr>
              <p:cNvCxnSpPr>
                <a:cxnSpLocks/>
              </p:cNvCxnSpPr>
              <p:nvPr/>
            </p:nvCxnSpPr>
            <p:spPr>
              <a:xfrm>
                <a:off x="10591347" y="5620890"/>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92568C6-8D01-474C-892A-1A703387B7FF}"/>
                  </a:ext>
                </a:extLst>
              </p:cNvPr>
              <p:cNvSpPr txBox="1"/>
              <p:nvPr/>
            </p:nvSpPr>
            <p:spPr>
              <a:xfrm>
                <a:off x="9505247" y="3811238"/>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2</a:t>
                </a:r>
                <a:r>
                  <a:rPr lang="en-US" altLang="zh-CN" baseline="30000" dirty="0">
                    <a:solidFill>
                      <a:srgbClr val="00B0F0"/>
                    </a:solidFill>
                    <a:latin typeface="DINCond-Light" pitchFamily="2" charset="77"/>
                  </a:rPr>
                  <a:t>rd</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71" name="TextBox 70">
                <a:extLst>
                  <a:ext uri="{FF2B5EF4-FFF2-40B4-BE49-F238E27FC236}">
                    <a16:creationId xmlns:a16="http://schemas.microsoft.com/office/drawing/2014/main" id="{CA7D8EDD-9786-7644-800A-CF649CB04FAC}"/>
                  </a:ext>
                </a:extLst>
              </p:cNvPr>
              <p:cNvSpPr txBox="1"/>
              <p:nvPr/>
            </p:nvSpPr>
            <p:spPr>
              <a:xfrm>
                <a:off x="9505247" y="4612808"/>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2</a:t>
                </a:r>
                <a:r>
                  <a:rPr lang="en-US" altLang="zh-CN" baseline="30000" dirty="0">
                    <a:solidFill>
                      <a:srgbClr val="C00000"/>
                    </a:solidFill>
                    <a:latin typeface="DINCond-Light" pitchFamily="2" charset="77"/>
                  </a:rPr>
                  <a:t>rd</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sp>
            <p:nvSpPr>
              <p:cNvPr id="73" name="TextBox 72">
                <a:extLst>
                  <a:ext uri="{FF2B5EF4-FFF2-40B4-BE49-F238E27FC236}">
                    <a16:creationId xmlns:a16="http://schemas.microsoft.com/office/drawing/2014/main" id="{11C9E97B-D15B-3A49-B842-BE6848527D01}"/>
                  </a:ext>
                </a:extLst>
              </p:cNvPr>
              <p:cNvSpPr txBox="1"/>
              <p:nvPr/>
            </p:nvSpPr>
            <p:spPr>
              <a:xfrm>
                <a:off x="10709804" y="5265734"/>
                <a:ext cx="1069797" cy="369332"/>
              </a:xfrm>
              <a:prstGeom prst="rect">
                <a:avLst/>
              </a:prstGeom>
              <a:noFill/>
            </p:spPr>
            <p:txBody>
              <a:bodyPr wrap="square" rtlCol="0">
                <a:spAutoFit/>
              </a:bodyPr>
              <a:lstStyle/>
              <a:p>
                <a:r>
                  <a:rPr lang="en-US" altLang="zh-CN" dirty="0">
                    <a:solidFill>
                      <a:srgbClr val="92D050"/>
                    </a:solidFill>
                    <a:latin typeface="DINCond-Light" pitchFamily="2" charset="77"/>
                  </a:rPr>
                  <a:t>2</a:t>
                </a:r>
                <a:r>
                  <a:rPr lang="en-US" altLang="zh-CN" baseline="30000" dirty="0">
                    <a:solidFill>
                      <a:srgbClr val="92D050"/>
                    </a:solidFill>
                    <a:latin typeface="DINCond-Light" pitchFamily="2" charset="77"/>
                  </a:rPr>
                  <a:t>rd</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cxnSp>
            <p:nvCxnSpPr>
              <p:cNvPr id="74" name="Straight Connector 73">
                <a:extLst>
                  <a:ext uri="{FF2B5EF4-FFF2-40B4-BE49-F238E27FC236}">
                    <a16:creationId xmlns:a16="http://schemas.microsoft.com/office/drawing/2014/main" id="{BA7D75CC-71FF-4F4E-B02A-952B2134283B}"/>
                  </a:ext>
                </a:extLst>
              </p:cNvPr>
              <p:cNvCxnSpPr>
                <a:cxnSpLocks/>
              </p:cNvCxnSpPr>
              <p:nvPr/>
            </p:nvCxnSpPr>
            <p:spPr>
              <a:xfrm flipV="1">
                <a:off x="10591347" y="4957356"/>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id="{3FE241B8-C48F-D94E-B321-020FFA0C6C28}"/>
                </a:ext>
              </a:extLst>
            </p:cNvPr>
            <p:cNvCxnSpPr>
              <a:cxnSpLocks/>
            </p:cNvCxnSpPr>
            <p:nvPr/>
          </p:nvCxnSpPr>
          <p:spPr>
            <a:xfrm>
              <a:off x="10765455" y="3981057"/>
              <a:ext cx="1103950" cy="0"/>
            </a:xfrm>
            <a:prstGeom prst="line">
              <a:avLst/>
            </a:prstGeom>
            <a:ln w="31750">
              <a:solidFill>
                <a:schemeClr val="tx2">
                  <a:lumMod val="50000"/>
                </a:schemeClr>
              </a:solidFill>
              <a:prstDash val="sysDot"/>
              <a:tailEnd type="arrow"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9163E4D-D873-194B-A8C1-C5351F6A5F4E}"/>
                </a:ext>
              </a:extLst>
            </p:cNvPr>
            <p:cNvSpPr txBox="1"/>
            <p:nvPr/>
          </p:nvSpPr>
          <p:spPr>
            <a:xfrm>
              <a:off x="10894422" y="3546111"/>
              <a:ext cx="806801" cy="461665"/>
            </a:xfrm>
            <a:prstGeom prst="rect">
              <a:avLst/>
            </a:prstGeom>
            <a:noFill/>
          </p:spPr>
          <p:txBody>
            <a:bodyPr wrap="square" rtlCol="0">
              <a:spAutoFit/>
            </a:bodyPr>
            <a:lstStyle/>
            <a:p>
              <a:r>
                <a:rPr lang="en-US" altLang="zh-CN" sz="2400" dirty="0">
                  <a:solidFill>
                    <a:schemeClr val="tx1">
                      <a:lumMod val="50000"/>
                    </a:schemeClr>
                  </a:solidFill>
                  <a:latin typeface="DINCond-Light" pitchFamily="2" charset="77"/>
                </a:rPr>
                <a:t>Cycles</a:t>
              </a:r>
              <a:endParaRPr lang="en-US" sz="2400" dirty="0">
                <a:solidFill>
                  <a:schemeClr val="tx1">
                    <a:lumMod val="50000"/>
                  </a:schemeClr>
                </a:solidFill>
                <a:latin typeface="DINCond-Light" pitchFamily="2" charset="77"/>
              </a:endParaRPr>
            </a:p>
          </p:txBody>
        </p:sp>
      </p:grpSp>
      <p:sp>
        <p:nvSpPr>
          <p:cNvPr id="77" name="Oval 68">
            <a:extLst>
              <a:ext uri="{FF2B5EF4-FFF2-40B4-BE49-F238E27FC236}">
                <a16:creationId xmlns:a16="http://schemas.microsoft.com/office/drawing/2014/main" id="{2125094C-04DF-2A45-B1DD-38C4C69F231F}"/>
              </a:ext>
            </a:extLst>
          </p:cNvPr>
          <p:cNvSpPr>
            <a:spLocks noChangeArrowheads="1"/>
          </p:cNvSpPr>
          <p:nvPr/>
        </p:nvSpPr>
        <p:spPr bwMode="auto">
          <a:xfrm>
            <a:off x="7981733" y="5283304"/>
            <a:ext cx="1450357" cy="572964"/>
          </a:xfrm>
          <a:prstGeom prst="ellipse">
            <a:avLst/>
          </a:prstGeom>
          <a:noFill/>
          <a:ln w="28575" algn="ctr">
            <a:solidFill>
              <a:schemeClr val="tx1">
                <a:lumMod val="50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1279525"/>
            <a:endParaRPr lang="en-SG" altLang="en-US" sz="2000" dirty="0">
              <a:solidFill>
                <a:srgbClr val="FF0000"/>
              </a:solidFill>
            </a:endParaRPr>
          </a:p>
        </p:txBody>
      </p:sp>
    </p:spTree>
    <p:extLst>
      <p:ext uri="{BB962C8B-B14F-4D97-AF65-F5344CB8AC3E}">
        <p14:creationId xmlns:p14="http://schemas.microsoft.com/office/powerpoint/2010/main" val="356803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29DA-5F21-634A-AFDB-A1D6BA673E7A}"/>
              </a:ext>
            </a:extLst>
          </p:cNvPr>
          <p:cNvSpPr>
            <a:spLocks noGrp="1"/>
          </p:cNvSpPr>
          <p:nvPr>
            <p:ph type="ctrTitle"/>
          </p:nvPr>
        </p:nvSpPr>
        <p:spPr/>
        <p:txBody>
          <a:bodyPr>
            <a:normAutofit fontScale="90000"/>
          </a:bodyPr>
          <a:lstStyle/>
          <a:p>
            <a:r>
              <a:rPr lang="en-US" dirty="0"/>
              <a:t>Optimal Synchronous Implementation: Memory-Bound</a:t>
            </a:r>
          </a:p>
        </p:txBody>
      </p:sp>
      <p:sp>
        <p:nvSpPr>
          <p:cNvPr id="14" name="Title 1">
            <a:extLst>
              <a:ext uri="{FF2B5EF4-FFF2-40B4-BE49-F238E27FC236}">
                <a16:creationId xmlns:a16="http://schemas.microsoft.com/office/drawing/2014/main" id="{550CF2D9-6762-5F47-9F2E-2977C3DC15D9}"/>
              </a:ext>
            </a:extLst>
          </p:cNvPr>
          <p:cNvSpPr txBox="1">
            <a:spLocks/>
          </p:cNvSpPr>
          <p:nvPr/>
        </p:nvSpPr>
        <p:spPr>
          <a:xfrm>
            <a:off x="42864" y="6043536"/>
            <a:ext cx="5786432" cy="677731"/>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i="1" dirty="0">
                <a:solidFill>
                  <a:srgbClr val="C00000"/>
                </a:solidFill>
                <a:latin typeface="Lato" panose="020F0502020204030203" pitchFamily="34" charset="0"/>
                <a:ea typeface="Lato" panose="020F0502020204030203" pitchFamily="34" charset="0"/>
                <a:cs typeface="Lato" panose="020F0502020204030203" pitchFamily="34" charset="0"/>
              </a:rPr>
              <a:t>High throughput</a:t>
            </a:r>
            <a:r>
              <a:rPr lang="en-US" sz="2400" i="1" dirty="0">
                <a:latin typeface="Lato" panose="020F0502020204030203" pitchFamily="34" charset="0"/>
                <a:ea typeface="Lato" panose="020F0502020204030203" pitchFamily="34" charset="0"/>
                <a:cs typeface="Lato" panose="020F0502020204030203" pitchFamily="34" charset="0"/>
              </a:rPr>
              <a:t>: “sync” is as fast as “async”.</a:t>
            </a:r>
          </a:p>
        </p:txBody>
      </p:sp>
      <p:grpSp>
        <p:nvGrpSpPr>
          <p:cNvPr id="51" name="Group 50">
            <a:extLst>
              <a:ext uri="{FF2B5EF4-FFF2-40B4-BE49-F238E27FC236}">
                <a16:creationId xmlns:a16="http://schemas.microsoft.com/office/drawing/2014/main" id="{D71B1B1D-C421-3F42-9455-DE11050D33FF}"/>
              </a:ext>
            </a:extLst>
          </p:cNvPr>
          <p:cNvGrpSpPr/>
          <p:nvPr/>
        </p:nvGrpSpPr>
        <p:grpSpPr>
          <a:xfrm>
            <a:off x="5599675" y="781209"/>
            <a:ext cx="6444343" cy="2390677"/>
            <a:chOff x="5599675" y="781209"/>
            <a:chExt cx="6444343" cy="2390677"/>
          </a:xfrm>
        </p:grpSpPr>
        <p:cxnSp>
          <p:nvCxnSpPr>
            <p:cNvPr id="4" name="Straight Connector 3">
              <a:extLst>
                <a:ext uri="{FF2B5EF4-FFF2-40B4-BE49-F238E27FC236}">
                  <a16:creationId xmlns:a16="http://schemas.microsoft.com/office/drawing/2014/main" id="{F5EB070F-2F81-6041-9525-B53734D46BF0}"/>
                </a:ext>
              </a:extLst>
            </p:cNvPr>
            <p:cNvCxnSpPr>
              <a:cxnSpLocks/>
            </p:cNvCxnSpPr>
            <p:nvPr/>
          </p:nvCxnSpPr>
          <p:spPr>
            <a:xfrm flipV="1">
              <a:off x="5599675" y="1728548"/>
              <a:ext cx="6444343" cy="1513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E02FFD-CBD5-3247-AE04-30F208E96A32}"/>
                </a:ext>
              </a:extLst>
            </p:cNvPr>
            <p:cNvCxnSpPr>
              <a:cxnSpLocks/>
            </p:cNvCxnSpPr>
            <p:nvPr/>
          </p:nvCxnSpPr>
          <p:spPr>
            <a:xfrm>
              <a:off x="5599675" y="2428358"/>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C6627D-E7AE-5D4D-9706-06FE2E35C4D9}"/>
                </a:ext>
              </a:extLst>
            </p:cNvPr>
            <p:cNvCxnSpPr>
              <a:cxnSpLocks/>
            </p:cNvCxnSpPr>
            <p:nvPr/>
          </p:nvCxnSpPr>
          <p:spPr>
            <a:xfrm>
              <a:off x="5599675" y="3142460"/>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9C2D38-270E-A24E-B0C0-EEC264496485}"/>
                </a:ext>
              </a:extLst>
            </p:cNvPr>
            <p:cNvCxnSpPr>
              <a:cxnSpLocks/>
            </p:cNvCxnSpPr>
            <p:nvPr/>
          </p:nvCxnSpPr>
          <p:spPr>
            <a:xfrm flipV="1">
              <a:off x="6729657" y="1152174"/>
              <a:ext cx="0" cy="199028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E3CEF7A-C1C2-124F-833A-D323D49D6F77}"/>
                </a:ext>
              </a:extLst>
            </p:cNvPr>
            <p:cNvSpPr txBox="1"/>
            <p:nvPr/>
          </p:nvSpPr>
          <p:spPr>
            <a:xfrm>
              <a:off x="5703458" y="1082217"/>
              <a:ext cx="926201" cy="646331"/>
            </a:xfrm>
            <a:prstGeom prst="rect">
              <a:avLst/>
            </a:prstGeom>
            <a:noFill/>
          </p:spPr>
          <p:txBody>
            <a:bodyPr wrap="square" rtlCol="0">
              <a:spAutoFit/>
            </a:bodyPr>
            <a:lstStyle/>
            <a:p>
              <a:r>
                <a:rPr lang="en-US" dirty="0">
                  <a:solidFill>
                    <a:srgbClr val="00B0F0"/>
                  </a:solidFill>
                  <a:latin typeface="DINPro" panose="02000503030000020004" pitchFamily="2" charset="0"/>
                </a:rPr>
                <a:t>Model</a:t>
              </a:r>
            </a:p>
            <a:p>
              <a:r>
                <a:rPr lang="en-US" dirty="0">
                  <a:solidFill>
                    <a:srgbClr val="00B0F0"/>
                  </a:solidFill>
                  <a:latin typeface="DINPro" panose="02000503030000020004" pitchFamily="2" charset="0"/>
                </a:rPr>
                <a:t>Read</a:t>
              </a:r>
            </a:p>
          </p:txBody>
        </p:sp>
        <p:cxnSp>
          <p:nvCxnSpPr>
            <p:cNvPr id="21" name="Straight Connector 20">
              <a:extLst>
                <a:ext uri="{FF2B5EF4-FFF2-40B4-BE49-F238E27FC236}">
                  <a16:creationId xmlns:a16="http://schemas.microsoft.com/office/drawing/2014/main" id="{44A2809F-57E0-8641-8E60-928D527449F6}"/>
                </a:ext>
              </a:extLst>
            </p:cNvPr>
            <p:cNvCxnSpPr>
              <a:cxnSpLocks/>
            </p:cNvCxnSpPr>
            <p:nvPr/>
          </p:nvCxnSpPr>
          <p:spPr>
            <a:xfrm>
              <a:off x="6825602" y="1405383"/>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548F9C-A66A-DF4B-A371-BD604BAE600D}"/>
                </a:ext>
              </a:extLst>
            </p:cNvPr>
            <p:cNvSpPr txBox="1"/>
            <p:nvPr/>
          </p:nvSpPr>
          <p:spPr>
            <a:xfrm>
              <a:off x="5691116" y="1798391"/>
              <a:ext cx="1029983" cy="646331"/>
            </a:xfrm>
            <a:prstGeom prst="rect">
              <a:avLst/>
            </a:prstGeom>
            <a:noFill/>
          </p:spPr>
          <p:txBody>
            <a:bodyPr wrap="square" rtlCol="0">
              <a:spAutoFit/>
            </a:bodyPr>
            <a:lstStyle/>
            <a:p>
              <a:r>
                <a:rPr lang="en-US" dirty="0">
                  <a:solidFill>
                    <a:srgbClr val="C00000"/>
                  </a:solidFill>
                  <a:latin typeface="DINPro" panose="02000503030000020004" pitchFamily="2" charset="0"/>
                </a:rPr>
                <a:t>Dot</a:t>
              </a:r>
              <a:r>
                <a:rPr lang="zh-CN" altLang="en-US" dirty="0">
                  <a:solidFill>
                    <a:srgbClr val="C00000"/>
                  </a:solidFill>
                  <a:latin typeface="DINPro" panose="02000503030000020004" pitchFamily="2" charset="0"/>
                </a:rPr>
                <a:t> </a:t>
              </a:r>
              <a:r>
                <a:rPr lang="en-US" altLang="zh-CN" dirty="0">
                  <a:solidFill>
                    <a:srgbClr val="C00000"/>
                  </a:solidFill>
                  <a:latin typeface="DINPro" panose="02000503030000020004" pitchFamily="2" charset="0"/>
                </a:rPr>
                <a:t>Product</a:t>
              </a:r>
              <a:endParaRPr lang="en-US" dirty="0">
                <a:solidFill>
                  <a:srgbClr val="C00000"/>
                </a:solidFill>
                <a:latin typeface="DINPro" panose="02000503030000020004" pitchFamily="2" charset="0"/>
              </a:endParaRPr>
            </a:p>
          </p:txBody>
        </p:sp>
        <p:cxnSp>
          <p:nvCxnSpPr>
            <p:cNvPr id="27" name="Straight Connector 26">
              <a:extLst>
                <a:ext uri="{FF2B5EF4-FFF2-40B4-BE49-F238E27FC236}">
                  <a16:creationId xmlns:a16="http://schemas.microsoft.com/office/drawing/2014/main" id="{E204DE35-25AF-224A-BEDC-9E4F89A240C7}"/>
                </a:ext>
              </a:extLst>
            </p:cNvPr>
            <p:cNvCxnSpPr>
              <a:cxnSpLocks/>
            </p:cNvCxnSpPr>
            <p:nvPr/>
          </p:nvCxnSpPr>
          <p:spPr>
            <a:xfrm>
              <a:off x="6829656" y="2145084"/>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0D44162-2B71-1B4D-ABBF-C6B26D308605}"/>
                </a:ext>
              </a:extLst>
            </p:cNvPr>
            <p:cNvSpPr txBox="1"/>
            <p:nvPr/>
          </p:nvSpPr>
          <p:spPr>
            <a:xfrm>
              <a:off x="5701566" y="2525555"/>
              <a:ext cx="926201" cy="646331"/>
            </a:xfrm>
            <a:prstGeom prst="rect">
              <a:avLst/>
            </a:prstGeom>
            <a:noFill/>
          </p:spPr>
          <p:txBody>
            <a:bodyPr wrap="square" rtlCol="0">
              <a:spAutoFit/>
            </a:bodyPr>
            <a:lstStyle/>
            <a:p>
              <a:r>
                <a:rPr lang="en-US" dirty="0">
                  <a:solidFill>
                    <a:srgbClr val="92D050"/>
                  </a:solidFill>
                  <a:latin typeface="DINPro" panose="02000503030000020004" pitchFamily="2" charset="0"/>
                </a:rPr>
                <a:t>Model</a:t>
              </a:r>
            </a:p>
            <a:p>
              <a:r>
                <a:rPr lang="en-US" dirty="0">
                  <a:solidFill>
                    <a:srgbClr val="92D050"/>
                  </a:solidFill>
                  <a:latin typeface="DINPro" panose="02000503030000020004" pitchFamily="2" charset="0"/>
                </a:rPr>
                <a:t>Write</a:t>
              </a:r>
            </a:p>
          </p:txBody>
        </p:sp>
        <p:cxnSp>
          <p:nvCxnSpPr>
            <p:cNvPr id="29" name="Straight Connector 28">
              <a:extLst>
                <a:ext uri="{FF2B5EF4-FFF2-40B4-BE49-F238E27FC236}">
                  <a16:creationId xmlns:a16="http://schemas.microsoft.com/office/drawing/2014/main" id="{9DE532EE-63D0-4E42-B786-899255A410FA}"/>
                </a:ext>
              </a:extLst>
            </p:cNvPr>
            <p:cNvCxnSpPr>
              <a:cxnSpLocks/>
            </p:cNvCxnSpPr>
            <p:nvPr/>
          </p:nvCxnSpPr>
          <p:spPr>
            <a:xfrm>
              <a:off x="8077534" y="2847430"/>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72B3CA-1A2A-234B-8A81-B189FF34226F}"/>
                </a:ext>
              </a:extLst>
            </p:cNvPr>
            <p:cNvCxnSpPr>
              <a:cxnSpLocks/>
            </p:cNvCxnSpPr>
            <p:nvPr/>
          </p:nvCxnSpPr>
          <p:spPr>
            <a:xfrm flipV="1">
              <a:off x="8066693" y="2121556"/>
              <a:ext cx="0" cy="725874"/>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E979031-0992-3241-B332-B7DF0F660645}"/>
                </a:ext>
              </a:extLst>
            </p:cNvPr>
            <p:cNvCxnSpPr>
              <a:cxnSpLocks/>
            </p:cNvCxnSpPr>
            <p:nvPr/>
          </p:nvCxnSpPr>
          <p:spPr>
            <a:xfrm>
              <a:off x="9329319" y="1433615"/>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B56A77-A02F-4C45-8B4D-5665C2F004F7}"/>
                </a:ext>
              </a:extLst>
            </p:cNvPr>
            <p:cNvCxnSpPr>
              <a:cxnSpLocks/>
            </p:cNvCxnSpPr>
            <p:nvPr/>
          </p:nvCxnSpPr>
          <p:spPr>
            <a:xfrm>
              <a:off x="9333373" y="2173316"/>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886801-BA66-9445-ACBD-78562AA132FD}"/>
                </a:ext>
              </a:extLst>
            </p:cNvPr>
            <p:cNvCxnSpPr>
              <a:cxnSpLocks/>
            </p:cNvCxnSpPr>
            <p:nvPr/>
          </p:nvCxnSpPr>
          <p:spPr>
            <a:xfrm flipV="1">
              <a:off x="9329466" y="2183148"/>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F55000-DDFF-5B47-AB17-53FCFD08E591}"/>
                </a:ext>
              </a:extLst>
            </p:cNvPr>
            <p:cNvCxnSpPr>
              <a:cxnSpLocks/>
            </p:cNvCxnSpPr>
            <p:nvPr/>
          </p:nvCxnSpPr>
          <p:spPr>
            <a:xfrm>
              <a:off x="10578284" y="2855988"/>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674D88D-7607-1949-A42B-D6368A46F6CA}"/>
                </a:ext>
              </a:extLst>
            </p:cNvPr>
            <p:cNvSpPr txBox="1"/>
            <p:nvPr/>
          </p:nvSpPr>
          <p:spPr>
            <a:xfrm>
              <a:off x="7005569" y="999971"/>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1</a:t>
              </a:r>
              <a:r>
                <a:rPr lang="en-US" altLang="zh-CN" baseline="30000" dirty="0">
                  <a:solidFill>
                    <a:srgbClr val="00B0F0"/>
                  </a:solidFill>
                  <a:latin typeface="DINCond-Light" pitchFamily="2" charset="77"/>
                </a:rPr>
                <a:t>st</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42" name="TextBox 41">
              <a:extLst>
                <a:ext uri="{FF2B5EF4-FFF2-40B4-BE49-F238E27FC236}">
                  <a16:creationId xmlns:a16="http://schemas.microsoft.com/office/drawing/2014/main" id="{752A946C-16B9-9B4E-A5D2-3850C08B6AA5}"/>
                </a:ext>
              </a:extLst>
            </p:cNvPr>
            <p:cNvSpPr txBox="1"/>
            <p:nvPr/>
          </p:nvSpPr>
          <p:spPr>
            <a:xfrm>
              <a:off x="9492184" y="1046336"/>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2</a:t>
              </a:r>
              <a:r>
                <a:rPr lang="en-US" altLang="zh-CN" baseline="30000" dirty="0">
                  <a:solidFill>
                    <a:srgbClr val="00B0F0"/>
                  </a:solidFill>
                  <a:latin typeface="DINCond-Light" pitchFamily="2" charset="77"/>
                </a:rPr>
                <a:t>rd</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43" name="TextBox 42">
              <a:extLst>
                <a:ext uri="{FF2B5EF4-FFF2-40B4-BE49-F238E27FC236}">
                  <a16:creationId xmlns:a16="http://schemas.microsoft.com/office/drawing/2014/main" id="{37F1E019-D16B-EB4D-9683-1CFE8D13650B}"/>
                </a:ext>
              </a:extLst>
            </p:cNvPr>
            <p:cNvSpPr txBox="1"/>
            <p:nvPr/>
          </p:nvSpPr>
          <p:spPr>
            <a:xfrm>
              <a:off x="7018066" y="1777400"/>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1</a:t>
              </a:r>
              <a:r>
                <a:rPr lang="en-US" altLang="zh-CN" baseline="30000" dirty="0">
                  <a:solidFill>
                    <a:srgbClr val="C00000"/>
                  </a:solidFill>
                  <a:latin typeface="DINCond-Light" pitchFamily="2" charset="77"/>
                </a:rPr>
                <a:t>st</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sp>
          <p:nvSpPr>
            <p:cNvPr id="44" name="TextBox 43">
              <a:extLst>
                <a:ext uri="{FF2B5EF4-FFF2-40B4-BE49-F238E27FC236}">
                  <a16:creationId xmlns:a16="http://schemas.microsoft.com/office/drawing/2014/main" id="{BDE3EEF3-EA37-F24A-ADD3-DF4440042568}"/>
                </a:ext>
              </a:extLst>
            </p:cNvPr>
            <p:cNvSpPr txBox="1"/>
            <p:nvPr/>
          </p:nvSpPr>
          <p:spPr>
            <a:xfrm>
              <a:off x="9492184" y="1847906"/>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2</a:t>
              </a:r>
              <a:r>
                <a:rPr lang="en-US" altLang="zh-CN" baseline="30000" dirty="0">
                  <a:solidFill>
                    <a:srgbClr val="C00000"/>
                  </a:solidFill>
                  <a:latin typeface="DINCond-Light" pitchFamily="2" charset="77"/>
                </a:rPr>
                <a:t>rd</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sp>
          <p:nvSpPr>
            <p:cNvPr id="45" name="TextBox 44">
              <a:extLst>
                <a:ext uri="{FF2B5EF4-FFF2-40B4-BE49-F238E27FC236}">
                  <a16:creationId xmlns:a16="http://schemas.microsoft.com/office/drawing/2014/main" id="{C5021632-F26D-F145-9AD3-1CCDEAA26DEF}"/>
                </a:ext>
              </a:extLst>
            </p:cNvPr>
            <p:cNvSpPr txBox="1"/>
            <p:nvPr/>
          </p:nvSpPr>
          <p:spPr>
            <a:xfrm>
              <a:off x="8254519" y="2478563"/>
              <a:ext cx="959988" cy="369332"/>
            </a:xfrm>
            <a:prstGeom prst="rect">
              <a:avLst/>
            </a:prstGeom>
            <a:noFill/>
          </p:spPr>
          <p:txBody>
            <a:bodyPr wrap="square" rtlCol="0">
              <a:spAutoFit/>
            </a:bodyPr>
            <a:lstStyle/>
            <a:p>
              <a:r>
                <a:rPr lang="en-US" altLang="zh-CN" dirty="0">
                  <a:solidFill>
                    <a:srgbClr val="92D050"/>
                  </a:solidFill>
                  <a:latin typeface="DINCond-Light" pitchFamily="2" charset="77"/>
                </a:rPr>
                <a:t>1</a:t>
              </a:r>
              <a:r>
                <a:rPr lang="en-US" altLang="zh-CN" baseline="30000" dirty="0">
                  <a:solidFill>
                    <a:srgbClr val="92D050"/>
                  </a:solidFill>
                  <a:latin typeface="DINCond-Light" pitchFamily="2" charset="77"/>
                </a:rPr>
                <a:t>st</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sp>
          <p:nvSpPr>
            <p:cNvPr id="46" name="TextBox 45">
              <a:extLst>
                <a:ext uri="{FF2B5EF4-FFF2-40B4-BE49-F238E27FC236}">
                  <a16:creationId xmlns:a16="http://schemas.microsoft.com/office/drawing/2014/main" id="{00CB036D-54BD-554F-B8FE-950B3FF10DA5}"/>
                </a:ext>
              </a:extLst>
            </p:cNvPr>
            <p:cNvSpPr txBox="1"/>
            <p:nvPr/>
          </p:nvSpPr>
          <p:spPr>
            <a:xfrm>
              <a:off x="10696741" y="2500832"/>
              <a:ext cx="1069797" cy="369332"/>
            </a:xfrm>
            <a:prstGeom prst="rect">
              <a:avLst/>
            </a:prstGeom>
            <a:noFill/>
          </p:spPr>
          <p:txBody>
            <a:bodyPr wrap="square" rtlCol="0">
              <a:spAutoFit/>
            </a:bodyPr>
            <a:lstStyle/>
            <a:p>
              <a:r>
                <a:rPr lang="en-US" altLang="zh-CN" dirty="0">
                  <a:solidFill>
                    <a:srgbClr val="92D050"/>
                  </a:solidFill>
                  <a:latin typeface="DINCond-Light" pitchFamily="2" charset="77"/>
                </a:rPr>
                <a:t>2</a:t>
              </a:r>
              <a:r>
                <a:rPr lang="en-US" altLang="zh-CN" baseline="30000" dirty="0">
                  <a:solidFill>
                    <a:srgbClr val="92D050"/>
                  </a:solidFill>
                  <a:latin typeface="DINCond-Light" pitchFamily="2" charset="77"/>
                </a:rPr>
                <a:t>rd</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cxnSp>
          <p:nvCxnSpPr>
            <p:cNvPr id="47" name="Straight Connector 46">
              <a:extLst>
                <a:ext uri="{FF2B5EF4-FFF2-40B4-BE49-F238E27FC236}">
                  <a16:creationId xmlns:a16="http://schemas.microsoft.com/office/drawing/2014/main" id="{06FBD06C-9E4E-784E-B5A3-565BC3AFBE7D}"/>
                </a:ext>
              </a:extLst>
            </p:cNvPr>
            <p:cNvCxnSpPr>
              <a:cxnSpLocks/>
            </p:cNvCxnSpPr>
            <p:nvPr/>
          </p:nvCxnSpPr>
          <p:spPr>
            <a:xfrm flipV="1">
              <a:off x="10578284" y="2192454"/>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69B372-37DD-094E-9BB0-8DE6A81FC9A0}"/>
                </a:ext>
              </a:extLst>
            </p:cNvPr>
            <p:cNvCxnSpPr>
              <a:cxnSpLocks/>
            </p:cNvCxnSpPr>
            <p:nvPr/>
          </p:nvCxnSpPr>
          <p:spPr>
            <a:xfrm>
              <a:off x="10752392" y="1216155"/>
              <a:ext cx="1103950" cy="0"/>
            </a:xfrm>
            <a:prstGeom prst="line">
              <a:avLst/>
            </a:prstGeom>
            <a:ln w="31750">
              <a:solidFill>
                <a:schemeClr val="tx2">
                  <a:lumMod val="50000"/>
                </a:schemeClr>
              </a:solidFill>
              <a:prstDash val="sysDot"/>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96605E5-0F28-5246-A4FF-6A62166A420E}"/>
                </a:ext>
              </a:extLst>
            </p:cNvPr>
            <p:cNvSpPr txBox="1"/>
            <p:nvPr/>
          </p:nvSpPr>
          <p:spPr>
            <a:xfrm>
              <a:off x="10881359" y="781209"/>
              <a:ext cx="806801" cy="461665"/>
            </a:xfrm>
            <a:prstGeom prst="rect">
              <a:avLst/>
            </a:prstGeom>
            <a:noFill/>
          </p:spPr>
          <p:txBody>
            <a:bodyPr wrap="square" rtlCol="0">
              <a:spAutoFit/>
            </a:bodyPr>
            <a:lstStyle/>
            <a:p>
              <a:r>
                <a:rPr lang="en-US" altLang="zh-CN" sz="2400" dirty="0">
                  <a:solidFill>
                    <a:schemeClr val="tx1">
                      <a:lumMod val="50000"/>
                    </a:schemeClr>
                  </a:solidFill>
                  <a:latin typeface="DINCond-Light" pitchFamily="2" charset="77"/>
                </a:rPr>
                <a:t>Cycles</a:t>
              </a:r>
              <a:endParaRPr lang="en-US" sz="2400" dirty="0">
                <a:solidFill>
                  <a:schemeClr val="tx1">
                    <a:lumMod val="50000"/>
                  </a:schemeClr>
                </a:solidFill>
                <a:latin typeface="DINCond-Light" pitchFamily="2" charset="77"/>
              </a:endParaRPr>
            </a:p>
          </p:txBody>
        </p:sp>
      </p:grpSp>
      <p:cxnSp>
        <p:nvCxnSpPr>
          <p:cNvPr id="53" name="Straight Connector 52">
            <a:extLst>
              <a:ext uri="{FF2B5EF4-FFF2-40B4-BE49-F238E27FC236}">
                <a16:creationId xmlns:a16="http://schemas.microsoft.com/office/drawing/2014/main" id="{D8711539-6044-914C-81AE-1EFB5A538104}"/>
              </a:ext>
            </a:extLst>
          </p:cNvPr>
          <p:cNvCxnSpPr>
            <a:cxnSpLocks/>
          </p:cNvCxnSpPr>
          <p:nvPr/>
        </p:nvCxnSpPr>
        <p:spPr>
          <a:xfrm flipV="1">
            <a:off x="5612738" y="4493450"/>
            <a:ext cx="6444343" cy="1513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3D838A-8B02-A947-8942-F9F8AB965529}"/>
              </a:ext>
            </a:extLst>
          </p:cNvPr>
          <p:cNvCxnSpPr>
            <a:cxnSpLocks/>
          </p:cNvCxnSpPr>
          <p:nvPr/>
        </p:nvCxnSpPr>
        <p:spPr>
          <a:xfrm>
            <a:off x="5612738" y="5193260"/>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98062C3-B67E-4C49-91A1-79CD1A835792}"/>
              </a:ext>
            </a:extLst>
          </p:cNvPr>
          <p:cNvCxnSpPr>
            <a:cxnSpLocks/>
          </p:cNvCxnSpPr>
          <p:nvPr/>
        </p:nvCxnSpPr>
        <p:spPr>
          <a:xfrm flipV="1">
            <a:off x="6742720" y="3917076"/>
            <a:ext cx="0" cy="199028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8FF0C42-5C9F-734A-95BB-FB41AE2D8C0A}"/>
              </a:ext>
            </a:extLst>
          </p:cNvPr>
          <p:cNvSpPr txBox="1"/>
          <p:nvPr/>
        </p:nvSpPr>
        <p:spPr>
          <a:xfrm>
            <a:off x="5716521" y="3847119"/>
            <a:ext cx="926201" cy="646331"/>
          </a:xfrm>
          <a:prstGeom prst="rect">
            <a:avLst/>
          </a:prstGeom>
          <a:noFill/>
        </p:spPr>
        <p:txBody>
          <a:bodyPr wrap="square" rtlCol="0">
            <a:spAutoFit/>
          </a:bodyPr>
          <a:lstStyle/>
          <a:p>
            <a:r>
              <a:rPr lang="en-US" dirty="0">
                <a:solidFill>
                  <a:srgbClr val="00B0F0"/>
                </a:solidFill>
                <a:latin typeface="DINPro" panose="02000503030000020004" pitchFamily="2" charset="0"/>
              </a:rPr>
              <a:t>Model</a:t>
            </a:r>
          </a:p>
          <a:p>
            <a:r>
              <a:rPr lang="en-US" dirty="0">
                <a:solidFill>
                  <a:srgbClr val="00B0F0"/>
                </a:solidFill>
                <a:latin typeface="DINPro" panose="02000503030000020004" pitchFamily="2" charset="0"/>
              </a:rPr>
              <a:t>Read</a:t>
            </a:r>
          </a:p>
        </p:txBody>
      </p:sp>
      <p:cxnSp>
        <p:nvCxnSpPr>
          <p:cNvPr id="58" name="Straight Connector 57">
            <a:extLst>
              <a:ext uri="{FF2B5EF4-FFF2-40B4-BE49-F238E27FC236}">
                <a16:creationId xmlns:a16="http://schemas.microsoft.com/office/drawing/2014/main" id="{C64510C5-A8CE-E44F-94F4-88BB71FE2815}"/>
              </a:ext>
            </a:extLst>
          </p:cNvPr>
          <p:cNvCxnSpPr>
            <a:cxnSpLocks/>
          </p:cNvCxnSpPr>
          <p:nvPr/>
        </p:nvCxnSpPr>
        <p:spPr>
          <a:xfrm>
            <a:off x="6838665" y="4170285"/>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44DD48B-918D-BB4D-8980-162AE2F103DF}"/>
              </a:ext>
            </a:extLst>
          </p:cNvPr>
          <p:cNvSpPr txBox="1"/>
          <p:nvPr/>
        </p:nvSpPr>
        <p:spPr>
          <a:xfrm>
            <a:off x="5704179" y="4563293"/>
            <a:ext cx="1029983" cy="646331"/>
          </a:xfrm>
          <a:prstGeom prst="rect">
            <a:avLst/>
          </a:prstGeom>
          <a:noFill/>
        </p:spPr>
        <p:txBody>
          <a:bodyPr wrap="square" rtlCol="0">
            <a:spAutoFit/>
          </a:bodyPr>
          <a:lstStyle/>
          <a:p>
            <a:r>
              <a:rPr lang="en-US" dirty="0">
                <a:solidFill>
                  <a:srgbClr val="C00000"/>
                </a:solidFill>
                <a:latin typeface="DINPro" panose="02000503030000020004" pitchFamily="2" charset="0"/>
              </a:rPr>
              <a:t>Dot</a:t>
            </a:r>
            <a:r>
              <a:rPr lang="zh-CN" altLang="en-US" dirty="0">
                <a:solidFill>
                  <a:srgbClr val="C00000"/>
                </a:solidFill>
                <a:latin typeface="DINPro" panose="02000503030000020004" pitchFamily="2" charset="0"/>
              </a:rPr>
              <a:t> </a:t>
            </a:r>
            <a:r>
              <a:rPr lang="en-US" altLang="zh-CN" dirty="0">
                <a:solidFill>
                  <a:srgbClr val="C00000"/>
                </a:solidFill>
                <a:latin typeface="DINPro" panose="02000503030000020004" pitchFamily="2" charset="0"/>
              </a:rPr>
              <a:t>Product</a:t>
            </a:r>
            <a:endParaRPr lang="en-US" dirty="0">
              <a:solidFill>
                <a:srgbClr val="C00000"/>
              </a:solidFill>
              <a:latin typeface="DINPro" panose="02000503030000020004" pitchFamily="2" charset="0"/>
            </a:endParaRPr>
          </a:p>
        </p:txBody>
      </p:sp>
      <p:cxnSp>
        <p:nvCxnSpPr>
          <p:cNvPr id="60" name="Straight Connector 59">
            <a:extLst>
              <a:ext uri="{FF2B5EF4-FFF2-40B4-BE49-F238E27FC236}">
                <a16:creationId xmlns:a16="http://schemas.microsoft.com/office/drawing/2014/main" id="{4C375AFF-ED35-3D46-B21A-E46C38F358B0}"/>
              </a:ext>
            </a:extLst>
          </p:cNvPr>
          <p:cNvCxnSpPr>
            <a:cxnSpLocks/>
          </p:cNvCxnSpPr>
          <p:nvPr/>
        </p:nvCxnSpPr>
        <p:spPr>
          <a:xfrm>
            <a:off x="6842719" y="4909986"/>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D009649-11FA-1A4F-99EC-339A24959BED}"/>
              </a:ext>
            </a:extLst>
          </p:cNvPr>
          <p:cNvSpPr txBox="1"/>
          <p:nvPr/>
        </p:nvSpPr>
        <p:spPr>
          <a:xfrm>
            <a:off x="5714629" y="5290457"/>
            <a:ext cx="926201" cy="646331"/>
          </a:xfrm>
          <a:prstGeom prst="rect">
            <a:avLst/>
          </a:prstGeom>
          <a:noFill/>
        </p:spPr>
        <p:txBody>
          <a:bodyPr wrap="square" rtlCol="0">
            <a:spAutoFit/>
          </a:bodyPr>
          <a:lstStyle/>
          <a:p>
            <a:r>
              <a:rPr lang="en-US" dirty="0">
                <a:solidFill>
                  <a:srgbClr val="92D050"/>
                </a:solidFill>
                <a:latin typeface="DINPro" panose="02000503030000020004" pitchFamily="2" charset="0"/>
              </a:rPr>
              <a:t>Model</a:t>
            </a:r>
          </a:p>
          <a:p>
            <a:r>
              <a:rPr lang="en-US" dirty="0">
                <a:solidFill>
                  <a:srgbClr val="92D050"/>
                </a:solidFill>
                <a:latin typeface="DINPro" panose="02000503030000020004" pitchFamily="2" charset="0"/>
              </a:rPr>
              <a:t>Write</a:t>
            </a:r>
          </a:p>
        </p:txBody>
      </p:sp>
      <p:cxnSp>
        <p:nvCxnSpPr>
          <p:cNvPr id="62" name="Straight Connector 61">
            <a:extLst>
              <a:ext uri="{FF2B5EF4-FFF2-40B4-BE49-F238E27FC236}">
                <a16:creationId xmlns:a16="http://schemas.microsoft.com/office/drawing/2014/main" id="{2C0AE29F-87A2-C74E-B039-085B21F57873}"/>
              </a:ext>
            </a:extLst>
          </p:cNvPr>
          <p:cNvCxnSpPr>
            <a:cxnSpLocks/>
          </p:cNvCxnSpPr>
          <p:nvPr/>
        </p:nvCxnSpPr>
        <p:spPr>
          <a:xfrm>
            <a:off x="8090597" y="5586206"/>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170AAC4-61FE-DD4B-8B6F-6A7B21BEAFE8}"/>
              </a:ext>
            </a:extLst>
          </p:cNvPr>
          <p:cNvCxnSpPr>
            <a:cxnSpLocks/>
          </p:cNvCxnSpPr>
          <p:nvPr/>
        </p:nvCxnSpPr>
        <p:spPr>
          <a:xfrm flipV="1">
            <a:off x="8079756" y="4886458"/>
            <a:ext cx="0" cy="725874"/>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F04EAE-CCF2-C54F-AEF4-CED89CDFD2EB}"/>
              </a:ext>
            </a:extLst>
          </p:cNvPr>
          <p:cNvSpPr txBox="1"/>
          <p:nvPr/>
        </p:nvSpPr>
        <p:spPr>
          <a:xfrm>
            <a:off x="7018632" y="3764873"/>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1</a:t>
            </a:r>
            <a:r>
              <a:rPr lang="en-US" altLang="zh-CN" baseline="30000" dirty="0">
                <a:solidFill>
                  <a:srgbClr val="00B0F0"/>
                </a:solidFill>
                <a:latin typeface="DINCond-Light" pitchFamily="2" charset="77"/>
              </a:rPr>
              <a:t>st</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70" name="TextBox 69">
            <a:extLst>
              <a:ext uri="{FF2B5EF4-FFF2-40B4-BE49-F238E27FC236}">
                <a16:creationId xmlns:a16="http://schemas.microsoft.com/office/drawing/2014/main" id="{92B7DA78-458A-F54B-9B89-E273FE7D6D95}"/>
              </a:ext>
            </a:extLst>
          </p:cNvPr>
          <p:cNvSpPr txBox="1"/>
          <p:nvPr/>
        </p:nvSpPr>
        <p:spPr>
          <a:xfrm>
            <a:off x="7031129" y="4542302"/>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1</a:t>
            </a:r>
            <a:r>
              <a:rPr lang="en-US" altLang="zh-CN" baseline="30000" dirty="0">
                <a:solidFill>
                  <a:srgbClr val="C00000"/>
                </a:solidFill>
                <a:latin typeface="DINCond-Light" pitchFamily="2" charset="77"/>
              </a:rPr>
              <a:t>st</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sp>
        <p:nvSpPr>
          <p:cNvPr id="72" name="TextBox 71">
            <a:extLst>
              <a:ext uri="{FF2B5EF4-FFF2-40B4-BE49-F238E27FC236}">
                <a16:creationId xmlns:a16="http://schemas.microsoft.com/office/drawing/2014/main" id="{86259513-F8D7-6D41-BA97-8F75A60537D9}"/>
              </a:ext>
            </a:extLst>
          </p:cNvPr>
          <p:cNvSpPr txBox="1"/>
          <p:nvPr/>
        </p:nvSpPr>
        <p:spPr>
          <a:xfrm>
            <a:off x="8267582" y="5243465"/>
            <a:ext cx="959988" cy="369332"/>
          </a:xfrm>
          <a:prstGeom prst="rect">
            <a:avLst/>
          </a:prstGeom>
          <a:noFill/>
        </p:spPr>
        <p:txBody>
          <a:bodyPr wrap="square" rtlCol="0">
            <a:spAutoFit/>
          </a:bodyPr>
          <a:lstStyle/>
          <a:p>
            <a:r>
              <a:rPr lang="en-US" altLang="zh-CN" dirty="0">
                <a:solidFill>
                  <a:srgbClr val="92D050"/>
                </a:solidFill>
                <a:latin typeface="DINCond-Light" pitchFamily="2" charset="77"/>
              </a:rPr>
              <a:t>1</a:t>
            </a:r>
            <a:r>
              <a:rPr lang="en-US" altLang="zh-CN" baseline="30000" dirty="0">
                <a:solidFill>
                  <a:srgbClr val="92D050"/>
                </a:solidFill>
                <a:latin typeface="DINCond-Light" pitchFamily="2" charset="77"/>
              </a:rPr>
              <a:t>st</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cxnSp>
        <p:nvCxnSpPr>
          <p:cNvPr id="55" name="Straight Connector 54">
            <a:extLst>
              <a:ext uri="{FF2B5EF4-FFF2-40B4-BE49-F238E27FC236}">
                <a16:creationId xmlns:a16="http://schemas.microsoft.com/office/drawing/2014/main" id="{0388D50F-BE27-5D41-B8E2-35B3165D270E}"/>
              </a:ext>
            </a:extLst>
          </p:cNvPr>
          <p:cNvCxnSpPr>
            <a:cxnSpLocks/>
          </p:cNvCxnSpPr>
          <p:nvPr/>
        </p:nvCxnSpPr>
        <p:spPr>
          <a:xfrm>
            <a:off x="5612738" y="5907362"/>
            <a:ext cx="644434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23436B10-CA57-2A42-A5E0-877B4E4FCFF2}"/>
              </a:ext>
            </a:extLst>
          </p:cNvPr>
          <p:cNvGrpSpPr/>
          <p:nvPr/>
        </p:nvGrpSpPr>
        <p:grpSpPr>
          <a:xfrm>
            <a:off x="9342382" y="3811238"/>
            <a:ext cx="2500897" cy="1823828"/>
            <a:chOff x="9342382" y="3811238"/>
            <a:chExt cx="2500897" cy="1823828"/>
          </a:xfrm>
        </p:grpSpPr>
        <p:cxnSp>
          <p:nvCxnSpPr>
            <p:cNvPr id="64" name="Straight Connector 63">
              <a:extLst>
                <a:ext uri="{FF2B5EF4-FFF2-40B4-BE49-F238E27FC236}">
                  <a16:creationId xmlns:a16="http://schemas.microsoft.com/office/drawing/2014/main" id="{39F39DB6-B96A-EF4A-9C5B-D0133BD772F7}"/>
                </a:ext>
              </a:extLst>
            </p:cNvPr>
            <p:cNvCxnSpPr>
              <a:cxnSpLocks/>
            </p:cNvCxnSpPr>
            <p:nvPr/>
          </p:nvCxnSpPr>
          <p:spPr>
            <a:xfrm>
              <a:off x="9342382" y="4206614"/>
              <a:ext cx="1251932" cy="1253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E1F711-FCF0-4244-9064-4399116E1FA9}"/>
                </a:ext>
              </a:extLst>
            </p:cNvPr>
            <p:cNvCxnSpPr>
              <a:cxnSpLocks/>
            </p:cNvCxnSpPr>
            <p:nvPr/>
          </p:nvCxnSpPr>
          <p:spPr>
            <a:xfrm>
              <a:off x="9346436" y="4948050"/>
              <a:ext cx="1251932" cy="12537"/>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2F30B8E-3964-8F42-BCB6-69DDD88CEE3A}"/>
                </a:ext>
              </a:extLst>
            </p:cNvPr>
            <p:cNvCxnSpPr>
              <a:cxnSpLocks/>
            </p:cNvCxnSpPr>
            <p:nvPr/>
          </p:nvCxnSpPr>
          <p:spPr>
            <a:xfrm flipV="1">
              <a:off x="9352361" y="4948050"/>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344117-52F3-414B-8951-FF1236CE82AB}"/>
                </a:ext>
              </a:extLst>
            </p:cNvPr>
            <p:cNvCxnSpPr>
              <a:cxnSpLocks/>
            </p:cNvCxnSpPr>
            <p:nvPr/>
          </p:nvCxnSpPr>
          <p:spPr>
            <a:xfrm>
              <a:off x="10591347" y="5620890"/>
              <a:ext cx="1251932" cy="12537"/>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792568C6-8D01-474C-892A-1A703387B7FF}"/>
                </a:ext>
              </a:extLst>
            </p:cNvPr>
            <p:cNvSpPr txBox="1"/>
            <p:nvPr/>
          </p:nvSpPr>
          <p:spPr>
            <a:xfrm>
              <a:off x="9505247" y="3811238"/>
              <a:ext cx="926201" cy="369332"/>
            </a:xfrm>
            <a:prstGeom prst="rect">
              <a:avLst/>
            </a:prstGeom>
            <a:noFill/>
          </p:spPr>
          <p:txBody>
            <a:bodyPr wrap="square" rtlCol="0">
              <a:spAutoFit/>
            </a:bodyPr>
            <a:lstStyle/>
            <a:p>
              <a:r>
                <a:rPr lang="en-US" altLang="zh-CN" dirty="0">
                  <a:solidFill>
                    <a:srgbClr val="00B0F0"/>
                  </a:solidFill>
                  <a:latin typeface="DINCond-Light" pitchFamily="2" charset="77"/>
                </a:rPr>
                <a:t>2</a:t>
              </a:r>
              <a:r>
                <a:rPr lang="en-US" altLang="zh-CN" baseline="30000" dirty="0">
                  <a:solidFill>
                    <a:srgbClr val="00B0F0"/>
                  </a:solidFill>
                  <a:latin typeface="DINCond-Light" pitchFamily="2" charset="77"/>
                </a:rPr>
                <a:t>rd</a:t>
              </a:r>
              <a:r>
                <a:rPr lang="zh-CN" altLang="en-US" dirty="0">
                  <a:solidFill>
                    <a:srgbClr val="00B0F0"/>
                  </a:solidFill>
                  <a:latin typeface="DINCond-Light" pitchFamily="2" charset="77"/>
                </a:rPr>
                <a:t> </a:t>
              </a:r>
              <a:r>
                <a:rPr lang="en-US" altLang="zh-CN" dirty="0">
                  <a:solidFill>
                    <a:srgbClr val="00B0F0"/>
                  </a:solidFill>
                  <a:latin typeface="DINCond-Light" pitchFamily="2" charset="77"/>
                </a:rPr>
                <a:t>batch</a:t>
              </a:r>
              <a:endParaRPr lang="en-US" dirty="0">
                <a:solidFill>
                  <a:srgbClr val="00B0F0"/>
                </a:solidFill>
                <a:latin typeface="DINCond-Light" pitchFamily="2" charset="77"/>
              </a:endParaRPr>
            </a:p>
          </p:txBody>
        </p:sp>
        <p:sp>
          <p:nvSpPr>
            <p:cNvPr id="71" name="TextBox 70">
              <a:extLst>
                <a:ext uri="{FF2B5EF4-FFF2-40B4-BE49-F238E27FC236}">
                  <a16:creationId xmlns:a16="http://schemas.microsoft.com/office/drawing/2014/main" id="{CA7D8EDD-9786-7644-800A-CF649CB04FAC}"/>
                </a:ext>
              </a:extLst>
            </p:cNvPr>
            <p:cNvSpPr txBox="1"/>
            <p:nvPr/>
          </p:nvSpPr>
          <p:spPr>
            <a:xfrm>
              <a:off x="9505247" y="4612808"/>
              <a:ext cx="926201" cy="369332"/>
            </a:xfrm>
            <a:prstGeom prst="rect">
              <a:avLst/>
            </a:prstGeom>
            <a:noFill/>
          </p:spPr>
          <p:txBody>
            <a:bodyPr wrap="square" rtlCol="0">
              <a:spAutoFit/>
            </a:bodyPr>
            <a:lstStyle/>
            <a:p>
              <a:r>
                <a:rPr lang="en-US" altLang="zh-CN" dirty="0">
                  <a:solidFill>
                    <a:srgbClr val="C00000"/>
                  </a:solidFill>
                  <a:latin typeface="DINCond-Light" pitchFamily="2" charset="77"/>
                </a:rPr>
                <a:t>2</a:t>
              </a:r>
              <a:r>
                <a:rPr lang="en-US" altLang="zh-CN" baseline="30000" dirty="0">
                  <a:solidFill>
                    <a:srgbClr val="C00000"/>
                  </a:solidFill>
                  <a:latin typeface="DINCond-Light" pitchFamily="2" charset="77"/>
                </a:rPr>
                <a:t>rd</a:t>
              </a:r>
              <a:r>
                <a:rPr lang="zh-CN" altLang="en-US" dirty="0">
                  <a:solidFill>
                    <a:srgbClr val="C00000"/>
                  </a:solidFill>
                  <a:latin typeface="DINCond-Light" pitchFamily="2" charset="77"/>
                </a:rPr>
                <a:t> </a:t>
              </a:r>
              <a:r>
                <a:rPr lang="en-US" altLang="zh-CN" dirty="0">
                  <a:solidFill>
                    <a:srgbClr val="C00000"/>
                  </a:solidFill>
                  <a:latin typeface="DINCond-Light" pitchFamily="2" charset="77"/>
                </a:rPr>
                <a:t>batch</a:t>
              </a:r>
              <a:endParaRPr lang="en-US" dirty="0">
                <a:solidFill>
                  <a:srgbClr val="C00000"/>
                </a:solidFill>
                <a:latin typeface="DINCond-Light" pitchFamily="2" charset="77"/>
              </a:endParaRPr>
            </a:p>
          </p:txBody>
        </p:sp>
        <p:sp>
          <p:nvSpPr>
            <p:cNvPr id="73" name="TextBox 72">
              <a:extLst>
                <a:ext uri="{FF2B5EF4-FFF2-40B4-BE49-F238E27FC236}">
                  <a16:creationId xmlns:a16="http://schemas.microsoft.com/office/drawing/2014/main" id="{11C9E97B-D15B-3A49-B842-BE6848527D01}"/>
                </a:ext>
              </a:extLst>
            </p:cNvPr>
            <p:cNvSpPr txBox="1"/>
            <p:nvPr/>
          </p:nvSpPr>
          <p:spPr>
            <a:xfrm>
              <a:off x="10709804" y="5265734"/>
              <a:ext cx="1069797" cy="369332"/>
            </a:xfrm>
            <a:prstGeom prst="rect">
              <a:avLst/>
            </a:prstGeom>
            <a:noFill/>
          </p:spPr>
          <p:txBody>
            <a:bodyPr wrap="square" rtlCol="0">
              <a:spAutoFit/>
            </a:bodyPr>
            <a:lstStyle/>
            <a:p>
              <a:r>
                <a:rPr lang="en-US" altLang="zh-CN" dirty="0">
                  <a:solidFill>
                    <a:srgbClr val="92D050"/>
                  </a:solidFill>
                  <a:latin typeface="DINCond-Light" pitchFamily="2" charset="77"/>
                </a:rPr>
                <a:t>2</a:t>
              </a:r>
              <a:r>
                <a:rPr lang="en-US" altLang="zh-CN" baseline="30000" dirty="0">
                  <a:solidFill>
                    <a:srgbClr val="92D050"/>
                  </a:solidFill>
                  <a:latin typeface="DINCond-Light" pitchFamily="2" charset="77"/>
                </a:rPr>
                <a:t>rd</a:t>
              </a:r>
              <a:r>
                <a:rPr lang="zh-CN" altLang="en-US" dirty="0">
                  <a:solidFill>
                    <a:srgbClr val="92D050"/>
                  </a:solidFill>
                  <a:latin typeface="DINCond-Light" pitchFamily="2" charset="77"/>
                </a:rPr>
                <a:t> </a:t>
              </a:r>
              <a:r>
                <a:rPr lang="en-US" altLang="zh-CN" dirty="0">
                  <a:solidFill>
                    <a:srgbClr val="92D050"/>
                  </a:solidFill>
                  <a:latin typeface="DINCond-Light" pitchFamily="2" charset="77"/>
                </a:rPr>
                <a:t>gradient</a:t>
              </a:r>
              <a:endParaRPr lang="en-US" dirty="0">
                <a:solidFill>
                  <a:srgbClr val="92D050"/>
                </a:solidFill>
                <a:latin typeface="DINCond-Light" pitchFamily="2" charset="77"/>
              </a:endParaRPr>
            </a:p>
          </p:txBody>
        </p:sp>
        <p:cxnSp>
          <p:nvCxnSpPr>
            <p:cNvPr id="74" name="Straight Connector 73">
              <a:extLst>
                <a:ext uri="{FF2B5EF4-FFF2-40B4-BE49-F238E27FC236}">
                  <a16:creationId xmlns:a16="http://schemas.microsoft.com/office/drawing/2014/main" id="{BA7D75CC-71FF-4F4E-B02A-952B2134283B}"/>
                </a:ext>
              </a:extLst>
            </p:cNvPr>
            <p:cNvCxnSpPr>
              <a:cxnSpLocks/>
            </p:cNvCxnSpPr>
            <p:nvPr/>
          </p:nvCxnSpPr>
          <p:spPr>
            <a:xfrm flipV="1">
              <a:off x="10591347" y="4957356"/>
              <a:ext cx="0" cy="675545"/>
            </a:xfrm>
            <a:prstGeom prst="line">
              <a:avLst/>
            </a:prstGeom>
            <a:ln>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id="{3FE241B8-C48F-D94E-B321-020FFA0C6C28}"/>
              </a:ext>
            </a:extLst>
          </p:cNvPr>
          <p:cNvCxnSpPr>
            <a:cxnSpLocks/>
          </p:cNvCxnSpPr>
          <p:nvPr/>
        </p:nvCxnSpPr>
        <p:spPr>
          <a:xfrm>
            <a:off x="10765455" y="3981057"/>
            <a:ext cx="1103950" cy="0"/>
          </a:xfrm>
          <a:prstGeom prst="line">
            <a:avLst/>
          </a:prstGeom>
          <a:ln w="31750">
            <a:solidFill>
              <a:schemeClr val="tx2">
                <a:lumMod val="50000"/>
              </a:schemeClr>
            </a:solidFill>
            <a:prstDash val="sysDot"/>
            <a:tailEnd type="arrow"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9163E4D-D873-194B-A8C1-C5351F6A5F4E}"/>
              </a:ext>
            </a:extLst>
          </p:cNvPr>
          <p:cNvSpPr txBox="1"/>
          <p:nvPr/>
        </p:nvSpPr>
        <p:spPr>
          <a:xfrm>
            <a:off x="10894422" y="3546111"/>
            <a:ext cx="806801" cy="461665"/>
          </a:xfrm>
          <a:prstGeom prst="rect">
            <a:avLst/>
          </a:prstGeom>
          <a:noFill/>
        </p:spPr>
        <p:txBody>
          <a:bodyPr wrap="square" rtlCol="0">
            <a:spAutoFit/>
          </a:bodyPr>
          <a:lstStyle/>
          <a:p>
            <a:r>
              <a:rPr lang="en-US" altLang="zh-CN" sz="2400" dirty="0">
                <a:solidFill>
                  <a:schemeClr val="tx1">
                    <a:lumMod val="50000"/>
                  </a:schemeClr>
                </a:solidFill>
                <a:latin typeface="DINCond-Light" pitchFamily="2" charset="77"/>
              </a:rPr>
              <a:t>Cycles</a:t>
            </a:r>
            <a:endParaRPr lang="en-US" sz="2400" dirty="0">
              <a:solidFill>
                <a:schemeClr val="tx1">
                  <a:lumMod val="50000"/>
                </a:schemeClr>
              </a:solidFill>
              <a:latin typeface="DINCond-Light" pitchFamily="2" charset="77"/>
            </a:endParaRPr>
          </a:p>
        </p:txBody>
      </p:sp>
      <p:sp>
        <p:nvSpPr>
          <p:cNvPr id="77" name="Title 1">
            <a:extLst>
              <a:ext uri="{FF2B5EF4-FFF2-40B4-BE49-F238E27FC236}">
                <a16:creationId xmlns:a16="http://schemas.microsoft.com/office/drawing/2014/main" id="{28D8C705-4D19-B245-9CF2-CEBAD9237D78}"/>
              </a:ext>
            </a:extLst>
          </p:cNvPr>
          <p:cNvSpPr txBox="1">
            <a:spLocks/>
          </p:cNvSpPr>
          <p:nvPr/>
        </p:nvSpPr>
        <p:spPr>
          <a:xfrm>
            <a:off x="6191793" y="6248920"/>
            <a:ext cx="3978118" cy="485409"/>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200" b="1" i="1" u="sng" dirty="0">
                <a:latin typeface="Lato" panose="020F0502020204030203" pitchFamily="34" charset="0"/>
                <a:ea typeface="Lato" panose="020F0502020204030203" pitchFamily="34" charset="0"/>
                <a:cs typeface="Lato" panose="020F0502020204030203" pitchFamily="34" charset="0"/>
              </a:rPr>
              <a:t>Gap</a:t>
            </a:r>
            <a:r>
              <a:rPr lang="en-US" sz="2200" i="1" dirty="0">
                <a:latin typeface="Lato" panose="020F0502020204030203" pitchFamily="34" charset="0"/>
                <a:ea typeface="Lato" panose="020F0502020204030203" pitchFamily="34" charset="0"/>
                <a:cs typeface="Lato" panose="020F0502020204030203" pitchFamily="34" charset="0"/>
              </a:rPr>
              <a:t>: gradient from 64 weights</a:t>
            </a:r>
          </a:p>
        </p:txBody>
      </p:sp>
      <p:cxnSp>
        <p:nvCxnSpPr>
          <p:cNvPr id="78" name="Straight Arrow Connector 77">
            <a:extLst>
              <a:ext uri="{FF2B5EF4-FFF2-40B4-BE49-F238E27FC236}">
                <a16:creationId xmlns:a16="http://schemas.microsoft.com/office/drawing/2014/main" id="{7ADF9EE1-1C89-6E4E-A3DB-052FC741A920}"/>
              </a:ext>
            </a:extLst>
          </p:cNvPr>
          <p:cNvCxnSpPr>
            <a:cxnSpLocks/>
          </p:cNvCxnSpPr>
          <p:nvPr/>
        </p:nvCxnSpPr>
        <p:spPr>
          <a:xfrm flipH="1" flipV="1">
            <a:off x="8167788" y="5620890"/>
            <a:ext cx="1" cy="62803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Title 1">
            <a:extLst>
              <a:ext uri="{FF2B5EF4-FFF2-40B4-BE49-F238E27FC236}">
                <a16:creationId xmlns:a16="http://schemas.microsoft.com/office/drawing/2014/main" id="{F7BB06CC-54FC-EC4D-86B6-AD1C68A3156D}"/>
              </a:ext>
            </a:extLst>
          </p:cNvPr>
          <p:cNvSpPr txBox="1">
            <a:spLocks/>
          </p:cNvSpPr>
          <p:nvPr/>
        </p:nvSpPr>
        <p:spPr>
          <a:xfrm>
            <a:off x="277477" y="4722348"/>
            <a:ext cx="5333999" cy="7218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4000" b="1" dirty="0">
                <a:latin typeface="DINCond-Light" pitchFamily="2" charset="77"/>
                <a:ea typeface="Lato" panose="020F0502020204030203" pitchFamily="34" charset="0"/>
                <a:cs typeface="Lato" panose="020F0502020204030203" pitchFamily="34" charset="0"/>
              </a:rPr>
              <a:t>With Chaining: Memory-bound</a:t>
            </a:r>
          </a:p>
        </p:txBody>
      </p:sp>
      <p:sp>
        <p:nvSpPr>
          <p:cNvPr id="82" name="Title 1">
            <a:extLst>
              <a:ext uri="{FF2B5EF4-FFF2-40B4-BE49-F238E27FC236}">
                <a16:creationId xmlns:a16="http://schemas.microsoft.com/office/drawing/2014/main" id="{F6731570-EA37-0145-AC70-9DEB840DDDB9}"/>
              </a:ext>
            </a:extLst>
          </p:cNvPr>
          <p:cNvSpPr txBox="1">
            <a:spLocks/>
          </p:cNvSpPr>
          <p:nvPr/>
        </p:nvSpPr>
        <p:spPr>
          <a:xfrm>
            <a:off x="515357" y="1562808"/>
            <a:ext cx="4566095" cy="721806"/>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4000" b="1" dirty="0">
                <a:solidFill>
                  <a:schemeClr val="tx2">
                    <a:lumMod val="50000"/>
                  </a:schemeClr>
                </a:solidFill>
                <a:latin typeface="DINCond-Light" pitchFamily="2" charset="77"/>
                <a:ea typeface="Lato" panose="020F0502020204030203" pitchFamily="34" charset="0"/>
                <a:cs typeface="Lato" panose="020F0502020204030203" pitchFamily="34" charset="0"/>
              </a:rPr>
              <a:t>Original: Compute-bound</a:t>
            </a:r>
          </a:p>
        </p:txBody>
      </p:sp>
      <p:sp>
        <p:nvSpPr>
          <p:cNvPr id="3" name="TextBox 2">
            <a:extLst>
              <a:ext uri="{FF2B5EF4-FFF2-40B4-BE49-F238E27FC236}">
                <a16:creationId xmlns:a16="http://schemas.microsoft.com/office/drawing/2014/main" id="{C8624BB6-807D-8648-9512-1A3AE2BC9845}"/>
              </a:ext>
            </a:extLst>
          </p:cNvPr>
          <p:cNvSpPr txBox="1"/>
          <p:nvPr/>
        </p:nvSpPr>
        <p:spPr>
          <a:xfrm>
            <a:off x="-1956816" y="3474720"/>
            <a:ext cx="184731" cy="369332"/>
          </a:xfrm>
          <a:prstGeom prst="rect">
            <a:avLst/>
          </a:prstGeom>
          <a:noFill/>
        </p:spPr>
        <p:txBody>
          <a:bodyPr wrap="none" rtlCol="0">
            <a:spAutoFit/>
          </a:bodyPr>
          <a:lstStyle/>
          <a:p>
            <a:endParaRPr lang="en-US" dirty="0"/>
          </a:p>
        </p:txBody>
      </p:sp>
      <p:sp>
        <p:nvSpPr>
          <p:cNvPr id="79" name="TextBox 78">
            <a:extLst>
              <a:ext uri="{FF2B5EF4-FFF2-40B4-BE49-F238E27FC236}">
                <a16:creationId xmlns:a16="http://schemas.microsoft.com/office/drawing/2014/main" id="{F1170EF3-FBCF-6B4A-90C8-7C8B6655B220}"/>
              </a:ext>
            </a:extLst>
          </p:cNvPr>
          <p:cNvSpPr txBox="1"/>
          <p:nvPr/>
        </p:nvSpPr>
        <p:spPr>
          <a:xfrm>
            <a:off x="206805" y="2613760"/>
            <a:ext cx="5465672" cy="1815882"/>
          </a:xfrm>
          <a:prstGeom prst="rect">
            <a:avLst/>
          </a:prstGeom>
          <a:noFill/>
          <a:ln>
            <a:solidFill>
              <a:schemeClr val="tx1"/>
            </a:solidFill>
          </a:ln>
        </p:spPr>
        <p:txBody>
          <a:bodyPr wrap="square" rtlCol="0">
            <a:spAutoFit/>
          </a:bodyPr>
          <a:lstStyle/>
          <a:p>
            <a:r>
              <a:rPr lang="en-US" sz="2800" i="1" dirty="0">
                <a:solidFill>
                  <a:srgbClr val="FF0000"/>
                </a:solidFill>
              </a:rPr>
              <a:t>Observation</a:t>
            </a:r>
            <a:r>
              <a:rPr lang="en-US" sz="2800" i="1" dirty="0"/>
              <a:t>: </a:t>
            </a:r>
            <a:r>
              <a:rPr lang="en-US" sz="2800" i="1" dirty="0">
                <a:solidFill>
                  <a:schemeClr val="tx2"/>
                </a:solidFill>
              </a:rPr>
              <a:t>Custom hardware can update the model (thousands of weights) at the granularity level: 64 weights, not the whole model.</a:t>
            </a:r>
            <a:endParaRPr lang="en-US" sz="2800" i="1" dirty="0"/>
          </a:p>
        </p:txBody>
      </p:sp>
    </p:spTree>
    <p:extLst>
      <p:ext uri="{BB962C8B-B14F-4D97-AF65-F5344CB8AC3E}">
        <p14:creationId xmlns:p14="http://schemas.microsoft.com/office/powerpoint/2010/main" val="6260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022E-16 2.59259E-6 L -0.09023 -0.00232 " pathEditMode="relative" rAng="0" ptsTypes="AA">
                                      <p:cBhvr>
                                        <p:cTn id="6" dur="2000" fill="hold"/>
                                        <p:tgtEl>
                                          <p:spTgt spid="81"/>
                                        </p:tgtEl>
                                        <p:attrNameLst>
                                          <p:attrName>ppt_x</p:attrName>
                                          <p:attrName>ppt_y</p:attrName>
                                        </p:attrNameLst>
                                      </p:cBhvr>
                                      <p:rCtr x="-4518" y="-11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29DA-5F21-634A-AFDB-A1D6BA673E7A}"/>
              </a:ext>
            </a:extLst>
          </p:cNvPr>
          <p:cNvSpPr>
            <a:spLocks noGrp="1"/>
          </p:cNvSpPr>
          <p:nvPr>
            <p:ph type="ctrTitle"/>
          </p:nvPr>
        </p:nvSpPr>
        <p:spPr/>
        <p:txBody>
          <a:bodyPr>
            <a:normAutofit fontScale="90000"/>
          </a:bodyPr>
          <a:lstStyle/>
          <a:p>
            <a:r>
              <a:rPr lang="en-US" dirty="0"/>
              <a:t>Effect</a:t>
            </a:r>
            <a:r>
              <a:rPr lang="zh-CN" altLang="en-US" dirty="0"/>
              <a:t> </a:t>
            </a:r>
            <a:r>
              <a:rPr lang="en-US" altLang="zh-CN" dirty="0"/>
              <a:t>of</a:t>
            </a:r>
            <a:r>
              <a:rPr lang="zh-CN" altLang="en-US" dirty="0"/>
              <a:t> </a:t>
            </a:r>
            <a:r>
              <a:rPr lang="en-US" dirty="0"/>
              <a:t>Sync. Design</a:t>
            </a:r>
          </a:p>
        </p:txBody>
      </p:sp>
      <p:sp>
        <p:nvSpPr>
          <p:cNvPr id="9" name="Title 1">
            <a:extLst>
              <a:ext uri="{FF2B5EF4-FFF2-40B4-BE49-F238E27FC236}">
                <a16:creationId xmlns:a16="http://schemas.microsoft.com/office/drawing/2014/main" id="{E428279F-BF8D-F946-BC51-1323FD20D16E}"/>
              </a:ext>
            </a:extLst>
          </p:cNvPr>
          <p:cNvSpPr txBox="1">
            <a:spLocks/>
          </p:cNvSpPr>
          <p:nvPr/>
        </p:nvSpPr>
        <p:spPr>
          <a:xfrm>
            <a:off x="1614768" y="1280224"/>
            <a:ext cx="5339423" cy="72180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3200" b="1" dirty="0">
                <a:latin typeface="Lato" panose="020F0502020204030203" pitchFamily="34" charset="0"/>
                <a:ea typeface="Lato" panose="020F0502020204030203" pitchFamily="34" charset="0"/>
                <a:cs typeface="Lato" panose="020F0502020204030203" pitchFamily="34" charset="0"/>
              </a:rPr>
              <a:t>Training loss vs.</a:t>
            </a:r>
            <a:r>
              <a:rPr lang="zh-CN" altLang="en-US" sz="3200" b="1" dirty="0">
                <a:latin typeface="Lato" panose="020F0502020204030203" pitchFamily="34" charset="0"/>
                <a:ea typeface="Lato" panose="020F0502020204030203" pitchFamily="34" charset="0"/>
                <a:cs typeface="Lato" panose="020F0502020204030203" pitchFamily="34" charset="0"/>
              </a:rPr>
              <a:t> </a:t>
            </a:r>
            <a:r>
              <a:rPr lang="en-US" altLang="zh-CN" sz="3200" b="1" dirty="0">
                <a:latin typeface="Lato" panose="020F0502020204030203" pitchFamily="34" charset="0"/>
                <a:ea typeface="Lato" panose="020F0502020204030203" pitchFamily="34" charset="0"/>
                <a:cs typeface="Lato" panose="020F0502020204030203" pitchFamily="34" charset="0"/>
              </a:rPr>
              <a:t>Number of</a:t>
            </a:r>
            <a:r>
              <a:rPr lang="en-US" sz="3200" b="1" dirty="0">
                <a:latin typeface="Lato" panose="020F0502020204030203" pitchFamily="34" charset="0"/>
                <a:ea typeface="Lato" panose="020F0502020204030203" pitchFamily="34" charset="0"/>
                <a:cs typeface="Lato" panose="020F0502020204030203" pitchFamily="34" charset="0"/>
              </a:rPr>
              <a:t> Epochs</a:t>
            </a:r>
          </a:p>
        </p:txBody>
      </p:sp>
      <p:pic>
        <p:nvPicPr>
          <p:cNvPr id="3" name="Picture 2">
            <a:extLst>
              <a:ext uri="{FF2B5EF4-FFF2-40B4-BE49-F238E27FC236}">
                <a16:creationId xmlns:a16="http://schemas.microsoft.com/office/drawing/2014/main" id="{047D8C4C-7E4A-2F41-AB5A-3711286CB7D5}"/>
              </a:ext>
            </a:extLst>
          </p:cNvPr>
          <p:cNvPicPr>
            <a:picLocks noChangeAspect="1"/>
          </p:cNvPicPr>
          <p:nvPr/>
        </p:nvPicPr>
        <p:blipFill>
          <a:blip r:embed="rId3"/>
          <a:stretch>
            <a:fillRect/>
          </a:stretch>
        </p:blipFill>
        <p:spPr>
          <a:xfrm>
            <a:off x="1498584" y="1839608"/>
            <a:ext cx="5116733" cy="3598851"/>
          </a:xfrm>
          <a:prstGeom prst="rect">
            <a:avLst/>
          </a:prstGeom>
        </p:spPr>
      </p:pic>
      <p:sp>
        <p:nvSpPr>
          <p:cNvPr id="6" name="TextBox 5">
            <a:extLst>
              <a:ext uri="{FF2B5EF4-FFF2-40B4-BE49-F238E27FC236}">
                <a16:creationId xmlns:a16="http://schemas.microsoft.com/office/drawing/2014/main" id="{42F591AD-AFEC-E34E-96DF-C1D0215DB4EB}"/>
              </a:ext>
            </a:extLst>
          </p:cNvPr>
          <p:cNvSpPr txBox="1"/>
          <p:nvPr/>
        </p:nvSpPr>
        <p:spPr>
          <a:xfrm>
            <a:off x="515357" y="5530124"/>
            <a:ext cx="9004200" cy="954107"/>
          </a:xfrm>
          <a:prstGeom prst="rect">
            <a:avLst/>
          </a:prstGeom>
          <a:noFill/>
        </p:spPr>
        <p:txBody>
          <a:bodyPr wrap="square" rtlCol="0">
            <a:spAutoFit/>
          </a:bodyPr>
          <a:lstStyle/>
          <a:p>
            <a:r>
              <a:rPr lang="en-US" sz="2800" b="1" i="1" dirty="0">
                <a:solidFill>
                  <a:schemeClr val="accent2"/>
                </a:solidFill>
              </a:rPr>
              <a:t>ModelAverage</a:t>
            </a:r>
            <a:r>
              <a:rPr lang="en-US" sz="2800" b="1" i="1" dirty="0"/>
              <a:t> </a:t>
            </a:r>
            <a:r>
              <a:rPr lang="en-US" sz="2800" i="1" dirty="0"/>
              <a:t>and</a:t>
            </a:r>
            <a:r>
              <a:rPr lang="en-US" sz="2800" b="1" i="1" dirty="0"/>
              <a:t> </a:t>
            </a:r>
            <a:r>
              <a:rPr lang="en-US" sz="2800" b="1" i="1" dirty="0">
                <a:solidFill>
                  <a:srgbClr val="C00000"/>
                </a:solidFill>
              </a:rPr>
              <a:t>Hogwild</a:t>
            </a:r>
            <a:r>
              <a:rPr lang="en-US" sz="2800" b="1" i="1" dirty="0"/>
              <a:t> </a:t>
            </a:r>
            <a:r>
              <a:rPr lang="en-US" sz="2800" dirty="0"/>
              <a:t>on the</a:t>
            </a:r>
            <a:r>
              <a:rPr lang="zh-CN" altLang="en-US" sz="2800" dirty="0"/>
              <a:t> </a:t>
            </a:r>
            <a:r>
              <a:rPr lang="en-US" altLang="zh-CN" sz="2800" dirty="0"/>
              <a:t>multi-core</a:t>
            </a:r>
            <a:r>
              <a:rPr lang="zh-CN" altLang="en-US" sz="2800" dirty="0"/>
              <a:t> </a:t>
            </a:r>
            <a:r>
              <a:rPr lang="en-US" sz="2800" dirty="0"/>
              <a:t>CPU:</a:t>
            </a:r>
            <a:r>
              <a:rPr lang="en-US" sz="2800" b="1" dirty="0"/>
              <a:t> Async.</a:t>
            </a:r>
          </a:p>
          <a:p>
            <a:r>
              <a:rPr lang="en-US" sz="2800" b="1" i="1" dirty="0"/>
              <a:t>MLWeaving</a:t>
            </a:r>
            <a:r>
              <a:rPr lang="en-US" sz="2800" b="1" dirty="0"/>
              <a:t> </a:t>
            </a:r>
            <a:r>
              <a:rPr lang="en-US" sz="2800" dirty="0"/>
              <a:t>on the </a:t>
            </a:r>
            <a:r>
              <a:rPr lang="en-US" sz="2800" i="1" dirty="0">
                <a:solidFill>
                  <a:schemeClr val="tx2"/>
                </a:solidFill>
              </a:rPr>
              <a:t>custom hardware </a:t>
            </a:r>
            <a:r>
              <a:rPr lang="en-US" sz="2800" dirty="0"/>
              <a:t>:</a:t>
            </a:r>
            <a:r>
              <a:rPr lang="en-US" sz="2800" b="1" dirty="0"/>
              <a:t> Sync. </a:t>
            </a:r>
          </a:p>
        </p:txBody>
      </p:sp>
      <p:sp>
        <p:nvSpPr>
          <p:cNvPr id="7" name="TextBox 6">
            <a:extLst>
              <a:ext uri="{FF2B5EF4-FFF2-40B4-BE49-F238E27FC236}">
                <a16:creationId xmlns:a16="http://schemas.microsoft.com/office/drawing/2014/main" id="{825316E0-7F3F-714F-A22F-DA03C4E487C9}"/>
              </a:ext>
            </a:extLst>
          </p:cNvPr>
          <p:cNvSpPr txBox="1"/>
          <p:nvPr/>
        </p:nvSpPr>
        <p:spPr>
          <a:xfrm>
            <a:off x="6872108" y="3049920"/>
            <a:ext cx="4312964" cy="954107"/>
          </a:xfrm>
          <a:prstGeom prst="rect">
            <a:avLst/>
          </a:prstGeom>
          <a:noFill/>
          <a:ln>
            <a:solidFill>
              <a:schemeClr val="tx1"/>
            </a:solidFill>
          </a:ln>
        </p:spPr>
        <p:txBody>
          <a:bodyPr wrap="square" rtlCol="0">
            <a:spAutoFit/>
          </a:bodyPr>
          <a:lstStyle/>
          <a:p>
            <a:r>
              <a:rPr lang="en-US" sz="2800" b="1" i="1" dirty="0">
                <a:solidFill>
                  <a:schemeClr val="tx2">
                    <a:lumMod val="50000"/>
                  </a:schemeClr>
                </a:solidFill>
              </a:rPr>
              <a:t>Our sync. design needs fewer epochs to converge.</a:t>
            </a:r>
            <a:endParaRPr lang="en-US" sz="2800" b="1" dirty="0">
              <a:solidFill>
                <a:schemeClr val="tx2">
                  <a:lumMod val="50000"/>
                </a:schemeClr>
              </a:solidFill>
            </a:endParaRPr>
          </a:p>
        </p:txBody>
      </p:sp>
    </p:spTree>
    <p:extLst>
      <p:ext uri="{BB962C8B-B14F-4D97-AF65-F5344CB8AC3E}">
        <p14:creationId xmlns:p14="http://schemas.microsoft.com/office/powerpoint/2010/main" val="134982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D897D-3180-6549-98F9-5E26009C42C7}"/>
              </a:ext>
            </a:extLst>
          </p:cNvPr>
          <p:cNvSpPr>
            <a:spLocks noGrp="1"/>
          </p:cNvSpPr>
          <p:nvPr>
            <p:ph type="ctrTitle"/>
          </p:nvPr>
        </p:nvSpPr>
        <p:spPr/>
        <p:txBody>
          <a:bodyPr>
            <a:normAutofit fontScale="90000"/>
          </a:bodyPr>
          <a:lstStyle/>
          <a:p>
            <a:r>
              <a:rPr lang="en-US" dirty="0"/>
              <a:t>Outline</a:t>
            </a:r>
          </a:p>
        </p:txBody>
      </p:sp>
      <p:sp>
        <p:nvSpPr>
          <p:cNvPr id="3" name="TextBox 2">
            <a:extLst>
              <a:ext uri="{FF2B5EF4-FFF2-40B4-BE49-F238E27FC236}">
                <a16:creationId xmlns:a16="http://schemas.microsoft.com/office/drawing/2014/main" id="{D387CA39-11D1-C141-901D-EF7D3C241C40}"/>
              </a:ext>
            </a:extLst>
          </p:cNvPr>
          <p:cNvSpPr txBox="1"/>
          <p:nvPr/>
        </p:nvSpPr>
        <p:spPr>
          <a:xfrm>
            <a:off x="675755" y="1675376"/>
            <a:ext cx="4088427" cy="523220"/>
          </a:xfrm>
          <a:prstGeom prst="rect">
            <a:avLst/>
          </a:prstGeom>
          <a:noFill/>
        </p:spPr>
        <p:txBody>
          <a:bodyPr wrap="none" rtlCol="0">
            <a:spAutoFit/>
          </a:bodyPr>
          <a:lstStyle/>
          <a:p>
            <a:r>
              <a:rPr lang="en-US" sz="2800" b="1" dirty="0"/>
              <a:t>Quick Background (</a:t>
            </a:r>
            <a:r>
              <a:rPr lang="en-US" altLang="zh-CN" sz="2800" b="1" dirty="0"/>
              <a:t>5</a:t>
            </a:r>
            <a:r>
              <a:rPr lang="en-US" sz="2800" b="1" dirty="0"/>
              <a:t>mins)</a:t>
            </a:r>
          </a:p>
        </p:txBody>
      </p:sp>
      <p:sp>
        <p:nvSpPr>
          <p:cNvPr id="4" name="TextBox 3">
            <a:extLst>
              <a:ext uri="{FF2B5EF4-FFF2-40B4-BE49-F238E27FC236}">
                <a16:creationId xmlns:a16="http://schemas.microsoft.com/office/drawing/2014/main" id="{64B4261D-3801-B24F-AA03-D25A38C66B2C}"/>
              </a:ext>
            </a:extLst>
          </p:cNvPr>
          <p:cNvSpPr txBox="1"/>
          <p:nvPr/>
        </p:nvSpPr>
        <p:spPr>
          <a:xfrm>
            <a:off x="6841341" y="1650371"/>
            <a:ext cx="3304687" cy="523220"/>
          </a:xfrm>
          <a:prstGeom prst="rect">
            <a:avLst/>
          </a:prstGeom>
          <a:noFill/>
        </p:spPr>
        <p:txBody>
          <a:bodyPr wrap="none" rtlCol="0">
            <a:spAutoFit/>
          </a:bodyPr>
          <a:lstStyle/>
          <a:p>
            <a:r>
              <a:rPr lang="en-US" sz="2800" b="1" dirty="0"/>
              <a:t>MLWeaving (1</a:t>
            </a:r>
            <a:r>
              <a:rPr lang="en-US" altLang="zh-CN" sz="2800" b="1" dirty="0"/>
              <a:t>0</a:t>
            </a:r>
            <a:r>
              <a:rPr lang="en-US" sz="2800" b="1" dirty="0"/>
              <a:t>mins)</a:t>
            </a:r>
          </a:p>
        </p:txBody>
      </p:sp>
      <p:sp>
        <p:nvSpPr>
          <p:cNvPr id="6" name="TextBox 5">
            <a:extLst>
              <a:ext uri="{FF2B5EF4-FFF2-40B4-BE49-F238E27FC236}">
                <a16:creationId xmlns:a16="http://schemas.microsoft.com/office/drawing/2014/main" id="{85A2BFCB-75EF-864F-95CF-516BD452F426}"/>
              </a:ext>
            </a:extLst>
          </p:cNvPr>
          <p:cNvSpPr txBox="1"/>
          <p:nvPr/>
        </p:nvSpPr>
        <p:spPr>
          <a:xfrm>
            <a:off x="1042988" y="2595286"/>
            <a:ext cx="4623166" cy="461665"/>
          </a:xfrm>
          <a:prstGeom prst="rect">
            <a:avLst/>
          </a:prstGeom>
          <a:noFill/>
        </p:spPr>
        <p:txBody>
          <a:bodyPr wrap="square" rtlCol="0">
            <a:spAutoFit/>
          </a:bodyPr>
          <a:lstStyle/>
          <a:p>
            <a:r>
              <a:rPr lang="en-US" sz="2400" u="sng" dirty="0"/>
              <a:t>Stochastic Gradient Descent (SGD)</a:t>
            </a:r>
          </a:p>
        </p:txBody>
      </p:sp>
      <p:sp>
        <p:nvSpPr>
          <p:cNvPr id="7" name="TextBox 6">
            <a:extLst>
              <a:ext uri="{FF2B5EF4-FFF2-40B4-BE49-F238E27FC236}">
                <a16:creationId xmlns:a16="http://schemas.microsoft.com/office/drawing/2014/main" id="{5CA0E7BF-ECAD-6649-88DC-13D9FF4178B8}"/>
              </a:ext>
            </a:extLst>
          </p:cNvPr>
          <p:cNvSpPr txBox="1"/>
          <p:nvPr/>
        </p:nvSpPr>
        <p:spPr>
          <a:xfrm>
            <a:off x="1356673" y="3953297"/>
            <a:ext cx="1894621" cy="461665"/>
          </a:xfrm>
          <a:prstGeom prst="rect">
            <a:avLst/>
          </a:prstGeom>
          <a:noFill/>
        </p:spPr>
        <p:txBody>
          <a:bodyPr wrap="none" rtlCol="0">
            <a:spAutoFit/>
          </a:bodyPr>
          <a:lstStyle/>
          <a:p>
            <a:pPr algn="ctr"/>
            <a:r>
              <a:rPr lang="en-US" sz="2400" dirty="0"/>
              <a:t>Low Precision</a:t>
            </a:r>
          </a:p>
        </p:txBody>
      </p:sp>
      <p:sp>
        <p:nvSpPr>
          <p:cNvPr id="8" name="TextBox 7">
            <a:extLst>
              <a:ext uri="{FF2B5EF4-FFF2-40B4-BE49-F238E27FC236}">
                <a16:creationId xmlns:a16="http://schemas.microsoft.com/office/drawing/2014/main" id="{AC3BF9D2-5C15-7A40-B2BE-87FCA4C92681}"/>
              </a:ext>
            </a:extLst>
          </p:cNvPr>
          <p:cNvSpPr txBox="1"/>
          <p:nvPr/>
        </p:nvSpPr>
        <p:spPr>
          <a:xfrm>
            <a:off x="1356673" y="3338662"/>
            <a:ext cx="4014496" cy="461665"/>
          </a:xfrm>
          <a:prstGeom prst="rect">
            <a:avLst/>
          </a:prstGeom>
          <a:noFill/>
        </p:spPr>
        <p:txBody>
          <a:bodyPr wrap="none" rtlCol="0">
            <a:spAutoFit/>
          </a:bodyPr>
          <a:lstStyle/>
          <a:p>
            <a:pPr algn="ctr"/>
            <a:r>
              <a:rPr lang="en-US" sz="2400" dirty="0"/>
              <a:t>Synchronous vs. Asynchronous</a:t>
            </a:r>
          </a:p>
        </p:txBody>
      </p:sp>
      <p:sp>
        <p:nvSpPr>
          <p:cNvPr id="9" name="TextBox 8">
            <a:extLst>
              <a:ext uri="{FF2B5EF4-FFF2-40B4-BE49-F238E27FC236}">
                <a16:creationId xmlns:a16="http://schemas.microsoft.com/office/drawing/2014/main" id="{35745630-16DF-7A42-BDD2-923A648C0CC7}"/>
              </a:ext>
            </a:extLst>
          </p:cNvPr>
          <p:cNvSpPr txBox="1"/>
          <p:nvPr/>
        </p:nvSpPr>
        <p:spPr>
          <a:xfrm>
            <a:off x="7088952" y="2552422"/>
            <a:ext cx="4483923" cy="1938992"/>
          </a:xfrm>
          <a:prstGeom prst="rect">
            <a:avLst/>
          </a:prstGeom>
          <a:noFill/>
        </p:spPr>
        <p:txBody>
          <a:bodyPr wrap="square" rtlCol="0">
            <a:spAutoFit/>
          </a:bodyPr>
          <a:lstStyle/>
          <a:p>
            <a:r>
              <a:rPr lang="en-US" sz="2400" u="sng" dirty="0"/>
              <a:t>Arbitrary-precision</a:t>
            </a:r>
            <a:r>
              <a:rPr lang="zh-CN" altLang="en-US" sz="2400" u="sng" dirty="0"/>
              <a:t> </a:t>
            </a:r>
            <a:r>
              <a:rPr lang="en-US" altLang="zh-CN" sz="2400" u="sng" dirty="0"/>
              <a:t>Training</a:t>
            </a:r>
            <a:r>
              <a:rPr lang="en-US" sz="2400" u="sng" dirty="0"/>
              <a:t> </a:t>
            </a:r>
          </a:p>
          <a:p>
            <a:endParaRPr lang="en-US" sz="2400" dirty="0"/>
          </a:p>
          <a:p>
            <a:r>
              <a:rPr lang="en-US" sz="2400" dirty="0"/>
              <a:t>     MLWeaving Memory</a:t>
            </a:r>
            <a:r>
              <a:rPr lang="zh-CN" altLang="en-US" sz="2400" dirty="0"/>
              <a:t> </a:t>
            </a:r>
            <a:r>
              <a:rPr lang="en-US" altLang="zh-CN" sz="2400" dirty="0"/>
              <a:t>Layout</a:t>
            </a:r>
          </a:p>
          <a:p>
            <a:endParaRPr lang="en-US" sz="2400" dirty="0"/>
          </a:p>
          <a:p>
            <a:r>
              <a:rPr lang="en-US" sz="2400" dirty="0"/>
              <a:t>     MLWeaving</a:t>
            </a:r>
            <a:r>
              <a:rPr lang="zh-CN" altLang="en-US" sz="2400" dirty="0"/>
              <a:t> </a:t>
            </a:r>
            <a:r>
              <a:rPr lang="en-US" altLang="zh-CN" sz="2400" dirty="0"/>
              <a:t>Hardware Design</a:t>
            </a:r>
            <a:endParaRPr lang="en-US" sz="2400" dirty="0"/>
          </a:p>
        </p:txBody>
      </p:sp>
      <p:sp>
        <p:nvSpPr>
          <p:cNvPr id="10" name="TextBox 9">
            <a:extLst>
              <a:ext uri="{FF2B5EF4-FFF2-40B4-BE49-F238E27FC236}">
                <a16:creationId xmlns:a16="http://schemas.microsoft.com/office/drawing/2014/main" id="{F6BAF4BA-1CFE-9A48-BEA5-01C7637388D1}"/>
              </a:ext>
            </a:extLst>
          </p:cNvPr>
          <p:cNvSpPr txBox="1"/>
          <p:nvPr/>
        </p:nvSpPr>
        <p:spPr>
          <a:xfrm>
            <a:off x="7034152" y="4876780"/>
            <a:ext cx="3776803" cy="461665"/>
          </a:xfrm>
          <a:prstGeom prst="rect">
            <a:avLst/>
          </a:prstGeom>
          <a:noFill/>
        </p:spPr>
        <p:txBody>
          <a:bodyPr wrap="none" rtlCol="0">
            <a:spAutoFit/>
          </a:bodyPr>
          <a:lstStyle/>
          <a:p>
            <a:pPr algn="ctr"/>
            <a:r>
              <a:rPr lang="en-US" sz="2400" u="sng" dirty="0"/>
              <a:t>Efficient Synchronous Design</a:t>
            </a:r>
          </a:p>
        </p:txBody>
      </p:sp>
      <p:sp>
        <p:nvSpPr>
          <p:cNvPr id="11" name="Rectangle 10">
            <a:extLst>
              <a:ext uri="{FF2B5EF4-FFF2-40B4-BE49-F238E27FC236}">
                <a16:creationId xmlns:a16="http://schemas.microsoft.com/office/drawing/2014/main" id="{0589CA7D-05E3-F740-A48F-C400CA57D588}"/>
              </a:ext>
            </a:extLst>
          </p:cNvPr>
          <p:cNvSpPr/>
          <p:nvPr/>
        </p:nvSpPr>
        <p:spPr>
          <a:xfrm>
            <a:off x="6548417" y="1650371"/>
            <a:ext cx="4695846" cy="375872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8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E9956F-78C3-EE41-9FA6-8B096F74F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579" y="1104228"/>
            <a:ext cx="7587421" cy="3554240"/>
          </a:xfrm>
          <a:prstGeom prst="rect">
            <a:avLst/>
          </a:prstGeom>
        </p:spPr>
      </p:pic>
      <p:sp>
        <p:nvSpPr>
          <p:cNvPr id="2" name="Title 1">
            <a:extLst>
              <a:ext uri="{FF2B5EF4-FFF2-40B4-BE49-F238E27FC236}">
                <a16:creationId xmlns:a16="http://schemas.microsoft.com/office/drawing/2014/main" id="{FB8D52A1-14CC-B54D-8503-091EDA931F2D}"/>
              </a:ext>
            </a:extLst>
          </p:cNvPr>
          <p:cNvSpPr>
            <a:spLocks noGrp="1"/>
          </p:cNvSpPr>
          <p:nvPr>
            <p:ph type="ctrTitle"/>
          </p:nvPr>
        </p:nvSpPr>
        <p:spPr>
          <a:xfrm>
            <a:off x="515357" y="466664"/>
            <a:ext cx="11160705" cy="483487"/>
          </a:xfrm>
        </p:spPr>
        <p:txBody>
          <a:bodyPr>
            <a:normAutofit fontScale="90000"/>
          </a:bodyPr>
          <a:lstStyle/>
          <a:p>
            <a:r>
              <a:rPr lang="en-US" dirty="0"/>
              <a:t>System Integration</a:t>
            </a:r>
          </a:p>
        </p:txBody>
      </p:sp>
      <p:sp>
        <p:nvSpPr>
          <p:cNvPr id="41" name="Rectangle 40">
            <a:extLst>
              <a:ext uri="{FF2B5EF4-FFF2-40B4-BE49-F238E27FC236}">
                <a16:creationId xmlns:a16="http://schemas.microsoft.com/office/drawing/2014/main" id="{B617E87D-756C-3844-A743-C50962FD9321}"/>
              </a:ext>
            </a:extLst>
          </p:cNvPr>
          <p:cNvSpPr/>
          <p:nvPr/>
        </p:nvSpPr>
        <p:spPr>
          <a:xfrm>
            <a:off x="4608227" y="2212035"/>
            <a:ext cx="2857500" cy="23602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827A09D-F0EA-1847-9B49-97216AEEE51E}"/>
              </a:ext>
            </a:extLst>
          </p:cNvPr>
          <p:cNvSpPr txBox="1"/>
          <p:nvPr/>
        </p:nvSpPr>
        <p:spPr>
          <a:xfrm>
            <a:off x="153633" y="2905112"/>
            <a:ext cx="4317167" cy="2246769"/>
          </a:xfrm>
          <a:prstGeom prst="rect">
            <a:avLst/>
          </a:prstGeom>
          <a:noFill/>
        </p:spPr>
        <p:txBody>
          <a:bodyPr wrap="square" rtlCol="0">
            <a:spAutoFit/>
          </a:bodyPr>
          <a:lstStyle/>
          <a:p>
            <a:r>
              <a:rPr lang="en-US" sz="2800" dirty="0"/>
              <a:t>We</a:t>
            </a:r>
            <a:r>
              <a:rPr lang="zh-CN" altLang="en-US" sz="2800" dirty="0"/>
              <a:t> </a:t>
            </a:r>
            <a:r>
              <a:rPr lang="en-US" altLang="zh-CN" sz="2800" dirty="0"/>
              <a:t>integrate MLWeaving into DoppioDB that is an open source solution for FPGA-enhanced databases based on </a:t>
            </a:r>
            <a:r>
              <a:rPr lang="en-US" altLang="zh-CN" sz="2800" dirty="0" err="1"/>
              <a:t>MonetDB</a:t>
            </a:r>
            <a:r>
              <a:rPr lang="en-US" altLang="zh-CN" sz="2800" dirty="0"/>
              <a:t>. </a:t>
            </a:r>
          </a:p>
        </p:txBody>
      </p:sp>
      <p:sp>
        <p:nvSpPr>
          <p:cNvPr id="7" name="TextBox 6">
            <a:extLst>
              <a:ext uri="{FF2B5EF4-FFF2-40B4-BE49-F238E27FC236}">
                <a16:creationId xmlns:a16="http://schemas.microsoft.com/office/drawing/2014/main" id="{BDF143BD-761F-EE4F-AA7B-E9B59D6B9BEF}"/>
              </a:ext>
            </a:extLst>
          </p:cNvPr>
          <p:cNvSpPr txBox="1"/>
          <p:nvPr/>
        </p:nvSpPr>
        <p:spPr>
          <a:xfrm>
            <a:off x="202619" y="1523503"/>
            <a:ext cx="4317167" cy="1261884"/>
          </a:xfrm>
          <a:prstGeom prst="rect">
            <a:avLst/>
          </a:prstGeom>
          <a:noFill/>
        </p:spPr>
        <p:txBody>
          <a:bodyPr wrap="square" rtlCol="0">
            <a:spAutoFit/>
          </a:bodyPr>
          <a:lstStyle/>
          <a:p>
            <a:r>
              <a:rPr lang="en-US" sz="2800" u="sng" dirty="0"/>
              <a:t>Intel HARP2 Platform:</a:t>
            </a:r>
          </a:p>
          <a:p>
            <a:r>
              <a:rPr lang="en-US" sz="2400" dirty="0"/>
              <a:t>       Intel Broadwell 14-core CPU</a:t>
            </a:r>
          </a:p>
          <a:p>
            <a:r>
              <a:rPr lang="en-US" sz="2400" dirty="0"/>
              <a:t>       Intel </a:t>
            </a:r>
            <a:r>
              <a:rPr lang="en-US" sz="2400" dirty="0" err="1"/>
              <a:t>Arria</a:t>
            </a:r>
            <a:r>
              <a:rPr lang="en-US" sz="2400" dirty="0"/>
              <a:t> 10 FPGA</a:t>
            </a:r>
          </a:p>
        </p:txBody>
      </p:sp>
      <p:sp>
        <p:nvSpPr>
          <p:cNvPr id="8" name="TextBox 7">
            <a:extLst>
              <a:ext uri="{FF2B5EF4-FFF2-40B4-BE49-F238E27FC236}">
                <a16:creationId xmlns:a16="http://schemas.microsoft.com/office/drawing/2014/main" id="{E6F47E10-5233-AE45-935D-482DDCB47DEC}"/>
              </a:ext>
            </a:extLst>
          </p:cNvPr>
          <p:cNvSpPr txBox="1"/>
          <p:nvPr/>
        </p:nvSpPr>
        <p:spPr>
          <a:xfrm>
            <a:off x="711303" y="5388699"/>
            <a:ext cx="11160705" cy="954107"/>
          </a:xfrm>
          <a:prstGeom prst="rect">
            <a:avLst/>
          </a:prstGeom>
          <a:noFill/>
        </p:spPr>
        <p:txBody>
          <a:bodyPr wrap="square" rtlCol="0">
            <a:spAutoFit/>
          </a:bodyPr>
          <a:lstStyle/>
          <a:p>
            <a:r>
              <a:rPr lang="en-US" sz="2800" b="1" i="1" dirty="0">
                <a:solidFill>
                  <a:schemeClr val="tx1">
                    <a:lumMod val="50000"/>
                  </a:schemeClr>
                </a:solidFill>
              </a:rPr>
              <a:t>If you are interested to play with MLWeaving, please visit our demo</a:t>
            </a:r>
            <a:r>
              <a:rPr lang="zh-CN" altLang="en-US" sz="2800" b="1" i="1" dirty="0">
                <a:solidFill>
                  <a:schemeClr val="tx1">
                    <a:lumMod val="50000"/>
                  </a:schemeClr>
                </a:solidFill>
              </a:rPr>
              <a:t> </a:t>
            </a:r>
            <a:r>
              <a:rPr lang="en-US" altLang="zh-CN" sz="2800" b="1" i="1" dirty="0">
                <a:solidFill>
                  <a:schemeClr val="tx1">
                    <a:lumMod val="50000"/>
                  </a:schemeClr>
                </a:solidFill>
              </a:rPr>
              <a:t>DoppioDB 2.0</a:t>
            </a:r>
            <a:r>
              <a:rPr lang="en-US" sz="2800" b="1" i="1" dirty="0">
                <a:solidFill>
                  <a:schemeClr val="tx1">
                    <a:lumMod val="50000"/>
                  </a:schemeClr>
                </a:solidFill>
              </a:rPr>
              <a:t> in the Hollywood ballroom, 11:00-12:30, 27-29 Aug, 2019. </a:t>
            </a:r>
          </a:p>
        </p:txBody>
      </p:sp>
    </p:spTree>
    <p:extLst>
      <p:ext uri="{BB962C8B-B14F-4D97-AF65-F5344CB8AC3E}">
        <p14:creationId xmlns:p14="http://schemas.microsoft.com/office/powerpoint/2010/main" val="22903504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0"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F79E-9DC7-7741-A4F1-E32A69AA6A2A}"/>
              </a:ext>
            </a:extLst>
          </p:cNvPr>
          <p:cNvSpPr>
            <a:spLocks noGrp="1"/>
          </p:cNvSpPr>
          <p:nvPr>
            <p:ph type="ctrTitle"/>
          </p:nvPr>
        </p:nvSpPr>
        <p:spPr/>
        <p:txBody>
          <a:bodyPr>
            <a:normAutofit fontScale="90000"/>
          </a:bodyPr>
          <a:lstStyle/>
          <a:p>
            <a:r>
              <a:rPr lang="en-US" dirty="0"/>
              <a:t>End-to-End Performance: </a:t>
            </a:r>
            <a:r>
              <a:rPr lang="en-US" dirty="0" err="1"/>
              <a:t>MLWeaving</a:t>
            </a:r>
            <a:endParaRPr lang="en-US" dirty="0"/>
          </a:p>
        </p:txBody>
      </p:sp>
      <p:sp>
        <p:nvSpPr>
          <p:cNvPr id="3" name="Title 1">
            <a:extLst>
              <a:ext uri="{FF2B5EF4-FFF2-40B4-BE49-F238E27FC236}">
                <a16:creationId xmlns:a16="http://schemas.microsoft.com/office/drawing/2014/main" id="{E11A115E-57F7-C647-A950-096A48000B23}"/>
              </a:ext>
            </a:extLst>
          </p:cNvPr>
          <p:cNvSpPr txBox="1">
            <a:spLocks/>
          </p:cNvSpPr>
          <p:nvPr/>
        </p:nvSpPr>
        <p:spPr>
          <a:xfrm>
            <a:off x="776796" y="1230521"/>
            <a:ext cx="4930830" cy="6331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800" b="1" dirty="0"/>
              <a:t>Training loss vs. Time</a:t>
            </a:r>
          </a:p>
        </p:txBody>
      </p:sp>
      <p:sp>
        <p:nvSpPr>
          <p:cNvPr id="5" name="Title 1">
            <a:extLst>
              <a:ext uri="{FF2B5EF4-FFF2-40B4-BE49-F238E27FC236}">
                <a16:creationId xmlns:a16="http://schemas.microsoft.com/office/drawing/2014/main" id="{DAF88342-9140-6041-9B06-1AE5490167BE}"/>
              </a:ext>
            </a:extLst>
          </p:cNvPr>
          <p:cNvSpPr txBox="1">
            <a:spLocks/>
          </p:cNvSpPr>
          <p:nvPr/>
        </p:nvSpPr>
        <p:spPr>
          <a:xfrm>
            <a:off x="6543852" y="1230521"/>
            <a:ext cx="5314110" cy="616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800" b="1" dirty="0"/>
              <a:t>Training loss vs. Memory</a:t>
            </a:r>
          </a:p>
        </p:txBody>
      </p:sp>
      <p:sp>
        <p:nvSpPr>
          <p:cNvPr id="7" name="TextBox 6">
            <a:extLst>
              <a:ext uri="{FF2B5EF4-FFF2-40B4-BE49-F238E27FC236}">
                <a16:creationId xmlns:a16="http://schemas.microsoft.com/office/drawing/2014/main" id="{945685DA-40FD-644C-AECE-30892CA023C7}"/>
              </a:ext>
            </a:extLst>
          </p:cNvPr>
          <p:cNvSpPr txBox="1"/>
          <p:nvPr/>
        </p:nvSpPr>
        <p:spPr>
          <a:xfrm>
            <a:off x="776796" y="5426310"/>
            <a:ext cx="10375006" cy="400110"/>
          </a:xfrm>
          <a:prstGeom prst="rect">
            <a:avLst/>
          </a:prstGeom>
          <a:noFill/>
        </p:spPr>
        <p:txBody>
          <a:bodyPr wrap="square" rtlCol="0">
            <a:spAutoFit/>
          </a:bodyPr>
          <a:lstStyle/>
          <a:p>
            <a:r>
              <a:rPr lang="en-US" sz="2000" b="1" i="1" dirty="0">
                <a:solidFill>
                  <a:schemeClr val="accent2">
                    <a:lumMod val="50000"/>
                  </a:schemeClr>
                </a:solidFill>
              </a:rPr>
              <a:t>ModelAverage</a:t>
            </a:r>
            <a:r>
              <a:rPr lang="en-US" sz="2000" b="1" i="1" dirty="0"/>
              <a:t> and </a:t>
            </a:r>
            <a:r>
              <a:rPr lang="en-US" sz="2000" b="1" i="1" dirty="0">
                <a:solidFill>
                  <a:srgbClr val="C00000"/>
                </a:solidFill>
              </a:rPr>
              <a:t>Hogwild</a:t>
            </a:r>
            <a:r>
              <a:rPr lang="en-US" sz="2000" b="1" i="1" dirty="0"/>
              <a:t> </a:t>
            </a:r>
            <a:r>
              <a:rPr lang="en-US" sz="2000" b="1" dirty="0"/>
              <a:t>on an Intel CPU: 14 cores, AVX2-enhanced, 8-bit dataset. </a:t>
            </a:r>
          </a:p>
        </p:txBody>
      </p:sp>
      <p:pic>
        <p:nvPicPr>
          <p:cNvPr id="11" name="Picture 10">
            <a:extLst>
              <a:ext uri="{FF2B5EF4-FFF2-40B4-BE49-F238E27FC236}">
                <a16:creationId xmlns:a16="http://schemas.microsoft.com/office/drawing/2014/main" id="{72541432-3B0B-1F45-B0AF-91C74A9116FC}"/>
              </a:ext>
            </a:extLst>
          </p:cNvPr>
          <p:cNvPicPr>
            <a:picLocks noChangeAspect="1"/>
          </p:cNvPicPr>
          <p:nvPr/>
        </p:nvPicPr>
        <p:blipFill>
          <a:blip r:embed="rId3"/>
          <a:stretch>
            <a:fillRect/>
          </a:stretch>
        </p:blipFill>
        <p:spPr>
          <a:xfrm>
            <a:off x="208526" y="1870677"/>
            <a:ext cx="5499100" cy="3249468"/>
          </a:xfrm>
          <a:prstGeom prst="rect">
            <a:avLst/>
          </a:prstGeom>
        </p:spPr>
      </p:pic>
      <p:pic>
        <p:nvPicPr>
          <p:cNvPr id="12" name="Picture 11">
            <a:extLst>
              <a:ext uri="{FF2B5EF4-FFF2-40B4-BE49-F238E27FC236}">
                <a16:creationId xmlns:a16="http://schemas.microsoft.com/office/drawing/2014/main" id="{F9CFF468-85F7-E14F-A595-4F0C29701E8F}"/>
              </a:ext>
            </a:extLst>
          </p:cNvPr>
          <p:cNvPicPr>
            <a:picLocks noChangeAspect="1"/>
          </p:cNvPicPr>
          <p:nvPr/>
        </p:nvPicPr>
        <p:blipFill>
          <a:blip r:embed="rId4"/>
          <a:stretch>
            <a:fillRect/>
          </a:stretch>
        </p:blipFill>
        <p:spPr>
          <a:xfrm>
            <a:off x="6179576" y="1829907"/>
            <a:ext cx="5496486" cy="3302511"/>
          </a:xfrm>
          <a:prstGeom prst="rect">
            <a:avLst/>
          </a:prstGeom>
        </p:spPr>
      </p:pic>
      <p:sp>
        <p:nvSpPr>
          <p:cNvPr id="13" name="TextBox 12">
            <a:extLst>
              <a:ext uri="{FF2B5EF4-FFF2-40B4-BE49-F238E27FC236}">
                <a16:creationId xmlns:a16="http://schemas.microsoft.com/office/drawing/2014/main" id="{A9E040C4-3678-354B-8E67-D9236EE6CC7C}"/>
              </a:ext>
            </a:extLst>
          </p:cNvPr>
          <p:cNvSpPr txBox="1"/>
          <p:nvPr/>
        </p:nvSpPr>
        <p:spPr>
          <a:xfrm>
            <a:off x="776796" y="5948413"/>
            <a:ext cx="10501613" cy="400110"/>
          </a:xfrm>
          <a:prstGeom prst="rect">
            <a:avLst/>
          </a:prstGeom>
          <a:noFill/>
        </p:spPr>
        <p:txBody>
          <a:bodyPr wrap="square" rtlCol="0">
            <a:spAutoFit/>
          </a:bodyPr>
          <a:lstStyle/>
          <a:p>
            <a:r>
              <a:rPr lang="en-US" sz="2000" b="1" i="1" dirty="0">
                <a:solidFill>
                  <a:schemeClr val="tx1">
                    <a:lumMod val="50000"/>
                  </a:schemeClr>
                </a:solidFill>
              </a:rPr>
              <a:t>MLWeaving </a:t>
            </a:r>
            <a:r>
              <a:rPr lang="en-US" sz="2000" b="1" dirty="0">
                <a:solidFill>
                  <a:schemeClr val="tx1">
                    <a:lumMod val="50000"/>
                  </a:schemeClr>
                </a:solidFill>
              </a:rPr>
              <a:t>on an FPGA: 3-bit dataset</a:t>
            </a:r>
            <a:r>
              <a:rPr lang="en-US" sz="2000" b="1" i="1" dirty="0">
                <a:solidFill>
                  <a:schemeClr val="tx1">
                    <a:lumMod val="50000"/>
                  </a:schemeClr>
                </a:solidFill>
              </a:rPr>
              <a:t>.</a:t>
            </a:r>
          </a:p>
        </p:txBody>
      </p:sp>
    </p:spTree>
    <p:extLst>
      <p:ext uri="{BB962C8B-B14F-4D97-AF65-F5344CB8AC3E}">
        <p14:creationId xmlns:p14="http://schemas.microsoft.com/office/powerpoint/2010/main" val="34762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9A35C-8CF6-0547-BFD5-F110AFACD01B}"/>
              </a:ext>
            </a:extLst>
          </p:cNvPr>
          <p:cNvSpPr/>
          <p:nvPr/>
        </p:nvSpPr>
        <p:spPr>
          <a:xfrm>
            <a:off x="5629275" y="0"/>
            <a:ext cx="6562724"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Rectangle 1">
            <a:extLst>
              <a:ext uri="{FF2B5EF4-FFF2-40B4-BE49-F238E27FC236}">
                <a16:creationId xmlns:a16="http://schemas.microsoft.com/office/drawing/2014/main" id="{39DCCF47-087F-A44A-BBCA-2BE1C14DA1F2}"/>
              </a:ext>
            </a:extLst>
          </p:cNvPr>
          <p:cNvSpPr/>
          <p:nvPr/>
        </p:nvSpPr>
        <p:spPr>
          <a:xfrm>
            <a:off x="11564471" y="6185647"/>
            <a:ext cx="336176" cy="470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3A7BC3-1967-2B41-8D5A-8FC568A43E85}"/>
              </a:ext>
            </a:extLst>
          </p:cNvPr>
          <p:cNvSpPr/>
          <p:nvPr/>
        </p:nvSpPr>
        <p:spPr>
          <a:xfrm>
            <a:off x="0" y="0"/>
            <a:ext cx="495157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TextBox 4">
            <a:extLst>
              <a:ext uri="{FF2B5EF4-FFF2-40B4-BE49-F238E27FC236}">
                <a16:creationId xmlns:a16="http://schemas.microsoft.com/office/drawing/2014/main" id="{5A0F1E8F-FD2C-E54A-AEA7-59A41FA9814E}"/>
              </a:ext>
            </a:extLst>
          </p:cNvPr>
          <p:cNvSpPr txBox="1"/>
          <p:nvPr/>
        </p:nvSpPr>
        <p:spPr>
          <a:xfrm>
            <a:off x="7796576" y="2942051"/>
            <a:ext cx="2810385" cy="584775"/>
          </a:xfrm>
          <a:prstGeom prst="rect">
            <a:avLst/>
          </a:prstGeom>
          <a:noFill/>
        </p:spPr>
        <p:txBody>
          <a:bodyPr wrap="none" rtlCol="0">
            <a:spAutoFit/>
          </a:bodyPr>
          <a:lstStyle/>
          <a:p>
            <a:r>
              <a:rPr lang="en-US" sz="3200" b="1" i="1" dirty="0">
                <a:solidFill>
                  <a:schemeClr val="bg1"/>
                </a:solidFill>
              </a:rPr>
              <a:t>Any Questions?</a:t>
            </a:r>
          </a:p>
        </p:txBody>
      </p:sp>
      <p:sp>
        <p:nvSpPr>
          <p:cNvPr id="12" name="TextBox 11">
            <a:extLst>
              <a:ext uri="{FF2B5EF4-FFF2-40B4-BE49-F238E27FC236}">
                <a16:creationId xmlns:a16="http://schemas.microsoft.com/office/drawing/2014/main" id="{32B077DF-6289-7C48-8272-2B80E401D472}"/>
              </a:ext>
            </a:extLst>
          </p:cNvPr>
          <p:cNvSpPr txBox="1"/>
          <p:nvPr/>
        </p:nvSpPr>
        <p:spPr>
          <a:xfrm>
            <a:off x="0" y="342713"/>
            <a:ext cx="5629275" cy="1015663"/>
          </a:xfrm>
          <a:prstGeom prst="rect">
            <a:avLst/>
          </a:prstGeom>
          <a:noFill/>
        </p:spPr>
        <p:txBody>
          <a:bodyPr wrap="square" rtlCol="0">
            <a:spAutoFit/>
          </a:bodyPr>
          <a:lstStyle/>
          <a:p>
            <a:r>
              <a:rPr lang="en-US" sz="2000" b="1" i="1" dirty="0">
                <a:solidFill>
                  <a:schemeClr val="tx1">
                    <a:lumMod val="50000"/>
                  </a:schemeClr>
                </a:solidFill>
              </a:rPr>
              <a:t>If you are interested to play with MLWeaving,</a:t>
            </a:r>
          </a:p>
          <a:p>
            <a:r>
              <a:rPr lang="en-US" sz="2000" b="1" i="1" dirty="0">
                <a:solidFill>
                  <a:schemeClr val="tx1">
                    <a:lumMod val="50000"/>
                  </a:schemeClr>
                </a:solidFill>
              </a:rPr>
              <a:t>please visit our demo</a:t>
            </a:r>
            <a:r>
              <a:rPr lang="zh-CN" altLang="en-US" sz="2000" b="1" i="1" dirty="0">
                <a:solidFill>
                  <a:schemeClr val="tx1">
                    <a:lumMod val="50000"/>
                  </a:schemeClr>
                </a:solidFill>
              </a:rPr>
              <a:t> </a:t>
            </a:r>
            <a:r>
              <a:rPr lang="en-US" altLang="zh-CN" sz="2000" b="1" i="1" dirty="0">
                <a:solidFill>
                  <a:schemeClr val="tx1">
                    <a:lumMod val="50000"/>
                  </a:schemeClr>
                </a:solidFill>
              </a:rPr>
              <a:t>DoppioDB 2.0</a:t>
            </a:r>
            <a:r>
              <a:rPr lang="en-US" sz="2000" b="1" i="1" dirty="0">
                <a:solidFill>
                  <a:schemeClr val="tx1">
                    <a:lumMod val="50000"/>
                  </a:schemeClr>
                </a:solidFill>
              </a:rPr>
              <a:t> in the Hollywood ballroom, 11:00-12:30, 27-29 Aug, 2019. </a:t>
            </a:r>
          </a:p>
        </p:txBody>
      </p:sp>
      <p:pic>
        <p:nvPicPr>
          <p:cNvPr id="6" name="Picture 5">
            <a:extLst>
              <a:ext uri="{FF2B5EF4-FFF2-40B4-BE49-F238E27FC236}">
                <a16:creationId xmlns:a16="http://schemas.microsoft.com/office/drawing/2014/main" id="{8A8E7902-EA7D-FD4A-B54A-64CDFA819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37" y="1429269"/>
            <a:ext cx="3547680" cy="5382039"/>
          </a:xfrm>
          <a:prstGeom prst="rect">
            <a:avLst/>
          </a:prstGeom>
        </p:spPr>
      </p:pic>
    </p:spTree>
    <p:extLst>
      <p:ext uri="{BB962C8B-B14F-4D97-AF65-F5344CB8AC3E}">
        <p14:creationId xmlns:p14="http://schemas.microsoft.com/office/powerpoint/2010/main" val="111465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52A1-14CC-B54D-8503-091EDA931F2D}"/>
              </a:ext>
            </a:extLst>
          </p:cNvPr>
          <p:cNvSpPr>
            <a:spLocks noGrp="1"/>
          </p:cNvSpPr>
          <p:nvPr>
            <p:ph type="ctrTitle"/>
          </p:nvPr>
        </p:nvSpPr>
        <p:spPr>
          <a:xfrm>
            <a:off x="515357" y="466664"/>
            <a:ext cx="11160705" cy="483487"/>
          </a:xfrm>
        </p:spPr>
        <p:txBody>
          <a:bodyPr>
            <a:normAutofit fontScale="90000"/>
          </a:bodyPr>
          <a:lstStyle/>
          <a:p>
            <a:r>
              <a:rPr lang="en-US" dirty="0"/>
              <a:t>Motivations</a:t>
            </a:r>
          </a:p>
        </p:txBody>
      </p:sp>
      <p:sp>
        <p:nvSpPr>
          <p:cNvPr id="28" name="TextBox 27">
            <a:extLst>
              <a:ext uri="{FF2B5EF4-FFF2-40B4-BE49-F238E27FC236}">
                <a16:creationId xmlns:a16="http://schemas.microsoft.com/office/drawing/2014/main" id="{D2092B65-AF43-1945-9161-955BB8C5CD16}"/>
              </a:ext>
            </a:extLst>
          </p:cNvPr>
          <p:cNvSpPr txBox="1"/>
          <p:nvPr/>
        </p:nvSpPr>
        <p:spPr>
          <a:xfrm>
            <a:off x="2135675" y="2092235"/>
            <a:ext cx="7276351" cy="584775"/>
          </a:xfrm>
          <a:prstGeom prst="rect">
            <a:avLst/>
          </a:prstGeom>
          <a:noFill/>
        </p:spPr>
        <p:txBody>
          <a:bodyPr wrap="none" rtlCol="0">
            <a:spAutoFit/>
          </a:bodyPr>
          <a:lstStyle/>
          <a:p>
            <a:pPr algn="ctr"/>
            <a:r>
              <a:rPr lang="en-US" sz="3200" dirty="0"/>
              <a:t>Linear Model, Logistic Regression, SVM</a:t>
            </a:r>
          </a:p>
        </p:txBody>
      </p:sp>
      <p:pic>
        <p:nvPicPr>
          <p:cNvPr id="33" name="Picture 32">
            <a:extLst>
              <a:ext uri="{FF2B5EF4-FFF2-40B4-BE49-F238E27FC236}">
                <a16:creationId xmlns:a16="http://schemas.microsoft.com/office/drawing/2014/main" id="{76F8C860-1F0F-4544-99F9-17F8164ADF17}"/>
              </a:ext>
            </a:extLst>
          </p:cNvPr>
          <p:cNvPicPr>
            <a:picLocks noChangeAspect="1"/>
          </p:cNvPicPr>
          <p:nvPr/>
        </p:nvPicPr>
        <p:blipFill>
          <a:blip r:embed="rId3"/>
          <a:stretch>
            <a:fillRect/>
          </a:stretch>
        </p:blipFill>
        <p:spPr>
          <a:xfrm>
            <a:off x="585216" y="1998939"/>
            <a:ext cx="1371755" cy="717885"/>
          </a:xfrm>
          <a:prstGeom prst="rect">
            <a:avLst/>
          </a:prstGeom>
        </p:spPr>
      </p:pic>
      <p:sp>
        <p:nvSpPr>
          <p:cNvPr id="38" name="Rectangle 37">
            <a:extLst>
              <a:ext uri="{FF2B5EF4-FFF2-40B4-BE49-F238E27FC236}">
                <a16:creationId xmlns:a16="http://schemas.microsoft.com/office/drawing/2014/main" id="{669B37E7-9995-E04B-8BB4-24A0E1D1E6F5}"/>
              </a:ext>
            </a:extLst>
          </p:cNvPr>
          <p:cNvSpPr/>
          <p:nvPr/>
        </p:nvSpPr>
        <p:spPr>
          <a:xfrm>
            <a:off x="9794693" y="1775451"/>
            <a:ext cx="1525579" cy="10755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617E87D-756C-3844-A743-C50962FD9321}"/>
              </a:ext>
            </a:extLst>
          </p:cNvPr>
          <p:cNvSpPr/>
          <p:nvPr/>
        </p:nvSpPr>
        <p:spPr>
          <a:xfrm>
            <a:off x="748516" y="1775451"/>
            <a:ext cx="1039687" cy="10755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9F033BB-1AFD-E34F-8857-AC4A960A5775}"/>
              </a:ext>
            </a:extLst>
          </p:cNvPr>
          <p:cNvSpPr/>
          <p:nvPr/>
        </p:nvSpPr>
        <p:spPr>
          <a:xfrm>
            <a:off x="2073136" y="1775451"/>
            <a:ext cx="7436624" cy="10755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089187F3-4154-AC4D-BED7-E0A9F84BCC7D}"/>
              </a:ext>
            </a:extLst>
          </p:cNvPr>
          <p:cNvPicPr>
            <a:picLocks noChangeAspect="1"/>
          </p:cNvPicPr>
          <p:nvPr/>
        </p:nvPicPr>
        <p:blipFill>
          <a:blip r:embed="rId4"/>
          <a:stretch>
            <a:fillRect/>
          </a:stretch>
        </p:blipFill>
        <p:spPr>
          <a:xfrm>
            <a:off x="9915835" y="1826903"/>
            <a:ext cx="1317480" cy="972671"/>
          </a:xfrm>
          <a:prstGeom prst="rect">
            <a:avLst/>
          </a:prstGeom>
        </p:spPr>
      </p:pic>
      <p:sp>
        <p:nvSpPr>
          <p:cNvPr id="40" name="TextBox 39">
            <a:extLst>
              <a:ext uri="{FF2B5EF4-FFF2-40B4-BE49-F238E27FC236}">
                <a16:creationId xmlns:a16="http://schemas.microsoft.com/office/drawing/2014/main" id="{2C31615D-D6C7-4C4C-8169-9C61BF4393A5}"/>
              </a:ext>
            </a:extLst>
          </p:cNvPr>
          <p:cNvSpPr txBox="1"/>
          <p:nvPr/>
        </p:nvSpPr>
        <p:spPr>
          <a:xfrm>
            <a:off x="541237" y="1283367"/>
            <a:ext cx="1454244" cy="461665"/>
          </a:xfrm>
          <a:prstGeom prst="rect">
            <a:avLst/>
          </a:prstGeom>
          <a:noFill/>
        </p:spPr>
        <p:txBody>
          <a:bodyPr wrap="none" rtlCol="0">
            <a:spAutoFit/>
          </a:bodyPr>
          <a:lstStyle/>
          <a:p>
            <a:r>
              <a:rPr lang="en-US" sz="2400" dirty="0"/>
              <a:t>Database</a:t>
            </a:r>
          </a:p>
        </p:txBody>
      </p:sp>
      <p:sp>
        <p:nvSpPr>
          <p:cNvPr id="45" name="TextBox 44">
            <a:extLst>
              <a:ext uri="{FF2B5EF4-FFF2-40B4-BE49-F238E27FC236}">
                <a16:creationId xmlns:a16="http://schemas.microsoft.com/office/drawing/2014/main" id="{A3522873-CC74-BE41-A55D-C958DBA9D757}"/>
              </a:ext>
            </a:extLst>
          </p:cNvPr>
          <p:cNvSpPr txBox="1"/>
          <p:nvPr/>
        </p:nvSpPr>
        <p:spPr>
          <a:xfrm>
            <a:off x="3932606" y="1288060"/>
            <a:ext cx="3388685" cy="461665"/>
          </a:xfrm>
          <a:prstGeom prst="rect">
            <a:avLst/>
          </a:prstGeom>
          <a:noFill/>
        </p:spPr>
        <p:txBody>
          <a:bodyPr wrap="none" rtlCol="0">
            <a:spAutoFit/>
          </a:bodyPr>
          <a:lstStyle/>
          <a:p>
            <a:r>
              <a:rPr lang="en-US" sz="2400" dirty="0"/>
              <a:t>Generalized Linear Model</a:t>
            </a:r>
          </a:p>
        </p:txBody>
      </p:sp>
      <p:sp>
        <p:nvSpPr>
          <p:cNvPr id="46" name="TextBox 45">
            <a:extLst>
              <a:ext uri="{FF2B5EF4-FFF2-40B4-BE49-F238E27FC236}">
                <a16:creationId xmlns:a16="http://schemas.microsoft.com/office/drawing/2014/main" id="{6FED4E3E-1488-C647-BA77-D8E980587A4E}"/>
              </a:ext>
            </a:extLst>
          </p:cNvPr>
          <p:cNvSpPr txBox="1"/>
          <p:nvPr/>
        </p:nvSpPr>
        <p:spPr>
          <a:xfrm>
            <a:off x="10086300" y="1288060"/>
            <a:ext cx="976549" cy="461665"/>
          </a:xfrm>
          <a:prstGeom prst="rect">
            <a:avLst/>
          </a:prstGeom>
          <a:noFill/>
        </p:spPr>
        <p:txBody>
          <a:bodyPr wrap="none" rtlCol="0">
            <a:spAutoFit/>
          </a:bodyPr>
          <a:lstStyle/>
          <a:p>
            <a:r>
              <a:rPr lang="en-US" sz="2400" dirty="0"/>
              <a:t>FPGA</a:t>
            </a:r>
          </a:p>
        </p:txBody>
      </p:sp>
      <p:sp>
        <p:nvSpPr>
          <p:cNvPr id="48" name="Rectangle 47">
            <a:extLst>
              <a:ext uri="{FF2B5EF4-FFF2-40B4-BE49-F238E27FC236}">
                <a16:creationId xmlns:a16="http://schemas.microsoft.com/office/drawing/2014/main" id="{7E7EE087-FEBA-EB45-8533-594D217CF2E3}"/>
              </a:ext>
            </a:extLst>
          </p:cNvPr>
          <p:cNvSpPr/>
          <p:nvPr/>
        </p:nvSpPr>
        <p:spPr>
          <a:xfrm>
            <a:off x="2039735" y="3398117"/>
            <a:ext cx="7470026" cy="1077218"/>
          </a:xfrm>
          <a:prstGeom prst="rect">
            <a:avLst/>
          </a:prstGeom>
        </p:spPr>
        <p:txBody>
          <a:bodyPr wrap="square">
            <a:spAutoFit/>
          </a:bodyPr>
          <a:lstStyle/>
          <a:p>
            <a:pPr>
              <a:defRPr sz="2400">
                <a:solidFill>
                  <a:srgbClr val="000000"/>
                </a:solidFill>
                <a:latin typeface="DINPro-Regular"/>
                <a:ea typeface="DINPro-Regular"/>
                <a:cs typeface="DINPro-Regular"/>
                <a:sym typeface="DINPro-Regular"/>
              </a:defRPr>
            </a:pPr>
            <a:r>
              <a:rPr lang="en-US" altLang="zh-CN" sz="3200" b="1" i="1" dirty="0">
                <a:latin typeface="Lato" panose="020F0502020204030203" pitchFamily="34" charset="0"/>
                <a:ea typeface="Lato" panose="020F0502020204030203" pitchFamily="34" charset="0"/>
                <a:cs typeface="Lato" panose="020F0502020204030203" pitchFamily="34" charset="0"/>
              </a:rPr>
              <a:t>For </a:t>
            </a:r>
            <a:r>
              <a:rPr lang="en-US" sz="3200" b="1" i="1" dirty="0">
                <a:latin typeface="Lato" panose="020F0502020204030203" pitchFamily="34" charset="0"/>
                <a:ea typeface="Lato" panose="020F0502020204030203" pitchFamily="34" charset="0"/>
                <a:cs typeface="Lato" panose="020F0502020204030203" pitchFamily="34" charset="0"/>
              </a:rPr>
              <a:t>GLM training, can we enable things that cannot be well done on CPUs</a:t>
            </a:r>
            <a:r>
              <a:rPr lang="en-US" altLang="zh-CN" sz="3200" b="1" i="1" dirty="0">
                <a:latin typeface="Lato" panose="020F0502020204030203" pitchFamily="34" charset="0"/>
                <a:ea typeface="Lato" panose="020F0502020204030203" pitchFamily="34" charset="0"/>
                <a:cs typeface="Lato" panose="020F0502020204030203" pitchFamily="34" charset="0"/>
              </a:rPr>
              <a:t>/GPUs</a:t>
            </a:r>
            <a:r>
              <a:rPr lang="en-US" sz="3200" b="1" i="1" dirty="0">
                <a:latin typeface="Lato" panose="020F0502020204030203" pitchFamily="34" charset="0"/>
                <a:ea typeface="Lato" panose="020F0502020204030203" pitchFamily="34" charset="0"/>
                <a:cs typeface="Lato" panose="020F0502020204030203" pitchFamily="34" charset="0"/>
              </a:rPr>
              <a:t>?</a:t>
            </a:r>
          </a:p>
        </p:txBody>
      </p:sp>
      <p:sp>
        <p:nvSpPr>
          <p:cNvPr id="49" name="Rectangle 48">
            <a:extLst>
              <a:ext uri="{FF2B5EF4-FFF2-40B4-BE49-F238E27FC236}">
                <a16:creationId xmlns:a16="http://schemas.microsoft.com/office/drawing/2014/main" id="{B9FE9F57-B889-6140-89EE-D69A84F1574F}"/>
              </a:ext>
            </a:extLst>
          </p:cNvPr>
          <p:cNvSpPr/>
          <p:nvPr/>
        </p:nvSpPr>
        <p:spPr>
          <a:xfrm>
            <a:off x="748515" y="3434935"/>
            <a:ext cx="1039687" cy="1040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a:t>
            </a:r>
          </a:p>
        </p:txBody>
      </p:sp>
      <p:sp>
        <p:nvSpPr>
          <p:cNvPr id="50" name="Rectangle 49">
            <a:extLst>
              <a:ext uri="{FF2B5EF4-FFF2-40B4-BE49-F238E27FC236}">
                <a16:creationId xmlns:a16="http://schemas.microsoft.com/office/drawing/2014/main" id="{AC50B24E-79DB-A741-925E-91CA7516E4EA}"/>
              </a:ext>
            </a:extLst>
          </p:cNvPr>
          <p:cNvSpPr/>
          <p:nvPr/>
        </p:nvSpPr>
        <p:spPr>
          <a:xfrm>
            <a:off x="748515" y="5022424"/>
            <a:ext cx="1039687" cy="1040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a:t>
            </a:r>
          </a:p>
        </p:txBody>
      </p:sp>
      <p:sp>
        <p:nvSpPr>
          <p:cNvPr id="53" name="Rectangle 52">
            <a:extLst>
              <a:ext uri="{FF2B5EF4-FFF2-40B4-BE49-F238E27FC236}">
                <a16:creationId xmlns:a16="http://schemas.microsoft.com/office/drawing/2014/main" id="{795542EB-D430-414F-A61D-3298A4AC02FC}"/>
              </a:ext>
            </a:extLst>
          </p:cNvPr>
          <p:cNvSpPr/>
          <p:nvPr/>
        </p:nvSpPr>
        <p:spPr>
          <a:xfrm>
            <a:off x="2060859" y="5160989"/>
            <a:ext cx="3554129" cy="820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t>Any-precision Training</a:t>
            </a:r>
          </a:p>
        </p:txBody>
      </p:sp>
      <p:sp>
        <p:nvSpPr>
          <p:cNvPr id="55" name="Rectangle 54">
            <a:extLst>
              <a:ext uri="{FF2B5EF4-FFF2-40B4-BE49-F238E27FC236}">
                <a16:creationId xmlns:a16="http://schemas.microsoft.com/office/drawing/2014/main" id="{419CBB8A-8D86-1A45-A394-3F2F93FC9248}"/>
              </a:ext>
            </a:extLst>
          </p:cNvPr>
          <p:cNvSpPr/>
          <p:nvPr/>
        </p:nvSpPr>
        <p:spPr>
          <a:xfrm>
            <a:off x="5887645" y="5160989"/>
            <a:ext cx="4694191" cy="8202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i="1" dirty="0"/>
              <a:t>High-throughput</a:t>
            </a:r>
            <a:r>
              <a:rPr lang="zh-CN" altLang="en-US" sz="2800" i="1" dirty="0"/>
              <a:t> </a:t>
            </a:r>
            <a:r>
              <a:rPr lang="en-US" altLang="zh-CN" sz="2800" i="1" dirty="0"/>
              <a:t>Sync.</a:t>
            </a:r>
            <a:r>
              <a:rPr lang="en-US" sz="2800" i="1" dirty="0"/>
              <a:t> Design</a:t>
            </a:r>
          </a:p>
        </p:txBody>
      </p:sp>
    </p:spTree>
    <p:extLst>
      <p:ext uri="{BB962C8B-B14F-4D97-AF65-F5344CB8AC3E}">
        <p14:creationId xmlns:p14="http://schemas.microsoft.com/office/powerpoint/2010/main" val="41025186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animBg="1"/>
      <p:bldP spid="53" grpId="0" animBg="1"/>
      <p:bldP spid="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53E3-289C-9044-A0B5-6928E426EACB}"/>
              </a:ext>
            </a:extLst>
          </p:cNvPr>
          <p:cNvSpPr>
            <a:spLocks noGrp="1"/>
          </p:cNvSpPr>
          <p:nvPr>
            <p:ph type="ctrTitle"/>
          </p:nvPr>
        </p:nvSpPr>
        <p:spPr/>
        <p:txBody>
          <a:bodyPr>
            <a:normAutofit fontScale="90000"/>
          </a:bodyPr>
          <a:lstStyle/>
          <a:p>
            <a:r>
              <a:rPr lang="en-US" dirty="0"/>
              <a:t>Hogwild: Asynchrony</a:t>
            </a:r>
          </a:p>
        </p:txBody>
      </p:sp>
      <p:sp>
        <p:nvSpPr>
          <p:cNvPr id="32" name="Data Source…">
            <a:extLst>
              <a:ext uri="{FF2B5EF4-FFF2-40B4-BE49-F238E27FC236}">
                <a16:creationId xmlns:a16="http://schemas.microsoft.com/office/drawing/2014/main" id="{16801B29-FA65-6C44-BDF6-270E99832173}"/>
              </a:ext>
            </a:extLst>
          </p:cNvPr>
          <p:cNvSpPr/>
          <p:nvPr/>
        </p:nvSpPr>
        <p:spPr>
          <a:xfrm>
            <a:off x="5954333" y="1178253"/>
            <a:ext cx="92346" cy="369281"/>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algn="r" defTabSz="914400">
              <a:defRPr sz="1800" u="sng">
                <a:solidFill>
                  <a:srgbClr val="000000"/>
                </a:solidFill>
                <a:latin typeface="DINPro-Bold"/>
                <a:ea typeface="DINPro-Bold"/>
                <a:cs typeface="DINPro-Bold"/>
                <a:sym typeface="DINPro-Bold"/>
              </a:defRPr>
            </a:pPr>
            <a:endParaRPr dirty="0">
              <a:latin typeface="Lato" panose="020F0502020204030203" pitchFamily="34" charset="0"/>
              <a:ea typeface="Lato" panose="020F0502020204030203" pitchFamily="34" charset="0"/>
              <a:cs typeface="Lato" panose="020F0502020204030203" pitchFamily="34" charset="0"/>
            </a:endParaRPr>
          </a:p>
        </p:txBody>
      </p:sp>
      <p:pic>
        <p:nvPicPr>
          <p:cNvPr id="33" name="rounded-square-calculating-device_318-33993.jpg" descr="rounded-square-calculating-device_318-33993.jpg">
            <a:extLst>
              <a:ext uri="{FF2B5EF4-FFF2-40B4-BE49-F238E27FC236}">
                <a16:creationId xmlns:a16="http://schemas.microsoft.com/office/drawing/2014/main" id="{DFB2050A-E7C4-9247-9600-7DD4FB03F55A}"/>
              </a:ext>
            </a:extLst>
          </p:cNvPr>
          <p:cNvPicPr>
            <a:picLocks noChangeAspect="1"/>
          </p:cNvPicPr>
          <p:nvPr/>
        </p:nvPicPr>
        <p:blipFill>
          <a:blip r:embed="rId3"/>
          <a:stretch>
            <a:fillRect/>
          </a:stretch>
        </p:blipFill>
        <p:spPr>
          <a:xfrm>
            <a:off x="7167791" y="2027811"/>
            <a:ext cx="1119382" cy="1119380"/>
          </a:xfrm>
          <a:prstGeom prst="rect">
            <a:avLst/>
          </a:prstGeom>
          <a:ln w="12700">
            <a:miter lim="400000"/>
          </a:ln>
        </p:spPr>
      </p:pic>
      <p:sp>
        <p:nvSpPr>
          <p:cNvPr id="34" name="Storage Device…">
            <a:extLst>
              <a:ext uri="{FF2B5EF4-FFF2-40B4-BE49-F238E27FC236}">
                <a16:creationId xmlns:a16="http://schemas.microsoft.com/office/drawing/2014/main" id="{B210493D-C9A1-F144-A42C-BC0A77A2AAD3}"/>
              </a:ext>
            </a:extLst>
          </p:cNvPr>
          <p:cNvSpPr/>
          <p:nvPr/>
        </p:nvSpPr>
        <p:spPr>
          <a:xfrm>
            <a:off x="10865046" y="2830807"/>
            <a:ext cx="975538" cy="830946"/>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1800" u="sng">
                <a:solidFill>
                  <a:srgbClr val="000000"/>
                </a:solidFill>
                <a:latin typeface="DINPro-Bold"/>
                <a:ea typeface="DINPro-Bold"/>
                <a:cs typeface="DINPro-Bold"/>
                <a:sym typeface="DINPro-Bold"/>
              </a:defRPr>
            </a:pPr>
            <a:r>
              <a:rPr lang="en-US" sz="2400" i="1" dirty="0">
                <a:latin typeface="Lato" panose="020F0502020204030203" pitchFamily="34" charset="0"/>
                <a:ea typeface="Lato" panose="020F0502020204030203" pitchFamily="34" charset="0"/>
                <a:cs typeface="Lato" panose="020F0502020204030203" pitchFamily="34" charset="0"/>
              </a:rPr>
              <a:t>Model</a:t>
            </a:r>
            <a:r>
              <a:rPr lang="en-US" sz="2400" dirty="0">
                <a:latin typeface="Lato" panose="020F0502020204030203" pitchFamily="34" charset="0"/>
                <a:ea typeface="Lato" panose="020F0502020204030203" pitchFamily="34" charset="0"/>
                <a:cs typeface="Lato" panose="020F0502020204030203" pitchFamily="34" charset="0"/>
              </a:rPr>
              <a:t>:</a:t>
            </a:r>
            <a:endParaRPr sz="2400" dirty="0">
              <a:latin typeface="Lato" panose="020F0502020204030203" pitchFamily="34" charset="0"/>
              <a:ea typeface="Lato" panose="020F0502020204030203" pitchFamily="34" charset="0"/>
              <a:cs typeface="Lato" panose="020F0502020204030203" pitchFamily="34" charset="0"/>
            </a:endParaRPr>
          </a:p>
          <a:p>
            <a:pPr defTabSz="914400">
              <a:defRPr sz="1800">
                <a:solidFill>
                  <a:srgbClr val="000000"/>
                </a:solidFill>
                <a:latin typeface="DINPro-Regular"/>
                <a:ea typeface="DINPro-Regular"/>
                <a:cs typeface="DINPro-Regular"/>
                <a:sym typeface="DINPro-Regular"/>
              </a:defRPr>
            </a:pPr>
            <a:r>
              <a:rPr sz="2400" dirty="0">
                <a:latin typeface="Lato" panose="020F0502020204030203" pitchFamily="34" charset="0"/>
                <a:ea typeface="Lato" panose="020F0502020204030203" pitchFamily="34" charset="0"/>
                <a:cs typeface="Lato" panose="020F0502020204030203" pitchFamily="34" charset="0"/>
              </a:rPr>
              <a:t>Cache</a:t>
            </a:r>
          </a:p>
        </p:txBody>
      </p:sp>
      <p:sp>
        <p:nvSpPr>
          <p:cNvPr id="35" name="Line">
            <a:extLst>
              <a:ext uri="{FF2B5EF4-FFF2-40B4-BE49-F238E27FC236}">
                <a16:creationId xmlns:a16="http://schemas.microsoft.com/office/drawing/2014/main" id="{8E5A0808-EB35-5241-B548-5072124C879F}"/>
              </a:ext>
            </a:extLst>
          </p:cNvPr>
          <p:cNvSpPr/>
          <p:nvPr/>
        </p:nvSpPr>
        <p:spPr>
          <a:xfrm>
            <a:off x="5826863" y="2595720"/>
            <a:ext cx="1330763"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36" name="Data Ar">
            <a:extLst>
              <a:ext uri="{FF2B5EF4-FFF2-40B4-BE49-F238E27FC236}">
                <a16:creationId xmlns:a16="http://schemas.microsoft.com/office/drawing/2014/main" id="{8A365B80-E486-304E-B575-F8580473030B}"/>
              </a:ext>
            </a:extLst>
          </p:cNvPr>
          <p:cNvSpPr/>
          <p:nvPr/>
        </p:nvSpPr>
        <p:spPr>
          <a:xfrm>
            <a:off x="5949464" y="2167600"/>
            <a:ext cx="937066" cy="40005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sz="2000" dirty="0">
                <a:latin typeface="Lato" panose="020F0502020204030203" pitchFamily="34" charset="0"/>
                <a:ea typeface="Lato" panose="020F0502020204030203" pitchFamily="34" charset="0"/>
                <a:cs typeface="Lato" panose="020F0502020204030203" pitchFamily="34" charset="0"/>
              </a:rPr>
              <a:t>Data </a:t>
            </a:r>
            <a:r>
              <a:rPr sz="2000"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sz="2000"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sz="2000"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sp>
        <p:nvSpPr>
          <p:cNvPr id="37" name="Line">
            <a:extLst>
              <a:ext uri="{FF2B5EF4-FFF2-40B4-BE49-F238E27FC236}">
                <a16:creationId xmlns:a16="http://schemas.microsoft.com/office/drawing/2014/main" id="{EDD63F9B-81BB-D346-93D5-167339C972E2}"/>
              </a:ext>
            </a:extLst>
          </p:cNvPr>
          <p:cNvSpPr/>
          <p:nvPr/>
        </p:nvSpPr>
        <p:spPr>
          <a:xfrm flipH="1" flipV="1">
            <a:off x="8282595" y="2595720"/>
            <a:ext cx="1335544"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38" name="Model x">
            <a:extLst>
              <a:ext uri="{FF2B5EF4-FFF2-40B4-BE49-F238E27FC236}">
                <a16:creationId xmlns:a16="http://schemas.microsoft.com/office/drawing/2014/main" id="{DA8DA2A7-8D36-B443-9B47-DD1E6F344BCB}"/>
              </a:ext>
            </a:extLst>
          </p:cNvPr>
          <p:cNvSpPr/>
          <p:nvPr/>
        </p:nvSpPr>
        <p:spPr>
          <a:xfrm>
            <a:off x="8411012" y="2167600"/>
            <a:ext cx="1010804" cy="40005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sz="2000" dirty="0">
                <a:latin typeface="Lato" panose="020F0502020204030203" pitchFamily="34" charset="0"/>
                <a:ea typeface="Lato" panose="020F0502020204030203" pitchFamily="34" charset="0"/>
                <a:cs typeface="Lato" panose="020F0502020204030203" pitchFamily="34" charset="0"/>
              </a:rPr>
              <a:t>Model </a:t>
            </a:r>
            <a:r>
              <a:rPr sz="2000"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p>
        </p:txBody>
      </p:sp>
      <p:sp>
        <p:nvSpPr>
          <p:cNvPr id="39" name="Line">
            <a:extLst>
              <a:ext uri="{FF2B5EF4-FFF2-40B4-BE49-F238E27FC236}">
                <a16:creationId xmlns:a16="http://schemas.microsoft.com/office/drawing/2014/main" id="{94C8F7F4-54E7-4749-A9EF-4CF8D73118CB}"/>
              </a:ext>
            </a:extLst>
          </p:cNvPr>
          <p:cNvSpPr/>
          <p:nvPr/>
        </p:nvSpPr>
        <p:spPr>
          <a:xfrm>
            <a:off x="10197836" y="1543772"/>
            <a:ext cx="0" cy="784120"/>
          </a:xfrm>
          <a:prstGeom prst="line">
            <a:avLst/>
          </a:prstGeom>
          <a:ln w="12700" cap="rnd">
            <a:solidFill>
              <a:srgbClr val="000000"/>
            </a:solidFil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40" name="Line">
            <a:extLst>
              <a:ext uri="{FF2B5EF4-FFF2-40B4-BE49-F238E27FC236}">
                <a16:creationId xmlns:a16="http://schemas.microsoft.com/office/drawing/2014/main" id="{27EBF8D0-AA02-1048-8136-C564C44EF734}"/>
              </a:ext>
            </a:extLst>
          </p:cNvPr>
          <p:cNvSpPr/>
          <p:nvPr/>
        </p:nvSpPr>
        <p:spPr>
          <a:xfrm flipV="1">
            <a:off x="7741898" y="1476339"/>
            <a:ext cx="2" cy="495627"/>
          </a:xfrm>
          <a:prstGeom prst="line">
            <a:avLst/>
          </a:prstGeom>
          <a:ln w="12700" cap="rnd">
            <a:solidFill>
              <a:srgbClr val="000000"/>
            </a:solidFill>
            <a:headEnd type="ova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41" name="Line">
            <a:extLst>
              <a:ext uri="{FF2B5EF4-FFF2-40B4-BE49-F238E27FC236}">
                <a16:creationId xmlns:a16="http://schemas.microsoft.com/office/drawing/2014/main" id="{CBDACFF0-4BB0-584D-83F1-4FC62160CAF4}"/>
              </a:ext>
            </a:extLst>
          </p:cNvPr>
          <p:cNvSpPr/>
          <p:nvPr/>
        </p:nvSpPr>
        <p:spPr>
          <a:xfrm flipH="1" flipV="1">
            <a:off x="7756186" y="1476340"/>
            <a:ext cx="2441650" cy="44116"/>
          </a:xfrm>
          <a:prstGeom prst="line">
            <a:avLst/>
          </a:prstGeom>
          <a:ln w="12700" cap="rnd">
            <a:solidFill>
              <a:srgbClr val="000000"/>
            </a:solidFil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42" name="Gradient: dot(Ar, x)Ar">
            <a:extLst>
              <a:ext uri="{FF2B5EF4-FFF2-40B4-BE49-F238E27FC236}">
                <a16:creationId xmlns:a16="http://schemas.microsoft.com/office/drawing/2014/main" id="{6977477E-5C3E-9844-AE23-2057CFCB82F1}"/>
              </a:ext>
            </a:extLst>
          </p:cNvPr>
          <p:cNvSpPr/>
          <p:nvPr/>
        </p:nvSpPr>
        <p:spPr>
          <a:xfrm>
            <a:off x="7902066" y="1051481"/>
            <a:ext cx="2394195" cy="40005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sz="2000" dirty="0">
                <a:latin typeface="Lato" panose="020F0502020204030203" pitchFamily="34" charset="0"/>
                <a:ea typeface="Lato" panose="020F0502020204030203" pitchFamily="34" charset="0"/>
                <a:cs typeface="Lato" panose="020F0502020204030203" pitchFamily="34" charset="0"/>
              </a:rPr>
              <a:t>Gradient: </a:t>
            </a:r>
            <a:r>
              <a:rPr sz="2000"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dot(</a:t>
            </a:r>
            <a:r>
              <a:rPr sz="2000"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sz="2000"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r>
              <a:rPr sz="2000"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 </a:t>
            </a:r>
            <a:r>
              <a:rPr sz="2000"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r>
              <a:rPr sz="2000"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sz="2000"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sz="2000"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pic>
        <p:nvPicPr>
          <p:cNvPr id="52" name="Industry-Infrared-Sensor-icon.png" descr="Industry-Infrared-Sensor-icon.png">
            <a:extLst>
              <a:ext uri="{FF2B5EF4-FFF2-40B4-BE49-F238E27FC236}">
                <a16:creationId xmlns:a16="http://schemas.microsoft.com/office/drawing/2014/main" id="{E4AF45F1-7778-7D40-9FF6-6968E4D4361B}"/>
              </a:ext>
            </a:extLst>
          </p:cNvPr>
          <p:cNvPicPr>
            <a:picLocks noChangeAspect="1"/>
          </p:cNvPicPr>
          <p:nvPr/>
        </p:nvPicPr>
        <p:blipFill>
          <a:blip r:embed="rId4"/>
          <a:stretch>
            <a:fillRect/>
          </a:stretch>
        </p:blipFill>
        <p:spPr>
          <a:xfrm>
            <a:off x="4802427" y="2129593"/>
            <a:ext cx="975646" cy="975646"/>
          </a:xfrm>
          <a:prstGeom prst="rect">
            <a:avLst/>
          </a:prstGeom>
          <a:ln w="12700">
            <a:miter lim="400000"/>
          </a:ln>
        </p:spPr>
      </p:pic>
      <p:pic>
        <p:nvPicPr>
          <p:cNvPr id="53" name="rounded-square-calculating-device_318-33993.jpg" descr="rounded-square-calculating-device_318-33993.jpg">
            <a:extLst>
              <a:ext uri="{FF2B5EF4-FFF2-40B4-BE49-F238E27FC236}">
                <a16:creationId xmlns:a16="http://schemas.microsoft.com/office/drawing/2014/main" id="{7A25463E-D1D0-4B4A-B188-6E4190D7B79F}"/>
              </a:ext>
            </a:extLst>
          </p:cNvPr>
          <p:cNvPicPr>
            <a:picLocks noChangeAspect="1"/>
          </p:cNvPicPr>
          <p:nvPr/>
        </p:nvPicPr>
        <p:blipFill>
          <a:blip r:embed="rId3"/>
          <a:stretch>
            <a:fillRect/>
          </a:stretch>
        </p:blipFill>
        <p:spPr>
          <a:xfrm>
            <a:off x="7139430" y="3297055"/>
            <a:ext cx="1119382" cy="1119380"/>
          </a:xfrm>
          <a:prstGeom prst="rect">
            <a:avLst/>
          </a:prstGeom>
          <a:ln w="12700">
            <a:miter lim="400000"/>
          </a:ln>
        </p:spPr>
      </p:pic>
      <p:sp>
        <p:nvSpPr>
          <p:cNvPr id="54" name="Line">
            <a:extLst>
              <a:ext uri="{FF2B5EF4-FFF2-40B4-BE49-F238E27FC236}">
                <a16:creationId xmlns:a16="http://schemas.microsoft.com/office/drawing/2014/main" id="{BBDA869B-9182-8F4F-A4CB-51C827140F18}"/>
              </a:ext>
            </a:extLst>
          </p:cNvPr>
          <p:cNvSpPr/>
          <p:nvPr/>
        </p:nvSpPr>
        <p:spPr>
          <a:xfrm>
            <a:off x="5798502" y="3864964"/>
            <a:ext cx="1330763"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55" name="Data Ar">
            <a:extLst>
              <a:ext uri="{FF2B5EF4-FFF2-40B4-BE49-F238E27FC236}">
                <a16:creationId xmlns:a16="http://schemas.microsoft.com/office/drawing/2014/main" id="{1F636147-55A0-E34E-950F-E9BA5FD32CA3}"/>
              </a:ext>
            </a:extLst>
          </p:cNvPr>
          <p:cNvSpPr/>
          <p:nvPr/>
        </p:nvSpPr>
        <p:spPr>
          <a:xfrm>
            <a:off x="5962812" y="3835465"/>
            <a:ext cx="937066" cy="40005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sz="2000" dirty="0">
                <a:latin typeface="Lato" panose="020F0502020204030203" pitchFamily="34" charset="0"/>
                <a:ea typeface="Lato" panose="020F0502020204030203" pitchFamily="34" charset="0"/>
                <a:cs typeface="Lato" panose="020F0502020204030203" pitchFamily="34" charset="0"/>
              </a:rPr>
              <a:t>Data </a:t>
            </a:r>
            <a:r>
              <a:rPr sz="2000"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sz="2000"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sz="2000"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pic>
        <p:nvPicPr>
          <p:cNvPr id="56" name="Industry-Infrared-Sensor-icon.png" descr="Industry-Infrared-Sensor-icon.png">
            <a:extLst>
              <a:ext uri="{FF2B5EF4-FFF2-40B4-BE49-F238E27FC236}">
                <a16:creationId xmlns:a16="http://schemas.microsoft.com/office/drawing/2014/main" id="{21932129-7254-A14C-A8CD-9EEC775D9992}"/>
              </a:ext>
            </a:extLst>
          </p:cNvPr>
          <p:cNvPicPr>
            <a:picLocks noChangeAspect="1"/>
          </p:cNvPicPr>
          <p:nvPr/>
        </p:nvPicPr>
        <p:blipFill>
          <a:blip r:embed="rId4"/>
          <a:stretch>
            <a:fillRect/>
          </a:stretch>
        </p:blipFill>
        <p:spPr>
          <a:xfrm>
            <a:off x="4774066" y="3398837"/>
            <a:ext cx="975646" cy="975646"/>
          </a:xfrm>
          <a:prstGeom prst="rect">
            <a:avLst/>
          </a:prstGeom>
          <a:ln w="12700">
            <a:miter lim="400000"/>
          </a:ln>
        </p:spPr>
      </p:pic>
      <p:sp>
        <p:nvSpPr>
          <p:cNvPr id="57" name="Line">
            <a:extLst>
              <a:ext uri="{FF2B5EF4-FFF2-40B4-BE49-F238E27FC236}">
                <a16:creationId xmlns:a16="http://schemas.microsoft.com/office/drawing/2014/main" id="{71C81A8B-04DF-B44B-97B2-64876DF50C11}"/>
              </a:ext>
            </a:extLst>
          </p:cNvPr>
          <p:cNvSpPr/>
          <p:nvPr/>
        </p:nvSpPr>
        <p:spPr>
          <a:xfrm flipH="1" flipV="1">
            <a:off x="8292116" y="3833984"/>
            <a:ext cx="1335544"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58" name="Model x">
            <a:extLst>
              <a:ext uri="{FF2B5EF4-FFF2-40B4-BE49-F238E27FC236}">
                <a16:creationId xmlns:a16="http://schemas.microsoft.com/office/drawing/2014/main" id="{39F778DE-6FC6-424B-BE0D-FDA0804DC93C}"/>
              </a:ext>
            </a:extLst>
          </p:cNvPr>
          <p:cNvSpPr/>
          <p:nvPr/>
        </p:nvSpPr>
        <p:spPr>
          <a:xfrm>
            <a:off x="8455490" y="3862852"/>
            <a:ext cx="1129540" cy="400059"/>
          </a:xfrm>
          <a:prstGeom prst="rect">
            <a:avLst/>
          </a:prstGeom>
          <a:ln w="3175">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defTabSz="914400">
              <a:defRPr sz="2400">
                <a:solidFill>
                  <a:srgbClr val="000000"/>
                </a:solidFill>
                <a:latin typeface="DINPro-Regular"/>
                <a:ea typeface="DINPro-Regular"/>
                <a:cs typeface="DINPro-Regular"/>
                <a:sym typeface="DINPro-Regular"/>
              </a:defRPr>
            </a:pPr>
            <a:r>
              <a:rPr sz="2000" dirty="0">
                <a:latin typeface="Lato" panose="020F0502020204030203" pitchFamily="34" charset="0"/>
                <a:ea typeface="Lato" panose="020F0502020204030203" pitchFamily="34" charset="0"/>
                <a:cs typeface="Lato" panose="020F0502020204030203" pitchFamily="34" charset="0"/>
              </a:rPr>
              <a:t>Model </a:t>
            </a:r>
            <a:r>
              <a:rPr sz="2000"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p>
        </p:txBody>
      </p:sp>
      <p:sp>
        <p:nvSpPr>
          <p:cNvPr id="59" name="Line">
            <a:extLst>
              <a:ext uri="{FF2B5EF4-FFF2-40B4-BE49-F238E27FC236}">
                <a16:creationId xmlns:a16="http://schemas.microsoft.com/office/drawing/2014/main" id="{7A645087-FAA4-7C4F-ACB5-769B9D896ED4}"/>
              </a:ext>
            </a:extLst>
          </p:cNvPr>
          <p:cNvSpPr/>
          <p:nvPr/>
        </p:nvSpPr>
        <p:spPr>
          <a:xfrm>
            <a:off x="7727479" y="4501901"/>
            <a:ext cx="0" cy="543869"/>
          </a:xfrm>
          <a:prstGeom prst="line">
            <a:avLst/>
          </a:prstGeom>
          <a:ln w="12700" cap="rnd">
            <a:solidFill>
              <a:srgbClr val="000000"/>
            </a:solidFill>
            <a:headEnd type="ova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60" name="Gradient: dot(Ar, x)Ar">
            <a:extLst>
              <a:ext uri="{FF2B5EF4-FFF2-40B4-BE49-F238E27FC236}">
                <a16:creationId xmlns:a16="http://schemas.microsoft.com/office/drawing/2014/main" id="{52CFE55D-232A-464F-8369-CA2B7AF6F58F}"/>
              </a:ext>
            </a:extLst>
          </p:cNvPr>
          <p:cNvSpPr/>
          <p:nvPr/>
        </p:nvSpPr>
        <p:spPr>
          <a:xfrm>
            <a:off x="7793402" y="5065376"/>
            <a:ext cx="2237229" cy="40005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sz="2000" dirty="0">
                <a:latin typeface="Lato" panose="020F0502020204030203" pitchFamily="34" charset="0"/>
                <a:ea typeface="Lato" panose="020F0502020204030203" pitchFamily="34" charset="0"/>
                <a:cs typeface="Lato" panose="020F0502020204030203" pitchFamily="34" charset="0"/>
              </a:rPr>
              <a:t>Gradient: </a:t>
            </a:r>
            <a:r>
              <a:rPr sz="2000"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dot(</a:t>
            </a:r>
            <a:r>
              <a:rPr sz="2000"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sz="2000"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r>
              <a:rPr sz="2000"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 </a:t>
            </a:r>
            <a:r>
              <a:rPr sz="2000"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r>
              <a:rPr sz="2000"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sz="2000"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sz="2000"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sp>
        <p:nvSpPr>
          <p:cNvPr id="61" name="Line">
            <a:extLst>
              <a:ext uri="{FF2B5EF4-FFF2-40B4-BE49-F238E27FC236}">
                <a16:creationId xmlns:a16="http://schemas.microsoft.com/office/drawing/2014/main" id="{00138450-C197-3441-80F7-F5E4052AF8E7}"/>
              </a:ext>
            </a:extLst>
          </p:cNvPr>
          <p:cNvSpPr/>
          <p:nvPr/>
        </p:nvSpPr>
        <p:spPr>
          <a:xfrm flipH="1" flipV="1">
            <a:off x="7727476" y="5058538"/>
            <a:ext cx="2460120" cy="27412"/>
          </a:xfrm>
          <a:prstGeom prst="line">
            <a:avLst/>
          </a:prstGeom>
          <a:ln w="12700" cap="rnd">
            <a:solidFill>
              <a:srgbClr val="000000"/>
            </a:solidFil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62" name="Line">
            <a:extLst>
              <a:ext uri="{FF2B5EF4-FFF2-40B4-BE49-F238E27FC236}">
                <a16:creationId xmlns:a16="http://schemas.microsoft.com/office/drawing/2014/main" id="{BC1095C3-4431-274C-9921-6A1165FC62F5}"/>
              </a:ext>
            </a:extLst>
          </p:cNvPr>
          <p:cNvSpPr/>
          <p:nvPr/>
        </p:nvSpPr>
        <p:spPr>
          <a:xfrm flipH="1" flipV="1">
            <a:off x="10192308" y="4470746"/>
            <a:ext cx="5527" cy="615204"/>
          </a:xfrm>
          <a:prstGeom prst="line">
            <a:avLst/>
          </a:prstGeom>
          <a:ln w="12700" cap="rnd">
            <a:solidFill>
              <a:srgbClr val="000000"/>
            </a:solidFill>
            <a:tailEnd type="triangle"/>
          </a:ln>
        </p:spPr>
        <p:txBody>
          <a:bodyPr lIns="45696" tIns="45696" rIns="45696" bIns="45696"/>
          <a:lstStyle/>
          <a:p>
            <a:pPr defTabSz="914400">
              <a:defRPr sz="1800">
                <a:solidFill>
                  <a:srgbClr val="000000"/>
                </a:solidFill>
              </a:defRPr>
            </a:pPr>
            <a:endParaRPr dirty="0">
              <a:latin typeface="Lato" panose="020F0502020204030203" pitchFamily="34" charset="0"/>
              <a:ea typeface="Lato" panose="020F0502020204030203" pitchFamily="34" charset="0"/>
              <a:cs typeface="Lato" panose="020F0502020204030203" pitchFamily="34" charset="0"/>
            </a:endParaRPr>
          </a:p>
        </p:txBody>
      </p:sp>
      <p:pic>
        <p:nvPicPr>
          <p:cNvPr id="63" name="Icons8-Ios7-Industry-Memory-Module.ico" descr="Icons8-Ios7-Industry-Memory-Module.ico">
            <a:extLst>
              <a:ext uri="{FF2B5EF4-FFF2-40B4-BE49-F238E27FC236}">
                <a16:creationId xmlns:a16="http://schemas.microsoft.com/office/drawing/2014/main" id="{45B31174-6FEC-4D4C-A0A7-3FD94E353830}"/>
              </a:ext>
            </a:extLst>
          </p:cNvPr>
          <p:cNvPicPr>
            <a:picLocks noChangeAspect="1"/>
          </p:cNvPicPr>
          <p:nvPr/>
        </p:nvPicPr>
        <p:blipFill>
          <a:blip r:embed="rId5"/>
          <a:stretch>
            <a:fillRect/>
          </a:stretch>
        </p:blipFill>
        <p:spPr>
          <a:xfrm>
            <a:off x="9541781" y="2318810"/>
            <a:ext cx="1294904" cy="2143994"/>
          </a:xfrm>
          <a:prstGeom prst="rect">
            <a:avLst/>
          </a:prstGeom>
          <a:ln w="12700" cap="flat">
            <a:noFill/>
            <a:miter lim="400000"/>
          </a:ln>
          <a:effectLst/>
        </p:spPr>
      </p:pic>
      <p:sp>
        <p:nvSpPr>
          <p:cNvPr id="5" name="TextBox 4">
            <a:extLst>
              <a:ext uri="{FF2B5EF4-FFF2-40B4-BE49-F238E27FC236}">
                <a16:creationId xmlns:a16="http://schemas.microsoft.com/office/drawing/2014/main" id="{1321ACBA-B2DA-274E-A64B-A37A6161475C}"/>
              </a:ext>
            </a:extLst>
          </p:cNvPr>
          <p:cNvSpPr txBox="1"/>
          <p:nvPr/>
        </p:nvSpPr>
        <p:spPr>
          <a:xfrm>
            <a:off x="1094289" y="5704108"/>
            <a:ext cx="9765232" cy="523220"/>
          </a:xfrm>
          <a:prstGeom prst="rect">
            <a:avLst/>
          </a:prstGeom>
          <a:noFill/>
          <a:ln>
            <a:solidFill>
              <a:schemeClr val="tx1"/>
            </a:solidFill>
          </a:ln>
        </p:spPr>
        <p:txBody>
          <a:bodyPr wrap="square" rtlCol="0">
            <a:spAutoFit/>
          </a:bodyPr>
          <a:lstStyle/>
          <a:p>
            <a:pPr algn="ctr"/>
            <a:r>
              <a:rPr lang="en-US" sz="2800" b="1" i="1" dirty="0"/>
              <a:t>Problem? </a:t>
            </a:r>
            <a:r>
              <a:rPr lang="en-US" sz="2800" i="1" dirty="0"/>
              <a:t>Cache-coherence is expensive, especially for dense data!</a:t>
            </a:r>
          </a:p>
        </p:txBody>
      </p:sp>
      <p:sp>
        <p:nvSpPr>
          <p:cNvPr id="43" name="TextBox 2">
            <a:extLst>
              <a:ext uri="{FF2B5EF4-FFF2-40B4-BE49-F238E27FC236}">
                <a16:creationId xmlns:a16="http://schemas.microsoft.com/office/drawing/2014/main" id="{09412A6C-7C5D-8542-AB81-B4B484C9AC1D}"/>
              </a:ext>
            </a:extLst>
          </p:cNvPr>
          <p:cNvSpPr/>
          <p:nvPr/>
        </p:nvSpPr>
        <p:spPr>
          <a:xfrm>
            <a:off x="749151" y="2135970"/>
            <a:ext cx="3533932" cy="2677608"/>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a:defRPr sz="2400">
                <a:solidFill>
                  <a:srgbClr val="000000"/>
                </a:solidFill>
                <a:latin typeface="Monaco"/>
                <a:ea typeface="Monaco"/>
                <a:cs typeface="Monaco"/>
                <a:sym typeface="Monaco"/>
              </a:defRPr>
            </a:pPr>
            <a:r>
              <a:rPr dirty="0">
                <a:latin typeface="Courier New" charset="0"/>
                <a:ea typeface="Courier New" charset="0"/>
                <a:cs typeface="Courier New" charset="0"/>
              </a:rPr>
              <a:t>g = </a:t>
            </a:r>
            <a:r>
              <a:rPr lang="en-US" dirty="0" err="1">
                <a:latin typeface="Courier New" charset="0"/>
                <a:ea typeface="Courier New" charset="0"/>
                <a:cs typeface="Courier New" charset="0"/>
              </a:rPr>
              <a:t>comp_grad</a:t>
            </a:r>
            <a:r>
              <a:rPr dirty="0">
                <a:latin typeface="Courier New" charset="0"/>
                <a:ea typeface="Courier New" charset="0"/>
                <a:cs typeface="Courier New" charset="0"/>
              </a:rPr>
              <a:t>(</a:t>
            </a:r>
            <a:r>
              <a:rPr dirty="0" err="1">
                <a:latin typeface="Courier New" charset="0"/>
                <a:ea typeface="Courier New" charset="0"/>
                <a:cs typeface="Courier New" charset="0"/>
              </a:rPr>
              <a:t>x,</a:t>
            </a:r>
            <a:r>
              <a:rPr lang="en-US" dirty="0" err="1">
                <a:latin typeface="Courier New" charset="0"/>
                <a:ea typeface="Courier New" charset="0"/>
                <a:cs typeface="Courier New" charset="0"/>
              </a:rPr>
              <a:t>A</a:t>
            </a:r>
            <a:r>
              <a:rPr lang="en-US" baseline="-25000" dirty="0" err="1">
                <a:latin typeface="Courier New" charset="0"/>
                <a:ea typeface="Courier New" charset="0"/>
                <a:cs typeface="Courier New" charset="0"/>
              </a:rPr>
              <a:t>r</a:t>
            </a:r>
            <a:r>
              <a:rPr dirty="0">
                <a:latin typeface="Courier New" charset="0"/>
                <a:ea typeface="Courier New" charset="0"/>
                <a:cs typeface="Courier New" charset="0"/>
              </a:rPr>
              <a:t>)</a:t>
            </a:r>
          </a:p>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r>
              <a:rPr dirty="0">
                <a:latin typeface="Courier New" charset="0"/>
                <a:ea typeface="Courier New" charset="0"/>
                <a:cs typeface="Courier New" charset="0"/>
              </a:rPr>
              <a:t>x = x</a:t>
            </a:r>
            <a:r>
              <a:rPr lang="en-US" dirty="0">
                <a:latin typeface="Courier New" charset="0"/>
                <a:ea typeface="Courier New" charset="0"/>
                <a:cs typeface="Courier New" charset="0"/>
              </a:rPr>
              <a:t> – </a:t>
            </a:r>
            <a:r>
              <a:rPr dirty="0">
                <a:latin typeface="Courier New" charset="0"/>
                <a:ea typeface="Courier New" charset="0"/>
                <a:cs typeface="Courier New" charset="0"/>
              </a:rPr>
              <a:t>g</a:t>
            </a:r>
            <a:endParaRPr lang="en-US"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endParaRPr lang="en-US" dirty="0">
              <a:latin typeface="Courier New" charset="0"/>
              <a:ea typeface="Courier New" charset="0"/>
              <a:cs typeface="Courier New" charset="0"/>
            </a:endParaRPr>
          </a:p>
          <a:p>
            <a:pPr>
              <a:defRPr sz="2400">
                <a:solidFill>
                  <a:srgbClr val="000000"/>
                </a:solidFill>
                <a:latin typeface="Monaco"/>
                <a:ea typeface="Monaco"/>
                <a:cs typeface="Monaco"/>
                <a:sym typeface="Monaco"/>
              </a:defRPr>
            </a:pPr>
            <a:r>
              <a:rPr lang="en-US" dirty="0" err="1">
                <a:latin typeface="Courier New" charset="0"/>
                <a:ea typeface="Courier New" charset="0"/>
                <a:cs typeface="Courier New" charset="0"/>
              </a:rPr>
              <a:t>set_model</a:t>
            </a:r>
            <a:r>
              <a:rPr lang="en-US" dirty="0">
                <a:latin typeface="Courier New" charset="0"/>
                <a:ea typeface="Courier New" charset="0"/>
                <a:cs typeface="Courier New" charset="0"/>
              </a:rPr>
              <a:t>(x)</a:t>
            </a:r>
          </a:p>
        </p:txBody>
      </p:sp>
      <p:sp>
        <p:nvSpPr>
          <p:cNvPr id="46" name="TextBox 2">
            <a:extLst>
              <a:ext uri="{FF2B5EF4-FFF2-40B4-BE49-F238E27FC236}">
                <a16:creationId xmlns:a16="http://schemas.microsoft.com/office/drawing/2014/main" id="{81E86FF9-271B-7847-A137-D8AB2F931734}"/>
              </a:ext>
            </a:extLst>
          </p:cNvPr>
          <p:cNvSpPr/>
          <p:nvPr/>
        </p:nvSpPr>
        <p:spPr>
          <a:xfrm>
            <a:off x="616643" y="1344528"/>
            <a:ext cx="2796551" cy="461616"/>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r>
              <a:rPr lang="en-US" dirty="0" err="1">
                <a:latin typeface="Courier New" charset="0"/>
                <a:ea typeface="Courier New" charset="0"/>
                <a:cs typeface="Courier New" charset="0"/>
              </a:rPr>
              <a:t>A</a:t>
            </a:r>
            <a:r>
              <a:rPr lang="en-US" baseline="-25000" dirty="0" err="1">
                <a:latin typeface="Courier New" charset="0"/>
                <a:ea typeface="Courier New" charset="0"/>
                <a:cs typeface="Courier New" charset="0"/>
              </a:rPr>
              <a:t>r</a:t>
            </a:r>
            <a:r>
              <a:rPr lang="en-US" dirty="0">
                <a:latin typeface="Courier New" charset="0"/>
                <a:ea typeface="Courier New" charset="0"/>
                <a:cs typeface="Courier New" charset="0"/>
              </a:rPr>
              <a:t> </a:t>
            </a:r>
            <a:r>
              <a:rPr dirty="0">
                <a:latin typeface="Courier New" charset="0"/>
                <a:ea typeface="Courier New" charset="0"/>
                <a:cs typeface="Courier New" charset="0"/>
              </a:rPr>
              <a:t>= </a:t>
            </a:r>
            <a:r>
              <a:rPr dirty="0" err="1">
                <a:latin typeface="Courier New" charset="0"/>
                <a:ea typeface="Courier New" charset="0"/>
                <a:cs typeface="Courier New" charset="0"/>
              </a:rPr>
              <a:t>get_data</a:t>
            </a:r>
            <a:r>
              <a:rPr dirty="0">
                <a:latin typeface="Courier New" charset="0"/>
                <a:ea typeface="Courier New" charset="0"/>
                <a:cs typeface="Courier New" charset="0"/>
              </a:rPr>
              <a:t>()</a:t>
            </a:r>
          </a:p>
        </p:txBody>
      </p:sp>
      <p:sp>
        <p:nvSpPr>
          <p:cNvPr id="47" name="TextBox 2">
            <a:extLst>
              <a:ext uri="{FF2B5EF4-FFF2-40B4-BE49-F238E27FC236}">
                <a16:creationId xmlns:a16="http://schemas.microsoft.com/office/drawing/2014/main" id="{CCE98D31-6537-9F4B-9D7D-FAE8E0797F2D}"/>
              </a:ext>
            </a:extLst>
          </p:cNvPr>
          <p:cNvSpPr/>
          <p:nvPr/>
        </p:nvSpPr>
        <p:spPr>
          <a:xfrm>
            <a:off x="741001" y="2157063"/>
            <a:ext cx="2857465" cy="461616"/>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r>
              <a:rPr lang="en-US" dirty="0">
                <a:latin typeface="Courier New" charset="0"/>
                <a:ea typeface="Courier New" charset="0"/>
                <a:cs typeface="Courier New" charset="0"/>
              </a:rPr>
              <a:t>x</a:t>
            </a:r>
            <a:r>
              <a:rPr dirty="0">
                <a:latin typeface="Courier New" charset="0"/>
                <a:ea typeface="Courier New" charset="0"/>
                <a:cs typeface="Courier New" charset="0"/>
              </a:rPr>
              <a:t> = </a:t>
            </a:r>
            <a:r>
              <a:rPr dirty="0" err="1">
                <a:latin typeface="Courier New" charset="0"/>
                <a:ea typeface="Courier New" charset="0"/>
                <a:cs typeface="Courier New" charset="0"/>
              </a:rPr>
              <a:t>get_</a:t>
            </a:r>
            <a:r>
              <a:rPr lang="en-US" dirty="0" err="1">
                <a:latin typeface="Courier New" charset="0"/>
                <a:ea typeface="Courier New" charset="0"/>
                <a:cs typeface="Courier New" charset="0"/>
              </a:rPr>
              <a:t>model</a:t>
            </a:r>
            <a:r>
              <a:rPr dirty="0">
                <a:latin typeface="Courier New" charset="0"/>
                <a:ea typeface="Courier New" charset="0"/>
                <a:cs typeface="Courier New" charset="0"/>
              </a:rPr>
              <a:t>()</a:t>
            </a:r>
          </a:p>
        </p:txBody>
      </p:sp>
      <p:sp>
        <p:nvSpPr>
          <p:cNvPr id="49" name="Data Ar">
            <a:extLst>
              <a:ext uri="{FF2B5EF4-FFF2-40B4-BE49-F238E27FC236}">
                <a16:creationId xmlns:a16="http://schemas.microsoft.com/office/drawing/2014/main" id="{7CC09566-1F18-ED43-8085-5A35BC33B2C9}"/>
              </a:ext>
            </a:extLst>
          </p:cNvPr>
          <p:cNvSpPr/>
          <p:nvPr/>
        </p:nvSpPr>
        <p:spPr>
          <a:xfrm>
            <a:off x="1093570" y="5133538"/>
            <a:ext cx="3695486" cy="420577"/>
          </a:xfrm>
          <a:prstGeom prst="rect">
            <a:avLst/>
          </a:prstGeom>
          <a:ln w="25400">
            <a:solidFill>
              <a:srgbClr val="000000"/>
            </a:solidFill>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defTabSz="914400">
              <a:defRPr sz="2400">
                <a:solidFill>
                  <a:srgbClr val="000000"/>
                </a:solidFill>
                <a:latin typeface="DINPro-Regular"/>
                <a:ea typeface="DINPro-Regular"/>
                <a:cs typeface="DINPro-Regular"/>
                <a:sym typeface="DINPro-Regular"/>
              </a:defRPr>
            </a:pPr>
            <a:r>
              <a:rPr lang="en-US" sz="3200" baseline="-5998" dirty="0">
                <a:solidFill>
                  <a:srgbClr val="FF2600"/>
                </a:solidFill>
                <a:latin typeface="DINPro-Bold"/>
                <a:ea typeface="DINPro-Bold"/>
                <a:cs typeface="DINPro-Bold"/>
                <a:sym typeface="DINPro-Bold"/>
              </a:rPr>
              <a:t>Shared model x among cores</a:t>
            </a:r>
            <a:endParaRPr sz="3200" baseline="-5998" dirty="0">
              <a:solidFill>
                <a:srgbClr val="FF2600"/>
              </a:solidFill>
              <a:latin typeface="DINPro-Bold"/>
              <a:ea typeface="DINPro-Bold"/>
              <a:cs typeface="DINPro-Bold"/>
              <a:sym typeface="DINPro-Bold"/>
            </a:endParaRPr>
          </a:p>
        </p:txBody>
      </p:sp>
      <p:sp>
        <p:nvSpPr>
          <p:cNvPr id="3" name="TextBox 2">
            <a:extLst>
              <a:ext uri="{FF2B5EF4-FFF2-40B4-BE49-F238E27FC236}">
                <a16:creationId xmlns:a16="http://schemas.microsoft.com/office/drawing/2014/main" id="{09C879C5-11DA-1F42-9682-BC26A68CE963}"/>
              </a:ext>
            </a:extLst>
          </p:cNvPr>
          <p:cNvSpPr txBox="1"/>
          <p:nvPr/>
        </p:nvSpPr>
        <p:spPr>
          <a:xfrm>
            <a:off x="2295298" y="4480311"/>
            <a:ext cx="237566" cy="369332"/>
          </a:xfrm>
          <a:prstGeom prst="rect">
            <a:avLst/>
          </a:prstGeom>
          <a:noFill/>
        </p:spPr>
        <p:txBody>
          <a:bodyPr wrap="none" rtlCol="0">
            <a:spAutoFit/>
          </a:bodyPr>
          <a:lstStyle/>
          <a:p>
            <a:r>
              <a:rPr lang="en-US" dirty="0"/>
              <a:t> </a:t>
            </a:r>
          </a:p>
        </p:txBody>
      </p:sp>
      <p:sp>
        <p:nvSpPr>
          <p:cNvPr id="44" name="Rectangle 43">
            <a:extLst>
              <a:ext uri="{FF2B5EF4-FFF2-40B4-BE49-F238E27FC236}">
                <a16:creationId xmlns:a16="http://schemas.microsoft.com/office/drawing/2014/main" id="{14AC65F0-9EAD-2A4F-BF4D-1CB671146A59}"/>
              </a:ext>
            </a:extLst>
          </p:cNvPr>
          <p:cNvSpPr/>
          <p:nvPr/>
        </p:nvSpPr>
        <p:spPr>
          <a:xfrm>
            <a:off x="9501141" y="2121325"/>
            <a:ext cx="1335544" cy="256845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6937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F12B-064C-634F-B4E6-FD0EC16D480E}"/>
              </a:ext>
            </a:extLst>
          </p:cNvPr>
          <p:cNvSpPr>
            <a:spLocks noGrp="1"/>
          </p:cNvSpPr>
          <p:nvPr>
            <p:ph type="ctrTitle"/>
          </p:nvPr>
        </p:nvSpPr>
        <p:spPr/>
        <p:txBody>
          <a:bodyPr>
            <a:normAutofit fontScale="90000"/>
          </a:bodyPr>
          <a:lstStyle/>
          <a:p>
            <a:r>
              <a:rPr lang="en-US" dirty="0"/>
              <a:t>Stochastic Gradient Descent (SGD)</a:t>
            </a:r>
          </a:p>
        </p:txBody>
      </p:sp>
      <mc:AlternateContent xmlns:mc="http://schemas.openxmlformats.org/markup-compatibility/2006" xmlns:a14="http://schemas.microsoft.com/office/drawing/2010/main">
        <mc:Choice Requires="a14">
          <p:sp>
            <p:nvSpPr>
              <p:cNvPr id="5" name="Rectangle">
                <a:extLst>
                  <a:ext uri="{FF2B5EF4-FFF2-40B4-BE49-F238E27FC236}">
                    <a16:creationId xmlns:a16="http://schemas.microsoft.com/office/drawing/2014/main" id="{0D8CCE13-8968-954D-9768-FAE8DB28B033}"/>
                  </a:ext>
                </a:extLst>
              </p:cNvPr>
              <p:cNvSpPr/>
              <p:nvPr/>
            </p:nvSpPr>
            <p:spPr>
              <a:xfrm>
                <a:off x="8616783" y="921317"/>
                <a:ext cx="3243249" cy="1144882"/>
              </a:xfrm>
              <a:prstGeom prst="rect">
                <a:avLst/>
              </a:prstGeom>
              <a:solidFill>
                <a:srgbClr val="000000"/>
              </a:solidFill>
              <a:ln w="3175">
                <a:miter lim="400000"/>
              </a:ln>
            </p:spPr>
            <p:txBody>
              <a:bodyPr lIns="45696" tIns="45696" rIns="45696" bIns="45696" anchor="ctr"/>
              <a:lstStyle/>
              <a:p>
                <a:pPr algn="ctr" defTabSz="410764">
                  <a:defRPr sz="1600">
                    <a:solidFill>
                      <a:srgbClr val="000000"/>
                    </a:solidFill>
                    <a:latin typeface="Helvetica Light"/>
                    <a:ea typeface="Helvetica Light"/>
                    <a:cs typeface="Helvetica Light"/>
                    <a:sym typeface="Helvetica Light"/>
                  </a:defRPr>
                </a:pPr>
                <a14:m>
                  <m:oMathPara xmlns:m="http://schemas.openxmlformats.org/officeDocument/2006/math">
                    <m:oMathParaPr>
                      <m:jc m:val="center"/>
                    </m:oMathParaPr>
                    <m:oMath xmlns:m="http://schemas.openxmlformats.org/officeDocument/2006/math">
                      <m:func>
                        <m:funcPr>
                          <m:ctrlPr>
                            <a:rPr lang="ar-AE" sz="2400" b="0" i="1" smtClean="0">
                              <a:solidFill>
                                <a:schemeClr val="bg1"/>
                              </a:solidFill>
                              <a:latin typeface="Cambria Math" panose="02040503050406030204" pitchFamily="18" charset="0"/>
                            </a:rPr>
                          </m:ctrlPr>
                        </m:funcPr>
                        <m:fName>
                          <m:limLow>
                            <m:limLowPr>
                              <m:ctrlPr>
                                <a:rPr lang="en-US" sz="2400" b="0" i="1" smtClean="0">
                                  <a:solidFill>
                                    <a:schemeClr val="bg1"/>
                                  </a:solidFill>
                                  <a:latin typeface="Cambria Math" panose="02040503050406030204" pitchFamily="18" charset="0"/>
                                </a:rPr>
                              </m:ctrlPr>
                            </m:limLowPr>
                            <m:e>
                              <m:r>
                                <m:rPr>
                                  <m:sty m:val="p"/>
                                </m:rPr>
                                <a:rPr lang="en-US" sz="2400" b="0" i="0" smtClean="0">
                                  <a:solidFill>
                                    <a:schemeClr val="bg1"/>
                                  </a:solidFill>
                                  <a:latin typeface="Cambria Math" panose="02040503050406030204" pitchFamily="18" charset="0"/>
                                </a:rPr>
                                <m:t>min</m:t>
                              </m:r>
                            </m:e>
                            <m:lim>
                              <m:r>
                                <a:rPr lang="en-US" sz="2400" b="0" i="1" smtClean="0">
                                  <a:solidFill>
                                    <a:schemeClr val="bg1"/>
                                  </a:solidFill>
                                  <a:latin typeface="Cambria Math" panose="02040503050406030204" pitchFamily="18" charset="0"/>
                                </a:rPr>
                                <m:t>𝑥</m:t>
                              </m:r>
                            </m:lim>
                          </m:limLow>
                        </m:fName>
                        <m:e>
                          <m:f>
                            <m:fPr>
                              <m:ctrlPr>
                                <a:rPr lang="ar-AE" sz="2400" b="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1</m:t>
                              </m:r>
                            </m:num>
                            <m:den>
                              <m:r>
                                <a:rPr lang="en-US" sz="2400" b="0" i="1" smtClean="0">
                                  <a:solidFill>
                                    <a:schemeClr val="bg1"/>
                                  </a:solidFill>
                                  <a:latin typeface="Cambria Math" panose="02040503050406030204" pitchFamily="18" charset="0"/>
                                </a:rPr>
                                <m:t>2</m:t>
                              </m:r>
                            </m:den>
                          </m:f>
                          <m:nary>
                            <m:naryPr>
                              <m:chr m:val="∑"/>
                              <m:supHide m:val="on"/>
                              <m:ctrlPr>
                                <a:rPr lang="en-US" sz="2400" b="0" i="1" smtClean="0">
                                  <a:solidFill>
                                    <a:schemeClr val="bg1"/>
                                  </a:solidFill>
                                  <a:latin typeface="Cambria Math" panose="02040503050406030204" pitchFamily="18" charset="0"/>
                                </a:rPr>
                              </m:ctrlPr>
                            </m:naryPr>
                            <m:sub>
                              <m:r>
                                <a:rPr lang="en-US" sz="2400" b="0" i="1" smtClean="0">
                                  <a:solidFill>
                                    <a:schemeClr val="bg1"/>
                                  </a:solidFill>
                                  <a:latin typeface="Cambria Math" panose="02040503050406030204" pitchFamily="18" charset="0"/>
                                </a:rPr>
                                <m:t>𝑟</m:t>
                              </m:r>
                            </m:sub>
                            <m:sup/>
                            <m:e>
                              <m:sSup>
                                <m:sSupPr>
                                  <m:ctrlPr>
                                    <a:rPr lang="en-US" sz="2400" b="0" i="1" smtClean="0">
                                      <a:solidFill>
                                        <a:schemeClr val="bg1"/>
                                      </a:solidFill>
                                      <a:latin typeface="Cambria Math" panose="02040503050406030204" pitchFamily="18" charset="0"/>
                                    </a:rPr>
                                  </m:ctrlPr>
                                </m:sSupPr>
                                <m:e>
                                  <m:d>
                                    <m:dPr>
                                      <m:ctrlPr>
                                        <a:rPr lang="en-US" sz="2400" b="0" i="1" smtClean="0">
                                          <a:solidFill>
                                            <a:schemeClr val="bg1"/>
                                          </a:solidFill>
                                          <a:latin typeface="Cambria Math" panose="02040503050406030204" pitchFamily="18" charset="0"/>
                                        </a:rPr>
                                      </m:ctrlPr>
                                    </m:dPr>
                                    <m:e>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𝐴</m:t>
                                          </m:r>
                                        </m:e>
                                        <m:sub>
                                          <m:r>
                                            <a:rPr lang="en-US" sz="2400" b="0" i="1" smtClean="0">
                                              <a:solidFill>
                                                <a:schemeClr val="bg1"/>
                                              </a:solidFill>
                                              <a:latin typeface="Cambria Math" panose="02040503050406030204" pitchFamily="18" charset="0"/>
                                            </a:rPr>
                                            <m:t>𝑟</m:t>
                                          </m:r>
                                        </m:sub>
                                      </m:sSub>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𝑥</m:t>
                                          </m:r>
                                        </m:e>
                                        <m:sup>
                                          <m:r>
                                            <a:rPr lang="en-US" sz="2400" b="0" i="1" smtClean="0">
                                              <a:solidFill>
                                                <a:schemeClr val="bg1"/>
                                              </a:solidFill>
                                              <a:latin typeface="Cambria Math" panose="02040503050406030204" pitchFamily="18" charset="0"/>
                                            </a:rPr>
                                            <m:t>𝑇</m:t>
                                          </m:r>
                                        </m:sup>
                                      </m:sSup>
                                      <m:r>
                                        <a:rPr lang="en-US" sz="2400" b="0" i="1" smtClean="0">
                                          <a:solidFill>
                                            <a:schemeClr val="bg1"/>
                                          </a:solidFill>
                                          <a:latin typeface="Cambria Math" panose="02040503050406030204" pitchFamily="18" charset="0"/>
                                        </a:rPr>
                                        <m:t>−</m:t>
                                      </m:r>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𝑏</m:t>
                                          </m:r>
                                        </m:e>
                                        <m:sub>
                                          <m:r>
                                            <a:rPr lang="en-US" sz="2400" b="0" i="1" smtClean="0">
                                              <a:solidFill>
                                                <a:schemeClr val="bg1"/>
                                              </a:solidFill>
                                              <a:latin typeface="Cambria Math" panose="02040503050406030204" pitchFamily="18" charset="0"/>
                                            </a:rPr>
                                            <m:t>𝑟</m:t>
                                          </m:r>
                                        </m:sub>
                                      </m:sSub>
                                    </m:e>
                                  </m:d>
                                </m:e>
                                <m:sup>
                                  <m:r>
                                    <a:rPr lang="en-US" sz="2400" b="0" i="1" smtClean="0">
                                      <a:solidFill>
                                        <a:schemeClr val="bg1"/>
                                      </a:solidFill>
                                      <a:latin typeface="Cambria Math" panose="02040503050406030204" pitchFamily="18" charset="0"/>
                                    </a:rPr>
                                    <m:t>2</m:t>
                                  </m:r>
                                </m:sup>
                              </m:sSup>
                            </m:e>
                          </m:nary>
                        </m:e>
                      </m:func>
                    </m:oMath>
                  </m:oMathPara>
                </a14:m>
                <a:endParaRPr lang="ar-AE" sz="2400" dirty="0">
                  <a:solidFill>
                    <a:schemeClr val="bg1"/>
                  </a:solidFill>
                </a:endParaRPr>
              </a:p>
            </p:txBody>
          </p:sp>
        </mc:Choice>
        <mc:Fallback xmlns="">
          <p:sp>
            <p:nvSpPr>
              <p:cNvPr id="5" name="Rectangle">
                <a:extLst>
                  <a:ext uri="{FF2B5EF4-FFF2-40B4-BE49-F238E27FC236}">
                    <a16:creationId xmlns:a16="http://schemas.microsoft.com/office/drawing/2014/main" id="{0D8CCE13-8968-954D-9768-FAE8DB28B033}"/>
                  </a:ext>
                </a:extLst>
              </p:cNvPr>
              <p:cNvSpPr>
                <a:spLocks noRot="1" noChangeAspect="1" noMove="1" noResize="1" noEditPoints="1" noAdjustHandles="1" noChangeArrowheads="1" noChangeShapeType="1" noTextEdit="1"/>
              </p:cNvSpPr>
              <p:nvPr/>
            </p:nvSpPr>
            <p:spPr>
              <a:xfrm>
                <a:off x="8616783" y="921317"/>
                <a:ext cx="3243249" cy="1144882"/>
              </a:xfrm>
              <a:prstGeom prst="rect">
                <a:avLst/>
              </a:prstGeom>
              <a:blipFill>
                <a:blip r:embed="rId3"/>
                <a:stretch>
                  <a:fillRect l="-7782" t="-104396" r="-1556" b="-149451"/>
                </a:stretch>
              </a:blipFill>
              <a:ln w="3175">
                <a:miter lim="400000"/>
              </a:ln>
            </p:spPr>
            <p:txBody>
              <a:bodyPr/>
              <a:lstStyle/>
              <a:p>
                <a:r>
                  <a:rPr lang="en-US">
                    <a:noFill/>
                  </a:rPr>
                  <a:t> </a:t>
                </a:r>
              </a:p>
            </p:txBody>
          </p:sp>
        </mc:Fallback>
      </mc:AlternateContent>
      <p:sp>
        <p:nvSpPr>
          <p:cNvPr id="6" name="TextBox 5">
            <a:extLst>
              <a:ext uri="{FF2B5EF4-FFF2-40B4-BE49-F238E27FC236}">
                <a16:creationId xmlns:a16="http://schemas.microsoft.com/office/drawing/2014/main" id="{20D1EEF6-C786-FF48-A24B-AEAD372AA092}"/>
              </a:ext>
            </a:extLst>
          </p:cNvPr>
          <p:cNvSpPr txBox="1"/>
          <p:nvPr/>
        </p:nvSpPr>
        <p:spPr>
          <a:xfrm>
            <a:off x="8763930" y="324353"/>
            <a:ext cx="2840842" cy="523220"/>
          </a:xfrm>
          <a:prstGeom prst="rect">
            <a:avLst/>
          </a:prstGeom>
          <a:noFill/>
        </p:spPr>
        <p:txBody>
          <a:bodyPr wrap="none" rtlCol="0">
            <a:spAutoFit/>
          </a:bodyPr>
          <a:lstStyle/>
          <a:p>
            <a:r>
              <a:rPr lang="en-US" sz="2800" b="1" i="1" dirty="0"/>
              <a:t>Linear Regression</a:t>
            </a:r>
          </a:p>
        </p:txBody>
      </p:sp>
      <p:sp>
        <p:nvSpPr>
          <p:cNvPr id="7" name="Data Source…">
            <a:extLst>
              <a:ext uri="{FF2B5EF4-FFF2-40B4-BE49-F238E27FC236}">
                <a16:creationId xmlns:a16="http://schemas.microsoft.com/office/drawing/2014/main" id="{2098A4CA-33AF-0545-834E-C648FE4C4135}"/>
              </a:ext>
            </a:extLst>
          </p:cNvPr>
          <p:cNvSpPr/>
          <p:nvPr/>
        </p:nvSpPr>
        <p:spPr>
          <a:xfrm>
            <a:off x="1020138" y="4220884"/>
            <a:ext cx="1472469" cy="92327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algn="ctr" defTabSz="914400">
              <a:defRPr sz="1800" u="sng">
                <a:solidFill>
                  <a:srgbClr val="000000"/>
                </a:solidFill>
                <a:latin typeface="DINPro-Bold"/>
                <a:ea typeface="DINPro-Bold"/>
                <a:cs typeface="DINPro-Bold"/>
                <a:sym typeface="DINPro-Bold"/>
              </a:defRPr>
            </a:pPr>
            <a:r>
              <a:rPr lang="en-US" i="1" dirty="0">
                <a:latin typeface="Lato" panose="020F0502020204030203" pitchFamily="34" charset="0"/>
                <a:ea typeface="Lato" panose="020F0502020204030203" pitchFamily="34" charset="0"/>
                <a:cs typeface="Lato" panose="020F0502020204030203" pitchFamily="34" charset="0"/>
              </a:rPr>
              <a:t>Training </a:t>
            </a:r>
            <a:r>
              <a:rPr i="1" dirty="0">
                <a:latin typeface="Lato" panose="020F0502020204030203" pitchFamily="34" charset="0"/>
                <a:ea typeface="Lato" panose="020F0502020204030203" pitchFamily="34" charset="0"/>
                <a:cs typeface="Lato" panose="020F0502020204030203" pitchFamily="34" charset="0"/>
              </a:rPr>
              <a:t>Data</a:t>
            </a:r>
            <a:r>
              <a:rPr lang="en-US" i="1" dirty="0">
                <a:latin typeface="Lato" panose="020F0502020204030203" pitchFamily="34" charset="0"/>
                <a:ea typeface="Lato" panose="020F0502020204030203" pitchFamily="34" charset="0"/>
                <a:cs typeface="Lato" panose="020F0502020204030203" pitchFamily="34" charset="0"/>
              </a:rPr>
              <a:t>:</a:t>
            </a:r>
            <a:endParaRPr i="1" dirty="0">
              <a:latin typeface="Lato" panose="020F0502020204030203" pitchFamily="34" charset="0"/>
              <a:ea typeface="Lato" panose="020F0502020204030203" pitchFamily="34" charset="0"/>
              <a:cs typeface="Lato" panose="020F0502020204030203" pitchFamily="34" charset="0"/>
            </a:endParaRPr>
          </a:p>
          <a:p>
            <a:pPr algn="ct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Database</a:t>
            </a:r>
            <a:r>
              <a:rPr lang="en-US" dirty="0">
                <a:latin typeface="Lato" panose="020F0502020204030203" pitchFamily="34" charset="0"/>
                <a:ea typeface="Lato" panose="020F0502020204030203" pitchFamily="34" charset="0"/>
                <a:cs typeface="Lato" panose="020F0502020204030203" pitchFamily="34" charset="0"/>
              </a:rPr>
              <a:t>,</a:t>
            </a:r>
          </a:p>
          <a:p>
            <a:pPr algn="ctr" defTabSz="914400">
              <a:defRPr sz="1800">
                <a:solidFill>
                  <a:srgbClr val="000000"/>
                </a:solidFill>
                <a:latin typeface="DINPro-Regular"/>
                <a:ea typeface="DINPro-Regular"/>
                <a:cs typeface="DINPro-Regular"/>
                <a:sym typeface="DINPro-Regular"/>
              </a:defRPr>
            </a:pPr>
            <a:r>
              <a:rPr lang="en-US" dirty="0">
                <a:latin typeface="Lato" panose="020F0502020204030203" pitchFamily="34" charset="0"/>
                <a:ea typeface="Lato" panose="020F0502020204030203" pitchFamily="34" charset="0"/>
                <a:cs typeface="Lato" panose="020F0502020204030203" pitchFamily="34" charset="0"/>
              </a:rPr>
              <a:t>Sensor</a:t>
            </a:r>
            <a:endParaRPr dirty="0">
              <a:latin typeface="Lato" panose="020F0502020204030203" pitchFamily="34" charset="0"/>
              <a:ea typeface="Lato" panose="020F0502020204030203" pitchFamily="34" charset="0"/>
              <a:cs typeface="Lato" panose="020F0502020204030203" pitchFamily="34" charset="0"/>
            </a:endParaRPr>
          </a:p>
        </p:txBody>
      </p:sp>
      <p:pic>
        <p:nvPicPr>
          <p:cNvPr id="8" name="rounded-square-calculating-device_318-33993.jpg" descr="rounded-square-calculating-device_318-33993.jpg">
            <a:extLst>
              <a:ext uri="{FF2B5EF4-FFF2-40B4-BE49-F238E27FC236}">
                <a16:creationId xmlns:a16="http://schemas.microsoft.com/office/drawing/2014/main" id="{FE566F8C-5F79-E34F-B775-04109B3004A1}"/>
              </a:ext>
            </a:extLst>
          </p:cNvPr>
          <p:cNvPicPr>
            <a:picLocks noChangeAspect="1"/>
          </p:cNvPicPr>
          <p:nvPr/>
        </p:nvPicPr>
        <p:blipFill>
          <a:blip r:embed="rId4"/>
          <a:stretch>
            <a:fillRect/>
          </a:stretch>
        </p:blipFill>
        <p:spPr>
          <a:xfrm>
            <a:off x="3790770" y="3113782"/>
            <a:ext cx="1119382" cy="1119380"/>
          </a:xfrm>
          <a:prstGeom prst="rect">
            <a:avLst/>
          </a:prstGeom>
          <a:ln w="12700">
            <a:miter lim="400000"/>
          </a:ln>
        </p:spPr>
      </p:pic>
      <p:sp>
        <p:nvSpPr>
          <p:cNvPr id="9" name="Computation…">
            <a:extLst>
              <a:ext uri="{FF2B5EF4-FFF2-40B4-BE49-F238E27FC236}">
                <a16:creationId xmlns:a16="http://schemas.microsoft.com/office/drawing/2014/main" id="{77EAE81A-FA0A-FE46-8AA8-1AE0EB05D848}"/>
              </a:ext>
            </a:extLst>
          </p:cNvPr>
          <p:cNvSpPr/>
          <p:nvPr/>
        </p:nvSpPr>
        <p:spPr>
          <a:xfrm>
            <a:off x="3237295" y="4248006"/>
            <a:ext cx="2219047" cy="923279"/>
          </a:xfrm>
          <a:prstGeom prst="rect">
            <a:avLst/>
          </a:prstGeom>
          <a:ln w="3175">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algn="ctr" defTabSz="914400">
              <a:defRPr sz="1800" u="sng">
                <a:solidFill>
                  <a:srgbClr val="000000"/>
                </a:solidFill>
                <a:latin typeface="DINPro-Bold"/>
                <a:ea typeface="DINPro-Bold"/>
                <a:cs typeface="DINPro-Bold"/>
                <a:sym typeface="DINPro-Bold"/>
              </a:defRPr>
            </a:pPr>
            <a:r>
              <a:rPr i="1" dirty="0">
                <a:latin typeface="Lato" panose="020F0502020204030203" pitchFamily="34" charset="0"/>
                <a:ea typeface="Lato" panose="020F0502020204030203" pitchFamily="34" charset="0"/>
                <a:cs typeface="Lato" panose="020F0502020204030203" pitchFamily="34" charset="0"/>
              </a:rPr>
              <a:t>Comput</a:t>
            </a:r>
            <a:r>
              <a:rPr lang="en-US" i="1" dirty="0">
                <a:latin typeface="Lato" panose="020F0502020204030203" pitchFamily="34" charset="0"/>
                <a:ea typeface="Lato" panose="020F0502020204030203" pitchFamily="34" charset="0"/>
                <a:cs typeface="Lato" panose="020F0502020204030203" pitchFamily="34" charset="0"/>
              </a:rPr>
              <a:t>ing </a:t>
            </a:r>
            <a:r>
              <a:rPr i="1" dirty="0">
                <a:latin typeface="Lato" panose="020F0502020204030203" pitchFamily="34" charset="0"/>
                <a:ea typeface="Lato" panose="020F0502020204030203" pitchFamily="34" charset="0"/>
                <a:cs typeface="Lato" panose="020F0502020204030203" pitchFamily="34" charset="0"/>
              </a:rPr>
              <a:t>Device</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algn="ct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FPGA</a:t>
            </a:r>
            <a:r>
              <a:rPr lang="en-US" dirty="0">
                <a:latin typeface="Lato" panose="020F0502020204030203" pitchFamily="34" charset="0"/>
                <a:ea typeface="Lato" panose="020F0502020204030203" pitchFamily="34" charset="0"/>
                <a:cs typeface="Lato" panose="020F0502020204030203" pitchFamily="34" charset="0"/>
              </a:rPr>
              <a:t>, </a:t>
            </a:r>
            <a:r>
              <a:rPr dirty="0">
                <a:latin typeface="Lato" panose="020F0502020204030203" pitchFamily="34" charset="0"/>
                <a:ea typeface="Lato" panose="020F0502020204030203" pitchFamily="34" charset="0"/>
                <a:cs typeface="Lato" panose="020F0502020204030203" pitchFamily="34" charset="0"/>
              </a:rPr>
              <a:t>GPU, </a:t>
            </a:r>
            <a:endParaRPr lang="en-US" dirty="0">
              <a:latin typeface="Lato" panose="020F0502020204030203" pitchFamily="34" charset="0"/>
              <a:ea typeface="Lato" panose="020F0502020204030203" pitchFamily="34" charset="0"/>
              <a:cs typeface="Lato" panose="020F0502020204030203" pitchFamily="34" charset="0"/>
            </a:endParaRPr>
          </a:p>
          <a:p>
            <a:pPr algn="ct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CPU</a:t>
            </a:r>
          </a:p>
        </p:txBody>
      </p:sp>
      <p:pic>
        <p:nvPicPr>
          <p:cNvPr id="10" name="Icons8-Ios7-Industry-Memory-Module.ico" descr="Icons8-Ios7-Industry-Memory-Module.ico">
            <a:extLst>
              <a:ext uri="{FF2B5EF4-FFF2-40B4-BE49-F238E27FC236}">
                <a16:creationId xmlns:a16="http://schemas.microsoft.com/office/drawing/2014/main" id="{4F1DC0E9-A640-2C4D-83D7-073FDAE89B65}"/>
              </a:ext>
            </a:extLst>
          </p:cNvPr>
          <p:cNvPicPr>
            <a:picLocks noChangeAspect="1"/>
          </p:cNvPicPr>
          <p:nvPr/>
        </p:nvPicPr>
        <p:blipFill>
          <a:blip r:embed="rId5"/>
          <a:stretch>
            <a:fillRect/>
          </a:stretch>
        </p:blipFill>
        <p:spPr>
          <a:xfrm rot="5400000">
            <a:off x="6312742" y="3075194"/>
            <a:ext cx="1212996" cy="1212994"/>
          </a:xfrm>
          <a:prstGeom prst="rect">
            <a:avLst/>
          </a:prstGeom>
          <a:ln w="12700">
            <a:miter lim="400000"/>
          </a:ln>
        </p:spPr>
      </p:pic>
      <p:sp>
        <p:nvSpPr>
          <p:cNvPr id="11" name="Storage Device…">
            <a:extLst>
              <a:ext uri="{FF2B5EF4-FFF2-40B4-BE49-F238E27FC236}">
                <a16:creationId xmlns:a16="http://schemas.microsoft.com/office/drawing/2014/main" id="{4C531552-4D96-4948-9BEE-A6F85272B5C3}"/>
              </a:ext>
            </a:extLst>
          </p:cNvPr>
          <p:cNvSpPr/>
          <p:nvPr/>
        </p:nvSpPr>
        <p:spPr>
          <a:xfrm>
            <a:off x="6551725" y="4178119"/>
            <a:ext cx="836076" cy="92327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1800" u="sng">
                <a:solidFill>
                  <a:srgbClr val="000000"/>
                </a:solidFill>
                <a:latin typeface="DINPro-Bold"/>
                <a:ea typeface="DINPro-Bold"/>
                <a:cs typeface="DINPro-Bold"/>
                <a:sym typeface="DINPro-Bold"/>
              </a:defRPr>
            </a:pPr>
            <a:r>
              <a:rPr lang="en-US" i="1" dirty="0">
                <a:latin typeface="Lato" panose="020F0502020204030203" pitchFamily="34" charset="0"/>
                <a:ea typeface="Lato" panose="020F0502020204030203" pitchFamily="34" charset="0"/>
                <a:cs typeface="Lato" panose="020F0502020204030203" pitchFamily="34" charset="0"/>
              </a:rPr>
              <a:t>Model</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DRAM</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Cache</a:t>
            </a:r>
          </a:p>
        </p:txBody>
      </p:sp>
      <p:sp>
        <p:nvSpPr>
          <p:cNvPr id="12" name="Line">
            <a:extLst>
              <a:ext uri="{FF2B5EF4-FFF2-40B4-BE49-F238E27FC236}">
                <a16:creationId xmlns:a16="http://schemas.microsoft.com/office/drawing/2014/main" id="{4138AD1D-163B-784F-B40B-15A4FA52FADA}"/>
              </a:ext>
            </a:extLst>
          </p:cNvPr>
          <p:cNvSpPr/>
          <p:nvPr/>
        </p:nvSpPr>
        <p:spPr>
          <a:xfrm>
            <a:off x="2449842" y="3681691"/>
            <a:ext cx="1330763"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p>
        </p:txBody>
      </p:sp>
      <p:sp>
        <p:nvSpPr>
          <p:cNvPr id="13" name="Data Ar">
            <a:extLst>
              <a:ext uri="{FF2B5EF4-FFF2-40B4-BE49-F238E27FC236}">
                <a16:creationId xmlns:a16="http://schemas.microsoft.com/office/drawing/2014/main" id="{4E1FFF55-EB34-F643-9622-10D2838D7720}"/>
              </a:ext>
            </a:extLst>
          </p:cNvPr>
          <p:cNvSpPr/>
          <p:nvPr/>
        </p:nvSpPr>
        <p:spPr>
          <a:xfrm>
            <a:off x="2572443" y="3253571"/>
            <a:ext cx="1103778"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Data </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sp>
        <p:nvSpPr>
          <p:cNvPr id="14" name="Line">
            <a:extLst>
              <a:ext uri="{FF2B5EF4-FFF2-40B4-BE49-F238E27FC236}">
                <a16:creationId xmlns:a16="http://schemas.microsoft.com/office/drawing/2014/main" id="{4A0FB156-E841-B14F-8EC6-B853D39FD499}"/>
              </a:ext>
            </a:extLst>
          </p:cNvPr>
          <p:cNvSpPr/>
          <p:nvPr/>
        </p:nvSpPr>
        <p:spPr>
          <a:xfrm flipH="1" flipV="1">
            <a:off x="4905574" y="3681691"/>
            <a:ext cx="1335544"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p>
        </p:txBody>
      </p:sp>
      <p:sp>
        <p:nvSpPr>
          <p:cNvPr id="15" name="Model x">
            <a:extLst>
              <a:ext uri="{FF2B5EF4-FFF2-40B4-BE49-F238E27FC236}">
                <a16:creationId xmlns:a16="http://schemas.microsoft.com/office/drawing/2014/main" id="{10C8BA67-D2C4-3245-9EA4-6513B9307EB6}"/>
              </a:ext>
            </a:extLst>
          </p:cNvPr>
          <p:cNvSpPr/>
          <p:nvPr/>
        </p:nvSpPr>
        <p:spPr>
          <a:xfrm>
            <a:off x="5033991" y="3253571"/>
            <a:ext cx="1191942"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Model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p>
        </p:txBody>
      </p:sp>
      <p:sp>
        <p:nvSpPr>
          <p:cNvPr id="16" name="Line">
            <a:extLst>
              <a:ext uri="{FF2B5EF4-FFF2-40B4-BE49-F238E27FC236}">
                <a16:creationId xmlns:a16="http://schemas.microsoft.com/office/drawing/2014/main" id="{A34AE14C-17AB-354D-B64F-8AEBE2E2EFC4}"/>
              </a:ext>
            </a:extLst>
          </p:cNvPr>
          <p:cNvSpPr/>
          <p:nvPr/>
        </p:nvSpPr>
        <p:spPr>
          <a:xfrm flipH="1">
            <a:off x="6974598" y="2640315"/>
            <a:ext cx="1" cy="534399"/>
          </a:xfrm>
          <a:prstGeom prst="line">
            <a:avLst/>
          </a:prstGeom>
          <a:ln w="12700" cap="rnd">
            <a:solidFill>
              <a:srgbClr val="000000"/>
            </a:solidFill>
            <a:tailEnd type="triangle"/>
          </a:ln>
        </p:spPr>
        <p:txBody>
          <a:bodyPr lIns="45696" tIns="45696" rIns="45696" bIns="45696"/>
          <a:lstStyle/>
          <a:p>
            <a:pPr defTabSz="914400">
              <a:defRPr sz="1800">
                <a:solidFill>
                  <a:srgbClr val="000000"/>
                </a:solidFill>
              </a:defRPr>
            </a:pPr>
            <a:endParaRPr/>
          </a:p>
        </p:txBody>
      </p:sp>
      <p:sp>
        <p:nvSpPr>
          <p:cNvPr id="17" name="Line">
            <a:extLst>
              <a:ext uri="{FF2B5EF4-FFF2-40B4-BE49-F238E27FC236}">
                <a16:creationId xmlns:a16="http://schemas.microsoft.com/office/drawing/2014/main" id="{271353C0-78AC-BE4C-A8A8-449CB4E6CA30}"/>
              </a:ext>
            </a:extLst>
          </p:cNvPr>
          <p:cNvSpPr/>
          <p:nvPr/>
        </p:nvSpPr>
        <p:spPr>
          <a:xfrm flipV="1">
            <a:off x="4350459" y="2640315"/>
            <a:ext cx="0" cy="404787"/>
          </a:xfrm>
          <a:prstGeom prst="line">
            <a:avLst/>
          </a:prstGeom>
          <a:ln w="12700" cap="rnd">
            <a:solidFill>
              <a:srgbClr val="000000"/>
            </a:solidFill>
            <a:headEnd type="oval"/>
          </a:ln>
        </p:spPr>
        <p:txBody>
          <a:bodyPr lIns="45696" tIns="45696" rIns="45696" bIns="45696"/>
          <a:lstStyle/>
          <a:p>
            <a:pPr defTabSz="914400">
              <a:defRPr sz="1800">
                <a:solidFill>
                  <a:srgbClr val="000000"/>
                </a:solidFill>
              </a:defRPr>
            </a:pPr>
            <a:endParaRPr/>
          </a:p>
        </p:txBody>
      </p:sp>
      <p:sp>
        <p:nvSpPr>
          <p:cNvPr id="18" name="Line">
            <a:extLst>
              <a:ext uri="{FF2B5EF4-FFF2-40B4-BE49-F238E27FC236}">
                <a16:creationId xmlns:a16="http://schemas.microsoft.com/office/drawing/2014/main" id="{4091C557-77CA-AC4F-8DB9-F51D0AF79154}"/>
              </a:ext>
            </a:extLst>
          </p:cNvPr>
          <p:cNvSpPr/>
          <p:nvPr/>
        </p:nvSpPr>
        <p:spPr>
          <a:xfrm flipH="1" flipV="1">
            <a:off x="4347422" y="2628152"/>
            <a:ext cx="2627606" cy="2"/>
          </a:xfrm>
          <a:prstGeom prst="line">
            <a:avLst/>
          </a:prstGeom>
          <a:ln w="12700" cap="rnd">
            <a:solidFill>
              <a:srgbClr val="000000"/>
            </a:solidFill>
          </a:ln>
        </p:spPr>
        <p:txBody>
          <a:bodyPr lIns="45696" tIns="45696" rIns="45696" bIns="45696"/>
          <a:lstStyle/>
          <a:p>
            <a:pPr defTabSz="914400">
              <a:defRPr sz="1800">
                <a:solidFill>
                  <a:srgbClr val="000000"/>
                </a:solidFill>
              </a:defRPr>
            </a:pPr>
            <a:endParaRPr/>
          </a:p>
        </p:txBody>
      </p:sp>
      <p:sp>
        <p:nvSpPr>
          <p:cNvPr id="19" name="Gradient: dot(Ar, x)Ar">
            <a:extLst>
              <a:ext uri="{FF2B5EF4-FFF2-40B4-BE49-F238E27FC236}">
                <a16:creationId xmlns:a16="http://schemas.microsoft.com/office/drawing/2014/main" id="{79BA8AB4-5CBC-CF47-B8EE-188C4F00925A}"/>
              </a:ext>
            </a:extLst>
          </p:cNvPr>
          <p:cNvSpPr/>
          <p:nvPr/>
        </p:nvSpPr>
        <p:spPr>
          <a:xfrm>
            <a:off x="4267387" y="2186927"/>
            <a:ext cx="2870287"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Gradient: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dot(</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r>
              <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pic>
        <p:nvPicPr>
          <p:cNvPr id="20" name="Industry-Infrared-Sensor-icon.png" descr="Industry-Infrared-Sensor-icon.png">
            <a:extLst>
              <a:ext uri="{FF2B5EF4-FFF2-40B4-BE49-F238E27FC236}">
                <a16:creationId xmlns:a16="http://schemas.microsoft.com/office/drawing/2014/main" id="{05738CD7-3782-2141-8D8F-6B6478C75B33}"/>
              </a:ext>
            </a:extLst>
          </p:cNvPr>
          <p:cNvPicPr>
            <a:picLocks noChangeAspect="1"/>
          </p:cNvPicPr>
          <p:nvPr/>
        </p:nvPicPr>
        <p:blipFill>
          <a:blip r:embed="rId6"/>
          <a:stretch>
            <a:fillRect/>
          </a:stretch>
        </p:blipFill>
        <p:spPr>
          <a:xfrm>
            <a:off x="1425406" y="3215564"/>
            <a:ext cx="975646" cy="975646"/>
          </a:xfrm>
          <a:prstGeom prst="rect">
            <a:avLst/>
          </a:prstGeom>
          <a:ln w="12700">
            <a:miter lim="400000"/>
          </a:ln>
        </p:spPr>
      </p:pic>
      <p:sp>
        <p:nvSpPr>
          <p:cNvPr id="21" name="TextBox 2">
            <a:extLst>
              <a:ext uri="{FF2B5EF4-FFF2-40B4-BE49-F238E27FC236}">
                <a16:creationId xmlns:a16="http://schemas.microsoft.com/office/drawing/2014/main" id="{AF74E256-A1CB-E24D-BC18-964D81E10BC7}"/>
              </a:ext>
            </a:extLst>
          </p:cNvPr>
          <p:cNvSpPr/>
          <p:nvPr/>
        </p:nvSpPr>
        <p:spPr>
          <a:xfrm>
            <a:off x="8423340" y="2320377"/>
            <a:ext cx="2796551" cy="461616"/>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r>
              <a:rPr lang="en-US" dirty="0" err="1">
                <a:latin typeface="Courier New" charset="0"/>
                <a:ea typeface="Courier New" charset="0"/>
                <a:cs typeface="Courier New" charset="0"/>
              </a:rPr>
              <a:t>A</a:t>
            </a:r>
            <a:r>
              <a:rPr lang="en-US" baseline="-25000" dirty="0" err="1">
                <a:latin typeface="Courier New" charset="0"/>
                <a:ea typeface="Courier New" charset="0"/>
                <a:cs typeface="Courier New" charset="0"/>
              </a:rPr>
              <a:t>r</a:t>
            </a:r>
            <a:r>
              <a:rPr lang="en-US" dirty="0">
                <a:latin typeface="Courier New" charset="0"/>
                <a:ea typeface="Courier New" charset="0"/>
                <a:cs typeface="Courier New" charset="0"/>
              </a:rPr>
              <a:t> </a:t>
            </a:r>
            <a:r>
              <a:rPr dirty="0">
                <a:latin typeface="Courier New" charset="0"/>
                <a:ea typeface="Courier New" charset="0"/>
                <a:cs typeface="Courier New" charset="0"/>
              </a:rPr>
              <a:t>= </a:t>
            </a:r>
            <a:r>
              <a:rPr dirty="0" err="1">
                <a:latin typeface="Courier New" charset="0"/>
                <a:ea typeface="Courier New" charset="0"/>
                <a:cs typeface="Courier New" charset="0"/>
              </a:rPr>
              <a:t>get_data</a:t>
            </a:r>
            <a:r>
              <a:rPr dirty="0">
                <a:latin typeface="Courier New" charset="0"/>
                <a:ea typeface="Courier New" charset="0"/>
                <a:cs typeface="Courier New" charset="0"/>
              </a:rPr>
              <a:t>()</a:t>
            </a:r>
          </a:p>
        </p:txBody>
      </p:sp>
      <p:sp>
        <p:nvSpPr>
          <p:cNvPr id="22" name="1">
            <a:extLst>
              <a:ext uri="{FF2B5EF4-FFF2-40B4-BE49-F238E27FC236}">
                <a16:creationId xmlns:a16="http://schemas.microsoft.com/office/drawing/2014/main" id="{B06DAAE6-523E-D249-8B96-92A7D2DAE0DB}"/>
              </a:ext>
            </a:extLst>
          </p:cNvPr>
          <p:cNvSpPr/>
          <p:nvPr/>
        </p:nvSpPr>
        <p:spPr>
          <a:xfrm>
            <a:off x="2867568" y="2846403"/>
            <a:ext cx="409973" cy="409973"/>
          </a:xfrm>
          <a:prstGeom prst="ellipse">
            <a:avLst/>
          </a:prstGeom>
          <a:solidFill>
            <a:srgbClr val="FF2600">
              <a:alpha val="55527"/>
            </a:srgbClr>
          </a:solidFill>
          <a:ln w="25400" cap="rnd">
            <a:solidFill>
              <a:srgbClr val="FF2600"/>
            </a:solidFill>
          </a:ln>
          <a:extLst>
            <a:ext uri="{C572A759-6A51-4108-AA02-DFA0A04FC94B}">
              <ma14:wrappingTextBoxFlag xmlns:ma14="http://schemas.microsoft.com/office/mac/drawingml/2011/main" xmlns="" val="1"/>
            </a:ext>
          </a:extLst>
        </p:spPr>
        <p:txBody>
          <a:bodyPr lIns="45719" rIns="45719" anchor="ctr"/>
          <a:lstStyle>
            <a:lvl1pPr algn="ctr">
              <a:defRPr>
                <a:solidFill>
                  <a:srgbClr val="FF2600"/>
                </a:solidFill>
              </a:defRPr>
            </a:lvl1pPr>
          </a:lstStyle>
          <a:p>
            <a:r>
              <a:t>1</a:t>
            </a:r>
          </a:p>
        </p:txBody>
      </p:sp>
      <p:sp>
        <p:nvSpPr>
          <p:cNvPr id="23" name="2">
            <a:extLst>
              <a:ext uri="{FF2B5EF4-FFF2-40B4-BE49-F238E27FC236}">
                <a16:creationId xmlns:a16="http://schemas.microsoft.com/office/drawing/2014/main" id="{882B6A11-4BDF-1C46-A4CE-8CBC149774B9}"/>
              </a:ext>
            </a:extLst>
          </p:cNvPr>
          <p:cNvSpPr/>
          <p:nvPr/>
        </p:nvSpPr>
        <p:spPr>
          <a:xfrm>
            <a:off x="5408883" y="3784657"/>
            <a:ext cx="409973" cy="409973"/>
          </a:xfrm>
          <a:prstGeom prst="ellipse">
            <a:avLst/>
          </a:prstGeom>
          <a:solidFill>
            <a:srgbClr val="FF2600">
              <a:alpha val="55527"/>
            </a:srgbClr>
          </a:solidFill>
          <a:ln w="25400" cap="rnd">
            <a:solidFill>
              <a:srgbClr val="FF2600"/>
            </a:solidFill>
          </a:ln>
          <a:extLst>
            <a:ext uri="{C572A759-6A51-4108-AA02-DFA0A04FC94B}">
              <ma14:wrappingTextBoxFlag xmlns:ma14="http://schemas.microsoft.com/office/mac/drawingml/2011/main" xmlns="" val="1"/>
            </a:ext>
          </a:extLst>
        </p:spPr>
        <p:txBody>
          <a:bodyPr lIns="45719" rIns="45719" anchor="ctr"/>
          <a:lstStyle>
            <a:lvl1pPr algn="ctr">
              <a:defRPr>
                <a:solidFill>
                  <a:srgbClr val="FF2600"/>
                </a:solidFill>
              </a:defRPr>
            </a:lvl1pPr>
          </a:lstStyle>
          <a:p>
            <a:r>
              <a:rPr dirty="0"/>
              <a:t>2</a:t>
            </a:r>
          </a:p>
        </p:txBody>
      </p:sp>
      <p:sp>
        <p:nvSpPr>
          <p:cNvPr id="24" name="3">
            <a:extLst>
              <a:ext uri="{FF2B5EF4-FFF2-40B4-BE49-F238E27FC236}">
                <a16:creationId xmlns:a16="http://schemas.microsoft.com/office/drawing/2014/main" id="{610BC92C-28E4-034C-A83F-C07539C5C1EE}"/>
              </a:ext>
            </a:extLst>
          </p:cNvPr>
          <p:cNvSpPr/>
          <p:nvPr/>
        </p:nvSpPr>
        <p:spPr>
          <a:xfrm>
            <a:off x="5442167" y="1673912"/>
            <a:ext cx="409973" cy="409972"/>
          </a:xfrm>
          <a:prstGeom prst="ellipse">
            <a:avLst/>
          </a:prstGeom>
          <a:solidFill>
            <a:srgbClr val="FF2600">
              <a:alpha val="55527"/>
            </a:srgbClr>
          </a:solidFill>
          <a:ln w="25400" cap="rnd">
            <a:solidFill>
              <a:srgbClr val="FF2600"/>
            </a:solidFill>
          </a:ln>
          <a:extLst>
            <a:ext uri="{C572A759-6A51-4108-AA02-DFA0A04FC94B}">
              <ma14:wrappingTextBoxFlag xmlns:ma14="http://schemas.microsoft.com/office/mac/drawingml/2011/main" xmlns="" val="1"/>
            </a:ext>
          </a:extLst>
        </p:spPr>
        <p:txBody>
          <a:bodyPr lIns="45719" rIns="45719" anchor="ctr"/>
          <a:lstStyle>
            <a:lvl1pPr algn="ctr">
              <a:defRPr>
                <a:solidFill>
                  <a:srgbClr val="FF2600"/>
                </a:solidFill>
              </a:defRPr>
            </a:lvl1pPr>
          </a:lstStyle>
          <a:p>
            <a:r>
              <a:rPr lang="en-US" dirty="0"/>
              <a:t>3</a:t>
            </a:r>
            <a:endParaRPr dirty="0"/>
          </a:p>
        </p:txBody>
      </p:sp>
      <p:sp>
        <p:nvSpPr>
          <p:cNvPr id="25" name="TextBox 24">
            <a:extLst>
              <a:ext uri="{FF2B5EF4-FFF2-40B4-BE49-F238E27FC236}">
                <a16:creationId xmlns:a16="http://schemas.microsoft.com/office/drawing/2014/main" id="{3B2FA0D8-4E8D-BE4C-8015-588D7A3BB7D3}"/>
              </a:ext>
            </a:extLst>
          </p:cNvPr>
          <p:cNvSpPr txBox="1"/>
          <p:nvPr/>
        </p:nvSpPr>
        <p:spPr>
          <a:xfrm>
            <a:off x="8326476" y="5438983"/>
            <a:ext cx="3349586" cy="1077218"/>
          </a:xfrm>
          <a:prstGeom prst="rect">
            <a:avLst/>
          </a:prstGeom>
          <a:noFill/>
        </p:spPr>
        <p:txBody>
          <a:bodyPr wrap="square" rtlCol="0">
            <a:spAutoFit/>
          </a:bodyPr>
          <a:lstStyle/>
          <a:p>
            <a:pPr algn="ctr"/>
            <a:r>
              <a:rPr lang="en-US" sz="3200" b="1" i="1" dirty="0"/>
              <a:t>Two Interesting Properties</a:t>
            </a:r>
          </a:p>
        </p:txBody>
      </p:sp>
      <p:sp>
        <p:nvSpPr>
          <p:cNvPr id="31" name="Rectangle 30">
            <a:extLst>
              <a:ext uri="{FF2B5EF4-FFF2-40B4-BE49-F238E27FC236}">
                <a16:creationId xmlns:a16="http://schemas.microsoft.com/office/drawing/2014/main" id="{4C923A83-48A5-2F4B-9D6F-31C410F55CE9}"/>
              </a:ext>
            </a:extLst>
          </p:cNvPr>
          <p:cNvSpPr/>
          <p:nvPr/>
        </p:nvSpPr>
        <p:spPr>
          <a:xfrm>
            <a:off x="8517423" y="3637694"/>
            <a:ext cx="3626314" cy="461665"/>
          </a:xfrm>
          <a:prstGeom prst="rect">
            <a:avLst/>
          </a:prstGeom>
        </p:spPr>
        <p:txBody>
          <a:bodyPr wrap="none">
            <a:spAutoFit/>
          </a:bodyPr>
          <a:lstStyle/>
          <a:p>
            <a:pPr>
              <a:defRPr sz="2400">
                <a:solidFill>
                  <a:srgbClr val="000000"/>
                </a:solidFill>
                <a:latin typeface="Monaco"/>
                <a:ea typeface="Monaco"/>
                <a:cs typeface="Monaco"/>
                <a:sym typeface="Monaco"/>
              </a:defRPr>
            </a:pPr>
            <a:r>
              <a:rPr lang="en-US" dirty="0">
                <a:latin typeface="Courier New" charset="0"/>
                <a:ea typeface="Courier New" charset="0"/>
                <a:cs typeface="Courier New" charset="0"/>
              </a:rPr>
              <a:t>g = </a:t>
            </a:r>
            <a:r>
              <a:rPr lang="en-US" dirty="0" err="1">
                <a:latin typeface="Courier New" charset="0"/>
                <a:ea typeface="Courier New" charset="0"/>
                <a:cs typeface="Courier New" charset="0"/>
              </a:rPr>
              <a:t>comp_grad</a:t>
            </a:r>
            <a:r>
              <a:rPr lang="en-US" dirty="0">
                <a:latin typeface="Courier New" charset="0"/>
                <a:ea typeface="Courier New" charset="0"/>
                <a:cs typeface="Courier New" charset="0"/>
              </a:rPr>
              <a:t>(</a:t>
            </a:r>
            <a:r>
              <a:rPr lang="en-US" dirty="0" err="1">
                <a:latin typeface="Courier New" charset="0"/>
                <a:ea typeface="Courier New" charset="0"/>
                <a:cs typeface="Courier New" charset="0"/>
              </a:rPr>
              <a:t>x,A</a:t>
            </a:r>
            <a:r>
              <a:rPr lang="en-US" baseline="-25000" dirty="0" err="1">
                <a:latin typeface="Courier New" charset="0"/>
                <a:ea typeface="Courier New" charset="0"/>
                <a:cs typeface="Courier New" charset="0"/>
              </a:rPr>
              <a:t>r</a:t>
            </a:r>
            <a:r>
              <a:rPr lang="en-US" dirty="0">
                <a:latin typeface="Courier New" charset="0"/>
                <a:ea typeface="Courier New" charset="0"/>
                <a:cs typeface="Courier New" charset="0"/>
              </a:rPr>
              <a:t>)</a:t>
            </a:r>
          </a:p>
        </p:txBody>
      </p:sp>
      <p:sp>
        <p:nvSpPr>
          <p:cNvPr id="32" name="Rectangle 31">
            <a:extLst>
              <a:ext uri="{FF2B5EF4-FFF2-40B4-BE49-F238E27FC236}">
                <a16:creationId xmlns:a16="http://schemas.microsoft.com/office/drawing/2014/main" id="{70AAE27B-FA20-3540-A1B2-17765EAA4AE7}"/>
              </a:ext>
            </a:extLst>
          </p:cNvPr>
          <p:cNvSpPr/>
          <p:nvPr/>
        </p:nvSpPr>
        <p:spPr>
          <a:xfrm>
            <a:off x="8552648" y="4233718"/>
            <a:ext cx="1843774" cy="461665"/>
          </a:xfrm>
          <a:prstGeom prst="rect">
            <a:avLst/>
          </a:prstGeom>
        </p:spPr>
        <p:txBody>
          <a:bodyPr wrap="none">
            <a:spAutoFit/>
          </a:bodyPr>
          <a:lstStyle/>
          <a:p>
            <a:pPr>
              <a:defRPr sz="2400">
                <a:solidFill>
                  <a:srgbClr val="000000"/>
                </a:solidFill>
                <a:latin typeface="Monaco"/>
                <a:ea typeface="Monaco"/>
                <a:cs typeface="Monaco"/>
                <a:sym typeface="Monaco"/>
              </a:defRPr>
            </a:pPr>
            <a:r>
              <a:rPr lang="en-US" dirty="0">
                <a:latin typeface="Courier New" charset="0"/>
                <a:ea typeface="Courier New" charset="0"/>
                <a:cs typeface="Courier New" charset="0"/>
              </a:rPr>
              <a:t>x = x – g</a:t>
            </a:r>
          </a:p>
        </p:txBody>
      </p:sp>
      <p:grpSp>
        <p:nvGrpSpPr>
          <p:cNvPr id="41" name="Group 40">
            <a:extLst>
              <a:ext uri="{FF2B5EF4-FFF2-40B4-BE49-F238E27FC236}">
                <a16:creationId xmlns:a16="http://schemas.microsoft.com/office/drawing/2014/main" id="{6B2099A7-7252-7140-81E3-31B504EF902A}"/>
              </a:ext>
            </a:extLst>
          </p:cNvPr>
          <p:cNvGrpSpPr/>
          <p:nvPr/>
        </p:nvGrpSpPr>
        <p:grpSpPr>
          <a:xfrm>
            <a:off x="755551" y="1598829"/>
            <a:ext cx="4686616" cy="1234127"/>
            <a:chOff x="755551" y="1598829"/>
            <a:chExt cx="4686616" cy="1234127"/>
          </a:xfrm>
        </p:grpSpPr>
        <p:sp>
          <p:nvSpPr>
            <p:cNvPr id="27" name="TextBox 26">
              <a:extLst>
                <a:ext uri="{FF2B5EF4-FFF2-40B4-BE49-F238E27FC236}">
                  <a16:creationId xmlns:a16="http://schemas.microsoft.com/office/drawing/2014/main" id="{CCE4DCE6-439B-F549-8094-2ABEC9F8A05A}"/>
                </a:ext>
              </a:extLst>
            </p:cNvPr>
            <p:cNvSpPr txBox="1"/>
            <p:nvPr/>
          </p:nvSpPr>
          <p:spPr>
            <a:xfrm>
              <a:off x="755551" y="1598829"/>
              <a:ext cx="4395269" cy="830997"/>
            </a:xfrm>
            <a:prstGeom prst="rect">
              <a:avLst/>
            </a:prstGeom>
            <a:noFill/>
          </p:spPr>
          <p:txBody>
            <a:bodyPr wrap="square" rtlCol="0">
              <a:spAutoFit/>
            </a:bodyPr>
            <a:lstStyle/>
            <a:p>
              <a:r>
                <a:rPr lang="en-US" sz="2400" i="1" dirty="0">
                  <a:solidFill>
                    <a:srgbClr val="FF0000"/>
                  </a:solidFill>
                </a:rPr>
                <a:t>P2: Can be done in low precision</a:t>
              </a:r>
            </a:p>
            <a:p>
              <a:r>
                <a:rPr lang="en-US" sz="2400" i="1" dirty="0">
                  <a:solidFill>
                    <a:srgbClr val="FF0000"/>
                  </a:solidFill>
                </a:rPr>
                <a:t>(not 32-bit floating point) </a:t>
              </a:r>
            </a:p>
          </p:txBody>
        </p:sp>
        <p:cxnSp>
          <p:nvCxnSpPr>
            <p:cNvPr id="36" name="Straight Arrow Connector 35">
              <a:extLst>
                <a:ext uri="{FF2B5EF4-FFF2-40B4-BE49-F238E27FC236}">
                  <a16:creationId xmlns:a16="http://schemas.microsoft.com/office/drawing/2014/main" id="{A14A560C-1939-AD45-828F-AA482F9A7F3E}"/>
                </a:ext>
              </a:extLst>
            </p:cNvPr>
            <p:cNvCxnSpPr>
              <a:cxnSpLocks/>
              <a:endCxn id="24" idx="2"/>
            </p:cNvCxnSpPr>
            <p:nvPr/>
          </p:nvCxnSpPr>
          <p:spPr>
            <a:xfrm>
              <a:off x="4978615" y="1878898"/>
              <a:ext cx="463552"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1E3EB2D-3976-4D48-A551-676E88873D26}"/>
                </a:ext>
              </a:extLst>
            </p:cNvPr>
            <p:cNvCxnSpPr>
              <a:cxnSpLocks/>
            </p:cNvCxnSpPr>
            <p:nvPr/>
          </p:nvCxnSpPr>
          <p:spPr>
            <a:xfrm>
              <a:off x="3077944" y="2410105"/>
              <a:ext cx="0" cy="42285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1B08AB2-B1C2-1C48-BFBD-7F019E2A488C}"/>
              </a:ext>
            </a:extLst>
          </p:cNvPr>
          <p:cNvGrpSpPr/>
          <p:nvPr/>
        </p:nvGrpSpPr>
        <p:grpSpPr>
          <a:xfrm>
            <a:off x="3143828" y="4220462"/>
            <a:ext cx="4750848" cy="1826167"/>
            <a:chOff x="3232728" y="4233162"/>
            <a:chExt cx="4750848" cy="1826167"/>
          </a:xfrm>
        </p:grpSpPr>
        <p:sp>
          <p:nvSpPr>
            <p:cNvPr id="28" name="TextBox 27">
              <a:extLst>
                <a:ext uri="{FF2B5EF4-FFF2-40B4-BE49-F238E27FC236}">
                  <a16:creationId xmlns:a16="http://schemas.microsoft.com/office/drawing/2014/main" id="{99A34889-B9B6-AB44-B2A5-3ACDD31D97F5}"/>
                </a:ext>
              </a:extLst>
            </p:cNvPr>
            <p:cNvSpPr txBox="1"/>
            <p:nvPr/>
          </p:nvSpPr>
          <p:spPr>
            <a:xfrm>
              <a:off x="3232728" y="5228332"/>
              <a:ext cx="4750848" cy="830997"/>
            </a:xfrm>
            <a:prstGeom prst="rect">
              <a:avLst/>
            </a:prstGeom>
            <a:noFill/>
          </p:spPr>
          <p:txBody>
            <a:bodyPr wrap="square" rtlCol="0">
              <a:spAutoFit/>
            </a:bodyPr>
            <a:lstStyle/>
            <a:p>
              <a:r>
                <a:rPr lang="en-US" sz="2400" i="1" dirty="0">
                  <a:solidFill>
                    <a:srgbClr val="FF0000"/>
                  </a:solidFill>
                </a:rPr>
                <a:t>P1: Model can be staled, especially when running on multiple cores.</a:t>
              </a:r>
            </a:p>
          </p:txBody>
        </p:sp>
        <p:cxnSp>
          <p:nvCxnSpPr>
            <p:cNvPr id="42" name="Straight Arrow Connector 41">
              <a:extLst>
                <a:ext uri="{FF2B5EF4-FFF2-40B4-BE49-F238E27FC236}">
                  <a16:creationId xmlns:a16="http://schemas.microsoft.com/office/drawing/2014/main" id="{4281B779-0809-754A-8BAA-C4A32D122C69}"/>
                </a:ext>
              </a:extLst>
            </p:cNvPr>
            <p:cNvCxnSpPr>
              <a:cxnSpLocks/>
            </p:cNvCxnSpPr>
            <p:nvPr/>
          </p:nvCxnSpPr>
          <p:spPr>
            <a:xfrm flipV="1">
              <a:off x="5703109" y="4233162"/>
              <a:ext cx="0" cy="99517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4" name="TextBox 2">
            <a:extLst>
              <a:ext uri="{FF2B5EF4-FFF2-40B4-BE49-F238E27FC236}">
                <a16:creationId xmlns:a16="http://schemas.microsoft.com/office/drawing/2014/main" id="{05F1CC89-6F70-C040-B858-B0C8C40299C5}"/>
              </a:ext>
            </a:extLst>
          </p:cNvPr>
          <p:cNvSpPr/>
          <p:nvPr/>
        </p:nvSpPr>
        <p:spPr>
          <a:xfrm>
            <a:off x="8550340" y="2963630"/>
            <a:ext cx="2857465" cy="461616"/>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r>
              <a:rPr lang="en-US" dirty="0">
                <a:latin typeface="Courier New" charset="0"/>
                <a:ea typeface="Courier New" charset="0"/>
                <a:cs typeface="Courier New" charset="0"/>
              </a:rPr>
              <a:t>x</a:t>
            </a:r>
            <a:r>
              <a:rPr dirty="0">
                <a:latin typeface="Courier New" charset="0"/>
                <a:ea typeface="Courier New" charset="0"/>
                <a:cs typeface="Courier New" charset="0"/>
              </a:rPr>
              <a:t> = </a:t>
            </a:r>
            <a:r>
              <a:rPr dirty="0" err="1">
                <a:latin typeface="Courier New" charset="0"/>
                <a:ea typeface="Courier New" charset="0"/>
                <a:cs typeface="Courier New" charset="0"/>
              </a:rPr>
              <a:t>get_</a:t>
            </a:r>
            <a:r>
              <a:rPr lang="en-US" dirty="0" err="1">
                <a:latin typeface="Courier New" charset="0"/>
                <a:ea typeface="Courier New" charset="0"/>
                <a:cs typeface="Courier New" charset="0"/>
              </a:rPr>
              <a:t>model</a:t>
            </a:r>
            <a:r>
              <a:rPr dirty="0">
                <a:latin typeface="Courier New" charset="0"/>
                <a:ea typeface="Courier New" charset="0"/>
                <a:cs typeface="Courier New" charset="0"/>
              </a:rPr>
              <a:t>()</a:t>
            </a:r>
          </a:p>
        </p:txBody>
      </p:sp>
      <p:sp>
        <p:nvSpPr>
          <p:cNvPr id="35" name="3">
            <a:extLst>
              <a:ext uri="{FF2B5EF4-FFF2-40B4-BE49-F238E27FC236}">
                <a16:creationId xmlns:a16="http://schemas.microsoft.com/office/drawing/2014/main" id="{55BEB902-62E9-E647-8E7F-5635EECC9F67}"/>
              </a:ext>
            </a:extLst>
          </p:cNvPr>
          <p:cNvSpPr/>
          <p:nvPr/>
        </p:nvSpPr>
        <p:spPr>
          <a:xfrm>
            <a:off x="7137674" y="2681434"/>
            <a:ext cx="458645" cy="409972"/>
          </a:xfrm>
          <a:prstGeom prst="ellipse">
            <a:avLst/>
          </a:prstGeom>
          <a:solidFill>
            <a:srgbClr val="FF2600">
              <a:alpha val="55527"/>
            </a:srgbClr>
          </a:solidFill>
          <a:ln w="25400" cap="rnd">
            <a:solidFill>
              <a:srgbClr val="FF2600"/>
            </a:solidFill>
          </a:ln>
          <a:extLst>
            <a:ext uri="{C572A759-6A51-4108-AA02-DFA0A04FC94B}">
              <ma14:wrappingTextBoxFlag xmlns:ma14="http://schemas.microsoft.com/office/mac/drawingml/2011/main" xmlns="" val="1"/>
            </a:ext>
          </a:extLst>
        </p:spPr>
        <p:txBody>
          <a:bodyPr lIns="45719" rIns="45719" anchor="ctr"/>
          <a:lstStyle>
            <a:lvl1pPr algn="ctr">
              <a:defRPr>
                <a:solidFill>
                  <a:srgbClr val="FF2600"/>
                </a:solidFill>
              </a:defRPr>
            </a:lvl1pPr>
          </a:lstStyle>
          <a:p>
            <a:r>
              <a:rPr lang="en-US" dirty="0"/>
              <a:t>4</a:t>
            </a:r>
            <a:endParaRPr dirty="0"/>
          </a:p>
        </p:txBody>
      </p:sp>
      <p:sp>
        <p:nvSpPr>
          <p:cNvPr id="3" name="Rectangle 2">
            <a:extLst>
              <a:ext uri="{FF2B5EF4-FFF2-40B4-BE49-F238E27FC236}">
                <a16:creationId xmlns:a16="http://schemas.microsoft.com/office/drawing/2014/main" id="{56B35EDE-1C20-8344-B025-09CB253205C4}"/>
              </a:ext>
            </a:extLst>
          </p:cNvPr>
          <p:cNvSpPr/>
          <p:nvPr/>
        </p:nvSpPr>
        <p:spPr>
          <a:xfrm>
            <a:off x="8522385" y="4709645"/>
            <a:ext cx="2396810" cy="461665"/>
          </a:xfrm>
          <a:prstGeom prst="rect">
            <a:avLst/>
          </a:prstGeom>
        </p:spPr>
        <p:txBody>
          <a:bodyPr wrap="none">
            <a:spAutoFit/>
          </a:bodyPr>
          <a:lstStyle/>
          <a:p>
            <a:pPr>
              <a:defRPr sz="2400">
                <a:solidFill>
                  <a:srgbClr val="000000"/>
                </a:solidFill>
                <a:latin typeface="Monaco"/>
                <a:ea typeface="Monaco"/>
                <a:cs typeface="Monaco"/>
                <a:sym typeface="Monaco"/>
              </a:defRPr>
            </a:pPr>
            <a:r>
              <a:rPr lang="en-US" dirty="0" err="1">
                <a:latin typeface="Courier New" charset="0"/>
                <a:ea typeface="Courier New" charset="0"/>
                <a:cs typeface="Courier New" charset="0"/>
              </a:rPr>
              <a:t>set_model</a:t>
            </a:r>
            <a:r>
              <a:rPr lang="en-US" dirty="0">
                <a:latin typeface="Courier New" charset="0"/>
                <a:ea typeface="Courier New" charset="0"/>
                <a:cs typeface="Courier New" charset="0"/>
              </a:rPr>
              <a:t>(x)</a:t>
            </a:r>
          </a:p>
        </p:txBody>
      </p:sp>
    </p:spTree>
    <p:extLst>
      <p:ext uri="{BB962C8B-B14F-4D97-AF65-F5344CB8AC3E}">
        <p14:creationId xmlns:p14="http://schemas.microsoft.com/office/powerpoint/2010/main" val="60513020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p:bldP spid="31" grpId="0"/>
      <p:bldP spid="32" grpId="0"/>
      <p:bldP spid="34" grpId="0" animBg="1"/>
      <p:bldP spid="35"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53E3-289C-9044-A0B5-6928E426EACB}"/>
              </a:ext>
            </a:extLst>
          </p:cNvPr>
          <p:cNvSpPr>
            <a:spLocks noGrp="1"/>
          </p:cNvSpPr>
          <p:nvPr>
            <p:ph type="ctrTitle"/>
          </p:nvPr>
        </p:nvSpPr>
        <p:spPr/>
        <p:txBody>
          <a:bodyPr>
            <a:normAutofit fontScale="90000"/>
          </a:bodyPr>
          <a:lstStyle/>
          <a:p>
            <a:r>
              <a:rPr lang="en-US" dirty="0"/>
              <a:t>ModelAverage: Asynchrony</a:t>
            </a:r>
          </a:p>
        </p:txBody>
      </p:sp>
      <p:sp>
        <p:nvSpPr>
          <p:cNvPr id="29" name="Data Ar">
            <a:extLst>
              <a:ext uri="{FF2B5EF4-FFF2-40B4-BE49-F238E27FC236}">
                <a16:creationId xmlns:a16="http://schemas.microsoft.com/office/drawing/2014/main" id="{B9498E0B-8AE3-4347-825D-511182FB1208}"/>
              </a:ext>
            </a:extLst>
          </p:cNvPr>
          <p:cNvSpPr/>
          <p:nvPr/>
        </p:nvSpPr>
        <p:spPr>
          <a:xfrm>
            <a:off x="1118436" y="5378563"/>
            <a:ext cx="3846236" cy="420577"/>
          </a:xfrm>
          <a:prstGeom prst="rect">
            <a:avLst/>
          </a:prstGeom>
          <a:ln w="25400">
            <a:solidFill>
              <a:srgbClr val="000000"/>
            </a:solidFill>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defTabSz="914400">
              <a:defRPr sz="2400">
                <a:solidFill>
                  <a:srgbClr val="000000"/>
                </a:solidFill>
                <a:latin typeface="DINPro-Regular"/>
                <a:ea typeface="DINPro-Regular"/>
                <a:cs typeface="DINPro-Regular"/>
                <a:sym typeface="DINPro-Regular"/>
              </a:defRPr>
            </a:pPr>
            <a:r>
              <a:rPr lang="en-US" sz="3200" baseline="-5998" dirty="0">
                <a:solidFill>
                  <a:srgbClr val="FF2600"/>
                </a:solidFill>
                <a:latin typeface="DINPro-Bold"/>
                <a:ea typeface="DINPro-Bold"/>
                <a:cs typeface="DINPro-Bold"/>
                <a:sym typeface="DINPro-Bold"/>
              </a:rPr>
              <a:t>A copy of model x for each core</a:t>
            </a:r>
            <a:endParaRPr sz="3200" baseline="-5998" dirty="0">
              <a:solidFill>
                <a:srgbClr val="FF2600"/>
              </a:solidFill>
              <a:latin typeface="DINPro-Bold"/>
              <a:ea typeface="DINPro-Bold"/>
              <a:cs typeface="DINPro-Bold"/>
              <a:sym typeface="DINPro-Bold"/>
            </a:endParaRPr>
          </a:p>
        </p:txBody>
      </p:sp>
      <p:sp>
        <p:nvSpPr>
          <p:cNvPr id="92" name="Data Source…">
            <a:extLst>
              <a:ext uri="{FF2B5EF4-FFF2-40B4-BE49-F238E27FC236}">
                <a16:creationId xmlns:a16="http://schemas.microsoft.com/office/drawing/2014/main" id="{20A2D060-63EB-1843-82C4-15482214BEC8}"/>
              </a:ext>
            </a:extLst>
          </p:cNvPr>
          <p:cNvSpPr/>
          <p:nvPr/>
        </p:nvSpPr>
        <p:spPr>
          <a:xfrm>
            <a:off x="5099818" y="2900529"/>
            <a:ext cx="1472469" cy="92327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algn="r" defTabSz="914400">
              <a:defRPr sz="1800" u="sng">
                <a:solidFill>
                  <a:srgbClr val="000000"/>
                </a:solidFill>
                <a:latin typeface="DINPro-Bold"/>
                <a:ea typeface="DINPro-Bold"/>
                <a:cs typeface="DINPro-Bold"/>
                <a:sym typeface="DINPro-Bold"/>
              </a:defRPr>
            </a:pPr>
            <a:r>
              <a:rPr lang="en-US" i="1" dirty="0">
                <a:latin typeface="Lato" panose="020F0502020204030203" pitchFamily="34" charset="0"/>
                <a:ea typeface="Lato" panose="020F0502020204030203" pitchFamily="34" charset="0"/>
                <a:cs typeface="Lato" panose="020F0502020204030203" pitchFamily="34" charset="0"/>
              </a:rPr>
              <a:t>Training </a:t>
            </a:r>
            <a:r>
              <a:rPr i="1" dirty="0">
                <a:latin typeface="Lato" panose="020F0502020204030203" pitchFamily="34" charset="0"/>
                <a:ea typeface="Lato" panose="020F0502020204030203" pitchFamily="34" charset="0"/>
                <a:cs typeface="Lato" panose="020F0502020204030203" pitchFamily="34" charset="0"/>
              </a:rPr>
              <a:t>Data</a:t>
            </a:r>
            <a:r>
              <a:rPr lang="en-US" i="1" dirty="0">
                <a:latin typeface="Lato" panose="020F0502020204030203" pitchFamily="34" charset="0"/>
                <a:ea typeface="Lato" panose="020F0502020204030203" pitchFamily="34" charset="0"/>
                <a:cs typeface="Lato" panose="020F0502020204030203" pitchFamily="34" charset="0"/>
              </a:rPr>
              <a:t>:</a:t>
            </a:r>
            <a:endParaRPr i="1" dirty="0">
              <a:latin typeface="Lato" panose="020F0502020204030203" pitchFamily="34" charset="0"/>
              <a:ea typeface="Lato" panose="020F0502020204030203" pitchFamily="34" charset="0"/>
              <a:cs typeface="Lato" panose="020F0502020204030203" pitchFamily="34" charset="0"/>
            </a:endParaRPr>
          </a:p>
          <a:p>
            <a:pPr algn="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Database</a:t>
            </a:r>
            <a:r>
              <a:rPr lang="en-US" dirty="0">
                <a:latin typeface="Lato" panose="020F0502020204030203" pitchFamily="34" charset="0"/>
                <a:ea typeface="Lato" panose="020F0502020204030203" pitchFamily="34" charset="0"/>
                <a:cs typeface="Lato" panose="020F0502020204030203" pitchFamily="34" charset="0"/>
              </a:rPr>
              <a:t>,</a:t>
            </a:r>
          </a:p>
          <a:p>
            <a:pPr algn="r" defTabSz="914400">
              <a:defRPr sz="1800">
                <a:solidFill>
                  <a:srgbClr val="000000"/>
                </a:solidFill>
                <a:latin typeface="DINPro-Regular"/>
                <a:ea typeface="DINPro-Regular"/>
                <a:cs typeface="DINPro-Regular"/>
                <a:sym typeface="DINPro-Regular"/>
              </a:defRPr>
            </a:pPr>
            <a:r>
              <a:rPr lang="en-US" dirty="0">
                <a:latin typeface="Lato" panose="020F0502020204030203" pitchFamily="34" charset="0"/>
                <a:ea typeface="Lato" panose="020F0502020204030203" pitchFamily="34" charset="0"/>
                <a:cs typeface="Lato" panose="020F0502020204030203" pitchFamily="34" charset="0"/>
              </a:rPr>
              <a:t>Sensor</a:t>
            </a:r>
            <a:endParaRPr dirty="0">
              <a:latin typeface="Lato" panose="020F0502020204030203" pitchFamily="34" charset="0"/>
              <a:ea typeface="Lato" panose="020F0502020204030203" pitchFamily="34" charset="0"/>
              <a:cs typeface="Lato" panose="020F0502020204030203" pitchFamily="34" charset="0"/>
            </a:endParaRPr>
          </a:p>
        </p:txBody>
      </p:sp>
      <p:pic>
        <p:nvPicPr>
          <p:cNvPr id="93" name="rounded-square-calculating-device_318-33993.jpg" descr="rounded-square-calculating-device_318-33993.jpg">
            <a:extLst>
              <a:ext uri="{FF2B5EF4-FFF2-40B4-BE49-F238E27FC236}">
                <a16:creationId xmlns:a16="http://schemas.microsoft.com/office/drawing/2014/main" id="{EFDC16D9-E46F-F047-9CC9-27CFC6779BE6}"/>
              </a:ext>
            </a:extLst>
          </p:cNvPr>
          <p:cNvPicPr>
            <a:picLocks noChangeAspect="1"/>
          </p:cNvPicPr>
          <p:nvPr/>
        </p:nvPicPr>
        <p:blipFill>
          <a:blip r:embed="rId3"/>
          <a:stretch>
            <a:fillRect/>
          </a:stretch>
        </p:blipFill>
        <p:spPr>
          <a:xfrm>
            <a:off x="7870450" y="1793427"/>
            <a:ext cx="1119382" cy="1119380"/>
          </a:xfrm>
          <a:prstGeom prst="rect">
            <a:avLst/>
          </a:prstGeom>
          <a:ln w="12700">
            <a:miter lim="400000"/>
          </a:ln>
        </p:spPr>
      </p:pic>
      <p:sp>
        <p:nvSpPr>
          <p:cNvPr id="94" name="Computation…">
            <a:extLst>
              <a:ext uri="{FF2B5EF4-FFF2-40B4-BE49-F238E27FC236}">
                <a16:creationId xmlns:a16="http://schemas.microsoft.com/office/drawing/2014/main" id="{2895A920-1352-1B4D-934D-6B4FB5F15026}"/>
              </a:ext>
            </a:extLst>
          </p:cNvPr>
          <p:cNvSpPr/>
          <p:nvPr/>
        </p:nvSpPr>
        <p:spPr>
          <a:xfrm>
            <a:off x="7316975" y="2927651"/>
            <a:ext cx="2219047" cy="923279"/>
          </a:xfrm>
          <a:prstGeom prst="rect">
            <a:avLst/>
          </a:prstGeom>
          <a:ln w="3175">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algn="ctr" defTabSz="914400">
              <a:defRPr sz="1800" u="sng">
                <a:solidFill>
                  <a:srgbClr val="000000"/>
                </a:solidFill>
                <a:latin typeface="DINPro-Bold"/>
                <a:ea typeface="DINPro-Bold"/>
                <a:cs typeface="DINPro-Bold"/>
                <a:sym typeface="DINPro-Bold"/>
              </a:defRPr>
            </a:pPr>
            <a:r>
              <a:rPr i="1" dirty="0">
                <a:latin typeface="Lato" panose="020F0502020204030203" pitchFamily="34" charset="0"/>
                <a:ea typeface="Lato" panose="020F0502020204030203" pitchFamily="34" charset="0"/>
                <a:cs typeface="Lato" panose="020F0502020204030203" pitchFamily="34" charset="0"/>
              </a:rPr>
              <a:t>Comput</a:t>
            </a:r>
            <a:r>
              <a:rPr lang="en-US" i="1" dirty="0">
                <a:latin typeface="Lato" panose="020F0502020204030203" pitchFamily="34" charset="0"/>
                <a:ea typeface="Lato" panose="020F0502020204030203" pitchFamily="34" charset="0"/>
                <a:cs typeface="Lato" panose="020F0502020204030203" pitchFamily="34" charset="0"/>
              </a:rPr>
              <a:t>ing </a:t>
            </a:r>
            <a:r>
              <a:rPr i="1" dirty="0">
                <a:latin typeface="Lato" panose="020F0502020204030203" pitchFamily="34" charset="0"/>
                <a:ea typeface="Lato" panose="020F0502020204030203" pitchFamily="34" charset="0"/>
                <a:cs typeface="Lato" panose="020F0502020204030203" pitchFamily="34" charset="0"/>
              </a:rPr>
              <a:t>Device</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algn="ct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FPGA</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algn="ct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GPU, CPU</a:t>
            </a:r>
          </a:p>
        </p:txBody>
      </p:sp>
      <p:pic>
        <p:nvPicPr>
          <p:cNvPr id="95" name="Icons8-Ios7-Industry-Memory-Module.ico" descr="Icons8-Ios7-Industry-Memory-Module.ico">
            <a:extLst>
              <a:ext uri="{FF2B5EF4-FFF2-40B4-BE49-F238E27FC236}">
                <a16:creationId xmlns:a16="http://schemas.microsoft.com/office/drawing/2014/main" id="{FD06F2A0-E4D7-AB4B-BED1-23ED94A651B3}"/>
              </a:ext>
            </a:extLst>
          </p:cNvPr>
          <p:cNvPicPr>
            <a:picLocks noChangeAspect="1"/>
          </p:cNvPicPr>
          <p:nvPr/>
        </p:nvPicPr>
        <p:blipFill>
          <a:blip r:embed="rId4"/>
          <a:stretch>
            <a:fillRect/>
          </a:stretch>
        </p:blipFill>
        <p:spPr>
          <a:xfrm rot="5400000">
            <a:off x="10392422" y="1754839"/>
            <a:ext cx="1212996" cy="1212994"/>
          </a:xfrm>
          <a:prstGeom prst="rect">
            <a:avLst/>
          </a:prstGeom>
          <a:ln w="12700">
            <a:miter lim="400000"/>
          </a:ln>
        </p:spPr>
      </p:pic>
      <p:sp>
        <p:nvSpPr>
          <p:cNvPr id="96" name="Storage Device…">
            <a:extLst>
              <a:ext uri="{FF2B5EF4-FFF2-40B4-BE49-F238E27FC236}">
                <a16:creationId xmlns:a16="http://schemas.microsoft.com/office/drawing/2014/main" id="{4CC52E60-1947-8C47-A99A-F7454373BE5C}"/>
              </a:ext>
            </a:extLst>
          </p:cNvPr>
          <p:cNvSpPr/>
          <p:nvPr/>
        </p:nvSpPr>
        <p:spPr>
          <a:xfrm>
            <a:off x="10631405" y="2857764"/>
            <a:ext cx="914623" cy="92327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1800" u="sng">
                <a:solidFill>
                  <a:srgbClr val="000000"/>
                </a:solidFill>
                <a:latin typeface="DINPro-Bold"/>
                <a:ea typeface="DINPro-Bold"/>
                <a:cs typeface="DINPro-Bold"/>
                <a:sym typeface="DINPro-Bold"/>
              </a:defRPr>
            </a:pPr>
            <a:r>
              <a:rPr lang="en-US" i="1" dirty="0">
                <a:latin typeface="Lato" panose="020F0502020204030203" pitchFamily="34" charset="0"/>
                <a:ea typeface="Lato" panose="020F0502020204030203" pitchFamily="34" charset="0"/>
                <a:cs typeface="Lato" panose="020F0502020204030203" pitchFamily="34" charset="0"/>
              </a:rPr>
              <a:t>Model x</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DRAM</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Cache</a:t>
            </a:r>
          </a:p>
        </p:txBody>
      </p:sp>
      <p:sp>
        <p:nvSpPr>
          <p:cNvPr id="97" name="Line">
            <a:extLst>
              <a:ext uri="{FF2B5EF4-FFF2-40B4-BE49-F238E27FC236}">
                <a16:creationId xmlns:a16="http://schemas.microsoft.com/office/drawing/2014/main" id="{018D2A18-0CA9-3044-90B7-BA3C2D64889F}"/>
              </a:ext>
            </a:extLst>
          </p:cNvPr>
          <p:cNvSpPr/>
          <p:nvPr/>
        </p:nvSpPr>
        <p:spPr>
          <a:xfrm>
            <a:off x="6529522" y="2361336"/>
            <a:ext cx="1330763"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98" name="Data Ar">
            <a:extLst>
              <a:ext uri="{FF2B5EF4-FFF2-40B4-BE49-F238E27FC236}">
                <a16:creationId xmlns:a16="http://schemas.microsoft.com/office/drawing/2014/main" id="{1A6CCEBE-B3F5-894E-8DF7-EBB39C3B280F}"/>
              </a:ext>
            </a:extLst>
          </p:cNvPr>
          <p:cNvSpPr/>
          <p:nvPr/>
        </p:nvSpPr>
        <p:spPr>
          <a:xfrm>
            <a:off x="6652123" y="1933216"/>
            <a:ext cx="1103778"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Data </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sp>
        <p:nvSpPr>
          <p:cNvPr id="99" name="Line">
            <a:extLst>
              <a:ext uri="{FF2B5EF4-FFF2-40B4-BE49-F238E27FC236}">
                <a16:creationId xmlns:a16="http://schemas.microsoft.com/office/drawing/2014/main" id="{87986139-31EA-D642-8787-CA70C70F1B60}"/>
              </a:ext>
            </a:extLst>
          </p:cNvPr>
          <p:cNvSpPr/>
          <p:nvPr/>
        </p:nvSpPr>
        <p:spPr>
          <a:xfrm flipH="1" flipV="1">
            <a:off x="8985254" y="2361336"/>
            <a:ext cx="1335544"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00" name="Model x">
            <a:extLst>
              <a:ext uri="{FF2B5EF4-FFF2-40B4-BE49-F238E27FC236}">
                <a16:creationId xmlns:a16="http://schemas.microsoft.com/office/drawing/2014/main" id="{67480D3B-BCEA-AF4A-A15C-DF6CD50295F2}"/>
              </a:ext>
            </a:extLst>
          </p:cNvPr>
          <p:cNvSpPr/>
          <p:nvPr/>
        </p:nvSpPr>
        <p:spPr>
          <a:xfrm>
            <a:off x="9113671" y="1933216"/>
            <a:ext cx="1191942"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Model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p>
        </p:txBody>
      </p:sp>
      <p:sp>
        <p:nvSpPr>
          <p:cNvPr id="101" name="Line">
            <a:extLst>
              <a:ext uri="{FF2B5EF4-FFF2-40B4-BE49-F238E27FC236}">
                <a16:creationId xmlns:a16="http://schemas.microsoft.com/office/drawing/2014/main" id="{16FCD0CA-FCBC-C841-B359-45D868518797}"/>
              </a:ext>
            </a:extLst>
          </p:cNvPr>
          <p:cNvSpPr/>
          <p:nvPr/>
        </p:nvSpPr>
        <p:spPr>
          <a:xfrm flipH="1">
            <a:off x="11054278" y="1291791"/>
            <a:ext cx="0" cy="562568"/>
          </a:xfrm>
          <a:prstGeom prst="line">
            <a:avLst/>
          </a:prstGeom>
          <a:ln w="12700" cap="rnd">
            <a:solidFill>
              <a:srgbClr val="000000"/>
            </a:solidFil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02" name="Line">
            <a:extLst>
              <a:ext uri="{FF2B5EF4-FFF2-40B4-BE49-F238E27FC236}">
                <a16:creationId xmlns:a16="http://schemas.microsoft.com/office/drawing/2014/main" id="{73469C6E-172E-784D-93A5-3CBB92CAC9A0}"/>
              </a:ext>
            </a:extLst>
          </p:cNvPr>
          <p:cNvSpPr/>
          <p:nvPr/>
        </p:nvSpPr>
        <p:spPr>
          <a:xfrm flipV="1">
            <a:off x="8430139" y="1306636"/>
            <a:ext cx="9880" cy="418109"/>
          </a:xfrm>
          <a:prstGeom prst="line">
            <a:avLst/>
          </a:prstGeom>
          <a:ln w="12700" cap="rnd">
            <a:solidFill>
              <a:srgbClr val="000000"/>
            </a:solidFill>
            <a:headEnd type="ova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03" name="Line">
            <a:extLst>
              <a:ext uri="{FF2B5EF4-FFF2-40B4-BE49-F238E27FC236}">
                <a16:creationId xmlns:a16="http://schemas.microsoft.com/office/drawing/2014/main" id="{578CD67F-0609-7D4F-BCD6-FF5DE77B7D61}"/>
              </a:ext>
            </a:extLst>
          </p:cNvPr>
          <p:cNvSpPr/>
          <p:nvPr/>
        </p:nvSpPr>
        <p:spPr>
          <a:xfrm flipH="1" flipV="1">
            <a:off x="8426672" y="1291791"/>
            <a:ext cx="2627606" cy="2"/>
          </a:xfrm>
          <a:prstGeom prst="line">
            <a:avLst/>
          </a:prstGeom>
          <a:ln w="12700" cap="rnd">
            <a:solidFill>
              <a:srgbClr val="000000"/>
            </a:solidFil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04" name="Gradient: dot(Ar, x)Ar">
            <a:extLst>
              <a:ext uri="{FF2B5EF4-FFF2-40B4-BE49-F238E27FC236}">
                <a16:creationId xmlns:a16="http://schemas.microsoft.com/office/drawing/2014/main" id="{9C4F2990-7CD5-5443-A885-F283F8E9FE7F}"/>
              </a:ext>
            </a:extLst>
          </p:cNvPr>
          <p:cNvSpPr/>
          <p:nvPr/>
        </p:nvSpPr>
        <p:spPr>
          <a:xfrm>
            <a:off x="8347067" y="733352"/>
            <a:ext cx="3101119"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Gradient</a:t>
            </a:r>
            <a:r>
              <a:rPr lang="en-US" dirty="0">
                <a:latin typeface="Lato" panose="020F0502020204030203" pitchFamily="34" charset="0"/>
                <a:ea typeface="Lato" panose="020F0502020204030203" pitchFamily="34" charset="0"/>
                <a:cs typeface="Lato" panose="020F0502020204030203" pitchFamily="34" charset="0"/>
              </a:rPr>
              <a:t> g</a:t>
            </a:r>
            <a:r>
              <a:rPr dirty="0">
                <a:latin typeface="Lato" panose="020F0502020204030203" pitchFamily="34" charset="0"/>
                <a:ea typeface="Lato" panose="020F0502020204030203" pitchFamily="34" charset="0"/>
                <a:cs typeface="Lato" panose="020F0502020204030203" pitchFamily="34" charset="0"/>
              </a:rPr>
              <a:t>: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dot(</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r>
              <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pic>
        <p:nvPicPr>
          <p:cNvPr id="114" name="Industry-Infrared-Sensor-icon.png" descr="Industry-Infrared-Sensor-icon.png">
            <a:extLst>
              <a:ext uri="{FF2B5EF4-FFF2-40B4-BE49-F238E27FC236}">
                <a16:creationId xmlns:a16="http://schemas.microsoft.com/office/drawing/2014/main" id="{2DEF1732-4F3F-A143-A4F0-4E790B2A5B36}"/>
              </a:ext>
            </a:extLst>
          </p:cNvPr>
          <p:cNvPicPr>
            <a:picLocks noChangeAspect="1"/>
          </p:cNvPicPr>
          <p:nvPr/>
        </p:nvPicPr>
        <p:blipFill>
          <a:blip r:embed="rId5"/>
          <a:stretch>
            <a:fillRect/>
          </a:stretch>
        </p:blipFill>
        <p:spPr>
          <a:xfrm>
            <a:off x="5505086" y="1895209"/>
            <a:ext cx="975646" cy="975646"/>
          </a:xfrm>
          <a:prstGeom prst="rect">
            <a:avLst/>
          </a:prstGeom>
          <a:ln w="12700">
            <a:miter lim="400000"/>
          </a:ln>
        </p:spPr>
      </p:pic>
      <p:pic>
        <p:nvPicPr>
          <p:cNvPr id="116" name="rounded-square-calculating-device_318-33993.jpg" descr="rounded-square-calculating-device_318-33993.jpg">
            <a:extLst>
              <a:ext uri="{FF2B5EF4-FFF2-40B4-BE49-F238E27FC236}">
                <a16:creationId xmlns:a16="http://schemas.microsoft.com/office/drawing/2014/main" id="{ADEA646A-F8C8-1547-A85A-68CA3C7FC3F7}"/>
              </a:ext>
            </a:extLst>
          </p:cNvPr>
          <p:cNvPicPr>
            <a:picLocks noChangeAspect="1"/>
          </p:cNvPicPr>
          <p:nvPr/>
        </p:nvPicPr>
        <p:blipFill>
          <a:blip r:embed="rId3"/>
          <a:stretch>
            <a:fillRect/>
          </a:stretch>
        </p:blipFill>
        <p:spPr>
          <a:xfrm>
            <a:off x="7870450" y="4386576"/>
            <a:ext cx="1119382" cy="1119380"/>
          </a:xfrm>
          <a:prstGeom prst="rect">
            <a:avLst/>
          </a:prstGeom>
          <a:ln w="12700">
            <a:miter lim="400000"/>
          </a:ln>
        </p:spPr>
      </p:pic>
      <p:pic>
        <p:nvPicPr>
          <p:cNvPr id="118" name="Icons8-Ios7-Industry-Memory-Module.ico" descr="Icons8-Ios7-Industry-Memory-Module.ico">
            <a:extLst>
              <a:ext uri="{FF2B5EF4-FFF2-40B4-BE49-F238E27FC236}">
                <a16:creationId xmlns:a16="http://schemas.microsoft.com/office/drawing/2014/main" id="{4706543D-EFAF-EC46-BF7D-42A4F55DC7B8}"/>
              </a:ext>
            </a:extLst>
          </p:cNvPr>
          <p:cNvPicPr>
            <a:picLocks noChangeAspect="1"/>
          </p:cNvPicPr>
          <p:nvPr/>
        </p:nvPicPr>
        <p:blipFill>
          <a:blip r:embed="rId4"/>
          <a:stretch>
            <a:fillRect/>
          </a:stretch>
        </p:blipFill>
        <p:spPr>
          <a:xfrm rot="5400000">
            <a:off x="10392422" y="4347988"/>
            <a:ext cx="1212996" cy="1212994"/>
          </a:xfrm>
          <a:prstGeom prst="rect">
            <a:avLst/>
          </a:prstGeom>
          <a:ln w="12700">
            <a:miter lim="400000"/>
          </a:ln>
        </p:spPr>
      </p:pic>
      <p:sp>
        <p:nvSpPr>
          <p:cNvPr id="120" name="Line">
            <a:extLst>
              <a:ext uri="{FF2B5EF4-FFF2-40B4-BE49-F238E27FC236}">
                <a16:creationId xmlns:a16="http://schemas.microsoft.com/office/drawing/2014/main" id="{2DD7C872-DD87-6542-BE9B-5AD5A6D355A3}"/>
              </a:ext>
            </a:extLst>
          </p:cNvPr>
          <p:cNvSpPr/>
          <p:nvPr/>
        </p:nvSpPr>
        <p:spPr>
          <a:xfrm>
            <a:off x="6529522" y="4954485"/>
            <a:ext cx="1330763"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21" name="Data Ar">
            <a:extLst>
              <a:ext uri="{FF2B5EF4-FFF2-40B4-BE49-F238E27FC236}">
                <a16:creationId xmlns:a16="http://schemas.microsoft.com/office/drawing/2014/main" id="{D0BF3294-17C1-FB41-8D86-9E589E84F9BE}"/>
              </a:ext>
            </a:extLst>
          </p:cNvPr>
          <p:cNvSpPr/>
          <p:nvPr/>
        </p:nvSpPr>
        <p:spPr>
          <a:xfrm>
            <a:off x="6652123" y="4526365"/>
            <a:ext cx="1103778"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Data </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sp>
        <p:nvSpPr>
          <p:cNvPr id="122" name="Line">
            <a:extLst>
              <a:ext uri="{FF2B5EF4-FFF2-40B4-BE49-F238E27FC236}">
                <a16:creationId xmlns:a16="http://schemas.microsoft.com/office/drawing/2014/main" id="{7D1FABCE-910E-DB43-A07E-5271AF3AEA97}"/>
              </a:ext>
            </a:extLst>
          </p:cNvPr>
          <p:cNvSpPr/>
          <p:nvPr/>
        </p:nvSpPr>
        <p:spPr>
          <a:xfrm flipH="1" flipV="1">
            <a:off x="8985254" y="4954485"/>
            <a:ext cx="1335544"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23" name="Model x">
            <a:extLst>
              <a:ext uri="{FF2B5EF4-FFF2-40B4-BE49-F238E27FC236}">
                <a16:creationId xmlns:a16="http://schemas.microsoft.com/office/drawing/2014/main" id="{20D555C3-0523-5944-82AB-BEACF8F50A08}"/>
              </a:ext>
            </a:extLst>
          </p:cNvPr>
          <p:cNvSpPr/>
          <p:nvPr/>
        </p:nvSpPr>
        <p:spPr>
          <a:xfrm>
            <a:off x="9113671" y="4526365"/>
            <a:ext cx="1191942"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Model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p>
        </p:txBody>
      </p:sp>
      <p:sp>
        <p:nvSpPr>
          <p:cNvPr id="124" name="Line">
            <a:extLst>
              <a:ext uri="{FF2B5EF4-FFF2-40B4-BE49-F238E27FC236}">
                <a16:creationId xmlns:a16="http://schemas.microsoft.com/office/drawing/2014/main" id="{78CC2633-6DFB-BD4F-8B85-5ABDB412A917}"/>
              </a:ext>
            </a:extLst>
          </p:cNvPr>
          <p:cNvSpPr/>
          <p:nvPr/>
        </p:nvSpPr>
        <p:spPr>
          <a:xfrm flipH="1" flipV="1">
            <a:off x="11007783" y="5423901"/>
            <a:ext cx="0" cy="494958"/>
          </a:xfrm>
          <a:prstGeom prst="line">
            <a:avLst/>
          </a:prstGeom>
          <a:ln w="12700" cap="rnd">
            <a:solidFill>
              <a:srgbClr val="000000"/>
            </a:solidFil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25" name="Line">
            <a:extLst>
              <a:ext uri="{FF2B5EF4-FFF2-40B4-BE49-F238E27FC236}">
                <a16:creationId xmlns:a16="http://schemas.microsoft.com/office/drawing/2014/main" id="{3F8CDB89-6646-804A-8485-1EA3C6A54E73}"/>
              </a:ext>
            </a:extLst>
          </p:cNvPr>
          <p:cNvSpPr/>
          <p:nvPr/>
        </p:nvSpPr>
        <p:spPr>
          <a:xfrm>
            <a:off x="8427102" y="5560983"/>
            <a:ext cx="0" cy="357876"/>
          </a:xfrm>
          <a:prstGeom prst="line">
            <a:avLst/>
          </a:prstGeom>
          <a:ln w="12700" cap="rnd">
            <a:solidFill>
              <a:srgbClr val="000000"/>
            </a:solidFill>
            <a:headEnd type="ova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26" name="Line">
            <a:extLst>
              <a:ext uri="{FF2B5EF4-FFF2-40B4-BE49-F238E27FC236}">
                <a16:creationId xmlns:a16="http://schemas.microsoft.com/office/drawing/2014/main" id="{C39ABE5C-974D-294D-A936-5B2EAA4D76D5}"/>
              </a:ext>
            </a:extLst>
          </p:cNvPr>
          <p:cNvSpPr/>
          <p:nvPr/>
        </p:nvSpPr>
        <p:spPr>
          <a:xfrm flipH="1" flipV="1">
            <a:off x="8440019" y="5919935"/>
            <a:ext cx="2627606" cy="2"/>
          </a:xfrm>
          <a:prstGeom prst="line">
            <a:avLst/>
          </a:prstGeom>
          <a:ln w="12700" cap="rnd">
            <a:solidFill>
              <a:srgbClr val="000000"/>
            </a:solidFil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27" name="Gradient: dot(Ar, x)Ar">
            <a:extLst>
              <a:ext uri="{FF2B5EF4-FFF2-40B4-BE49-F238E27FC236}">
                <a16:creationId xmlns:a16="http://schemas.microsoft.com/office/drawing/2014/main" id="{A98A7F1D-0111-344C-AED5-C7C9D527C654}"/>
              </a:ext>
            </a:extLst>
          </p:cNvPr>
          <p:cNvSpPr/>
          <p:nvPr/>
        </p:nvSpPr>
        <p:spPr>
          <a:xfrm>
            <a:off x="8347067" y="5880721"/>
            <a:ext cx="3101119"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Gradient</a:t>
            </a:r>
            <a:r>
              <a:rPr lang="en-US" dirty="0">
                <a:latin typeface="Lato" panose="020F0502020204030203" pitchFamily="34" charset="0"/>
                <a:ea typeface="Lato" panose="020F0502020204030203" pitchFamily="34" charset="0"/>
                <a:cs typeface="Lato" panose="020F0502020204030203" pitchFamily="34" charset="0"/>
              </a:rPr>
              <a:t> g</a:t>
            </a:r>
            <a:r>
              <a:rPr dirty="0">
                <a:latin typeface="Lato" panose="020F0502020204030203" pitchFamily="34" charset="0"/>
                <a:ea typeface="Lato" panose="020F0502020204030203" pitchFamily="34" charset="0"/>
                <a:cs typeface="Lato" panose="020F0502020204030203" pitchFamily="34" charset="0"/>
              </a:rPr>
              <a:t>: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dot(</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r>
              <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pic>
        <p:nvPicPr>
          <p:cNvPr id="137" name="Industry-Infrared-Sensor-icon.png" descr="Industry-Infrared-Sensor-icon.png">
            <a:extLst>
              <a:ext uri="{FF2B5EF4-FFF2-40B4-BE49-F238E27FC236}">
                <a16:creationId xmlns:a16="http://schemas.microsoft.com/office/drawing/2014/main" id="{B683BAE9-6128-454E-B73B-8C14F63D3FC0}"/>
              </a:ext>
            </a:extLst>
          </p:cNvPr>
          <p:cNvPicPr>
            <a:picLocks noChangeAspect="1"/>
          </p:cNvPicPr>
          <p:nvPr/>
        </p:nvPicPr>
        <p:blipFill>
          <a:blip r:embed="rId5"/>
          <a:stretch>
            <a:fillRect/>
          </a:stretch>
        </p:blipFill>
        <p:spPr>
          <a:xfrm>
            <a:off x="5505086" y="4488358"/>
            <a:ext cx="975646" cy="975646"/>
          </a:xfrm>
          <a:prstGeom prst="rect">
            <a:avLst/>
          </a:prstGeom>
          <a:ln w="12700">
            <a:miter lim="400000"/>
          </a:ln>
        </p:spPr>
      </p:pic>
      <p:sp>
        <p:nvSpPr>
          <p:cNvPr id="140" name="Gradient: dot(Ar, x)Ar">
            <a:extLst>
              <a:ext uri="{FF2B5EF4-FFF2-40B4-BE49-F238E27FC236}">
                <a16:creationId xmlns:a16="http://schemas.microsoft.com/office/drawing/2014/main" id="{EA905F1B-5F10-6D4C-B2DC-24179EA8FB90}"/>
              </a:ext>
            </a:extLst>
          </p:cNvPr>
          <p:cNvSpPr/>
          <p:nvPr/>
        </p:nvSpPr>
        <p:spPr>
          <a:xfrm>
            <a:off x="9804016" y="3810532"/>
            <a:ext cx="1324464" cy="46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r">
              <a:defRPr sz="2400">
                <a:latin typeface="DINPro-Regular"/>
                <a:ea typeface="DINPro-Regular"/>
                <a:cs typeface="DINPro-Regular"/>
                <a:sym typeface="DINPro-Regular"/>
              </a:defRPr>
            </a:pPr>
            <a:r>
              <a:rPr lang="en-US" sz="2400" dirty="0">
                <a:solidFill>
                  <a:schemeClr val="accent2"/>
                </a:solidFill>
                <a:latin typeface="Lato" panose="020F0502020204030203" pitchFamily="34" charset="0"/>
                <a:ea typeface="Lato" panose="020F0502020204030203" pitchFamily="34" charset="0"/>
                <a:cs typeface="Lato" panose="020F0502020204030203" pitchFamily="34" charset="0"/>
              </a:rPr>
              <a:t>Averaging</a:t>
            </a:r>
          </a:p>
        </p:txBody>
      </p:sp>
      <p:cxnSp>
        <p:nvCxnSpPr>
          <p:cNvPr id="4" name="Straight Arrow Connector 3">
            <a:extLst>
              <a:ext uri="{FF2B5EF4-FFF2-40B4-BE49-F238E27FC236}">
                <a16:creationId xmlns:a16="http://schemas.microsoft.com/office/drawing/2014/main" id="{9E6864B6-8751-2243-B57F-1F5ABCA335DD}"/>
              </a:ext>
            </a:extLst>
          </p:cNvPr>
          <p:cNvCxnSpPr>
            <a:cxnSpLocks/>
          </p:cNvCxnSpPr>
          <p:nvPr/>
        </p:nvCxnSpPr>
        <p:spPr>
          <a:xfrm>
            <a:off x="11308887" y="3823808"/>
            <a:ext cx="0" cy="524179"/>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846BF61-A8EA-AB43-847A-29FC938AFA2F}"/>
              </a:ext>
            </a:extLst>
          </p:cNvPr>
          <p:cNvSpPr txBox="1"/>
          <p:nvPr/>
        </p:nvSpPr>
        <p:spPr>
          <a:xfrm>
            <a:off x="1077212" y="6156227"/>
            <a:ext cx="6207704" cy="523220"/>
          </a:xfrm>
          <a:prstGeom prst="rect">
            <a:avLst/>
          </a:prstGeom>
          <a:noFill/>
          <a:ln>
            <a:solidFill>
              <a:schemeClr val="tx1"/>
            </a:solidFill>
          </a:ln>
        </p:spPr>
        <p:txBody>
          <a:bodyPr wrap="square" rtlCol="0">
            <a:spAutoFit/>
          </a:bodyPr>
          <a:lstStyle/>
          <a:p>
            <a:pPr algn="ctr"/>
            <a:r>
              <a:rPr lang="en-US" sz="2800" b="1" i="1" dirty="0"/>
              <a:t>Problem? </a:t>
            </a:r>
            <a:r>
              <a:rPr lang="en-US" sz="2800" i="1" dirty="0"/>
              <a:t>Convergence might be slower.</a:t>
            </a:r>
          </a:p>
        </p:txBody>
      </p:sp>
      <p:sp>
        <p:nvSpPr>
          <p:cNvPr id="46" name="TextBox 2">
            <a:extLst>
              <a:ext uri="{FF2B5EF4-FFF2-40B4-BE49-F238E27FC236}">
                <a16:creationId xmlns:a16="http://schemas.microsoft.com/office/drawing/2014/main" id="{7A849419-FEE8-A045-B1F7-BE63C1470218}"/>
              </a:ext>
            </a:extLst>
          </p:cNvPr>
          <p:cNvSpPr/>
          <p:nvPr/>
        </p:nvSpPr>
        <p:spPr>
          <a:xfrm>
            <a:off x="734160" y="2112294"/>
            <a:ext cx="3533932" cy="2677608"/>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a:defRPr sz="2400">
                <a:solidFill>
                  <a:srgbClr val="000000"/>
                </a:solidFill>
                <a:latin typeface="Monaco"/>
                <a:ea typeface="Monaco"/>
                <a:cs typeface="Monaco"/>
                <a:sym typeface="Monaco"/>
              </a:defRPr>
            </a:pPr>
            <a:r>
              <a:rPr dirty="0">
                <a:latin typeface="Courier New" charset="0"/>
                <a:ea typeface="Courier New" charset="0"/>
                <a:cs typeface="Courier New" charset="0"/>
              </a:rPr>
              <a:t>g = </a:t>
            </a:r>
            <a:r>
              <a:rPr lang="en-US" dirty="0" err="1">
                <a:latin typeface="Courier New" charset="0"/>
                <a:ea typeface="Courier New" charset="0"/>
                <a:cs typeface="Courier New" charset="0"/>
              </a:rPr>
              <a:t>comp_grad</a:t>
            </a:r>
            <a:r>
              <a:rPr dirty="0">
                <a:latin typeface="Courier New" charset="0"/>
                <a:ea typeface="Courier New" charset="0"/>
                <a:cs typeface="Courier New" charset="0"/>
              </a:rPr>
              <a:t>(</a:t>
            </a:r>
            <a:r>
              <a:rPr dirty="0" err="1">
                <a:latin typeface="Courier New" charset="0"/>
                <a:ea typeface="Courier New" charset="0"/>
                <a:cs typeface="Courier New" charset="0"/>
              </a:rPr>
              <a:t>x,</a:t>
            </a:r>
            <a:r>
              <a:rPr lang="en-US" dirty="0" err="1">
                <a:latin typeface="Courier New" charset="0"/>
                <a:ea typeface="Courier New" charset="0"/>
                <a:cs typeface="Courier New" charset="0"/>
              </a:rPr>
              <a:t>A</a:t>
            </a:r>
            <a:r>
              <a:rPr lang="en-US" baseline="-25000" dirty="0" err="1">
                <a:latin typeface="Courier New" charset="0"/>
                <a:ea typeface="Courier New" charset="0"/>
                <a:cs typeface="Courier New" charset="0"/>
              </a:rPr>
              <a:t>r</a:t>
            </a:r>
            <a:r>
              <a:rPr dirty="0">
                <a:latin typeface="Courier New" charset="0"/>
                <a:ea typeface="Courier New" charset="0"/>
                <a:cs typeface="Courier New" charset="0"/>
              </a:rPr>
              <a:t>)</a:t>
            </a:r>
          </a:p>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r>
              <a:rPr dirty="0">
                <a:latin typeface="Courier New" charset="0"/>
                <a:ea typeface="Courier New" charset="0"/>
                <a:cs typeface="Courier New" charset="0"/>
              </a:rPr>
              <a:t>x = x</a:t>
            </a:r>
            <a:r>
              <a:rPr lang="en-US" dirty="0">
                <a:latin typeface="Courier New" charset="0"/>
                <a:ea typeface="Courier New" charset="0"/>
                <a:cs typeface="Courier New" charset="0"/>
              </a:rPr>
              <a:t> – </a:t>
            </a:r>
            <a:r>
              <a:rPr dirty="0">
                <a:latin typeface="Courier New" charset="0"/>
                <a:ea typeface="Courier New" charset="0"/>
                <a:cs typeface="Courier New" charset="0"/>
              </a:rPr>
              <a:t>g</a:t>
            </a:r>
            <a:endParaRPr lang="en-US"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endParaRPr lang="en-US" dirty="0">
              <a:latin typeface="Courier New" charset="0"/>
              <a:ea typeface="Courier New" charset="0"/>
              <a:cs typeface="Courier New" charset="0"/>
            </a:endParaRPr>
          </a:p>
          <a:p>
            <a:pPr>
              <a:defRPr sz="2400">
                <a:solidFill>
                  <a:srgbClr val="000000"/>
                </a:solidFill>
                <a:latin typeface="Monaco"/>
                <a:ea typeface="Monaco"/>
                <a:cs typeface="Monaco"/>
                <a:sym typeface="Monaco"/>
              </a:defRPr>
            </a:pPr>
            <a:r>
              <a:rPr lang="en-US" dirty="0" err="1">
                <a:latin typeface="Courier New" charset="0"/>
                <a:ea typeface="Courier New" charset="0"/>
                <a:cs typeface="Courier New" charset="0"/>
              </a:rPr>
              <a:t>set_model</a:t>
            </a:r>
            <a:r>
              <a:rPr lang="en-US" dirty="0">
                <a:latin typeface="Courier New" charset="0"/>
                <a:ea typeface="Courier New" charset="0"/>
                <a:cs typeface="Courier New" charset="0"/>
              </a:rPr>
              <a:t>(x)</a:t>
            </a:r>
          </a:p>
        </p:txBody>
      </p:sp>
      <p:sp>
        <p:nvSpPr>
          <p:cNvPr id="49" name="TextBox 2">
            <a:extLst>
              <a:ext uri="{FF2B5EF4-FFF2-40B4-BE49-F238E27FC236}">
                <a16:creationId xmlns:a16="http://schemas.microsoft.com/office/drawing/2014/main" id="{0EB1D7C2-BE31-0743-ACE3-BB5DD9084E98}"/>
              </a:ext>
            </a:extLst>
          </p:cNvPr>
          <p:cNvSpPr/>
          <p:nvPr/>
        </p:nvSpPr>
        <p:spPr>
          <a:xfrm>
            <a:off x="601652" y="1320852"/>
            <a:ext cx="2796551" cy="461616"/>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r>
              <a:rPr lang="en-US" dirty="0" err="1">
                <a:latin typeface="Courier New" charset="0"/>
                <a:ea typeface="Courier New" charset="0"/>
                <a:cs typeface="Courier New" charset="0"/>
              </a:rPr>
              <a:t>A</a:t>
            </a:r>
            <a:r>
              <a:rPr lang="en-US" baseline="-25000" dirty="0" err="1">
                <a:latin typeface="Courier New" charset="0"/>
                <a:ea typeface="Courier New" charset="0"/>
                <a:cs typeface="Courier New" charset="0"/>
              </a:rPr>
              <a:t>r</a:t>
            </a:r>
            <a:r>
              <a:rPr lang="en-US" dirty="0">
                <a:latin typeface="Courier New" charset="0"/>
                <a:ea typeface="Courier New" charset="0"/>
                <a:cs typeface="Courier New" charset="0"/>
              </a:rPr>
              <a:t> </a:t>
            </a:r>
            <a:r>
              <a:rPr dirty="0">
                <a:latin typeface="Courier New" charset="0"/>
                <a:ea typeface="Courier New" charset="0"/>
                <a:cs typeface="Courier New" charset="0"/>
              </a:rPr>
              <a:t>= </a:t>
            </a:r>
            <a:r>
              <a:rPr dirty="0" err="1">
                <a:latin typeface="Courier New" charset="0"/>
                <a:ea typeface="Courier New" charset="0"/>
                <a:cs typeface="Courier New" charset="0"/>
              </a:rPr>
              <a:t>get_data</a:t>
            </a:r>
            <a:r>
              <a:rPr dirty="0">
                <a:latin typeface="Courier New" charset="0"/>
                <a:ea typeface="Courier New" charset="0"/>
                <a:cs typeface="Courier New" charset="0"/>
              </a:rPr>
              <a:t>()</a:t>
            </a:r>
          </a:p>
        </p:txBody>
      </p:sp>
      <p:sp>
        <p:nvSpPr>
          <p:cNvPr id="50" name="TextBox 2">
            <a:extLst>
              <a:ext uri="{FF2B5EF4-FFF2-40B4-BE49-F238E27FC236}">
                <a16:creationId xmlns:a16="http://schemas.microsoft.com/office/drawing/2014/main" id="{F1283E82-0850-814E-A6BC-626AE74AC9A7}"/>
              </a:ext>
            </a:extLst>
          </p:cNvPr>
          <p:cNvSpPr/>
          <p:nvPr/>
        </p:nvSpPr>
        <p:spPr>
          <a:xfrm>
            <a:off x="726010" y="2133387"/>
            <a:ext cx="2857465" cy="461616"/>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r>
              <a:rPr lang="en-US" dirty="0">
                <a:latin typeface="Courier New" charset="0"/>
                <a:ea typeface="Courier New" charset="0"/>
                <a:cs typeface="Courier New" charset="0"/>
              </a:rPr>
              <a:t>x</a:t>
            </a:r>
            <a:r>
              <a:rPr dirty="0">
                <a:latin typeface="Courier New" charset="0"/>
                <a:ea typeface="Courier New" charset="0"/>
                <a:cs typeface="Courier New" charset="0"/>
              </a:rPr>
              <a:t> = </a:t>
            </a:r>
            <a:r>
              <a:rPr dirty="0" err="1">
                <a:latin typeface="Courier New" charset="0"/>
                <a:ea typeface="Courier New" charset="0"/>
                <a:cs typeface="Courier New" charset="0"/>
              </a:rPr>
              <a:t>get_</a:t>
            </a:r>
            <a:r>
              <a:rPr lang="en-US" dirty="0" err="1">
                <a:latin typeface="Courier New" charset="0"/>
                <a:ea typeface="Courier New" charset="0"/>
                <a:cs typeface="Courier New" charset="0"/>
              </a:rPr>
              <a:t>model</a:t>
            </a:r>
            <a:r>
              <a:rPr dirty="0">
                <a:latin typeface="Courier New" charset="0"/>
                <a:ea typeface="Courier New" charset="0"/>
                <a:cs typeface="Courier New" charset="0"/>
              </a:rPr>
              <a:t>()</a:t>
            </a:r>
          </a:p>
        </p:txBody>
      </p:sp>
      <p:sp>
        <p:nvSpPr>
          <p:cNvPr id="35" name="Rectangle 34">
            <a:extLst>
              <a:ext uri="{FF2B5EF4-FFF2-40B4-BE49-F238E27FC236}">
                <a16:creationId xmlns:a16="http://schemas.microsoft.com/office/drawing/2014/main" id="{248DFD74-0B62-3B40-BEBE-1C92761055C3}"/>
              </a:ext>
            </a:extLst>
          </p:cNvPr>
          <p:cNvSpPr/>
          <p:nvPr/>
        </p:nvSpPr>
        <p:spPr>
          <a:xfrm>
            <a:off x="10240492" y="1777554"/>
            <a:ext cx="1472469" cy="113525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18259F5-FE96-4C48-8789-74D097D7E384}"/>
              </a:ext>
            </a:extLst>
          </p:cNvPr>
          <p:cNvSpPr/>
          <p:nvPr/>
        </p:nvSpPr>
        <p:spPr>
          <a:xfrm>
            <a:off x="10209901" y="4420352"/>
            <a:ext cx="1472469" cy="113525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627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0" grpId="0"/>
      <p:bldP spid="45" grpId="0" animBg="1"/>
      <p:bldP spid="35"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C7D7F8-05D7-C643-87C3-43AAE922D513}"/>
              </a:ext>
            </a:extLst>
          </p:cNvPr>
          <p:cNvSpPr/>
          <p:nvPr/>
        </p:nvSpPr>
        <p:spPr>
          <a:xfrm>
            <a:off x="2500733" y="972369"/>
            <a:ext cx="1179588"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How Bit-serial Multiplier Deals with Low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67" name="Title 6">
            <a:extLst>
              <a:ext uri="{FF2B5EF4-FFF2-40B4-BE49-F238E27FC236}">
                <a16:creationId xmlns:a16="http://schemas.microsoft.com/office/drawing/2014/main" id="{F5995B5A-420B-764D-A951-8F99D584B796}"/>
              </a:ext>
            </a:extLst>
          </p:cNvPr>
          <p:cNvSpPr txBox="1">
            <a:spLocks/>
          </p:cNvSpPr>
          <p:nvPr/>
        </p:nvSpPr>
        <p:spPr>
          <a:xfrm>
            <a:off x="4333916" y="976443"/>
            <a:ext cx="5763768" cy="754566"/>
          </a:xfrm>
          <a:prstGeom prst="rect">
            <a:avLst/>
          </a:prstGeom>
          <a:ln w="12700">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solidFill>
                  <a:srgbClr val="C00000"/>
                </a:solidFill>
              </a:rPr>
              <a:t>Each bit should be binary, but we use decimal for ease of understanding.</a:t>
            </a:r>
          </a:p>
        </p:txBody>
      </p:sp>
      <p:sp>
        <p:nvSpPr>
          <p:cNvPr id="68" name="Rectangle 67">
            <a:extLst>
              <a:ext uri="{FF2B5EF4-FFF2-40B4-BE49-F238E27FC236}">
                <a16:creationId xmlns:a16="http://schemas.microsoft.com/office/drawing/2014/main" id="{30A2AB12-ED48-AA4C-B401-9DF97DD3EC3F}"/>
              </a:ext>
            </a:extLst>
          </p:cNvPr>
          <p:cNvSpPr/>
          <p:nvPr/>
        </p:nvSpPr>
        <p:spPr>
          <a:xfrm>
            <a:off x="2479566" y="941673"/>
            <a:ext cx="992298" cy="82410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7DE072B1-785E-3E47-8CC3-D2476F759BF0}"/>
              </a:ext>
            </a:extLst>
          </p:cNvPr>
          <p:cNvCxnSpPr>
            <a:cxnSpLocks/>
          </p:cNvCxnSpPr>
          <p:nvPr/>
        </p:nvCxnSpPr>
        <p:spPr>
          <a:xfrm>
            <a:off x="3493186" y="1354511"/>
            <a:ext cx="766219" cy="0"/>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1973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54" grpId="0" animBg="1"/>
      <p:bldP spid="49" grpId="0" animBg="1"/>
      <p:bldP spid="29" grpId="0"/>
      <p:bldP spid="34" grpId="0"/>
      <p:bldP spid="4" grpId="0"/>
      <p:bldP spid="41" grpId="0"/>
      <p:bldP spid="44" grpId="0"/>
      <p:bldP spid="7" grpId="0"/>
      <p:bldP spid="46" grpId="0"/>
      <p:bldP spid="47" grpId="0"/>
      <p:bldP spid="50" grpId="0"/>
      <p:bldP spid="51" grpId="0"/>
      <p:bldP spid="52" grpId="0"/>
      <p:bldP spid="55" grpId="0"/>
      <p:bldP spid="56" grpId="0"/>
      <p:bldP spid="67" grpId="0" animBg="1"/>
      <p:bldP spid="6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How Bit-serial Multiplier Deals with Low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78" name="Rectangle 77">
            <a:extLst>
              <a:ext uri="{FF2B5EF4-FFF2-40B4-BE49-F238E27FC236}">
                <a16:creationId xmlns:a16="http://schemas.microsoft.com/office/drawing/2014/main" id="{487AB0F8-D50A-DD4F-84E5-BDF41B61A9DC}"/>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79" name="Rectangle 78">
            <a:extLst>
              <a:ext uri="{FF2B5EF4-FFF2-40B4-BE49-F238E27FC236}">
                <a16:creationId xmlns:a16="http://schemas.microsoft.com/office/drawing/2014/main" id="{2CFDF4E1-7B3B-984D-A192-48951637FA0E}"/>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80" name="Rectangle 79">
            <a:extLst>
              <a:ext uri="{FF2B5EF4-FFF2-40B4-BE49-F238E27FC236}">
                <a16:creationId xmlns:a16="http://schemas.microsoft.com/office/drawing/2014/main" id="{824B00C9-60F2-5447-921D-A73B9BC5D7D1}"/>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81" name="Rectangle 80">
            <a:extLst>
              <a:ext uri="{FF2B5EF4-FFF2-40B4-BE49-F238E27FC236}">
                <a16:creationId xmlns:a16="http://schemas.microsoft.com/office/drawing/2014/main" id="{B8B38602-A270-E742-914F-C4CB36A45102}"/>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C86761F-D418-4A45-BDB3-875DF0C16944}"/>
              </a:ext>
            </a:extLst>
          </p:cNvPr>
          <p:cNvSpPr/>
          <p:nvPr/>
        </p:nvSpPr>
        <p:spPr>
          <a:xfrm>
            <a:off x="6960166" y="1132162"/>
            <a:ext cx="1854349"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Initialization:</a:t>
            </a:r>
            <a:endParaRPr lang="en-US" sz="2400" dirty="0"/>
          </a:p>
        </p:txBody>
      </p:sp>
      <p:sp>
        <p:nvSpPr>
          <p:cNvPr id="67" name="Rectangle 66">
            <a:extLst>
              <a:ext uri="{FF2B5EF4-FFF2-40B4-BE49-F238E27FC236}">
                <a16:creationId xmlns:a16="http://schemas.microsoft.com/office/drawing/2014/main" id="{955BFCF9-A502-E942-863F-741707F447B0}"/>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68" name="Rectangle 67">
            <a:extLst>
              <a:ext uri="{FF2B5EF4-FFF2-40B4-BE49-F238E27FC236}">
                <a16:creationId xmlns:a16="http://schemas.microsoft.com/office/drawing/2014/main" id="{BE3AAD7E-8BDB-1042-BB16-C318AB8CCC63}"/>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69" name="Rectangle 68">
            <a:extLst>
              <a:ext uri="{FF2B5EF4-FFF2-40B4-BE49-F238E27FC236}">
                <a16:creationId xmlns:a16="http://schemas.microsoft.com/office/drawing/2014/main" id="{6936B68F-FC3A-4747-823F-CC3970390D7C}"/>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0" name="Rectangle 69">
            <a:extLst>
              <a:ext uri="{FF2B5EF4-FFF2-40B4-BE49-F238E27FC236}">
                <a16:creationId xmlns:a16="http://schemas.microsoft.com/office/drawing/2014/main" id="{F3FED78A-D547-F947-8A72-B772F8B6C7A6}"/>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1" name="Rectangle 70">
            <a:extLst>
              <a:ext uri="{FF2B5EF4-FFF2-40B4-BE49-F238E27FC236}">
                <a16:creationId xmlns:a16="http://schemas.microsoft.com/office/drawing/2014/main" id="{65971EA6-5DB2-6743-8F62-2F9F79923F50}"/>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59" name="Rectangle 58">
            <a:extLst>
              <a:ext uri="{FF2B5EF4-FFF2-40B4-BE49-F238E27FC236}">
                <a16:creationId xmlns:a16="http://schemas.microsoft.com/office/drawing/2014/main" id="{861F6F64-A3BE-AB49-B5C7-BD3432AA2331}"/>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Tree>
    <p:extLst>
      <p:ext uri="{BB962C8B-B14F-4D97-AF65-F5344CB8AC3E}">
        <p14:creationId xmlns:p14="http://schemas.microsoft.com/office/powerpoint/2010/main" val="72217485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How Bit-serial Multiplier Deals with Low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C86761F-D418-4A45-BDB3-875DF0C16944}"/>
              </a:ext>
            </a:extLst>
          </p:cNvPr>
          <p:cNvSpPr/>
          <p:nvPr/>
        </p:nvSpPr>
        <p:spPr>
          <a:xfrm>
            <a:off x="6960166" y="1132162"/>
            <a:ext cx="1854349"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Initialization:</a:t>
            </a:r>
            <a:endParaRPr lang="en-US" sz="2400" dirty="0"/>
          </a:p>
        </p:txBody>
      </p:sp>
      <p:sp>
        <p:nvSpPr>
          <p:cNvPr id="60" name="Title 6">
            <a:extLst>
              <a:ext uri="{FF2B5EF4-FFF2-40B4-BE49-F238E27FC236}">
                <a16:creationId xmlns:a16="http://schemas.microsoft.com/office/drawing/2014/main" id="{D360B8B5-96BF-5241-99B4-C56C6EC35186}"/>
              </a:ext>
            </a:extLst>
          </p:cNvPr>
          <p:cNvSpPr txBox="1">
            <a:spLocks/>
          </p:cNvSpPr>
          <p:nvPr/>
        </p:nvSpPr>
        <p:spPr>
          <a:xfrm>
            <a:off x="9098972" y="1677175"/>
            <a:ext cx="1943498" cy="754566"/>
          </a:xfrm>
          <a:prstGeom prst="rect">
            <a:avLst/>
          </a:prstGeom>
          <a:solidFill>
            <a:schemeClr val="bg2"/>
          </a:solidFill>
          <a:ln w="12700">
            <a:solidFill>
              <a:srgbClr val="C00000"/>
            </a:solidFill>
          </a:ln>
        </p:spPr>
        <p:txBody>
          <a:bodyPr vert="horz" lIns="91440" tIns="45720" rIns="91440" bIns="45720" rtlCol="0" anchor="ctr">
            <a:normAutofit/>
          </a:bodyPr>
          <a:lstStyle>
            <a:defPPr>
              <a:defRPr lang="en-US"/>
            </a:defPPr>
            <a:lvl1pPr>
              <a:lnSpc>
                <a:spcPct val="90000"/>
              </a:lnSpc>
              <a:spcBef>
                <a:spcPct val="0"/>
              </a:spcBef>
              <a:buNone/>
              <a:defRPr sz="2400" i="1">
                <a:solidFill>
                  <a:schemeClr val="bg1"/>
                </a:solidFill>
                <a:latin typeface="DINPro" charset="0"/>
                <a:ea typeface="DINPro" charset="0"/>
                <a:cs typeface="DINPro" charset="0"/>
              </a:defRPr>
            </a:lvl1pPr>
          </a:lstStyle>
          <a:p>
            <a:pPr algn="r"/>
            <a:r>
              <a:rPr lang="en-US" i="0" dirty="0">
                <a:solidFill>
                  <a:srgbClr val="C00000"/>
                </a:solidFill>
              </a:rPr>
              <a:t>Bit-Serial (S)</a:t>
            </a:r>
          </a:p>
        </p:txBody>
      </p:sp>
      <p:sp>
        <p:nvSpPr>
          <p:cNvPr id="61" name="Title 6">
            <a:extLst>
              <a:ext uri="{FF2B5EF4-FFF2-40B4-BE49-F238E27FC236}">
                <a16:creationId xmlns:a16="http://schemas.microsoft.com/office/drawing/2014/main" id="{573ED183-101C-1440-9CC0-D1F64CC9387F}"/>
              </a:ext>
            </a:extLst>
          </p:cNvPr>
          <p:cNvSpPr txBox="1">
            <a:spLocks/>
          </p:cNvSpPr>
          <p:nvPr/>
        </p:nvSpPr>
        <p:spPr>
          <a:xfrm>
            <a:off x="5031840" y="2751602"/>
            <a:ext cx="2324367" cy="754566"/>
          </a:xfrm>
          <a:prstGeom prst="rect">
            <a:avLst/>
          </a:prstGeom>
          <a:ln w="12700">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solidFill>
                  <a:srgbClr val="C00000"/>
                </a:solidFill>
              </a:rPr>
              <a:t>Bit-Parallel (P)</a:t>
            </a:r>
          </a:p>
        </p:txBody>
      </p:sp>
      <p:cxnSp>
        <p:nvCxnSpPr>
          <p:cNvPr id="64" name="Straight Arrow Connector 63">
            <a:extLst>
              <a:ext uri="{FF2B5EF4-FFF2-40B4-BE49-F238E27FC236}">
                <a16:creationId xmlns:a16="http://schemas.microsoft.com/office/drawing/2014/main" id="{EB50E969-C39B-7B4D-95B3-8802E2E67902}"/>
              </a:ext>
            </a:extLst>
          </p:cNvPr>
          <p:cNvCxnSpPr>
            <a:cxnSpLocks/>
          </p:cNvCxnSpPr>
          <p:nvPr/>
        </p:nvCxnSpPr>
        <p:spPr>
          <a:xfrm>
            <a:off x="6648994" y="3565332"/>
            <a:ext cx="178164" cy="335937"/>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CDDBFF0A-0B9D-334C-88D3-7AADD27257F0}"/>
              </a:ext>
            </a:extLst>
          </p:cNvPr>
          <p:cNvSpPr/>
          <p:nvPr/>
        </p:nvSpPr>
        <p:spPr>
          <a:xfrm>
            <a:off x="6557963" y="3925081"/>
            <a:ext cx="719273" cy="3474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59" name="Rectangle 58">
            <a:extLst>
              <a:ext uri="{FF2B5EF4-FFF2-40B4-BE49-F238E27FC236}">
                <a16:creationId xmlns:a16="http://schemas.microsoft.com/office/drawing/2014/main" id="{D6A402D3-AA08-214B-B5A2-1B51D72FFDC8}"/>
              </a:ext>
            </a:extLst>
          </p:cNvPr>
          <p:cNvSpPr/>
          <p:nvPr/>
        </p:nvSpPr>
        <p:spPr>
          <a:xfrm>
            <a:off x="7277235" y="1641519"/>
            <a:ext cx="1301611" cy="523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FC9DE9F0-6513-604C-9269-F68D9E325B55}"/>
              </a:ext>
            </a:extLst>
          </p:cNvPr>
          <p:cNvCxnSpPr>
            <a:cxnSpLocks/>
          </p:cNvCxnSpPr>
          <p:nvPr/>
        </p:nvCxnSpPr>
        <p:spPr>
          <a:xfrm>
            <a:off x="8643979" y="1894061"/>
            <a:ext cx="432445" cy="220937"/>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46075036-6E6F-F548-91E0-33CF13DBB0FC}"/>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2" name="Rectangle 71">
            <a:extLst>
              <a:ext uri="{FF2B5EF4-FFF2-40B4-BE49-F238E27FC236}">
                <a16:creationId xmlns:a16="http://schemas.microsoft.com/office/drawing/2014/main" id="{171523D6-814D-4841-888F-B0EE6A1D83B9}"/>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415D5A34-5E09-A047-9A04-964411030D0E}"/>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629DF244-862E-BB42-8B77-2CAB28441141}"/>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5" name="Rectangle 74">
            <a:extLst>
              <a:ext uri="{FF2B5EF4-FFF2-40B4-BE49-F238E27FC236}">
                <a16:creationId xmlns:a16="http://schemas.microsoft.com/office/drawing/2014/main" id="{DC64DEE1-B186-F34F-A7CC-F7FBFE149F30}"/>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6" name="Rectangle 75">
            <a:extLst>
              <a:ext uri="{FF2B5EF4-FFF2-40B4-BE49-F238E27FC236}">
                <a16:creationId xmlns:a16="http://schemas.microsoft.com/office/drawing/2014/main" id="{6F40B962-635C-4F4A-B1DA-F1519861BB2A}"/>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grpSp>
        <p:nvGrpSpPr>
          <p:cNvPr id="10" name="Group 9">
            <a:extLst>
              <a:ext uri="{FF2B5EF4-FFF2-40B4-BE49-F238E27FC236}">
                <a16:creationId xmlns:a16="http://schemas.microsoft.com/office/drawing/2014/main" id="{4B3600BE-E25B-BA42-B60E-0B239F738AF1}"/>
              </a:ext>
            </a:extLst>
          </p:cNvPr>
          <p:cNvGrpSpPr/>
          <p:nvPr/>
        </p:nvGrpSpPr>
        <p:grpSpPr>
          <a:xfrm>
            <a:off x="9089362" y="3787583"/>
            <a:ext cx="2225277" cy="573290"/>
            <a:chOff x="8643979" y="3745472"/>
            <a:chExt cx="2225277" cy="573290"/>
          </a:xfrm>
        </p:grpSpPr>
        <p:sp>
          <p:nvSpPr>
            <p:cNvPr id="77" name="Rectangle 76">
              <a:extLst>
                <a:ext uri="{FF2B5EF4-FFF2-40B4-BE49-F238E27FC236}">
                  <a16:creationId xmlns:a16="http://schemas.microsoft.com/office/drawing/2014/main" id="{B07AC46F-DC01-C74D-BF22-9B871794CD64}"/>
                </a:ext>
              </a:extLst>
            </p:cNvPr>
            <p:cNvSpPr/>
            <p:nvPr/>
          </p:nvSpPr>
          <p:spPr>
            <a:xfrm>
              <a:off x="8643979" y="3795542"/>
              <a:ext cx="1829106" cy="523220"/>
            </a:xfrm>
            <a:prstGeom prst="rect">
              <a:avLst/>
            </a:prstGeom>
            <a:ln>
              <a:solidFill>
                <a:schemeClr val="bg1"/>
              </a:solidFill>
            </a:ln>
          </p:spPr>
          <p:txBody>
            <a:bodyPr wrap="square">
              <a:spAutoFit/>
            </a:bodyPr>
            <a:lstStyle/>
            <a:p>
              <a:r>
                <a:rPr lang="en-US" altLang="zh-CN" sz="2800" dirty="0">
                  <a:solidFill>
                    <a:srgbClr val="C00000"/>
                  </a:solidFill>
                </a:rPr>
                <a:t>Sum += P *</a:t>
              </a:r>
              <a:endParaRPr lang="en-US" sz="2800" dirty="0">
                <a:solidFill>
                  <a:srgbClr val="C00000"/>
                </a:solidFill>
              </a:endParaRPr>
            </a:p>
          </p:txBody>
        </p:sp>
        <p:grpSp>
          <p:nvGrpSpPr>
            <p:cNvPr id="5" name="Group 4">
              <a:extLst>
                <a:ext uri="{FF2B5EF4-FFF2-40B4-BE49-F238E27FC236}">
                  <a16:creationId xmlns:a16="http://schemas.microsoft.com/office/drawing/2014/main" id="{9D0888E5-BEFE-9940-8006-327D26F24BC4}"/>
                </a:ext>
              </a:extLst>
            </p:cNvPr>
            <p:cNvGrpSpPr/>
            <p:nvPr/>
          </p:nvGrpSpPr>
          <p:grpSpPr>
            <a:xfrm>
              <a:off x="10322641" y="3745472"/>
              <a:ext cx="546615" cy="566327"/>
              <a:chOff x="10209441" y="4969091"/>
              <a:chExt cx="638519" cy="594771"/>
            </a:xfrm>
          </p:grpSpPr>
          <p:sp>
            <p:nvSpPr>
              <p:cNvPr id="79" name="Rectangle 78">
                <a:extLst>
                  <a:ext uri="{FF2B5EF4-FFF2-40B4-BE49-F238E27FC236}">
                    <a16:creationId xmlns:a16="http://schemas.microsoft.com/office/drawing/2014/main" id="{85C96F5B-6893-D64B-B259-C09AF21A58CC}"/>
                  </a:ext>
                </a:extLst>
              </p:cNvPr>
              <p:cNvSpPr/>
              <p:nvPr/>
            </p:nvSpPr>
            <p:spPr>
              <a:xfrm>
                <a:off x="10412798" y="4969091"/>
                <a:ext cx="435162" cy="387882"/>
              </a:xfrm>
              <a:prstGeom prst="rect">
                <a:avLst/>
              </a:prstGeom>
              <a:ln>
                <a:solidFill>
                  <a:schemeClr val="bg1"/>
                </a:solidFill>
              </a:ln>
            </p:spPr>
            <p:txBody>
              <a:bodyPr wrap="square">
                <a:spAutoFit/>
              </a:bodyPr>
              <a:lstStyle/>
              <a:p>
                <a:r>
                  <a:rPr lang="en-US" altLang="zh-CN" dirty="0">
                    <a:solidFill>
                      <a:srgbClr val="C00000"/>
                    </a:solidFill>
                  </a:rPr>
                  <a:t>[</a:t>
                </a:r>
                <a:r>
                  <a:rPr lang="en-US" altLang="zh-CN" dirty="0" err="1">
                    <a:solidFill>
                      <a:srgbClr val="C00000"/>
                    </a:solidFill>
                  </a:rPr>
                  <a:t>i</a:t>
                </a:r>
                <a:r>
                  <a:rPr lang="en-US" altLang="zh-CN" dirty="0">
                    <a:solidFill>
                      <a:srgbClr val="C00000"/>
                    </a:solidFill>
                  </a:rPr>
                  <a:t>]</a:t>
                </a:r>
                <a:endParaRPr lang="en-US" dirty="0">
                  <a:solidFill>
                    <a:srgbClr val="C00000"/>
                  </a:solidFill>
                </a:endParaRPr>
              </a:p>
            </p:txBody>
          </p:sp>
          <p:sp>
            <p:nvSpPr>
              <p:cNvPr id="78" name="Rectangle 77">
                <a:extLst>
                  <a:ext uri="{FF2B5EF4-FFF2-40B4-BE49-F238E27FC236}">
                    <a16:creationId xmlns:a16="http://schemas.microsoft.com/office/drawing/2014/main" id="{5A0952B4-FBCE-4149-B47F-DD38DDD51D58}"/>
                  </a:ext>
                </a:extLst>
              </p:cNvPr>
              <p:cNvSpPr/>
              <p:nvPr/>
            </p:nvSpPr>
            <p:spPr>
              <a:xfrm>
                <a:off x="10209441" y="5014363"/>
                <a:ext cx="229530" cy="549499"/>
              </a:xfrm>
              <a:prstGeom prst="rect">
                <a:avLst/>
              </a:prstGeom>
              <a:ln>
                <a:solidFill>
                  <a:schemeClr val="bg1"/>
                </a:solidFill>
              </a:ln>
            </p:spPr>
            <p:txBody>
              <a:bodyPr wrap="square">
                <a:spAutoFit/>
              </a:bodyPr>
              <a:lstStyle/>
              <a:p>
                <a:r>
                  <a:rPr lang="en-US" altLang="zh-CN" sz="2800" dirty="0">
                    <a:solidFill>
                      <a:srgbClr val="C00000"/>
                    </a:solidFill>
                  </a:rPr>
                  <a:t>S</a:t>
                </a:r>
                <a:endParaRPr lang="en-US" sz="2800" dirty="0">
                  <a:solidFill>
                    <a:srgbClr val="C00000"/>
                  </a:solidFill>
                </a:endParaRPr>
              </a:p>
            </p:txBody>
          </p:sp>
        </p:grpSp>
      </p:grpSp>
      <p:cxnSp>
        <p:nvCxnSpPr>
          <p:cNvPr id="85" name="Straight Arrow Connector 84">
            <a:extLst>
              <a:ext uri="{FF2B5EF4-FFF2-40B4-BE49-F238E27FC236}">
                <a16:creationId xmlns:a16="http://schemas.microsoft.com/office/drawing/2014/main" id="{DEC3EB1F-5825-A741-9F5A-70527AF0CE53}"/>
              </a:ext>
            </a:extLst>
          </p:cNvPr>
          <p:cNvCxnSpPr>
            <a:cxnSpLocks/>
          </p:cNvCxnSpPr>
          <p:nvPr/>
        </p:nvCxnSpPr>
        <p:spPr>
          <a:xfrm>
            <a:off x="8578846" y="4094565"/>
            <a:ext cx="554322" cy="10853"/>
          </a:xfrm>
          <a:prstGeom prst="straightConnector1">
            <a:avLst/>
          </a:prstGeom>
          <a:ln w="508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09312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5" grpId="0" animBg="1"/>
      <p:bldP spid="5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1-Bit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6" name="TextBox 65">
            <a:extLst>
              <a:ext uri="{FF2B5EF4-FFF2-40B4-BE49-F238E27FC236}">
                <a16:creationId xmlns:a16="http://schemas.microsoft.com/office/drawing/2014/main" id="{64459517-9E12-A543-806A-57FD2D532512}"/>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1</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st</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78" name="Rectangle 77">
            <a:extLst>
              <a:ext uri="{FF2B5EF4-FFF2-40B4-BE49-F238E27FC236}">
                <a16:creationId xmlns:a16="http://schemas.microsoft.com/office/drawing/2014/main" id="{FE07A0ED-694B-2D4B-87F4-4F38CFC245F0}"/>
              </a:ext>
            </a:extLst>
          </p:cNvPr>
          <p:cNvSpPr/>
          <p:nvPr/>
        </p:nvSpPr>
        <p:spPr>
          <a:xfrm>
            <a:off x="7937907" y="1684030"/>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79" name="Rectangle 78">
            <a:extLst>
              <a:ext uri="{FF2B5EF4-FFF2-40B4-BE49-F238E27FC236}">
                <a16:creationId xmlns:a16="http://schemas.microsoft.com/office/drawing/2014/main" id="{5C36CD4D-B9BF-E446-889E-F2A9820258A6}"/>
              </a:ext>
            </a:extLst>
          </p:cNvPr>
          <p:cNvSpPr/>
          <p:nvPr/>
        </p:nvSpPr>
        <p:spPr>
          <a:xfrm>
            <a:off x="7582886" y="1686157"/>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80" name="Rectangle 79">
            <a:extLst>
              <a:ext uri="{FF2B5EF4-FFF2-40B4-BE49-F238E27FC236}">
                <a16:creationId xmlns:a16="http://schemas.microsoft.com/office/drawing/2014/main" id="{88F7EA01-3700-C14E-816E-6267E3D1A9CE}"/>
              </a:ext>
            </a:extLst>
          </p:cNvPr>
          <p:cNvSpPr/>
          <p:nvPr/>
        </p:nvSpPr>
        <p:spPr>
          <a:xfrm>
            <a:off x="7225748" y="1689363"/>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57" name="Rectangle">
            <a:extLst>
              <a:ext uri="{FF2B5EF4-FFF2-40B4-BE49-F238E27FC236}">
                <a16:creationId xmlns:a16="http://schemas.microsoft.com/office/drawing/2014/main" id="{529AE7D1-D785-9044-9DC1-6E51EF21D648}"/>
              </a:ext>
            </a:extLst>
          </p:cNvPr>
          <p:cNvSpPr/>
          <p:nvPr/>
        </p:nvSpPr>
        <p:spPr>
          <a:xfrm>
            <a:off x="217840" y="1104245"/>
            <a:ext cx="3957231" cy="4326776"/>
          </a:xfrm>
          <a:prstGeom prst="rect">
            <a:avLst/>
          </a:prstGeom>
          <a:solidFill>
            <a:srgbClr val="FFFFFF">
              <a:alpha val="84174"/>
            </a:srgbClr>
          </a:solidFill>
          <a:ln w="12700">
            <a:miter lim="400000"/>
          </a:ln>
        </p:spPr>
        <p:txBody>
          <a:bodyPr lIns="45719" rIns="45719" anchor="ctr"/>
          <a:lstStyle/>
          <a:p>
            <a:endParaRPr/>
          </a:p>
        </p:txBody>
      </p:sp>
      <p:sp>
        <p:nvSpPr>
          <p:cNvPr id="59" name="Rectangle 58">
            <a:extLst>
              <a:ext uri="{FF2B5EF4-FFF2-40B4-BE49-F238E27FC236}">
                <a16:creationId xmlns:a16="http://schemas.microsoft.com/office/drawing/2014/main" id="{F06A3420-4975-6F47-B547-B0FBA42218A0}"/>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Tree>
    <p:extLst>
      <p:ext uri="{BB962C8B-B14F-4D97-AF65-F5344CB8AC3E}">
        <p14:creationId xmlns:p14="http://schemas.microsoft.com/office/powerpoint/2010/main" val="386815604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88F7EA01-3700-C14E-816E-6267E3D1A9CE}"/>
              </a:ext>
            </a:extLst>
          </p:cNvPr>
          <p:cNvSpPr/>
          <p:nvPr/>
        </p:nvSpPr>
        <p:spPr>
          <a:xfrm>
            <a:off x="7829809" y="3557597"/>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1-Bit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1</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st</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78" name="Rectangle 77">
            <a:extLst>
              <a:ext uri="{FF2B5EF4-FFF2-40B4-BE49-F238E27FC236}">
                <a16:creationId xmlns:a16="http://schemas.microsoft.com/office/drawing/2014/main" id="{FE07A0ED-694B-2D4B-87F4-4F38CFC245F0}"/>
              </a:ext>
            </a:extLst>
          </p:cNvPr>
          <p:cNvSpPr/>
          <p:nvPr/>
        </p:nvSpPr>
        <p:spPr>
          <a:xfrm>
            <a:off x="7937907" y="1684030"/>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79" name="Rectangle 78">
            <a:extLst>
              <a:ext uri="{FF2B5EF4-FFF2-40B4-BE49-F238E27FC236}">
                <a16:creationId xmlns:a16="http://schemas.microsoft.com/office/drawing/2014/main" id="{5C36CD4D-B9BF-E446-889E-F2A9820258A6}"/>
              </a:ext>
            </a:extLst>
          </p:cNvPr>
          <p:cNvSpPr/>
          <p:nvPr/>
        </p:nvSpPr>
        <p:spPr>
          <a:xfrm>
            <a:off x="7582886" y="1686157"/>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57" name="Rectangle 56">
            <a:extLst>
              <a:ext uri="{FF2B5EF4-FFF2-40B4-BE49-F238E27FC236}">
                <a16:creationId xmlns:a16="http://schemas.microsoft.com/office/drawing/2014/main" id="{87F0207A-F28F-764A-8235-BE86ACCF9370}"/>
              </a:ext>
            </a:extLst>
          </p:cNvPr>
          <p:cNvSpPr/>
          <p:nvPr/>
        </p:nvSpPr>
        <p:spPr>
          <a:xfrm>
            <a:off x="6862791" y="2679133"/>
            <a:ext cx="2553081" cy="523220"/>
          </a:xfrm>
          <a:prstGeom prst="rect">
            <a:avLst/>
          </a:prstGeom>
          <a:ln>
            <a:solidFill>
              <a:schemeClr val="tx2">
                <a:lumMod val="50000"/>
              </a:schemeClr>
            </a:solidFill>
          </a:ln>
        </p:spPr>
        <p:txBody>
          <a:bodyPr wrap="square">
            <a:spAutoFit/>
          </a:bodyPr>
          <a:lstStyle/>
          <a:p>
            <a:r>
              <a:rPr lang="en-US" altLang="zh-CN" sz="2800" b="1" dirty="0">
                <a:solidFill>
                  <a:schemeClr val="accent2"/>
                </a:solidFill>
              </a:rPr>
              <a:t>4</a:t>
            </a:r>
            <a:r>
              <a:rPr lang="zh-CN" altLang="en-US" sz="2800" b="1" dirty="0">
                <a:solidFill>
                  <a:schemeClr val="accent2"/>
                </a:solidFill>
              </a:rPr>
              <a:t> </a:t>
            </a:r>
            <a:r>
              <a:rPr lang="en-US" altLang="zh-CN" sz="2800" b="1" dirty="0">
                <a:solidFill>
                  <a:schemeClr val="tx2">
                    <a:lumMod val="50000"/>
                  </a:schemeClr>
                </a:solidFill>
              </a:rPr>
              <a:t>means</a:t>
            </a:r>
            <a:r>
              <a:rPr lang="zh-CN" altLang="en-US" sz="2800" b="1" dirty="0">
                <a:solidFill>
                  <a:schemeClr val="accent2"/>
                </a:solidFill>
              </a:rPr>
              <a:t> </a:t>
            </a:r>
            <a:r>
              <a:rPr lang="en-US" altLang="zh-CN" sz="2800" b="1" dirty="0">
                <a:solidFill>
                  <a:schemeClr val="tx2">
                    <a:lumMod val="50000"/>
                  </a:schemeClr>
                </a:solidFill>
              </a:rPr>
              <a:t>4000.</a:t>
            </a:r>
            <a:endParaRPr lang="en-US" sz="2800" dirty="0">
              <a:solidFill>
                <a:schemeClr val="tx2">
                  <a:lumMod val="50000"/>
                </a:schemeClr>
              </a:solidFill>
            </a:endParaRPr>
          </a:p>
        </p:txBody>
      </p:sp>
      <p:sp>
        <p:nvSpPr>
          <p:cNvPr id="59" name="Rectangle">
            <a:extLst>
              <a:ext uri="{FF2B5EF4-FFF2-40B4-BE49-F238E27FC236}">
                <a16:creationId xmlns:a16="http://schemas.microsoft.com/office/drawing/2014/main" id="{75523F1A-5FDB-CE47-B512-86244E0FB561}"/>
              </a:ext>
            </a:extLst>
          </p:cNvPr>
          <p:cNvSpPr/>
          <p:nvPr/>
        </p:nvSpPr>
        <p:spPr>
          <a:xfrm>
            <a:off x="217840" y="1104245"/>
            <a:ext cx="3957231" cy="4326776"/>
          </a:xfrm>
          <a:prstGeom prst="rect">
            <a:avLst/>
          </a:prstGeom>
          <a:solidFill>
            <a:srgbClr val="FFFFFF">
              <a:alpha val="84174"/>
            </a:srgbClr>
          </a:solidFill>
          <a:ln w="12700">
            <a:miter lim="400000"/>
          </a:ln>
        </p:spPr>
        <p:txBody>
          <a:bodyPr lIns="45719" rIns="45719" anchor="ctr"/>
          <a:lstStyle/>
          <a:p>
            <a:endParaRPr/>
          </a:p>
        </p:txBody>
      </p:sp>
      <p:sp>
        <p:nvSpPr>
          <p:cNvPr id="5" name="Rectangle 4">
            <a:extLst>
              <a:ext uri="{FF2B5EF4-FFF2-40B4-BE49-F238E27FC236}">
                <a16:creationId xmlns:a16="http://schemas.microsoft.com/office/drawing/2014/main" id="{1A715FCB-E64F-A74A-AA65-C18B3CCC1483}"/>
              </a:ext>
            </a:extLst>
          </p:cNvPr>
          <p:cNvSpPr/>
          <p:nvPr/>
        </p:nvSpPr>
        <p:spPr>
          <a:xfrm>
            <a:off x="8740581" y="4029897"/>
            <a:ext cx="2666315" cy="461665"/>
          </a:xfrm>
          <a:prstGeom prst="rect">
            <a:avLst/>
          </a:prstGeom>
        </p:spPr>
        <p:txBody>
          <a:bodyPr wrap="square">
            <a:spAutoFit/>
          </a:bodyPr>
          <a:lstStyle/>
          <a:p>
            <a:r>
              <a:rPr lang="en-US" altLang="zh-CN" sz="2400" dirty="0">
                <a:solidFill>
                  <a:srgbClr val="C00000"/>
                </a:solidFill>
              </a:rPr>
              <a:t>Sum += 20 * 4000</a:t>
            </a:r>
            <a:endParaRPr lang="en-US" sz="2400" dirty="0">
              <a:solidFill>
                <a:srgbClr val="C00000"/>
              </a:solidFill>
            </a:endParaRPr>
          </a:p>
        </p:txBody>
      </p:sp>
      <p:sp>
        <p:nvSpPr>
          <p:cNvPr id="60" name="Rectangle 59">
            <a:extLst>
              <a:ext uri="{FF2B5EF4-FFF2-40B4-BE49-F238E27FC236}">
                <a16:creationId xmlns:a16="http://schemas.microsoft.com/office/drawing/2014/main" id="{624DB763-6218-3342-9481-7F0FC042C321}"/>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1" name="TextBox 60">
            <a:extLst>
              <a:ext uri="{FF2B5EF4-FFF2-40B4-BE49-F238E27FC236}">
                <a16:creationId xmlns:a16="http://schemas.microsoft.com/office/drawing/2014/main" id="{85358DF1-9EE1-F143-9F69-FD7AC4E9B07C}"/>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3179991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1-Bit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1</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st</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78" name="Rectangle 77">
            <a:extLst>
              <a:ext uri="{FF2B5EF4-FFF2-40B4-BE49-F238E27FC236}">
                <a16:creationId xmlns:a16="http://schemas.microsoft.com/office/drawing/2014/main" id="{FE07A0ED-694B-2D4B-87F4-4F38CFC245F0}"/>
              </a:ext>
            </a:extLst>
          </p:cNvPr>
          <p:cNvSpPr/>
          <p:nvPr/>
        </p:nvSpPr>
        <p:spPr>
          <a:xfrm>
            <a:off x="7937907" y="1684030"/>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79" name="Rectangle 78">
            <a:extLst>
              <a:ext uri="{FF2B5EF4-FFF2-40B4-BE49-F238E27FC236}">
                <a16:creationId xmlns:a16="http://schemas.microsoft.com/office/drawing/2014/main" id="{5C36CD4D-B9BF-E446-889E-F2A9820258A6}"/>
              </a:ext>
            </a:extLst>
          </p:cNvPr>
          <p:cNvSpPr/>
          <p:nvPr/>
        </p:nvSpPr>
        <p:spPr>
          <a:xfrm>
            <a:off x="7582886" y="1686157"/>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57" name="Rectangle 56">
            <a:extLst>
              <a:ext uri="{FF2B5EF4-FFF2-40B4-BE49-F238E27FC236}">
                <a16:creationId xmlns:a16="http://schemas.microsoft.com/office/drawing/2014/main" id="{2AFB498A-5244-3645-9606-0F743C9F2B29}"/>
              </a:ext>
            </a:extLst>
          </p:cNvPr>
          <p:cNvSpPr/>
          <p:nvPr/>
        </p:nvSpPr>
        <p:spPr>
          <a:xfrm>
            <a:off x="8525765" y="5131663"/>
            <a:ext cx="3448394" cy="830997"/>
          </a:xfrm>
          <a:prstGeom prst="rect">
            <a:avLst/>
          </a:prstGeom>
        </p:spPr>
        <p:txBody>
          <a:bodyPr wrap="square">
            <a:spAutoFit/>
          </a:bodyPr>
          <a:lstStyle/>
          <a:p>
            <a:r>
              <a:rPr lang="en-US" altLang="zh-CN" sz="2400" b="1" i="1" dirty="0">
                <a:solidFill>
                  <a:schemeClr val="accent4"/>
                </a:solidFill>
                <a:latin typeface="Lato" panose="020F0502020204030203" pitchFamily="34" charset="0"/>
                <a:ea typeface="Lato" panose="020F0502020204030203" pitchFamily="34" charset="0"/>
                <a:cs typeface="Lato" panose="020F0502020204030203" pitchFamily="34" charset="0"/>
              </a:rPr>
              <a:t>Done</a:t>
            </a:r>
            <a:r>
              <a:rPr lang="zh-CN" altLang="en-US" sz="2400" b="1" i="1" dirty="0">
                <a:solidFill>
                  <a:schemeClr val="accent4"/>
                </a:solidFill>
                <a:latin typeface="Lato" panose="020F0502020204030203" pitchFamily="34" charset="0"/>
                <a:ea typeface="Lato" panose="020F0502020204030203" pitchFamily="34" charset="0"/>
                <a:cs typeface="Lato" panose="020F0502020204030203" pitchFamily="34" charset="0"/>
              </a:rPr>
              <a:t> </a:t>
            </a:r>
            <a:r>
              <a:rPr lang="en-US" altLang="zh-CN" sz="2400" b="1" i="1" dirty="0">
                <a:solidFill>
                  <a:schemeClr val="accent4"/>
                </a:solidFill>
                <a:latin typeface="Lato" panose="020F0502020204030203" pitchFamily="34" charset="0"/>
                <a:ea typeface="Lato" panose="020F0502020204030203" pitchFamily="34" charset="0"/>
                <a:cs typeface="Lato" panose="020F0502020204030203" pitchFamily="34" charset="0"/>
              </a:rPr>
              <a:t>with 1-bit precision, or proceed to the next bit.</a:t>
            </a:r>
            <a:endParaRPr lang="en-US" sz="2400" dirty="0">
              <a:solidFill>
                <a:schemeClr val="accent4"/>
              </a:solidFill>
            </a:endParaRPr>
          </a:p>
        </p:txBody>
      </p:sp>
      <p:sp>
        <p:nvSpPr>
          <p:cNvPr id="59" name="Rectangle">
            <a:extLst>
              <a:ext uri="{FF2B5EF4-FFF2-40B4-BE49-F238E27FC236}">
                <a16:creationId xmlns:a16="http://schemas.microsoft.com/office/drawing/2014/main" id="{0EBAC787-C5F9-A749-AE3E-D7C4978A0CF5}"/>
              </a:ext>
            </a:extLst>
          </p:cNvPr>
          <p:cNvSpPr/>
          <p:nvPr/>
        </p:nvSpPr>
        <p:spPr>
          <a:xfrm>
            <a:off x="217840" y="1104245"/>
            <a:ext cx="3957231" cy="4326776"/>
          </a:xfrm>
          <a:prstGeom prst="rect">
            <a:avLst/>
          </a:prstGeom>
          <a:solidFill>
            <a:srgbClr val="FFFFFF">
              <a:alpha val="84174"/>
            </a:srgbClr>
          </a:solidFill>
          <a:ln w="12700">
            <a:miter lim="400000"/>
          </a:ln>
        </p:spPr>
        <p:txBody>
          <a:bodyPr lIns="45719" rIns="45719" anchor="ctr"/>
          <a:lstStyle/>
          <a:p>
            <a:endParaRPr/>
          </a:p>
        </p:txBody>
      </p:sp>
      <p:sp>
        <p:nvSpPr>
          <p:cNvPr id="60" name="Rectangle 59">
            <a:extLst>
              <a:ext uri="{FF2B5EF4-FFF2-40B4-BE49-F238E27FC236}">
                <a16:creationId xmlns:a16="http://schemas.microsoft.com/office/drawing/2014/main" id="{42605B2E-F35A-C342-8BEF-B07BD9023BCE}"/>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1" name="TextBox 60">
            <a:extLst>
              <a:ext uri="{FF2B5EF4-FFF2-40B4-BE49-F238E27FC236}">
                <a16:creationId xmlns:a16="http://schemas.microsoft.com/office/drawing/2014/main" id="{21C961ED-58E7-A94A-8A87-839293E93D73}"/>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23554743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2-Bit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2</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nd</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78" name="Rectangle 77">
            <a:extLst>
              <a:ext uri="{FF2B5EF4-FFF2-40B4-BE49-F238E27FC236}">
                <a16:creationId xmlns:a16="http://schemas.microsoft.com/office/drawing/2014/main" id="{FE07A0ED-694B-2D4B-87F4-4F38CFC245F0}"/>
              </a:ext>
            </a:extLst>
          </p:cNvPr>
          <p:cNvSpPr/>
          <p:nvPr/>
        </p:nvSpPr>
        <p:spPr>
          <a:xfrm>
            <a:off x="7937907" y="1684030"/>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79" name="Rectangle 78">
            <a:extLst>
              <a:ext uri="{FF2B5EF4-FFF2-40B4-BE49-F238E27FC236}">
                <a16:creationId xmlns:a16="http://schemas.microsoft.com/office/drawing/2014/main" id="{5C36CD4D-B9BF-E446-889E-F2A9820258A6}"/>
              </a:ext>
            </a:extLst>
          </p:cNvPr>
          <p:cNvSpPr/>
          <p:nvPr/>
        </p:nvSpPr>
        <p:spPr>
          <a:xfrm>
            <a:off x="7582886" y="1686157"/>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57" name="Rectangle">
            <a:extLst>
              <a:ext uri="{FF2B5EF4-FFF2-40B4-BE49-F238E27FC236}">
                <a16:creationId xmlns:a16="http://schemas.microsoft.com/office/drawing/2014/main" id="{B2BD15A7-8AD8-C641-AC47-9721AB5C0B56}"/>
              </a:ext>
            </a:extLst>
          </p:cNvPr>
          <p:cNvSpPr/>
          <p:nvPr/>
        </p:nvSpPr>
        <p:spPr>
          <a:xfrm>
            <a:off x="217840" y="1104245"/>
            <a:ext cx="3957231" cy="2555786"/>
          </a:xfrm>
          <a:prstGeom prst="rect">
            <a:avLst/>
          </a:prstGeom>
          <a:solidFill>
            <a:srgbClr val="FFFFFF">
              <a:alpha val="84174"/>
            </a:srgbClr>
          </a:solidFill>
          <a:ln w="12700">
            <a:miter lim="400000"/>
          </a:ln>
        </p:spPr>
        <p:txBody>
          <a:bodyPr lIns="45719" rIns="45719" anchor="ctr"/>
          <a:lstStyle/>
          <a:p>
            <a:endParaRPr/>
          </a:p>
        </p:txBody>
      </p:sp>
      <p:sp>
        <p:nvSpPr>
          <p:cNvPr id="59" name="Rectangle">
            <a:extLst>
              <a:ext uri="{FF2B5EF4-FFF2-40B4-BE49-F238E27FC236}">
                <a16:creationId xmlns:a16="http://schemas.microsoft.com/office/drawing/2014/main" id="{20043E9E-FB7C-714A-BB23-1188EB32D7D0}"/>
              </a:ext>
            </a:extLst>
          </p:cNvPr>
          <p:cNvSpPr/>
          <p:nvPr/>
        </p:nvSpPr>
        <p:spPr>
          <a:xfrm>
            <a:off x="233858" y="5000379"/>
            <a:ext cx="3957231" cy="1287517"/>
          </a:xfrm>
          <a:prstGeom prst="rect">
            <a:avLst/>
          </a:prstGeom>
          <a:solidFill>
            <a:srgbClr val="FFFFFF">
              <a:alpha val="84174"/>
            </a:srgbClr>
          </a:solidFill>
          <a:ln w="12700">
            <a:miter lim="400000"/>
          </a:ln>
        </p:spPr>
        <p:txBody>
          <a:bodyPr lIns="45719" rIns="45719" anchor="ctr"/>
          <a:lstStyle/>
          <a:p>
            <a:endParaRPr/>
          </a:p>
        </p:txBody>
      </p:sp>
      <p:sp>
        <p:nvSpPr>
          <p:cNvPr id="60" name="Rectangle 59">
            <a:extLst>
              <a:ext uri="{FF2B5EF4-FFF2-40B4-BE49-F238E27FC236}">
                <a16:creationId xmlns:a16="http://schemas.microsoft.com/office/drawing/2014/main" id="{D3D2C071-96D6-BC4B-AE6E-E67221C62338}"/>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1" name="TextBox 60">
            <a:extLst>
              <a:ext uri="{FF2B5EF4-FFF2-40B4-BE49-F238E27FC236}">
                <a16:creationId xmlns:a16="http://schemas.microsoft.com/office/drawing/2014/main" id="{5E62DD09-56FA-E542-8107-CCA9719B9EBE}"/>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7533765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5C36CD4D-B9BF-E446-889E-F2A9820258A6}"/>
              </a:ext>
            </a:extLst>
          </p:cNvPr>
          <p:cNvSpPr/>
          <p:nvPr/>
        </p:nvSpPr>
        <p:spPr>
          <a:xfrm>
            <a:off x="7792364" y="3551574"/>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2-Bit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2</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nd</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78" name="Rectangle 77">
            <a:extLst>
              <a:ext uri="{FF2B5EF4-FFF2-40B4-BE49-F238E27FC236}">
                <a16:creationId xmlns:a16="http://schemas.microsoft.com/office/drawing/2014/main" id="{FE07A0ED-694B-2D4B-87F4-4F38CFC245F0}"/>
              </a:ext>
            </a:extLst>
          </p:cNvPr>
          <p:cNvSpPr/>
          <p:nvPr/>
        </p:nvSpPr>
        <p:spPr>
          <a:xfrm>
            <a:off x="7937907" y="1684030"/>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57" name="Rectangle 56">
            <a:extLst>
              <a:ext uri="{FF2B5EF4-FFF2-40B4-BE49-F238E27FC236}">
                <a16:creationId xmlns:a16="http://schemas.microsoft.com/office/drawing/2014/main" id="{D8752FB2-67B5-0C4C-9661-48F8328D124D}"/>
              </a:ext>
            </a:extLst>
          </p:cNvPr>
          <p:cNvSpPr/>
          <p:nvPr/>
        </p:nvSpPr>
        <p:spPr>
          <a:xfrm>
            <a:off x="6862792" y="2679133"/>
            <a:ext cx="2138334" cy="523220"/>
          </a:xfrm>
          <a:prstGeom prst="rect">
            <a:avLst/>
          </a:prstGeom>
          <a:ln>
            <a:solidFill>
              <a:schemeClr val="tx2">
                <a:lumMod val="50000"/>
              </a:schemeClr>
            </a:solidFill>
          </a:ln>
        </p:spPr>
        <p:txBody>
          <a:bodyPr wrap="square">
            <a:spAutoFit/>
          </a:bodyPr>
          <a:lstStyle/>
          <a:p>
            <a:r>
              <a:rPr lang="en-US" altLang="zh-CN" sz="2800" b="1" dirty="0">
                <a:solidFill>
                  <a:schemeClr val="accent1"/>
                </a:solidFill>
              </a:rPr>
              <a:t>3</a:t>
            </a:r>
            <a:r>
              <a:rPr lang="zh-CN" altLang="en-US" sz="2800" b="1" dirty="0">
                <a:solidFill>
                  <a:schemeClr val="accent2"/>
                </a:solidFill>
              </a:rPr>
              <a:t> </a:t>
            </a:r>
            <a:r>
              <a:rPr lang="en-US" altLang="zh-CN" sz="2800" b="1" dirty="0">
                <a:solidFill>
                  <a:schemeClr val="tx2">
                    <a:lumMod val="50000"/>
                  </a:schemeClr>
                </a:solidFill>
              </a:rPr>
              <a:t>means</a:t>
            </a:r>
            <a:r>
              <a:rPr lang="zh-CN" altLang="en-US" sz="2800" b="1" dirty="0">
                <a:solidFill>
                  <a:schemeClr val="accent2"/>
                </a:solidFill>
              </a:rPr>
              <a:t> </a:t>
            </a:r>
            <a:r>
              <a:rPr lang="en-US" altLang="zh-CN" sz="2800" b="1" dirty="0">
                <a:solidFill>
                  <a:schemeClr val="tx2">
                    <a:lumMod val="50000"/>
                  </a:schemeClr>
                </a:solidFill>
              </a:rPr>
              <a:t>300.</a:t>
            </a:r>
            <a:endParaRPr lang="en-US" sz="2800" dirty="0">
              <a:solidFill>
                <a:schemeClr val="tx2">
                  <a:lumMod val="50000"/>
                </a:schemeClr>
              </a:solidFill>
            </a:endParaRPr>
          </a:p>
        </p:txBody>
      </p:sp>
      <p:sp>
        <p:nvSpPr>
          <p:cNvPr id="59" name="Rectangle">
            <a:extLst>
              <a:ext uri="{FF2B5EF4-FFF2-40B4-BE49-F238E27FC236}">
                <a16:creationId xmlns:a16="http://schemas.microsoft.com/office/drawing/2014/main" id="{B59A9842-5E85-1B4A-AD23-5B0591EABECB}"/>
              </a:ext>
            </a:extLst>
          </p:cNvPr>
          <p:cNvSpPr/>
          <p:nvPr/>
        </p:nvSpPr>
        <p:spPr>
          <a:xfrm>
            <a:off x="217840" y="1104245"/>
            <a:ext cx="3957231" cy="2555786"/>
          </a:xfrm>
          <a:prstGeom prst="rect">
            <a:avLst/>
          </a:prstGeom>
          <a:solidFill>
            <a:srgbClr val="FFFFFF">
              <a:alpha val="84174"/>
            </a:srgbClr>
          </a:solidFill>
          <a:ln w="12700">
            <a:miter lim="400000"/>
          </a:ln>
        </p:spPr>
        <p:txBody>
          <a:bodyPr lIns="45719" rIns="45719" anchor="ctr"/>
          <a:lstStyle/>
          <a:p>
            <a:endParaRPr/>
          </a:p>
        </p:txBody>
      </p:sp>
      <p:sp>
        <p:nvSpPr>
          <p:cNvPr id="60" name="Rectangle">
            <a:extLst>
              <a:ext uri="{FF2B5EF4-FFF2-40B4-BE49-F238E27FC236}">
                <a16:creationId xmlns:a16="http://schemas.microsoft.com/office/drawing/2014/main" id="{9EEFE1C5-AACD-3845-B8A7-27917C310291}"/>
              </a:ext>
            </a:extLst>
          </p:cNvPr>
          <p:cNvSpPr/>
          <p:nvPr/>
        </p:nvSpPr>
        <p:spPr>
          <a:xfrm>
            <a:off x="233858" y="5000379"/>
            <a:ext cx="3957231" cy="1287517"/>
          </a:xfrm>
          <a:prstGeom prst="rect">
            <a:avLst/>
          </a:prstGeom>
          <a:solidFill>
            <a:srgbClr val="FFFFFF">
              <a:alpha val="84174"/>
            </a:srgbClr>
          </a:solidFill>
          <a:ln w="12700">
            <a:miter lim="400000"/>
          </a:ln>
        </p:spPr>
        <p:txBody>
          <a:bodyPr lIns="45719" rIns="45719" anchor="ctr"/>
          <a:lstStyle/>
          <a:p>
            <a:endParaRPr/>
          </a:p>
        </p:txBody>
      </p:sp>
      <p:sp>
        <p:nvSpPr>
          <p:cNvPr id="61" name="Rectangle 60">
            <a:extLst>
              <a:ext uri="{FF2B5EF4-FFF2-40B4-BE49-F238E27FC236}">
                <a16:creationId xmlns:a16="http://schemas.microsoft.com/office/drawing/2014/main" id="{2F793FD8-B329-CF4F-8364-D6D16B479F3D}"/>
              </a:ext>
            </a:extLst>
          </p:cNvPr>
          <p:cNvSpPr/>
          <p:nvPr/>
        </p:nvSpPr>
        <p:spPr>
          <a:xfrm>
            <a:off x="8724252" y="4013568"/>
            <a:ext cx="2666315" cy="461665"/>
          </a:xfrm>
          <a:prstGeom prst="rect">
            <a:avLst/>
          </a:prstGeom>
        </p:spPr>
        <p:txBody>
          <a:bodyPr wrap="square">
            <a:spAutoFit/>
          </a:bodyPr>
          <a:lstStyle/>
          <a:p>
            <a:r>
              <a:rPr lang="en-US" altLang="zh-CN" sz="2400" dirty="0">
                <a:solidFill>
                  <a:srgbClr val="C00000"/>
                </a:solidFill>
              </a:rPr>
              <a:t>Sum += 20 * 300</a:t>
            </a:r>
            <a:endParaRPr lang="en-US" sz="2400" dirty="0">
              <a:solidFill>
                <a:srgbClr val="C00000"/>
              </a:solidFill>
            </a:endParaRPr>
          </a:p>
        </p:txBody>
      </p:sp>
      <p:sp>
        <p:nvSpPr>
          <p:cNvPr id="63" name="Rectangle 62">
            <a:extLst>
              <a:ext uri="{FF2B5EF4-FFF2-40B4-BE49-F238E27FC236}">
                <a16:creationId xmlns:a16="http://schemas.microsoft.com/office/drawing/2014/main" id="{D4073615-0F83-F541-9235-EA70398ADAD4}"/>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4" name="TextBox 63">
            <a:extLst>
              <a:ext uri="{FF2B5EF4-FFF2-40B4-BE49-F238E27FC236}">
                <a16:creationId xmlns:a16="http://schemas.microsoft.com/office/drawing/2014/main" id="{9BFDA27B-A8E8-F348-B19C-0A716EC34220}"/>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4867896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2-Bit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2</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nd</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accent1"/>
                </a:solidFill>
              </a:rPr>
              <a:t>6</a:t>
            </a:r>
            <a:endParaRPr lang="en-US" sz="2800" dirty="0">
              <a:solidFill>
                <a:schemeClr val="accent6"/>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78" name="Rectangle 77">
            <a:extLst>
              <a:ext uri="{FF2B5EF4-FFF2-40B4-BE49-F238E27FC236}">
                <a16:creationId xmlns:a16="http://schemas.microsoft.com/office/drawing/2014/main" id="{FE07A0ED-694B-2D4B-87F4-4F38CFC245F0}"/>
              </a:ext>
            </a:extLst>
          </p:cNvPr>
          <p:cNvSpPr/>
          <p:nvPr/>
        </p:nvSpPr>
        <p:spPr>
          <a:xfrm>
            <a:off x="7937907" y="1684030"/>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57" name="Rectangle 56">
            <a:extLst>
              <a:ext uri="{FF2B5EF4-FFF2-40B4-BE49-F238E27FC236}">
                <a16:creationId xmlns:a16="http://schemas.microsoft.com/office/drawing/2014/main" id="{67BCF772-B7FF-DB41-A38A-B307026572C9}"/>
              </a:ext>
            </a:extLst>
          </p:cNvPr>
          <p:cNvSpPr/>
          <p:nvPr/>
        </p:nvSpPr>
        <p:spPr>
          <a:xfrm>
            <a:off x="8525765" y="5131663"/>
            <a:ext cx="3448394" cy="830997"/>
          </a:xfrm>
          <a:prstGeom prst="rect">
            <a:avLst/>
          </a:prstGeom>
        </p:spPr>
        <p:txBody>
          <a:bodyPr wrap="square">
            <a:spAutoFit/>
          </a:bodyPr>
          <a:lstStyle/>
          <a:p>
            <a:r>
              <a:rPr lang="en-US" altLang="zh-CN" sz="2400" b="1" i="1" dirty="0">
                <a:solidFill>
                  <a:schemeClr val="accent4"/>
                </a:solidFill>
                <a:latin typeface="Lato" panose="020F0502020204030203" pitchFamily="34" charset="0"/>
                <a:ea typeface="Lato" panose="020F0502020204030203" pitchFamily="34" charset="0"/>
                <a:cs typeface="Lato" panose="020F0502020204030203" pitchFamily="34" charset="0"/>
              </a:rPr>
              <a:t>Done</a:t>
            </a:r>
            <a:r>
              <a:rPr lang="zh-CN" altLang="en-US" sz="2400" b="1" i="1" dirty="0">
                <a:solidFill>
                  <a:schemeClr val="accent4"/>
                </a:solidFill>
                <a:latin typeface="Lato" panose="020F0502020204030203" pitchFamily="34" charset="0"/>
                <a:ea typeface="Lato" panose="020F0502020204030203" pitchFamily="34" charset="0"/>
                <a:cs typeface="Lato" panose="020F0502020204030203" pitchFamily="34" charset="0"/>
              </a:rPr>
              <a:t> </a:t>
            </a:r>
            <a:r>
              <a:rPr lang="en-US" altLang="zh-CN" sz="2400" b="1" i="1" dirty="0">
                <a:solidFill>
                  <a:schemeClr val="accent4"/>
                </a:solidFill>
                <a:latin typeface="Lato" panose="020F0502020204030203" pitchFamily="34" charset="0"/>
                <a:ea typeface="Lato" panose="020F0502020204030203" pitchFamily="34" charset="0"/>
                <a:cs typeface="Lato" panose="020F0502020204030203" pitchFamily="34" charset="0"/>
              </a:rPr>
              <a:t>with 2-bit precision, or proceed to the next bit.</a:t>
            </a:r>
            <a:endParaRPr lang="en-US" sz="2400" dirty="0">
              <a:solidFill>
                <a:schemeClr val="accent4"/>
              </a:solidFill>
            </a:endParaRPr>
          </a:p>
        </p:txBody>
      </p:sp>
      <p:sp>
        <p:nvSpPr>
          <p:cNvPr id="59" name="Rectangle">
            <a:extLst>
              <a:ext uri="{FF2B5EF4-FFF2-40B4-BE49-F238E27FC236}">
                <a16:creationId xmlns:a16="http://schemas.microsoft.com/office/drawing/2014/main" id="{D9AB98C5-DF0D-544B-A38B-62FFE3009D84}"/>
              </a:ext>
            </a:extLst>
          </p:cNvPr>
          <p:cNvSpPr/>
          <p:nvPr/>
        </p:nvSpPr>
        <p:spPr>
          <a:xfrm>
            <a:off x="217840" y="1104245"/>
            <a:ext cx="3957231" cy="2555786"/>
          </a:xfrm>
          <a:prstGeom prst="rect">
            <a:avLst/>
          </a:prstGeom>
          <a:solidFill>
            <a:srgbClr val="FFFFFF">
              <a:alpha val="84174"/>
            </a:srgbClr>
          </a:solidFill>
          <a:ln w="12700">
            <a:miter lim="400000"/>
          </a:ln>
        </p:spPr>
        <p:txBody>
          <a:bodyPr lIns="45719" rIns="45719" anchor="ctr"/>
          <a:lstStyle/>
          <a:p>
            <a:endParaRPr/>
          </a:p>
        </p:txBody>
      </p:sp>
      <p:sp>
        <p:nvSpPr>
          <p:cNvPr id="60" name="Rectangle">
            <a:extLst>
              <a:ext uri="{FF2B5EF4-FFF2-40B4-BE49-F238E27FC236}">
                <a16:creationId xmlns:a16="http://schemas.microsoft.com/office/drawing/2014/main" id="{B602C3D1-C644-8B4B-BBD5-1062C8284102}"/>
              </a:ext>
            </a:extLst>
          </p:cNvPr>
          <p:cNvSpPr/>
          <p:nvPr/>
        </p:nvSpPr>
        <p:spPr>
          <a:xfrm>
            <a:off x="233858" y="5000379"/>
            <a:ext cx="3957231" cy="1287517"/>
          </a:xfrm>
          <a:prstGeom prst="rect">
            <a:avLst/>
          </a:prstGeom>
          <a:solidFill>
            <a:srgbClr val="FFFFFF">
              <a:alpha val="84174"/>
            </a:srgbClr>
          </a:solidFill>
          <a:ln w="12700">
            <a:miter lim="400000"/>
          </a:ln>
        </p:spPr>
        <p:txBody>
          <a:bodyPr lIns="45719" rIns="45719" anchor="ctr"/>
          <a:lstStyle/>
          <a:p>
            <a:endParaRPr/>
          </a:p>
        </p:txBody>
      </p:sp>
      <p:sp>
        <p:nvSpPr>
          <p:cNvPr id="61" name="Rectangle 60">
            <a:extLst>
              <a:ext uri="{FF2B5EF4-FFF2-40B4-BE49-F238E27FC236}">
                <a16:creationId xmlns:a16="http://schemas.microsoft.com/office/drawing/2014/main" id="{89C0456F-121F-354C-AB5D-371659D43C9D}"/>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3" name="TextBox 62">
            <a:extLst>
              <a:ext uri="{FF2B5EF4-FFF2-40B4-BE49-F238E27FC236}">
                <a16:creationId xmlns:a16="http://schemas.microsoft.com/office/drawing/2014/main" id="{94443DA0-A30F-AA47-A9C9-37471DDD8C21}"/>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42790440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9A35C-8CF6-0547-BFD5-F110AFACD01B}"/>
              </a:ext>
            </a:extLst>
          </p:cNvPr>
          <p:cNvSpPr/>
          <p:nvPr/>
        </p:nvSpPr>
        <p:spPr>
          <a:xfrm>
            <a:off x="0" y="0"/>
            <a:ext cx="121919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TextBox 3">
            <a:extLst>
              <a:ext uri="{FF2B5EF4-FFF2-40B4-BE49-F238E27FC236}">
                <a16:creationId xmlns:a16="http://schemas.microsoft.com/office/drawing/2014/main" id="{83EC7FFB-F4AF-2544-A1F7-898CE7FC4DE6}"/>
              </a:ext>
            </a:extLst>
          </p:cNvPr>
          <p:cNvSpPr txBox="1"/>
          <p:nvPr/>
        </p:nvSpPr>
        <p:spPr>
          <a:xfrm>
            <a:off x="2040559" y="2951946"/>
            <a:ext cx="8110879" cy="523220"/>
          </a:xfrm>
          <a:prstGeom prst="rect">
            <a:avLst/>
          </a:prstGeom>
          <a:noFill/>
        </p:spPr>
        <p:txBody>
          <a:bodyPr wrap="square" rtlCol="0">
            <a:spAutoFit/>
          </a:bodyPr>
          <a:lstStyle/>
          <a:p>
            <a:pPr algn="ctr"/>
            <a:r>
              <a:rPr lang="en-US" sz="2800" b="1" i="1" dirty="0">
                <a:solidFill>
                  <a:schemeClr val="bg1"/>
                </a:solidFill>
              </a:rPr>
              <a:t>SGD on the CPU: synchronous or asynchronous?</a:t>
            </a:r>
            <a:endParaRPr lang="en-US" sz="2800" b="1" i="1" u="sng" dirty="0">
              <a:solidFill>
                <a:schemeClr val="bg1"/>
              </a:solidFill>
            </a:endParaRPr>
          </a:p>
        </p:txBody>
      </p:sp>
    </p:spTree>
    <p:extLst>
      <p:ext uri="{BB962C8B-B14F-4D97-AF65-F5344CB8AC3E}">
        <p14:creationId xmlns:p14="http://schemas.microsoft.com/office/powerpoint/2010/main" val="820566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3-Bit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3</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th</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accent1"/>
                </a:solidFill>
              </a:rPr>
              <a:t>6</a:t>
            </a:r>
            <a:endParaRPr lang="en-US" sz="2800" dirty="0">
              <a:solidFill>
                <a:schemeClr val="accent6"/>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78" name="Rectangle 77">
            <a:extLst>
              <a:ext uri="{FF2B5EF4-FFF2-40B4-BE49-F238E27FC236}">
                <a16:creationId xmlns:a16="http://schemas.microsoft.com/office/drawing/2014/main" id="{FE07A0ED-694B-2D4B-87F4-4F38CFC245F0}"/>
              </a:ext>
            </a:extLst>
          </p:cNvPr>
          <p:cNvSpPr/>
          <p:nvPr/>
        </p:nvSpPr>
        <p:spPr>
          <a:xfrm>
            <a:off x="7937907" y="1684030"/>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57" name="Rectangle">
            <a:extLst>
              <a:ext uri="{FF2B5EF4-FFF2-40B4-BE49-F238E27FC236}">
                <a16:creationId xmlns:a16="http://schemas.microsoft.com/office/drawing/2014/main" id="{3BD6680A-EC44-C64E-ADC0-F3F5ECD9953F}"/>
              </a:ext>
            </a:extLst>
          </p:cNvPr>
          <p:cNvSpPr/>
          <p:nvPr/>
        </p:nvSpPr>
        <p:spPr>
          <a:xfrm>
            <a:off x="217840" y="1077592"/>
            <a:ext cx="3957231" cy="1210818"/>
          </a:xfrm>
          <a:prstGeom prst="rect">
            <a:avLst/>
          </a:prstGeom>
          <a:solidFill>
            <a:srgbClr val="FFFFFF">
              <a:alpha val="84174"/>
            </a:srgbClr>
          </a:solidFill>
          <a:ln w="12700">
            <a:miter lim="400000"/>
          </a:ln>
        </p:spPr>
        <p:txBody>
          <a:bodyPr lIns="45719" rIns="45719" anchor="ctr"/>
          <a:lstStyle/>
          <a:p>
            <a:endParaRPr/>
          </a:p>
        </p:txBody>
      </p:sp>
      <p:sp>
        <p:nvSpPr>
          <p:cNvPr id="59" name="Rectangle">
            <a:extLst>
              <a:ext uri="{FF2B5EF4-FFF2-40B4-BE49-F238E27FC236}">
                <a16:creationId xmlns:a16="http://schemas.microsoft.com/office/drawing/2014/main" id="{2A42667E-5830-CA44-92F7-21F57D74B0AF}"/>
              </a:ext>
            </a:extLst>
          </p:cNvPr>
          <p:cNvSpPr/>
          <p:nvPr/>
        </p:nvSpPr>
        <p:spPr>
          <a:xfrm>
            <a:off x="233858" y="3695215"/>
            <a:ext cx="3957231" cy="2664759"/>
          </a:xfrm>
          <a:prstGeom prst="rect">
            <a:avLst/>
          </a:prstGeom>
          <a:solidFill>
            <a:srgbClr val="FFFFFF">
              <a:alpha val="84174"/>
            </a:srgbClr>
          </a:solidFill>
          <a:ln w="12700">
            <a:miter lim="400000"/>
          </a:ln>
        </p:spPr>
        <p:txBody>
          <a:bodyPr lIns="45719" rIns="45719" anchor="ctr"/>
          <a:lstStyle/>
          <a:p>
            <a:endParaRPr/>
          </a:p>
        </p:txBody>
      </p:sp>
      <p:sp>
        <p:nvSpPr>
          <p:cNvPr id="60" name="Rectangle 59">
            <a:extLst>
              <a:ext uri="{FF2B5EF4-FFF2-40B4-BE49-F238E27FC236}">
                <a16:creationId xmlns:a16="http://schemas.microsoft.com/office/drawing/2014/main" id="{1FCB8BF5-EA90-3A49-AB03-79F1F162D3F1}"/>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1" name="TextBox 60">
            <a:extLst>
              <a:ext uri="{FF2B5EF4-FFF2-40B4-BE49-F238E27FC236}">
                <a16:creationId xmlns:a16="http://schemas.microsoft.com/office/drawing/2014/main" id="{3447A478-4233-5A47-86E9-BD271164EEC0}"/>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384495989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895AD99-5500-4040-8575-24B713046652}"/>
              </a:ext>
            </a:extLst>
          </p:cNvPr>
          <p:cNvSpPr/>
          <p:nvPr/>
        </p:nvSpPr>
        <p:spPr>
          <a:xfrm>
            <a:off x="7792364" y="3556336"/>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3-Bit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3</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th</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accent1"/>
                </a:solidFill>
              </a:rPr>
              <a:t>6</a:t>
            </a:r>
            <a:endParaRPr lang="en-US" sz="2800" dirty="0">
              <a:solidFill>
                <a:schemeClr val="accent6"/>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57" name="Rectangle 56">
            <a:extLst>
              <a:ext uri="{FF2B5EF4-FFF2-40B4-BE49-F238E27FC236}">
                <a16:creationId xmlns:a16="http://schemas.microsoft.com/office/drawing/2014/main" id="{6F904C8D-255D-F042-9F07-9096DCB40EF9}"/>
              </a:ext>
            </a:extLst>
          </p:cNvPr>
          <p:cNvSpPr/>
          <p:nvPr/>
        </p:nvSpPr>
        <p:spPr>
          <a:xfrm>
            <a:off x="6862792" y="2679133"/>
            <a:ext cx="1924154" cy="523220"/>
          </a:xfrm>
          <a:prstGeom prst="rect">
            <a:avLst/>
          </a:prstGeom>
          <a:ln>
            <a:solidFill>
              <a:schemeClr val="tx2">
                <a:lumMod val="50000"/>
              </a:schemeClr>
            </a:solidFill>
          </a:ln>
        </p:spPr>
        <p:txBody>
          <a:bodyPr wrap="square">
            <a:spAutoFit/>
          </a:bodyPr>
          <a:lstStyle/>
          <a:p>
            <a:r>
              <a:rPr lang="en-US" altLang="zh-CN" sz="2800" b="1" dirty="0">
                <a:solidFill>
                  <a:schemeClr val="accent4"/>
                </a:solidFill>
              </a:rPr>
              <a:t>2</a:t>
            </a:r>
            <a:r>
              <a:rPr lang="zh-CN" altLang="en-US" sz="2800" b="1" dirty="0">
                <a:solidFill>
                  <a:schemeClr val="accent2"/>
                </a:solidFill>
              </a:rPr>
              <a:t> </a:t>
            </a:r>
            <a:r>
              <a:rPr lang="en-US" altLang="zh-CN" sz="2800" b="1" dirty="0">
                <a:solidFill>
                  <a:schemeClr val="tx2">
                    <a:lumMod val="50000"/>
                  </a:schemeClr>
                </a:solidFill>
              </a:rPr>
              <a:t>means</a:t>
            </a:r>
            <a:r>
              <a:rPr lang="zh-CN" altLang="en-US" sz="2800" b="1" dirty="0">
                <a:solidFill>
                  <a:schemeClr val="accent2"/>
                </a:solidFill>
              </a:rPr>
              <a:t> </a:t>
            </a:r>
            <a:r>
              <a:rPr lang="en-US" altLang="zh-CN" sz="2800" b="1" dirty="0">
                <a:solidFill>
                  <a:schemeClr val="tx2">
                    <a:lumMod val="50000"/>
                  </a:schemeClr>
                </a:solidFill>
              </a:rPr>
              <a:t>20.</a:t>
            </a:r>
            <a:endParaRPr lang="en-US" sz="2800" dirty="0">
              <a:solidFill>
                <a:schemeClr val="tx2">
                  <a:lumMod val="50000"/>
                </a:schemeClr>
              </a:solidFill>
            </a:endParaRPr>
          </a:p>
        </p:txBody>
      </p:sp>
      <p:sp>
        <p:nvSpPr>
          <p:cNvPr id="63" name="Rectangle">
            <a:extLst>
              <a:ext uri="{FF2B5EF4-FFF2-40B4-BE49-F238E27FC236}">
                <a16:creationId xmlns:a16="http://schemas.microsoft.com/office/drawing/2014/main" id="{A999347F-C8E9-C342-BD22-33963BADCEE6}"/>
              </a:ext>
            </a:extLst>
          </p:cNvPr>
          <p:cNvSpPr/>
          <p:nvPr/>
        </p:nvSpPr>
        <p:spPr>
          <a:xfrm>
            <a:off x="217840" y="1077592"/>
            <a:ext cx="3957231" cy="1210818"/>
          </a:xfrm>
          <a:prstGeom prst="rect">
            <a:avLst/>
          </a:prstGeom>
          <a:solidFill>
            <a:srgbClr val="FFFFFF">
              <a:alpha val="84174"/>
            </a:srgbClr>
          </a:solidFill>
          <a:ln w="12700">
            <a:miter lim="400000"/>
          </a:ln>
        </p:spPr>
        <p:txBody>
          <a:bodyPr lIns="45719" rIns="45719" anchor="ctr"/>
          <a:lstStyle/>
          <a:p>
            <a:endParaRPr/>
          </a:p>
        </p:txBody>
      </p:sp>
      <p:sp>
        <p:nvSpPr>
          <p:cNvPr id="64" name="Rectangle">
            <a:extLst>
              <a:ext uri="{FF2B5EF4-FFF2-40B4-BE49-F238E27FC236}">
                <a16:creationId xmlns:a16="http://schemas.microsoft.com/office/drawing/2014/main" id="{96D26401-CB89-4B4D-A90A-FDF6E22C1503}"/>
              </a:ext>
            </a:extLst>
          </p:cNvPr>
          <p:cNvSpPr/>
          <p:nvPr/>
        </p:nvSpPr>
        <p:spPr>
          <a:xfrm>
            <a:off x="233858" y="3695215"/>
            <a:ext cx="3957231" cy="2664759"/>
          </a:xfrm>
          <a:prstGeom prst="rect">
            <a:avLst/>
          </a:prstGeom>
          <a:solidFill>
            <a:srgbClr val="FFFFFF">
              <a:alpha val="84174"/>
            </a:srgbClr>
          </a:solidFill>
          <a:ln w="12700">
            <a:miter lim="400000"/>
          </a:ln>
        </p:spPr>
        <p:txBody>
          <a:bodyPr lIns="45719" rIns="45719" anchor="ctr"/>
          <a:lstStyle/>
          <a:p>
            <a:endParaRPr/>
          </a:p>
        </p:txBody>
      </p:sp>
      <p:sp>
        <p:nvSpPr>
          <p:cNvPr id="65" name="Rectangle 64">
            <a:extLst>
              <a:ext uri="{FF2B5EF4-FFF2-40B4-BE49-F238E27FC236}">
                <a16:creationId xmlns:a16="http://schemas.microsoft.com/office/drawing/2014/main" id="{9348ADA0-E23E-8945-8C70-3D1BAD390425}"/>
              </a:ext>
            </a:extLst>
          </p:cNvPr>
          <p:cNvSpPr/>
          <p:nvPr/>
        </p:nvSpPr>
        <p:spPr>
          <a:xfrm>
            <a:off x="8691594" y="3997239"/>
            <a:ext cx="2666315" cy="461665"/>
          </a:xfrm>
          <a:prstGeom prst="rect">
            <a:avLst/>
          </a:prstGeom>
        </p:spPr>
        <p:txBody>
          <a:bodyPr wrap="square">
            <a:spAutoFit/>
          </a:bodyPr>
          <a:lstStyle/>
          <a:p>
            <a:r>
              <a:rPr lang="en-US" altLang="zh-CN" sz="2400" dirty="0">
                <a:solidFill>
                  <a:srgbClr val="C00000"/>
                </a:solidFill>
              </a:rPr>
              <a:t>Sum += 20 * 20</a:t>
            </a:r>
            <a:endParaRPr lang="en-US" sz="2400" dirty="0">
              <a:solidFill>
                <a:srgbClr val="C00000"/>
              </a:solidFill>
            </a:endParaRPr>
          </a:p>
        </p:txBody>
      </p:sp>
      <p:sp>
        <p:nvSpPr>
          <p:cNvPr id="78" name="Rectangle 77">
            <a:extLst>
              <a:ext uri="{FF2B5EF4-FFF2-40B4-BE49-F238E27FC236}">
                <a16:creationId xmlns:a16="http://schemas.microsoft.com/office/drawing/2014/main" id="{40005224-3F21-6A49-B924-130DD97D28B8}"/>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0" name="TextBox 59">
            <a:extLst>
              <a:ext uri="{FF2B5EF4-FFF2-40B4-BE49-F238E27FC236}">
                <a16:creationId xmlns:a16="http://schemas.microsoft.com/office/drawing/2014/main" id="{724E167A-DE16-8C44-9254-B4D99F856016}"/>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32489885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3-Bit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3</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th</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sz="2800" b="1" dirty="0">
                <a:solidFill>
                  <a:schemeClr val="accent4"/>
                </a:solidFill>
              </a:rPr>
              <a:t>4</a:t>
            </a:r>
            <a:endParaRPr lang="en-US" sz="2800" dirty="0">
              <a:solidFill>
                <a:schemeClr val="accent6"/>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accent1"/>
                </a:solidFill>
              </a:rPr>
              <a:t>6</a:t>
            </a:r>
            <a:endParaRPr lang="en-US" sz="2800" dirty="0">
              <a:solidFill>
                <a:schemeClr val="accent6"/>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57" name="Rectangle 56">
            <a:extLst>
              <a:ext uri="{FF2B5EF4-FFF2-40B4-BE49-F238E27FC236}">
                <a16:creationId xmlns:a16="http://schemas.microsoft.com/office/drawing/2014/main" id="{552B722C-DE11-4044-9126-A35E2B0E7F78}"/>
              </a:ext>
            </a:extLst>
          </p:cNvPr>
          <p:cNvSpPr/>
          <p:nvPr/>
        </p:nvSpPr>
        <p:spPr>
          <a:xfrm>
            <a:off x="8525765" y="5131663"/>
            <a:ext cx="3448394" cy="830997"/>
          </a:xfrm>
          <a:prstGeom prst="rect">
            <a:avLst/>
          </a:prstGeom>
        </p:spPr>
        <p:txBody>
          <a:bodyPr wrap="square">
            <a:spAutoFit/>
          </a:bodyPr>
          <a:lstStyle/>
          <a:p>
            <a:r>
              <a:rPr lang="en-US" altLang="zh-CN" sz="2400" b="1" i="1" dirty="0">
                <a:solidFill>
                  <a:schemeClr val="accent4"/>
                </a:solidFill>
                <a:latin typeface="Lato" panose="020F0502020204030203" pitchFamily="34" charset="0"/>
                <a:ea typeface="Lato" panose="020F0502020204030203" pitchFamily="34" charset="0"/>
                <a:cs typeface="Lato" panose="020F0502020204030203" pitchFamily="34" charset="0"/>
              </a:rPr>
              <a:t>Done</a:t>
            </a:r>
            <a:r>
              <a:rPr lang="zh-CN" altLang="en-US" sz="2400" b="1" i="1" dirty="0">
                <a:solidFill>
                  <a:schemeClr val="accent4"/>
                </a:solidFill>
                <a:latin typeface="Lato" panose="020F0502020204030203" pitchFamily="34" charset="0"/>
                <a:ea typeface="Lato" panose="020F0502020204030203" pitchFamily="34" charset="0"/>
                <a:cs typeface="Lato" panose="020F0502020204030203" pitchFamily="34" charset="0"/>
              </a:rPr>
              <a:t> </a:t>
            </a:r>
            <a:r>
              <a:rPr lang="en-US" altLang="zh-CN" sz="2400" b="1" i="1" dirty="0">
                <a:solidFill>
                  <a:schemeClr val="accent4"/>
                </a:solidFill>
                <a:latin typeface="Lato" panose="020F0502020204030203" pitchFamily="34" charset="0"/>
                <a:ea typeface="Lato" panose="020F0502020204030203" pitchFamily="34" charset="0"/>
                <a:cs typeface="Lato" panose="020F0502020204030203" pitchFamily="34" charset="0"/>
              </a:rPr>
              <a:t>with 3-bit precision, or proceed to the next bit.</a:t>
            </a:r>
            <a:endParaRPr lang="en-US" sz="2400" dirty="0">
              <a:solidFill>
                <a:schemeClr val="accent4"/>
              </a:solidFill>
            </a:endParaRPr>
          </a:p>
        </p:txBody>
      </p:sp>
      <p:sp>
        <p:nvSpPr>
          <p:cNvPr id="59" name="Rectangle">
            <a:extLst>
              <a:ext uri="{FF2B5EF4-FFF2-40B4-BE49-F238E27FC236}">
                <a16:creationId xmlns:a16="http://schemas.microsoft.com/office/drawing/2014/main" id="{26D28067-EC6D-2F4A-8025-3FA6B6FAE5D6}"/>
              </a:ext>
            </a:extLst>
          </p:cNvPr>
          <p:cNvSpPr/>
          <p:nvPr/>
        </p:nvSpPr>
        <p:spPr>
          <a:xfrm>
            <a:off x="217840" y="1077592"/>
            <a:ext cx="3957231" cy="1210818"/>
          </a:xfrm>
          <a:prstGeom prst="rect">
            <a:avLst/>
          </a:prstGeom>
          <a:solidFill>
            <a:srgbClr val="FFFFFF">
              <a:alpha val="84174"/>
            </a:srgbClr>
          </a:solidFill>
          <a:ln w="12700">
            <a:miter lim="400000"/>
          </a:ln>
        </p:spPr>
        <p:txBody>
          <a:bodyPr lIns="45719" rIns="45719" anchor="ctr"/>
          <a:lstStyle/>
          <a:p>
            <a:endParaRPr/>
          </a:p>
        </p:txBody>
      </p:sp>
      <p:sp>
        <p:nvSpPr>
          <p:cNvPr id="60" name="Rectangle">
            <a:extLst>
              <a:ext uri="{FF2B5EF4-FFF2-40B4-BE49-F238E27FC236}">
                <a16:creationId xmlns:a16="http://schemas.microsoft.com/office/drawing/2014/main" id="{0EEAAB64-4EF5-F342-AB9C-396FA9C959ED}"/>
              </a:ext>
            </a:extLst>
          </p:cNvPr>
          <p:cNvSpPr/>
          <p:nvPr/>
        </p:nvSpPr>
        <p:spPr>
          <a:xfrm>
            <a:off x="233858" y="3695215"/>
            <a:ext cx="3957231" cy="2664759"/>
          </a:xfrm>
          <a:prstGeom prst="rect">
            <a:avLst/>
          </a:prstGeom>
          <a:solidFill>
            <a:srgbClr val="FFFFFF">
              <a:alpha val="84174"/>
            </a:srgbClr>
          </a:solidFill>
          <a:ln w="12700">
            <a:miter lim="400000"/>
          </a:ln>
        </p:spPr>
        <p:txBody>
          <a:bodyPr lIns="45719" rIns="45719" anchor="ctr"/>
          <a:lstStyle/>
          <a:p>
            <a:endParaRPr/>
          </a:p>
        </p:txBody>
      </p:sp>
      <p:sp>
        <p:nvSpPr>
          <p:cNvPr id="61" name="Rectangle 60">
            <a:extLst>
              <a:ext uri="{FF2B5EF4-FFF2-40B4-BE49-F238E27FC236}">
                <a16:creationId xmlns:a16="http://schemas.microsoft.com/office/drawing/2014/main" id="{0014729C-29CC-2247-9A5D-ACE7540BD742}"/>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3" name="TextBox 62">
            <a:extLst>
              <a:ext uri="{FF2B5EF4-FFF2-40B4-BE49-F238E27FC236}">
                <a16:creationId xmlns:a16="http://schemas.microsoft.com/office/drawing/2014/main" id="{16A33160-3164-9B46-8DA3-82FFF48D4179}"/>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7490633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4-Bit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4</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th</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sz="2800" b="1" dirty="0">
                <a:solidFill>
                  <a:schemeClr val="accent4"/>
                </a:solidFill>
              </a:rPr>
              <a:t>4</a:t>
            </a:r>
            <a:endParaRPr lang="en-US" sz="2800" dirty="0">
              <a:solidFill>
                <a:schemeClr val="accent6"/>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accent1"/>
                </a:solidFill>
              </a:rPr>
              <a:t>6</a:t>
            </a:r>
            <a:endParaRPr lang="en-US" sz="2800" dirty="0">
              <a:solidFill>
                <a:schemeClr val="accent6"/>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77" name="Rectangle 76">
            <a:extLst>
              <a:ext uri="{FF2B5EF4-FFF2-40B4-BE49-F238E27FC236}">
                <a16:creationId xmlns:a16="http://schemas.microsoft.com/office/drawing/2014/main" id="{2F469802-8E92-AB48-B3CB-0C583A14E1A9}"/>
              </a:ext>
            </a:extLst>
          </p:cNvPr>
          <p:cNvSpPr/>
          <p:nvPr/>
        </p:nvSpPr>
        <p:spPr>
          <a:xfrm>
            <a:off x="8290026" y="1698729"/>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59" name="Rectangle">
            <a:extLst>
              <a:ext uri="{FF2B5EF4-FFF2-40B4-BE49-F238E27FC236}">
                <a16:creationId xmlns:a16="http://schemas.microsoft.com/office/drawing/2014/main" id="{32003C06-9BA6-D448-8019-E651FB6610AC}"/>
              </a:ext>
            </a:extLst>
          </p:cNvPr>
          <p:cNvSpPr/>
          <p:nvPr/>
        </p:nvSpPr>
        <p:spPr>
          <a:xfrm>
            <a:off x="233858" y="2371625"/>
            <a:ext cx="3957231" cy="3988349"/>
          </a:xfrm>
          <a:prstGeom prst="rect">
            <a:avLst/>
          </a:prstGeom>
          <a:solidFill>
            <a:srgbClr val="FFFFFF">
              <a:alpha val="84174"/>
            </a:srgbClr>
          </a:solidFill>
          <a:ln w="12700">
            <a:miter lim="400000"/>
          </a:ln>
        </p:spPr>
        <p:txBody>
          <a:bodyPr lIns="45719" rIns="45719" anchor="ctr"/>
          <a:lstStyle/>
          <a:p>
            <a:endParaRPr/>
          </a:p>
        </p:txBody>
      </p:sp>
      <p:sp>
        <p:nvSpPr>
          <p:cNvPr id="60" name="Rectangle 59">
            <a:extLst>
              <a:ext uri="{FF2B5EF4-FFF2-40B4-BE49-F238E27FC236}">
                <a16:creationId xmlns:a16="http://schemas.microsoft.com/office/drawing/2014/main" id="{D95B2EDC-7218-D243-B130-1AA6E3E12C2B}"/>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57" name="TextBox 56">
            <a:extLst>
              <a:ext uri="{FF2B5EF4-FFF2-40B4-BE49-F238E27FC236}">
                <a16:creationId xmlns:a16="http://schemas.microsoft.com/office/drawing/2014/main" id="{A60694CD-3903-3746-9A72-B83BFF624C09}"/>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1801935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2F469802-8E92-AB48-B3CB-0C583A14E1A9}"/>
              </a:ext>
            </a:extLst>
          </p:cNvPr>
          <p:cNvSpPr/>
          <p:nvPr/>
        </p:nvSpPr>
        <p:spPr>
          <a:xfrm>
            <a:off x="7749541" y="3569698"/>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4-Bit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4</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th</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sz="2800" b="1" dirty="0">
                <a:solidFill>
                  <a:schemeClr val="accent4"/>
                </a:solidFill>
              </a:rPr>
              <a:t>4</a:t>
            </a:r>
            <a:endParaRPr lang="en-US" sz="2800" dirty="0">
              <a:solidFill>
                <a:schemeClr val="accent6"/>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accent1"/>
                </a:solidFill>
              </a:rPr>
              <a:t>6</a:t>
            </a:r>
            <a:endParaRPr lang="en-US" sz="2800" dirty="0">
              <a:solidFill>
                <a:schemeClr val="accent6"/>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57" name="Rectangle 56">
            <a:extLst>
              <a:ext uri="{FF2B5EF4-FFF2-40B4-BE49-F238E27FC236}">
                <a16:creationId xmlns:a16="http://schemas.microsoft.com/office/drawing/2014/main" id="{187C7AE6-78B6-0A46-909A-7529EACCFE0C}"/>
              </a:ext>
            </a:extLst>
          </p:cNvPr>
          <p:cNvSpPr/>
          <p:nvPr/>
        </p:nvSpPr>
        <p:spPr>
          <a:xfrm>
            <a:off x="6862792" y="2679133"/>
            <a:ext cx="1847988" cy="523220"/>
          </a:xfrm>
          <a:prstGeom prst="rect">
            <a:avLst/>
          </a:prstGeom>
          <a:ln>
            <a:solidFill>
              <a:schemeClr val="tx2">
                <a:lumMod val="50000"/>
              </a:schemeClr>
            </a:solidFill>
          </a:ln>
        </p:spPr>
        <p:txBody>
          <a:bodyPr wrap="square">
            <a:spAutoFit/>
          </a:bodyPr>
          <a:lstStyle/>
          <a:p>
            <a:r>
              <a:rPr lang="en-US" altLang="zh-CN" sz="2800" b="1" dirty="0">
                <a:solidFill>
                  <a:schemeClr val="accent6"/>
                </a:solidFill>
              </a:rPr>
              <a:t>1</a:t>
            </a:r>
            <a:r>
              <a:rPr lang="zh-CN" altLang="en-US" sz="2800" b="1" dirty="0">
                <a:solidFill>
                  <a:schemeClr val="accent2"/>
                </a:solidFill>
              </a:rPr>
              <a:t> </a:t>
            </a:r>
            <a:r>
              <a:rPr lang="en-US" altLang="zh-CN" sz="2800" b="1" dirty="0">
                <a:solidFill>
                  <a:schemeClr val="tx2">
                    <a:lumMod val="50000"/>
                  </a:schemeClr>
                </a:solidFill>
              </a:rPr>
              <a:t>means</a:t>
            </a:r>
            <a:r>
              <a:rPr lang="zh-CN" altLang="en-US" sz="2800" b="1" dirty="0">
                <a:solidFill>
                  <a:schemeClr val="accent2"/>
                </a:solidFill>
              </a:rPr>
              <a:t> </a:t>
            </a:r>
            <a:r>
              <a:rPr lang="en-US" altLang="zh-CN" sz="2800" b="1" dirty="0">
                <a:solidFill>
                  <a:schemeClr val="tx2">
                    <a:lumMod val="50000"/>
                  </a:schemeClr>
                </a:solidFill>
              </a:rPr>
              <a:t>1.</a:t>
            </a:r>
            <a:endParaRPr lang="en-US" sz="2800" dirty="0">
              <a:solidFill>
                <a:schemeClr val="tx2">
                  <a:lumMod val="50000"/>
                </a:schemeClr>
              </a:solidFill>
            </a:endParaRPr>
          </a:p>
        </p:txBody>
      </p:sp>
      <p:sp>
        <p:nvSpPr>
          <p:cNvPr id="59" name="Rectangle">
            <a:extLst>
              <a:ext uri="{FF2B5EF4-FFF2-40B4-BE49-F238E27FC236}">
                <a16:creationId xmlns:a16="http://schemas.microsoft.com/office/drawing/2014/main" id="{E5F071D6-1F73-0B4F-980D-970CF6DE9273}"/>
              </a:ext>
            </a:extLst>
          </p:cNvPr>
          <p:cNvSpPr/>
          <p:nvPr/>
        </p:nvSpPr>
        <p:spPr>
          <a:xfrm>
            <a:off x="233858" y="2371625"/>
            <a:ext cx="3957231" cy="3988349"/>
          </a:xfrm>
          <a:prstGeom prst="rect">
            <a:avLst/>
          </a:prstGeom>
          <a:solidFill>
            <a:srgbClr val="FFFFFF">
              <a:alpha val="84174"/>
            </a:srgbClr>
          </a:solidFill>
          <a:ln w="12700">
            <a:miter lim="400000"/>
          </a:ln>
        </p:spPr>
        <p:txBody>
          <a:bodyPr lIns="45719" rIns="45719" anchor="ctr"/>
          <a:lstStyle/>
          <a:p>
            <a:endParaRPr/>
          </a:p>
        </p:txBody>
      </p:sp>
      <p:sp>
        <p:nvSpPr>
          <p:cNvPr id="60" name="Rectangle 59">
            <a:extLst>
              <a:ext uri="{FF2B5EF4-FFF2-40B4-BE49-F238E27FC236}">
                <a16:creationId xmlns:a16="http://schemas.microsoft.com/office/drawing/2014/main" id="{61659164-4F52-7242-BE01-5C619DD41924}"/>
              </a:ext>
            </a:extLst>
          </p:cNvPr>
          <p:cNvSpPr/>
          <p:nvPr/>
        </p:nvSpPr>
        <p:spPr>
          <a:xfrm>
            <a:off x="8724252" y="3997239"/>
            <a:ext cx="2666315" cy="461665"/>
          </a:xfrm>
          <a:prstGeom prst="rect">
            <a:avLst/>
          </a:prstGeom>
        </p:spPr>
        <p:txBody>
          <a:bodyPr wrap="square">
            <a:spAutoFit/>
          </a:bodyPr>
          <a:lstStyle/>
          <a:p>
            <a:r>
              <a:rPr lang="en-US" altLang="zh-CN" sz="2400" dirty="0">
                <a:solidFill>
                  <a:srgbClr val="C00000"/>
                </a:solidFill>
              </a:rPr>
              <a:t>Sum += 20 * 1</a:t>
            </a:r>
            <a:endParaRPr lang="en-US" sz="2400" dirty="0">
              <a:solidFill>
                <a:srgbClr val="C00000"/>
              </a:solidFill>
            </a:endParaRPr>
          </a:p>
        </p:txBody>
      </p:sp>
      <p:sp>
        <p:nvSpPr>
          <p:cNvPr id="61" name="Rectangle 60">
            <a:extLst>
              <a:ext uri="{FF2B5EF4-FFF2-40B4-BE49-F238E27FC236}">
                <a16:creationId xmlns:a16="http://schemas.microsoft.com/office/drawing/2014/main" id="{D9EA483D-1406-7241-9D1D-8B8D58EFC6C5}"/>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3" name="TextBox 62">
            <a:extLst>
              <a:ext uri="{FF2B5EF4-FFF2-40B4-BE49-F238E27FC236}">
                <a16:creationId xmlns:a16="http://schemas.microsoft.com/office/drawing/2014/main" id="{00473C3B-BD99-934E-987E-557C92F48CC8}"/>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64839171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5AF4419C-7FEE-F94F-BEC8-66643B32195D}"/>
              </a:ext>
            </a:extLst>
          </p:cNvPr>
          <p:cNvSpPr txBox="1"/>
          <p:nvPr/>
        </p:nvSpPr>
        <p:spPr>
          <a:xfrm flipH="1">
            <a:off x="7470088" y="3662484"/>
            <a:ext cx="1066671" cy="769441"/>
          </a:xfrm>
          <a:prstGeom prst="rect">
            <a:avLst/>
          </a:prstGeom>
          <a:noFill/>
          <a:ln w="38100">
            <a:solidFill>
              <a:srgbClr val="C00000"/>
            </a:solidFill>
          </a:ln>
        </p:spPr>
        <p:txBody>
          <a:bodyPr wrap="square" rtlCol="0">
            <a:spAutoFit/>
          </a:bodyPr>
          <a:lstStyle/>
          <a:p>
            <a:r>
              <a:rPr lang="en-US" sz="3600" b="1" dirty="0">
                <a:solidFill>
                  <a:srgbClr val="FF0000"/>
                </a:solidFill>
              </a:rPr>
              <a:t>BSM</a:t>
            </a:r>
            <a:r>
              <a:rPr lang="en-US" sz="4400" b="1" dirty="0">
                <a:solidFill>
                  <a:srgbClr val="FF0000"/>
                </a:solidFill>
              </a:rPr>
              <a:t> </a:t>
            </a:r>
          </a:p>
        </p:txBody>
      </p:sp>
      <p:sp>
        <p:nvSpPr>
          <p:cNvPr id="3" name="Rectangle 2">
            <a:extLst>
              <a:ext uri="{FF2B5EF4-FFF2-40B4-BE49-F238E27FC236}">
                <a16:creationId xmlns:a16="http://schemas.microsoft.com/office/drawing/2014/main" id="{BDC7D7F8-05D7-C643-87C3-43AAE922D513}"/>
              </a:ext>
            </a:extLst>
          </p:cNvPr>
          <p:cNvSpPr/>
          <p:nvPr/>
        </p:nvSpPr>
        <p:spPr>
          <a:xfrm>
            <a:off x="2479565" y="972369"/>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altLang="zh-CN" sz="2400" b="1" dirty="0">
                <a:solidFill>
                  <a:schemeClr val="accent6"/>
                </a:solidFill>
              </a:rPr>
              <a:t>1</a:t>
            </a:r>
            <a:endParaRPr lang="en-US" sz="2400" dirty="0">
              <a:solidFill>
                <a:schemeClr val="accent6"/>
              </a:solidFill>
            </a:endParaRPr>
          </a:p>
        </p:txBody>
      </p:sp>
      <p:sp>
        <p:nvSpPr>
          <p:cNvPr id="43" name="Rectangle 42">
            <a:extLst>
              <a:ext uri="{FF2B5EF4-FFF2-40B4-BE49-F238E27FC236}">
                <a16:creationId xmlns:a16="http://schemas.microsoft.com/office/drawing/2014/main" id="{A99FE937-2581-214A-BEB9-7D6E4FCA2713}"/>
              </a:ext>
            </a:extLst>
          </p:cNvPr>
          <p:cNvSpPr/>
          <p:nvPr/>
        </p:nvSpPr>
        <p:spPr>
          <a:xfrm>
            <a:off x="2500733" y="2317976"/>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altLang="zh-CN" sz="2400" b="1" dirty="0">
                <a:solidFill>
                  <a:schemeClr val="accent4"/>
                </a:solidFill>
              </a:rPr>
              <a:t>2</a:t>
            </a:r>
            <a:r>
              <a:rPr lang="en-US" sz="2400" b="1" dirty="0"/>
              <a:t> </a:t>
            </a:r>
            <a:r>
              <a:rPr lang="en-US" sz="2400" b="1" dirty="0">
                <a:solidFill>
                  <a:schemeClr val="tx1">
                    <a:lumMod val="50000"/>
                  </a:schemeClr>
                </a:solidFill>
              </a:rPr>
              <a:t>0</a:t>
            </a:r>
            <a:endParaRPr lang="en-US" sz="2400" dirty="0">
              <a:solidFill>
                <a:schemeClr val="accent6"/>
              </a:solidFill>
            </a:endParaRPr>
          </a:p>
        </p:txBody>
      </p:sp>
      <p:sp>
        <p:nvSpPr>
          <p:cNvPr id="54" name="Rectangle 53">
            <a:extLst>
              <a:ext uri="{FF2B5EF4-FFF2-40B4-BE49-F238E27FC236}">
                <a16:creationId xmlns:a16="http://schemas.microsoft.com/office/drawing/2014/main" id="{867F4C4B-13FF-9D4B-B618-6A59642E0BBB}"/>
              </a:ext>
            </a:extLst>
          </p:cNvPr>
          <p:cNvSpPr/>
          <p:nvPr/>
        </p:nvSpPr>
        <p:spPr>
          <a:xfrm>
            <a:off x="2578710" y="5045141"/>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tx1">
                  <a:lumMod val="50000"/>
                </a:schemeClr>
              </a:solidFill>
            </a:endParaRPr>
          </a:p>
        </p:txBody>
      </p:sp>
      <p:sp>
        <p:nvSpPr>
          <p:cNvPr id="49" name="Rectangle 48">
            <a:extLst>
              <a:ext uri="{FF2B5EF4-FFF2-40B4-BE49-F238E27FC236}">
                <a16:creationId xmlns:a16="http://schemas.microsoft.com/office/drawing/2014/main" id="{FBDB6CF5-2B51-7A4C-94F9-F335341A78EA}"/>
              </a:ext>
            </a:extLst>
          </p:cNvPr>
          <p:cNvSpPr/>
          <p:nvPr/>
        </p:nvSpPr>
        <p:spPr>
          <a:xfrm>
            <a:off x="2535107" y="3670437"/>
            <a:ext cx="1200756" cy="461665"/>
          </a:xfrm>
          <a:prstGeom prst="rect">
            <a:avLst/>
          </a:prstGeom>
          <a:ln>
            <a:solidFill>
              <a:schemeClr val="bg1"/>
            </a:solidFill>
          </a:ln>
        </p:spPr>
        <p:txBody>
          <a:bodyPr wrap="square">
            <a:spAutoFit/>
          </a:bodyPr>
          <a:lstStyle/>
          <a:p>
            <a:r>
              <a:rPr lang="en-US" altLang="zh-CN" sz="2400" b="1" dirty="0">
                <a:solidFill>
                  <a:schemeClr val="accent2"/>
                </a:solidFill>
              </a:rPr>
              <a:t>4</a:t>
            </a:r>
            <a:r>
              <a:rPr lang="en-US" sz="2400" b="1" dirty="0"/>
              <a:t> </a:t>
            </a:r>
            <a:r>
              <a:rPr lang="en-US" altLang="zh-CN" sz="2400" b="1" dirty="0">
                <a:solidFill>
                  <a:schemeClr val="accent1"/>
                </a:solidFill>
              </a:rPr>
              <a:t>3</a:t>
            </a:r>
            <a:r>
              <a:rPr lang="en-US" sz="2400" b="1" dirty="0"/>
              <a:t> </a:t>
            </a:r>
            <a:r>
              <a:rPr lang="en-US" sz="2400" b="1" dirty="0">
                <a:solidFill>
                  <a:schemeClr val="tx1">
                    <a:lumMod val="50000"/>
                  </a:schemeClr>
                </a:solidFill>
              </a:rPr>
              <a:t>0</a:t>
            </a:r>
            <a:r>
              <a:rPr lang="en-US" sz="2400" b="1" dirty="0">
                <a:solidFill>
                  <a:schemeClr val="accent4"/>
                </a:solidFill>
              </a:rPr>
              <a:t> </a:t>
            </a:r>
            <a:r>
              <a:rPr lang="en-US" sz="2400" b="1" dirty="0">
                <a:solidFill>
                  <a:schemeClr val="tx1">
                    <a:lumMod val="50000"/>
                  </a:schemeClr>
                </a:solidFill>
              </a:rPr>
              <a:t>0</a:t>
            </a:r>
            <a:endParaRPr lang="en-US" sz="2400" dirty="0">
              <a:solidFill>
                <a:schemeClr val="accent6"/>
              </a:solidFill>
            </a:endParaRPr>
          </a:p>
        </p:txBody>
      </p:sp>
      <p:sp>
        <p:nvSpPr>
          <p:cNvPr id="2" name="Title 1">
            <a:extLst>
              <a:ext uri="{FF2B5EF4-FFF2-40B4-BE49-F238E27FC236}">
                <a16:creationId xmlns:a16="http://schemas.microsoft.com/office/drawing/2014/main" id="{B5A33597-290F-064E-B4AB-0C81CB436E0D}"/>
              </a:ext>
            </a:extLst>
          </p:cNvPr>
          <p:cNvSpPr>
            <a:spLocks noGrp="1"/>
          </p:cNvSpPr>
          <p:nvPr>
            <p:ph type="ctrTitle"/>
          </p:nvPr>
        </p:nvSpPr>
        <p:spPr>
          <a:xfrm>
            <a:off x="515357" y="435668"/>
            <a:ext cx="11160705" cy="483487"/>
          </a:xfrm>
        </p:spPr>
        <p:txBody>
          <a:bodyPr>
            <a:normAutofit fontScale="90000"/>
          </a:bodyPr>
          <a:lstStyle/>
          <a:p>
            <a:r>
              <a:rPr lang="en-US" dirty="0"/>
              <a:t>Bit-serial Multiplier: 4-Bit Precision</a:t>
            </a:r>
          </a:p>
        </p:txBody>
      </p:sp>
      <p:sp>
        <p:nvSpPr>
          <p:cNvPr id="29" name="TextBox 28">
            <a:extLst>
              <a:ext uri="{FF2B5EF4-FFF2-40B4-BE49-F238E27FC236}">
                <a16:creationId xmlns:a16="http://schemas.microsoft.com/office/drawing/2014/main" id="{EE5BADFD-6E36-3A4B-B56A-C09B36F81DC4}"/>
              </a:ext>
            </a:extLst>
          </p:cNvPr>
          <p:cNvSpPr txBox="1"/>
          <p:nvPr/>
        </p:nvSpPr>
        <p:spPr>
          <a:xfrm>
            <a:off x="1343995" y="6359977"/>
            <a:ext cx="2480166" cy="461665"/>
          </a:xfrm>
          <a:prstGeom prst="rect">
            <a:avLst/>
          </a:prstGeom>
          <a:noFill/>
        </p:spPr>
        <p:txBody>
          <a:bodyPr wrap="none" rtlCol="0">
            <a:spAutoFit/>
          </a:bodyPr>
          <a:lstStyle/>
          <a:p>
            <a:r>
              <a:rPr lang="en-US" sz="2400" b="1" dirty="0"/>
              <a:t>Normal Multiplier</a:t>
            </a:r>
          </a:p>
        </p:txBody>
      </p:sp>
      <p:sp>
        <p:nvSpPr>
          <p:cNvPr id="34" name="Title 1">
            <a:extLst>
              <a:ext uri="{FF2B5EF4-FFF2-40B4-BE49-F238E27FC236}">
                <a16:creationId xmlns:a16="http://schemas.microsoft.com/office/drawing/2014/main" id="{8BE83FDB-C72F-3048-A1E7-DB6B508A8995}"/>
              </a:ext>
            </a:extLst>
          </p:cNvPr>
          <p:cNvSpPr txBox="1">
            <a:spLocks/>
          </p:cNvSpPr>
          <p:nvPr/>
        </p:nvSpPr>
        <p:spPr>
          <a:xfrm>
            <a:off x="1918959" y="1388760"/>
            <a:ext cx="1854350"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35" name="Straight Connector 34">
            <a:extLst>
              <a:ext uri="{FF2B5EF4-FFF2-40B4-BE49-F238E27FC236}">
                <a16:creationId xmlns:a16="http://schemas.microsoft.com/office/drawing/2014/main" id="{D87CD13C-E2B5-374B-963D-8C62C5AFD331}"/>
              </a:ext>
            </a:extLst>
          </p:cNvPr>
          <p:cNvCxnSpPr>
            <a:cxnSpLocks/>
          </p:cNvCxnSpPr>
          <p:nvPr/>
        </p:nvCxnSpPr>
        <p:spPr>
          <a:xfrm>
            <a:off x="1746028" y="1856746"/>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8B4115C-6EFB-6545-9855-61C1FD488883}"/>
              </a:ext>
            </a:extLst>
          </p:cNvPr>
          <p:cNvSpPr/>
          <p:nvPr/>
        </p:nvSpPr>
        <p:spPr>
          <a:xfrm>
            <a:off x="2260815" y="1840647"/>
            <a:ext cx="1564746"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a:t>
            </a:r>
            <a:r>
              <a:rPr lang="en-US" altLang="zh-CN" sz="2400" b="1" dirty="0">
                <a:solidFill>
                  <a:schemeClr val="accent6"/>
                </a:solidFill>
              </a:rPr>
              <a:t>2</a:t>
            </a:r>
            <a:r>
              <a:rPr lang="en-US" sz="2400" b="1" dirty="0"/>
              <a:t> 0</a:t>
            </a:r>
            <a:endParaRPr lang="en-US" sz="2400" dirty="0">
              <a:solidFill>
                <a:schemeClr val="accent6"/>
              </a:solidFill>
            </a:endParaRPr>
          </a:p>
        </p:txBody>
      </p:sp>
      <p:sp>
        <p:nvSpPr>
          <p:cNvPr id="41" name="Title 1">
            <a:extLst>
              <a:ext uri="{FF2B5EF4-FFF2-40B4-BE49-F238E27FC236}">
                <a16:creationId xmlns:a16="http://schemas.microsoft.com/office/drawing/2014/main" id="{1C55E402-C645-1E4E-B536-971C489E8ED2}"/>
              </a:ext>
            </a:extLst>
          </p:cNvPr>
          <p:cNvSpPr txBox="1">
            <a:spLocks/>
          </p:cNvSpPr>
          <p:nvPr/>
        </p:nvSpPr>
        <p:spPr>
          <a:xfrm>
            <a:off x="1955625" y="2718869"/>
            <a:ext cx="1847988"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42" name="Straight Connector 41">
            <a:extLst>
              <a:ext uri="{FF2B5EF4-FFF2-40B4-BE49-F238E27FC236}">
                <a16:creationId xmlns:a16="http://schemas.microsoft.com/office/drawing/2014/main" id="{99582DC9-9CBB-984E-B2C8-CD752089BCB9}"/>
              </a:ext>
            </a:extLst>
          </p:cNvPr>
          <p:cNvCxnSpPr>
            <a:cxnSpLocks/>
          </p:cNvCxnSpPr>
          <p:nvPr/>
        </p:nvCxnSpPr>
        <p:spPr>
          <a:xfrm>
            <a:off x="1782694" y="3202353"/>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DB485BD-13A0-0447-8A19-E6D5C7FC752B}"/>
              </a:ext>
            </a:extLst>
          </p:cNvPr>
          <p:cNvSpPr/>
          <p:nvPr/>
        </p:nvSpPr>
        <p:spPr>
          <a:xfrm>
            <a:off x="2289340" y="3186254"/>
            <a:ext cx="1403955"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altLang="zh-CN" sz="2400" b="1" dirty="0">
                <a:solidFill>
                  <a:schemeClr val="accent4"/>
                </a:solidFill>
              </a:rPr>
              <a:t>4</a:t>
            </a:r>
            <a:r>
              <a:rPr lang="en-US" sz="2400" b="1" dirty="0"/>
              <a:t> 0 0</a:t>
            </a:r>
            <a:endParaRPr lang="en-US" sz="2400" dirty="0">
              <a:solidFill>
                <a:schemeClr val="accent6"/>
              </a:solidFill>
            </a:endParaRPr>
          </a:p>
        </p:txBody>
      </p:sp>
      <p:sp>
        <p:nvSpPr>
          <p:cNvPr id="7" name="Rectangle 6">
            <a:extLst>
              <a:ext uri="{FF2B5EF4-FFF2-40B4-BE49-F238E27FC236}">
                <a16:creationId xmlns:a16="http://schemas.microsoft.com/office/drawing/2014/main" id="{9ACCD6EF-4B57-9A4F-970A-4E310E17928F}"/>
              </a:ext>
            </a:extLst>
          </p:cNvPr>
          <p:cNvSpPr/>
          <p:nvPr/>
        </p:nvSpPr>
        <p:spPr>
          <a:xfrm>
            <a:off x="195247" y="137534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4-bit:</a:t>
            </a:r>
            <a:endParaRPr lang="en-US" sz="2400" dirty="0"/>
          </a:p>
        </p:txBody>
      </p:sp>
      <p:sp>
        <p:nvSpPr>
          <p:cNvPr id="46" name="Rectangle 45">
            <a:extLst>
              <a:ext uri="{FF2B5EF4-FFF2-40B4-BE49-F238E27FC236}">
                <a16:creationId xmlns:a16="http://schemas.microsoft.com/office/drawing/2014/main" id="{111CA456-35D1-C846-82FA-15C71DD8E63D}"/>
              </a:ext>
            </a:extLst>
          </p:cNvPr>
          <p:cNvSpPr/>
          <p:nvPr/>
        </p:nvSpPr>
        <p:spPr>
          <a:xfrm>
            <a:off x="145622" y="2701120"/>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3-bit:</a:t>
            </a:r>
            <a:endParaRPr lang="en-US" sz="2400" dirty="0"/>
          </a:p>
        </p:txBody>
      </p:sp>
      <p:sp>
        <p:nvSpPr>
          <p:cNvPr id="47" name="Title 1">
            <a:extLst>
              <a:ext uri="{FF2B5EF4-FFF2-40B4-BE49-F238E27FC236}">
                <a16:creationId xmlns:a16="http://schemas.microsoft.com/office/drawing/2014/main" id="{30459A27-6EA1-8144-BDB5-41D9998036DC}"/>
              </a:ext>
            </a:extLst>
          </p:cNvPr>
          <p:cNvSpPr txBox="1">
            <a:spLocks/>
          </p:cNvSpPr>
          <p:nvPr/>
        </p:nvSpPr>
        <p:spPr>
          <a:xfrm>
            <a:off x="1989999" y="4071330"/>
            <a:ext cx="1834162"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sz="2400" b="1" dirty="0">
                <a:latin typeface="+mn-lt"/>
              </a:rPr>
              <a:t>2 0</a:t>
            </a:r>
          </a:p>
        </p:txBody>
      </p:sp>
      <p:cxnSp>
        <p:nvCxnSpPr>
          <p:cNvPr id="48" name="Straight Connector 47">
            <a:extLst>
              <a:ext uri="{FF2B5EF4-FFF2-40B4-BE49-F238E27FC236}">
                <a16:creationId xmlns:a16="http://schemas.microsoft.com/office/drawing/2014/main" id="{0F80A4F1-59BB-3F41-81DA-2135A49AF1F8}"/>
              </a:ext>
            </a:extLst>
          </p:cNvPr>
          <p:cNvCxnSpPr>
            <a:cxnSpLocks/>
          </p:cNvCxnSpPr>
          <p:nvPr/>
        </p:nvCxnSpPr>
        <p:spPr>
          <a:xfrm>
            <a:off x="1817068" y="4554814"/>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A30ACF-D047-FC4F-8E64-90203E0E8946}"/>
              </a:ext>
            </a:extLst>
          </p:cNvPr>
          <p:cNvSpPr/>
          <p:nvPr/>
        </p:nvSpPr>
        <p:spPr>
          <a:xfrm>
            <a:off x="2328529" y="4538715"/>
            <a:ext cx="1475084"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altLang="zh-CN" sz="2400" b="1" dirty="0">
                <a:solidFill>
                  <a:schemeClr val="accent1"/>
                </a:solidFill>
              </a:rPr>
              <a:t>6</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1" name="Rectangle 50">
            <a:extLst>
              <a:ext uri="{FF2B5EF4-FFF2-40B4-BE49-F238E27FC236}">
                <a16:creationId xmlns:a16="http://schemas.microsoft.com/office/drawing/2014/main" id="{B0E12CCD-2C6C-864C-AF6B-D369C16A56FD}"/>
              </a:ext>
            </a:extLst>
          </p:cNvPr>
          <p:cNvSpPr/>
          <p:nvPr/>
        </p:nvSpPr>
        <p:spPr>
          <a:xfrm>
            <a:off x="179996" y="4066644"/>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2-bit:</a:t>
            </a:r>
            <a:endParaRPr lang="en-US" sz="2400" dirty="0"/>
          </a:p>
        </p:txBody>
      </p:sp>
      <p:sp>
        <p:nvSpPr>
          <p:cNvPr id="52" name="Title 1">
            <a:extLst>
              <a:ext uri="{FF2B5EF4-FFF2-40B4-BE49-F238E27FC236}">
                <a16:creationId xmlns:a16="http://schemas.microsoft.com/office/drawing/2014/main" id="{5754C655-7A81-714B-A46F-A80016355F46}"/>
              </a:ext>
            </a:extLst>
          </p:cNvPr>
          <p:cNvSpPr txBox="1">
            <a:spLocks/>
          </p:cNvSpPr>
          <p:nvPr/>
        </p:nvSpPr>
        <p:spPr>
          <a:xfrm>
            <a:off x="1996848" y="5446034"/>
            <a:ext cx="1933944"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b="1" dirty="0"/>
              <a:t>X </a:t>
            </a:r>
            <a:r>
              <a:rPr lang="en-US" sz="2400" b="1" dirty="0">
                <a:solidFill>
                  <a:srgbClr val="3F3F3F"/>
                </a:solidFill>
                <a:latin typeface="Lato"/>
                <a:ea typeface="+mn-ea"/>
                <a:cs typeface="+mn-cs"/>
              </a:rPr>
              <a:t>0 0 </a:t>
            </a:r>
            <a:r>
              <a:rPr lang="en-US" altLang="zh-CN" sz="2400" b="1" dirty="0">
                <a:latin typeface="+mn-lt"/>
              </a:rPr>
              <a:t>2</a:t>
            </a:r>
            <a:r>
              <a:rPr lang="en-US" sz="2400" b="1" dirty="0">
                <a:latin typeface="+mn-lt"/>
              </a:rPr>
              <a:t> 0</a:t>
            </a:r>
          </a:p>
        </p:txBody>
      </p:sp>
      <p:cxnSp>
        <p:nvCxnSpPr>
          <p:cNvPr id="53" name="Straight Connector 52">
            <a:extLst>
              <a:ext uri="{FF2B5EF4-FFF2-40B4-BE49-F238E27FC236}">
                <a16:creationId xmlns:a16="http://schemas.microsoft.com/office/drawing/2014/main" id="{54FB7377-F186-834A-AB31-1E73BA8D9054}"/>
              </a:ext>
            </a:extLst>
          </p:cNvPr>
          <p:cNvCxnSpPr>
            <a:cxnSpLocks/>
          </p:cNvCxnSpPr>
          <p:nvPr/>
        </p:nvCxnSpPr>
        <p:spPr>
          <a:xfrm>
            <a:off x="1841850" y="5929518"/>
            <a:ext cx="193429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C0CE37E-F9BE-524C-AD98-38106BF77EBC}"/>
              </a:ext>
            </a:extLst>
          </p:cNvPr>
          <p:cNvSpPr/>
          <p:nvPr/>
        </p:nvSpPr>
        <p:spPr>
          <a:xfrm>
            <a:off x="2388124" y="5913419"/>
            <a:ext cx="1294142" cy="461665"/>
          </a:xfrm>
          <a:prstGeom prst="rect">
            <a:avLst/>
          </a:prstGeom>
        </p:spPr>
        <p:txBody>
          <a:bodyPr wrap="square">
            <a:spAutoFit/>
          </a:bodyPr>
          <a:lstStyle/>
          <a:p>
            <a:r>
              <a:rPr lang="en-US" altLang="zh-CN" sz="2400" b="1" dirty="0">
                <a:solidFill>
                  <a:schemeClr val="accent2"/>
                </a:solidFill>
              </a:rPr>
              <a:t>8</a:t>
            </a:r>
            <a:r>
              <a:rPr lang="en-US" sz="2400" b="1" dirty="0"/>
              <a:t> </a:t>
            </a:r>
            <a:r>
              <a:rPr lang="en-US" sz="2400" b="1" dirty="0">
                <a:solidFill>
                  <a:schemeClr val="tx1">
                    <a:lumMod val="50000"/>
                  </a:schemeClr>
                </a:solidFill>
              </a:rPr>
              <a:t>0</a:t>
            </a:r>
            <a:r>
              <a:rPr lang="en-US" sz="2400" b="1" dirty="0"/>
              <a:t> </a:t>
            </a:r>
            <a:r>
              <a:rPr lang="en-US" sz="2400" b="1" dirty="0">
                <a:solidFill>
                  <a:schemeClr val="tx1">
                    <a:lumMod val="50000"/>
                  </a:schemeClr>
                </a:solidFill>
              </a:rPr>
              <a:t>0</a:t>
            </a:r>
            <a:r>
              <a:rPr lang="en-US" sz="2400" b="1" dirty="0"/>
              <a:t> 0 0</a:t>
            </a:r>
            <a:endParaRPr lang="en-US" sz="2400" dirty="0">
              <a:solidFill>
                <a:schemeClr val="accent6"/>
              </a:solidFill>
            </a:endParaRPr>
          </a:p>
        </p:txBody>
      </p:sp>
      <p:sp>
        <p:nvSpPr>
          <p:cNvPr id="56" name="Rectangle 55">
            <a:extLst>
              <a:ext uri="{FF2B5EF4-FFF2-40B4-BE49-F238E27FC236}">
                <a16:creationId xmlns:a16="http://schemas.microsoft.com/office/drawing/2014/main" id="{935B6D47-985C-3945-8A92-EACA4095844F}"/>
              </a:ext>
            </a:extLst>
          </p:cNvPr>
          <p:cNvSpPr/>
          <p:nvPr/>
        </p:nvSpPr>
        <p:spPr>
          <a:xfrm>
            <a:off x="217841" y="5415222"/>
            <a:ext cx="1124448" cy="461665"/>
          </a:xfrm>
          <a:prstGeom prst="rect">
            <a:avLst/>
          </a:prstGeom>
        </p:spPr>
        <p:txBody>
          <a:bodyPr wrap="square">
            <a:spAutoFit/>
          </a:bodyPr>
          <a:lstStyle/>
          <a:p>
            <a:r>
              <a:rPr lang="en-US" sz="2400" b="1" i="1" u="sng" dirty="0">
                <a:latin typeface="Lato" panose="020F0502020204030203" pitchFamily="34" charset="0"/>
                <a:ea typeface="Lato" panose="020F0502020204030203" pitchFamily="34" charset="0"/>
                <a:cs typeface="Lato" panose="020F0502020204030203" pitchFamily="34" charset="0"/>
              </a:rPr>
              <a:t>1-bit:</a:t>
            </a:r>
            <a:endParaRPr lang="en-US" sz="2400" dirty="0"/>
          </a:p>
        </p:txBody>
      </p:sp>
      <p:sp>
        <p:nvSpPr>
          <p:cNvPr id="58" name="TextBox 57">
            <a:extLst>
              <a:ext uri="{FF2B5EF4-FFF2-40B4-BE49-F238E27FC236}">
                <a16:creationId xmlns:a16="http://schemas.microsoft.com/office/drawing/2014/main" id="{0465E610-5555-314C-B027-3C7B3D2C4E20}"/>
              </a:ext>
            </a:extLst>
          </p:cNvPr>
          <p:cNvSpPr txBox="1"/>
          <p:nvPr/>
        </p:nvSpPr>
        <p:spPr>
          <a:xfrm flipH="1">
            <a:off x="6168925" y="6307074"/>
            <a:ext cx="3544499" cy="461665"/>
          </a:xfrm>
          <a:prstGeom prst="rect">
            <a:avLst/>
          </a:prstGeom>
          <a:noFill/>
        </p:spPr>
        <p:txBody>
          <a:bodyPr wrap="square" rtlCol="0">
            <a:spAutoFit/>
          </a:bodyPr>
          <a:lstStyle/>
          <a:p>
            <a:r>
              <a:rPr lang="en-US" sz="2400" b="1" dirty="0">
                <a:solidFill>
                  <a:srgbClr val="C00000"/>
                </a:solidFill>
              </a:rPr>
              <a:t>Bit-serial Multiplier (BSM)</a:t>
            </a:r>
          </a:p>
        </p:txBody>
      </p:sp>
      <p:sp>
        <p:nvSpPr>
          <p:cNvPr id="83" name="Title 1">
            <a:extLst>
              <a:ext uri="{FF2B5EF4-FFF2-40B4-BE49-F238E27FC236}">
                <a16:creationId xmlns:a16="http://schemas.microsoft.com/office/drawing/2014/main" id="{211E6FF0-D3EA-EC42-944E-0D2F6D71B16B}"/>
              </a:ext>
            </a:extLst>
          </p:cNvPr>
          <p:cNvSpPr txBox="1">
            <a:spLocks/>
          </p:cNvSpPr>
          <p:nvPr/>
        </p:nvSpPr>
        <p:spPr>
          <a:xfrm>
            <a:off x="6152895" y="3877389"/>
            <a:ext cx="1301611" cy="483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DINPro" charset="0"/>
                <a:ea typeface="DINPro" charset="0"/>
                <a:cs typeface="DINPro" charset="0"/>
              </a:defRPr>
            </a:lvl1pPr>
          </a:lstStyle>
          <a:p>
            <a:pPr algn="ctr"/>
            <a:r>
              <a:rPr lang="en-US" sz="2400" dirty="0"/>
              <a:t>X </a:t>
            </a:r>
            <a:r>
              <a:rPr lang="en-US" sz="2400" dirty="0">
                <a:solidFill>
                  <a:srgbClr val="3F3F3F"/>
                </a:solidFill>
                <a:latin typeface="Lato"/>
                <a:ea typeface="+mn-ea"/>
                <a:cs typeface="+mn-cs"/>
              </a:rPr>
              <a:t>00</a:t>
            </a:r>
            <a:r>
              <a:rPr lang="en-US" altLang="zh-CN" sz="2400" dirty="0">
                <a:latin typeface="+mn-lt"/>
              </a:rPr>
              <a:t>2</a:t>
            </a:r>
            <a:r>
              <a:rPr lang="en-US" sz="2400" dirty="0">
                <a:latin typeface="+mn-lt"/>
              </a:rPr>
              <a:t>0</a:t>
            </a:r>
          </a:p>
        </p:txBody>
      </p:sp>
      <p:cxnSp>
        <p:nvCxnSpPr>
          <p:cNvPr id="84" name="Straight Connector 83">
            <a:extLst>
              <a:ext uri="{FF2B5EF4-FFF2-40B4-BE49-F238E27FC236}">
                <a16:creationId xmlns:a16="http://schemas.microsoft.com/office/drawing/2014/main" id="{0112C7F9-C065-F641-BEFF-447AF7F9476A}"/>
              </a:ext>
            </a:extLst>
          </p:cNvPr>
          <p:cNvCxnSpPr>
            <a:cxnSpLocks/>
          </p:cNvCxnSpPr>
          <p:nvPr/>
        </p:nvCxnSpPr>
        <p:spPr>
          <a:xfrm>
            <a:off x="6144917" y="4652272"/>
            <a:ext cx="255308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FBED28-9CEB-0246-BED1-2309082D03A8}"/>
              </a:ext>
            </a:extLst>
          </p:cNvPr>
          <p:cNvCxnSpPr>
            <a:cxnSpLocks/>
          </p:cNvCxnSpPr>
          <p:nvPr/>
        </p:nvCxnSpPr>
        <p:spPr>
          <a:xfrm>
            <a:off x="8650494" y="3532197"/>
            <a:ext cx="3541506"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D23FB1-7310-4546-A334-10BBB62D5712}"/>
              </a:ext>
            </a:extLst>
          </p:cNvPr>
          <p:cNvSpPr txBox="1"/>
          <p:nvPr/>
        </p:nvSpPr>
        <p:spPr>
          <a:xfrm flipH="1">
            <a:off x="10831729" y="2861309"/>
            <a:ext cx="1277415"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Memory</a:t>
            </a:r>
          </a:p>
        </p:txBody>
      </p:sp>
      <p:sp>
        <p:nvSpPr>
          <p:cNvPr id="67" name="Rectangle 66">
            <a:extLst>
              <a:ext uri="{FF2B5EF4-FFF2-40B4-BE49-F238E27FC236}">
                <a16:creationId xmlns:a16="http://schemas.microsoft.com/office/drawing/2014/main" id="{3D6D396C-2747-0649-B32B-EFE39EB2B213}"/>
              </a:ext>
            </a:extLst>
          </p:cNvPr>
          <p:cNvSpPr/>
          <p:nvPr/>
        </p:nvSpPr>
        <p:spPr>
          <a:xfrm>
            <a:off x="8294482" y="1691874"/>
            <a:ext cx="496919" cy="523220"/>
          </a:xfrm>
          <a:prstGeom prst="rect">
            <a:avLst/>
          </a:prstGeom>
          <a:ln>
            <a:solidFill>
              <a:schemeClr val="bg1"/>
            </a:solidFill>
          </a:ln>
        </p:spPr>
        <p:txBody>
          <a:bodyPr wrap="square">
            <a:spAutoFit/>
          </a:bodyPr>
          <a:lstStyle/>
          <a:p>
            <a:r>
              <a:rPr lang="en-US" altLang="zh-CN" sz="2800" b="1" dirty="0">
                <a:solidFill>
                  <a:schemeClr val="accent6"/>
                </a:solidFill>
              </a:rPr>
              <a:t>1</a:t>
            </a:r>
            <a:endParaRPr lang="en-US" sz="2800" dirty="0">
              <a:solidFill>
                <a:schemeClr val="accent6"/>
              </a:solidFill>
            </a:endParaRPr>
          </a:p>
        </p:txBody>
      </p:sp>
      <p:sp>
        <p:nvSpPr>
          <p:cNvPr id="68" name="Rectangle 67">
            <a:extLst>
              <a:ext uri="{FF2B5EF4-FFF2-40B4-BE49-F238E27FC236}">
                <a16:creationId xmlns:a16="http://schemas.microsoft.com/office/drawing/2014/main" id="{B855EA20-6E6F-C042-80F6-08921F7AD909}"/>
              </a:ext>
            </a:extLst>
          </p:cNvPr>
          <p:cNvSpPr/>
          <p:nvPr/>
        </p:nvSpPr>
        <p:spPr>
          <a:xfrm>
            <a:off x="7942363" y="1677175"/>
            <a:ext cx="422117" cy="523220"/>
          </a:xfrm>
          <a:prstGeom prst="rect">
            <a:avLst/>
          </a:prstGeom>
          <a:ln>
            <a:solidFill>
              <a:schemeClr val="bg1"/>
            </a:solidFill>
          </a:ln>
        </p:spPr>
        <p:txBody>
          <a:bodyPr wrap="square">
            <a:spAutoFit/>
          </a:bodyPr>
          <a:lstStyle/>
          <a:p>
            <a:r>
              <a:rPr lang="en-US" altLang="zh-CN" sz="2800" b="1" dirty="0">
                <a:solidFill>
                  <a:schemeClr val="accent4"/>
                </a:solidFill>
              </a:rPr>
              <a:t>2</a:t>
            </a:r>
            <a:endParaRPr lang="en-US" sz="2800" dirty="0">
              <a:solidFill>
                <a:schemeClr val="accent6"/>
              </a:solidFill>
            </a:endParaRPr>
          </a:p>
        </p:txBody>
      </p:sp>
      <p:sp>
        <p:nvSpPr>
          <p:cNvPr id="69" name="Rectangle 68">
            <a:extLst>
              <a:ext uri="{FF2B5EF4-FFF2-40B4-BE49-F238E27FC236}">
                <a16:creationId xmlns:a16="http://schemas.microsoft.com/office/drawing/2014/main" id="{FB3FF45F-0868-D243-A723-01A8AD69A570}"/>
              </a:ext>
            </a:extLst>
          </p:cNvPr>
          <p:cNvSpPr/>
          <p:nvPr/>
        </p:nvSpPr>
        <p:spPr>
          <a:xfrm>
            <a:off x="7587342" y="1679302"/>
            <a:ext cx="422117" cy="523220"/>
          </a:xfrm>
          <a:prstGeom prst="rect">
            <a:avLst/>
          </a:prstGeom>
          <a:ln>
            <a:solidFill>
              <a:schemeClr val="bg1"/>
            </a:solidFill>
          </a:ln>
        </p:spPr>
        <p:txBody>
          <a:bodyPr wrap="square">
            <a:spAutoFit/>
          </a:bodyPr>
          <a:lstStyle/>
          <a:p>
            <a:r>
              <a:rPr lang="en-US" altLang="zh-CN" sz="2800" b="1" dirty="0">
                <a:solidFill>
                  <a:schemeClr val="accent1"/>
                </a:solidFill>
              </a:rPr>
              <a:t>3</a:t>
            </a:r>
            <a:endParaRPr lang="en-US" sz="2800" dirty="0">
              <a:solidFill>
                <a:schemeClr val="accent6"/>
              </a:solidFill>
            </a:endParaRPr>
          </a:p>
        </p:txBody>
      </p:sp>
      <p:sp>
        <p:nvSpPr>
          <p:cNvPr id="70" name="Rectangle 69">
            <a:extLst>
              <a:ext uri="{FF2B5EF4-FFF2-40B4-BE49-F238E27FC236}">
                <a16:creationId xmlns:a16="http://schemas.microsoft.com/office/drawing/2014/main" id="{341100D7-C59C-EC42-81AC-F59EAB8239BD}"/>
              </a:ext>
            </a:extLst>
          </p:cNvPr>
          <p:cNvSpPr/>
          <p:nvPr/>
        </p:nvSpPr>
        <p:spPr>
          <a:xfrm>
            <a:off x="7230204" y="1682508"/>
            <a:ext cx="422117" cy="523220"/>
          </a:xfrm>
          <a:prstGeom prst="rect">
            <a:avLst/>
          </a:prstGeom>
          <a:ln>
            <a:solidFill>
              <a:schemeClr val="bg1"/>
            </a:solidFill>
          </a:ln>
        </p:spPr>
        <p:txBody>
          <a:bodyPr wrap="square">
            <a:spAutoFit/>
          </a:bodyPr>
          <a:lstStyle/>
          <a:p>
            <a:r>
              <a:rPr lang="en-US" altLang="zh-CN" sz="2800" b="1" dirty="0">
                <a:solidFill>
                  <a:schemeClr val="accent2"/>
                </a:solidFill>
              </a:rPr>
              <a:t>4</a:t>
            </a:r>
            <a:endParaRPr lang="en-US" sz="2800" dirty="0">
              <a:solidFill>
                <a:schemeClr val="accent6"/>
              </a:solidFill>
            </a:endParaRPr>
          </a:p>
        </p:txBody>
      </p:sp>
      <p:sp>
        <p:nvSpPr>
          <p:cNvPr id="71" name="Rectangle 70">
            <a:extLst>
              <a:ext uri="{FF2B5EF4-FFF2-40B4-BE49-F238E27FC236}">
                <a16:creationId xmlns:a16="http://schemas.microsoft.com/office/drawing/2014/main" id="{A54FD793-D1F7-F946-9FD2-3499E7FDDD74}"/>
              </a:ext>
            </a:extLst>
          </p:cNvPr>
          <p:cNvSpPr/>
          <p:nvPr/>
        </p:nvSpPr>
        <p:spPr>
          <a:xfrm>
            <a:off x="7267586" y="1129644"/>
            <a:ext cx="1401135" cy="461665"/>
          </a:xfrm>
          <a:prstGeom prst="rect">
            <a:avLst/>
          </a:prstGeom>
        </p:spPr>
        <p:txBody>
          <a:bodyPr wrap="square">
            <a:spAutoFit/>
          </a:bodyPr>
          <a:lstStyle/>
          <a:p>
            <a:r>
              <a:rPr lang="en-US" altLang="zh-CN" sz="2400" b="1" i="1" u="sng" dirty="0">
                <a:latin typeface="Lato" panose="020F0502020204030203" pitchFamily="34" charset="0"/>
                <a:ea typeface="Lato" panose="020F0502020204030203" pitchFamily="34" charset="0"/>
                <a:cs typeface="Lato" panose="020F0502020204030203" pitchFamily="34" charset="0"/>
              </a:rPr>
              <a:t>4</a:t>
            </a:r>
            <a:r>
              <a:rPr lang="en-US" altLang="zh-CN" sz="2400" b="1" i="1" u="sng" baseline="30000" dirty="0">
                <a:latin typeface="Lato" panose="020F0502020204030203" pitchFamily="34" charset="0"/>
                <a:ea typeface="Lato" panose="020F0502020204030203" pitchFamily="34" charset="0"/>
                <a:cs typeface="Lato" panose="020F0502020204030203" pitchFamily="34" charset="0"/>
              </a:rPr>
              <a:t>th</a:t>
            </a:r>
            <a:r>
              <a:rPr lang="en-US" altLang="zh-CN" sz="2400" b="1" i="1" u="sng" dirty="0">
                <a:latin typeface="Lato" panose="020F0502020204030203" pitchFamily="34" charset="0"/>
                <a:ea typeface="Lato" panose="020F0502020204030203" pitchFamily="34" charset="0"/>
                <a:cs typeface="Lato" panose="020F0502020204030203" pitchFamily="34" charset="0"/>
              </a:rPr>
              <a:t> Cycle:</a:t>
            </a:r>
            <a:endParaRPr lang="en-US" sz="2400" dirty="0"/>
          </a:p>
        </p:txBody>
      </p:sp>
      <p:sp>
        <p:nvSpPr>
          <p:cNvPr id="72" name="Rectangle 71">
            <a:extLst>
              <a:ext uri="{FF2B5EF4-FFF2-40B4-BE49-F238E27FC236}">
                <a16:creationId xmlns:a16="http://schemas.microsoft.com/office/drawing/2014/main" id="{56914EB7-70F8-B644-9EB3-1AFE61B4ABC1}"/>
              </a:ext>
            </a:extLst>
          </p:cNvPr>
          <p:cNvSpPr/>
          <p:nvPr/>
        </p:nvSpPr>
        <p:spPr>
          <a:xfrm>
            <a:off x="8016930" y="4701280"/>
            <a:ext cx="229530" cy="523220"/>
          </a:xfrm>
          <a:prstGeom prst="rect">
            <a:avLst/>
          </a:prstGeom>
          <a:ln>
            <a:solidFill>
              <a:schemeClr val="bg1"/>
            </a:solidFill>
          </a:ln>
        </p:spPr>
        <p:txBody>
          <a:bodyPr wrap="square">
            <a:spAutoFit/>
          </a:bodyPr>
          <a:lstStyle/>
          <a:p>
            <a:r>
              <a:rPr lang="en-US" altLang="zh-CN" sz="2800" b="1" dirty="0">
                <a:solidFill>
                  <a:schemeClr val="accent6"/>
                </a:solidFill>
              </a:rPr>
              <a:t>2</a:t>
            </a:r>
            <a:endParaRPr lang="en-US" sz="2800" dirty="0">
              <a:solidFill>
                <a:schemeClr val="accent6"/>
              </a:solidFill>
            </a:endParaRPr>
          </a:p>
        </p:txBody>
      </p:sp>
      <p:sp>
        <p:nvSpPr>
          <p:cNvPr id="73" name="Rectangle 72">
            <a:extLst>
              <a:ext uri="{FF2B5EF4-FFF2-40B4-BE49-F238E27FC236}">
                <a16:creationId xmlns:a16="http://schemas.microsoft.com/office/drawing/2014/main" id="{7E997C11-C0BC-C645-87F6-36A30D6A53C0}"/>
              </a:ext>
            </a:extLst>
          </p:cNvPr>
          <p:cNvSpPr/>
          <p:nvPr/>
        </p:nvSpPr>
        <p:spPr>
          <a:xfrm>
            <a:off x="7711268" y="4693124"/>
            <a:ext cx="303909" cy="523220"/>
          </a:xfrm>
          <a:prstGeom prst="rect">
            <a:avLst/>
          </a:prstGeom>
          <a:ln>
            <a:solidFill>
              <a:schemeClr val="bg1"/>
            </a:solidFill>
          </a:ln>
        </p:spPr>
        <p:txBody>
          <a:bodyPr wrap="square">
            <a:spAutoFit/>
          </a:bodyPr>
          <a:lstStyle/>
          <a:p>
            <a:r>
              <a:rPr lang="en-US" sz="2800" b="1" dirty="0">
                <a:solidFill>
                  <a:schemeClr val="accent4"/>
                </a:solidFill>
              </a:rPr>
              <a:t>4</a:t>
            </a:r>
            <a:endParaRPr lang="en-US" sz="2800" dirty="0">
              <a:solidFill>
                <a:schemeClr val="accent6"/>
              </a:solidFill>
            </a:endParaRPr>
          </a:p>
        </p:txBody>
      </p:sp>
      <p:sp>
        <p:nvSpPr>
          <p:cNvPr id="74" name="Rectangle 73">
            <a:extLst>
              <a:ext uri="{FF2B5EF4-FFF2-40B4-BE49-F238E27FC236}">
                <a16:creationId xmlns:a16="http://schemas.microsoft.com/office/drawing/2014/main" id="{0954FA7A-7F28-5943-8A87-24413C15CB88}"/>
              </a:ext>
            </a:extLst>
          </p:cNvPr>
          <p:cNvSpPr/>
          <p:nvPr/>
        </p:nvSpPr>
        <p:spPr>
          <a:xfrm>
            <a:off x="7393755" y="4699036"/>
            <a:ext cx="293367" cy="523220"/>
          </a:xfrm>
          <a:prstGeom prst="rect">
            <a:avLst/>
          </a:prstGeom>
          <a:ln>
            <a:solidFill>
              <a:schemeClr val="bg1"/>
            </a:solidFill>
          </a:ln>
        </p:spPr>
        <p:txBody>
          <a:bodyPr wrap="square">
            <a:spAutoFit/>
          </a:bodyPr>
          <a:lstStyle/>
          <a:p>
            <a:r>
              <a:rPr lang="en-US" altLang="zh-CN" sz="2800" b="1" dirty="0">
                <a:solidFill>
                  <a:schemeClr val="accent1"/>
                </a:solidFill>
              </a:rPr>
              <a:t>6</a:t>
            </a:r>
            <a:endParaRPr lang="en-US" sz="2800" dirty="0">
              <a:solidFill>
                <a:schemeClr val="accent6"/>
              </a:solidFill>
            </a:endParaRPr>
          </a:p>
        </p:txBody>
      </p:sp>
      <p:sp>
        <p:nvSpPr>
          <p:cNvPr id="75" name="Rectangle 74">
            <a:extLst>
              <a:ext uri="{FF2B5EF4-FFF2-40B4-BE49-F238E27FC236}">
                <a16:creationId xmlns:a16="http://schemas.microsoft.com/office/drawing/2014/main" id="{036D4E7B-A1E1-F547-8FC3-149109DA7112}"/>
              </a:ext>
            </a:extLst>
          </p:cNvPr>
          <p:cNvSpPr/>
          <p:nvPr/>
        </p:nvSpPr>
        <p:spPr>
          <a:xfrm>
            <a:off x="7062841" y="4694843"/>
            <a:ext cx="293366" cy="523220"/>
          </a:xfrm>
          <a:prstGeom prst="rect">
            <a:avLst/>
          </a:prstGeom>
          <a:ln>
            <a:solidFill>
              <a:schemeClr val="bg1"/>
            </a:solidFill>
          </a:ln>
        </p:spPr>
        <p:txBody>
          <a:bodyPr wrap="square">
            <a:spAutoFit/>
          </a:bodyPr>
          <a:lstStyle/>
          <a:p>
            <a:r>
              <a:rPr lang="en-US" altLang="zh-CN" sz="2800" b="1" dirty="0">
                <a:solidFill>
                  <a:schemeClr val="accent2"/>
                </a:solidFill>
              </a:rPr>
              <a:t>8</a:t>
            </a:r>
            <a:endParaRPr lang="en-US" sz="2800" dirty="0">
              <a:solidFill>
                <a:schemeClr val="accent6"/>
              </a:solidFill>
            </a:endParaRPr>
          </a:p>
        </p:txBody>
      </p:sp>
      <p:sp>
        <p:nvSpPr>
          <p:cNvPr id="76" name="Rectangle 75">
            <a:extLst>
              <a:ext uri="{FF2B5EF4-FFF2-40B4-BE49-F238E27FC236}">
                <a16:creationId xmlns:a16="http://schemas.microsoft.com/office/drawing/2014/main" id="{5F0F5D45-BEBC-A94C-BFF6-B1BB36FCA6F9}"/>
              </a:ext>
            </a:extLst>
          </p:cNvPr>
          <p:cNvSpPr/>
          <p:nvPr/>
        </p:nvSpPr>
        <p:spPr>
          <a:xfrm>
            <a:off x="8294482" y="4696350"/>
            <a:ext cx="303909"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0</a:t>
            </a:r>
            <a:endParaRPr lang="en-US" sz="2800" dirty="0">
              <a:solidFill>
                <a:schemeClr val="tx2">
                  <a:lumMod val="50000"/>
                </a:schemeClr>
              </a:solidFill>
            </a:endParaRPr>
          </a:p>
        </p:txBody>
      </p:sp>
      <p:sp>
        <p:nvSpPr>
          <p:cNvPr id="81" name="Rectangle">
            <a:extLst>
              <a:ext uri="{FF2B5EF4-FFF2-40B4-BE49-F238E27FC236}">
                <a16:creationId xmlns:a16="http://schemas.microsoft.com/office/drawing/2014/main" id="{05C21A52-5153-B848-8D05-54C23D01EEF0}"/>
              </a:ext>
            </a:extLst>
          </p:cNvPr>
          <p:cNvSpPr/>
          <p:nvPr/>
        </p:nvSpPr>
        <p:spPr>
          <a:xfrm>
            <a:off x="7062841" y="1683718"/>
            <a:ext cx="1804662" cy="531376"/>
          </a:xfrm>
          <a:prstGeom prst="rect">
            <a:avLst/>
          </a:prstGeom>
          <a:solidFill>
            <a:srgbClr val="FFFFFF">
              <a:alpha val="84174"/>
            </a:srgbClr>
          </a:solidFill>
          <a:ln w="12700">
            <a:miter lim="400000"/>
          </a:ln>
        </p:spPr>
        <p:txBody>
          <a:bodyPr lIns="45719" rIns="45719" anchor="ctr"/>
          <a:lstStyle/>
          <a:p>
            <a:endParaRPr/>
          </a:p>
        </p:txBody>
      </p:sp>
      <p:sp>
        <p:nvSpPr>
          <p:cNvPr id="57" name="Rectangle 56">
            <a:extLst>
              <a:ext uri="{FF2B5EF4-FFF2-40B4-BE49-F238E27FC236}">
                <a16:creationId xmlns:a16="http://schemas.microsoft.com/office/drawing/2014/main" id="{EBE73E43-4454-9740-BEE3-99CBC838AF6A}"/>
              </a:ext>
            </a:extLst>
          </p:cNvPr>
          <p:cNvSpPr/>
          <p:nvPr/>
        </p:nvSpPr>
        <p:spPr>
          <a:xfrm>
            <a:off x="8525765" y="5131663"/>
            <a:ext cx="3448394" cy="461665"/>
          </a:xfrm>
          <a:prstGeom prst="rect">
            <a:avLst/>
          </a:prstGeom>
        </p:spPr>
        <p:txBody>
          <a:bodyPr wrap="square">
            <a:spAutoFit/>
          </a:bodyPr>
          <a:lstStyle/>
          <a:p>
            <a:r>
              <a:rPr lang="en-US" altLang="zh-CN" sz="2400" b="1" i="1" dirty="0">
                <a:solidFill>
                  <a:schemeClr val="accent4"/>
                </a:solidFill>
                <a:latin typeface="Lato" panose="020F0502020204030203" pitchFamily="34" charset="0"/>
                <a:ea typeface="Lato" panose="020F0502020204030203" pitchFamily="34" charset="0"/>
                <a:cs typeface="Lato" panose="020F0502020204030203" pitchFamily="34" charset="0"/>
              </a:rPr>
              <a:t>Done</a:t>
            </a:r>
            <a:r>
              <a:rPr lang="zh-CN" altLang="en-US" sz="2400" b="1" i="1" dirty="0">
                <a:solidFill>
                  <a:schemeClr val="accent4"/>
                </a:solidFill>
                <a:latin typeface="Lato" panose="020F0502020204030203" pitchFamily="34" charset="0"/>
                <a:ea typeface="Lato" panose="020F0502020204030203" pitchFamily="34" charset="0"/>
                <a:cs typeface="Lato" panose="020F0502020204030203" pitchFamily="34" charset="0"/>
              </a:rPr>
              <a:t> </a:t>
            </a:r>
            <a:r>
              <a:rPr lang="en-US" altLang="zh-CN" sz="2400" b="1" i="1" dirty="0">
                <a:solidFill>
                  <a:schemeClr val="accent4"/>
                </a:solidFill>
                <a:latin typeface="Lato" panose="020F0502020204030203" pitchFamily="34" charset="0"/>
                <a:ea typeface="Lato" panose="020F0502020204030203" pitchFamily="34" charset="0"/>
                <a:cs typeface="Lato" panose="020F0502020204030203" pitchFamily="34" charset="0"/>
              </a:rPr>
              <a:t>with 4-bit precision</a:t>
            </a:r>
            <a:endParaRPr lang="en-US" sz="2400" dirty="0">
              <a:solidFill>
                <a:schemeClr val="accent4"/>
              </a:solidFill>
            </a:endParaRPr>
          </a:p>
        </p:txBody>
      </p:sp>
      <p:sp>
        <p:nvSpPr>
          <p:cNvPr id="59" name="Rectangle">
            <a:extLst>
              <a:ext uri="{FF2B5EF4-FFF2-40B4-BE49-F238E27FC236}">
                <a16:creationId xmlns:a16="http://schemas.microsoft.com/office/drawing/2014/main" id="{47609BE6-6CBC-2C46-B94B-E4F2EED4AB3D}"/>
              </a:ext>
            </a:extLst>
          </p:cNvPr>
          <p:cNvSpPr/>
          <p:nvPr/>
        </p:nvSpPr>
        <p:spPr>
          <a:xfrm>
            <a:off x="233858" y="2371625"/>
            <a:ext cx="3957231" cy="3988349"/>
          </a:xfrm>
          <a:prstGeom prst="rect">
            <a:avLst/>
          </a:prstGeom>
          <a:solidFill>
            <a:srgbClr val="FFFFFF">
              <a:alpha val="84174"/>
            </a:srgbClr>
          </a:solidFill>
          <a:ln w="12700">
            <a:miter lim="400000"/>
          </a:ln>
        </p:spPr>
        <p:txBody>
          <a:bodyPr lIns="45719" rIns="45719" anchor="ctr"/>
          <a:lstStyle/>
          <a:p>
            <a:endParaRPr/>
          </a:p>
        </p:txBody>
      </p:sp>
      <p:sp>
        <p:nvSpPr>
          <p:cNvPr id="60" name="Rectangle 59">
            <a:extLst>
              <a:ext uri="{FF2B5EF4-FFF2-40B4-BE49-F238E27FC236}">
                <a16:creationId xmlns:a16="http://schemas.microsoft.com/office/drawing/2014/main" id="{245118B6-885B-4246-9EC3-F43736B5B63E}"/>
              </a:ext>
            </a:extLst>
          </p:cNvPr>
          <p:cNvSpPr/>
          <p:nvPr/>
        </p:nvSpPr>
        <p:spPr>
          <a:xfrm>
            <a:off x="5912436" y="4687600"/>
            <a:ext cx="1200755" cy="523220"/>
          </a:xfrm>
          <a:prstGeom prst="rect">
            <a:avLst/>
          </a:prstGeom>
          <a:ln>
            <a:solidFill>
              <a:schemeClr val="bg1"/>
            </a:solidFill>
          </a:ln>
        </p:spPr>
        <p:txBody>
          <a:bodyPr wrap="square">
            <a:spAutoFit/>
          </a:bodyPr>
          <a:lstStyle/>
          <a:p>
            <a:r>
              <a:rPr lang="en-US" altLang="zh-CN" sz="2800" b="1" dirty="0">
                <a:solidFill>
                  <a:schemeClr val="tx2">
                    <a:lumMod val="50000"/>
                  </a:schemeClr>
                </a:solidFill>
              </a:rPr>
              <a:t>Sum =</a:t>
            </a:r>
            <a:endParaRPr lang="en-US" sz="2800" dirty="0">
              <a:solidFill>
                <a:schemeClr val="tx2">
                  <a:lumMod val="50000"/>
                </a:schemeClr>
              </a:solidFill>
            </a:endParaRPr>
          </a:p>
        </p:txBody>
      </p:sp>
      <p:sp>
        <p:nvSpPr>
          <p:cNvPr id="61" name="TextBox 60">
            <a:extLst>
              <a:ext uri="{FF2B5EF4-FFF2-40B4-BE49-F238E27FC236}">
                <a16:creationId xmlns:a16="http://schemas.microsoft.com/office/drawing/2014/main" id="{332B7867-A294-C149-AD50-831D030B9BC5}"/>
              </a:ext>
            </a:extLst>
          </p:cNvPr>
          <p:cNvSpPr txBox="1"/>
          <p:nvPr/>
        </p:nvSpPr>
        <p:spPr>
          <a:xfrm flipH="1">
            <a:off x="10651224" y="3558619"/>
            <a:ext cx="1457918" cy="615553"/>
          </a:xfrm>
          <a:prstGeom prst="rect">
            <a:avLst/>
          </a:prstGeom>
          <a:noFill/>
        </p:spPr>
        <p:txBody>
          <a:bodyPr wrap="square" rtlCol="0">
            <a:spAutoFit/>
          </a:bodyPr>
          <a:lstStyle/>
          <a:p>
            <a:r>
              <a:rPr lang="en-US" sz="3400" b="1" dirty="0">
                <a:solidFill>
                  <a:schemeClr val="tx2">
                    <a:lumMod val="50000"/>
                  </a:schemeClr>
                </a:solidFill>
                <a:latin typeface="DINCond-Light" pitchFamily="2" charset="77"/>
              </a:rPr>
              <a:t>Hardware</a:t>
            </a:r>
          </a:p>
        </p:txBody>
      </p:sp>
    </p:spTree>
    <p:extLst>
      <p:ext uri="{BB962C8B-B14F-4D97-AF65-F5344CB8AC3E}">
        <p14:creationId xmlns:p14="http://schemas.microsoft.com/office/powerpoint/2010/main" val="19604667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41AC763-46E4-D742-B196-1D2BA58A33FD}"/>
              </a:ext>
            </a:extLst>
          </p:cNvPr>
          <p:cNvGrpSpPr/>
          <p:nvPr/>
        </p:nvGrpSpPr>
        <p:grpSpPr>
          <a:xfrm>
            <a:off x="991393" y="2496921"/>
            <a:ext cx="3663887" cy="3462978"/>
            <a:chOff x="991393" y="2496921"/>
            <a:chExt cx="3663887" cy="3462978"/>
          </a:xfrm>
        </p:grpSpPr>
        <p:sp>
          <p:nvSpPr>
            <p:cNvPr id="25" name="TextBox 2">
              <a:extLst>
                <a:ext uri="{FF2B5EF4-FFF2-40B4-BE49-F238E27FC236}">
                  <a16:creationId xmlns:a16="http://schemas.microsoft.com/office/drawing/2014/main" id="{C75E0FEF-56C4-254F-B36C-DA0EB3DF8BCD}"/>
                </a:ext>
              </a:extLst>
            </p:cNvPr>
            <p:cNvSpPr/>
            <p:nvPr/>
          </p:nvSpPr>
          <p:spPr>
            <a:xfrm>
              <a:off x="1121348" y="3282291"/>
              <a:ext cx="3533932" cy="2677608"/>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a:defRPr sz="2400">
                  <a:solidFill>
                    <a:srgbClr val="000000"/>
                  </a:solidFill>
                  <a:latin typeface="Monaco"/>
                  <a:ea typeface="Monaco"/>
                  <a:cs typeface="Monaco"/>
                  <a:sym typeface="Monaco"/>
                </a:defRPr>
              </a:pPr>
              <a:r>
                <a:rPr dirty="0">
                  <a:latin typeface="Courier New" charset="0"/>
                  <a:ea typeface="Courier New" charset="0"/>
                  <a:cs typeface="Courier New" charset="0"/>
                </a:rPr>
                <a:t>g = </a:t>
              </a:r>
              <a:r>
                <a:rPr lang="en-US" dirty="0" err="1">
                  <a:latin typeface="Courier New" charset="0"/>
                  <a:ea typeface="Courier New" charset="0"/>
                  <a:cs typeface="Courier New" charset="0"/>
                </a:rPr>
                <a:t>comp_grad</a:t>
              </a:r>
              <a:r>
                <a:rPr dirty="0">
                  <a:latin typeface="Courier New" charset="0"/>
                  <a:ea typeface="Courier New" charset="0"/>
                  <a:cs typeface="Courier New" charset="0"/>
                </a:rPr>
                <a:t>(</a:t>
              </a:r>
              <a:r>
                <a:rPr dirty="0" err="1">
                  <a:latin typeface="Courier New" charset="0"/>
                  <a:ea typeface="Courier New" charset="0"/>
                  <a:cs typeface="Courier New" charset="0"/>
                </a:rPr>
                <a:t>x,</a:t>
              </a:r>
              <a:r>
                <a:rPr lang="en-US" dirty="0" err="1">
                  <a:latin typeface="Courier New" charset="0"/>
                  <a:ea typeface="Courier New" charset="0"/>
                  <a:cs typeface="Courier New" charset="0"/>
                </a:rPr>
                <a:t>A</a:t>
              </a:r>
              <a:r>
                <a:rPr lang="en-US" baseline="-25000" dirty="0" err="1">
                  <a:latin typeface="Courier New" charset="0"/>
                  <a:ea typeface="Courier New" charset="0"/>
                  <a:cs typeface="Courier New" charset="0"/>
                </a:rPr>
                <a:t>r</a:t>
              </a:r>
              <a:r>
                <a:rPr dirty="0">
                  <a:latin typeface="Courier New" charset="0"/>
                  <a:ea typeface="Courier New" charset="0"/>
                  <a:cs typeface="Courier New" charset="0"/>
                </a:rPr>
                <a:t>)</a:t>
              </a:r>
            </a:p>
            <a:p>
              <a:pPr defTabSz="914400">
                <a:defRPr sz="2400">
                  <a:solidFill>
                    <a:srgbClr val="000000"/>
                  </a:solidFill>
                  <a:latin typeface="Monaco"/>
                  <a:ea typeface="Monaco"/>
                  <a:cs typeface="Monaco"/>
                  <a:sym typeface="Monaco"/>
                </a:defRPr>
              </a:pPr>
              <a:endParaRPr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r>
                <a:rPr dirty="0">
                  <a:latin typeface="Courier New" charset="0"/>
                  <a:ea typeface="Courier New" charset="0"/>
                  <a:cs typeface="Courier New" charset="0"/>
                </a:rPr>
                <a:t>x = x</a:t>
              </a:r>
              <a:r>
                <a:rPr lang="en-US" dirty="0">
                  <a:latin typeface="Courier New" charset="0"/>
                  <a:ea typeface="Courier New" charset="0"/>
                  <a:cs typeface="Courier New" charset="0"/>
                </a:rPr>
                <a:t> – </a:t>
              </a:r>
              <a:r>
                <a:rPr dirty="0">
                  <a:latin typeface="Courier New" charset="0"/>
                  <a:ea typeface="Courier New" charset="0"/>
                  <a:cs typeface="Courier New" charset="0"/>
                </a:rPr>
                <a:t>g</a:t>
              </a:r>
              <a:endParaRPr lang="en-US" dirty="0">
                <a:latin typeface="Courier New" charset="0"/>
                <a:ea typeface="Courier New" charset="0"/>
                <a:cs typeface="Courier New" charset="0"/>
              </a:endParaRPr>
            </a:p>
            <a:p>
              <a:pPr defTabSz="914400">
                <a:defRPr sz="2400">
                  <a:solidFill>
                    <a:srgbClr val="000000"/>
                  </a:solidFill>
                  <a:latin typeface="Monaco"/>
                  <a:ea typeface="Monaco"/>
                  <a:cs typeface="Monaco"/>
                  <a:sym typeface="Monaco"/>
                </a:defRPr>
              </a:pPr>
              <a:endParaRPr lang="en-US" dirty="0">
                <a:latin typeface="Courier New" charset="0"/>
                <a:ea typeface="Courier New" charset="0"/>
                <a:cs typeface="Courier New" charset="0"/>
              </a:endParaRPr>
            </a:p>
            <a:p>
              <a:pPr>
                <a:defRPr sz="2400">
                  <a:solidFill>
                    <a:srgbClr val="000000"/>
                  </a:solidFill>
                  <a:latin typeface="Monaco"/>
                  <a:ea typeface="Monaco"/>
                  <a:cs typeface="Monaco"/>
                  <a:sym typeface="Monaco"/>
                </a:defRPr>
              </a:pPr>
              <a:r>
                <a:rPr lang="en-US" dirty="0" err="1">
                  <a:latin typeface="Courier New" charset="0"/>
                  <a:ea typeface="Courier New" charset="0"/>
                  <a:cs typeface="Courier New" charset="0"/>
                </a:rPr>
                <a:t>set_model</a:t>
              </a:r>
              <a:r>
                <a:rPr lang="en-US" dirty="0">
                  <a:latin typeface="Courier New" charset="0"/>
                  <a:ea typeface="Courier New" charset="0"/>
                  <a:cs typeface="Courier New" charset="0"/>
                </a:rPr>
                <a:t>(x)</a:t>
              </a:r>
            </a:p>
          </p:txBody>
        </p:sp>
        <p:sp>
          <p:nvSpPr>
            <p:cNvPr id="32" name="TextBox 2">
              <a:extLst>
                <a:ext uri="{FF2B5EF4-FFF2-40B4-BE49-F238E27FC236}">
                  <a16:creationId xmlns:a16="http://schemas.microsoft.com/office/drawing/2014/main" id="{7632CB57-6B01-3E43-9E58-0F0BDDD83740}"/>
                </a:ext>
              </a:extLst>
            </p:cNvPr>
            <p:cNvSpPr/>
            <p:nvPr/>
          </p:nvSpPr>
          <p:spPr>
            <a:xfrm>
              <a:off x="991393" y="2496921"/>
              <a:ext cx="2796551" cy="461616"/>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r>
                <a:rPr lang="en-US" dirty="0" err="1">
                  <a:latin typeface="Courier New" charset="0"/>
                  <a:ea typeface="Courier New" charset="0"/>
                  <a:cs typeface="Courier New" charset="0"/>
                </a:rPr>
                <a:t>A</a:t>
              </a:r>
              <a:r>
                <a:rPr lang="en-US" baseline="-25000" dirty="0" err="1">
                  <a:latin typeface="Courier New" charset="0"/>
                  <a:ea typeface="Courier New" charset="0"/>
                  <a:cs typeface="Courier New" charset="0"/>
                </a:rPr>
                <a:t>r</a:t>
              </a:r>
              <a:r>
                <a:rPr lang="en-US" dirty="0">
                  <a:latin typeface="Courier New" charset="0"/>
                  <a:ea typeface="Courier New" charset="0"/>
                  <a:cs typeface="Courier New" charset="0"/>
                </a:rPr>
                <a:t> </a:t>
              </a:r>
              <a:r>
                <a:rPr dirty="0">
                  <a:latin typeface="Courier New" charset="0"/>
                  <a:ea typeface="Courier New" charset="0"/>
                  <a:cs typeface="Courier New" charset="0"/>
                </a:rPr>
                <a:t>= </a:t>
              </a:r>
              <a:r>
                <a:rPr dirty="0" err="1">
                  <a:latin typeface="Courier New" charset="0"/>
                  <a:ea typeface="Courier New" charset="0"/>
                  <a:cs typeface="Courier New" charset="0"/>
                </a:rPr>
                <a:t>get_data</a:t>
              </a:r>
              <a:r>
                <a:rPr dirty="0">
                  <a:latin typeface="Courier New" charset="0"/>
                  <a:ea typeface="Courier New" charset="0"/>
                  <a:cs typeface="Courier New" charset="0"/>
                </a:rPr>
                <a:t>()</a:t>
              </a:r>
            </a:p>
          </p:txBody>
        </p:sp>
        <p:sp>
          <p:nvSpPr>
            <p:cNvPr id="34" name="TextBox 2">
              <a:extLst>
                <a:ext uri="{FF2B5EF4-FFF2-40B4-BE49-F238E27FC236}">
                  <a16:creationId xmlns:a16="http://schemas.microsoft.com/office/drawing/2014/main" id="{F77357AA-AD7A-E746-AC1B-95E2E1222191}"/>
                </a:ext>
              </a:extLst>
            </p:cNvPr>
            <p:cNvSpPr/>
            <p:nvPr/>
          </p:nvSpPr>
          <p:spPr>
            <a:xfrm>
              <a:off x="1115751" y="3309456"/>
              <a:ext cx="2857465" cy="461616"/>
            </a:xfrm>
            <a:prstGeom prst="rect">
              <a:avLst/>
            </a:prstGeom>
            <a:ln w="3175">
              <a:miter lim="400000"/>
            </a:ln>
            <a:extLst>
              <a:ext uri="{C572A759-6A51-4108-AA02-DFA0A04FC94B}">
                <ma14:wrappingTextBoxFlag xmlns="" xmlns:ma14="http://schemas.microsoft.com/office/mac/drawingml/2011/main" val="1"/>
              </a:ext>
            </a:extLst>
          </p:spPr>
          <p:txBody>
            <a:bodyPr wrap="none" lIns="45696" tIns="45696" rIns="45696" bIns="45696">
              <a:spAutoFit/>
            </a:bodyPr>
            <a:lstStyle/>
            <a:p>
              <a:pPr defTabSz="914400">
                <a:defRPr sz="2400">
                  <a:solidFill>
                    <a:srgbClr val="000000"/>
                  </a:solidFill>
                  <a:latin typeface="Monaco"/>
                  <a:ea typeface="Monaco"/>
                  <a:cs typeface="Monaco"/>
                  <a:sym typeface="Monaco"/>
                </a:defRPr>
              </a:pPr>
              <a:r>
                <a:rPr lang="en-US" dirty="0">
                  <a:latin typeface="Courier New" charset="0"/>
                  <a:ea typeface="Courier New" charset="0"/>
                  <a:cs typeface="Courier New" charset="0"/>
                </a:rPr>
                <a:t>x</a:t>
              </a:r>
              <a:r>
                <a:rPr dirty="0">
                  <a:latin typeface="Courier New" charset="0"/>
                  <a:ea typeface="Courier New" charset="0"/>
                  <a:cs typeface="Courier New" charset="0"/>
                </a:rPr>
                <a:t> = </a:t>
              </a:r>
              <a:r>
                <a:rPr dirty="0" err="1">
                  <a:latin typeface="Courier New" charset="0"/>
                  <a:ea typeface="Courier New" charset="0"/>
                  <a:cs typeface="Courier New" charset="0"/>
                </a:rPr>
                <a:t>get_</a:t>
              </a:r>
              <a:r>
                <a:rPr lang="en-US" dirty="0" err="1">
                  <a:latin typeface="Courier New" charset="0"/>
                  <a:ea typeface="Courier New" charset="0"/>
                  <a:cs typeface="Courier New" charset="0"/>
                </a:rPr>
                <a:t>model</a:t>
              </a:r>
              <a:r>
                <a:rPr dirty="0">
                  <a:latin typeface="Courier New" charset="0"/>
                  <a:ea typeface="Courier New" charset="0"/>
                  <a:cs typeface="Courier New" charset="0"/>
                </a:rPr>
                <a:t>()</a:t>
              </a:r>
            </a:p>
          </p:txBody>
        </p:sp>
      </p:grpSp>
      <p:sp>
        <p:nvSpPr>
          <p:cNvPr id="2" name="Title 1">
            <a:extLst>
              <a:ext uri="{FF2B5EF4-FFF2-40B4-BE49-F238E27FC236}">
                <a16:creationId xmlns:a16="http://schemas.microsoft.com/office/drawing/2014/main" id="{9B7653E3-289C-9044-A0B5-6928E426EACB}"/>
              </a:ext>
            </a:extLst>
          </p:cNvPr>
          <p:cNvSpPr>
            <a:spLocks noGrp="1"/>
          </p:cNvSpPr>
          <p:nvPr>
            <p:ph type="ctrTitle"/>
          </p:nvPr>
        </p:nvSpPr>
        <p:spPr/>
        <p:txBody>
          <a:bodyPr>
            <a:normAutofit fontScale="90000"/>
          </a:bodyPr>
          <a:lstStyle/>
          <a:p>
            <a:r>
              <a:rPr lang="en-US" dirty="0"/>
              <a:t>Sync. Single-Core SGD: Low Throughput</a:t>
            </a:r>
          </a:p>
        </p:txBody>
      </p:sp>
      <p:sp>
        <p:nvSpPr>
          <p:cNvPr id="26" name="Rectangle 56">
            <a:extLst>
              <a:ext uri="{FF2B5EF4-FFF2-40B4-BE49-F238E27FC236}">
                <a16:creationId xmlns:a16="http://schemas.microsoft.com/office/drawing/2014/main" id="{5CEC8495-F4CD-2641-A292-109E3980882F}"/>
              </a:ext>
            </a:extLst>
          </p:cNvPr>
          <p:cNvSpPr/>
          <p:nvPr/>
        </p:nvSpPr>
        <p:spPr>
          <a:xfrm>
            <a:off x="1160034" y="4786942"/>
            <a:ext cx="192626" cy="409760"/>
          </a:xfrm>
          <a:prstGeom prst="rect">
            <a:avLst/>
          </a:prstGeom>
          <a:ln w="25400">
            <a:solidFill>
              <a:srgbClr val="C00000"/>
            </a:solidFill>
            <a:miter/>
          </a:ln>
        </p:spPr>
        <p:txBody>
          <a:bodyPr lIns="45696" tIns="45696" rIns="45696" bIns="45696" anchor="ctr"/>
          <a:lstStyle/>
          <a:p>
            <a:pPr algn="ctr" defTabSz="914400">
              <a:defRPr sz="1800">
                <a:solidFill>
                  <a:srgbClr val="FFFFFF"/>
                </a:solidFill>
              </a:defRPr>
            </a:pPr>
            <a:endParaRPr/>
          </a:p>
        </p:txBody>
      </p:sp>
      <p:sp>
        <p:nvSpPr>
          <p:cNvPr id="27" name="Rectangle 56">
            <a:extLst>
              <a:ext uri="{FF2B5EF4-FFF2-40B4-BE49-F238E27FC236}">
                <a16:creationId xmlns:a16="http://schemas.microsoft.com/office/drawing/2014/main" id="{E536FC2B-3395-7646-9F27-1F6F0D8A0BDF}"/>
              </a:ext>
            </a:extLst>
          </p:cNvPr>
          <p:cNvSpPr/>
          <p:nvPr/>
        </p:nvSpPr>
        <p:spPr>
          <a:xfrm flipH="1">
            <a:off x="3694021" y="4012807"/>
            <a:ext cx="222587" cy="461616"/>
          </a:xfrm>
          <a:prstGeom prst="rect">
            <a:avLst/>
          </a:prstGeom>
          <a:ln w="25400">
            <a:solidFill>
              <a:srgbClr val="C00000"/>
            </a:solidFill>
            <a:miter/>
          </a:ln>
        </p:spPr>
        <p:txBody>
          <a:bodyPr lIns="45696" tIns="45696" rIns="45696" bIns="45696" anchor="ctr"/>
          <a:lstStyle/>
          <a:p>
            <a:pPr algn="ctr" defTabSz="914400">
              <a:defRPr sz="1800">
                <a:solidFill>
                  <a:srgbClr val="FFFFFF"/>
                </a:solidFill>
              </a:defRPr>
            </a:pPr>
            <a:endParaRPr/>
          </a:p>
        </p:txBody>
      </p:sp>
      <p:grpSp>
        <p:nvGrpSpPr>
          <p:cNvPr id="17" name="Group 16">
            <a:extLst>
              <a:ext uri="{FF2B5EF4-FFF2-40B4-BE49-F238E27FC236}">
                <a16:creationId xmlns:a16="http://schemas.microsoft.com/office/drawing/2014/main" id="{41753A17-EB5F-3642-B422-C5692EA893EC}"/>
              </a:ext>
            </a:extLst>
          </p:cNvPr>
          <p:cNvGrpSpPr/>
          <p:nvPr/>
        </p:nvGrpSpPr>
        <p:grpSpPr>
          <a:xfrm>
            <a:off x="5096612" y="1386003"/>
            <a:ext cx="6508805" cy="3452858"/>
            <a:chOff x="5096612" y="1386003"/>
            <a:chExt cx="6508805" cy="3452858"/>
          </a:xfrm>
        </p:grpSpPr>
        <p:sp>
          <p:nvSpPr>
            <p:cNvPr id="3" name="Data Source…">
              <a:extLst>
                <a:ext uri="{FF2B5EF4-FFF2-40B4-BE49-F238E27FC236}">
                  <a16:creationId xmlns:a16="http://schemas.microsoft.com/office/drawing/2014/main" id="{342246A3-FED3-3D48-88CB-B912676C7483}"/>
                </a:ext>
              </a:extLst>
            </p:cNvPr>
            <p:cNvSpPr/>
            <p:nvPr/>
          </p:nvSpPr>
          <p:spPr>
            <a:xfrm>
              <a:off x="5096612" y="3888460"/>
              <a:ext cx="1475675" cy="92327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algn="r" defTabSz="914400">
                <a:defRPr sz="1800" u="sng">
                  <a:solidFill>
                    <a:srgbClr val="000000"/>
                  </a:solidFill>
                  <a:latin typeface="DINPro-Bold"/>
                  <a:ea typeface="DINPro-Bold"/>
                  <a:cs typeface="DINPro-Bold"/>
                  <a:sym typeface="DINPro-Bold"/>
                </a:defRPr>
              </a:pPr>
              <a:r>
                <a:rPr lang="en-US" i="1" dirty="0">
                  <a:latin typeface="Lato" panose="020F0502020204030203" pitchFamily="34" charset="0"/>
                  <a:ea typeface="Lato" panose="020F0502020204030203" pitchFamily="34" charset="0"/>
                  <a:cs typeface="Lato" panose="020F0502020204030203" pitchFamily="34" charset="0"/>
                </a:rPr>
                <a:t>Training </a:t>
              </a:r>
              <a:r>
                <a:rPr i="1" dirty="0">
                  <a:latin typeface="Lato" panose="020F0502020204030203" pitchFamily="34" charset="0"/>
                  <a:ea typeface="Lato" panose="020F0502020204030203" pitchFamily="34" charset="0"/>
                  <a:cs typeface="Lato" panose="020F0502020204030203" pitchFamily="34" charset="0"/>
                </a:rPr>
                <a:t>Data</a:t>
              </a:r>
              <a:r>
                <a:rPr lang="en-US" i="1" dirty="0">
                  <a:latin typeface="Lato" panose="020F0502020204030203" pitchFamily="34" charset="0"/>
                  <a:ea typeface="Lato" panose="020F0502020204030203" pitchFamily="34" charset="0"/>
                  <a:cs typeface="Lato" panose="020F0502020204030203" pitchFamily="34" charset="0"/>
                </a:rPr>
                <a:t>:</a:t>
              </a:r>
              <a:endParaRPr i="1" dirty="0">
                <a:latin typeface="Lato" panose="020F0502020204030203" pitchFamily="34" charset="0"/>
                <a:ea typeface="Lato" panose="020F0502020204030203" pitchFamily="34" charset="0"/>
                <a:cs typeface="Lato" panose="020F0502020204030203" pitchFamily="34" charset="0"/>
              </a:endParaRPr>
            </a:p>
            <a:p>
              <a:pPr algn="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Database</a:t>
              </a:r>
              <a:r>
                <a:rPr lang="en-US" dirty="0">
                  <a:latin typeface="Lato" panose="020F0502020204030203" pitchFamily="34" charset="0"/>
                  <a:ea typeface="Lato" panose="020F0502020204030203" pitchFamily="34" charset="0"/>
                  <a:cs typeface="Lato" panose="020F0502020204030203" pitchFamily="34" charset="0"/>
                </a:rPr>
                <a:t>,</a:t>
              </a:r>
            </a:p>
            <a:p>
              <a:pPr algn="r" defTabSz="914400">
                <a:defRPr sz="1800">
                  <a:solidFill>
                    <a:srgbClr val="000000"/>
                  </a:solidFill>
                  <a:latin typeface="DINPro-Regular"/>
                  <a:ea typeface="DINPro-Regular"/>
                  <a:cs typeface="DINPro-Regular"/>
                  <a:sym typeface="DINPro-Regular"/>
                </a:defRPr>
              </a:pPr>
              <a:r>
                <a:rPr lang="en-US" dirty="0">
                  <a:latin typeface="Lato" panose="020F0502020204030203" pitchFamily="34" charset="0"/>
                  <a:ea typeface="Lato" panose="020F0502020204030203" pitchFamily="34" charset="0"/>
                  <a:cs typeface="Lato" panose="020F0502020204030203" pitchFamily="34" charset="0"/>
                </a:rPr>
                <a:t>Sensor</a:t>
              </a:r>
              <a:endParaRPr dirty="0">
                <a:latin typeface="Lato" panose="020F0502020204030203" pitchFamily="34" charset="0"/>
                <a:ea typeface="Lato" panose="020F0502020204030203" pitchFamily="34" charset="0"/>
                <a:cs typeface="Lato" panose="020F0502020204030203" pitchFamily="34" charset="0"/>
              </a:endParaRPr>
            </a:p>
          </p:txBody>
        </p:sp>
        <p:pic>
          <p:nvPicPr>
            <p:cNvPr id="4" name="rounded-square-calculating-device_318-33993.jpg" descr="rounded-square-calculating-device_318-33993.jpg">
              <a:extLst>
                <a:ext uri="{FF2B5EF4-FFF2-40B4-BE49-F238E27FC236}">
                  <a16:creationId xmlns:a16="http://schemas.microsoft.com/office/drawing/2014/main" id="{2ED49F31-5543-4E48-864D-15DB04C1BBBE}"/>
                </a:ext>
              </a:extLst>
            </p:cNvPr>
            <p:cNvPicPr>
              <a:picLocks noChangeAspect="1"/>
            </p:cNvPicPr>
            <p:nvPr/>
          </p:nvPicPr>
          <p:blipFill>
            <a:blip r:embed="rId3"/>
            <a:stretch>
              <a:fillRect/>
            </a:stretch>
          </p:blipFill>
          <p:spPr>
            <a:xfrm>
              <a:off x="7870450" y="2781358"/>
              <a:ext cx="1119382" cy="1119380"/>
            </a:xfrm>
            <a:prstGeom prst="rect">
              <a:avLst/>
            </a:prstGeom>
            <a:ln w="12700">
              <a:miter lim="400000"/>
            </a:ln>
          </p:spPr>
        </p:pic>
        <p:sp>
          <p:nvSpPr>
            <p:cNvPr id="5" name="Computation…">
              <a:extLst>
                <a:ext uri="{FF2B5EF4-FFF2-40B4-BE49-F238E27FC236}">
                  <a16:creationId xmlns:a16="http://schemas.microsoft.com/office/drawing/2014/main" id="{3E3099BC-73CC-8A4A-8A30-975EE5145B75}"/>
                </a:ext>
              </a:extLst>
            </p:cNvPr>
            <p:cNvSpPr/>
            <p:nvPr/>
          </p:nvSpPr>
          <p:spPr>
            <a:xfrm>
              <a:off x="7316975" y="3915582"/>
              <a:ext cx="2219047" cy="923279"/>
            </a:xfrm>
            <a:prstGeom prst="rect">
              <a:avLst/>
            </a:prstGeom>
            <a:ln w="3175">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algn="ctr" defTabSz="914400">
                <a:defRPr sz="1800" u="sng">
                  <a:solidFill>
                    <a:srgbClr val="000000"/>
                  </a:solidFill>
                  <a:latin typeface="DINPro-Bold"/>
                  <a:ea typeface="DINPro-Bold"/>
                  <a:cs typeface="DINPro-Bold"/>
                  <a:sym typeface="DINPro-Bold"/>
                </a:defRPr>
              </a:pPr>
              <a:r>
                <a:rPr i="1" dirty="0">
                  <a:latin typeface="Lato" panose="020F0502020204030203" pitchFamily="34" charset="0"/>
                  <a:ea typeface="Lato" panose="020F0502020204030203" pitchFamily="34" charset="0"/>
                  <a:cs typeface="Lato" panose="020F0502020204030203" pitchFamily="34" charset="0"/>
                </a:rPr>
                <a:t>Comput</a:t>
              </a:r>
              <a:r>
                <a:rPr lang="en-US" i="1" dirty="0">
                  <a:latin typeface="Lato" panose="020F0502020204030203" pitchFamily="34" charset="0"/>
                  <a:ea typeface="Lato" panose="020F0502020204030203" pitchFamily="34" charset="0"/>
                  <a:cs typeface="Lato" panose="020F0502020204030203" pitchFamily="34" charset="0"/>
                </a:rPr>
                <a:t>ing </a:t>
              </a:r>
              <a:r>
                <a:rPr i="1" dirty="0">
                  <a:latin typeface="Lato" panose="020F0502020204030203" pitchFamily="34" charset="0"/>
                  <a:ea typeface="Lato" panose="020F0502020204030203" pitchFamily="34" charset="0"/>
                  <a:cs typeface="Lato" panose="020F0502020204030203" pitchFamily="34" charset="0"/>
                </a:rPr>
                <a:t>Device</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algn="ct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FPGA</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algn="ct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GPU, CPU</a:t>
              </a:r>
            </a:p>
          </p:txBody>
        </p:sp>
        <p:pic>
          <p:nvPicPr>
            <p:cNvPr id="6" name="Icons8-Ios7-Industry-Memory-Module.ico" descr="Icons8-Ios7-Industry-Memory-Module.ico">
              <a:extLst>
                <a:ext uri="{FF2B5EF4-FFF2-40B4-BE49-F238E27FC236}">
                  <a16:creationId xmlns:a16="http://schemas.microsoft.com/office/drawing/2014/main" id="{6E31F0CA-199C-D748-89E1-753D9BC95236}"/>
                </a:ext>
              </a:extLst>
            </p:cNvPr>
            <p:cNvPicPr>
              <a:picLocks noChangeAspect="1"/>
            </p:cNvPicPr>
            <p:nvPr/>
          </p:nvPicPr>
          <p:blipFill>
            <a:blip r:embed="rId4"/>
            <a:stretch>
              <a:fillRect/>
            </a:stretch>
          </p:blipFill>
          <p:spPr>
            <a:xfrm rot="5400000">
              <a:off x="10392422" y="2742770"/>
              <a:ext cx="1212996" cy="1212994"/>
            </a:xfrm>
            <a:prstGeom prst="rect">
              <a:avLst/>
            </a:prstGeom>
            <a:ln w="12700">
              <a:miter lim="400000"/>
            </a:ln>
          </p:spPr>
        </p:pic>
        <p:sp>
          <p:nvSpPr>
            <p:cNvPr id="7" name="Storage Device…">
              <a:extLst>
                <a:ext uri="{FF2B5EF4-FFF2-40B4-BE49-F238E27FC236}">
                  <a16:creationId xmlns:a16="http://schemas.microsoft.com/office/drawing/2014/main" id="{961DD73F-2BA1-A744-904F-1F9E75B0D3F1}"/>
                </a:ext>
              </a:extLst>
            </p:cNvPr>
            <p:cNvSpPr/>
            <p:nvPr/>
          </p:nvSpPr>
          <p:spPr>
            <a:xfrm>
              <a:off x="10631405" y="3845695"/>
              <a:ext cx="914623" cy="923279"/>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1800" u="sng">
                  <a:solidFill>
                    <a:srgbClr val="000000"/>
                  </a:solidFill>
                  <a:latin typeface="DINPro-Bold"/>
                  <a:ea typeface="DINPro-Bold"/>
                  <a:cs typeface="DINPro-Bold"/>
                  <a:sym typeface="DINPro-Bold"/>
                </a:defRPr>
              </a:pPr>
              <a:r>
                <a:rPr lang="en-US" i="1" dirty="0">
                  <a:latin typeface="Lato" panose="020F0502020204030203" pitchFamily="34" charset="0"/>
                  <a:ea typeface="Lato" panose="020F0502020204030203" pitchFamily="34" charset="0"/>
                  <a:cs typeface="Lato" panose="020F0502020204030203" pitchFamily="34" charset="0"/>
                </a:rPr>
                <a:t>Model x</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DRAM</a:t>
              </a:r>
              <a:r>
                <a:rPr lang="en-US" dirty="0">
                  <a:latin typeface="Lato" panose="020F0502020204030203" pitchFamily="34" charset="0"/>
                  <a:ea typeface="Lato" panose="020F0502020204030203" pitchFamily="34" charset="0"/>
                  <a:cs typeface="Lato" panose="020F0502020204030203" pitchFamily="34" charset="0"/>
                </a:rPr>
                <a:t>,</a:t>
              </a:r>
              <a:endParaRPr dirty="0">
                <a:latin typeface="Lato" panose="020F0502020204030203" pitchFamily="34" charset="0"/>
                <a:ea typeface="Lato" panose="020F0502020204030203" pitchFamily="34" charset="0"/>
                <a:cs typeface="Lato" panose="020F0502020204030203" pitchFamily="34" charset="0"/>
              </a:endParaRPr>
            </a:p>
            <a:p>
              <a:pPr defTabSz="914400">
                <a:defRPr sz="18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Cache</a:t>
              </a:r>
            </a:p>
          </p:txBody>
        </p:sp>
        <p:sp>
          <p:nvSpPr>
            <p:cNvPr id="8" name="Line">
              <a:extLst>
                <a:ext uri="{FF2B5EF4-FFF2-40B4-BE49-F238E27FC236}">
                  <a16:creationId xmlns:a16="http://schemas.microsoft.com/office/drawing/2014/main" id="{243251B8-9933-CA43-8408-A710867F212C}"/>
                </a:ext>
              </a:extLst>
            </p:cNvPr>
            <p:cNvSpPr/>
            <p:nvPr/>
          </p:nvSpPr>
          <p:spPr>
            <a:xfrm>
              <a:off x="6529522" y="3349267"/>
              <a:ext cx="1330763"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9" name="Data Ar">
              <a:extLst>
                <a:ext uri="{FF2B5EF4-FFF2-40B4-BE49-F238E27FC236}">
                  <a16:creationId xmlns:a16="http://schemas.microsoft.com/office/drawing/2014/main" id="{A01FE828-B907-0B4A-8F33-AA475B0C9D0D}"/>
                </a:ext>
              </a:extLst>
            </p:cNvPr>
            <p:cNvSpPr/>
            <p:nvPr/>
          </p:nvSpPr>
          <p:spPr>
            <a:xfrm>
              <a:off x="6652123" y="2921147"/>
              <a:ext cx="1100572"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Data </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sp>
          <p:nvSpPr>
            <p:cNvPr id="10" name="Line">
              <a:extLst>
                <a:ext uri="{FF2B5EF4-FFF2-40B4-BE49-F238E27FC236}">
                  <a16:creationId xmlns:a16="http://schemas.microsoft.com/office/drawing/2014/main" id="{67B97405-A59E-3840-8E2D-5F777EF1D14C}"/>
                </a:ext>
              </a:extLst>
            </p:cNvPr>
            <p:cNvSpPr/>
            <p:nvPr/>
          </p:nvSpPr>
          <p:spPr>
            <a:xfrm flipH="1" flipV="1">
              <a:off x="8985254" y="3349267"/>
              <a:ext cx="1335544" cy="2"/>
            </a:xfrm>
            <a:prstGeom prst="line">
              <a:avLst/>
            </a:prstGeom>
            <a:ln w="12700" cap="rnd">
              <a:solidFill>
                <a:srgbClr val="000000"/>
              </a:solidFill>
              <a:headEnd type="ova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1" name="Model x">
              <a:extLst>
                <a:ext uri="{FF2B5EF4-FFF2-40B4-BE49-F238E27FC236}">
                  <a16:creationId xmlns:a16="http://schemas.microsoft.com/office/drawing/2014/main" id="{9CFCFF2A-0D74-8443-80C5-E9C724147C85}"/>
                </a:ext>
              </a:extLst>
            </p:cNvPr>
            <p:cNvSpPr/>
            <p:nvPr/>
          </p:nvSpPr>
          <p:spPr>
            <a:xfrm>
              <a:off x="9113671" y="2921147"/>
              <a:ext cx="1191942"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Model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p>
          </p:txBody>
        </p:sp>
        <p:sp>
          <p:nvSpPr>
            <p:cNvPr id="12" name="Line">
              <a:extLst>
                <a:ext uri="{FF2B5EF4-FFF2-40B4-BE49-F238E27FC236}">
                  <a16:creationId xmlns:a16="http://schemas.microsoft.com/office/drawing/2014/main" id="{AE879CD7-BAD9-134F-80C0-5CAF42B29DF0}"/>
                </a:ext>
              </a:extLst>
            </p:cNvPr>
            <p:cNvSpPr/>
            <p:nvPr/>
          </p:nvSpPr>
          <p:spPr>
            <a:xfrm flipH="1">
              <a:off x="11054278" y="1844063"/>
              <a:ext cx="2" cy="998227"/>
            </a:xfrm>
            <a:prstGeom prst="line">
              <a:avLst/>
            </a:prstGeom>
            <a:ln w="12700" cap="rnd">
              <a:solidFill>
                <a:srgbClr val="000000"/>
              </a:solidFill>
              <a:tailEnd type="triangle"/>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3" name="Line">
              <a:extLst>
                <a:ext uri="{FF2B5EF4-FFF2-40B4-BE49-F238E27FC236}">
                  <a16:creationId xmlns:a16="http://schemas.microsoft.com/office/drawing/2014/main" id="{DE9318F8-08D6-A94D-BDA7-FAD6E817CCDA}"/>
                </a:ext>
              </a:extLst>
            </p:cNvPr>
            <p:cNvSpPr/>
            <p:nvPr/>
          </p:nvSpPr>
          <p:spPr>
            <a:xfrm flipV="1">
              <a:off x="8430139" y="1848237"/>
              <a:ext cx="2" cy="864442"/>
            </a:xfrm>
            <a:prstGeom prst="line">
              <a:avLst/>
            </a:prstGeom>
            <a:ln w="12700" cap="rnd">
              <a:solidFill>
                <a:srgbClr val="000000"/>
              </a:solidFill>
              <a:headEnd type="ova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4" name="Line">
              <a:extLst>
                <a:ext uri="{FF2B5EF4-FFF2-40B4-BE49-F238E27FC236}">
                  <a16:creationId xmlns:a16="http://schemas.microsoft.com/office/drawing/2014/main" id="{E0A700AF-5AC7-C14D-8F37-4C16067FC3F0}"/>
                </a:ext>
              </a:extLst>
            </p:cNvPr>
            <p:cNvSpPr/>
            <p:nvPr/>
          </p:nvSpPr>
          <p:spPr>
            <a:xfrm flipH="1" flipV="1">
              <a:off x="8427102" y="1846278"/>
              <a:ext cx="2627606" cy="2"/>
            </a:xfrm>
            <a:prstGeom prst="line">
              <a:avLst/>
            </a:prstGeom>
            <a:ln w="12700" cap="rnd">
              <a:solidFill>
                <a:srgbClr val="000000"/>
              </a:solidFill>
            </a:ln>
          </p:spPr>
          <p:txBody>
            <a:bodyPr lIns="45696" tIns="45696" rIns="45696" bIns="45696"/>
            <a:lstStyle/>
            <a:p>
              <a:pPr defTabSz="914400">
                <a:defRPr sz="1800">
                  <a:solidFill>
                    <a:srgbClr val="000000"/>
                  </a:solidFill>
                </a:defRPr>
              </a:pPr>
              <a:endParaRPr>
                <a:latin typeface="Lato" panose="020F0502020204030203" pitchFamily="34" charset="0"/>
                <a:ea typeface="Lato" panose="020F0502020204030203" pitchFamily="34" charset="0"/>
                <a:cs typeface="Lato" panose="020F0502020204030203" pitchFamily="34" charset="0"/>
              </a:endParaRPr>
            </a:p>
          </p:txBody>
        </p:sp>
        <p:sp>
          <p:nvSpPr>
            <p:cNvPr id="15" name="Gradient: dot(Ar, x)Ar">
              <a:extLst>
                <a:ext uri="{FF2B5EF4-FFF2-40B4-BE49-F238E27FC236}">
                  <a16:creationId xmlns:a16="http://schemas.microsoft.com/office/drawing/2014/main" id="{4670B874-4AE7-4842-AA59-67F1789AB592}"/>
                </a:ext>
              </a:extLst>
            </p:cNvPr>
            <p:cNvSpPr/>
            <p:nvPr/>
          </p:nvSpPr>
          <p:spPr>
            <a:xfrm>
              <a:off x="8347067" y="1386003"/>
              <a:ext cx="3101119" cy="461614"/>
            </a:xfrm>
            <a:prstGeom prst="rect">
              <a:avLst/>
            </a:prstGeom>
            <a:ln w="3175">
              <a:miter lim="400000"/>
            </a:ln>
            <a:extLst>
              <a:ext uri="{C572A759-6A51-4108-AA02-DFA0A04FC94B}">
                <ma14:wrappingTextBoxFlag xmlns:ma14="http://schemas.microsoft.com/office/mac/drawingml/2011/main" xmlns="" val="1"/>
              </a:ext>
            </a:extLst>
          </p:spPr>
          <p:txBody>
            <a:bodyPr wrap="none" lIns="45695" tIns="45695" rIns="45695" bIns="45695">
              <a:spAutoFit/>
            </a:bodyPr>
            <a:lstStyle/>
            <a:p>
              <a:pPr defTabSz="914400">
                <a:defRPr sz="2400">
                  <a:solidFill>
                    <a:srgbClr val="000000"/>
                  </a:solidFill>
                  <a:latin typeface="DINPro-Regular"/>
                  <a:ea typeface="DINPro-Regular"/>
                  <a:cs typeface="DINPro-Regular"/>
                  <a:sym typeface="DINPro-Regular"/>
                </a:defRPr>
              </a:pPr>
              <a:r>
                <a:rPr dirty="0">
                  <a:latin typeface="Lato" panose="020F0502020204030203" pitchFamily="34" charset="0"/>
                  <a:ea typeface="Lato" panose="020F0502020204030203" pitchFamily="34" charset="0"/>
                  <a:cs typeface="Lato" panose="020F0502020204030203" pitchFamily="34" charset="0"/>
                </a:rPr>
                <a:t>Gradient</a:t>
              </a:r>
              <a:r>
                <a:rPr lang="en-US" dirty="0">
                  <a:latin typeface="Lato" panose="020F0502020204030203" pitchFamily="34" charset="0"/>
                  <a:ea typeface="Lato" panose="020F0502020204030203" pitchFamily="34" charset="0"/>
                  <a:cs typeface="Lato" panose="020F0502020204030203" pitchFamily="34" charset="0"/>
                </a:rPr>
                <a:t> g</a:t>
              </a:r>
              <a:r>
                <a:rPr dirty="0">
                  <a:latin typeface="Lato" panose="020F0502020204030203" pitchFamily="34" charset="0"/>
                  <a:ea typeface="Lato" panose="020F0502020204030203" pitchFamily="34" charset="0"/>
                  <a:cs typeface="Lato" panose="020F0502020204030203" pitchFamily="34" charset="0"/>
                </a:rPr>
                <a:t>: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dot(</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r>
                <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 </a:t>
              </a:r>
              <a:r>
                <a:rPr dirty="0">
                  <a:solidFill>
                    <a:srgbClr val="FF2600"/>
                  </a:solidFill>
                  <a:latin typeface="Lato" panose="020F0502020204030203" pitchFamily="34" charset="0"/>
                  <a:ea typeface="Lato" panose="020F0502020204030203" pitchFamily="34" charset="0"/>
                  <a:cs typeface="Lato" panose="020F0502020204030203" pitchFamily="34" charset="0"/>
                  <a:sym typeface="DINPro-Bold"/>
                </a:rPr>
                <a:t>x)</a:t>
              </a:r>
              <a:r>
                <a:rPr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A</a:t>
              </a:r>
              <a:r>
                <a:rPr baseline="-5998" dirty="0" err="1">
                  <a:solidFill>
                    <a:srgbClr val="FF2600"/>
                  </a:solidFill>
                  <a:latin typeface="Lato" panose="020F0502020204030203" pitchFamily="34" charset="0"/>
                  <a:ea typeface="Lato" panose="020F0502020204030203" pitchFamily="34" charset="0"/>
                  <a:cs typeface="Lato" panose="020F0502020204030203" pitchFamily="34" charset="0"/>
                  <a:sym typeface="DINPro-Bold"/>
                </a:rPr>
                <a:t>r</a:t>
              </a:r>
              <a:endParaRPr baseline="-5998" dirty="0">
                <a:solidFill>
                  <a:srgbClr val="FF2600"/>
                </a:solidFill>
                <a:latin typeface="Lato" panose="020F0502020204030203" pitchFamily="34" charset="0"/>
                <a:ea typeface="Lato" panose="020F0502020204030203" pitchFamily="34" charset="0"/>
                <a:cs typeface="Lato" panose="020F0502020204030203" pitchFamily="34" charset="0"/>
                <a:sym typeface="DINPro-Bold"/>
              </a:endParaRPr>
            </a:p>
          </p:txBody>
        </p:sp>
        <p:pic>
          <p:nvPicPr>
            <p:cNvPr id="28" name="Industry-Infrared-Sensor-icon.png" descr="Industry-Infrared-Sensor-icon.png">
              <a:extLst>
                <a:ext uri="{FF2B5EF4-FFF2-40B4-BE49-F238E27FC236}">
                  <a16:creationId xmlns:a16="http://schemas.microsoft.com/office/drawing/2014/main" id="{9F9C5647-7324-EC46-A8DE-7BA5393425B9}"/>
                </a:ext>
              </a:extLst>
            </p:cNvPr>
            <p:cNvPicPr>
              <a:picLocks noChangeAspect="1"/>
            </p:cNvPicPr>
            <p:nvPr/>
          </p:nvPicPr>
          <p:blipFill>
            <a:blip r:embed="rId5"/>
            <a:stretch>
              <a:fillRect/>
            </a:stretch>
          </p:blipFill>
          <p:spPr>
            <a:xfrm>
              <a:off x="5505086" y="2883140"/>
              <a:ext cx="975646" cy="975646"/>
            </a:xfrm>
            <a:prstGeom prst="rect">
              <a:avLst/>
            </a:prstGeom>
            <a:ln w="12700">
              <a:miter lim="400000"/>
            </a:ln>
          </p:spPr>
        </p:pic>
      </p:grpSp>
      <p:sp>
        <p:nvSpPr>
          <p:cNvPr id="30" name="TextBox 29">
            <a:extLst>
              <a:ext uri="{FF2B5EF4-FFF2-40B4-BE49-F238E27FC236}">
                <a16:creationId xmlns:a16="http://schemas.microsoft.com/office/drawing/2014/main" id="{056B1162-CF65-6742-BE2B-9282913D48A9}"/>
              </a:ext>
            </a:extLst>
          </p:cNvPr>
          <p:cNvSpPr txBox="1"/>
          <p:nvPr/>
        </p:nvSpPr>
        <p:spPr>
          <a:xfrm>
            <a:off x="749687" y="1451150"/>
            <a:ext cx="3171061" cy="584775"/>
          </a:xfrm>
          <a:prstGeom prst="rect">
            <a:avLst/>
          </a:prstGeom>
          <a:noFill/>
        </p:spPr>
        <p:txBody>
          <a:bodyPr wrap="none" rtlCol="0">
            <a:spAutoFit/>
          </a:bodyPr>
          <a:lstStyle/>
          <a:p>
            <a:r>
              <a:rPr lang="en-US" sz="3200" b="1" i="1" u="sng" dirty="0"/>
              <a:t>CPU – Single Core</a:t>
            </a:r>
          </a:p>
        </p:txBody>
      </p:sp>
      <p:sp>
        <p:nvSpPr>
          <p:cNvPr id="31" name="TextBox 30">
            <a:extLst>
              <a:ext uri="{FF2B5EF4-FFF2-40B4-BE49-F238E27FC236}">
                <a16:creationId xmlns:a16="http://schemas.microsoft.com/office/drawing/2014/main" id="{7B92DC42-20A1-9949-BEAD-00C22E643507}"/>
              </a:ext>
            </a:extLst>
          </p:cNvPr>
          <p:cNvSpPr txBox="1"/>
          <p:nvPr/>
        </p:nvSpPr>
        <p:spPr>
          <a:xfrm>
            <a:off x="4655280" y="5521551"/>
            <a:ext cx="6890748" cy="523220"/>
          </a:xfrm>
          <a:prstGeom prst="rect">
            <a:avLst/>
          </a:prstGeom>
          <a:noFill/>
        </p:spPr>
        <p:txBody>
          <a:bodyPr wrap="square" rtlCol="0">
            <a:spAutoFit/>
          </a:bodyPr>
          <a:lstStyle/>
          <a:p>
            <a:r>
              <a:rPr lang="en-US" sz="2800" b="1" i="1" dirty="0">
                <a:latin typeface="Lato" panose="020F0502020204030203" pitchFamily="34" charset="0"/>
                <a:ea typeface="Lato" panose="020F0502020204030203" pitchFamily="34" charset="0"/>
                <a:cs typeface="Lato" panose="020F0502020204030203" pitchFamily="34" charset="0"/>
              </a:rPr>
              <a:t>Causes Problem When Using Multiple Cores.</a:t>
            </a:r>
          </a:p>
        </p:txBody>
      </p:sp>
      <p:sp>
        <p:nvSpPr>
          <p:cNvPr id="35" name="Data Ar">
            <a:extLst>
              <a:ext uri="{FF2B5EF4-FFF2-40B4-BE49-F238E27FC236}">
                <a16:creationId xmlns:a16="http://schemas.microsoft.com/office/drawing/2014/main" id="{10A05D51-7626-D141-846F-1B22B3E98EF3}"/>
              </a:ext>
            </a:extLst>
          </p:cNvPr>
          <p:cNvSpPr/>
          <p:nvPr/>
        </p:nvSpPr>
        <p:spPr>
          <a:xfrm>
            <a:off x="4197553" y="4945056"/>
            <a:ext cx="7348475" cy="420577"/>
          </a:xfrm>
          <a:prstGeom prst="rect">
            <a:avLst/>
          </a:prstGeom>
          <a:ln w="25400">
            <a:solidFill>
              <a:srgbClr val="C00000"/>
            </a:solidFill>
            <a:miter lim="400000"/>
          </a:ln>
          <a:extLst>
            <a:ext uri="{C572A759-6A51-4108-AA02-DFA0A04FC94B}">
              <ma14:wrappingTextBoxFlag xmlns:ma14="http://schemas.microsoft.com/office/mac/drawingml/2011/main" xmlns="" val="1"/>
            </a:ext>
          </a:extLst>
        </p:spPr>
        <p:txBody>
          <a:bodyPr wrap="square" lIns="45695" tIns="45695" rIns="45695" bIns="45695">
            <a:spAutoFit/>
          </a:bodyPr>
          <a:lstStyle/>
          <a:p>
            <a:pPr defTabSz="914400">
              <a:defRPr sz="2400">
                <a:solidFill>
                  <a:srgbClr val="000000"/>
                </a:solidFill>
                <a:latin typeface="DINPro-Regular"/>
                <a:ea typeface="DINPro-Regular"/>
                <a:cs typeface="DINPro-Regular"/>
                <a:sym typeface="DINPro-Regular"/>
              </a:defRPr>
            </a:pPr>
            <a:r>
              <a:rPr lang="en-US" sz="3200" baseline="-5998" dirty="0">
                <a:solidFill>
                  <a:srgbClr val="FF2600"/>
                </a:solidFill>
                <a:latin typeface="DINPro-Bold"/>
                <a:ea typeface="DINPro-Bold"/>
                <a:cs typeface="DINPro-Bold"/>
                <a:sym typeface="DINPro-Bold"/>
              </a:rPr>
              <a:t>Read After Write (RAW) Dependency Regarding the Model x</a:t>
            </a:r>
            <a:endParaRPr sz="3200" baseline="-5998" dirty="0">
              <a:solidFill>
                <a:srgbClr val="FF2600"/>
              </a:solidFill>
              <a:latin typeface="DINPro-Bold"/>
              <a:ea typeface="DINPro-Bold"/>
              <a:cs typeface="DINPro-Bold"/>
              <a:sym typeface="DINPro-Bold"/>
            </a:endParaRPr>
          </a:p>
        </p:txBody>
      </p:sp>
    </p:spTree>
    <p:extLst>
      <p:ext uri="{BB962C8B-B14F-4D97-AF65-F5344CB8AC3E}">
        <p14:creationId xmlns:p14="http://schemas.microsoft.com/office/powerpoint/2010/main" val="37425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1"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53E3-289C-9044-A0B5-6928E426EACB}"/>
              </a:ext>
            </a:extLst>
          </p:cNvPr>
          <p:cNvSpPr>
            <a:spLocks noGrp="1"/>
          </p:cNvSpPr>
          <p:nvPr>
            <p:ph type="ctrTitle"/>
          </p:nvPr>
        </p:nvSpPr>
        <p:spPr/>
        <p:txBody>
          <a:bodyPr>
            <a:normAutofit fontScale="90000"/>
          </a:bodyPr>
          <a:lstStyle/>
          <a:p>
            <a:r>
              <a:rPr lang="en-US" dirty="0"/>
              <a:t>Async. Multi-Core SGD: High Throughput</a:t>
            </a:r>
          </a:p>
        </p:txBody>
      </p:sp>
      <p:sp>
        <p:nvSpPr>
          <p:cNvPr id="30" name="TextBox 29">
            <a:extLst>
              <a:ext uri="{FF2B5EF4-FFF2-40B4-BE49-F238E27FC236}">
                <a16:creationId xmlns:a16="http://schemas.microsoft.com/office/drawing/2014/main" id="{056B1162-CF65-6742-BE2B-9282913D48A9}"/>
              </a:ext>
            </a:extLst>
          </p:cNvPr>
          <p:cNvSpPr txBox="1"/>
          <p:nvPr/>
        </p:nvSpPr>
        <p:spPr>
          <a:xfrm>
            <a:off x="631685" y="1886930"/>
            <a:ext cx="9555303" cy="2554545"/>
          </a:xfrm>
          <a:prstGeom prst="rect">
            <a:avLst/>
          </a:prstGeom>
          <a:noFill/>
        </p:spPr>
        <p:txBody>
          <a:bodyPr wrap="square" rtlCol="0">
            <a:spAutoFit/>
          </a:bodyPr>
          <a:lstStyle/>
          <a:p>
            <a:r>
              <a:rPr lang="en-US" sz="3200" dirty="0">
                <a:solidFill>
                  <a:schemeClr val="tx2">
                    <a:lumMod val="50000"/>
                  </a:schemeClr>
                </a:solidFill>
              </a:rPr>
              <a:t>Multi-core SGD relies on asynchrony.</a:t>
            </a:r>
          </a:p>
          <a:p>
            <a:pPr lvl="1"/>
            <a:endParaRPr lang="en-US" sz="3200" b="1" i="1" dirty="0">
              <a:solidFill>
                <a:schemeClr val="tx2">
                  <a:lumMod val="50000"/>
                </a:schemeClr>
              </a:solidFill>
            </a:endParaRPr>
          </a:p>
          <a:p>
            <a:pPr lvl="1"/>
            <a:r>
              <a:rPr lang="en-US" sz="3200" b="1" i="1" dirty="0">
                <a:solidFill>
                  <a:schemeClr val="tx2">
                    <a:lumMod val="50000"/>
                  </a:schemeClr>
                </a:solidFill>
              </a:rPr>
              <a:t>	</a:t>
            </a:r>
            <a:r>
              <a:rPr lang="en-US" sz="3200" b="1" i="1" dirty="0" err="1">
                <a:solidFill>
                  <a:schemeClr val="tx2">
                    <a:lumMod val="50000"/>
                  </a:schemeClr>
                </a:solidFill>
              </a:rPr>
              <a:t>HogWild</a:t>
            </a:r>
            <a:r>
              <a:rPr lang="en-US" sz="3200" b="1" i="1" dirty="0">
                <a:solidFill>
                  <a:schemeClr val="tx2">
                    <a:lumMod val="50000"/>
                  </a:schemeClr>
                </a:solidFill>
              </a:rPr>
              <a:t>!</a:t>
            </a:r>
            <a:r>
              <a:rPr lang="en-US" sz="3200" b="1" dirty="0">
                <a:solidFill>
                  <a:schemeClr val="tx2">
                    <a:lumMod val="50000"/>
                  </a:schemeClr>
                </a:solidFill>
              </a:rPr>
              <a:t> </a:t>
            </a:r>
            <a:r>
              <a:rPr lang="en-US" sz="2400" dirty="0">
                <a:solidFill>
                  <a:schemeClr val="tx2">
                    <a:lumMod val="50000"/>
                  </a:schemeClr>
                </a:solidFill>
              </a:rPr>
              <a:t>[1]</a:t>
            </a:r>
          </a:p>
          <a:p>
            <a:endParaRPr lang="en-US" sz="3200" b="1" i="1" dirty="0">
              <a:solidFill>
                <a:schemeClr val="tx2">
                  <a:lumMod val="50000"/>
                </a:schemeClr>
              </a:solidFill>
            </a:endParaRPr>
          </a:p>
          <a:p>
            <a:r>
              <a:rPr lang="en-US" sz="3200" b="1" i="1" dirty="0">
                <a:solidFill>
                  <a:schemeClr val="tx2">
                    <a:lumMod val="50000"/>
                  </a:schemeClr>
                </a:solidFill>
              </a:rPr>
              <a:t>	ModelAverage </a:t>
            </a:r>
            <a:r>
              <a:rPr lang="en-US" sz="2400" dirty="0">
                <a:solidFill>
                  <a:schemeClr val="tx2">
                    <a:lumMod val="50000"/>
                  </a:schemeClr>
                </a:solidFill>
              </a:rPr>
              <a:t>[2]</a:t>
            </a:r>
            <a:endParaRPr lang="en-US" sz="2400" b="1" i="1" dirty="0">
              <a:solidFill>
                <a:schemeClr val="tx2">
                  <a:lumMod val="50000"/>
                </a:schemeClr>
              </a:solidFill>
            </a:endParaRPr>
          </a:p>
        </p:txBody>
      </p:sp>
      <p:sp>
        <p:nvSpPr>
          <p:cNvPr id="29" name="TextBox 28">
            <a:extLst>
              <a:ext uri="{FF2B5EF4-FFF2-40B4-BE49-F238E27FC236}">
                <a16:creationId xmlns:a16="http://schemas.microsoft.com/office/drawing/2014/main" id="{AAB6E481-2041-BD45-9764-9B0A382033B3}"/>
              </a:ext>
            </a:extLst>
          </p:cNvPr>
          <p:cNvSpPr txBox="1"/>
          <p:nvPr/>
        </p:nvSpPr>
        <p:spPr>
          <a:xfrm>
            <a:off x="144965" y="5242537"/>
            <a:ext cx="11901487" cy="1200329"/>
          </a:xfrm>
          <a:prstGeom prst="rect">
            <a:avLst/>
          </a:prstGeom>
          <a:noFill/>
        </p:spPr>
        <p:txBody>
          <a:bodyPr wrap="square" rtlCol="0">
            <a:spAutoFit/>
          </a:bodyPr>
          <a:lstStyle/>
          <a:p>
            <a:r>
              <a:rPr lang="en-US" sz="2400" dirty="0">
                <a:solidFill>
                  <a:schemeClr val="tx2">
                    <a:lumMod val="50000"/>
                  </a:schemeClr>
                </a:solidFill>
              </a:rPr>
              <a:t>[1] Hogwild: A Lock-Free Approach to Parallelizing Stochastic Gradient Descent. </a:t>
            </a:r>
            <a:r>
              <a:rPr lang="en-US" sz="2400" dirty="0"/>
              <a:t>In NIPS. 2011.</a:t>
            </a:r>
            <a:endParaRPr lang="en-US" sz="2400" dirty="0">
              <a:solidFill>
                <a:schemeClr val="tx2">
                  <a:lumMod val="50000"/>
                </a:schemeClr>
              </a:solidFill>
            </a:endParaRPr>
          </a:p>
          <a:p>
            <a:endParaRPr lang="en-US" sz="2400" dirty="0">
              <a:solidFill>
                <a:schemeClr val="tx2">
                  <a:lumMod val="50000"/>
                </a:schemeClr>
              </a:solidFill>
            </a:endParaRPr>
          </a:p>
          <a:p>
            <a:r>
              <a:rPr lang="en-US" sz="2400" dirty="0">
                <a:solidFill>
                  <a:schemeClr val="tx2">
                    <a:lumMod val="50000"/>
                  </a:schemeClr>
                </a:solidFill>
              </a:rPr>
              <a:t>[2] </a:t>
            </a:r>
            <a:r>
              <a:rPr lang="en-US" sz="2400" dirty="0"/>
              <a:t>Parallelized Stochastic Gradient Descent. In NIPS. 2010.</a:t>
            </a:r>
            <a:endParaRPr lang="en-US" sz="2400" dirty="0">
              <a:solidFill>
                <a:schemeClr val="tx2">
                  <a:lumMod val="50000"/>
                </a:schemeClr>
              </a:solidFill>
            </a:endParaRPr>
          </a:p>
        </p:txBody>
      </p:sp>
    </p:spTree>
    <p:extLst>
      <p:ext uri="{BB962C8B-B14F-4D97-AF65-F5344CB8AC3E}">
        <p14:creationId xmlns:p14="http://schemas.microsoft.com/office/powerpoint/2010/main" val="30428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53E3-289C-9044-A0B5-6928E426EACB}"/>
              </a:ext>
            </a:extLst>
          </p:cNvPr>
          <p:cNvSpPr>
            <a:spLocks noGrp="1"/>
          </p:cNvSpPr>
          <p:nvPr>
            <p:ph type="ctrTitle"/>
          </p:nvPr>
        </p:nvSpPr>
        <p:spPr/>
        <p:txBody>
          <a:bodyPr>
            <a:normAutofit fontScale="90000"/>
          </a:bodyPr>
          <a:lstStyle/>
          <a:p>
            <a:r>
              <a:rPr lang="en-US" dirty="0"/>
              <a:t>Synchrony vs. Asynchrony on CPUs</a:t>
            </a:r>
          </a:p>
        </p:txBody>
      </p:sp>
      <p:graphicFrame>
        <p:nvGraphicFramePr>
          <p:cNvPr id="35" name="Table 34">
            <a:extLst>
              <a:ext uri="{FF2B5EF4-FFF2-40B4-BE49-F238E27FC236}">
                <a16:creationId xmlns:a16="http://schemas.microsoft.com/office/drawing/2014/main" id="{39634788-BA1A-764E-8600-A2B5D583B22D}"/>
              </a:ext>
            </a:extLst>
          </p:cNvPr>
          <p:cNvGraphicFramePr>
            <a:graphicFrameLocks noGrp="1"/>
          </p:cNvGraphicFramePr>
          <p:nvPr>
            <p:extLst>
              <p:ext uri="{D42A27DB-BD31-4B8C-83A1-F6EECF244321}">
                <p14:modId xmlns:p14="http://schemas.microsoft.com/office/powerpoint/2010/main" val="421077882"/>
              </p:ext>
            </p:extLst>
          </p:nvPr>
        </p:nvGraphicFramePr>
        <p:xfrm>
          <a:off x="515357" y="1539240"/>
          <a:ext cx="10882857" cy="3200400"/>
        </p:xfrm>
        <a:graphic>
          <a:graphicData uri="http://schemas.openxmlformats.org/drawingml/2006/table">
            <a:tbl>
              <a:tblPr firstRow="1" bandRow="1">
                <a:tableStyleId>{8A107856-5554-42FB-B03E-39F5DBC370BA}</a:tableStyleId>
              </a:tblPr>
              <a:tblGrid>
                <a:gridCol w="2887062">
                  <a:extLst>
                    <a:ext uri="{9D8B030D-6E8A-4147-A177-3AD203B41FA5}">
                      <a16:colId xmlns:a16="http://schemas.microsoft.com/office/drawing/2014/main" val="3933680516"/>
                    </a:ext>
                  </a:extLst>
                </a:gridCol>
                <a:gridCol w="3933462">
                  <a:extLst>
                    <a:ext uri="{9D8B030D-6E8A-4147-A177-3AD203B41FA5}">
                      <a16:colId xmlns:a16="http://schemas.microsoft.com/office/drawing/2014/main" val="641176505"/>
                    </a:ext>
                  </a:extLst>
                </a:gridCol>
                <a:gridCol w="4062333">
                  <a:extLst>
                    <a:ext uri="{9D8B030D-6E8A-4147-A177-3AD203B41FA5}">
                      <a16:colId xmlns:a16="http://schemas.microsoft.com/office/drawing/2014/main" val="2201192306"/>
                    </a:ext>
                  </a:extLst>
                </a:gridCol>
              </a:tblGrid>
              <a:tr h="749624">
                <a:tc>
                  <a:txBody>
                    <a:bodyPr/>
                    <a:lstStyle/>
                    <a:p>
                      <a:pPr algn="ctr"/>
                      <a:endParaRPr lang="en-US" sz="3200" dirty="0"/>
                    </a:p>
                  </a:txBody>
                  <a:tcPr>
                    <a:solidFill>
                      <a:schemeClr val="bg1"/>
                    </a:solidFill>
                  </a:tcPr>
                </a:tc>
                <a:tc>
                  <a:txBody>
                    <a:bodyPr/>
                    <a:lstStyle/>
                    <a:p>
                      <a:pPr algn="ctr"/>
                      <a:r>
                        <a:rPr lang="en-US" sz="3200" dirty="0"/>
                        <a:t>Hardware Efficiency (Throughput)</a:t>
                      </a:r>
                    </a:p>
                  </a:txBody>
                  <a:tcPr>
                    <a:solidFill>
                      <a:schemeClr val="bg2"/>
                    </a:solidFill>
                  </a:tcPr>
                </a:tc>
                <a:tc>
                  <a:txBody>
                    <a:bodyPr/>
                    <a:lstStyle/>
                    <a:p>
                      <a:pPr algn="ctr"/>
                      <a:r>
                        <a:rPr lang="en-US" sz="3200" dirty="0"/>
                        <a:t>Statistical Efficiency (Convergence Rate)</a:t>
                      </a:r>
                    </a:p>
                  </a:txBody>
                  <a:tcPr>
                    <a:solidFill>
                      <a:schemeClr val="bg2"/>
                    </a:solidFill>
                  </a:tcPr>
                </a:tc>
                <a:extLst>
                  <a:ext uri="{0D108BD9-81ED-4DB2-BD59-A6C34878D82A}">
                    <a16:rowId xmlns:a16="http://schemas.microsoft.com/office/drawing/2014/main" val="2542027670"/>
                  </a:ext>
                </a:extLst>
              </a:tr>
              <a:tr h="434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t>Single-core SGD (Synchrony)</a:t>
                      </a:r>
                    </a:p>
                  </a:txBody>
                  <a:tcPr>
                    <a:solidFill>
                      <a:schemeClr val="bg2"/>
                    </a:solidFill>
                  </a:tcPr>
                </a:tc>
                <a:tc>
                  <a:txBody>
                    <a:bodyPr/>
                    <a:lstStyle/>
                    <a:p>
                      <a:pPr algn="ctr"/>
                      <a:r>
                        <a:rPr lang="en-US" sz="3200" dirty="0"/>
                        <a:t>Low </a:t>
                      </a:r>
                    </a:p>
                  </a:txBody>
                  <a:tcPr>
                    <a:solidFill>
                      <a:schemeClr val="bg2"/>
                    </a:solidFill>
                  </a:tcPr>
                </a:tc>
                <a:tc>
                  <a:txBody>
                    <a:bodyPr/>
                    <a:lstStyle/>
                    <a:p>
                      <a:pPr algn="ctr"/>
                      <a:r>
                        <a:rPr lang="en-US" sz="3200" dirty="0"/>
                        <a:t>High</a:t>
                      </a:r>
                    </a:p>
                  </a:txBody>
                  <a:tcPr>
                    <a:solidFill>
                      <a:schemeClr val="bg2"/>
                    </a:solidFill>
                  </a:tcPr>
                </a:tc>
                <a:extLst>
                  <a:ext uri="{0D108BD9-81ED-4DB2-BD59-A6C34878D82A}">
                    <a16:rowId xmlns:a16="http://schemas.microsoft.com/office/drawing/2014/main" val="1463740784"/>
                  </a:ext>
                </a:extLst>
              </a:tr>
              <a:tr h="4343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t>Multi-core SGD (Asynchrony)</a:t>
                      </a:r>
                    </a:p>
                  </a:txBody>
                  <a:tcPr>
                    <a:solidFill>
                      <a:schemeClr val="bg2"/>
                    </a:solidFill>
                  </a:tcPr>
                </a:tc>
                <a:tc>
                  <a:txBody>
                    <a:bodyPr/>
                    <a:lstStyle/>
                    <a:p>
                      <a:pPr algn="ctr"/>
                      <a:r>
                        <a:rPr lang="en-US" sz="3200" dirty="0"/>
                        <a:t>High</a:t>
                      </a:r>
                    </a:p>
                  </a:txBody>
                  <a:tcPr>
                    <a:solidFill>
                      <a:schemeClr val="bg2"/>
                    </a:solidFill>
                  </a:tcPr>
                </a:tc>
                <a:tc>
                  <a:txBody>
                    <a:bodyPr/>
                    <a:lstStyle/>
                    <a:p>
                      <a:pPr algn="ctr"/>
                      <a:r>
                        <a:rPr lang="en-US" sz="3200" dirty="0"/>
                        <a:t>Low</a:t>
                      </a:r>
                    </a:p>
                  </a:txBody>
                  <a:tcPr>
                    <a:solidFill>
                      <a:schemeClr val="bg2"/>
                    </a:solidFill>
                  </a:tcPr>
                </a:tc>
                <a:extLst>
                  <a:ext uri="{0D108BD9-81ED-4DB2-BD59-A6C34878D82A}">
                    <a16:rowId xmlns:a16="http://schemas.microsoft.com/office/drawing/2014/main" val="48891513"/>
                  </a:ext>
                </a:extLst>
              </a:tr>
            </a:tbl>
          </a:graphicData>
        </a:graphic>
      </p:graphicFrame>
      <p:pic>
        <p:nvPicPr>
          <p:cNvPr id="5" name="Picture 4">
            <a:extLst>
              <a:ext uri="{FF2B5EF4-FFF2-40B4-BE49-F238E27FC236}">
                <a16:creationId xmlns:a16="http://schemas.microsoft.com/office/drawing/2014/main" id="{5D67CE43-20D6-2440-845D-B4C6D8DC4D98}"/>
              </a:ext>
            </a:extLst>
          </p:cNvPr>
          <p:cNvPicPr>
            <a:picLocks noChangeAspect="1"/>
          </p:cNvPicPr>
          <p:nvPr/>
        </p:nvPicPr>
        <p:blipFill>
          <a:blip r:embed="rId3"/>
          <a:stretch>
            <a:fillRect/>
          </a:stretch>
        </p:blipFill>
        <p:spPr>
          <a:xfrm>
            <a:off x="5956785" y="2709839"/>
            <a:ext cx="463261" cy="463261"/>
          </a:xfrm>
          <a:prstGeom prst="rect">
            <a:avLst/>
          </a:prstGeom>
        </p:spPr>
      </p:pic>
      <p:pic>
        <p:nvPicPr>
          <p:cNvPr id="47" name="Picture 46">
            <a:extLst>
              <a:ext uri="{FF2B5EF4-FFF2-40B4-BE49-F238E27FC236}">
                <a16:creationId xmlns:a16="http://schemas.microsoft.com/office/drawing/2014/main" id="{D8D0679E-2B16-4849-8B7C-DDC3D10B74A0}"/>
              </a:ext>
            </a:extLst>
          </p:cNvPr>
          <p:cNvPicPr>
            <a:picLocks noChangeAspect="1"/>
          </p:cNvPicPr>
          <p:nvPr/>
        </p:nvPicPr>
        <p:blipFill>
          <a:blip r:embed="rId4"/>
          <a:stretch>
            <a:fillRect/>
          </a:stretch>
        </p:blipFill>
        <p:spPr>
          <a:xfrm>
            <a:off x="5926805" y="3762189"/>
            <a:ext cx="463261" cy="455062"/>
          </a:xfrm>
          <a:prstGeom prst="rect">
            <a:avLst/>
          </a:prstGeom>
        </p:spPr>
      </p:pic>
      <p:pic>
        <p:nvPicPr>
          <p:cNvPr id="48" name="Picture 47">
            <a:extLst>
              <a:ext uri="{FF2B5EF4-FFF2-40B4-BE49-F238E27FC236}">
                <a16:creationId xmlns:a16="http://schemas.microsoft.com/office/drawing/2014/main" id="{71E4238A-5BDB-F141-B6E2-64ECCF56E5F5}"/>
              </a:ext>
            </a:extLst>
          </p:cNvPr>
          <p:cNvPicPr>
            <a:picLocks noChangeAspect="1"/>
          </p:cNvPicPr>
          <p:nvPr/>
        </p:nvPicPr>
        <p:blipFill>
          <a:blip r:embed="rId4"/>
          <a:stretch>
            <a:fillRect/>
          </a:stretch>
        </p:blipFill>
        <p:spPr>
          <a:xfrm>
            <a:off x="9861762" y="2687675"/>
            <a:ext cx="463261" cy="455062"/>
          </a:xfrm>
          <a:prstGeom prst="rect">
            <a:avLst/>
          </a:prstGeom>
        </p:spPr>
      </p:pic>
      <p:pic>
        <p:nvPicPr>
          <p:cNvPr id="51" name="Picture 50">
            <a:extLst>
              <a:ext uri="{FF2B5EF4-FFF2-40B4-BE49-F238E27FC236}">
                <a16:creationId xmlns:a16="http://schemas.microsoft.com/office/drawing/2014/main" id="{4E92F482-C1E1-3F41-AAAC-E09FB02E116D}"/>
              </a:ext>
            </a:extLst>
          </p:cNvPr>
          <p:cNvPicPr>
            <a:picLocks noChangeAspect="1"/>
          </p:cNvPicPr>
          <p:nvPr/>
        </p:nvPicPr>
        <p:blipFill>
          <a:blip r:embed="rId3"/>
          <a:stretch>
            <a:fillRect/>
          </a:stretch>
        </p:blipFill>
        <p:spPr>
          <a:xfrm>
            <a:off x="9861761" y="3731826"/>
            <a:ext cx="463261" cy="463261"/>
          </a:xfrm>
          <a:prstGeom prst="rect">
            <a:avLst/>
          </a:prstGeom>
        </p:spPr>
      </p:pic>
    </p:spTree>
    <p:extLst>
      <p:ext uri="{BB962C8B-B14F-4D97-AF65-F5344CB8AC3E}">
        <p14:creationId xmlns:p14="http://schemas.microsoft.com/office/powerpoint/2010/main" val="32650317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9A35C-8CF6-0547-BFD5-F110AFACD01B}"/>
              </a:ext>
            </a:extLst>
          </p:cNvPr>
          <p:cNvSpPr/>
          <p:nvPr/>
        </p:nvSpPr>
        <p:spPr>
          <a:xfrm>
            <a:off x="0" y="0"/>
            <a:ext cx="121919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TextBox 3">
            <a:extLst>
              <a:ext uri="{FF2B5EF4-FFF2-40B4-BE49-F238E27FC236}">
                <a16:creationId xmlns:a16="http://schemas.microsoft.com/office/drawing/2014/main" id="{83EC7FFB-F4AF-2544-A1F7-898CE7FC4DE6}"/>
              </a:ext>
            </a:extLst>
          </p:cNvPr>
          <p:cNvSpPr txBox="1"/>
          <p:nvPr/>
        </p:nvSpPr>
        <p:spPr>
          <a:xfrm>
            <a:off x="2040559" y="2951946"/>
            <a:ext cx="8110879" cy="584775"/>
          </a:xfrm>
          <a:prstGeom prst="rect">
            <a:avLst/>
          </a:prstGeom>
          <a:noFill/>
        </p:spPr>
        <p:txBody>
          <a:bodyPr wrap="square" rtlCol="0">
            <a:spAutoFit/>
          </a:bodyPr>
          <a:lstStyle/>
          <a:p>
            <a:pPr algn="ctr"/>
            <a:r>
              <a:rPr lang="en-US" sz="3200" b="1" i="1" dirty="0">
                <a:solidFill>
                  <a:schemeClr val="bg1"/>
                </a:solidFill>
              </a:rPr>
              <a:t>Why Low Precision?</a:t>
            </a:r>
            <a:endParaRPr lang="en-US" sz="3200" b="1" i="1" u="sng" dirty="0">
              <a:solidFill>
                <a:schemeClr val="bg1"/>
              </a:solidFill>
            </a:endParaRPr>
          </a:p>
        </p:txBody>
      </p:sp>
    </p:spTree>
    <p:extLst>
      <p:ext uri="{BB962C8B-B14F-4D97-AF65-F5344CB8AC3E}">
        <p14:creationId xmlns:p14="http://schemas.microsoft.com/office/powerpoint/2010/main" val="3721316536"/>
      </p:ext>
    </p:extLst>
  </p:cSld>
  <p:clrMapOvr>
    <a:masterClrMapping/>
  </p:clrMapOvr>
</p:sld>
</file>

<file path=ppt/theme/theme1.xml><?xml version="1.0" encoding="utf-8"?>
<a:theme xmlns:a="http://schemas.openxmlformats.org/drawingml/2006/main" name="Office Theme">
  <a:themeElements>
    <a:clrScheme name="Cloud Color 1">
      <a:dk1>
        <a:srgbClr val="3F3F3F"/>
      </a:dk1>
      <a:lt1>
        <a:sysClr val="window" lastClr="FFFFFF"/>
      </a:lt1>
      <a:dk2>
        <a:srgbClr val="3F3F3F"/>
      </a:dk2>
      <a:lt2>
        <a:srgbClr val="FFFFFF"/>
      </a:lt2>
      <a:accent1>
        <a:srgbClr val="FFBC42"/>
      </a:accent1>
      <a:accent2>
        <a:srgbClr val="0496FF"/>
      </a:accent2>
      <a:accent3>
        <a:srgbClr val="006BA6"/>
      </a:accent3>
      <a:accent4>
        <a:srgbClr val="D81159"/>
      </a:accent4>
      <a:accent5>
        <a:srgbClr val="8F2D56"/>
      </a:accent5>
      <a:accent6>
        <a:srgbClr val="06D6A0"/>
      </a:accent6>
      <a:hlink>
        <a:srgbClr val="48A1FA"/>
      </a:hlink>
      <a:folHlink>
        <a:srgbClr val="034A90"/>
      </a:folHlink>
    </a:clrScheme>
    <a:fontScheme name="Cloud Theme Font">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110570</TotalTime>
  <Words>6630</Words>
  <Application>Microsoft Macintosh PowerPoint</Application>
  <PresentationFormat>Widescreen</PresentationFormat>
  <Paragraphs>1367</Paragraphs>
  <Slides>55</Slides>
  <Notes>55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Lato</vt:lpstr>
      <vt:lpstr>Lato Heavy</vt:lpstr>
      <vt:lpstr>Abadi MT Condensed Light</vt:lpstr>
      <vt:lpstr>Arial</vt:lpstr>
      <vt:lpstr>Calibri</vt:lpstr>
      <vt:lpstr>Cambria Math</vt:lpstr>
      <vt:lpstr>Courier New</vt:lpstr>
      <vt:lpstr>DINCond-Light</vt:lpstr>
      <vt:lpstr>DINPro</vt:lpstr>
      <vt:lpstr>DINPro-Bold</vt:lpstr>
      <vt:lpstr>DINPro-Regular</vt:lpstr>
      <vt:lpstr>Helvetica Light</vt:lpstr>
      <vt:lpstr>Office Theme</vt:lpstr>
      <vt:lpstr>PowerPoint Presentation</vt:lpstr>
      <vt:lpstr>Outline</vt:lpstr>
      <vt:lpstr>PowerPoint Presentation</vt:lpstr>
      <vt:lpstr>Stochastic Gradient Descent (SGD)</vt:lpstr>
      <vt:lpstr>PowerPoint Presentation</vt:lpstr>
      <vt:lpstr>Sync. Single-Core SGD: Low Throughput</vt:lpstr>
      <vt:lpstr>Async. Multi-Core SGD: High Throughput</vt:lpstr>
      <vt:lpstr>Synchrony vs. Asynchrony on CPUs</vt:lpstr>
      <vt:lpstr>PowerPoint Presentation</vt:lpstr>
      <vt:lpstr>Why Low Precision?</vt:lpstr>
      <vt:lpstr>Current Hardware Supports Limited Precisions</vt:lpstr>
      <vt:lpstr>Goal of This Work</vt:lpstr>
      <vt:lpstr>Outline</vt:lpstr>
      <vt:lpstr>Two Goals of Arbitrary-precision Training</vt:lpstr>
      <vt:lpstr>MLWeaving Memory Layout</vt:lpstr>
      <vt:lpstr>MLWeaving Memory Layout</vt:lpstr>
      <vt:lpstr>MLWeaving Memory Layout</vt:lpstr>
      <vt:lpstr>MLWeaving Memory Layout</vt:lpstr>
      <vt:lpstr>MLWeaving Memory Layout</vt:lpstr>
      <vt:lpstr>MLWeaving Memory Layout</vt:lpstr>
      <vt:lpstr>Outline</vt:lpstr>
      <vt:lpstr>PowerPoint Presentation</vt:lpstr>
      <vt:lpstr>PowerPoint Presentation</vt:lpstr>
      <vt:lpstr>PowerPoint Presentation</vt:lpstr>
      <vt:lpstr>MLWeaving’s Performance: Almost Linear Speedup with Lower Precision</vt:lpstr>
      <vt:lpstr>Outline</vt:lpstr>
      <vt:lpstr>PowerPoint Presentation</vt:lpstr>
      <vt:lpstr>SGD on Custom Hardware: The Best of Two Worlds</vt:lpstr>
      <vt:lpstr>Original Synchronous Implementation: Compute-Bound</vt:lpstr>
      <vt:lpstr>Original Synchronous Implementation: Compute-Bound</vt:lpstr>
      <vt:lpstr>Optimal Synchronous Implementation: Memory-Bound</vt:lpstr>
      <vt:lpstr>Optimal Synchronous Implementation: Memory-Bound</vt:lpstr>
      <vt:lpstr>Effect of Sync. Design</vt:lpstr>
      <vt:lpstr>Outline</vt:lpstr>
      <vt:lpstr>System Integration</vt:lpstr>
      <vt:lpstr>End-to-End Performance: MLWeaving</vt:lpstr>
      <vt:lpstr>PowerPoint Presentation</vt:lpstr>
      <vt:lpstr>Motivations</vt:lpstr>
      <vt:lpstr>Hogwild: Asynchrony</vt:lpstr>
      <vt:lpstr>ModelAverage: Asynchrony</vt:lpstr>
      <vt:lpstr>How Bit-serial Multiplier Deals with Low Precision?</vt:lpstr>
      <vt:lpstr>How Bit-serial Multiplier Deals with Low Precision?</vt:lpstr>
      <vt:lpstr>How Bit-serial Multiplier Deals with Low Precision?</vt:lpstr>
      <vt:lpstr>Bit-serial Multiplier: 1-Bit Precision</vt:lpstr>
      <vt:lpstr>Bit-serial Multiplier: 1-Bit Precision</vt:lpstr>
      <vt:lpstr>Bit-serial Multiplier: 1-Bit Precision</vt:lpstr>
      <vt:lpstr>Bit-serial Multiplier: 2-Bit Precision</vt:lpstr>
      <vt:lpstr>Bit-serial Multiplier: 2-Bit Precision</vt:lpstr>
      <vt:lpstr>Bit-serial Multiplier: 2-Bit Precision</vt:lpstr>
      <vt:lpstr>Bit-serial Multiplier: 3-Bit Precision</vt:lpstr>
      <vt:lpstr>Bit-serial Multiplier: 3-Bit Precision</vt:lpstr>
      <vt:lpstr>Bit-serial Multiplier: 3-Bit Precision</vt:lpstr>
      <vt:lpstr>Bit-serial Multiplier: 4-Bit Precision</vt:lpstr>
      <vt:lpstr>Bit-serial Multiplier: 4-Bit Precision</vt:lpstr>
      <vt:lpstr>Bit-serial Multiplier: 4-Bit Precision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Zeke Wang</cp:lastModifiedBy>
  <cp:revision>4123</cp:revision>
  <cp:lastPrinted>2019-04-14T07:44:18Z</cp:lastPrinted>
  <dcterms:created xsi:type="dcterms:W3CDTF">2016-08-26T09:16:18Z</dcterms:created>
  <dcterms:modified xsi:type="dcterms:W3CDTF">2019-11-03T07:38:50Z</dcterms:modified>
</cp:coreProperties>
</file>