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charts/chart7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256" r:id="rId2"/>
    <p:sldId id="481" r:id="rId3"/>
    <p:sldId id="402" r:id="rId4"/>
    <p:sldId id="441" r:id="rId5"/>
    <p:sldId id="470" r:id="rId6"/>
    <p:sldId id="493" r:id="rId7"/>
    <p:sldId id="449" r:id="rId8"/>
    <p:sldId id="375" r:id="rId9"/>
    <p:sldId id="409" r:id="rId10"/>
    <p:sldId id="364" r:id="rId11"/>
    <p:sldId id="495" r:id="rId12"/>
    <p:sldId id="436" r:id="rId13"/>
    <p:sldId id="485" r:id="rId14"/>
    <p:sldId id="460" r:id="rId15"/>
    <p:sldId id="486" r:id="rId16"/>
    <p:sldId id="347" r:id="rId17"/>
    <p:sldId id="491" r:id="rId18"/>
    <p:sldId id="348" r:id="rId19"/>
    <p:sldId id="492" r:id="rId20"/>
    <p:sldId id="349" r:id="rId21"/>
    <p:sldId id="406" r:id="rId22"/>
    <p:sldId id="450" r:id="rId23"/>
    <p:sldId id="496" r:id="rId24"/>
    <p:sldId id="331" r:id="rId25"/>
    <p:sldId id="497" r:id="rId26"/>
    <p:sldId id="352" r:id="rId27"/>
    <p:sldId id="355" r:id="rId28"/>
    <p:sldId id="358" r:id="rId29"/>
    <p:sldId id="498" r:id="rId30"/>
    <p:sldId id="472" r:id="rId31"/>
    <p:sldId id="437" r:id="rId32"/>
    <p:sldId id="464" r:id="rId33"/>
    <p:sldId id="465" r:id="rId34"/>
    <p:sldId id="461" r:id="rId35"/>
    <p:sldId id="462" r:id="rId36"/>
    <p:sldId id="467" r:id="rId37"/>
    <p:sldId id="468" r:id="rId38"/>
    <p:sldId id="469" r:id="rId39"/>
    <p:sldId id="479" r:id="rId40"/>
    <p:sldId id="501" r:id="rId41"/>
    <p:sldId id="502" r:id="rId42"/>
    <p:sldId id="480" r:id="rId43"/>
    <p:sldId id="490" r:id="rId44"/>
    <p:sldId id="475" r:id="rId45"/>
    <p:sldId id="476" r:id="rId4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85FF"/>
    <a:srgbClr val="74903B"/>
    <a:srgbClr val="76923C"/>
    <a:srgbClr val="0066FF"/>
    <a:srgbClr val="FF454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2003" autoAdjust="0"/>
  </p:normalViewPr>
  <p:slideViewPr>
    <p:cSldViewPr snapToGrid="0" snapToObjects="1">
      <p:cViewPr varScale="1">
        <p:scale>
          <a:sx n="95" d="100"/>
          <a:sy n="95" d="100"/>
        </p:scale>
        <p:origin x="-20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ZmILe%20Dropbox\Dropbox\Paper%20Submission%20-%20Published\GPUDivergence\camera-ready\results\raw_data\bfs_hitrates_2d_small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ZmILe%20Dropbox\Dropbox\Paper%20Submission%20-%20Published\GPUDivergence\camera-ready\results\GraphTemplate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ZmILe%20Dropbox\Dropbox\Paper%20Submission%20-%20Published\GPUDivergence\camera-ready\results\GraphTemplate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ZmILe%20Dropbox\Dropbox\Paper%20Submission%20-%20Published\GPUDivergence\camera-ready\results\GraphTemplat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ZmILe%20Dropbox\Dropbox\Paper%20Submission%20-%20Published\GPUDivergence\camera-ready\results\GraphTemplat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ZmILe%20Dropbox\Dropbox\Paper%20Submission%20-%20Published\GPUDivergence\camera-ready\results\GraphTemplat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ZmILe%20Dropbox\Dropbox\Paper%20Submission%20-%20Published\GPUDivergence\camera-ready\results\raw_data\QueuingLatencyMotivation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ZmILe%20Dropbox\Dropbox\Paper%20Submission%20-%20Published\GPUDivergence\camera-ready\results\Copy%20of%20GraphTemplate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D:\ZmILe%20Dropbox\Dropbox\Paper%20Submission%20-%20Published\GPUDivergence\camera-ready\results\GraphTemplate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rausavarungnir:Dropbox:GPUDivergence:camera-ready:results:Copy%20of%20GraphTemplate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ZmILe%20Dropbox\Dropbox\Paper%20Submission%20-%20Published\GPUDivergence\camera-ready\results\GraphTemplate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ZmILe%20Dropbox\Dropbox\Paper%20Submission%20-%20Published\GPUDivergence\camera-ready\results\GraphTemplat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2721192679280904"/>
          <c:y val="0.141480764448044"/>
          <c:w val="0.83874635383788732"/>
          <c:h val="0.64284712811552636"/>
        </c:manualLayout>
      </c:layout>
      <c:lineChart>
        <c:grouping val="standard"/>
        <c:ser>
          <c:idx val="2"/>
          <c:order val="0"/>
          <c:tx>
            <c:v>Warp 1</c:v>
          </c:tx>
          <c:spPr>
            <a:ln w="28575">
              <a:solidFill>
                <a:schemeClr val="accent6">
                  <a:lumMod val="75000"/>
                </a:schemeClr>
              </a:solidFill>
              <a:prstDash val="lgDashDot"/>
            </a:ln>
          </c:spPr>
          <c:marker>
            <c:symbol val="none"/>
          </c:marker>
          <c:cat>
            <c:strRef>
              <c:f>Sheet1!$AF$3374:$AF$3393</c:f>
              <c:strCache>
                <c:ptCount val="20"/>
                <c:pt idx="0">
                  <c:v>50K</c:v>
                </c:pt>
                <c:pt idx="1">
                  <c:v>100K</c:v>
                </c:pt>
                <c:pt idx="2">
                  <c:v>150K</c:v>
                </c:pt>
                <c:pt idx="3">
                  <c:v>200K</c:v>
                </c:pt>
                <c:pt idx="4">
                  <c:v>250K</c:v>
                </c:pt>
                <c:pt idx="5">
                  <c:v>300K</c:v>
                </c:pt>
                <c:pt idx="6">
                  <c:v>350K</c:v>
                </c:pt>
                <c:pt idx="7">
                  <c:v>400K</c:v>
                </c:pt>
                <c:pt idx="8">
                  <c:v>450K</c:v>
                </c:pt>
                <c:pt idx="9">
                  <c:v>500K</c:v>
                </c:pt>
                <c:pt idx="10">
                  <c:v>550K</c:v>
                </c:pt>
                <c:pt idx="11">
                  <c:v>600K</c:v>
                </c:pt>
                <c:pt idx="12">
                  <c:v>650K</c:v>
                </c:pt>
                <c:pt idx="13">
                  <c:v>700K</c:v>
                </c:pt>
                <c:pt idx="14">
                  <c:v>750K</c:v>
                </c:pt>
                <c:pt idx="15">
                  <c:v>800K</c:v>
                </c:pt>
                <c:pt idx="16">
                  <c:v>850K</c:v>
                </c:pt>
                <c:pt idx="17">
                  <c:v>900K</c:v>
                </c:pt>
                <c:pt idx="18">
                  <c:v>950K</c:v>
                </c:pt>
                <c:pt idx="19">
                  <c:v>1M</c:v>
                </c:pt>
              </c:strCache>
            </c:strRef>
          </c:cat>
          <c:val>
            <c:numRef>
              <c:f>Sheet1!$J$3393:$J$3412</c:f>
              <c:numCache>
                <c:formatCode>General</c:formatCode>
                <c:ptCount val="20"/>
                <c:pt idx="0">
                  <c:v>0.79423900000000003</c:v>
                </c:pt>
                <c:pt idx="1">
                  <c:v>0.55000000000000004</c:v>
                </c:pt>
                <c:pt idx="2">
                  <c:v>0.74545500000000031</c:v>
                </c:pt>
                <c:pt idx="3">
                  <c:v>1</c:v>
                </c:pt>
                <c:pt idx="4">
                  <c:v>0.8</c:v>
                </c:pt>
                <c:pt idx="5">
                  <c:v>0.69444400000000162</c:v>
                </c:pt>
                <c:pt idx="6">
                  <c:v>0.64864900000000181</c:v>
                </c:pt>
                <c:pt idx="7">
                  <c:v>0.68292700000000162</c:v>
                </c:pt>
                <c:pt idx="8">
                  <c:v>0.68292700000000162</c:v>
                </c:pt>
                <c:pt idx="9">
                  <c:v>0.70754700000000004</c:v>
                </c:pt>
                <c:pt idx="10">
                  <c:v>0.70754700000000004</c:v>
                </c:pt>
                <c:pt idx="11">
                  <c:v>0.70754700000000004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0.95238100000000003</c:v>
                </c:pt>
                <c:pt idx="18">
                  <c:v>0.95238100000000003</c:v>
                </c:pt>
                <c:pt idx="19">
                  <c:v>1</c:v>
                </c:pt>
              </c:numCache>
            </c:numRef>
          </c:val>
        </c:ser>
        <c:ser>
          <c:idx val="3"/>
          <c:order val="1"/>
          <c:tx>
            <c:v>Warp 2</c:v>
          </c:tx>
          <c:spPr>
            <a:ln w="41275">
              <a:solidFill>
                <a:srgbClr val="D1CD21"/>
              </a:solidFill>
              <a:prstDash val="dash"/>
            </a:ln>
          </c:spPr>
          <c:marker>
            <c:symbol val="none"/>
          </c:marker>
          <c:cat>
            <c:strRef>
              <c:f>Sheet1!$AF$3374:$AF$3393</c:f>
              <c:strCache>
                <c:ptCount val="20"/>
                <c:pt idx="0">
                  <c:v>50K</c:v>
                </c:pt>
                <c:pt idx="1">
                  <c:v>100K</c:v>
                </c:pt>
                <c:pt idx="2">
                  <c:v>150K</c:v>
                </c:pt>
                <c:pt idx="3">
                  <c:v>200K</c:v>
                </c:pt>
                <c:pt idx="4">
                  <c:v>250K</c:v>
                </c:pt>
                <c:pt idx="5">
                  <c:v>300K</c:v>
                </c:pt>
                <c:pt idx="6">
                  <c:v>350K</c:v>
                </c:pt>
                <c:pt idx="7">
                  <c:v>400K</c:v>
                </c:pt>
                <c:pt idx="8">
                  <c:v>450K</c:v>
                </c:pt>
                <c:pt idx="9">
                  <c:v>500K</c:v>
                </c:pt>
                <c:pt idx="10">
                  <c:v>550K</c:v>
                </c:pt>
                <c:pt idx="11">
                  <c:v>600K</c:v>
                </c:pt>
                <c:pt idx="12">
                  <c:v>650K</c:v>
                </c:pt>
                <c:pt idx="13">
                  <c:v>700K</c:v>
                </c:pt>
                <c:pt idx="14">
                  <c:v>750K</c:v>
                </c:pt>
                <c:pt idx="15">
                  <c:v>800K</c:v>
                </c:pt>
                <c:pt idx="16">
                  <c:v>850K</c:v>
                </c:pt>
                <c:pt idx="17">
                  <c:v>900K</c:v>
                </c:pt>
                <c:pt idx="18">
                  <c:v>950K</c:v>
                </c:pt>
                <c:pt idx="19">
                  <c:v>1M</c:v>
                </c:pt>
              </c:strCache>
            </c:strRef>
          </c:cat>
          <c:val>
            <c:numRef>
              <c:f>Sheet1!$K$3418:$K$3437</c:f>
              <c:numCache>
                <c:formatCode>General</c:formatCode>
                <c:ptCount val="20"/>
                <c:pt idx="0">
                  <c:v>0.17857100000000001</c:v>
                </c:pt>
                <c:pt idx="1">
                  <c:v>0.14084500000000008</c:v>
                </c:pt>
                <c:pt idx="2">
                  <c:v>0.24691400000000016</c:v>
                </c:pt>
                <c:pt idx="3">
                  <c:v>0.21978000000000009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0.25</c:v>
                </c:pt>
                <c:pt idx="9">
                  <c:v>0.25</c:v>
                </c:pt>
                <c:pt idx="10">
                  <c:v>0.25</c:v>
                </c:pt>
                <c:pt idx="11">
                  <c:v>0.5</c:v>
                </c:pt>
                <c:pt idx="12">
                  <c:v>0.5</c:v>
                </c:pt>
                <c:pt idx="13">
                  <c:v>0.5</c:v>
                </c:pt>
                <c:pt idx="14">
                  <c:v>0.27777800000000002</c:v>
                </c:pt>
                <c:pt idx="15">
                  <c:v>0.27777800000000002</c:v>
                </c:pt>
                <c:pt idx="16">
                  <c:v>0.27777800000000002</c:v>
                </c:pt>
                <c:pt idx="17">
                  <c:v>0.19230800000000009</c:v>
                </c:pt>
                <c:pt idx="18">
                  <c:v>0.18518500000000004</c:v>
                </c:pt>
                <c:pt idx="19">
                  <c:v>0.16129000000000013</c:v>
                </c:pt>
              </c:numCache>
            </c:numRef>
          </c:val>
        </c:ser>
        <c:ser>
          <c:idx val="4"/>
          <c:order val="2"/>
          <c:tx>
            <c:v>Warp 3</c:v>
          </c:tx>
          <c:spPr>
            <a:ln w="53975">
              <a:solidFill>
                <a:schemeClr val="accent5"/>
              </a:solidFill>
              <a:prstDash val="sysDot"/>
            </a:ln>
          </c:spPr>
          <c:marker>
            <c:symbol val="none"/>
          </c:marker>
          <c:cat>
            <c:strRef>
              <c:f>Sheet1!$AF$3374:$AF$3393</c:f>
              <c:strCache>
                <c:ptCount val="20"/>
                <c:pt idx="0">
                  <c:v>50K</c:v>
                </c:pt>
                <c:pt idx="1">
                  <c:v>100K</c:v>
                </c:pt>
                <c:pt idx="2">
                  <c:v>150K</c:v>
                </c:pt>
                <c:pt idx="3">
                  <c:v>200K</c:v>
                </c:pt>
                <c:pt idx="4">
                  <c:v>250K</c:v>
                </c:pt>
                <c:pt idx="5">
                  <c:v>300K</c:v>
                </c:pt>
                <c:pt idx="6">
                  <c:v>350K</c:v>
                </c:pt>
                <c:pt idx="7">
                  <c:v>400K</c:v>
                </c:pt>
                <c:pt idx="8">
                  <c:v>450K</c:v>
                </c:pt>
                <c:pt idx="9">
                  <c:v>500K</c:v>
                </c:pt>
                <c:pt idx="10">
                  <c:v>550K</c:v>
                </c:pt>
                <c:pt idx="11">
                  <c:v>600K</c:v>
                </c:pt>
                <c:pt idx="12">
                  <c:v>650K</c:v>
                </c:pt>
                <c:pt idx="13">
                  <c:v>700K</c:v>
                </c:pt>
                <c:pt idx="14">
                  <c:v>750K</c:v>
                </c:pt>
                <c:pt idx="15">
                  <c:v>800K</c:v>
                </c:pt>
                <c:pt idx="16">
                  <c:v>850K</c:v>
                </c:pt>
                <c:pt idx="17">
                  <c:v>900K</c:v>
                </c:pt>
                <c:pt idx="18">
                  <c:v>950K</c:v>
                </c:pt>
                <c:pt idx="19">
                  <c:v>1M</c:v>
                </c:pt>
              </c:strCache>
            </c:strRef>
          </c:cat>
          <c:val>
            <c:numRef>
              <c:f>Sheet1!$J$3364:$J$3383</c:f>
              <c:numCache>
                <c:formatCode>General</c:formatCode>
                <c:ptCount val="2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0.87804900000000163</c:v>
                </c:pt>
                <c:pt idx="4">
                  <c:v>0.8564590000000003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0.71186400000000005</c:v>
                </c:pt>
                <c:pt idx="9">
                  <c:v>0.69090900000000166</c:v>
                </c:pt>
                <c:pt idx="10">
                  <c:v>0.68718000000000035</c:v>
                </c:pt>
                <c:pt idx="11">
                  <c:v>0.76923100000000033</c:v>
                </c:pt>
                <c:pt idx="12">
                  <c:v>0.76923100000000033</c:v>
                </c:pt>
                <c:pt idx="13">
                  <c:v>0.60606100000000029</c:v>
                </c:pt>
                <c:pt idx="14">
                  <c:v>0.58823499999999873</c:v>
                </c:pt>
                <c:pt idx="15">
                  <c:v>0.52066100000000004</c:v>
                </c:pt>
                <c:pt idx="16">
                  <c:v>0.52066100000000004</c:v>
                </c:pt>
                <c:pt idx="17">
                  <c:v>0.81538500000000003</c:v>
                </c:pt>
                <c:pt idx="18">
                  <c:v>0.62352900000000033</c:v>
                </c:pt>
                <c:pt idx="19">
                  <c:v>0.62352900000000033</c:v>
                </c:pt>
              </c:numCache>
            </c:numRef>
          </c:val>
        </c:ser>
        <c:ser>
          <c:idx val="5"/>
          <c:order val="3"/>
          <c:tx>
            <c:v>Warp 4</c:v>
          </c:tx>
          <c:spPr>
            <a:ln w="31750" cap="sq" cmpd="sng">
              <a:solidFill>
                <a:srgbClr val="008000"/>
              </a:solidFill>
              <a:prstDash val="sysDot"/>
            </a:ln>
          </c:spPr>
          <c:marker>
            <c:symbol val="none"/>
          </c:marker>
          <c:cat>
            <c:strRef>
              <c:f>Sheet1!$AF$3374:$AF$3393</c:f>
              <c:strCache>
                <c:ptCount val="20"/>
                <c:pt idx="0">
                  <c:v>50K</c:v>
                </c:pt>
                <c:pt idx="1">
                  <c:v>100K</c:v>
                </c:pt>
                <c:pt idx="2">
                  <c:v>150K</c:v>
                </c:pt>
                <c:pt idx="3">
                  <c:v>200K</c:v>
                </c:pt>
                <c:pt idx="4">
                  <c:v>250K</c:v>
                </c:pt>
                <c:pt idx="5">
                  <c:v>300K</c:v>
                </c:pt>
                <c:pt idx="6">
                  <c:v>350K</c:v>
                </c:pt>
                <c:pt idx="7">
                  <c:v>400K</c:v>
                </c:pt>
                <c:pt idx="8">
                  <c:v>450K</c:v>
                </c:pt>
                <c:pt idx="9">
                  <c:v>500K</c:v>
                </c:pt>
                <c:pt idx="10">
                  <c:v>550K</c:v>
                </c:pt>
                <c:pt idx="11">
                  <c:v>600K</c:v>
                </c:pt>
                <c:pt idx="12">
                  <c:v>650K</c:v>
                </c:pt>
                <c:pt idx="13">
                  <c:v>700K</c:v>
                </c:pt>
                <c:pt idx="14">
                  <c:v>750K</c:v>
                </c:pt>
                <c:pt idx="15">
                  <c:v>800K</c:v>
                </c:pt>
                <c:pt idx="16">
                  <c:v>850K</c:v>
                </c:pt>
                <c:pt idx="17">
                  <c:v>900K</c:v>
                </c:pt>
                <c:pt idx="18">
                  <c:v>950K</c:v>
                </c:pt>
                <c:pt idx="19">
                  <c:v>1M</c:v>
                </c:pt>
              </c:strCache>
            </c:strRef>
          </c:cat>
          <c:val>
            <c:numRef>
              <c:f>Sheet1!$M$3346:$M$3365</c:f>
              <c:numCache>
                <c:formatCode>General</c:formatCode>
                <c:ptCount val="20"/>
                <c:pt idx="0">
                  <c:v>9.0909000000000045E-2</c:v>
                </c:pt>
                <c:pt idx="1">
                  <c:v>9.0909000000000045E-2</c:v>
                </c:pt>
                <c:pt idx="2">
                  <c:v>0.55555599999999972</c:v>
                </c:pt>
                <c:pt idx="3">
                  <c:v>0.55555599999999972</c:v>
                </c:pt>
                <c:pt idx="4">
                  <c:v>0.33333300000000016</c:v>
                </c:pt>
                <c:pt idx="5">
                  <c:v>0.4</c:v>
                </c:pt>
                <c:pt idx="6">
                  <c:v>0.53125</c:v>
                </c:pt>
                <c:pt idx="7">
                  <c:v>0.47368400000000016</c:v>
                </c:pt>
                <c:pt idx="8">
                  <c:v>0.47368400000000016</c:v>
                </c:pt>
                <c:pt idx="9">
                  <c:v>0.47368400000000016</c:v>
                </c:pt>
                <c:pt idx="10">
                  <c:v>0.60000000000000031</c:v>
                </c:pt>
                <c:pt idx="11">
                  <c:v>0.60000000000000031</c:v>
                </c:pt>
                <c:pt idx="12">
                  <c:v>0.47619</c:v>
                </c:pt>
                <c:pt idx="13">
                  <c:v>0.64516100000000032</c:v>
                </c:pt>
                <c:pt idx="14">
                  <c:v>0.64516100000000032</c:v>
                </c:pt>
                <c:pt idx="15">
                  <c:v>0.64516100000000032</c:v>
                </c:pt>
                <c:pt idx="16">
                  <c:v>0.66666700000000034</c:v>
                </c:pt>
                <c:pt idx="17">
                  <c:v>0.48780500000000016</c:v>
                </c:pt>
                <c:pt idx="18">
                  <c:v>0.48780500000000016</c:v>
                </c:pt>
                <c:pt idx="19">
                  <c:v>0.95454500000000031</c:v>
                </c:pt>
              </c:numCache>
            </c:numRef>
          </c:val>
        </c:ser>
        <c:ser>
          <c:idx val="6"/>
          <c:order val="4"/>
          <c:tx>
            <c:v>Warp 5</c:v>
          </c:tx>
          <c:spPr>
            <a:ln w="2540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</c:spPr>
          <c:marker>
            <c:symbol val="none"/>
          </c:marker>
          <c:cat>
            <c:strRef>
              <c:f>Sheet1!$AF$3374:$AF$3393</c:f>
              <c:strCache>
                <c:ptCount val="20"/>
                <c:pt idx="0">
                  <c:v>50K</c:v>
                </c:pt>
                <c:pt idx="1">
                  <c:v>100K</c:v>
                </c:pt>
                <c:pt idx="2">
                  <c:v>150K</c:v>
                </c:pt>
                <c:pt idx="3">
                  <c:v>200K</c:v>
                </c:pt>
                <c:pt idx="4">
                  <c:v>250K</c:v>
                </c:pt>
                <c:pt idx="5">
                  <c:v>300K</c:v>
                </c:pt>
                <c:pt idx="6">
                  <c:v>350K</c:v>
                </c:pt>
                <c:pt idx="7">
                  <c:v>400K</c:v>
                </c:pt>
                <c:pt idx="8">
                  <c:v>450K</c:v>
                </c:pt>
                <c:pt idx="9">
                  <c:v>500K</c:v>
                </c:pt>
                <c:pt idx="10">
                  <c:v>550K</c:v>
                </c:pt>
                <c:pt idx="11">
                  <c:v>600K</c:v>
                </c:pt>
                <c:pt idx="12">
                  <c:v>650K</c:v>
                </c:pt>
                <c:pt idx="13">
                  <c:v>700K</c:v>
                </c:pt>
                <c:pt idx="14">
                  <c:v>750K</c:v>
                </c:pt>
                <c:pt idx="15">
                  <c:v>800K</c:v>
                </c:pt>
                <c:pt idx="16">
                  <c:v>850K</c:v>
                </c:pt>
                <c:pt idx="17">
                  <c:v>900K</c:v>
                </c:pt>
                <c:pt idx="18">
                  <c:v>950K</c:v>
                </c:pt>
                <c:pt idx="19">
                  <c:v>1M</c:v>
                </c:pt>
              </c:strCache>
            </c:strRef>
          </c:cat>
          <c:val>
            <c:numRef>
              <c:f>Sheet1!$N$3337:$N$3356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5.0000000000000031E-2</c:v>
                </c:pt>
                <c:pt idx="5">
                  <c:v>0.18644100000000016</c:v>
                </c:pt>
                <c:pt idx="6">
                  <c:v>0.18333300000000008</c:v>
                </c:pt>
                <c:pt idx="7">
                  <c:v>0.15714300000000009</c:v>
                </c:pt>
                <c:pt idx="8">
                  <c:v>0.18556700000000012</c:v>
                </c:pt>
                <c:pt idx="9">
                  <c:v>0.16822400000000012</c:v>
                </c:pt>
                <c:pt idx="10">
                  <c:v>0.15384600000000012</c:v>
                </c:pt>
                <c:pt idx="11">
                  <c:v>0.22047200000000008</c:v>
                </c:pt>
                <c:pt idx="12">
                  <c:v>0.22047200000000008</c:v>
                </c:pt>
                <c:pt idx="13">
                  <c:v>0.27737200000000017</c:v>
                </c:pt>
                <c:pt idx="14">
                  <c:v>0.27737200000000017</c:v>
                </c:pt>
                <c:pt idx="15">
                  <c:v>0.27737200000000017</c:v>
                </c:pt>
                <c:pt idx="16">
                  <c:v>0.27737200000000017</c:v>
                </c:pt>
                <c:pt idx="17">
                  <c:v>0.27737200000000017</c:v>
                </c:pt>
                <c:pt idx="18">
                  <c:v>0.27737200000000017</c:v>
                </c:pt>
                <c:pt idx="19">
                  <c:v>0.27737200000000017</c:v>
                </c:pt>
              </c:numCache>
            </c:numRef>
          </c:val>
        </c:ser>
        <c:ser>
          <c:idx val="7"/>
          <c:order val="5"/>
          <c:tx>
            <c:v>Warp 6</c:v>
          </c:tx>
          <c:spPr>
            <a:ln w="28575">
              <a:solidFill>
                <a:schemeClr val="tx1"/>
              </a:solidFill>
              <a:prstDash val="lgDashDotDot"/>
            </a:ln>
          </c:spPr>
          <c:marker>
            <c:symbol val="none"/>
          </c:marker>
          <c:cat>
            <c:strRef>
              <c:f>Sheet1!$AF$3374:$AF$3393</c:f>
              <c:strCache>
                <c:ptCount val="20"/>
                <c:pt idx="0">
                  <c:v>50K</c:v>
                </c:pt>
                <c:pt idx="1">
                  <c:v>100K</c:v>
                </c:pt>
                <c:pt idx="2">
                  <c:v>150K</c:v>
                </c:pt>
                <c:pt idx="3">
                  <c:v>200K</c:v>
                </c:pt>
                <c:pt idx="4">
                  <c:v>250K</c:v>
                </c:pt>
                <c:pt idx="5">
                  <c:v>300K</c:v>
                </c:pt>
                <c:pt idx="6">
                  <c:v>350K</c:v>
                </c:pt>
                <c:pt idx="7">
                  <c:v>400K</c:v>
                </c:pt>
                <c:pt idx="8">
                  <c:v>450K</c:v>
                </c:pt>
                <c:pt idx="9">
                  <c:v>500K</c:v>
                </c:pt>
                <c:pt idx="10">
                  <c:v>550K</c:v>
                </c:pt>
                <c:pt idx="11">
                  <c:v>600K</c:v>
                </c:pt>
                <c:pt idx="12">
                  <c:v>650K</c:v>
                </c:pt>
                <c:pt idx="13">
                  <c:v>700K</c:v>
                </c:pt>
                <c:pt idx="14">
                  <c:v>750K</c:v>
                </c:pt>
                <c:pt idx="15">
                  <c:v>800K</c:v>
                </c:pt>
                <c:pt idx="16">
                  <c:v>850K</c:v>
                </c:pt>
                <c:pt idx="17">
                  <c:v>900K</c:v>
                </c:pt>
                <c:pt idx="18">
                  <c:v>950K</c:v>
                </c:pt>
                <c:pt idx="19">
                  <c:v>1M</c:v>
                </c:pt>
              </c:strCache>
            </c:strRef>
          </c:cat>
          <c:val>
            <c:numRef>
              <c:f>Sheet1!$O$3337:$O$3356</c:f>
              <c:numCache>
                <c:formatCode>General</c:formatCode>
                <c:ptCount val="20"/>
                <c:pt idx="0">
                  <c:v>0.77186299999999963</c:v>
                </c:pt>
                <c:pt idx="1">
                  <c:v>0.78022000000000002</c:v>
                </c:pt>
                <c:pt idx="2">
                  <c:v>0.78102199999999999</c:v>
                </c:pt>
                <c:pt idx="3">
                  <c:v>0.808917</c:v>
                </c:pt>
                <c:pt idx="4">
                  <c:v>0.808917</c:v>
                </c:pt>
                <c:pt idx="5">
                  <c:v>0.82352900000000029</c:v>
                </c:pt>
                <c:pt idx="6">
                  <c:v>0.82857100000000028</c:v>
                </c:pt>
                <c:pt idx="7">
                  <c:v>0.81081100000000028</c:v>
                </c:pt>
                <c:pt idx="8">
                  <c:v>0.81578900000000032</c:v>
                </c:pt>
                <c:pt idx="9">
                  <c:v>0.82051299999999838</c:v>
                </c:pt>
                <c:pt idx="10">
                  <c:v>0.82097200000000004</c:v>
                </c:pt>
                <c:pt idx="11">
                  <c:v>0.82097200000000004</c:v>
                </c:pt>
                <c:pt idx="12">
                  <c:v>0.82968400000000031</c:v>
                </c:pt>
                <c:pt idx="13">
                  <c:v>0.81627900000000031</c:v>
                </c:pt>
                <c:pt idx="14">
                  <c:v>0.82045500000000005</c:v>
                </c:pt>
                <c:pt idx="15">
                  <c:v>0.81181599999999998</c:v>
                </c:pt>
                <c:pt idx="16">
                  <c:v>0.79874200000000029</c:v>
                </c:pt>
                <c:pt idx="17">
                  <c:v>0.7991629999999984</c:v>
                </c:pt>
                <c:pt idx="18">
                  <c:v>0.8032790000000003</c:v>
                </c:pt>
                <c:pt idx="19">
                  <c:v>0.8032790000000003</c:v>
                </c:pt>
              </c:numCache>
            </c:numRef>
          </c:val>
        </c:ser>
        <c:marker val="1"/>
        <c:axId val="52867072"/>
        <c:axId val="52868992"/>
      </c:lineChart>
      <c:catAx>
        <c:axId val="5286707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400">
                    <a:latin typeface="+mj-lt"/>
                  </a:defRPr>
                </a:pPr>
                <a:r>
                  <a:rPr lang="en-US" sz="2400" dirty="0">
                    <a:latin typeface="+mj-lt"/>
                  </a:rPr>
                  <a:t>Cycles</a:t>
                </a:r>
              </a:p>
            </c:rich>
          </c:tx>
          <c:layout>
            <c:manualLayout>
              <c:xMode val="edge"/>
              <c:yMode val="edge"/>
              <c:x val="0.44217594525923931"/>
              <c:y val="0.91521861111614899"/>
            </c:manualLayout>
          </c:layout>
        </c:title>
        <c:numFmt formatCode="General" sourceLinked="0"/>
        <c:tickLblPos val="nextTo"/>
        <c:txPr>
          <a:bodyPr rot="-3000000"/>
          <a:lstStyle/>
          <a:p>
            <a:pPr>
              <a:defRPr/>
            </a:pPr>
            <a:endParaRPr lang="en-US"/>
          </a:p>
        </c:txPr>
        <c:crossAx val="52868992"/>
        <c:crosses val="autoZero"/>
        <c:auto val="1"/>
        <c:lblAlgn val="ctr"/>
        <c:lblOffset val="100"/>
        <c:tickLblSkip val="1"/>
        <c:tickMarkSkip val="1"/>
      </c:catAx>
      <c:valAx>
        <c:axId val="52868992"/>
        <c:scaling>
          <c:orientation val="minMax"/>
          <c:max val="1"/>
        </c:scaling>
        <c:axPos val="l"/>
        <c:majorGridlines>
          <c:spPr>
            <a:ln w="12700">
              <a:solidFill>
                <a:schemeClr val="bg1">
                  <a:lumMod val="85000"/>
                </a:schemeClr>
              </a:soli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2400">
                    <a:latin typeface="+mj-lt"/>
                  </a:defRPr>
                </a:pPr>
                <a:r>
                  <a:rPr lang="en-US" sz="2400" dirty="0">
                    <a:latin typeface="+mj-lt"/>
                  </a:rPr>
                  <a:t>Hit Ratio</a:t>
                </a:r>
              </a:p>
            </c:rich>
          </c:tx>
          <c:layout>
            <c:manualLayout>
              <c:xMode val="edge"/>
              <c:yMode val="edge"/>
              <c:x val="2.8289997681147819E-3"/>
              <c:y val="0.34366311774658714"/>
            </c:manualLayout>
          </c:layout>
        </c:title>
        <c:numFmt formatCode="#,##0.0" sourceLinked="0"/>
        <c:tickLblPos val="nextTo"/>
        <c:spPr>
          <a:ln w="22225">
            <a:noFill/>
          </a:ln>
        </c:spPr>
        <c:txPr>
          <a:bodyPr/>
          <a:lstStyle/>
          <a:p>
            <a:pPr>
              <a:defRPr sz="1800">
                <a:latin typeface="+mj-lt"/>
              </a:defRPr>
            </a:pPr>
            <a:endParaRPr lang="en-US"/>
          </a:p>
        </c:txPr>
        <c:crossAx val="52867072"/>
        <c:crossesAt val="1"/>
        <c:crossBetween val="between"/>
        <c:majorUnit val="0.1"/>
      </c:valAx>
      <c:spPr>
        <a:ln w="12700">
          <a:solidFill>
            <a:prstClr val="black"/>
          </a:solidFill>
        </a:ln>
      </c:spPr>
    </c:plotArea>
    <c:legend>
      <c:legendPos val="r"/>
      <c:layout>
        <c:manualLayout>
          <c:xMode val="edge"/>
          <c:yMode val="edge"/>
          <c:x val="9.0986849994004766E-3"/>
          <c:y val="3.1283456339117506E-2"/>
          <c:w val="0.98362788357525599"/>
          <c:h val="9.4512506121236781E-2"/>
        </c:manualLayout>
      </c:layout>
      <c:txPr>
        <a:bodyPr/>
        <a:lstStyle/>
        <a:p>
          <a:pPr>
            <a:defRPr sz="2400">
              <a:latin typeface="+mj-lt"/>
            </a:defRPr>
          </a:pPr>
          <a:endParaRPr lang="en-US"/>
        </a:p>
      </c:txPr>
    </c:legend>
    <c:plotVisOnly val="1"/>
    <c:dispBlanksAs val="gap"/>
  </c:chart>
  <c:spPr>
    <a:ln>
      <a:noFill/>
    </a:ln>
  </c:spPr>
  <c:txPr>
    <a:bodyPr/>
    <a:lstStyle/>
    <a:p>
      <a:pPr>
        <a:defRPr sz="1100">
          <a:latin typeface="Helvetica" panose="020B0604020202020204" pitchFamily="34" charset="0"/>
          <a:cs typeface="Helvetica" panose="020B0604020202020204" pitchFamily="34" charset="0"/>
        </a:defRPr>
      </a:pPr>
      <a:endParaRPr lang="en-US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8.3362370809869357E-2"/>
          <c:y val="6.6666666666666707E-2"/>
          <c:w val="0.87823874422922898"/>
          <c:h val="0.70186969275899536"/>
        </c:manualLayout>
      </c:layout>
      <c:barChart>
        <c:barDir val="col"/>
        <c:grouping val="clustered"/>
        <c:ser>
          <c:idx val="5"/>
          <c:order val="0"/>
          <c:tx>
            <c:strRef>
              <c:f>bartemplate!$A$38</c:f>
              <c:strCache>
                <c:ptCount val="1"/>
                <c:pt idx="0">
                  <c:v>MeDiC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val>
            <c:numRef>
              <c:f>bartemplate!$B$23:$Q$23</c:f>
              <c:numCache>
                <c:formatCode>General</c:formatCode>
                <c:ptCount val="16"/>
                <c:pt idx="0">
                  <c:v>1.4655952176399984</c:v>
                </c:pt>
                <c:pt idx="1">
                  <c:v>1.5122109380300006</c:v>
                </c:pt>
                <c:pt idx="2">
                  <c:v>1.1612758891700001</c:v>
                </c:pt>
                <c:pt idx="3">
                  <c:v>1.3344534530500001</c:v>
                </c:pt>
                <c:pt idx="4">
                  <c:v>1.1490031616700007</c:v>
                </c:pt>
                <c:pt idx="5">
                  <c:v>1.4161370209400006</c:v>
                </c:pt>
                <c:pt idx="6">
                  <c:v>1.2130914917699991</c:v>
                </c:pt>
                <c:pt idx="7">
                  <c:v>1.31872578171</c:v>
                </c:pt>
                <c:pt idx="8">
                  <c:v>1.2019746340899977</c:v>
                </c:pt>
                <c:pt idx="9">
                  <c:v>1.2766921798300006</c:v>
                </c:pt>
                <c:pt idx="10">
                  <c:v>2.3311426820199967</c:v>
                </c:pt>
                <c:pt idx="11">
                  <c:v>1.3192676403099994</c:v>
                </c:pt>
                <c:pt idx="12">
                  <c:v>1.00295068913</c:v>
                </c:pt>
                <c:pt idx="13">
                  <c:v>1.36528430175</c:v>
                </c:pt>
                <c:pt idx="14">
                  <c:v>2.1721466810099987</c:v>
                </c:pt>
                <c:pt idx="15">
                  <c:v>1.4159967841413323</c:v>
                </c:pt>
              </c:numCache>
            </c:numRef>
          </c:val>
        </c:ser>
        <c:ser>
          <c:idx val="3"/>
          <c:order val="1"/>
          <c:tx>
            <c:strRef>
              <c:f>bartemplate!$A$234</c:f>
              <c:strCache>
                <c:ptCount val="1"/>
                <c:pt idx="0">
                  <c:v>MeDiC-reuse</c:v>
                </c:pt>
              </c:strCache>
            </c:strRef>
          </c:tx>
          <c:spPr>
            <a:solidFill>
              <a:srgbClr val="0066FF"/>
            </a:solidFill>
            <a:ln>
              <a:solidFill>
                <a:schemeClr val="tx1"/>
              </a:solidFill>
            </a:ln>
          </c:spPr>
          <c:cat>
            <c:strRef>
              <c:f>bartemplate!$B$17:$Q$17</c:f>
              <c:strCache>
                <c:ptCount val="16"/>
                <c:pt idx="0">
                  <c:v> NN</c:v>
                </c:pt>
                <c:pt idx="1">
                  <c:v> CONS</c:v>
                </c:pt>
                <c:pt idx="2">
                  <c:v> SCP</c:v>
                </c:pt>
                <c:pt idx="3">
                  <c:v>BP</c:v>
                </c:pt>
                <c:pt idx="4">
                  <c:v>HS</c:v>
                </c:pt>
                <c:pt idx="5">
                  <c:v>SC</c:v>
                </c:pt>
                <c:pt idx="6">
                  <c:v>IIX</c:v>
                </c:pt>
                <c:pt idx="7">
                  <c:v>PVC</c:v>
                </c:pt>
                <c:pt idx="8">
                  <c:v>PVR</c:v>
                </c:pt>
                <c:pt idx="9">
                  <c:v>SS</c:v>
                </c:pt>
                <c:pt idx="10">
                  <c:v>BFS</c:v>
                </c:pt>
                <c:pt idx="11">
                  <c:v>BH</c:v>
                </c:pt>
                <c:pt idx="12">
                  <c:v>DMR</c:v>
                </c:pt>
                <c:pt idx="13">
                  <c:v>MST</c:v>
                </c:pt>
                <c:pt idx="14">
                  <c:v>SSSP</c:v>
                </c:pt>
                <c:pt idx="15">
                  <c:v> Average</c:v>
                </c:pt>
              </c:strCache>
            </c:strRef>
          </c:cat>
          <c:val>
            <c:numRef>
              <c:f>bartemplate!$B$234:$Q$234</c:f>
              <c:numCache>
                <c:formatCode>General</c:formatCode>
                <c:ptCount val="16"/>
                <c:pt idx="0">
                  <c:v>1.4238047880399982</c:v>
                </c:pt>
                <c:pt idx="1">
                  <c:v>1.0464339027</c:v>
                </c:pt>
                <c:pt idx="2">
                  <c:v>0.87232082882300033</c:v>
                </c:pt>
                <c:pt idx="3">
                  <c:v>1.02120236067</c:v>
                </c:pt>
                <c:pt idx="4">
                  <c:v>1.10705868803</c:v>
                </c:pt>
                <c:pt idx="5">
                  <c:v>1.3042787541900001</c:v>
                </c:pt>
                <c:pt idx="6">
                  <c:v>0.60269174839900064</c:v>
                </c:pt>
                <c:pt idx="7">
                  <c:v>1.3273575659300008</c:v>
                </c:pt>
                <c:pt idx="8">
                  <c:v>1.32985020948</c:v>
                </c:pt>
                <c:pt idx="9">
                  <c:v>1.4053928979699988</c:v>
                </c:pt>
                <c:pt idx="10">
                  <c:v>1.3347225409000001</c:v>
                </c:pt>
                <c:pt idx="11">
                  <c:v>1.3454942094699991</c:v>
                </c:pt>
                <c:pt idx="12">
                  <c:v>1.0038741135799993</c:v>
                </c:pt>
                <c:pt idx="13">
                  <c:v>1.3611986836199994</c:v>
                </c:pt>
                <c:pt idx="14">
                  <c:v>1.32540846316</c:v>
                </c:pt>
                <c:pt idx="15">
                  <c:v>1.1874059836641331</c:v>
                </c:pt>
              </c:numCache>
            </c:numRef>
          </c:val>
        </c:ser>
        <c:axId val="54982912"/>
        <c:axId val="55062528"/>
      </c:barChart>
      <c:catAx>
        <c:axId val="54982912"/>
        <c:scaling>
          <c:orientation val="minMax"/>
        </c:scaling>
        <c:axPos val="b"/>
        <c:numFmt formatCode="General" sourceLinked="0"/>
        <c:tickLblPos val="nextTo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55062528"/>
        <c:crosses val="autoZero"/>
        <c:auto val="1"/>
        <c:lblAlgn val="ctr"/>
        <c:lblOffset val="100"/>
      </c:catAx>
      <c:valAx>
        <c:axId val="55062528"/>
        <c:scaling>
          <c:orientation val="minMax"/>
          <c:max val="2.4"/>
          <c:min val="0.8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Speedup</a:t>
                </a:r>
                <a:r>
                  <a:rPr lang="en-US" sz="1400" baseline="0"/>
                  <a:t> Over Baseline</a:t>
                </a:r>
                <a:endParaRPr lang="en-US" sz="1400"/>
              </a:p>
            </c:rich>
          </c:tx>
          <c:layout>
            <c:manualLayout>
              <c:xMode val="edge"/>
              <c:yMode val="edge"/>
              <c:x val="1.8295893636522603E-2"/>
              <c:y val="0.17416032743330501"/>
            </c:manualLayout>
          </c:layout>
        </c:title>
        <c:numFmt formatCode="#,##0.0" sourceLinked="0"/>
        <c:tickLblPos val="nextTo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54982912"/>
        <c:crosses val="autoZero"/>
        <c:crossBetween val="between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10491613230859602"/>
          <c:y val="0.11789422068586702"/>
          <c:w val="0.22467866146056292"/>
          <c:h val="0.13684545314188709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</c:chart>
  <c:spPr>
    <a:ln>
      <a:noFill/>
    </a:ln>
  </c:spPr>
  <c:txPr>
    <a:bodyPr/>
    <a:lstStyle/>
    <a:p>
      <a:pPr>
        <a:defRPr>
          <a:latin typeface="Helvetica" pitchFamily="34" charset="0"/>
        </a:defRPr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21004963015986716"/>
          <c:y val="6.6666666666666707E-2"/>
          <c:w val="0.7712321641612957"/>
          <c:h val="0.72932067315115234"/>
        </c:manualLayout>
      </c:layout>
      <c:barChart>
        <c:barDir val="col"/>
        <c:grouping val="clustered"/>
        <c:ser>
          <c:idx val="5"/>
          <c:order val="0"/>
          <c:tx>
            <c:strRef>
              <c:f>bartemplate!$A$255</c:f>
              <c:strCache>
                <c:ptCount val="1"/>
                <c:pt idx="0">
                  <c:v>L2</c:v>
                </c:pt>
              </c:strCache>
            </c:strRef>
          </c:tx>
          <c:spPr>
            <a:solidFill>
              <a:schemeClr val="tx1"/>
            </a:solidFill>
          </c:spPr>
          <c:val>
            <c:numRef>
              <c:f>bartemplate!$B$255:$P$255</c:f>
              <c:numCache>
                <c:formatCode>General</c:formatCode>
                <c:ptCount val="15"/>
                <c:pt idx="0">
                  <c:v>10.655550159700006</c:v>
                </c:pt>
                <c:pt idx="1">
                  <c:v>2.8801102072900013</c:v>
                </c:pt>
                <c:pt idx="2">
                  <c:v>0</c:v>
                </c:pt>
                <c:pt idx="3">
                  <c:v>0.65208138759200029</c:v>
                </c:pt>
                <c:pt idx="4">
                  <c:v>13.123913978499999</c:v>
                </c:pt>
                <c:pt idx="5">
                  <c:v>48.485495744800012</c:v>
                </c:pt>
                <c:pt idx="6">
                  <c:v>106.81539576900002</c:v>
                </c:pt>
                <c:pt idx="7">
                  <c:v>0</c:v>
                </c:pt>
                <c:pt idx="8">
                  <c:v>0</c:v>
                </c:pt>
                <c:pt idx="9">
                  <c:v>61.890198182700011</c:v>
                </c:pt>
                <c:pt idx="10">
                  <c:v>16.78906587439997</c:v>
                </c:pt>
                <c:pt idx="11">
                  <c:v>51.984032685499997</c:v>
                </c:pt>
                <c:pt idx="12">
                  <c:v>0</c:v>
                </c:pt>
                <c:pt idx="13">
                  <c:v>35.436773585699996</c:v>
                </c:pt>
                <c:pt idx="14">
                  <c:v>11.351017842100005</c:v>
                </c:pt>
              </c:numCache>
            </c:numRef>
          </c:val>
        </c:ser>
        <c:ser>
          <c:idx val="3"/>
          <c:order val="1"/>
          <c:tx>
            <c:strRef>
              <c:f>bartemplate!$A$256</c:f>
              <c:strCache>
                <c:ptCount val="1"/>
                <c:pt idx="0">
                  <c:v>L2 + DRAM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c:spPr>
          <c:cat>
            <c:strRef>
              <c:f>bartemplate!$B$17:$Q$17</c:f>
              <c:strCache>
                <c:ptCount val="16"/>
                <c:pt idx="0">
                  <c:v> NN</c:v>
                </c:pt>
                <c:pt idx="1">
                  <c:v> CONS</c:v>
                </c:pt>
                <c:pt idx="2">
                  <c:v> SCP</c:v>
                </c:pt>
                <c:pt idx="3">
                  <c:v>BP</c:v>
                </c:pt>
                <c:pt idx="4">
                  <c:v>HS</c:v>
                </c:pt>
                <c:pt idx="5">
                  <c:v>SC</c:v>
                </c:pt>
                <c:pt idx="6">
                  <c:v>IIX</c:v>
                </c:pt>
                <c:pt idx="7">
                  <c:v>PVC</c:v>
                </c:pt>
                <c:pt idx="8">
                  <c:v>PVR</c:v>
                </c:pt>
                <c:pt idx="9">
                  <c:v>SS</c:v>
                </c:pt>
                <c:pt idx="10">
                  <c:v>BFS</c:v>
                </c:pt>
                <c:pt idx="11">
                  <c:v>BH</c:v>
                </c:pt>
                <c:pt idx="12">
                  <c:v>DMR</c:v>
                </c:pt>
                <c:pt idx="13">
                  <c:v>MST</c:v>
                </c:pt>
                <c:pt idx="14">
                  <c:v>SSSP</c:v>
                </c:pt>
                <c:pt idx="15">
                  <c:v> Average</c:v>
                </c:pt>
              </c:strCache>
            </c:strRef>
          </c:cat>
          <c:val>
            <c:numRef>
              <c:f>bartemplate!$B$256:$P$256</c:f>
              <c:numCache>
                <c:formatCode>General</c:formatCode>
                <c:ptCount val="15"/>
                <c:pt idx="0">
                  <c:v>73.153244317399825</c:v>
                </c:pt>
                <c:pt idx="1">
                  <c:v>10.371854912800005</c:v>
                </c:pt>
                <c:pt idx="2">
                  <c:v>0</c:v>
                </c:pt>
                <c:pt idx="3">
                  <c:v>13.737013610899998</c:v>
                </c:pt>
                <c:pt idx="4">
                  <c:v>36.807806267799904</c:v>
                </c:pt>
                <c:pt idx="5">
                  <c:v>324.32634144099904</c:v>
                </c:pt>
                <c:pt idx="6">
                  <c:v>305.04667883300016</c:v>
                </c:pt>
                <c:pt idx="7">
                  <c:v>41.099436713100012</c:v>
                </c:pt>
                <c:pt idx="8">
                  <c:v>0</c:v>
                </c:pt>
                <c:pt idx="9">
                  <c:v>275.02337208799918</c:v>
                </c:pt>
                <c:pt idx="10">
                  <c:v>237.90618745000009</c:v>
                </c:pt>
                <c:pt idx="11">
                  <c:v>307.75992004199975</c:v>
                </c:pt>
                <c:pt idx="12">
                  <c:v>8.2206920165800028</c:v>
                </c:pt>
                <c:pt idx="13">
                  <c:v>191.38938689300019</c:v>
                </c:pt>
                <c:pt idx="14">
                  <c:v>229.01463850800002</c:v>
                </c:pt>
              </c:numCache>
            </c:numRef>
          </c:val>
        </c:ser>
        <c:axId val="55116928"/>
        <c:axId val="55118464"/>
      </c:barChart>
      <c:catAx>
        <c:axId val="55116928"/>
        <c:scaling>
          <c:orientation val="minMax"/>
        </c:scaling>
        <c:axPos val="b"/>
        <c:numFmt formatCode="General" sourceLinked="0"/>
        <c:tickLblPos val="nextTo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55118464"/>
        <c:crosses val="autoZero"/>
        <c:auto val="1"/>
        <c:lblAlgn val="ctr"/>
        <c:lblOffset val="100"/>
      </c:catAx>
      <c:valAx>
        <c:axId val="55118464"/>
        <c:scaling>
          <c:orientation val="minMax"/>
          <c:max val="350"/>
          <c:min val="0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Avg.  Penalty from Divergence</a:t>
                </a:r>
              </a:p>
            </c:rich>
          </c:tx>
          <c:layout>
            <c:manualLayout>
              <c:xMode val="edge"/>
              <c:yMode val="edge"/>
              <c:x val="1.1749463135289904E-2"/>
              <c:y val="7.1850948208938697E-2"/>
            </c:manualLayout>
          </c:layout>
        </c:title>
        <c:numFmt formatCode="#,##0" sourceLinked="0"/>
        <c:tickLblPos val="nextTo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55116928"/>
        <c:crosses val="autoZero"/>
        <c:crossBetween val="between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20686733476497313"/>
          <c:y val="6.9506635614210541E-2"/>
          <c:w val="0.269154617036507"/>
          <c:h val="0.32115917863208315"/>
        </c:manualLayout>
      </c:layout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</c:chart>
  <c:spPr>
    <a:ln>
      <a:noFill/>
    </a:ln>
  </c:spPr>
  <c:txPr>
    <a:bodyPr/>
    <a:lstStyle/>
    <a:p>
      <a:pPr>
        <a:defRPr>
          <a:latin typeface="Helvetica" pitchFamily="34" charset="0"/>
        </a:defRPr>
      </a:pPr>
      <a:endParaRPr lang="en-U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21914053925077501"/>
          <c:y val="6.6666666666666707E-2"/>
          <c:w val="0.76820186113099631"/>
          <c:h val="0.72932067315115234"/>
        </c:manualLayout>
      </c:layout>
      <c:barChart>
        <c:barDir val="col"/>
        <c:grouping val="clustered"/>
        <c:ser>
          <c:idx val="5"/>
          <c:order val="0"/>
          <c:tx>
            <c:strRef>
              <c:f>bartemplate!$A$255</c:f>
              <c:strCache>
                <c:ptCount val="1"/>
                <c:pt idx="0">
                  <c:v>L2</c:v>
                </c:pt>
              </c:strCache>
            </c:strRef>
          </c:tx>
          <c:spPr>
            <a:solidFill>
              <a:schemeClr val="tx1"/>
            </a:solidFill>
          </c:spPr>
          <c:val>
            <c:numRef>
              <c:f>bartemplate!$B$259:$P$259</c:f>
              <c:numCache>
                <c:formatCode>General</c:formatCode>
                <c:ptCount val="15"/>
                <c:pt idx="0">
                  <c:v>69.05</c:v>
                </c:pt>
                <c:pt idx="1">
                  <c:v>13.93</c:v>
                </c:pt>
                <c:pt idx="2">
                  <c:v>0</c:v>
                </c:pt>
                <c:pt idx="3">
                  <c:v>3.74</c:v>
                </c:pt>
                <c:pt idx="4">
                  <c:v>56.27</c:v>
                </c:pt>
                <c:pt idx="5">
                  <c:v>121.19</c:v>
                </c:pt>
                <c:pt idx="6">
                  <c:v>217.15</c:v>
                </c:pt>
                <c:pt idx="7">
                  <c:v>0</c:v>
                </c:pt>
                <c:pt idx="8">
                  <c:v>0</c:v>
                </c:pt>
                <c:pt idx="9">
                  <c:v>134.51</c:v>
                </c:pt>
                <c:pt idx="10">
                  <c:v>50.1</c:v>
                </c:pt>
                <c:pt idx="11">
                  <c:v>88.7</c:v>
                </c:pt>
                <c:pt idx="12">
                  <c:v>0</c:v>
                </c:pt>
                <c:pt idx="13">
                  <c:v>71.8</c:v>
                </c:pt>
                <c:pt idx="14">
                  <c:v>33.46</c:v>
                </c:pt>
              </c:numCache>
            </c:numRef>
          </c:val>
        </c:ser>
        <c:ser>
          <c:idx val="3"/>
          <c:order val="1"/>
          <c:tx>
            <c:strRef>
              <c:f>bartemplate!$A$256</c:f>
              <c:strCache>
                <c:ptCount val="1"/>
                <c:pt idx="0">
                  <c:v>L2 + DRAM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c:spPr>
          <c:cat>
            <c:strRef>
              <c:f>bartemplate!$B$17:$Q$17</c:f>
              <c:strCache>
                <c:ptCount val="16"/>
                <c:pt idx="0">
                  <c:v> NN</c:v>
                </c:pt>
                <c:pt idx="1">
                  <c:v> CONS</c:v>
                </c:pt>
                <c:pt idx="2">
                  <c:v> SCP</c:v>
                </c:pt>
                <c:pt idx="3">
                  <c:v>BP</c:v>
                </c:pt>
                <c:pt idx="4">
                  <c:v>HS</c:v>
                </c:pt>
                <c:pt idx="5">
                  <c:v>SC</c:v>
                </c:pt>
                <c:pt idx="6">
                  <c:v>IIX</c:v>
                </c:pt>
                <c:pt idx="7">
                  <c:v>PVC</c:v>
                </c:pt>
                <c:pt idx="8">
                  <c:v>PVR</c:v>
                </c:pt>
                <c:pt idx="9">
                  <c:v>SS</c:v>
                </c:pt>
                <c:pt idx="10">
                  <c:v>BFS</c:v>
                </c:pt>
                <c:pt idx="11">
                  <c:v>BH</c:v>
                </c:pt>
                <c:pt idx="12">
                  <c:v>DMR</c:v>
                </c:pt>
                <c:pt idx="13">
                  <c:v>MST</c:v>
                </c:pt>
                <c:pt idx="14">
                  <c:v>SSSP</c:v>
                </c:pt>
                <c:pt idx="15">
                  <c:v> Average</c:v>
                </c:pt>
              </c:strCache>
            </c:strRef>
          </c:cat>
          <c:val>
            <c:numRef>
              <c:f>bartemplate!$B$260:$P$260</c:f>
              <c:numCache>
                <c:formatCode>General</c:formatCode>
                <c:ptCount val="15"/>
                <c:pt idx="0">
                  <c:v>181.6</c:v>
                </c:pt>
                <c:pt idx="1">
                  <c:v>41.7</c:v>
                </c:pt>
                <c:pt idx="2">
                  <c:v>0</c:v>
                </c:pt>
                <c:pt idx="3">
                  <c:v>52.02</c:v>
                </c:pt>
                <c:pt idx="4">
                  <c:v>124</c:v>
                </c:pt>
                <c:pt idx="5">
                  <c:v>844.32999999999936</c:v>
                </c:pt>
                <c:pt idx="6">
                  <c:v>542</c:v>
                </c:pt>
                <c:pt idx="7">
                  <c:v>144.72999999999999</c:v>
                </c:pt>
                <c:pt idx="8">
                  <c:v>0</c:v>
                </c:pt>
                <c:pt idx="9">
                  <c:v>658</c:v>
                </c:pt>
                <c:pt idx="10">
                  <c:v>890</c:v>
                </c:pt>
                <c:pt idx="11">
                  <c:v>861</c:v>
                </c:pt>
                <c:pt idx="12">
                  <c:v>26.45999999999999</c:v>
                </c:pt>
                <c:pt idx="13">
                  <c:v>586</c:v>
                </c:pt>
                <c:pt idx="14">
                  <c:v>905</c:v>
                </c:pt>
              </c:numCache>
            </c:numRef>
          </c:val>
        </c:ser>
        <c:axId val="55143424"/>
        <c:axId val="55161600"/>
      </c:barChart>
      <c:catAx>
        <c:axId val="55143424"/>
        <c:scaling>
          <c:orientation val="minMax"/>
        </c:scaling>
        <c:axPos val="b"/>
        <c:numFmt formatCode="General" sourceLinked="0"/>
        <c:tickLblPos val="nextTo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55161600"/>
        <c:crosses val="autoZero"/>
        <c:auto val="1"/>
        <c:lblAlgn val="ctr"/>
        <c:lblOffset val="100"/>
      </c:catAx>
      <c:valAx>
        <c:axId val="55161600"/>
        <c:scaling>
          <c:orientation val="minMax"/>
          <c:max val="1000"/>
          <c:min val="0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Max.</a:t>
                </a:r>
                <a:r>
                  <a:rPr lang="en-US" sz="1400" baseline="0"/>
                  <a:t> </a:t>
                </a:r>
                <a:r>
                  <a:rPr lang="en-US" sz="1400"/>
                  <a:t> Penalty from Divergence</a:t>
                </a:r>
              </a:p>
            </c:rich>
          </c:tx>
          <c:layout>
            <c:manualLayout>
              <c:xMode val="edge"/>
              <c:yMode val="edge"/>
              <c:x val="1.1749463135289904E-2"/>
              <c:y val="6.7925322893960305E-2"/>
            </c:manualLayout>
          </c:layout>
        </c:title>
        <c:numFmt formatCode="#,##0" sourceLinked="0"/>
        <c:tickLblPos val="nextTo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55143424"/>
        <c:crosses val="autoZero"/>
        <c:crossBetween val="between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21292794082557909"/>
          <c:y val="6.5666029034506537E-2"/>
          <c:w val="0.269154617036507"/>
          <c:h val="0.32115917863208315"/>
        </c:manualLayout>
      </c:layout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</c:chart>
  <c:spPr>
    <a:ln>
      <a:noFill/>
    </a:ln>
  </c:spPr>
  <c:txPr>
    <a:bodyPr/>
    <a:lstStyle/>
    <a:p>
      <a:pPr>
        <a:defRPr>
          <a:latin typeface="Helvetica" pitchFamily="34" charset="0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2236546827853106"/>
          <c:y val="0.11420650543682007"/>
          <c:w val="0.86765037931902333"/>
          <c:h val="0.57542545312075932"/>
        </c:manualLayout>
      </c:layout>
      <c:barChart>
        <c:barDir val="col"/>
        <c:grouping val="clustered"/>
        <c:ser>
          <c:idx val="8"/>
          <c:order val="0"/>
          <c:tx>
            <c:strRef>
              <c:f>bartemplate!$A$40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ysClr val="windowText" lastClr="000000"/>
              </a:solidFill>
            </a:ln>
          </c:spPr>
          <c:val>
            <c:numRef>
              <c:f>bartemplate!$B$40:$Q$40</c:f>
              <c:numCache>
                <c:formatCode>General</c:formatCode>
                <c:ptCount val="1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</c:numCache>
            </c:numRef>
          </c:val>
        </c:ser>
        <c:ser>
          <c:idx val="1"/>
          <c:order val="1"/>
          <c:tx>
            <c:strRef>
              <c:f>bartemplate!$A$32</c:f>
              <c:strCache>
                <c:ptCount val="1"/>
                <c:pt idx="0">
                  <c:v>EAF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</c:spPr>
          <c:cat>
            <c:strRef>
              <c:f>bartemplate!$B$17:$Q$17</c:f>
              <c:strCache>
                <c:ptCount val="16"/>
                <c:pt idx="0">
                  <c:v> NN</c:v>
                </c:pt>
                <c:pt idx="1">
                  <c:v> CONS</c:v>
                </c:pt>
                <c:pt idx="2">
                  <c:v> SCP</c:v>
                </c:pt>
                <c:pt idx="3">
                  <c:v>BP</c:v>
                </c:pt>
                <c:pt idx="4">
                  <c:v>HS</c:v>
                </c:pt>
                <c:pt idx="5">
                  <c:v>SC</c:v>
                </c:pt>
                <c:pt idx="6">
                  <c:v>IIX</c:v>
                </c:pt>
                <c:pt idx="7">
                  <c:v>PVC</c:v>
                </c:pt>
                <c:pt idx="8">
                  <c:v>PVR</c:v>
                </c:pt>
                <c:pt idx="9">
                  <c:v>SS</c:v>
                </c:pt>
                <c:pt idx="10">
                  <c:v>BFS</c:v>
                </c:pt>
                <c:pt idx="11">
                  <c:v>BH</c:v>
                </c:pt>
                <c:pt idx="12">
                  <c:v>DMR</c:v>
                </c:pt>
                <c:pt idx="13">
                  <c:v>MST</c:v>
                </c:pt>
                <c:pt idx="14">
                  <c:v>SSSP</c:v>
                </c:pt>
                <c:pt idx="15">
                  <c:v> Average</c:v>
                </c:pt>
              </c:strCache>
            </c:strRef>
          </c:cat>
          <c:val>
            <c:numRef>
              <c:f>bartemplate!$B$32:$Q$32</c:f>
              <c:numCache>
                <c:formatCode>General</c:formatCode>
                <c:ptCount val="16"/>
                <c:pt idx="0">
                  <c:v>1.4269553256</c:v>
                </c:pt>
                <c:pt idx="1">
                  <c:v>1.0435003647000001</c:v>
                </c:pt>
                <c:pt idx="2">
                  <c:v>0.87361981410000067</c:v>
                </c:pt>
                <c:pt idx="3">
                  <c:v>1.0188324248000007</c:v>
                </c:pt>
                <c:pt idx="4">
                  <c:v>1.1032126828</c:v>
                </c:pt>
                <c:pt idx="5">
                  <c:v>1.2355245356999991</c:v>
                </c:pt>
                <c:pt idx="6">
                  <c:v>0.60067139010000048</c:v>
                </c:pt>
                <c:pt idx="7">
                  <c:v>1.3264384380000001</c:v>
                </c:pt>
                <c:pt idx="8">
                  <c:v>1.3335871561000001</c:v>
                </c:pt>
                <c:pt idx="9">
                  <c:v>1.4057630849999991</c:v>
                </c:pt>
                <c:pt idx="10">
                  <c:v>1.3341664099700001</c:v>
                </c:pt>
                <c:pt idx="11">
                  <c:v>1.3454546277299995</c:v>
                </c:pt>
                <c:pt idx="12">
                  <c:v>1.0038741135799993</c:v>
                </c:pt>
                <c:pt idx="13">
                  <c:v>1.3541251693400007</c:v>
                </c:pt>
                <c:pt idx="14">
                  <c:v>1.3245489985600001</c:v>
                </c:pt>
                <c:pt idx="15">
                  <c:v>1.1820183024053341</c:v>
                </c:pt>
              </c:numCache>
            </c:numRef>
          </c:val>
        </c:ser>
        <c:ser>
          <c:idx val="7"/>
          <c:order val="2"/>
          <c:tx>
            <c:strRef>
              <c:f>bartemplate!$A$39</c:f>
              <c:strCache>
                <c:ptCount val="1"/>
                <c:pt idx="0">
                  <c:v>PCAL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tx1"/>
              </a:solidFill>
            </a:ln>
          </c:spPr>
          <c:val>
            <c:numRef>
              <c:f>bartemplate!$B$39:$Q$39</c:f>
              <c:numCache>
                <c:formatCode>General</c:formatCode>
                <c:ptCount val="16"/>
                <c:pt idx="0">
                  <c:v>1.4274069806399994</c:v>
                </c:pt>
                <c:pt idx="1">
                  <c:v>1.0408046071299974</c:v>
                </c:pt>
                <c:pt idx="2">
                  <c:v>0.8768980764770008</c:v>
                </c:pt>
                <c:pt idx="3">
                  <c:v>1.01898445191</c:v>
                </c:pt>
                <c:pt idx="4">
                  <c:v>1.1037917396499994</c:v>
                </c:pt>
                <c:pt idx="5">
                  <c:v>1.2450387731699994</c:v>
                </c:pt>
                <c:pt idx="6">
                  <c:v>0.60188731784300031</c:v>
                </c:pt>
                <c:pt idx="7">
                  <c:v>1.3269244142499994</c:v>
                </c:pt>
                <c:pt idx="8">
                  <c:v>1.3225229231900006</c:v>
                </c:pt>
                <c:pt idx="9">
                  <c:v>1.40422550071</c:v>
                </c:pt>
                <c:pt idx="10">
                  <c:v>1.3397568445400001</c:v>
                </c:pt>
                <c:pt idx="11">
                  <c:v>1.3573902505599988</c:v>
                </c:pt>
                <c:pt idx="12">
                  <c:v>1.0048922006399994</c:v>
                </c:pt>
                <c:pt idx="13">
                  <c:v>1.36319046799</c:v>
                </c:pt>
                <c:pt idx="14">
                  <c:v>1.3254266461699977</c:v>
                </c:pt>
                <c:pt idx="15">
                  <c:v>1.183942746324667</c:v>
                </c:pt>
              </c:numCache>
            </c:numRef>
          </c:val>
        </c:ser>
        <c:ser>
          <c:idx val="6"/>
          <c:order val="3"/>
          <c:tx>
            <c:strRef>
              <c:f>bartemplate!$A$38</c:f>
              <c:strCache>
                <c:ptCount val="1"/>
                <c:pt idx="0">
                  <c:v>MeDiC</c:v>
                </c:pt>
              </c:strCache>
            </c:strRef>
          </c:tx>
          <c:spPr>
            <a:solidFill>
              <a:srgbClr val="0066FF"/>
            </a:solidFill>
            <a:ln>
              <a:solidFill>
                <a:sysClr val="windowText" lastClr="000000"/>
              </a:solidFill>
            </a:ln>
          </c:spPr>
          <c:val>
            <c:numRef>
              <c:f>bartemplate!$B$38:$Q$38</c:f>
              <c:numCache>
                <c:formatCode>General</c:formatCode>
                <c:ptCount val="16"/>
                <c:pt idx="0">
                  <c:v>1.4655952176399984</c:v>
                </c:pt>
                <c:pt idx="1">
                  <c:v>1.5122109380300006</c:v>
                </c:pt>
                <c:pt idx="2">
                  <c:v>1.1612758891700001</c:v>
                </c:pt>
                <c:pt idx="3">
                  <c:v>1.3344534530500001</c:v>
                </c:pt>
                <c:pt idx="4">
                  <c:v>1.1490031616700007</c:v>
                </c:pt>
                <c:pt idx="5">
                  <c:v>1.4161370209400006</c:v>
                </c:pt>
                <c:pt idx="6">
                  <c:v>1.2130914917699991</c:v>
                </c:pt>
                <c:pt idx="7">
                  <c:v>1.31872578171</c:v>
                </c:pt>
                <c:pt idx="8">
                  <c:v>1.2019746340899977</c:v>
                </c:pt>
                <c:pt idx="9">
                  <c:v>1.2766921798300006</c:v>
                </c:pt>
                <c:pt idx="10">
                  <c:v>2.3311426820199967</c:v>
                </c:pt>
                <c:pt idx="11">
                  <c:v>1.3192676403099994</c:v>
                </c:pt>
                <c:pt idx="12">
                  <c:v>1.00295068913</c:v>
                </c:pt>
                <c:pt idx="13">
                  <c:v>1.36528430175</c:v>
                </c:pt>
                <c:pt idx="14">
                  <c:v>2.1721466810099987</c:v>
                </c:pt>
                <c:pt idx="15">
                  <c:v>1.4159967841413323</c:v>
                </c:pt>
              </c:numCache>
            </c:numRef>
          </c:val>
        </c:ser>
        <c:axId val="54291456"/>
        <c:axId val="54321920"/>
      </c:barChart>
      <c:catAx>
        <c:axId val="54291456"/>
        <c:scaling>
          <c:orientation val="minMax"/>
        </c:scaling>
        <c:axPos val="b"/>
        <c:numFmt formatCode="General" sourceLinked="0"/>
        <c:tickLblPos val="nextTo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1500">
                <a:latin typeface="+mj-lt"/>
              </a:defRPr>
            </a:pPr>
            <a:endParaRPr lang="en-US"/>
          </a:p>
        </c:txPr>
        <c:crossAx val="54321920"/>
        <c:crosses val="autoZero"/>
        <c:auto val="1"/>
        <c:lblAlgn val="ctr"/>
        <c:lblOffset val="100"/>
      </c:catAx>
      <c:valAx>
        <c:axId val="54321920"/>
        <c:scaling>
          <c:orientation val="minMax"/>
          <c:max val="2.5"/>
          <c:min val="0.5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2400">
                    <a:latin typeface="+mj-lt"/>
                  </a:defRPr>
                </a:pPr>
                <a:r>
                  <a:rPr lang="en-US" sz="2400" dirty="0">
                    <a:latin typeface="+mj-lt"/>
                  </a:rPr>
                  <a:t>Speedup</a:t>
                </a:r>
                <a:r>
                  <a:rPr lang="en-US" sz="2400" baseline="0" dirty="0">
                    <a:latin typeface="+mj-lt"/>
                  </a:rPr>
                  <a:t> Over Baseline</a:t>
                </a:r>
                <a:endParaRPr lang="en-US" sz="2400" dirty="0">
                  <a:latin typeface="+mj-lt"/>
                </a:endParaRPr>
              </a:p>
            </c:rich>
          </c:tx>
          <c:layout>
            <c:manualLayout>
              <c:xMode val="edge"/>
              <c:yMode val="edge"/>
              <c:x val="1.1639650008864705E-2"/>
              <c:y val="0.14012560929883788"/>
            </c:manualLayout>
          </c:layout>
        </c:title>
        <c:numFmt formatCode="#,##0.0" sourceLinked="0"/>
        <c:minorTickMark val="out"/>
        <c:tickLblPos val="nextTo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2000">
                <a:latin typeface="+mj-lt"/>
              </a:defRPr>
            </a:pPr>
            <a:endParaRPr lang="en-US"/>
          </a:p>
        </c:txPr>
        <c:crossAx val="54291456"/>
        <c:crosses val="autoZero"/>
        <c:crossBetween val="between"/>
        <c:majorUnit val="0.5"/>
        <c:minorUnit val="0.5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5.8691984366749904E-2"/>
          <c:y val="1.7473284589426302E-2"/>
          <c:w val="0.92271144861262999"/>
          <c:h val="0.10689997083697907"/>
        </c:manualLayout>
      </c:layout>
      <c:txPr>
        <a:bodyPr/>
        <a:lstStyle/>
        <a:p>
          <a:pPr>
            <a:defRPr sz="2400">
              <a:latin typeface="+mj-lt"/>
            </a:defRPr>
          </a:pPr>
          <a:endParaRPr lang="en-US"/>
        </a:p>
      </c:txPr>
    </c:legend>
    <c:plotVisOnly val="1"/>
    <c:dispBlanksAs val="gap"/>
  </c:chart>
  <c:spPr>
    <a:ln>
      <a:noFill/>
    </a:ln>
  </c:spPr>
  <c:txPr>
    <a:bodyPr/>
    <a:lstStyle/>
    <a:p>
      <a:pPr>
        <a:defRPr>
          <a:latin typeface="Helvetica" pitchFamily="34" charset="0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1612193788276498"/>
          <c:y val="0.11420650543682007"/>
          <c:w val="0.87389391951006135"/>
          <c:h val="0.58134392812029867"/>
        </c:manualLayout>
      </c:layout>
      <c:barChart>
        <c:barDir val="col"/>
        <c:grouping val="clustered"/>
        <c:ser>
          <c:idx val="8"/>
          <c:order val="0"/>
          <c:tx>
            <c:strRef>
              <c:f>bartemplate!$A$40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ysClr val="windowText" lastClr="000000"/>
              </a:solidFill>
            </a:ln>
          </c:spPr>
          <c:val>
            <c:numRef>
              <c:f>bartemplate!$B$40:$Q$40</c:f>
              <c:numCache>
                <c:formatCode>General</c:formatCode>
                <c:ptCount val="1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</c:numCache>
            </c:numRef>
          </c:val>
        </c:ser>
        <c:ser>
          <c:idx val="1"/>
          <c:order val="1"/>
          <c:tx>
            <c:strRef>
              <c:f>bartemplate!$A$32</c:f>
              <c:strCache>
                <c:ptCount val="1"/>
                <c:pt idx="0">
                  <c:v>EAF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</c:spPr>
          <c:cat>
            <c:strRef>
              <c:f>bartemplate!$B$17:$Q$17</c:f>
              <c:strCache>
                <c:ptCount val="16"/>
                <c:pt idx="0">
                  <c:v> NN</c:v>
                </c:pt>
                <c:pt idx="1">
                  <c:v> CONS</c:v>
                </c:pt>
                <c:pt idx="2">
                  <c:v> SCP</c:v>
                </c:pt>
                <c:pt idx="3">
                  <c:v>BP</c:v>
                </c:pt>
                <c:pt idx="4">
                  <c:v>HS</c:v>
                </c:pt>
                <c:pt idx="5">
                  <c:v>SC</c:v>
                </c:pt>
                <c:pt idx="6">
                  <c:v>IIX</c:v>
                </c:pt>
                <c:pt idx="7">
                  <c:v>PVC</c:v>
                </c:pt>
                <c:pt idx="8">
                  <c:v>PVR</c:v>
                </c:pt>
                <c:pt idx="9">
                  <c:v>SS</c:v>
                </c:pt>
                <c:pt idx="10">
                  <c:v>BFS</c:v>
                </c:pt>
                <c:pt idx="11">
                  <c:v>BH</c:v>
                </c:pt>
                <c:pt idx="12">
                  <c:v>DMR</c:v>
                </c:pt>
                <c:pt idx="13">
                  <c:v>MST</c:v>
                </c:pt>
                <c:pt idx="14">
                  <c:v>SSSP</c:v>
                </c:pt>
                <c:pt idx="15">
                  <c:v> Average</c:v>
                </c:pt>
              </c:strCache>
            </c:strRef>
          </c:cat>
          <c:val>
            <c:numRef>
              <c:f>bartemplate!$B$177:$Q$177</c:f>
              <c:numCache>
                <c:formatCode>General</c:formatCode>
                <c:ptCount val="16"/>
                <c:pt idx="0">
                  <c:v>1.3160496192000639</c:v>
                </c:pt>
                <c:pt idx="1">
                  <c:v>0.96883436844500004</c:v>
                </c:pt>
                <c:pt idx="2">
                  <c:v>0.99401339216749873</c:v>
                </c:pt>
                <c:pt idx="3">
                  <c:v>0.8565739940952507</c:v>
                </c:pt>
                <c:pt idx="4">
                  <c:v>0.99774801311074035</c:v>
                </c:pt>
                <c:pt idx="5">
                  <c:v>1.0411850733083021</c:v>
                </c:pt>
                <c:pt idx="6">
                  <c:v>0.5312214181441256</c:v>
                </c:pt>
                <c:pt idx="7">
                  <c:v>1.595982645530353</c:v>
                </c:pt>
                <c:pt idx="8">
                  <c:v>1.4384293809826159</c:v>
                </c:pt>
                <c:pt idx="9">
                  <c:v>1.3784972951024272</c:v>
                </c:pt>
                <c:pt idx="10">
                  <c:v>1.7645401633723237</c:v>
                </c:pt>
                <c:pt idx="11">
                  <c:v>2.2824102640081749</c:v>
                </c:pt>
                <c:pt idx="12">
                  <c:v>1.001039782906717</c:v>
                </c:pt>
                <c:pt idx="13">
                  <c:v>1.181139462186481</c:v>
                </c:pt>
                <c:pt idx="14">
                  <c:v>1.5475715630015221</c:v>
                </c:pt>
                <c:pt idx="15">
                  <c:v>1.1922032367125157</c:v>
                </c:pt>
              </c:numCache>
            </c:numRef>
          </c:val>
        </c:ser>
        <c:ser>
          <c:idx val="7"/>
          <c:order val="2"/>
          <c:tx>
            <c:strRef>
              <c:f>bartemplate!$A$39</c:f>
              <c:strCache>
                <c:ptCount val="1"/>
                <c:pt idx="0">
                  <c:v>PCAL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tx1"/>
              </a:solidFill>
            </a:ln>
          </c:spPr>
          <c:val>
            <c:numRef>
              <c:f>bartemplate!$B$180:$Q$180</c:f>
              <c:numCache>
                <c:formatCode>General</c:formatCode>
                <c:ptCount val="16"/>
                <c:pt idx="0">
                  <c:v>1.3256539337822446</c:v>
                </c:pt>
                <c:pt idx="1">
                  <c:v>0.97574982030966861</c:v>
                </c:pt>
                <c:pt idx="2">
                  <c:v>0.99634700933261067</c:v>
                </c:pt>
                <c:pt idx="3">
                  <c:v>0.85889411587137932</c:v>
                </c:pt>
                <c:pt idx="4">
                  <c:v>1.0048498058004278</c:v>
                </c:pt>
                <c:pt idx="5">
                  <c:v>1.0518161167144364</c:v>
                </c:pt>
                <c:pt idx="6">
                  <c:v>0.56043939997219072</c:v>
                </c:pt>
                <c:pt idx="7">
                  <c:v>1.6797779677705937</c:v>
                </c:pt>
                <c:pt idx="8">
                  <c:v>1.4655813779058218</c:v>
                </c:pt>
                <c:pt idx="9">
                  <c:v>1.402475672255749</c:v>
                </c:pt>
                <c:pt idx="10">
                  <c:v>2.2872898982237722</c:v>
                </c:pt>
                <c:pt idx="11">
                  <c:v>2.8237699291376037</c:v>
                </c:pt>
                <c:pt idx="12">
                  <c:v>1.000479689411806</c:v>
                </c:pt>
                <c:pt idx="13">
                  <c:v>1.3633203837791958</c:v>
                </c:pt>
                <c:pt idx="14">
                  <c:v>1.9947091019920367</c:v>
                </c:pt>
                <c:pt idx="15">
                  <c:v>1.2783373117847801</c:v>
                </c:pt>
              </c:numCache>
            </c:numRef>
          </c:val>
        </c:ser>
        <c:ser>
          <c:idx val="6"/>
          <c:order val="3"/>
          <c:tx>
            <c:strRef>
              <c:f>bartemplate!$A$38</c:f>
              <c:strCache>
                <c:ptCount val="1"/>
                <c:pt idx="0">
                  <c:v>MeDiC</c:v>
                </c:pt>
              </c:strCache>
            </c:strRef>
          </c:tx>
          <c:spPr>
            <a:solidFill>
              <a:srgbClr val="0066FF"/>
            </a:solidFill>
            <a:ln>
              <a:solidFill>
                <a:schemeClr val="tx1"/>
              </a:solidFill>
            </a:ln>
          </c:spPr>
          <c:val>
            <c:numRef>
              <c:f>bartemplate!$B$181:$Q$181</c:f>
              <c:numCache>
                <c:formatCode>General</c:formatCode>
                <c:ptCount val="16"/>
                <c:pt idx="0">
                  <c:v>1.3561285054248251</c:v>
                </c:pt>
                <c:pt idx="1">
                  <c:v>1.3341951268901857</c:v>
                </c:pt>
                <c:pt idx="2">
                  <c:v>1.3176790061615731</c:v>
                </c:pt>
                <c:pt idx="3">
                  <c:v>1.122668977691746</c:v>
                </c:pt>
                <c:pt idx="4">
                  <c:v>0.99934808038525069</c:v>
                </c:pt>
                <c:pt idx="5">
                  <c:v>1.4250529716512907</c:v>
                </c:pt>
                <c:pt idx="6">
                  <c:v>1.131240309429197</c:v>
                </c:pt>
                <c:pt idx="7">
                  <c:v>1.6809532211400307</c:v>
                </c:pt>
                <c:pt idx="8">
                  <c:v>1.342191188016433</c:v>
                </c:pt>
                <c:pt idx="9">
                  <c:v>1.3060695462863241</c:v>
                </c:pt>
                <c:pt idx="10">
                  <c:v>3.9989000076587939</c:v>
                </c:pt>
                <c:pt idx="11">
                  <c:v>2.7679603767209491</c:v>
                </c:pt>
                <c:pt idx="12">
                  <c:v>1.0000580005198931</c:v>
                </c:pt>
                <c:pt idx="13">
                  <c:v>1.351865550736852</c:v>
                </c:pt>
                <c:pt idx="14">
                  <c:v>3.2662393824689775</c:v>
                </c:pt>
                <c:pt idx="15">
                  <c:v>1.5353539441295561</c:v>
                </c:pt>
              </c:numCache>
            </c:numRef>
          </c:val>
        </c:ser>
        <c:axId val="52802688"/>
        <c:axId val="52804224"/>
      </c:barChart>
      <c:catAx>
        <c:axId val="52802688"/>
        <c:scaling>
          <c:orientation val="minMax"/>
        </c:scaling>
        <c:axPos val="b"/>
        <c:numFmt formatCode="General" sourceLinked="0"/>
        <c:tickLblPos val="nextTo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1500">
                <a:latin typeface="+mj-lt"/>
              </a:defRPr>
            </a:pPr>
            <a:endParaRPr lang="en-US"/>
          </a:p>
        </c:txPr>
        <c:crossAx val="52804224"/>
        <c:crosses val="autoZero"/>
        <c:auto val="1"/>
        <c:lblAlgn val="ctr"/>
        <c:lblOffset val="100"/>
      </c:catAx>
      <c:valAx>
        <c:axId val="52804224"/>
        <c:scaling>
          <c:orientation val="minMax"/>
          <c:max val="4.0999999999999996"/>
          <c:min val="0.5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2400">
                    <a:latin typeface="+mj-lt"/>
                  </a:defRPr>
                </a:pPr>
                <a:r>
                  <a:rPr lang="en-US" sz="2400" dirty="0">
                    <a:latin typeface="+mj-lt"/>
                  </a:rPr>
                  <a:t>Norm. Energy Efficiency</a:t>
                </a:r>
              </a:p>
            </c:rich>
          </c:tx>
          <c:layout>
            <c:manualLayout>
              <c:xMode val="edge"/>
              <c:yMode val="edge"/>
              <c:x val="0"/>
              <c:y val="0.13644005635873208"/>
            </c:manualLayout>
          </c:layout>
        </c:title>
        <c:numFmt formatCode="#,##0.0" sourceLinked="0"/>
        <c:minorTickMark val="out"/>
        <c:tickLblPos val="nextTo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2000">
                <a:latin typeface="+mj-lt"/>
              </a:defRPr>
            </a:pPr>
            <a:endParaRPr lang="en-US"/>
          </a:p>
        </c:txPr>
        <c:crossAx val="52802688"/>
        <c:crosses val="autoZero"/>
        <c:crossBetween val="between"/>
        <c:majorUnit val="0.5"/>
        <c:minorUnit val="0.5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5.8691984366749904E-2"/>
          <c:y val="1.7473284589426302E-2"/>
          <c:w val="0.92271144861262999"/>
          <c:h val="0.10689997083697907"/>
        </c:manualLayout>
      </c:layout>
      <c:txPr>
        <a:bodyPr/>
        <a:lstStyle/>
        <a:p>
          <a:pPr>
            <a:defRPr sz="2400">
              <a:latin typeface="+mj-lt"/>
            </a:defRPr>
          </a:pPr>
          <a:endParaRPr lang="en-US"/>
        </a:p>
      </c:txPr>
    </c:legend>
    <c:plotVisOnly val="1"/>
    <c:dispBlanksAs val="gap"/>
  </c:chart>
  <c:spPr>
    <a:ln>
      <a:noFill/>
    </a:ln>
  </c:spPr>
  <c:txPr>
    <a:bodyPr/>
    <a:lstStyle/>
    <a:p>
      <a:pPr>
        <a:defRPr>
          <a:latin typeface="Helvetica" pitchFamily="34" charset="0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4220223600950804"/>
          <c:y val="7.8787878787878809E-2"/>
          <c:w val="0.82806871424543005"/>
          <c:h val="0.56924934383202097"/>
        </c:manualLayout>
      </c:layout>
      <c:barChart>
        <c:barDir val="col"/>
        <c:grouping val="clustered"/>
        <c:ser>
          <c:idx val="0"/>
          <c:order val="0"/>
          <c:tx>
            <c:strRef>
              <c:f>'With All Categories'!$B$2</c:f>
              <c:strCache>
                <c:ptCount val="1"/>
                <c:pt idx="0">
                  <c:v>DescrA</c:v>
                </c:pt>
              </c:strCache>
            </c:strRef>
          </c:tx>
          <c:spPr>
            <a:solidFill>
              <a:srgbClr val="0066FF"/>
            </a:solidFill>
            <a:ln>
              <a:solidFill>
                <a:schemeClr val="tx1"/>
              </a:solidFill>
            </a:ln>
          </c:spPr>
          <c:cat>
            <c:strRef>
              <c:f>'With All Categories'!$A$3:$A$18</c:f>
              <c:strCache>
                <c:ptCount val="16"/>
                <c:pt idx="0">
                  <c:v>0 - 19</c:v>
                </c:pt>
                <c:pt idx="1">
                  <c:v>20 - 39</c:v>
                </c:pt>
                <c:pt idx="2">
                  <c:v>40 - 59</c:v>
                </c:pt>
                <c:pt idx="3">
                  <c:v>60 - 79</c:v>
                </c:pt>
                <c:pt idx="4">
                  <c:v>80 - 99</c:v>
                </c:pt>
                <c:pt idx="5">
                  <c:v>100 - 119</c:v>
                </c:pt>
                <c:pt idx="6">
                  <c:v>120 - 139</c:v>
                </c:pt>
                <c:pt idx="7">
                  <c:v>140 - 159</c:v>
                </c:pt>
                <c:pt idx="8">
                  <c:v>160 - 179</c:v>
                </c:pt>
                <c:pt idx="9">
                  <c:v>180 - 199</c:v>
                </c:pt>
                <c:pt idx="10">
                  <c:v>200 - 219</c:v>
                </c:pt>
                <c:pt idx="11">
                  <c:v>220 - 239</c:v>
                </c:pt>
                <c:pt idx="12">
                  <c:v>240 - 259</c:v>
                </c:pt>
                <c:pt idx="13">
                  <c:v>260 - 279</c:v>
                </c:pt>
                <c:pt idx="14">
                  <c:v>280 - 299</c:v>
                </c:pt>
                <c:pt idx="15">
                  <c:v>300+</c:v>
                </c:pt>
              </c:strCache>
            </c:strRef>
          </c:cat>
          <c:val>
            <c:numRef>
              <c:f>'With All Categories'!$B$3:$B$18</c:f>
              <c:numCache>
                <c:formatCode>General</c:formatCode>
                <c:ptCount val="16"/>
                <c:pt idx="0">
                  <c:v>0.5384238785949903</c:v>
                </c:pt>
                <c:pt idx="1">
                  <c:v>0.13970570713948108</c:v>
                </c:pt>
                <c:pt idx="2">
                  <c:v>9.3771134725439728E-2</c:v>
                </c:pt>
                <c:pt idx="3">
                  <c:v>7.4933202894664014E-2</c:v>
                </c:pt>
                <c:pt idx="4">
                  <c:v>5.820825619587288E-2</c:v>
                </c:pt>
                <c:pt idx="5">
                  <c:v>3.9948503298587699E-2</c:v>
                </c:pt>
                <c:pt idx="6">
                  <c:v>2.4441436691248108E-2</c:v>
                </c:pt>
                <c:pt idx="7">
                  <c:v>1.3815638689507307E-2</c:v>
                </c:pt>
                <c:pt idx="8">
                  <c:v>7.3495229211445546E-3</c:v>
                </c:pt>
                <c:pt idx="9">
                  <c:v>3.6506074886411321E-3</c:v>
                </c:pt>
                <c:pt idx="10">
                  <c:v>1.8460999892119514E-3</c:v>
                </c:pt>
                <c:pt idx="11">
                  <c:v>1.1262466373988401E-3</c:v>
                </c:pt>
                <c:pt idx="12">
                  <c:v>8.5372917830137086E-4</c:v>
                </c:pt>
                <c:pt idx="13">
                  <c:v>7.2006997936406288E-4</c:v>
                </c:pt>
                <c:pt idx="14">
                  <c:v>5.7406301002249139E-4</c:v>
                </c:pt>
                <c:pt idx="15">
                  <c:v>6.3190256612664301E-4</c:v>
                </c:pt>
              </c:numCache>
            </c:numRef>
          </c:val>
        </c:ser>
        <c:axId val="54602752"/>
        <c:axId val="54621312"/>
      </c:barChart>
      <c:catAx>
        <c:axId val="5460275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400">
                    <a:latin typeface="+mj-lt"/>
                  </a:defRPr>
                </a:pPr>
                <a:r>
                  <a:rPr lang="en-US" sz="2400">
                    <a:latin typeface="+mj-lt"/>
                  </a:rPr>
                  <a:t>Queuing</a:t>
                </a:r>
                <a:r>
                  <a:rPr lang="en-US" sz="2400" baseline="0">
                    <a:latin typeface="+mj-lt"/>
                  </a:rPr>
                  <a:t> Time</a:t>
                </a:r>
                <a:r>
                  <a:rPr lang="en-US" sz="2400" b="0" baseline="0">
                    <a:latin typeface="+mj-lt"/>
                  </a:rPr>
                  <a:t> (cycles)</a:t>
                </a:r>
                <a:endParaRPr lang="en-US" sz="2400" b="0">
                  <a:latin typeface="+mj-lt"/>
                </a:endParaRPr>
              </a:p>
            </c:rich>
          </c:tx>
          <c:layout>
            <c:manualLayout>
              <c:xMode val="edge"/>
              <c:yMode val="edge"/>
              <c:x val="0.37763232902926225"/>
              <c:y val="0.89853400143163753"/>
            </c:manualLayout>
          </c:layout>
        </c:title>
        <c:numFmt formatCode="General" sourceLinked="0"/>
        <c:tickLblPos val="nextTo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2000">
                <a:latin typeface="+mj-lt"/>
              </a:defRPr>
            </a:pPr>
            <a:endParaRPr lang="en-US"/>
          </a:p>
        </c:txPr>
        <c:crossAx val="54621312"/>
        <c:crosses val="autoZero"/>
        <c:auto val="1"/>
        <c:lblAlgn val="ctr"/>
        <c:lblOffset val="100"/>
      </c:catAx>
      <c:valAx>
        <c:axId val="54621312"/>
        <c:scaling>
          <c:orientation val="minMax"/>
          <c:max val="0.16"/>
          <c:min val="0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2400">
                    <a:latin typeface="+mj-lt"/>
                  </a:defRPr>
                </a:pPr>
                <a:r>
                  <a:rPr lang="en-US" sz="2400">
                    <a:latin typeface="+mj-lt"/>
                  </a:rPr>
                  <a:t>Fract. of L2 </a:t>
                </a:r>
                <a:r>
                  <a:rPr lang="en-US" sz="2400" baseline="0">
                    <a:latin typeface="+mj-lt"/>
                  </a:rPr>
                  <a:t>Requests</a:t>
                </a:r>
                <a:endParaRPr lang="en-US" sz="2400">
                  <a:latin typeface="+mj-lt"/>
                </a:endParaRPr>
              </a:p>
            </c:rich>
          </c:tx>
          <c:layout>
            <c:manualLayout>
              <c:xMode val="edge"/>
              <c:yMode val="edge"/>
              <c:x val="8.8652585509174705E-3"/>
              <c:y val="8.8544811490765832E-2"/>
            </c:manualLayout>
          </c:layout>
        </c:title>
        <c:numFmt formatCode="0%" sourceLinked="0"/>
        <c:tickLblPos val="nextTo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2000">
                <a:latin typeface="+mj-lt"/>
              </a:defRPr>
            </a:pPr>
            <a:endParaRPr lang="en-US"/>
          </a:p>
        </c:txPr>
        <c:crossAx val="54602752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</c:chart>
  <c:spPr>
    <a:ln>
      <a:noFill/>
    </a:ln>
  </c:spPr>
  <c:txPr>
    <a:bodyPr/>
    <a:lstStyle/>
    <a:p>
      <a:pPr>
        <a:defRPr>
          <a:latin typeface="Helvetica" pitchFamily="34" charset="0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36137774444861"/>
          <c:y val="6.6666666666666707E-2"/>
          <c:w val="0.84833770778652473"/>
          <c:h val="0.79597824247317783"/>
        </c:manualLayout>
      </c:layout>
      <c:barChart>
        <c:barDir val="col"/>
        <c:grouping val="clustered"/>
        <c:ser>
          <c:idx val="3"/>
          <c:order val="0"/>
          <c:tx>
            <c:strRef>
              <c:f>bartemplate!$A$211</c:f>
              <c:strCache>
                <c:ptCount val="1"/>
                <c:pt idx="0">
                  <c:v>12 Banks 2 Ports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cat>
            <c:strRef>
              <c:f>bartemplate!$B$17:$Q$17</c:f>
              <c:strCache>
                <c:ptCount val="16"/>
                <c:pt idx="0">
                  <c:v> NN</c:v>
                </c:pt>
                <c:pt idx="1">
                  <c:v> CONS</c:v>
                </c:pt>
                <c:pt idx="2">
                  <c:v> SCP</c:v>
                </c:pt>
                <c:pt idx="3">
                  <c:v>BP</c:v>
                </c:pt>
                <c:pt idx="4">
                  <c:v>HS</c:v>
                </c:pt>
                <c:pt idx="5">
                  <c:v>SC</c:v>
                </c:pt>
                <c:pt idx="6">
                  <c:v>IIX</c:v>
                </c:pt>
                <c:pt idx="7">
                  <c:v>PVC</c:v>
                </c:pt>
                <c:pt idx="8">
                  <c:v>PVR</c:v>
                </c:pt>
                <c:pt idx="9">
                  <c:v>SS</c:v>
                </c:pt>
                <c:pt idx="10">
                  <c:v>BFS</c:v>
                </c:pt>
                <c:pt idx="11">
                  <c:v>BH</c:v>
                </c:pt>
                <c:pt idx="12">
                  <c:v>DMR</c:v>
                </c:pt>
                <c:pt idx="13">
                  <c:v>MST</c:v>
                </c:pt>
                <c:pt idx="14">
                  <c:v>SSSP</c:v>
                </c:pt>
                <c:pt idx="15">
                  <c:v> Average</c:v>
                </c:pt>
              </c:strCache>
            </c:strRef>
          </c:cat>
          <c:val>
            <c:numRef>
              <c:f>bartemplate!$B$217:$Q$217</c:f>
              <c:numCache>
                <c:formatCode>General</c:formatCode>
                <c:ptCount val="1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</c:numCache>
            </c:numRef>
          </c:val>
        </c:ser>
        <c:ser>
          <c:idx val="4"/>
          <c:order val="1"/>
          <c:tx>
            <c:strRef>
              <c:f>bartemplate!$A$212</c:f>
              <c:strCache>
                <c:ptCount val="1"/>
                <c:pt idx="0">
                  <c:v>24 Banks 2 Ports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</c:spPr>
          <c:cat>
            <c:strRef>
              <c:f>bartemplate!$B$17:$Q$17</c:f>
              <c:strCache>
                <c:ptCount val="16"/>
                <c:pt idx="0">
                  <c:v> NN</c:v>
                </c:pt>
                <c:pt idx="1">
                  <c:v> CONS</c:v>
                </c:pt>
                <c:pt idx="2">
                  <c:v> SCP</c:v>
                </c:pt>
                <c:pt idx="3">
                  <c:v>BP</c:v>
                </c:pt>
                <c:pt idx="4">
                  <c:v>HS</c:v>
                </c:pt>
                <c:pt idx="5">
                  <c:v>SC</c:v>
                </c:pt>
                <c:pt idx="6">
                  <c:v>IIX</c:v>
                </c:pt>
                <c:pt idx="7">
                  <c:v>PVC</c:v>
                </c:pt>
                <c:pt idx="8">
                  <c:v>PVR</c:v>
                </c:pt>
                <c:pt idx="9">
                  <c:v>SS</c:v>
                </c:pt>
                <c:pt idx="10">
                  <c:v>BFS</c:v>
                </c:pt>
                <c:pt idx="11">
                  <c:v>BH</c:v>
                </c:pt>
                <c:pt idx="12">
                  <c:v>DMR</c:v>
                </c:pt>
                <c:pt idx="13">
                  <c:v>MST</c:v>
                </c:pt>
                <c:pt idx="14">
                  <c:v>SSSP</c:v>
                </c:pt>
                <c:pt idx="15">
                  <c:v> Average</c:v>
                </c:pt>
              </c:strCache>
            </c:strRef>
          </c:cat>
          <c:val>
            <c:numRef>
              <c:f>bartemplate!$B$218:$Q$218</c:f>
              <c:numCache>
                <c:formatCode>General</c:formatCode>
                <c:ptCount val="16"/>
                <c:pt idx="0">
                  <c:v>1.0104304338971071</c:v>
                </c:pt>
                <c:pt idx="1">
                  <c:v>1.0744999212359321</c:v>
                </c:pt>
                <c:pt idx="2">
                  <c:v>1.392811442475268</c:v>
                </c:pt>
                <c:pt idx="3">
                  <c:v>1.05500182712074</c:v>
                </c:pt>
                <c:pt idx="4">
                  <c:v>1.068473387352235</c:v>
                </c:pt>
                <c:pt idx="5">
                  <c:v>0.97541234310715352</c:v>
                </c:pt>
                <c:pt idx="6">
                  <c:v>1.005858070125079</c:v>
                </c:pt>
                <c:pt idx="7">
                  <c:v>0.92736591309694472</c:v>
                </c:pt>
                <c:pt idx="8">
                  <c:v>1.0154238063069179</c:v>
                </c:pt>
                <c:pt idx="9">
                  <c:v>0.91079262243476133</c:v>
                </c:pt>
                <c:pt idx="10">
                  <c:v>1.1221585903689781</c:v>
                </c:pt>
                <c:pt idx="11">
                  <c:v>1.0123884855222141</c:v>
                </c:pt>
                <c:pt idx="12">
                  <c:v>0.99991177778384599</c:v>
                </c:pt>
                <c:pt idx="13">
                  <c:v>1.0184528958263941</c:v>
                </c:pt>
                <c:pt idx="14">
                  <c:v>1.145069727721415</c:v>
                </c:pt>
                <c:pt idx="15">
                  <c:v>1.039015816450614</c:v>
                </c:pt>
              </c:numCache>
            </c:numRef>
          </c:val>
        </c:ser>
        <c:ser>
          <c:idx val="5"/>
          <c:order val="2"/>
          <c:tx>
            <c:strRef>
              <c:f>bartemplate!$A$213</c:f>
              <c:strCache>
                <c:ptCount val="1"/>
                <c:pt idx="0">
                  <c:v>24 Banks 4 Ports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tx1"/>
              </a:solidFill>
            </a:ln>
          </c:spPr>
          <c:val>
            <c:numRef>
              <c:f>bartemplate!$B$219:$Q$219</c:f>
              <c:numCache>
                <c:formatCode>General</c:formatCode>
                <c:ptCount val="16"/>
                <c:pt idx="0">
                  <c:v>1.0070385038066711</c:v>
                </c:pt>
                <c:pt idx="1">
                  <c:v>1.0780995572185679</c:v>
                </c:pt>
                <c:pt idx="2">
                  <c:v>1.4122019084929138</c:v>
                </c:pt>
                <c:pt idx="3">
                  <c:v>1.0557157605721759</c:v>
                </c:pt>
                <c:pt idx="4">
                  <c:v>1.0847072847758001</c:v>
                </c:pt>
                <c:pt idx="5">
                  <c:v>0.96627832149120496</c:v>
                </c:pt>
                <c:pt idx="6">
                  <c:v>1.065416223008238</c:v>
                </c:pt>
                <c:pt idx="7">
                  <c:v>0.9869879628748377</c:v>
                </c:pt>
                <c:pt idx="8">
                  <c:v>0.97088460494988749</c:v>
                </c:pt>
                <c:pt idx="9">
                  <c:v>0.94076388763793972</c:v>
                </c:pt>
                <c:pt idx="10">
                  <c:v>1.1297139966295611</c:v>
                </c:pt>
                <c:pt idx="11">
                  <c:v>1.0134017588352704</c:v>
                </c:pt>
                <c:pt idx="12">
                  <c:v>0.99992934823360502</c:v>
                </c:pt>
                <c:pt idx="13">
                  <c:v>1.0348065840421359</c:v>
                </c:pt>
                <c:pt idx="14">
                  <c:v>1.1529565351696041</c:v>
                </c:pt>
                <c:pt idx="15">
                  <c:v>1.0503524875461101</c:v>
                </c:pt>
              </c:numCache>
            </c:numRef>
          </c:val>
        </c:ser>
        <c:ser>
          <c:idx val="0"/>
          <c:order val="3"/>
          <c:tx>
            <c:strRef>
              <c:f>bartemplate!$A$214</c:f>
              <c:strCache>
                <c:ptCount val="1"/>
                <c:pt idx="0">
                  <c:v>48 Banks 2 Ports</c:v>
                </c:pt>
              </c:strCache>
            </c:strRef>
          </c:tx>
          <c:spPr>
            <a:solidFill>
              <a:srgbClr val="0066FF"/>
            </a:solidFill>
            <a:ln>
              <a:solidFill>
                <a:sysClr val="windowText" lastClr="000000"/>
              </a:solidFill>
            </a:ln>
          </c:spPr>
          <c:val>
            <c:numRef>
              <c:f>bartemplate!$B$220:$Q$220</c:f>
              <c:numCache>
                <c:formatCode>General</c:formatCode>
                <c:ptCount val="16"/>
                <c:pt idx="0">
                  <c:v>1.0254604512382151</c:v>
                </c:pt>
                <c:pt idx="1">
                  <c:v>1.0786911179995378</c:v>
                </c:pt>
                <c:pt idx="2">
                  <c:v>1.4355397861437238</c:v>
                </c:pt>
                <c:pt idx="3">
                  <c:v>1.11016667696454</c:v>
                </c:pt>
                <c:pt idx="4">
                  <c:v>1.0912885476993159</c:v>
                </c:pt>
                <c:pt idx="5">
                  <c:v>0.97920434815619828</c:v>
                </c:pt>
                <c:pt idx="6">
                  <c:v>1.009168081209787</c:v>
                </c:pt>
                <c:pt idx="7">
                  <c:v>0.9345783589611607</c:v>
                </c:pt>
                <c:pt idx="8">
                  <c:v>0.97403446929837334</c:v>
                </c:pt>
                <c:pt idx="9">
                  <c:v>0.91146363224799298</c:v>
                </c:pt>
                <c:pt idx="10">
                  <c:v>1.1307649505687341</c:v>
                </c:pt>
                <c:pt idx="11">
                  <c:v>1.0267575432437244</c:v>
                </c:pt>
                <c:pt idx="12">
                  <c:v>1.0004843881070218</c:v>
                </c:pt>
                <c:pt idx="13">
                  <c:v>1.084659667413552</c:v>
                </c:pt>
                <c:pt idx="14">
                  <c:v>1.1548275151018541</c:v>
                </c:pt>
                <c:pt idx="15">
                  <c:v>1.0524531322025441</c:v>
                </c:pt>
              </c:numCache>
            </c:numRef>
          </c:val>
        </c:ser>
        <c:axId val="54664576"/>
        <c:axId val="54690944"/>
      </c:barChart>
      <c:catAx>
        <c:axId val="54664576"/>
        <c:scaling>
          <c:orientation val="minMax"/>
        </c:scaling>
        <c:axPos val="b"/>
        <c:numFmt formatCode="General" sourceLinked="0"/>
        <c:tickLblPos val="nextTo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1050"/>
            </a:pPr>
            <a:endParaRPr lang="en-US"/>
          </a:p>
        </c:txPr>
        <c:crossAx val="54690944"/>
        <c:crossesAt val="0"/>
        <c:auto val="1"/>
        <c:lblAlgn val="ctr"/>
        <c:lblOffset val="100"/>
      </c:catAx>
      <c:valAx>
        <c:axId val="54690944"/>
        <c:scaling>
          <c:orientation val="minMax"/>
          <c:max val="1.6"/>
          <c:min val="0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2400">
                    <a:latin typeface="+mj-lt"/>
                  </a:defRPr>
                </a:pPr>
                <a:r>
                  <a:rPr lang="en-US" sz="2400" baseline="0">
                    <a:latin typeface="+mj-lt"/>
                  </a:rPr>
                  <a:t>Normalized Performance</a:t>
                </a:r>
                <a:endParaRPr lang="en-US" sz="2400">
                  <a:latin typeface="+mj-lt"/>
                </a:endParaRPr>
              </a:p>
            </c:rich>
          </c:tx>
          <c:layout>
            <c:manualLayout>
              <c:xMode val="edge"/>
              <c:yMode val="edge"/>
              <c:x val="1.7500312460942403E-2"/>
              <c:y val="4.7761987068689622E-2"/>
            </c:manualLayout>
          </c:layout>
        </c:title>
        <c:numFmt formatCode="#,##0.0" sourceLinked="0"/>
        <c:tickLblPos val="nextTo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2000">
                <a:latin typeface="+mj-lt"/>
              </a:defRPr>
            </a:pPr>
            <a:endParaRPr lang="en-US"/>
          </a:p>
        </c:txPr>
        <c:crossAx val="54664576"/>
        <c:crosses val="autoZero"/>
        <c:crossBetween val="between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27401741448985617"/>
          <c:y val="8.4798028295244091E-2"/>
          <c:w val="0.69521268174811468"/>
          <c:h val="0.13055758274118201"/>
        </c:manualLayout>
      </c:layout>
      <c:txPr>
        <a:bodyPr/>
        <a:lstStyle/>
        <a:p>
          <a:pPr>
            <a:defRPr sz="2000">
              <a:latin typeface="+mj-lt"/>
            </a:defRPr>
          </a:pPr>
          <a:endParaRPr lang="en-US"/>
        </a:p>
      </c:txPr>
    </c:legend>
    <c:plotVisOnly val="1"/>
    <c:dispBlanksAs val="gap"/>
  </c:chart>
  <c:spPr>
    <a:ln>
      <a:noFill/>
    </a:ln>
  </c:spPr>
  <c:txPr>
    <a:bodyPr/>
    <a:lstStyle/>
    <a:p>
      <a:pPr>
        <a:defRPr>
          <a:latin typeface="Helvetica" pitchFamily="34" charset="0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1121064104275102"/>
          <c:y val="4.193418032155969E-2"/>
          <c:w val="0.85648827794830729"/>
          <c:h val="0.77009946301067367"/>
        </c:manualLayout>
      </c:layout>
      <c:barChart>
        <c:barDir val="col"/>
        <c:grouping val="clustered"/>
        <c:ser>
          <c:idx val="3"/>
          <c:order val="0"/>
          <c:tx>
            <c:strRef>
              <c:f>bartemplate!$A$77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cat>
            <c:strRef>
              <c:f>bartemplate!$B$76:$Q$76</c:f>
              <c:strCache>
                <c:ptCount val="16"/>
                <c:pt idx="0">
                  <c:v> NN</c:v>
                </c:pt>
                <c:pt idx="1">
                  <c:v>CONS</c:v>
                </c:pt>
                <c:pt idx="2">
                  <c:v> SCP</c:v>
                </c:pt>
                <c:pt idx="3">
                  <c:v>BP</c:v>
                </c:pt>
                <c:pt idx="4">
                  <c:v>HS</c:v>
                </c:pt>
                <c:pt idx="5">
                  <c:v>SC</c:v>
                </c:pt>
                <c:pt idx="6">
                  <c:v>IIX</c:v>
                </c:pt>
                <c:pt idx="7">
                  <c:v>PVC</c:v>
                </c:pt>
                <c:pt idx="8">
                  <c:v>PVR</c:v>
                </c:pt>
                <c:pt idx="9">
                  <c:v>SS</c:v>
                </c:pt>
                <c:pt idx="10">
                  <c:v>BFS</c:v>
                </c:pt>
                <c:pt idx="11">
                  <c:v>BH</c:v>
                </c:pt>
                <c:pt idx="12">
                  <c:v>DMR</c:v>
                </c:pt>
                <c:pt idx="13">
                  <c:v>MST</c:v>
                </c:pt>
                <c:pt idx="14">
                  <c:v>SSSP</c:v>
                </c:pt>
                <c:pt idx="15">
                  <c:v>Average</c:v>
                </c:pt>
              </c:strCache>
            </c:strRef>
          </c:cat>
          <c:val>
            <c:numRef>
              <c:f>bartemplate!$B$84:$Q$84</c:f>
              <c:numCache>
                <c:formatCode>General</c:formatCode>
                <c:ptCount val="16"/>
                <c:pt idx="0">
                  <c:v>3.2847847520000033</c:v>
                </c:pt>
                <c:pt idx="1">
                  <c:v>2.0150435309999977</c:v>
                </c:pt>
                <c:pt idx="2">
                  <c:v>1.8269664619999999</c:v>
                </c:pt>
                <c:pt idx="3">
                  <c:v>22.108502699999988</c:v>
                </c:pt>
                <c:pt idx="4">
                  <c:v>2.7968796549999997</c:v>
                </c:pt>
                <c:pt idx="5">
                  <c:v>88.510773670000006</c:v>
                </c:pt>
                <c:pt idx="6">
                  <c:v>21.36767498</c:v>
                </c:pt>
                <c:pt idx="7">
                  <c:v>18.680890649999988</c:v>
                </c:pt>
                <c:pt idx="8">
                  <c:v>22.258671410000019</c:v>
                </c:pt>
                <c:pt idx="9">
                  <c:v>10.775326040000001</c:v>
                </c:pt>
                <c:pt idx="10">
                  <c:v>4.2307261840000043</c:v>
                </c:pt>
                <c:pt idx="11">
                  <c:v>13.641417169999999</c:v>
                </c:pt>
                <c:pt idx="12">
                  <c:v>5.0023776350000002</c:v>
                </c:pt>
                <c:pt idx="13">
                  <c:v>24.738433409999988</c:v>
                </c:pt>
                <c:pt idx="14">
                  <c:v>4.4588052559999918</c:v>
                </c:pt>
                <c:pt idx="15">
                  <c:v>16.379818233666679</c:v>
                </c:pt>
              </c:numCache>
            </c:numRef>
          </c:val>
        </c:ser>
        <c:ser>
          <c:idx val="0"/>
          <c:order val="1"/>
          <c:tx>
            <c:strRef>
              <c:f>bartemplate!$A$36</c:f>
              <c:strCache>
                <c:ptCount val="1"/>
                <c:pt idx="0">
                  <c:v>WByp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</c:spPr>
          <c:cat>
            <c:strRef>
              <c:f>bartemplate!$B$76:$Q$76</c:f>
              <c:strCache>
                <c:ptCount val="16"/>
                <c:pt idx="0">
                  <c:v> NN</c:v>
                </c:pt>
                <c:pt idx="1">
                  <c:v>CONS</c:v>
                </c:pt>
                <c:pt idx="2">
                  <c:v> SCP</c:v>
                </c:pt>
                <c:pt idx="3">
                  <c:v>BP</c:v>
                </c:pt>
                <c:pt idx="4">
                  <c:v>HS</c:v>
                </c:pt>
                <c:pt idx="5">
                  <c:v>SC</c:v>
                </c:pt>
                <c:pt idx="6">
                  <c:v>IIX</c:v>
                </c:pt>
                <c:pt idx="7">
                  <c:v>PVC</c:v>
                </c:pt>
                <c:pt idx="8">
                  <c:v>PVR</c:v>
                </c:pt>
                <c:pt idx="9">
                  <c:v>SS</c:v>
                </c:pt>
                <c:pt idx="10">
                  <c:v>BFS</c:v>
                </c:pt>
                <c:pt idx="11">
                  <c:v>BH</c:v>
                </c:pt>
                <c:pt idx="12">
                  <c:v>DMR</c:v>
                </c:pt>
                <c:pt idx="13">
                  <c:v>MST</c:v>
                </c:pt>
                <c:pt idx="14">
                  <c:v>SSSP</c:v>
                </c:pt>
                <c:pt idx="15">
                  <c:v>Average</c:v>
                </c:pt>
              </c:strCache>
            </c:strRef>
          </c:cat>
          <c:val>
            <c:numRef>
              <c:f>bartemplate!$B$86:$Q$86</c:f>
              <c:numCache>
                <c:formatCode>General</c:formatCode>
                <c:ptCount val="16"/>
                <c:pt idx="0">
                  <c:v>2.0092088208499987</c:v>
                </c:pt>
                <c:pt idx="1">
                  <c:v>1.5089478729300001</c:v>
                </c:pt>
                <c:pt idx="2">
                  <c:v>3.4778037666300001</c:v>
                </c:pt>
                <c:pt idx="3">
                  <c:v>13.0642518766</c:v>
                </c:pt>
                <c:pt idx="4">
                  <c:v>2.2446941391999999</c:v>
                </c:pt>
                <c:pt idx="5">
                  <c:v>27.230571087200001</c:v>
                </c:pt>
                <c:pt idx="6">
                  <c:v>3.0981251735199997</c:v>
                </c:pt>
                <c:pt idx="7">
                  <c:v>3.0379616034299999</c:v>
                </c:pt>
                <c:pt idx="8">
                  <c:v>2.5497564975299998</c:v>
                </c:pt>
                <c:pt idx="9">
                  <c:v>11.597441208300005</c:v>
                </c:pt>
                <c:pt idx="10">
                  <c:v>10.5637481712</c:v>
                </c:pt>
                <c:pt idx="11">
                  <c:v>5.6508393266999857</c:v>
                </c:pt>
                <c:pt idx="12">
                  <c:v>3.1889679071200012</c:v>
                </c:pt>
                <c:pt idx="13">
                  <c:v>6.4949273535899907</c:v>
                </c:pt>
                <c:pt idx="14">
                  <c:v>15.615076592400005</c:v>
                </c:pt>
                <c:pt idx="15">
                  <c:v>7.4221547598133286</c:v>
                </c:pt>
              </c:numCache>
            </c:numRef>
          </c:val>
        </c:ser>
        <c:ser>
          <c:idx val="5"/>
          <c:order val="2"/>
          <c:tx>
            <c:strRef>
              <c:f>bartemplate!$A$38</c:f>
              <c:strCache>
                <c:ptCount val="1"/>
                <c:pt idx="0">
                  <c:v>MeDiC</c:v>
                </c:pt>
              </c:strCache>
            </c:strRef>
          </c:tx>
          <c:spPr>
            <a:solidFill>
              <a:srgbClr val="0066FF"/>
            </a:solidFill>
            <a:ln>
              <a:solidFill>
                <a:schemeClr val="tx1"/>
              </a:solidFill>
            </a:ln>
          </c:spPr>
          <c:cat>
            <c:strRef>
              <c:f>bartemplate!$B$76:$Q$76</c:f>
              <c:strCache>
                <c:ptCount val="16"/>
                <c:pt idx="0">
                  <c:v> NN</c:v>
                </c:pt>
                <c:pt idx="1">
                  <c:v>CONS</c:v>
                </c:pt>
                <c:pt idx="2">
                  <c:v> SCP</c:v>
                </c:pt>
                <c:pt idx="3">
                  <c:v>BP</c:v>
                </c:pt>
                <c:pt idx="4">
                  <c:v>HS</c:v>
                </c:pt>
                <c:pt idx="5">
                  <c:v>SC</c:v>
                </c:pt>
                <c:pt idx="6">
                  <c:v>IIX</c:v>
                </c:pt>
                <c:pt idx="7">
                  <c:v>PVC</c:v>
                </c:pt>
                <c:pt idx="8">
                  <c:v>PVR</c:v>
                </c:pt>
                <c:pt idx="9">
                  <c:v>SS</c:v>
                </c:pt>
                <c:pt idx="10">
                  <c:v>BFS</c:v>
                </c:pt>
                <c:pt idx="11">
                  <c:v>BH</c:v>
                </c:pt>
                <c:pt idx="12">
                  <c:v>DMR</c:v>
                </c:pt>
                <c:pt idx="13">
                  <c:v>MST</c:v>
                </c:pt>
                <c:pt idx="14">
                  <c:v>SSSP</c:v>
                </c:pt>
                <c:pt idx="15">
                  <c:v>Average</c:v>
                </c:pt>
              </c:strCache>
            </c:strRef>
          </c:cat>
          <c:val>
            <c:numRef>
              <c:f>bartemplate!$B$85:$Q$85</c:f>
              <c:numCache>
                <c:formatCode>General</c:formatCode>
                <c:ptCount val="16"/>
                <c:pt idx="0">
                  <c:v>2.0401717210000014</c:v>
                </c:pt>
                <c:pt idx="1">
                  <c:v>1.4309621799999999</c:v>
                </c:pt>
                <c:pt idx="2">
                  <c:v>1.5276424369999999</c:v>
                </c:pt>
                <c:pt idx="3">
                  <c:v>14.8572918</c:v>
                </c:pt>
                <c:pt idx="4">
                  <c:v>2.1771647550000015</c:v>
                </c:pt>
                <c:pt idx="5">
                  <c:v>26.922837619999992</c:v>
                </c:pt>
                <c:pt idx="6">
                  <c:v>3.0701088049999998</c:v>
                </c:pt>
                <c:pt idx="7">
                  <c:v>1.5144925640000007</c:v>
                </c:pt>
                <c:pt idx="8">
                  <c:v>2.2486367870000015</c:v>
                </c:pt>
                <c:pt idx="9">
                  <c:v>11.345815350000002</c:v>
                </c:pt>
                <c:pt idx="10">
                  <c:v>9.0309229139999996</c:v>
                </c:pt>
                <c:pt idx="11">
                  <c:v>5.7351863119999917</c:v>
                </c:pt>
                <c:pt idx="12">
                  <c:v>2.8523895889999991</c:v>
                </c:pt>
                <c:pt idx="13">
                  <c:v>5.6200688619999886</c:v>
                </c:pt>
                <c:pt idx="14">
                  <c:v>14.333416500000006</c:v>
                </c:pt>
                <c:pt idx="15">
                  <c:v>6.9804738797333332</c:v>
                </c:pt>
              </c:numCache>
            </c:numRef>
          </c:val>
        </c:ser>
        <c:axId val="54531584"/>
        <c:axId val="54533120"/>
      </c:barChart>
      <c:catAx>
        <c:axId val="54531584"/>
        <c:scaling>
          <c:orientation val="minMax"/>
        </c:scaling>
        <c:axPos val="b"/>
        <c:numFmt formatCode="General" sourceLinked="0"/>
        <c:tickLblPos val="nextTo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54533120"/>
        <c:crosses val="autoZero"/>
        <c:auto val="1"/>
        <c:lblAlgn val="ctr"/>
        <c:lblOffset val="100"/>
      </c:catAx>
      <c:valAx>
        <c:axId val="54533120"/>
        <c:scaling>
          <c:orientation val="minMax"/>
          <c:max val="40"/>
          <c:min val="0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 dirty="0">
                    <a:latin typeface="+mj-lt"/>
                  </a:rPr>
                  <a:t>Queuing</a:t>
                </a:r>
                <a:r>
                  <a:rPr lang="en-US" sz="2400" baseline="0" dirty="0">
                    <a:latin typeface="+mj-lt"/>
                  </a:rPr>
                  <a:t> Latency </a:t>
                </a:r>
                <a:r>
                  <a:rPr lang="en-US" sz="2400" b="0" baseline="0" dirty="0">
                    <a:latin typeface="+mj-lt"/>
                  </a:rPr>
                  <a:t>(cycles) </a:t>
                </a:r>
                <a:endParaRPr lang="en-US" sz="2400" b="0" dirty="0">
                  <a:latin typeface="+mj-lt"/>
                </a:endParaRPr>
              </a:p>
            </c:rich>
          </c:tx>
          <c:layout>
            <c:manualLayout>
              <c:xMode val="edge"/>
              <c:yMode val="edge"/>
              <c:x val="8.777949415614196E-3"/>
              <c:y val="0.11341230260655698"/>
            </c:manualLayout>
          </c:layout>
        </c:title>
        <c:numFmt formatCode="#,##0" sourceLinked="0"/>
        <c:tickLblPos val="nextTo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1800"/>
            </a:pPr>
            <a:endParaRPr lang="en-US"/>
          </a:p>
        </c:txPr>
        <c:crossAx val="54531584"/>
        <c:crosses val="autoZero"/>
        <c:crossBetween val="between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11117345077628009"/>
          <c:y val="3.9213294787219119E-2"/>
          <c:w val="0.17387837537257"/>
          <c:h val="0.28962022493785733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</c:chart>
  <c:spPr>
    <a:ln>
      <a:noFill/>
    </a:ln>
  </c:spPr>
  <c:txPr>
    <a:bodyPr/>
    <a:lstStyle/>
    <a:p>
      <a:pPr>
        <a:defRPr>
          <a:latin typeface="Helvetica" pitchFamily="34" charset="0"/>
        </a:defRPr>
      </a:pPr>
      <a:endParaRPr lang="en-US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2242436456812304"/>
          <c:y val="0.11420650543682107"/>
          <c:w val="0.86736905844973733"/>
          <c:h val="0.75318428946381932"/>
        </c:manualLayout>
      </c:layout>
      <c:barChart>
        <c:barDir val="col"/>
        <c:grouping val="clustered"/>
        <c:ser>
          <c:idx val="2"/>
          <c:order val="0"/>
          <c:tx>
            <c:strRef>
              <c:f>bartemplate!$A$33</c:f>
              <c:strCache>
                <c:ptCount val="1"/>
                <c:pt idx="0">
                  <c:v>WIP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cat>
            <c:strRef>
              <c:f>bartemplate!$B$17:$Q$17</c:f>
              <c:strCache>
                <c:ptCount val="16"/>
                <c:pt idx="0">
                  <c:v> NN</c:v>
                </c:pt>
                <c:pt idx="1">
                  <c:v> CONS</c:v>
                </c:pt>
                <c:pt idx="2">
                  <c:v> SCP</c:v>
                </c:pt>
                <c:pt idx="3">
                  <c:v>BP</c:v>
                </c:pt>
                <c:pt idx="4">
                  <c:v>HS</c:v>
                </c:pt>
                <c:pt idx="5">
                  <c:v>SC</c:v>
                </c:pt>
                <c:pt idx="6">
                  <c:v>IIX</c:v>
                </c:pt>
                <c:pt idx="7">
                  <c:v>PVC</c:v>
                </c:pt>
                <c:pt idx="8">
                  <c:v>PVR</c:v>
                </c:pt>
                <c:pt idx="9">
                  <c:v>SS</c:v>
                </c:pt>
                <c:pt idx="10">
                  <c:v>BFS</c:v>
                </c:pt>
                <c:pt idx="11">
                  <c:v>BH</c:v>
                </c:pt>
                <c:pt idx="12">
                  <c:v>DMR</c:v>
                </c:pt>
                <c:pt idx="13">
                  <c:v>MST</c:v>
                </c:pt>
                <c:pt idx="14">
                  <c:v>SSSP</c:v>
                </c:pt>
                <c:pt idx="15">
                  <c:v> Average</c:v>
                </c:pt>
              </c:strCache>
            </c:strRef>
          </c:cat>
          <c:val>
            <c:numRef>
              <c:f>bartemplate!$B$33:$Q$33</c:f>
              <c:numCache>
                <c:formatCode>General</c:formatCode>
                <c:ptCount val="16"/>
                <c:pt idx="0">
                  <c:v>1.452917555</c:v>
                </c:pt>
                <c:pt idx="1">
                  <c:v>1.5120860840000001</c:v>
                </c:pt>
                <c:pt idx="2">
                  <c:v>1.1390656559999981</c:v>
                </c:pt>
                <c:pt idx="3">
                  <c:v>1.298066578</c:v>
                </c:pt>
                <c:pt idx="4">
                  <c:v>1.1490031620000001</c:v>
                </c:pt>
                <c:pt idx="5">
                  <c:v>1.416007316</c:v>
                </c:pt>
                <c:pt idx="6">
                  <c:v>1.2085650879999972</c:v>
                </c:pt>
                <c:pt idx="7">
                  <c:v>1.1756096979999937</c:v>
                </c:pt>
                <c:pt idx="8">
                  <c:v>1.1987417730000001</c:v>
                </c:pt>
                <c:pt idx="9">
                  <c:v>1.1637116139999983</c:v>
                </c:pt>
                <c:pt idx="10">
                  <c:v>1.6539429190000001</c:v>
                </c:pt>
                <c:pt idx="11">
                  <c:v>1.318473808</c:v>
                </c:pt>
                <c:pt idx="12">
                  <c:v>1.0028892509999958</c:v>
                </c:pt>
                <c:pt idx="13">
                  <c:v>1.3638053889999984</c:v>
                </c:pt>
                <c:pt idx="14">
                  <c:v>1.8258298029999938</c:v>
                </c:pt>
                <c:pt idx="15">
                  <c:v>1.3252477129333331</c:v>
                </c:pt>
              </c:numCache>
            </c:numRef>
          </c:val>
        </c:ser>
        <c:ser>
          <c:idx val="0"/>
          <c:order val="1"/>
          <c:tx>
            <c:strRef>
              <c:f>bartemplate!$A$31</c:f>
              <c:strCache>
                <c:ptCount val="1"/>
                <c:pt idx="0">
                  <c:v>WMS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</c:spPr>
          <c:cat>
            <c:strRef>
              <c:f>bartemplate!$B$17:$Q$17</c:f>
              <c:strCache>
                <c:ptCount val="16"/>
                <c:pt idx="0">
                  <c:v> NN</c:v>
                </c:pt>
                <c:pt idx="1">
                  <c:v> CONS</c:v>
                </c:pt>
                <c:pt idx="2">
                  <c:v> SCP</c:v>
                </c:pt>
                <c:pt idx="3">
                  <c:v>BP</c:v>
                </c:pt>
                <c:pt idx="4">
                  <c:v>HS</c:v>
                </c:pt>
                <c:pt idx="5">
                  <c:v>SC</c:v>
                </c:pt>
                <c:pt idx="6">
                  <c:v>IIX</c:v>
                </c:pt>
                <c:pt idx="7">
                  <c:v>PVC</c:v>
                </c:pt>
                <c:pt idx="8">
                  <c:v>PVR</c:v>
                </c:pt>
                <c:pt idx="9">
                  <c:v>SS</c:v>
                </c:pt>
                <c:pt idx="10">
                  <c:v>BFS</c:v>
                </c:pt>
                <c:pt idx="11">
                  <c:v>BH</c:v>
                </c:pt>
                <c:pt idx="12">
                  <c:v>DMR</c:v>
                </c:pt>
                <c:pt idx="13">
                  <c:v>MST</c:v>
                </c:pt>
                <c:pt idx="14">
                  <c:v>SSSP</c:v>
                </c:pt>
                <c:pt idx="15">
                  <c:v> Average</c:v>
                </c:pt>
              </c:strCache>
            </c:strRef>
          </c:cat>
          <c:val>
            <c:numRef>
              <c:f>bartemplate!$B$31:$Q$31</c:f>
              <c:numCache>
                <c:formatCode>General</c:formatCode>
                <c:ptCount val="16"/>
                <c:pt idx="0">
                  <c:v>1.507238324</c:v>
                </c:pt>
                <c:pt idx="1">
                  <c:v>1.5199910889999935</c:v>
                </c:pt>
                <c:pt idx="2">
                  <c:v>1.1641931340000027</c:v>
                </c:pt>
                <c:pt idx="3">
                  <c:v>1.4205597089999984</c:v>
                </c:pt>
                <c:pt idx="4">
                  <c:v>1.1467909110000001</c:v>
                </c:pt>
                <c:pt idx="5">
                  <c:v>1.4159563159999937</c:v>
                </c:pt>
                <c:pt idx="6">
                  <c:v>1.1988511030000017</c:v>
                </c:pt>
                <c:pt idx="7">
                  <c:v>1.2718321019999999</c:v>
                </c:pt>
                <c:pt idx="8">
                  <c:v>1.2335035999999984</c:v>
                </c:pt>
                <c:pt idx="9">
                  <c:v>1.278660116</c:v>
                </c:pt>
                <c:pt idx="10">
                  <c:v>1.507070127</c:v>
                </c:pt>
                <c:pt idx="11">
                  <c:v>1.3216018799999998</c:v>
                </c:pt>
                <c:pt idx="12">
                  <c:v>1.0029735200000001</c:v>
                </c:pt>
                <c:pt idx="13">
                  <c:v>1.3308671280000017</c:v>
                </c:pt>
                <c:pt idx="14">
                  <c:v>1.4868318679999983</c:v>
                </c:pt>
                <c:pt idx="15">
                  <c:v>1.302437191627674</c:v>
                </c:pt>
              </c:numCache>
            </c:numRef>
          </c:val>
        </c:ser>
        <c:ser>
          <c:idx val="4"/>
          <c:order val="2"/>
          <c:tx>
            <c:strRef>
              <c:f>bartemplate!$A$36</c:f>
              <c:strCache>
                <c:ptCount val="1"/>
                <c:pt idx="0">
                  <c:v>WByp</c:v>
                </c:pt>
              </c:strCache>
            </c:strRef>
          </c:tx>
          <c:spPr>
            <a:solidFill>
              <a:srgbClr val="008000"/>
            </a:solidFill>
            <a:ln>
              <a:solidFill>
                <a:sysClr val="windowText" lastClr="000000"/>
              </a:solidFill>
            </a:ln>
          </c:spPr>
          <c:val>
            <c:numRef>
              <c:f>bartemplate!$B$36:$Q$36</c:f>
              <c:numCache>
                <c:formatCode>General</c:formatCode>
                <c:ptCount val="16"/>
                <c:pt idx="0">
                  <c:v>1.4769536149999998</c:v>
                </c:pt>
                <c:pt idx="1">
                  <c:v>1.5205887069999999</c:v>
                </c:pt>
                <c:pt idx="2">
                  <c:v>1.1593961169999998</c:v>
                </c:pt>
                <c:pt idx="3">
                  <c:v>1.4213911879999934</c:v>
                </c:pt>
                <c:pt idx="4">
                  <c:v>1.147037318</c:v>
                </c:pt>
                <c:pt idx="5">
                  <c:v>1.4136620769999984</c:v>
                </c:pt>
                <c:pt idx="6">
                  <c:v>1.2024498399999999</c:v>
                </c:pt>
                <c:pt idx="7">
                  <c:v>1.175312618</c:v>
                </c:pt>
                <c:pt idx="8">
                  <c:v>1.138859853</c:v>
                </c:pt>
                <c:pt idx="9">
                  <c:v>1.2096805769999999</c:v>
                </c:pt>
                <c:pt idx="10">
                  <c:v>1.657280681</c:v>
                </c:pt>
                <c:pt idx="11">
                  <c:v>1.3187819240000027</c:v>
                </c:pt>
                <c:pt idx="12">
                  <c:v>1.002950689</c:v>
                </c:pt>
                <c:pt idx="13">
                  <c:v>1.365415491</c:v>
                </c:pt>
                <c:pt idx="14">
                  <c:v>1.8353846819999984</c:v>
                </c:pt>
                <c:pt idx="15">
                  <c:v>1.3363430251333341</c:v>
                </c:pt>
              </c:numCache>
            </c:numRef>
          </c:val>
        </c:ser>
        <c:ser>
          <c:idx val="6"/>
          <c:order val="3"/>
          <c:tx>
            <c:strRef>
              <c:f>bartemplate!$A$38</c:f>
              <c:strCache>
                <c:ptCount val="1"/>
                <c:pt idx="0">
                  <c:v>MeDiC</c:v>
                </c:pt>
              </c:strCache>
            </c:strRef>
          </c:tx>
          <c:spPr>
            <a:solidFill>
              <a:srgbClr val="0066FF"/>
            </a:solidFill>
            <a:ln>
              <a:solidFill>
                <a:sysClr val="windowText" lastClr="000000"/>
              </a:solidFill>
            </a:ln>
          </c:spPr>
          <c:val>
            <c:numRef>
              <c:f>bartemplate!$B$38:$Q$38</c:f>
              <c:numCache>
                <c:formatCode>General</c:formatCode>
                <c:ptCount val="16"/>
                <c:pt idx="0">
                  <c:v>1.4655952176399873</c:v>
                </c:pt>
                <c:pt idx="1">
                  <c:v>1.5122109380300026</c:v>
                </c:pt>
                <c:pt idx="2">
                  <c:v>1.1612758891700001</c:v>
                </c:pt>
                <c:pt idx="3">
                  <c:v>1.3344534530500001</c:v>
                </c:pt>
                <c:pt idx="4">
                  <c:v>1.1490031616700027</c:v>
                </c:pt>
                <c:pt idx="5">
                  <c:v>1.4161370209400017</c:v>
                </c:pt>
                <c:pt idx="6">
                  <c:v>1.2130914917699958</c:v>
                </c:pt>
                <c:pt idx="7">
                  <c:v>1.31872578171</c:v>
                </c:pt>
                <c:pt idx="8">
                  <c:v>1.2019746340899937</c:v>
                </c:pt>
                <c:pt idx="9">
                  <c:v>1.2766921798300017</c:v>
                </c:pt>
                <c:pt idx="10">
                  <c:v>2.3311426820199967</c:v>
                </c:pt>
                <c:pt idx="11">
                  <c:v>1.3192676403099972</c:v>
                </c:pt>
                <c:pt idx="12">
                  <c:v>1.00295068913</c:v>
                </c:pt>
                <c:pt idx="13">
                  <c:v>1.36528430175</c:v>
                </c:pt>
                <c:pt idx="14">
                  <c:v>2.1721466810099987</c:v>
                </c:pt>
                <c:pt idx="15">
                  <c:v>1.4159967841413303</c:v>
                </c:pt>
              </c:numCache>
            </c:numRef>
          </c:val>
        </c:ser>
        <c:axId val="54381952"/>
        <c:axId val="54387840"/>
      </c:barChart>
      <c:catAx>
        <c:axId val="54381952"/>
        <c:scaling>
          <c:orientation val="minMax"/>
        </c:scaling>
        <c:axPos val="b"/>
        <c:numFmt formatCode="General" sourceLinked="0"/>
        <c:tickLblPos val="nextTo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1100"/>
            </a:pPr>
            <a:endParaRPr lang="en-US"/>
          </a:p>
        </c:txPr>
        <c:crossAx val="54387840"/>
        <c:crosses val="autoZero"/>
        <c:auto val="1"/>
        <c:lblAlgn val="ctr"/>
        <c:lblOffset val="100"/>
      </c:catAx>
      <c:valAx>
        <c:axId val="54387840"/>
        <c:scaling>
          <c:orientation val="minMax"/>
          <c:max val="2.5"/>
          <c:min val="0.5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/>
                  <a:t>Speedup</a:t>
                </a:r>
                <a:r>
                  <a:rPr lang="en-US" sz="2400" baseline="0"/>
                  <a:t> Over Baseline</a:t>
                </a:r>
                <a:endParaRPr lang="en-US" sz="2400"/>
              </a:p>
            </c:rich>
          </c:tx>
          <c:layout>
            <c:manualLayout>
              <c:xMode val="edge"/>
              <c:yMode val="edge"/>
              <c:x val="1.1639650008864705E-2"/>
              <c:y val="0.14012560929883788"/>
            </c:manualLayout>
          </c:layout>
        </c:title>
        <c:numFmt formatCode="#,##0.0" sourceLinked="0"/>
        <c:minorTickMark val="out"/>
        <c:tickLblPos val="nextTo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2000"/>
            </a:pPr>
            <a:endParaRPr lang="en-US"/>
          </a:p>
        </c:txPr>
        <c:crossAx val="54381952"/>
        <c:crosses val="autoZero"/>
        <c:crossBetween val="between"/>
        <c:majorUnit val="0.5"/>
        <c:minorUnit val="0.5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5.8691984366749904E-2"/>
          <c:y val="1.7473284589426302E-2"/>
          <c:w val="0.92271144861262999"/>
          <c:h val="0.10689997083697907"/>
        </c:manualLayout>
      </c:layout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</c:chart>
  <c:spPr>
    <a:ln>
      <a:noFill/>
    </a:ln>
  </c:spPr>
  <c:txPr>
    <a:bodyPr/>
    <a:lstStyle/>
    <a:p>
      <a:pPr>
        <a:defRPr>
          <a:latin typeface="Helvetica" pitchFamily="34" charset="0"/>
        </a:defRPr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1320046208389202"/>
          <c:y val="2.4806899137607797E-2"/>
          <c:w val="0.8413458884649746"/>
          <c:h val="0.79404744218293499"/>
        </c:manualLayout>
      </c:layout>
      <c:barChart>
        <c:barDir val="col"/>
        <c:grouping val="clustered"/>
        <c:ser>
          <c:idx val="3"/>
          <c:order val="0"/>
          <c:tx>
            <c:strRef>
              <c:f>bartemplate!$A$77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cat>
            <c:strRef>
              <c:f>bartemplate!$B$76:$Q$76</c:f>
              <c:strCache>
                <c:ptCount val="16"/>
                <c:pt idx="0">
                  <c:v> NN</c:v>
                </c:pt>
                <c:pt idx="1">
                  <c:v>CONS</c:v>
                </c:pt>
                <c:pt idx="2">
                  <c:v> SCP</c:v>
                </c:pt>
                <c:pt idx="3">
                  <c:v>BP</c:v>
                </c:pt>
                <c:pt idx="4">
                  <c:v>HS</c:v>
                </c:pt>
                <c:pt idx="5">
                  <c:v>SC</c:v>
                </c:pt>
                <c:pt idx="6">
                  <c:v>IIX</c:v>
                </c:pt>
                <c:pt idx="7">
                  <c:v>PVC</c:v>
                </c:pt>
                <c:pt idx="8">
                  <c:v>PVR</c:v>
                </c:pt>
                <c:pt idx="9">
                  <c:v>SS</c:v>
                </c:pt>
                <c:pt idx="10">
                  <c:v>BFS</c:v>
                </c:pt>
                <c:pt idx="11">
                  <c:v>BH</c:v>
                </c:pt>
                <c:pt idx="12">
                  <c:v>DMR</c:v>
                </c:pt>
                <c:pt idx="13">
                  <c:v>MST</c:v>
                </c:pt>
                <c:pt idx="14">
                  <c:v>SSSP</c:v>
                </c:pt>
                <c:pt idx="15">
                  <c:v>Average</c:v>
                </c:pt>
              </c:strCache>
            </c:strRef>
          </c:cat>
          <c:val>
            <c:numRef>
              <c:f>bartemplate!$B$77:$Q$77</c:f>
              <c:numCache>
                <c:formatCode>General</c:formatCode>
                <c:ptCount val="16"/>
                <c:pt idx="0">
                  <c:v>4.6250000000000006E-2</c:v>
                </c:pt>
                <c:pt idx="1">
                  <c:v>0.46550000000000002</c:v>
                </c:pt>
                <c:pt idx="2">
                  <c:v>0.995</c:v>
                </c:pt>
                <c:pt idx="3">
                  <c:v>0.28600000000000014</c:v>
                </c:pt>
                <c:pt idx="4">
                  <c:v>0.28300000000000008</c:v>
                </c:pt>
                <c:pt idx="5">
                  <c:v>0.93875000000000031</c:v>
                </c:pt>
                <c:pt idx="6">
                  <c:v>0.19641176470600008</c:v>
                </c:pt>
                <c:pt idx="7">
                  <c:v>0.76800000000000035</c:v>
                </c:pt>
                <c:pt idx="8">
                  <c:v>0.64085185185200033</c:v>
                </c:pt>
                <c:pt idx="9">
                  <c:v>0.61773913043500062</c:v>
                </c:pt>
                <c:pt idx="10">
                  <c:v>0.61833333333300033</c:v>
                </c:pt>
                <c:pt idx="11">
                  <c:v>0.41337500000000016</c:v>
                </c:pt>
                <c:pt idx="12">
                  <c:v>0.126</c:v>
                </c:pt>
                <c:pt idx="13">
                  <c:v>0.42485714285700016</c:v>
                </c:pt>
                <c:pt idx="14">
                  <c:v>0.70200000000000029</c:v>
                </c:pt>
                <c:pt idx="15">
                  <c:v>0.25775873573712299</c:v>
                </c:pt>
              </c:numCache>
            </c:numRef>
          </c:val>
        </c:ser>
        <c:ser>
          <c:idx val="1"/>
          <c:order val="1"/>
          <c:tx>
            <c:strRef>
              <c:f>bartemplate!$A$34</c:f>
              <c:strCache>
                <c:ptCount val="1"/>
                <c:pt idx="0">
                  <c:v>Rand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</c:spPr>
          <c:cat>
            <c:strRef>
              <c:f>bartemplate!$B$76:$Q$76</c:f>
              <c:strCache>
                <c:ptCount val="16"/>
                <c:pt idx="0">
                  <c:v> NN</c:v>
                </c:pt>
                <c:pt idx="1">
                  <c:v>CONS</c:v>
                </c:pt>
                <c:pt idx="2">
                  <c:v> SCP</c:v>
                </c:pt>
                <c:pt idx="3">
                  <c:v>BP</c:v>
                </c:pt>
                <c:pt idx="4">
                  <c:v>HS</c:v>
                </c:pt>
                <c:pt idx="5">
                  <c:v>SC</c:v>
                </c:pt>
                <c:pt idx="6">
                  <c:v>IIX</c:v>
                </c:pt>
                <c:pt idx="7">
                  <c:v>PVC</c:v>
                </c:pt>
                <c:pt idx="8">
                  <c:v>PVR</c:v>
                </c:pt>
                <c:pt idx="9">
                  <c:v>SS</c:v>
                </c:pt>
                <c:pt idx="10">
                  <c:v>BFS</c:v>
                </c:pt>
                <c:pt idx="11">
                  <c:v>BH</c:v>
                </c:pt>
                <c:pt idx="12">
                  <c:v>DMR</c:v>
                </c:pt>
                <c:pt idx="13">
                  <c:v>MST</c:v>
                </c:pt>
                <c:pt idx="14">
                  <c:v>SSSP</c:v>
                </c:pt>
                <c:pt idx="15">
                  <c:v>Average</c:v>
                </c:pt>
              </c:strCache>
            </c:strRef>
          </c:cat>
          <c:val>
            <c:numRef>
              <c:f>bartemplate!$B$78:$Q$78</c:f>
              <c:numCache>
                <c:formatCode>General</c:formatCode>
                <c:ptCount val="16"/>
                <c:pt idx="0">
                  <c:v>0.05</c:v>
                </c:pt>
                <c:pt idx="1">
                  <c:v>0.50700000000000001</c:v>
                </c:pt>
                <c:pt idx="2">
                  <c:v>0.995</c:v>
                </c:pt>
                <c:pt idx="3">
                  <c:v>0.37300000000000016</c:v>
                </c:pt>
                <c:pt idx="4">
                  <c:v>0.31900000000000017</c:v>
                </c:pt>
                <c:pt idx="5">
                  <c:v>0.94275000000000031</c:v>
                </c:pt>
                <c:pt idx="6">
                  <c:v>0.19423529411800008</c:v>
                </c:pt>
                <c:pt idx="7">
                  <c:v>0.82275000000000031</c:v>
                </c:pt>
                <c:pt idx="8">
                  <c:v>0.67214814814800061</c:v>
                </c:pt>
                <c:pt idx="9">
                  <c:v>0.64830434782599999</c:v>
                </c:pt>
                <c:pt idx="10">
                  <c:v>0.65533333333300048</c:v>
                </c:pt>
                <c:pt idx="11">
                  <c:v>0.41387500000000016</c:v>
                </c:pt>
                <c:pt idx="12">
                  <c:v>0.13500000000000001</c:v>
                </c:pt>
                <c:pt idx="13">
                  <c:v>0.48328571428600015</c:v>
                </c:pt>
                <c:pt idx="14">
                  <c:v>0.72800000000000031</c:v>
                </c:pt>
                <c:pt idx="15">
                  <c:v>0.27757054605396314</c:v>
                </c:pt>
              </c:numCache>
            </c:numRef>
          </c:val>
        </c:ser>
        <c:ser>
          <c:idx val="0"/>
          <c:order val="2"/>
          <c:tx>
            <c:strRef>
              <c:f>bartemplate!$A$33</c:f>
              <c:strCache>
                <c:ptCount val="1"/>
                <c:pt idx="0">
                  <c:v>WIP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tx1"/>
              </a:solidFill>
            </a:ln>
          </c:spPr>
          <c:cat>
            <c:strRef>
              <c:f>bartemplate!$B$76:$Q$76</c:f>
              <c:strCache>
                <c:ptCount val="16"/>
                <c:pt idx="0">
                  <c:v> NN</c:v>
                </c:pt>
                <c:pt idx="1">
                  <c:v>CONS</c:v>
                </c:pt>
                <c:pt idx="2">
                  <c:v> SCP</c:v>
                </c:pt>
                <c:pt idx="3">
                  <c:v>BP</c:v>
                </c:pt>
                <c:pt idx="4">
                  <c:v>HS</c:v>
                </c:pt>
                <c:pt idx="5">
                  <c:v>SC</c:v>
                </c:pt>
                <c:pt idx="6">
                  <c:v>IIX</c:v>
                </c:pt>
                <c:pt idx="7">
                  <c:v>PVC</c:v>
                </c:pt>
                <c:pt idx="8">
                  <c:v>PVR</c:v>
                </c:pt>
                <c:pt idx="9">
                  <c:v>SS</c:v>
                </c:pt>
                <c:pt idx="10">
                  <c:v>BFS</c:v>
                </c:pt>
                <c:pt idx="11">
                  <c:v>BH</c:v>
                </c:pt>
                <c:pt idx="12">
                  <c:v>DMR</c:v>
                </c:pt>
                <c:pt idx="13">
                  <c:v>MST</c:v>
                </c:pt>
                <c:pt idx="14">
                  <c:v>SSSP</c:v>
                </c:pt>
                <c:pt idx="15">
                  <c:v>Average</c:v>
                </c:pt>
              </c:strCache>
            </c:strRef>
          </c:cat>
          <c:val>
            <c:numRef>
              <c:f>bartemplate!$B$79:$Q$79</c:f>
              <c:numCache>
                <c:formatCode>General</c:formatCode>
                <c:ptCount val="16"/>
                <c:pt idx="0">
                  <c:v>4.2500000000000024E-2</c:v>
                </c:pt>
                <c:pt idx="1">
                  <c:v>0.45900000000000002</c:v>
                </c:pt>
                <c:pt idx="2">
                  <c:v>0.9630000000000003</c:v>
                </c:pt>
                <c:pt idx="3">
                  <c:v>0.33850000000000025</c:v>
                </c:pt>
                <c:pt idx="4">
                  <c:v>0.28700000000000014</c:v>
                </c:pt>
                <c:pt idx="5">
                  <c:v>0.9395</c:v>
                </c:pt>
                <c:pt idx="6">
                  <c:v>0.20535294117600009</c:v>
                </c:pt>
                <c:pt idx="7">
                  <c:v>0.68710000000000004</c:v>
                </c:pt>
                <c:pt idx="8">
                  <c:v>0.57237037037000005</c:v>
                </c:pt>
                <c:pt idx="9">
                  <c:v>0.56760869565200034</c:v>
                </c:pt>
                <c:pt idx="10">
                  <c:v>0.64300000000000035</c:v>
                </c:pt>
                <c:pt idx="11">
                  <c:v>0.41500000000000015</c:v>
                </c:pt>
                <c:pt idx="12">
                  <c:v>0.10800000000000004</c:v>
                </c:pt>
                <c:pt idx="13">
                  <c:v>0.4574285714290004</c:v>
                </c:pt>
                <c:pt idx="14">
                  <c:v>0.71550000000000002</c:v>
                </c:pt>
                <c:pt idx="15">
                  <c:v>0.24634089747293117</c:v>
                </c:pt>
              </c:numCache>
            </c:numRef>
          </c:val>
        </c:ser>
        <c:ser>
          <c:idx val="5"/>
          <c:order val="3"/>
          <c:tx>
            <c:strRef>
              <c:f>bartemplate!$A$38</c:f>
              <c:strCache>
                <c:ptCount val="1"/>
                <c:pt idx="0">
                  <c:v>MeDiC</c:v>
                </c:pt>
              </c:strCache>
            </c:strRef>
          </c:tx>
          <c:spPr>
            <a:solidFill>
              <a:srgbClr val="0066FF"/>
            </a:solidFill>
            <a:ln>
              <a:solidFill>
                <a:sysClr val="windowText" lastClr="000000"/>
              </a:solidFill>
            </a:ln>
          </c:spPr>
          <c:cat>
            <c:strRef>
              <c:f>bartemplate!$B$76:$Q$76</c:f>
              <c:strCache>
                <c:ptCount val="16"/>
                <c:pt idx="0">
                  <c:v> NN</c:v>
                </c:pt>
                <c:pt idx="1">
                  <c:v>CONS</c:v>
                </c:pt>
                <c:pt idx="2">
                  <c:v> SCP</c:v>
                </c:pt>
                <c:pt idx="3">
                  <c:v>BP</c:v>
                </c:pt>
                <c:pt idx="4">
                  <c:v>HS</c:v>
                </c:pt>
                <c:pt idx="5">
                  <c:v>SC</c:v>
                </c:pt>
                <c:pt idx="6">
                  <c:v>IIX</c:v>
                </c:pt>
                <c:pt idx="7">
                  <c:v>PVC</c:v>
                </c:pt>
                <c:pt idx="8">
                  <c:v>PVR</c:v>
                </c:pt>
                <c:pt idx="9">
                  <c:v>SS</c:v>
                </c:pt>
                <c:pt idx="10">
                  <c:v>BFS</c:v>
                </c:pt>
                <c:pt idx="11">
                  <c:v>BH</c:v>
                </c:pt>
                <c:pt idx="12">
                  <c:v>DMR</c:v>
                </c:pt>
                <c:pt idx="13">
                  <c:v>MST</c:v>
                </c:pt>
                <c:pt idx="14">
                  <c:v>SSSP</c:v>
                </c:pt>
                <c:pt idx="15">
                  <c:v>Average</c:v>
                </c:pt>
              </c:strCache>
            </c:strRef>
          </c:cat>
          <c:val>
            <c:numRef>
              <c:f>bartemplate!$B$80:$Q$80</c:f>
              <c:numCache>
                <c:formatCode>General</c:formatCode>
                <c:ptCount val="16"/>
                <c:pt idx="0">
                  <c:v>4.300000000000001E-2</c:v>
                </c:pt>
                <c:pt idx="1">
                  <c:v>0.46800000000000008</c:v>
                </c:pt>
                <c:pt idx="2">
                  <c:v>0.9670000000000003</c:v>
                </c:pt>
                <c:pt idx="3">
                  <c:v>0.34050000000000002</c:v>
                </c:pt>
                <c:pt idx="4">
                  <c:v>0.29100000000000015</c:v>
                </c:pt>
                <c:pt idx="5">
                  <c:v>0.9405</c:v>
                </c:pt>
                <c:pt idx="6">
                  <c:v>0.20423529411800012</c:v>
                </c:pt>
                <c:pt idx="7">
                  <c:v>0.73160000000000036</c:v>
                </c:pt>
                <c:pt idx="8">
                  <c:v>0.57555555555600002</c:v>
                </c:pt>
                <c:pt idx="9">
                  <c:v>0.56486956521699971</c:v>
                </c:pt>
                <c:pt idx="10">
                  <c:v>0.61533333333300033</c:v>
                </c:pt>
                <c:pt idx="11">
                  <c:v>0.41650000000000015</c:v>
                </c:pt>
                <c:pt idx="12">
                  <c:v>0.10400000000000002</c:v>
                </c:pt>
                <c:pt idx="13">
                  <c:v>0.45771428571400025</c:v>
                </c:pt>
                <c:pt idx="14">
                  <c:v>0.69350000000000001</c:v>
                </c:pt>
                <c:pt idx="15">
                  <c:v>0.24629569984098809</c:v>
                </c:pt>
              </c:numCache>
            </c:numRef>
          </c:val>
        </c:ser>
        <c:axId val="54792192"/>
        <c:axId val="54793728"/>
      </c:barChart>
      <c:catAx>
        <c:axId val="54792192"/>
        <c:scaling>
          <c:orientation val="minMax"/>
        </c:scaling>
        <c:axPos val="b"/>
        <c:numFmt formatCode="General" sourceLinked="0"/>
        <c:tickLblPos val="nextTo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54793728"/>
        <c:crosses val="autoZero"/>
        <c:auto val="1"/>
        <c:lblAlgn val="ctr"/>
        <c:lblOffset val="100"/>
      </c:catAx>
      <c:valAx>
        <c:axId val="54793728"/>
        <c:scaling>
          <c:orientation val="minMax"/>
          <c:max val="1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 b="1"/>
                  <a:t>L2 Cache Miss</a:t>
                </a:r>
                <a:r>
                  <a:rPr lang="en-US" sz="2400" b="1" baseline="0"/>
                  <a:t> Rate</a:t>
                </a:r>
                <a:endParaRPr lang="en-US" sz="2400" b="1"/>
              </a:p>
            </c:rich>
          </c:tx>
          <c:layout>
            <c:manualLayout>
              <c:xMode val="edge"/>
              <c:yMode val="edge"/>
              <c:x val="7.228220183817244E-3"/>
              <c:y val="0.15955090519345508"/>
            </c:manualLayout>
          </c:layout>
        </c:title>
        <c:numFmt formatCode="#,##0.0" sourceLinked="0"/>
        <c:tickLblPos val="nextTo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54792192"/>
        <c:crosses val="autoZero"/>
        <c:crossBetween val="between"/>
        <c:majorUnit val="0.2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68845901994209502"/>
          <c:y val="4.9782456438228338E-2"/>
          <c:w val="0.17673025407906509"/>
          <c:h val="0.26646320153377101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</c:chart>
  <c:spPr>
    <a:ln>
      <a:noFill/>
    </a:ln>
  </c:spPr>
  <c:txPr>
    <a:bodyPr/>
    <a:lstStyle/>
    <a:p>
      <a:pPr>
        <a:defRPr>
          <a:latin typeface="Helvetica" pitchFamily="34" charset="0"/>
        </a:defRPr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20119728184662"/>
          <c:y val="4.8235847054011613E-2"/>
          <c:w val="0.83415812749433804"/>
          <c:h val="0.77331729095968305"/>
        </c:manualLayout>
      </c:layout>
      <c:barChart>
        <c:barDir val="col"/>
        <c:grouping val="clustered"/>
        <c:ser>
          <c:idx val="3"/>
          <c:order val="0"/>
          <c:tx>
            <c:strRef>
              <c:f>bartemplate!$A$77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cat>
            <c:strRef>
              <c:f>bartemplate!$B$76:$Q$76</c:f>
              <c:strCache>
                <c:ptCount val="16"/>
                <c:pt idx="0">
                  <c:v> NN</c:v>
                </c:pt>
                <c:pt idx="1">
                  <c:v>CONS</c:v>
                </c:pt>
                <c:pt idx="2">
                  <c:v> SCP</c:v>
                </c:pt>
                <c:pt idx="3">
                  <c:v>BP</c:v>
                </c:pt>
                <c:pt idx="4">
                  <c:v>HS</c:v>
                </c:pt>
                <c:pt idx="5">
                  <c:v>SC</c:v>
                </c:pt>
                <c:pt idx="6">
                  <c:v>IIX</c:v>
                </c:pt>
                <c:pt idx="7">
                  <c:v>PVC</c:v>
                </c:pt>
                <c:pt idx="8">
                  <c:v>PVR</c:v>
                </c:pt>
                <c:pt idx="9">
                  <c:v>SS</c:v>
                </c:pt>
                <c:pt idx="10">
                  <c:v>BFS</c:v>
                </c:pt>
                <c:pt idx="11">
                  <c:v>BH</c:v>
                </c:pt>
                <c:pt idx="12">
                  <c:v>DMR</c:v>
                </c:pt>
                <c:pt idx="13">
                  <c:v>MST</c:v>
                </c:pt>
                <c:pt idx="14">
                  <c:v>SSSP</c:v>
                </c:pt>
                <c:pt idx="15">
                  <c:v>Average</c:v>
                </c:pt>
              </c:strCache>
            </c:strRef>
          </c:cat>
          <c:val>
            <c:numRef>
              <c:f>bartemplate!$B$97:$Q$97</c:f>
              <c:numCache>
                <c:formatCode>General</c:formatCode>
                <c:ptCount val="16"/>
                <c:pt idx="0">
                  <c:v>0.95691430179335768</c:v>
                </c:pt>
                <c:pt idx="1">
                  <c:v>0.75263462053638663</c:v>
                </c:pt>
                <c:pt idx="2">
                  <c:v>0.54517225058727203</c:v>
                </c:pt>
                <c:pt idx="3">
                  <c:v>0.81902019258855863</c:v>
                </c:pt>
                <c:pt idx="4">
                  <c:v>0.75950710087866269</c:v>
                </c:pt>
                <c:pt idx="5">
                  <c:v>0.51779141600802092</c:v>
                </c:pt>
                <c:pt idx="6">
                  <c:v>0.57410265524836201</c:v>
                </c:pt>
                <c:pt idx="7">
                  <c:v>0.64018357550848748</c:v>
                </c:pt>
                <c:pt idx="8">
                  <c:v>0.92385014800336296</c:v>
                </c:pt>
                <c:pt idx="9">
                  <c:v>0.83080452264144633</c:v>
                </c:pt>
                <c:pt idx="10">
                  <c:v>0.94256630296811772</c:v>
                </c:pt>
                <c:pt idx="11">
                  <c:v>0.71592261196258233</c:v>
                </c:pt>
                <c:pt idx="12">
                  <c:v>0.93191220847623868</c:v>
                </c:pt>
                <c:pt idx="13">
                  <c:v>0.93678002944463501</c:v>
                </c:pt>
                <c:pt idx="14">
                  <c:v>0.97276054333885931</c:v>
                </c:pt>
                <c:pt idx="15">
                  <c:v>0.75402908815892034</c:v>
                </c:pt>
              </c:numCache>
            </c:numRef>
          </c:val>
        </c:ser>
        <c:ser>
          <c:idx val="0"/>
          <c:order val="1"/>
          <c:tx>
            <c:strRef>
              <c:f>bartemplate!$A$31</c:f>
              <c:strCache>
                <c:ptCount val="1"/>
                <c:pt idx="0">
                  <c:v>WMS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</c:spPr>
          <c:cat>
            <c:strRef>
              <c:f>bartemplate!$B$76:$Q$76</c:f>
              <c:strCache>
                <c:ptCount val="16"/>
                <c:pt idx="0">
                  <c:v> NN</c:v>
                </c:pt>
                <c:pt idx="1">
                  <c:v>CONS</c:v>
                </c:pt>
                <c:pt idx="2">
                  <c:v> SCP</c:v>
                </c:pt>
                <c:pt idx="3">
                  <c:v>BP</c:v>
                </c:pt>
                <c:pt idx="4">
                  <c:v>HS</c:v>
                </c:pt>
                <c:pt idx="5">
                  <c:v>SC</c:v>
                </c:pt>
                <c:pt idx="6">
                  <c:v>IIX</c:v>
                </c:pt>
                <c:pt idx="7">
                  <c:v>PVC</c:v>
                </c:pt>
                <c:pt idx="8">
                  <c:v>PVR</c:v>
                </c:pt>
                <c:pt idx="9">
                  <c:v>SS</c:v>
                </c:pt>
                <c:pt idx="10">
                  <c:v>BFS</c:v>
                </c:pt>
                <c:pt idx="11">
                  <c:v>BH</c:v>
                </c:pt>
                <c:pt idx="12">
                  <c:v>DMR</c:v>
                </c:pt>
                <c:pt idx="13">
                  <c:v>MST</c:v>
                </c:pt>
                <c:pt idx="14">
                  <c:v>SSSP</c:v>
                </c:pt>
                <c:pt idx="15">
                  <c:v>Average</c:v>
                </c:pt>
              </c:strCache>
            </c:strRef>
          </c:cat>
          <c:val>
            <c:numRef>
              <c:f>bartemplate!$B$99:$Q$99</c:f>
              <c:numCache>
                <c:formatCode>General</c:formatCode>
                <c:ptCount val="16"/>
                <c:pt idx="0">
                  <c:v>0.95281416330074398</c:v>
                </c:pt>
                <c:pt idx="1">
                  <c:v>0.83640475484715071</c:v>
                </c:pt>
                <c:pt idx="2">
                  <c:v>0.56723070930886799</c:v>
                </c:pt>
                <c:pt idx="3">
                  <c:v>0.81217191326188365</c:v>
                </c:pt>
                <c:pt idx="4">
                  <c:v>0.79026238717249353</c:v>
                </c:pt>
                <c:pt idx="5">
                  <c:v>0.51804567285644132</c:v>
                </c:pt>
                <c:pt idx="6">
                  <c:v>0.57544841202402564</c:v>
                </c:pt>
                <c:pt idx="7">
                  <c:v>0.72558300090813999</c:v>
                </c:pt>
                <c:pt idx="8">
                  <c:v>0.89507521741175733</c:v>
                </c:pt>
                <c:pt idx="9">
                  <c:v>0.79602708204003703</c:v>
                </c:pt>
                <c:pt idx="10">
                  <c:v>0.93465120353482867</c:v>
                </c:pt>
                <c:pt idx="11">
                  <c:v>0.72069191187808579</c:v>
                </c:pt>
                <c:pt idx="12">
                  <c:v>0.94157581706219962</c:v>
                </c:pt>
                <c:pt idx="13">
                  <c:v>0.94380547154080863</c:v>
                </c:pt>
                <c:pt idx="14">
                  <c:v>0.96632555673312448</c:v>
                </c:pt>
                <c:pt idx="15">
                  <c:v>0.76771819775611105</c:v>
                </c:pt>
              </c:numCache>
            </c:numRef>
          </c:val>
        </c:ser>
        <c:ser>
          <c:idx val="5"/>
          <c:order val="2"/>
          <c:tx>
            <c:strRef>
              <c:f>bartemplate!$A$38</c:f>
              <c:strCache>
                <c:ptCount val="1"/>
                <c:pt idx="0">
                  <c:v>MeDiC</c:v>
                </c:pt>
              </c:strCache>
            </c:strRef>
          </c:tx>
          <c:spPr>
            <a:solidFill>
              <a:srgbClr val="0066FF"/>
            </a:solidFill>
            <a:ln>
              <a:solidFill>
                <a:sysClr val="windowText" lastClr="000000"/>
              </a:solidFill>
            </a:ln>
          </c:spPr>
          <c:cat>
            <c:strRef>
              <c:f>bartemplate!$B$76:$Q$76</c:f>
              <c:strCache>
                <c:ptCount val="16"/>
                <c:pt idx="0">
                  <c:v> NN</c:v>
                </c:pt>
                <c:pt idx="1">
                  <c:v>CONS</c:v>
                </c:pt>
                <c:pt idx="2">
                  <c:v> SCP</c:v>
                </c:pt>
                <c:pt idx="3">
                  <c:v>BP</c:v>
                </c:pt>
                <c:pt idx="4">
                  <c:v>HS</c:v>
                </c:pt>
                <c:pt idx="5">
                  <c:v>SC</c:v>
                </c:pt>
                <c:pt idx="6">
                  <c:v>IIX</c:v>
                </c:pt>
                <c:pt idx="7">
                  <c:v>PVC</c:v>
                </c:pt>
                <c:pt idx="8">
                  <c:v>PVR</c:v>
                </c:pt>
                <c:pt idx="9">
                  <c:v>SS</c:v>
                </c:pt>
                <c:pt idx="10">
                  <c:v>BFS</c:v>
                </c:pt>
                <c:pt idx="11">
                  <c:v>BH</c:v>
                </c:pt>
                <c:pt idx="12">
                  <c:v>DMR</c:v>
                </c:pt>
                <c:pt idx="13">
                  <c:v>MST</c:v>
                </c:pt>
                <c:pt idx="14">
                  <c:v>SSSP</c:v>
                </c:pt>
                <c:pt idx="15">
                  <c:v>Average</c:v>
                </c:pt>
              </c:strCache>
            </c:strRef>
          </c:cat>
          <c:val>
            <c:numRef>
              <c:f>bartemplate!$B$98:$Q$98</c:f>
              <c:numCache>
                <c:formatCode>General</c:formatCode>
                <c:ptCount val="16"/>
                <c:pt idx="0">
                  <c:v>0.95281416330074398</c:v>
                </c:pt>
                <c:pt idx="1">
                  <c:v>0.83691043120882036</c:v>
                </c:pt>
                <c:pt idx="2">
                  <c:v>0.56723070930886799</c:v>
                </c:pt>
                <c:pt idx="3">
                  <c:v>0.80231684655833602</c:v>
                </c:pt>
                <c:pt idx="4">
                  <c:v>0.82448442299253999</c:v>
                </c:pt>
                <c:pt idx="5">
                  <c:v>0.51765386841597505</c:v>
                </c:pt>
                <c:pt idx="6">
                  <c:v>0.57639683144829934</c:v>
                </c:pt>
                <c:pt idx="7">
                  <c:v>0.72009180988635701</c:v>
                </c:pt>
                <c:pt idx="8">
                  <c:v>0.78841800139644069</c:v>
                </c:pt>
                <c:pt idx="9">
                  <c:v>0.74920372181676753</c:v>
                </c:pt>
                <c:pt idx="10">
                  <c:v>0.93824415789733673</c:v>
                </c:pt>
                <c:pt idx="11">
                  <c:v>0.72084973341149683</c:v>
                </c:pt>
                <c:pt idx="12">
                  <c:v>0.94157581706219962</c:v>
                </c:pt>
                <c:pt idx="13">
                  <c:v>0.94233685655139832</c:v>
                </c:pt>
                <c:pt idx="14">
                  <c:v>0.96787602716403232</c:v>
                </c:pt>
                <c:pt idx="15">
                  <c:v>0.76008436728436701</c:v>
                </c:pt>
              </c:numCache>
            </c:numRef>
          </c:val>
        </c:ser>
        <c:axId val="54836608"/>
        <c:axId val="54936704"/>
      </c:barChart>
      <c:catAx>
        <c:axId val="54836608"/>
        <c:scaling>
          <c:orientation val="minMax"/>
        </c:scaling>
        <c:axPos val="b"/>
        <c:numFmt formatCode="General" sourceLinked="0"/>
        <c:tickLblPos val="nextTo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1100"/>
            </a:pPr>
            <a:endParaRPr lang="en-US"/>
          </a:p>
        </c:txPr>
        <c:crossAx val="54936704"/>
        <c:crosses val="autoZero"/>
        <c:auto val="1"/>
        <c:lblAlgn val="ctr"/>
        <c:lblOffset val="100"/>
      </c:catAx>
      <c:valAx>
        <c:axId val="54936704"/>
        <c:scaling>
          <c:orientation val="minMax"/>
          <c:max val="1"/>
          <c:min val="0.4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/>
                  <a:t>Row</a:t>
                </a:r>
                <a:r>
                  <a:rPr lang="en-US" sz="2400" baseline="0"/>
                  <a:t> Buffer </a:t>
                </a:r>
                <a:r>
                  <a:rPr lang="en-US" sz="2400" b="1" baseline="0"/>
                  <a:t>Hit Rate</a:t>
                </a:r>
                <a:endParaRPr lang="en-US" sz="2400" b="1"/>
              </a:p>
            </c:rich>
          </c:tx>
          <c:layout>
            <c:manualLayout>
              <c:xMode val="edge"/>
              <c:yMode val="edge"/>
              <c:x val="1.0339769172688999E-2"/>
              <c:y val="0.18607954954027309"/>
            </c:manualLayout>
          </c:layout>
        </c:title>
        <c:numFmt formatCode="#,##0.0" sourceLinked="0"/>
        <c:tickLblPos val="nextTo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1800"/>
            </a:pPr>
            <a:endParaRPr lang="en-US"/>
          </a:p>
        </c:txPr>
        <c:crossAx val="54836608"/>
        <c:crosses val="autoZero"/>
        <c:crossBetween val="between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11752292093625312"/>
          <c:y val="5.1107596848208731E-2"/>
          <c:w val="0.83222845431992332"/>
          <c:h val="6.8847209909837892E-2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</c:chart>
  <c:spPr>
    <a:ln>
      <a:noFill/>
    </a:ln>
  </c:spPr>
  <c:txPr>
    <a:bodyPr/>
    <a:lstStyle/>
    <a:p>
      <a:pPr>
        <a:defRPr>
          <a:latin typeface="Helvetica" pitchFamily="34" charset="0"/>
        </a:defRPr>
      </a:pPr>
      <a:endParaRPr lang="en-US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0.12418</cdr:x>
      <cdr:y>0.18875</cdr:y>
    </cdr:from>
    <cdr:to>
      <cdr:x>0.30734</cdr:x>
      <cdr:y>0.26258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21977" y="964235"/>
          <a:ext cx="1507333" cy="3771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b="1" i="1" dirty="0">
              <a:solidFill>
                <a:schemeClr val="bg1">
                  <a:lumMod val="50000"/>
                </a:schemeClr>
              </a:solidFill>
              <a:latin typeface="+mj-lt"/>
            </a:rPr>
            <a:t>Mostly-hit</a:t>
          </a:r>
        </a:p>
      </cdr:txBody>
    </cdr:sp>
  </cdr:relSizeAnchor>
  <cdr:relSizeAnchor xmlns:cdr="http://schemas.openxmlformats.org/drawingml/2006/chartDrawing">
    <cdr:from>
      <cdr:x>0.12418</cdr:x>
      <cdr:y>0.44852</cdr:y>
    </cdr:from>
    <cdr:to>
      <cdr:x>0.30735</cdr:x>
      <cdr:y>0.52235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021977" y="2291313"/>
          <a:ext cx="1507416" cy="3771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b="1" i="1" dirty="0">
              <a:solidFill>
                <a:schemeClr val="bg1">
                  <a:lumMod val="50000"/>
                </a:schemeClr>
              </a:solidFill>
              <a:latin typeface="+mj-lt"/>
            </a:rPr>
            <a:t>Balanced</a:t>
          </a:r>
        </a:p>
      </cdr:txBody>
    </cdr:sp>
  </cdr:relSizeAnchor>
  <cdr:relSizeAnchor xmlns:cdr="http://schemas.openxmlformats.org/drawingml/2006/chartDrawing">
    <cdr:from>
      <cdr:x>0.12418</cdr:x>
      <cdr:y>0.70209</cdr:y>
    </cdr:from>
    <cdr:to>
      <cdr:x>0.30734</cdr:x>
      <cdr:y>0.77592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058344" y="2784190"/>
          <a:ext cx="1561010" cy="2927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b="1" i="1" dirty="0">
              <a:solidFill>
                <a:schemeClr val="bg1">
                  <a:lumMod val="50000"/>
                </a:schemeClr>
              </a:solidFill>
              <a:latin typeface="+mj-lt"/>
            </a:rPr>
            <a:t>Mostly-miss</a:t>
          </a:r>
        </a:p>
      </cdr:txBody>
    </cdr:sp>
  </cdr:relSizeAnchor>
  <cdr:relSizeAnchor xmlns:cdr="http://schemas.openxmlformats.org/drawingml/2006/chartDrawing">
    <cdr:from>
      <cdr:x>0.11232</cdr:x>
      <cdr:y>0.33258</cdr:y>
    </cdr:from>
    <cdr:to>
      <cdr:x>0.96502</cdr:x>
      <cdr:y>0.33258</cdr:y>
    </cdr:to>
    <cdr:cxnSp macro="">
      <cdr:nvCxnSpPr>
        <cdr:cNvPr id="6" name="Straight Connector 5"/>
        <cdr:cNvCxnSpPr/>
      </cdr:nvCxnSpPr>
      <cdr:spPr>
        <a:xfrm xmlns:a="http://schemas.openxmlformats.org/drawingml/2006/main">
          <a:off x="560755" y="1155213"/>
          <a:ext cx="4256942" cy="0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chemeClr val="tx1">
              <a:alpha val="50000"/>
            </a:schemeClr>
          </a:solidFill>
          <a:prstDash val="soli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0.11369</cdr:x>
      <cdr:y>0.65518</cdr:y>
    </cdr:from>
    <cdr:to>
      <cdr:x>0.96639</cdr:x>
      <cdr:y>0.65518</cdr:y>
    </cdr:to>
    <cdr:cxnSp macro="">
      <cdr:nvCxnSpPr>
        <cdr:cNvPr id="7" name="Straight Connector 6"/>
        <cdr:cNvCxnSpPr/>
      </cdr:nvCxnSpPr>
      <cdr:spPr>
        <a:xfrm xmlns:a="http://schemas.openxmlformats.org/drawingml/2006/main">
          <a:off x="567593" y="2275744"/>
          <a:ext cx="4256942" cy="0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chemeClr val="tx1">
              <a:alpha val="50000"/>
            </a:schemeClr>
          </a:solidFill>
          <a:prstDash val="soli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0.38983</cdr:x>
      <cdr:y>0.03504</cdr:y>
    </cdr:from>
    <cdr:to>
      <cdr:x>0.46102</cdr:x>
      <cdr:y>0.10512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90749" y="123826"/>
          <a:ext cx="400050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>
              <a:latin typeface="Helvetica" panose="020B0604020202030204" pitchFamily="34" charset="0"/>
            </a:rPr>
            <a:t>88.5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6393CC-06B3-9B4D-B459-8F3A20ABFC7C}" type="datetimeFigureOut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871CB-9ABD-D947-BEF0-865955DFA99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586021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D1F60-BA49-7143-B78A-71C562A7CE92}" type="datetimeFigureOut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6835E3-2B6D-6147-9815-1E27B47774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665748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835E3-2B6D-6147-9815-1E27B477749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00209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835E3-2B6D-6147-9815-1E27B477749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39489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835E3-2B6D-6147-9815-1E27B477749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39489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835E3-2B6D-6147-9815-1E27B477749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39489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835E3-2B6D-6147-9815-1E27B477749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39489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835E3-2B6D-6147-9815-1E27B477749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39489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835E3-2B6D-6147-9815-1E27B477749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39489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835E3-2B6D-6147-9815-1E27B477749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39489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835E3-2B6D-6147-9815-1E27B477749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39489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835E3-2B6D-6147-9815-1E27B477749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39489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835E3-2B6D-6147-9815-1E27B477749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3948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835E3-2B6D-6147-9815-1E27B477749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39489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835E3-2B6D-6147-9815-1E27B477749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394896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835E3-2B6D-6147-9815-1E27B477749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394896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835E3-2B6D-6147-9815-1E27B477749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39489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835E3-2B6D-6147-9815-1E27B477749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394896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835E3-2B6D-6147-9815-1E27B477749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394896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835E3-2B6D-6147-9815-1E27B477749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394896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835E3-2B6D-6147-9815-1E27B477749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394896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835E3-2B6D-6147-9815-1E27B4777495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394896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835E3-2B6D-6147-9815-1E27B477749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394896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835E3-2B6D-6147-9815-1E27B4777495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3948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835E3-2B6D-6147-9815-1E27B477749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394896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835E3-2B6D-6147-9815-1E27B4777495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002097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835E3-2B6D-6147-9815-1E27B4777495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394896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835E3-2B6D-6147-9815-1E27B4777495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394896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835E3-2B6D-6147-9815-1E27B4777495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394896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835E3-2B6D-6147-9815-1E27B4777495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394896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835E3-2B6D-6147-9815-1E27B4777495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394896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835E3-2B6D-6147-9815-1E27B4777495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394896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835E3-2B6D-6147-9815-1E27B4777495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394896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835E3-2B6D-6147-9815-1E27B4777495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394896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835E3-2B6D-6147-9815-1E27B4777495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3948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835E3-2B6D-6147-9815-1E27B477749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394896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835E3-2B6D-6147-9815-1E27B4777495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394896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835E3-2B6D-6147-9815-1E27B4777495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394896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835E3-2B6D-6147-9815-1E27B4777495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394896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835E3-2B6D-6147-9815-1E27B4777495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394896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835E3-2B6D-6147-9815-1E27B4777495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394896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835E3-2B6D-6147-9815-1E27B4777495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3948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835E3-2B6D-6147-9815-1E27B477749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39489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835E3-2B6D-6147-9815-1E27B477749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39489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835E3-2B6D-6147-9815-1E27B477749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39489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835E3-2B6D-6147-9815-1E27B477749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39489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835E3-2B6D-6147-9815-1E27B477749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3948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CF64-2518-214C-BC53-445C99273944}" type="datetime1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0314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A1F4-FA5B-8C44-B908-D975A627EF7F}" type="datetime1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02019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01CCE-B2D7-084C-B008-FA579D2B6038}" type="datetime1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1290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0444-9098-024B-93F9-CA695A724320}" type="datetime1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33013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30FA0-7155-014F-B4D6-701763CC8834}" type="datetime1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3007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4D4CD-C731-554E-BE54-4EC197A17075}" type="datetime1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09203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F071C-FC16-C245-9613-4CD27B698906}" type="datetime1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6024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05EE4-6EB0-5949-90C0-36049E2A4D88}" type="datetime1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991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B917-7203-284E-9112-02CF24815A4A}" type="datetime1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13545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5DBA4-DE4C-8943-8635-78E09BFD4B11}" type="datetime1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3429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175E1-98BA-3F44-9E9B-3288AFA496C5}" type="datetime1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70154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B7848-D783-7549-B1CD-88E1D6838388}" type="datetime1">
              <a:rPr lang="en-US" smtClean="0"/>
              <a:pPr/>
              <a:t>10/29/2015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CE333-791E-B247-B0D8-81D7ACF2F1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22736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866" y="674690"/>
            <a:ext cx="9144000" cy="1470025"/>
          </a:xfrm>
        </p:spPr>
        <p:txBody>
          <a:bodyPr/>
          <a:lstStyle/>
          <a:p>
            <a:r>
              <a:rPr lang="en-US" b="1" dirty="0" smtClean="0"/>
              <a:t>Exploiting Inter-Warp Heterogeneity </a:t>
            </a:r>
            <a:br>
              <a:rPr lang="en-US" b="1" dirty="0" smtClean="0"/>
            </a:br>
            <a:r>
              <a:rPr lang="en-US" b="1" dirty="0" smtClean="0"/>
              <a:t>to Improve GPGPU Performance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7949" y="2539342"/>
            <a:ext cx="8335619" cy="2297606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Rachata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Ausavarungnirun</a:t>
            </a:r>
            <a:endParaRPr lang="en-US" sz="2800" dirty="0" smtClean="0">
              <a:solidFill>
                <a:schemeClr val="tx1"/>
              </a:solidFill>
            </a:endParaRPr>
          </a:p>
          <a:p>
            <a:endParaRPr lang="en-US" sz="1800" dirty="0" smtClean="0"/>
          </a:p>
          <a:p>
            <a:r>
              <a:rPr lang="en-US" sz="2800" dirty="0" smtClean="0"/>
              <a:t>Saugata</a:t>
            </a:r>
            <a:r>
              <a:rPr lang="en-US" sz="2800" dirty="0" smtClean="0"/>
              <a:t> Ghose, </a:t>
            </a:r>
            <a:r>
              <a:rPr lang="en-US" sz="2800" dirty="0" smtClean="0"/>
              <a:t>Onur</a:t>
            </a:r>
            <a:r>
              <a:rPr lang="en-US" sz="2800" dirty="0" smtClean="0"/>
              <a:t> Kayiran, Gabriel H. </a:t>
            </a:r>
            <a:r>
              <a:rPr lang="en-US" sz="2800" dirty="0" smtClean="0"/>
              <a:t>Loh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Chita Das, </a:t>
            </a:r>
            <a:r>
              <a:rPr lang="en-US" sz="2800" dirty="0" smtClean="0"/>
              <a:t>Mahmut</a:t>
            </a:r>
            <a:r>
              <a:rPr lang="en-US" sz="2800" dirty="0" smtClean="0"/>
              <a:t> </a:t>
            </a:r>
            <a:r>
              <a:rPr lang="en-US" sz="2800" dirty="0" smtClean="0"/>
              <a:t>Kandemir</a:t>
            </a:r>
            <a:r>
              <a:rPr lang="en-US" sz="2800" dirty="0" smtClean="0"/>
              <a:t>, </a:t>
            </a:r>
            <a:r>
              <a:rPr lang="en-US" sz="2800" dirty="0" smtClean="0"/>
              <a:t>Onur</a:t>
            </a:r>
            <a:r>
              <a:rPr lang="en-US" sz="2800" dirty="0" smtClean="0"/>
              <a:t> </a:t>
            </a:r>
            <a:r>
              <a:rPr lang="en-US" sz="2800" dirty="0" smtClean="0"/>
              <a:t>Mutlu</a:t>
            </a:r>
            <a:endParaRPr lang="en-US" sz="2800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459" y="5664912"/>
            <a:ext cx="2363853" cy="910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95047" y="4845412"/>
            <a:ext cx="2277286" cy="658911"/>
          </a:xfrm>
          <a:prstGeom prst="rect">
            <a:avLst/>
          </a:prstGeom>
        </p:spPr>
      </p:pic>
      <p:pic>
        <p:nvPicPr>
          <p:cNvPr id="8" name="Picture 7" descr="Burgundy_CMU_JPG_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49278" y="4546504"/>
            <a:ext cx="3446729" cy="1244652"/>
          </a:xfrm>
          <a:prstGeom prst="rect">
            <a:avLst/>
          </a:prstGeom>
        </p:spPr>
      </p:pic>
      <p:pic>
        <p:nvPicPr>
          <p:cNvPr id="9" name="Picture 8" descr="psu_logo.png"/>
          <p:cNvPicPr>
            <a:picLocks noChangeAspect="1"/>
          </p:cNvPicPr>
          <p:nvPr/>
        </p:nvPicPr>
        <p:blipFill>
          <a:blip r:embed="rId6" cstate="print"/>
          <a:srcRect b="22975"/>
          <a:stretch>
            <a:fillRect/>
          </a:stretch>
        </p:blipFill>
        <p:spPr>
          <a:xfrm>
            <a:off x="5737283" y="5485024"/>
            <a:ext cx="1933706" cy="1201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4356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04"/>
            <a:ext cx="8229600" cy="847546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Observation 3: Queuing at L2 Banks</a:t>
            </a:r>
            <a:endParaRPr lang="en-US" sz="36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979365"/>
            <a:ext cx="8229600" cy="0"/>
          </a:xfrm>
          <a:prstGeom prst="line">
            <a:avLst/>
          </a:prstGeom>
          <a:ln w="38100" cmpd="sng">
            <a:solidFill>
              <a:schemeClr val="tx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39" name="Picture 38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139" y="6425519"/>
            <a:ext cx="1315038" cy="380494"/>
          </a:xfrm>
          <a:prstGeom prst="rect">
            <a:avLst/>
          </a:prstGeom>
        </p:spPr>
      </p:pic>
      <p:grpSp>
        <p:nvGrpSpPr>
          <p:cNvPr id="91" name="Group 278"/>
          <p:cNvGrpSpPr/>
          <p:nvPr/>
        </p:nvGrpSpPr>
        <p:grpSpPr>
          <a:xfrm>
            <a:off x="1181712" y="1216054"/>
            <a:ext cx="3040923" cy="3727938"/>
            <a:chOff x="1772236" y="1497205"/>
            <a:chExt cx="3040923" cy="3727938"/>
          </a:xfrm>
        </p:grpSpPr>
        <p:sp>
          <p:nvSpPr>
            <p:cNvPr id="92" name="Rectangle 91"/>
            <p:cNvSpPr/>
            <p:nvPr/>
          </p:nvSpPr>
          <p:spPr>
            <a:xfrm>
              <a:off x="1772236" y="1497205"/>
              <a:ext cx="3040923" cy="372793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i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i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i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i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i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i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i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i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i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i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i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b="1" i="1" dirty="0" smtClean="0">
                  <a:solidFill>
                    <a:schemeClr val="tx1"/>
                  </a:solidFill>
                </a:rPr>
                <a:t>Shared L2 Cache</a:t>
              </a:r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3684528" y="1768167"/>
              <a:ext cx="957810" cy="41232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 smtClean="0">
                  <a:solidFill>
                    <a:schemeClr val="tx1"/>
                  </a:solidFill>
                </a:rPr>
                <a:t>Bank 0</a:t>
              </a:r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3684528" y="2332893"/>
              <a:ext cx="957810" cy="41232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 smtClean="0">
                  <a:solidFill>
                    <a:schemeClr val="tx1"/>
                  </a:solidFill>
                </a:rPr>
                <a:t>Bank 1</a:t>
              </a:r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3684528" y="2938629"/>
              <a:ext cx="957810" cy="41232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 smtClean="0">
                  <a:solidFill>
                    <a:schemeClr val="tx1"/>
                  </a:solidFill>
                </a:rPr>
                <a:t>Bank 2</a:t>
              </a:r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3684528" y="4270206"/>
              <a:ext cx="957810" cy="41232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 smtClean="0">
                  <a:solidFill>
                    <a:schemeClr val="tx1"/>
                  </a:solidFill>
                </a:rPr>
                <a:t>Bank n</a:t>
              </a:r>
              <a:endParaRPr lang="en-US" b="1" i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7" name="Group 274"/>
          <p:cNvGrpSpPr/>
          <p:nvPr/>
        </p:nvGrpSpPr>
        <p:grpSpPr>
          <a:xfrm>
            <a:off x="1491824" y="1487016"/>
            <a:ext cx="1395924" cy="412326"/>
            <a:chOff x="2082348" y="1768167"/>
            <a:chExt cx="1395924" cy="412326"/>
          </a:xfrm>
        </p:grpSpPr>
        <p:sp>
          <p:nvSpPr>
            <p:cNvPr id="98" name="Rectangle 97"/>
            <p:cNvSpPr/>
            <p:nvPr/>
          </p:nvSpPr>
          <p:spPr>
            <a:xfrm>
              <a:off x="3245618" y="1768167"/>
              <a:ext cx="232654" cy="412326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3012964" y="1768167"/>
              <a:ext cx="232654" cy="412326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2780310" y="1768167"/>
              <a:ext cx="232654" cy="4123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2547656" y="1768167"/>
              <a:ext cx="232654" cy="4123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2315002" y="1768167"/>
              <a:ext cx="232654" cy="4123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2082348" y="1768167"/>
              <a:ext cx="232654" cy="4123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9" name="Group 275"/>
          <p:cNvGrpSpPr/>
          <p:nvPr/>
        </p:nvGrpSpPr>
        <p:grpSpPr>
          <a:xfrm>
            <a:off x="1491824" y="2051742"/>
            <a:ext cx="1395924" cy="412326"/>
            <a:chOff x="2082348" y="2332893"/>
            <a:chExt cx="1395924" cy="412326"/>
          </a:xfrm>
        </p:grpSpPr>
        <p:sp>
          <p:nvSpPr>
            <p:cNvPr id="130" name="Rectangle 129"/>
            <p:cNvSpPr/>
            <p:nvPr/>
          </p:nvSpPr>
          <p:spPr>
            <a:xfrm>
              <a:off x="3245618" y="2332893"/>
              <a:ext cx="232654" cy="412326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3012964" y="2332893"/>
              <a:ext cx="232654" cy="412326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2780310" y="2332893"/>
              <a:ext cx="232654" cy="412326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2547656" y="2332893"/>
              <a:ext cx="232654" cy="412326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2315002" y="2332893"/>
              <a:ext cx="232654" cy="412326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2082348" y="2332893"/>
              <a:ext cx="232654" cy="412326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7" name="Group 276"/>
          <p:cNvGrpSpPr/>
          <p:nvPr/>
        </p:nvGrpSpPr>
        <p:grpSpPr>
          <a:xfrm>
            <a:off x="1491824" y="2657476"/>
            <a:ext cx="1395924" cy="412326"/>
            <a:chOff x="2082348" y="2938627"/>
            <a:chExt cx="1395924" cy="412326"/>
          </a:xfrm>
        </p:grpSpPr>
        <p:sp>
          <p:nvSpPr>
            <p:cNvPr id="138" name="Rectangle 137"/>
            <p:cNvSpPr/>
            <p:nvPr/>
          </p:nvSpPr>
          <p:spPr>
            <a:xfrm>
              <a:off x="3245618" y="2938627"/>
              <a:ext cx="232654" cy="412326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3012964" y="2938627"/>
              <a:ext cx="232654" cy="4123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2780310" y="2938627"/>
              <a:ext cx="232654" cy="4123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2547656" y="2938627"/>
              <a:ext cx="232654" cy="4123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2315002" y="2938627"/>
              <a:ext cx="232654" cy="4123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2082348" y="2938627"/>
              <a:ext cx="232654" cy="4123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4" name="Group 277"/>
          <p:cNvGrpSpPr/>
          <p:nvPr/>
        </p:nvGrpSpPr>
        <p:grpSpPr>
          <a:xfrm>
            <a:off x="1491824" y="3989055"/>
            <a:ext cx="1395924" cy="412326"/>
            <a:chOff x="2082348" y="4270206"/>
            <a:chExt cx="1395924" cy="412326"/>
          </a:xfrm>
        </p:grpSpPr>
        <p:sp>
          <p:nvSpPr>
            <p:cNvPr id="145" name="Rectangle 144"/>
            <p:cNvSpPr/>
            <p:nvPr/>
          </p:nvSpPr>
          <p:spPr>
            <a:xfrm>
              <a:off x="3245618" y="4270206"/>
              <a:ext cx="232654" cy="412326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3012964" y="4270206"/>
              <a:ext cx="232654" cy="412326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2780310" y="4270206"/>
              <a:ext cx="232654" cy="412326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2547656" y="4270206"/>
              <a:ext cx="232654" cy="412326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2315002" y="4270206"/>
              <a:ext cx="232654" cy="4123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2082348" y="4270206"/>
              <a:ext cx="232654" cy="4123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51" name="TextBox 150"/>
          <p:cNvSpPr txBox="1"/>
          <p:nvPr/>
        </p:nvSpPr>
        <p:spPr>
          <a:xfrm rot="5400000">
            <a:off x="2046205" y="3381674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……</a:t>
            </a:r>
            <a:endParaRPr lang="en-US" dirty="0"/>
          </a:p>
        </p:txBody>
      </p:sp>
      <p:sp>
        <p:nvSpPr>
          <p:cNvPr id="152" name="TextBox 151"/>
          <p:cNvSpPr txBox="1"/>
          <p:nvPr/>
        </p:nvSpPr>
        <p:spPr>
          <a:xfrm rot="5400000">
            <a:off x="3386166" y="3369511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……</a:t>
            </a:r>
            <a:endParaRPr lang="en-US" dirty="0"/>
          </a:p>
        </p:txBody>
      </p:sp>
      <p:sp>
        <p:nvSpPr>
          <p:cNvPr id="153" name="TextBox 152"/>
          <p:cNvSpPr txBox="1"/>
          <p:nvPr/>
        </p:nvSpPr>
        <p:spPr>
          <a:xfrm>
            <a:off x="1491824" y="1206529"/>
            <a:ext cx="143231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 smtClean="0"/>
              <a:t>Request Buffers</a:t>
            </a:r>
            <a:endParaRPr lang="en-US" sz="1500" b="1" i="1" dirty="0"/>
          </a:p>
        </p:txBody>
      </p:sp>
      <p:cxnSp>
        <p:nvCxnSpPr>
          <p:cNvPr id="154" name="Straight Arrow Connector 153"/>
          <p:cNvCxnSpPr/>
          <p:nvPr/>
        </p:nvCxnSpPr>
        <p:spPr>
          <a:xfrm>
            <a:off x="4051814" y="4160781"/>
            <a:ext cx="482112" cy="1588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Arrow Connector 172"/>
          <p:cNvCxnSpPr/>
          <p:nvPr/>
        </p:nvCxnSpPr>
        <p:spPr>
          <a:xfrm rot="5400000" flipH="1" flipV="1">
            <a:off x="3297198" y="2926435"/>
            <a:ext cx="2473456" cy="1588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Arrow Connector 173"/>
          <p:cNvCxnSpPr/>
          <p:nvPr/>
        </p:nvCxnSpPr>
        <p:spPr>
          <a:xfrm>
            <a:off x="4053402" y="2863641"/>
            <a:ext cx="482112" cy="1588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/>
          <p:nvPr/>
        </p:nvCxnSpPr>
        <p:spPr>
          <a:xfrm>
            <a:off x="4053402" y="2256682"/>
            <a:ext cx="482112" cy="1588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Arrow Connector 175"/>
          <p:cNvCxnSpPr/>
          <p:nvPr/>
        </p:nvCxnSpPr>
        <p:spPr>
          <a:xfrm>
            <a:off x="4053402" y="1688119"/>
            <a:ext cx="482112" cy="1588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8" name="Rectangle 177"/>
          <p:cNvSpPr/>
          <p:nvPr/>
        </p:nvSpPr>
        <p:spPr>
          <a:xfrm>
            <a:off x="4701055" y="1899341"/>
            <a:ext cx="2450153" cy="275324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Memory</a:t>
            </a:r>
          </a:p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Scheduler</a:t>
            </a:r>
            <a:endParaRPr lang="en-US" b="1" i="1" dirty="0">
              <a:solidFill>
                <a:schemeClr val="tx1"/>
              </a:solidFill>
            </a:endParaRPr>
          </a:p>
        </p:txBody>
      </p:sp>
      <p:cxnSp>
        <p:nvCxnSpPr>
          <p:cNvPr id="179" name="Straight Arrow Connector 178"/>
          <p:cNvCxnSpPr/>
          <p:nvPr/>
        </p:nvCxnSpPr>
        <p:spPr>
          <a:xfrm>
            <a:off x="4533926" y="2679704"/>
            <a:ext cx="419164" cy="15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0" name="Down Arrow 179"/>
          <p:cNvSpPr/>
          <p:nvPr/>
        </p:nvSpPr>
        <p:spPr>
          <a:xfrm rot="16200000">
            <a:off x="7509010" y="2751836"/>
            <a:ext cx="452435" cy="779765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1" name="TextBox 180"/>
          <p:cNvSpPr txBox="1"/>
          <p:nvPr/>
        </p:nvSpPr>
        <p:spPr>
          <a:xfrm>
            <a:off x="8037707" y="2915500"/>
            <a:ext cx="1081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/>
              <a:t>To </a:t>
            </a:r>
          </a:p>
          <a:p>
            <a:pPr algn="ctr"/>
            <a:r>
              <a:rPr lang="en-US" b="1" i="1" dirty="0" smtClean="0"/>
              <a:t>DRAM</a:t>
            </a:r>
            <a:endParaRPr lang="en-US" b="1" i="1" dirty="0"/>
          </a:p>
        </p:txBody>
      </p:sp>
      <p:grpSp>
        <p:nvGrpSpPr>
          <p:cNvPr id="183" name="Group 274"/>
          <p:cNvGrpSpPr/>
          <p:nvPr/>
        </p:nvGrpSpPr>
        <p:grpSpPr>
          <a:xfrm>
            <a:off x="1491824" y="1487016"/>
            <a:ext cx="1395924" cy="412326"/>
            <a:chOff x="2082348" y="1768167"/>
            <a:chExt cx="1395924" cy="412326"/>
          </a:xfrm>
          <a:solidFill>
            <a:schemeClr val="bg1"/>
          </a:solidFill>
        </p:grpSpPr>
        <p:sp>
          <p:nvSpPr>
            <p:cNvPr id="184" name="Rectangle 183"/>
            <p:cNvSpPr/>
            <p:nvPr/>
          </p:nvSpPr>
          <p:spPr>
            <a:xfrm>
              <a:off x="3245618" y="1768167"/>
              <a:ext cx="232654" cy="41232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185" name="Rectangle 184"/>
            <p:cNvSpPr/>
            <p:nvPr/>
          </p:nvSpPr>
          <p:spPr>
            <a:xfrm>
              <a:off x="3012964" y="1768167"/>
              <a:ext cx="232654" cy="41232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2780310" y="1768167"/>
              <a:ext cx="232654" cy="41232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2547656" y="1768167"/>
              <a:ext cx="232654" cy="41232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192" name="Rectangle 191"/>
            <p:cNvSpPr/>
            <p:nvPr/>
          </p:nvSpPr>
          <p:spPr>
            <a:xfrm>
              <a:off x="2315002" y="1768167"/>
              <a:ext cx="232654" cy="41232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193" name="Rectangle 192"/>
            <p:cNvSpPr/>
            <p:nvPr/>
          </p:nvSpPr>
          <p:spPr>
            <a:xfrm>
              <a:off x="2082348" y="1768167"/>
              <a:ext cx="232654" cy="41232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94" name="Group 275"/>
          <p:cNvGrpSpPr/>
          <p:nvPr/>
        </p:nvGrpSpPr>
        <p:grpSpPr>
          <a:xfrm>
            <a:off x="1491824" y="2051742"/>
            <a:ext cx="1395924" cy="412326"/>
            <a:chOff x="2082348" y="2332893"/>
            <a:chExt cx="1395924" cy="412326"/>
          </a:xfrm>
          <a:solidFill>
            <a:schemeClr val="bg1"/>
          </a:solidFill>
        </p:grpSpPr>
        <p:sp>
          <p:nvSpPr>
            <p:cNvPr id="195" name="Rectangle 194"/>
            <p:cNvSpPr/>
            <p:nvPr/>
          </p:nvSpPr>
          <p:spPr>
            <a:xfrm>
              <a:off x="3245618" y="2332893"/>
              <a:ext cx="232654" cy="41232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3012964" y="2332893"/>
              <a:ext cx="232654" cy="41232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2780310" y="2332893"/>
              <a:ext cx="232654" cy="41232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198" name="Rectangle 197"/>
            <p:cNvSpPr/>
            <p:nvPr/>
          </p:nvSpPr>
          <p:spPr>
            <a:xfrm>
              <a:off x="2547656" y="2332893"/>
              <a:ext cx="232654" cy="41232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2315002" y="2332893"/>
              <a:ext cx="232654" cy="41232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2082348" y="2332893"/>
              <a:ext cx="232654" cy="41232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01" name="Group 276"/>
          <p:cNvGrpSpPr/>
          <p:nvPr/>
        </p:nvGrpSpPr>
        <p:grpSpPr>
          <a:xfrm>
            <a:off x="1491824" y="2657476"/>
            <a:ext cx="1395924" cy="412326"/>
            <a:chOff x="2082348" y="2938627"/>
            <a:chExt cx="1395924" cy="412326"/>
          </a:xfrm>
          <a:solidFill>
            <a:schemeClr val="bg1"/>
          </a:solidFill>
        </p:grpSpPr>
        <p:sp>
          <p:nvSpPr>
            <p:cNvPr id="202" name="Rectangle 201"/>
            <p:cNvSpPr/>
            <p:nvPr/>
          </p:nvSpPr>
          <p:spPr>
            <a:xfrm>
              <a:off x="3245618" y="2938627"/>
              <a:ext cx="232654" cy="41232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3012964" y="2938627"/>
              <a:ext cx="232654" cy="41232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2780310" y="2938627"/>
              <a:ext cx="232654" cy="41232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2547656" y="2938627"/>
              <a:ext cx="232654" cy="41232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06" name="Rectangle 205"/>
            <p:cNvSpPr/>
            <p:nvPr/>
          </p:nvSpPr>
          <p:spPr>
            <a:xfrm>
              <a:off x="2315002" y="2938627"/>
              <a:ext cx="232654" cy="41232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07" name="Rectangle 206"/>
            <p:cNvSpPr/>
            <p:nvPr/>
          </p:nvSpPr>
          <p:spPr>
            <a:xfrm>
              <a:off x="2082348" y="2938627"/>
              <a:ext cx="232654" cy="41232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08" name="Group 277"/>
          <p:cNvGrpSpPr/>
          <p:nvPr/>
        </p:nvGrpSpPr>
        <p:grpSpPr>
          <a:xfrm>
            <a:off x="1491824" y="3989055"/>
            <a:ext cx="1395924" cy="412326"/>
            <a:chOff x="2082348" y="4270206"/>
            <a:chExt cx="1395924" cy="412326"/>
          </a:xfrm>
          <a:solidFill>
            <a:schemeClr val="bg1"/>
          </a:solidFill>
        </p:grpSpPr>
        <p:sp>
          <p:nvSpPr>
            <p:cNvPr id="209" name="Rectangle 208"/>
            <p:cNvSpPr/>
            <p:nvPr/>
          </p:nvSpPr>
          <p:spPr>
            <a:xfrm>
              <a:off x="3245618" y="4270206"/>
              <a:ext cx="232654" cy="41232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10" name="Rectangle 209"/>
            <p:cNvSpPr/>
            <p:nvPr/>
          </p:nvSpPr>
          <p:spPr>
            <a:xfrm>
              <a:off x="3012964" y="4270206"/>
              <a:ext cx="232654" cy="41232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11" name="Rectangle 210"/>
            <p:cNvSpPr/>
            <p:nvPr/>
          </p:nvSpPr>
          <p:spPr>
            <a:xfrm>
              <a:off x="2780310" y="4270206"/>
              <a:ext cx="232654" cy="41232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2547656" y="4270206"/>
              <a:ext cx="232654" cy="41232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2315002" y="4270206"/>
              <a:ext cx="232654" cy="41232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14" name="Rectangle 213"/>
            <p:cNvSpPr/>
            <p:nvPr/>
          </p:nvSpPr>
          <p:spPr>
            <a:xfrm>
              <a:off x="2082348" y="4270206"/>
              <a:ext cx="232654" cy="41232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</p:grpSp>
      <p:sp>
        <p:nvSpPr>
          <p:cNvPr id="80" name="Rectangle 79"/>
          <p:cNvSpPr/>
          <p:nvPr/>
        </p:nvSpPr>
        <p:spPr>
          <a:xfrm>
            <a:off x="530186" y="4733085"/>
            <a:ext cx="8229601" cy="1126899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45% of requests stall 20+ cycles at the L2 queue</a:t>
            </a:r>
          </a:p>
        </p:txBody>
      </p:sp>
      <p:sp>
        <p:nvSpPr>
          <p:cNvPr id="81" name="Rectangle 80"/>
          <p:cNvSpPr/>
          <p:nvPr/>
        </p:nvSpPr>
        <p:spPr>
          <a:xfrm>
            <a:off x="-175160" y="5486471"/>
            <a:ext cx="9118937" cy="1126899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n-US" sz="2800" b="1" dirty="0" smtClean="0">
                <a:solidFill>
                  <a:srgbClr val="FF0000"/>
                </a:solidFill>
              </a:rPr>
              <a:t>Long queuing delays exacerbate the effect of </a:t>
            </a:r>
          </a:p>
          <a:p>
            <a:pPr lvl="1" algn="ctr"/>
            <a:r>
              <a:rPr lang="en-US" sz="2800" b="1" dirty="0" smtClean="0">
                <a:solidFill>
                  <a:srgbClr val="FF0000"/>
                </a:solidFill>
              </a:rPr>
              <a:t>memory divergence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5117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71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74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2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77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80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" grpId="0"/>
      <p:bldP spid="152" grpId="0"/>
      <p:bldP spid="153" grpId="0"/>
      <p:bldP spid="178" grpId="0" animBg="1"/>
      <p:bldP spid="180" grpId="0" animBg="1"/>
      <p:bldP spid="181" grpId="0"/>
      <p:bldP spid="80" grpId="0"/>
      <p:bldP spid="8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04"/>
            <a:ext cx="8229600" cy="847546"/>
          </a:xfrm>
        </p:spPr>
        <p:txBody>
          <a:bodyPr/>
          <a:lstStyle/>
          <a:p>
            <a:pPr algn="l"/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4944"/>
            <a:ext cx="8229600" cy="5517543"/>
          </a:xfrm>
        </p:spPr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Background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Key Observations</a:t>
            </a:r>
          </a:p>
          <a:p>
            <a:r>
              <a:rPr lang="en-US" b="1" dirty="0" smtClean="0"/>
              <a:t>Memory Divergence Correction (</a:t>
            </a:r>
            <a:r>
              <a:rPr lang="en-US" b="1" dirty="0" smtClean="0"/>
              <a:t>MeDiC</a:t>
            </a:r>
            <a:r>
              <a:rPr lang="en-US" b="1" dirty="0" smtClean="0"/>
              <a:t>)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Results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979365"/>
            <a:ext cx="8229600" cy="0"/>
          </a:xfrm>
          <a:prstGeom prst="line">
            <a:avLst/>
          </a:prstGeom>
          <a:ln w="38100" cmpd="sng">
            <a:solidFill>
              <a:schemeClr val="tx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6" name="Picture 5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139" y="6425519"/>
            <a:ext cx="1315038" cy="380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3783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04"/>
            <a:ext cx="8229600" cy="847546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Our Solution: </a:t>
            </a:r>
            <a:r>
              <a:rPr lang="en-US" dirty="0" smtClean="0"/>
              <a:t>MeDiC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979365"/>
            <a:ext cx="8229600" cy="0"/>
          </a:xfrm>
          <a:prstGeom prst="line">
            <a:avLst/>
          </a:prstGeom>
          <a:ln w="38100" cmpd="sng">
            <a:solidFill>
              <a:schemeClr val="tx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117" name="Picture 116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139" y="6425519"/>
            <a:ext cx="1315038" cy="380494"/>
          </a:xfrm>
          <a:prstGeom prst="rect">
            <a:avLst/>
          </a:prstGeom>
        </p:spPr>
      </p:pic>
      <p:sp>
        <p:nvSpPr>
          <p:cNvPr id="94" name="Content Placeholder 2"/>
          <p:cNvSpPr>
            <a:spLocks noGrp="1"/>
          </p:cNvSpPr>
          <p:nvPr>
            <p:ph idx="1"/>
          </p:nvPr>
        </p:nvSpPr>
        <p:spPr>
          <a:xfrm>
            <a:off x="457200" y="1094944"/>
            <a:ext cx="8455688" cy="5517543"/>
          </a:xfrm>
        </p:spPr>
        <p:txBody>
          <a:bodyPr/>
          <a:lstStyle/>
          <a:p>
            <a:r>
              <a:rPr lang="en-US" dirty="0" smtClean="0"/>
              <a:t>Key Ideas:</a:t>
            </a:r>
          </a:p>
          <a:p>
            <a:pPr lvl="1"/>
            <a:r>
              <a:rPr lang="en-US" dirty="0" smtClean="0"/>
              <a:t>Convert </a:t>
            </a:r>
            <a:r>
              <a:rPr lang="en-US" b="1" dirty="0" smtClean="0">
                <a:solidFill>
                  <a:srgbClr val="0000FF"/>
                </a:solidFill>
              </a:rPr>
              <a:t>mostly-hit </a:t>
            </a:r>
            <a:r>
              <a:rPr lang="en-US" dirty="0" smtClean="0"/>
              <a:t>warps to </a:t>
            </a:r>
            <a:r>
              <a:rPr lang="en-US" b="1" dirty="0" smtClean="0">
                <a:solidFill>
                  <a:srgbClr val="0000FF"/>
                </a:solidFill>
              </a:rPr>
              <a:t>all-hit </a:t>
            </a:r>
            <a:r>
              <a:rPr lang="en-US" dirty="0" smtClean="0"/>
              <a:t>warps</a:t>
            </a:r>
          </a:p>
          <a:p>
            <a:pPr lvl="1"/>
            <a:r>
              <a:rPr lang="en-US" dirty="0" smtClean="0"/>
              <a:t>Convert </a:t>
            </a:r>
            <a:r>
              <a:rPr lang="en-US" b="1" dirty="0" smtClean="0">
                <a:solidFill>
                  <a:srgbClr val="FF0000"/>
                </a:solidFill>
              </a:rPr>
              <a:t>mostly-miss </a:t>
            </a:r>
            <a:r>
              <a:rPr lang="en-US" dirty="0" smtClean="0"/>
              <a:t>warps to </a:t>
            </a:r>
            <a:r>
              <a:rPr lang="en-US" b="1" dirty="0" smtClean="0">
                <a:solidFill>
                  <a:srgbClr val="FF0000"/>
                </a:solidFill>
              </a:rPr>
              <a:t>all-miss </a:t>
            </a:r>
            <a:r>
              <a:rPr lang="en-US" dirty="0" smtClean="0"/>
              <a:t>warps</a:t>
            </a:r>
          </a:p>
          <a:p>
            <a:pPr lvl="1"/>
            <a:r>
              <a:rPr lang="en-US" dirty="0" smtClean="0"/>
              <a:t>Reduce L2 queuing latency</a:t>
            </a:r>
          </a:p>
          <a:p>
            <a:pPr lvl="1"/>
            <a:r>
              <a:rPr lang="en-US" dirty="0" smtClean="0"/>
              <a:t>Prioritize mostly-hit warps at the memory</a:t>
            </a:r>
          </a:p>
          <a:p>
            <a:pPr lvl="1"/>
            <a:r>
              <a:rPr lang="en-US" dirty="0" smtClean="0"/>
              <a:t>Maintain memory bandwidth</a:t>
            </a:r>
          </a:p>
        </p:txBody>
      </p:sp>
    </p:spTree>
    <p:extLst>
      <p:ext uri="{BB962C8B-B14F-4D97-AF65-F5344CB8AC3E}">
        <p14:creationId xmlns:p14="http://schemas.microsoft.com/office/powerpoint/2010/main" xmlns="" val="169935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Rectangle 233"/>
          <p:cNvSpPr/>
          <p:nvPr/>
        </p:nvSpPr>
        <p:spPr>
          <a:xfrm>
            <a:off x="5739254" y="2532172"/>
            <a:ext cx="2450153" cy="275324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r>
              <a:rPr lang="en-US" b="1" i="1" dirty="0" smtClean="0">
                <a:solidFill>
                  <a:srgbClr val="0000FF"/>
                </a:solidFill>
              </a:rPr>
              <a:t>Warp-type-aware</a:t>
            </a:r>
          </a:p>
          <a:p>
            <a:pPr algn="ctr"/>
            <a:r>
              <a:rPr lang="en-US" b="1" i="1" dirty="0" smtClean="0">
                <a:solidFill>
                  <a:srgbClr val="0000FF"/>
                </a:solidFill>
              </a:rPr>
              <a:t>Memory Scheduler</a:t>
            </a:r>
            <a:endParaRPr lang="en-US" b="1" i="1" dirty="0">
              <a:solidFill>
                <a:srgbClr val="0000FF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5739257" y="2532175"/>
            <a:ext cx="2450153" cy="275324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30604"/>
            <a:ext cx="8373035" cy="847546"/>
          </a:xfrm>
        </p:spPr>
        <p:txBody>
          <a:bodyPr/>
          <a:lstStyle/>
          <a:p>
            <a:pPr algn="l"/>
            <a:r>
              <a:rPr lang="en-US" dirty="0" smtClean="0"/>
              <a:t>Memory Divergence Correction</a:t>
            </a:r>
            <a:endParaRPr lang="en-US" dirty="0"/>
          </a:p>
        </p:txBody>
      </p:sp>
      <p:pic>
        <p:nvPicPr>
          <p:cNvPr id="80" name="Picture 79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139" y="6425519"/>
            <a:ext cx="1315038" cy="380494"/>
          </a:xfrm>
          <a:prstGeom prst="rect">
            <a:avLst/>
          </a:prstGeom>
        </p:spPr>
      </p:pic>
      <p:sp>
        <p:nvSpPr>
          <p:cNvPr id="235" name="Rectangle 234"/>
          <p:cNvSpPr/>
          <p:nvPr/>
        </p:nvSpPr>
        <p:spPr>
          <a:xfrm rot="5400000">
            <a:off x="-60348" y="3388410"/>
            <a:ext cx="3727938" cy="6488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rgbClr val="0000FF"/>
                </a:solidFill>
              </a:rPr>
              <a:t>Warp Type Identification Logic</a:t>
            </a:r>
            <a:endParaRPr lang="en-US" b="1" i="1" dirty="0">
              <a:solidFill>
                <a:srgbClr val="0000FF"/>
              </a:solidFill>
            </a:endParaRPr>
          </a:p>
        </p:txBody>
      </p:sp>
      <p:sp>
        <p:nvSpPr>
          <p:cNvPr id="236" name="TextBox 235"/>
          <p:cNvSpPr txBox="1"/>
          <p:nvPr/>
        </p:nvSpPr>
        <p:spPr>
          <a:xfrm>
            <a:off x="43794" y="3421584"/>
            <a:ext cx="1081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/>
              <a:t>Memory</a:t>
            </a:r>
          </a:p>
          <a:p>
            <a:pPr algn="ctr"/>
            <a:r>
              <a:rPr lang="en-US" b="1" i="1" dirty="0" smtClean="0"/>
              <a:t>Request</a:t>
            </a:r>
            <a:endParaRPr lang="en-US" b="1" i="1" dirty="0"/>
          </a:p>
        </p:txBody>
      </p:sp>
      <p:sp>
        <p:nvSpPr>
          <p:cNvPr id="237" name="Down Arrow 236"/>
          <p:cNvSpPr/>
          <p:nvPr/>
        </p:nvSpPr>
        <p:spPr>
          <a:xfrm rot="16200000">
            <a:off x="2198132" y="3623235"/>
            <a:ext cx="452435" cy="198910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9" name="Rectangle 238"/>
          <p:cNvSpPr/>
          <p:nvPr/>
        </p:nvSpPr>
        <p:spPr>
          <a:xfrm>
            <a:off x="3912340" y="1848885"/>
            <a:ext cx="1348494" cy="3727938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Shared L2 Cache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40" name="Rectangle 239"/>
          <p:cNvSpPr/>
          <p:nvPr/>
        </p:nvSpPr>
        <p:spPr>
          <a:xfrm>
            <a:off x="4132203" y="2119847"/>
            <a:ext cx="957810" cy="4123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Bank 0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41" name="Rectangle 240"/>
          <p:cNvSpPr/>
          <p:nvPr/>
        </p:nvSpPr>
        <p:spPr>
          <a:xfrm>
            <a:off x="4132203" y="2684573"/>
            <a:ext cx="957810" cy="4123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Bank 1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42" name="Rectangle 241"/>
          <p:cNvSpPr/>
          <p:nvPr/>
        </p:nvSpPr>
        <p:spPr>
          <a:xfrm>
            <a:off x="4132203" y="3290309"/>
            <a:ext cx="957810" cy="4123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Bank 2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43" name="Rectangle 242"/>
          <p:cNvSpPr/>
          <p:nvPr/>
        </p:nvSpPr>
        <p:spPr>
          <a:xfrm>
            <a:off x="4132203" y="4505094"/>
            <a:ext cx="957810" cy="4123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Bank n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72" name="Down Arrow 271"/>
          <p:cNvSpPr/>
          <p:nvPr/>
        </p:nvSpPr>
        <p:spPr>
          <a:xfrm rot="16200000">
            <a:off x="1024758" y="3643983"/>
            <a:ext cx="452435" cy="198910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3" name="Down Arrow 272"/>
          <p:cNvSpPr/>
          <p:nvPr/>
        </p:nvSpPr>
        <p:spPr>
          <a:xfrm rot="16200000">
            <a:off x="8361128" y="3658582"/>
            <a:ext cx="452435" cy="198910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74" name="Group 279"/>
          <p:cNvGrpSpPr/>
          <p:nvPr/>
        </p:nvGrpSpPr>
        <p:grpSpPr>
          <a:xfrm>
            <a:off x="5991289" y="3119494"/>
            <a:ext cx="1395924" cy="412326"/>
            <a:chOff x="2082348" y="2332893"/>
            <a:chExt cx="1395924" cy="412326"/>
          </a:xfrm>
        </p:grpSpPr>
        <p:sp>
          <p:nvSpPr>
            <p:cNvPr id="275" name="Rectangle 274"/>
            <p:cNvSpPr/>
            <p:nvPr/>
          </p:nvSpPr>
          <p:spPr>
            <a:xfrm>
              <a:off x="3245618" y="2332893"/>
              <a:ext cx="232654" cy="412326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76" name="Rectangle 275"/>
            <p:cNvSpPr/>
            <p:nvPr/>
          </p:nvSpPr>
          <p:spPr>
            <a:xfrm>
              <a:off x="3012964" y="2332893"/>
              <a:ext cx="232654" cy="412326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77" name="Rectangle 276"/>
            <p:cNvSpPr/>
            <p:nvPr/>
          </p:nvSpPr>
          <p:spPr>
            <a:xfrm>
              <a:off x="2780310" y="2332893"/>
              <a:ext cx="232654" cy="412326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78" name="Rectangle 277"/>
            <p:cNvSpPr/>
            <p:nvPr/>
          </p:nvSpPr>
          <p:spPr>
            <a:xfrm>
              <a:off x="2547656" y="2332893"/>
              <a:ext cx="232654" cy="412326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79" name="Rectangle 278"/>
            <p:cNvSpPr/>
            <p:nvPr/>
          </p:nvSpPr>
          <p:spPr>
            <a:xfrm>
              <a:off x="2315002" y="2332893"/>
              <a:ext cx="232654" cy="4123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80" name="Rectangle 279"/>
            <p:cNvSpPr/>
            <p:nvPr/>
          </p:nvSpPr>
          <p:spPr>
            <a:xfrm>
              <a:off x="2082348" y="2332893"/>
              <a:ext cx="232654" cy="4123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81" name="Group 286"/>
          <p:cNvGrpSpPr/>
          <p:nvPr/>
        </p:nvGrpSpPr>
        <p:grpSpPr>
          <a:xfrm>
            <a:off x="5991289" y="3959042"/>
            <a:ext cx="1395924" cy="412326"/>
            <a:chOff x="2082348" y="2332893"/>
            <a:chExt cx="1395924" cy="412326"/>
          </a:xfrm>
        </p:grpSpPr>
        <p:sp>
          <p:nvSpPr>
            <p:cNvPr id="282" name="Rectangle 281"/>
            <p:cNvSpPr/>
            <p:nvPr/>
          </p:nvSpPr>
          <p:spPr>
            <a:xfrm>
              <a:off x="3245618" y="2332893"/>
              <a:ext cx="232654" cy="412326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83" name="Rectangle 282"/>
            <p:cNvSpPr/>
            <p:nvPr/>
          </p:nvSpPr>
          <p:spPr>
            <a:xfrm>
              <a:off x="3012964" y="2332893"/>
              <a:ext cx="232654" cy="4123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84" name="Rectangle 283"/>
            <p:cNvSpPr/>
            <p:nvPr/>
          </p:nvSpPr>
          <p:spPr>
            <a:xfrm>
              <a:off x="2780310" y="2332893"/>
              <a:ext cx="232654" cy="4123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85" name="Rectangle 284"/>
            <p:cNvSpPr/>
            <p:nvPr/>
          </p:nvSpPr>
          <p:spPr>
            <a:xfrm>
              <a:off x="2547656" y="2332893"/>
              <a:ext cx="232654" cy="4123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86" name="Rectangle 285"/>
            <p:cNvSpPr/>
            <p:nvPr/>
          </p:nvSpPr>
          <p:spPr>
            <a:xfrm>
              <a:off x="2315002" y="2332893"/>
              <a:ext cx="232654" cy="4123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87" name="Rectangle 286"/>
            <p:cNvSpPr/>
            <p:nvPr/>
          </p:nvSpPr>
          <p:spPr>
            <a:xfrm>
              <a:off x="2082348" y="2332893"/>
              <a:ext cx="232654" cy="4123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88" name="TextBox 287"/>
          <p:cNvSpPr txBox="1"/>
          <p:nvPr/>
        </p:nvSpPr>
        <p:spPr>
          <a:xfrm>
            <a:off x="8058783" y="3959042"/>
            <a:ext cx="1081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/>
              <a:t>To </a:t>
            </a:r>
          </a:p>
          <a:p>
            <a:pPr algn="ctr"/>
            <a:r>
              <a:rPr lang="en-US" b="1" i="1" dirty="0" smtClean="0"/>
              <a:t>DRAM</a:t>
            </a:r>
            <a:endParaRPr lang="en-US" b="1" i="1" dirty="0"/>
          </a:p>
        </p:txBody>
      </p:sp>
      <p:sp>
        <p:nvSpPr>
          <p:cNvPr id="289" name="Trapezoid 288"/>
          <p:cNvSpPr/>
          <p:nvPr/>
        </p:nvSpPr>
        <p:spPr>
          <a:xfrm rot="5400000">
            <a:off x="6961804" y="3620712"/>
            <a:ext cx="1607929" cy="301107"/>
          </a:xfrm>
          <a:prstGeom prst="trapezoid">
            <a:avLst>
              <a:gd name="adj" fmla="val 102876"/>
            </a:avLst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0" name="TextBox 289"/>
          <p:cNvSpPr txBox="1"/>
          <p:nvPr/>
        </p:nvSpPr>
        <p:spPr>
          <a:xfrm>
            <a:off x="7595119" y="3212728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91" name="TextBox 290"/>
          <p:cNvSpPr txBox="1"/>
          <p:nvPr/>
        </p:nvSpPr>
        <p:spPr>
          <a:xfrm>
            <a:off x="7615215" y="396140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292" name="TextBox 291"/>
          <p:cNvSpPr txBox="1"/>
          <p:nvPr/>
        </p:nvSpPr>
        <p:spPr>
          <a:xfrm>
            <a:off x="6021433" y="2760212"/>
            <a:ext cx="1337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Low Priority</a:t>
            </a:r>
            <a:endParaRPr lang="en-US" b="1" i="1" dirty="0"/>
          </a:p>
        </p:txBody>
      </p:sp>
      <p:sp>
        <p:nvSpPr>
          <p:cNvPr id="293" name="TextBox 292"/>
          <p:cNvSpPr txBox="1"/>
          <p:nvPr/>
        </p:nvSpPr>
        <p:spPr>
          <a:xfrm>
            <a:off x="6003017" y="3636068"/>
            <a:ext cx="1393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High Priority</a:t>
            </a:r>
            <a:endParaRPr lang="en-US" b="1" i="1" dirty="0"/>
          </a:p>
        </p:txBody>
      </p:sp>
      <p:sp>
        <p:nvSpPr>
          <p:cNvPr id="294" name="TextBox 293"/>
          <p:cNvSpPr txBox="1"/>
          <p:nvPr/>
        </p:nvSpPr>
        <p:spPr>
          <a:xfrm>
            <a:off x="7134707" y="4793612"/>
            <a:ext cx="11128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Any Requests </a:t>
            </a:r>
          </a:p>
          <a:p>
            <a:pPr algn="ctr"/>
            <a:r>
              <a:rPr lang="en-US" sz="1200" dirty="0" smtClean="0"/>
              <a:t>in High Priority</a:t>
            </a:r>
            <a:endParaRPr lang="en-US" sz="1200" dirty="0"/>
          </a:p>
        </p:txBody>
      </p:sp>
      <p:cxnSp>
        <p:nvCxnSpPr>
          <p:cNvPr id="295" name="Straight Arrow Connector 294"/>
          <p:cNvCxnSpPr/>
          <p:nvPr/>
        </p:nvCxnSpPr>
        <p:spPr>
          <a:xfrm rot="5400000" flipH="1" flipV="1">
            <a:off x="7623334" y="4632039"/>
            <a:ext cx="27463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7" name="TextBox 296"/>
          <p:cNvSpPr txBox="1"/>
          <p:nvPr/>
        </p:nvSpPr>
        <p:spPr>
          <a:xfrm rot="5400000">
            <a:off x="4424365" y="4002342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……</a:t>
            </a:r>
            <a:endParaRPr lang="en-US" dirty="0"/>
          </a:p>
        </p:txBody>
      </p:sp>
      <p:sp>
        <p:nvSpPr>
          <p:cNvPr id="298" name="Rectangle 297"/>
          <p:cNvSpPr/>
          <p:nvPr/>
        </p:nvSpPr>
        <p:spPr>
          <a:xfrm rot="5400000">
            <a:off x="1151081" y="3407591"/>
            <a:ext cx="3727938" cy="59008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Bypassing Logic</a:t>
            </a:r>
            <a:endParaRPr lang="en-US" b="1" i="1" dirty="0">
              <a:solidFill>
                <a:schemeClr val="tx1"/>
              </a:solidFill>
            </a:endParaRPr>
          </a:p>
        </p:txBody>
      </p:sp>
      <p:cxnSp>
        <p:nvCxnSpPr>
          <p:cNvPr id="300" name="Straight Arrow Connector 299"/>
          <p:cNvCxnSpPr/>
          <p:nvPr/>
        </p:nvCxnSpPr>
        <p:spPr>
          <a:xfrm>
            <a:off x="7399494" y="3309359"/>
            <a:ext cx="215721" cy="15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1" name="Straight Arrow Connector 300"/>
          <p:cNvCxnSpPr/>
          <p:nvPr/>
        </p:nvCxnSpPr>
        <p:spPr>
          <a:xfrm>
            <a:off x="7399494" y="4158433"/>
            <a:ext cx="215721" cy="15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2" name="Straight Arrow Connector 301"/>
          <p:cNvCxnSpPr/>
          <p:nvPr/>
        </p:nvCxnSpPr>
        <p:spPr>
          <a:xfrm>
            <a:off x="5572125" y="3312535"/>
            <a:ext cx="419164" cy="15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3" name="Straight Arrow Connector 302"/>
          <p:cNvCxnSpPr/>
          <p:nvPr/>
        </p:nvCxnSpPr>
        <p:spPr>
          <a:xfrm>
            <a:off x="5572125" y="4156845"/>
            <a:ext cx="419164" cy="15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4" name="Straight Arrow Connector 303"/>
          <p:cNvCxnSpPr/>
          <p:nvPr/>
        </p:nvCxnSpPr>
        <p:spPr>
          <a:xfrm>
            <a:off x="5090013" y="4720617"/>
            <a:ext cx="482112" cy="1588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5" name="Straight Arrow Connector 304"/>
          <p:cNvCxnSpPr/>
          <p:nvPr/>
        </p:nvCxnSpPr>
        <p:spPr>
          <a:xfrm flipV="1">
            <a:off x="5573713" y="2320950"/>
            <a:ext cx="0" cy="2399667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6" name="Straight Arrow Connector 305"/>
          <p:cNvCxnSpPr/>
          <p:nvPr/>
        </p:nvCxnSpPr>
        <p:spPr>
          <a:xfrm>
            <a:off x="5091601" y="3496472"/>
            <a:ext cx="482112" cy="1588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7" name="Straight Arrow Connector 306"/>
          <p:cNvCxnSpPr/>
          <p:nvPr/>
        </p:nvCxnSpPr>
        <p:spPr>
          <a:xfrm>
            <a:off x="5091601" y="2889513"/>
            <a:ext cx="482112" cy="1588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8" name="Straight Arrow Connector 307"/>
          <p:cNvCxnSpPr/>
          <p:nvPr/>
        </p:nvCxnSpPr>
        <p:spPr>
          <a:xfrm>
            <a:off x="5091601" y="2320950"/>
            <a:ext cx="482112" cy="1588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9" name="Straight Arrow Connector 308"/>
          <p:cNvCxnSpPr/>
          <p:nvPr/>
        </p:nvCxnSpPr>
        <p:spPr>
          <a:xfrm>
            <a:off x="3014256" y="1668512"/>
            <a:ext cx="2557869" cy="3970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Arrow Connector 309"/>
          <p:cNvCxnSpPr>
            <a:endCxn id="298" idx="1"/>
          </p:cNvCxnSpPr>
          <p:nvPr/>
        </p:nvCxnSpPr>
        <p:spPr>
          <a:xfrm rot="5400000">
            <a:off x="2929576" y="1753192"/>
            <a:ext cx="170948" cy="1588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2" name="TextBox 311"/>
          <p:cNvSpPr txBox="1"/>
          <p:nvPr/>
        </p:nvSpPr>
        <p:spPr>
          <a:xfrm>
            <a:off x="2232695" y="960647"/>
            <a:ext cx="48935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66FF"/>
                </a:solidFill>
              </a:rPr>
              <a:t>Warp-type-aware </a:t>
            </a:r>
            <a:r>
              <a:rPr lang="en-US" sz="2400" b="1" i="1" dirty="0">
                <a:solidFill>
                  <a:srgbClr val="0066FF"/>
                </a:solidFill>
              </a:rPr>
              <a:t>C</a:t>
            </a:r>
            <a:r>
              <a:rPr lang="en-US" sz="2400" b="1" i="1" dirty="0" smtClean="0">
                <a:solidFill>
                  <a:srgbClr val="0066FF"/>
                </a:solidFill>
              </a:rPr>
              <a:t>ache </a:t>
            </a:r>
            <a:r>
              <a:rPr lang="en-US" sz="2400" b="1" i="1" dirty="0">
                <a:solidFill>
                  <a:srgbClr val="0066FF"/>
                </a:solidFill>
              </a:rPr>
              <a:t>B</a:t>
            </a:r>
            <a:r>
              <a:rPr lang="en-US" sz="2400" b="1" i="1" dirty="0" smtClean="0">
                <a:solidFill>
                  <a:srgbClr val="0066FF"/>
                </a:solidFill>
              </a:rPr>
              <a:t>ypassing</a:t>
            </a:r>
            <a:endParaRPr lang="en-US" sz="2400" b="1" i="1" dirty="0">
              <a:solidFill>
                <a:srgbClr val="0066FF"/>
              </a:solidFill>
            </a:endParaRPr>
          </a:p>
        </p:txBody>
      </p:sp>
      <p:sp>
        <p:nvSpPr>
          <p:cNvPr id="313" name="TextBox 312"/>
          <p:cNvSpPr txBox="1"/>
          <p:nvPr/>
        </p:nvSpPr>
        <p:spPr>
          <a:xfrm>
            <a:off x="3373489" y="1349317"/>
            <a:ext cx="185435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 smtClean="0">
                <a:solidFill>
                  <a:srgbClr val="FF0000"/>
                </a:solidFill>
              </a:rPr>
              <a:t>Mostly-miss, All-miss</a:t>
            </a:r>
            <a:endParaRPr lang="en-US" sz="1500" b="1" i="1" dirty="0">
              <a:solidFill>
                <a:srgbClr val="FF0000"/>
              </a:solidFill>
            </a:endParaRPr>
          </a:p>
        </p:txBody>
      </p:sp>
      <p:sp>
        <p:nvSpPr>
          <p:cNvPr id="314" name="TextBox 313"/>
          <p:cNvSpPr txBox="1"/>
          <p:nvPr/>
        </p:nvSpPr>
        <p:spPr>
          <a:xfrm>
            <a:off x="3048635" y="6125517"/>
            <a:ext cx="53812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66FF"/>
                </a:solidFill>
              </a:rPr>
              <a:t>Warp-type-aware </a:t>
            </a:r>
            <a:r>
              <a:rPr lang="en-US" sz="2400" b="1" i="1" dirty="0">
                <a:solidFill>
                  <a:srgbClr val="0066FF"/>
                </a:solidFill>
              </a:rPr>
              <a:t>C</a:t>
            </a:r>
            <a:r>
              <a:rPr lang="en-US" sz="2400" b="1" i="1" dirty="0" smtClean="0">
                <a:solidFill>
                  <a:srgbClr val="0066FF"/>
                </a:solidFill>
              </a:rPr>
              <a:t>ache Insertion Policy</a:t>
            </a:r>
            <a:endParaRPr lang="en-US" sz="2400" b="1" i="1" dirty="0">
              <a:solidFill>
                <a:srgbClr val="0066FF"/>
              </a:solidFill>
            </a:endParaRPr>
          </a:p>
        </p:txBody>
      </p:sp>
      <p:cxnSp>
        <p:nvCxnSpPr>
          <p:cNvPr id="315" name="Straight Arrow Connector 314"/>
          <p:cNvCxnSpPr/>
          <p:nvPr/>
        </p:nvCxnSpPr>
        <p:spPr>
          <a:xfrm>
            <a:off x="4689191" y="6125517"/>
            <a:ext cx="3798699" cy="1588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Arrow Connector 315"/>
          <p:cNvCxnSpPr/>
          <p:nvPr/>
        </p:nvCxnSpPr>
        <p:spPr>
          <a:xfrm rot="5400000" flipH="1" flipV="1">
            <a:off x="7804076" y="5453966"/>
            <a:ext cx="1369217" cy="1588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Arrow Connector 317"/>
          <p:cNvCxnSpPr/>
          <p:nvPr/>
        </p:nvCxnSpPr>
        <p:spPr>
          <a:xfrm flipV="1">
            <a:off x="4687604" y="5576823"/>
            <a:ext cx="1590" cy="5502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1" name="Straight Arrow Connector 320"/>
          <p:cNvCxnSpPr/>
          <p:nvPr/>
        </p:nvCxnSpPr>
        <p:spPr>
          <a:xfrm rot="5400000" flipH="1" flipV="1">
            <a:off x="4336985" y="2891542"/>
            <a:ext cx="2475044" cy="1588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457200" y="979365"/>
            <a:ext cx="8229600" cy="0"/>
          </a:xfrm>
          <a:prstGeom prst="line">
            <a:avLst/>
          </a:prstGeom>
          <a:ln w="38100" cmpd="sng">
            <a:solidFill>
              <a:schemeClr val="tx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Down Arrow 94"/>
          <p:cNvSpPr/>
          <p:nvPr/>
        </p:nvSpPr>
        <p:spPr>
          <a:xfrm rot="16200000">
            <a:off x="3379744" y="3603091"/>
            <a:ext cx="452435" cy="198910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984939" y="5342571"/>
            <a:ext cx="1920802" cy="5203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984939" y="5493609"/>
            <a:ext cx="2037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Memory </a:t>
            </a:r>
            <a:r>
              <a:rPr lang="en-US" b="1" i="1" dirty="0" smtClean="0"/>
              <a:t>Scheduler</a:t>
            </a:r>
            <a:endParaRPr lang="en-US" b="1" i="1" dirty="0"/>
          </a:p>
        </p:txBody>
      </p:sp>
      <p:sp>
        <p:nvSpPr>
          <p:cNvPr id="62" name="Rectangle 61"/>
          <p:cNvSpPr/>
          <p:nvPr/>
        </p:nvSpPr>
        <p:spPr>
          <a:xfrm>
            <a:off x="2309939" y="1084323"/>
            <a:ext cx="6806085" cy="5534202"/>
          </a:xfrm>
          <a:prstGeom prst="rect">
            <a:avLst/>
          </a:prstGeom>
          <a:solidFill>
            <a:schemeClr val="bg1">
              <a:alpha val="6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203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235" grpId="0" animBg="1"/>
      <p:bldP spid="237" grpId="0" animBg="1"/>
      <p:bldP spid="272" grpId="0" animBg="1"/>
      <p:bldP spid="289" grpId="0" animBg="1"/>
      <p:bldP spid="290" grpId="0"/>
      <p:bldP spid="291" grpId="0"/>
      <p:bldP spid="292" grpId="0"/>
      <p:bldP spid="293" grpId="0"/>
      <p:bldP spid="294" grpId="0"/>
      <p:bldP spid="298" grpId="0" animBg="1"/>
      <p:bldP spid="312" grpId="0"/>
      <p:bldP spid="313" grpId="0"/>
      <p:bldP spid="314" grpId="0"/>
      <p:bldP spid="3" grpId="0" animBg="1"/>
      <p:bldP spid="5" grpId="0"/>
      <p:bldP spid="6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04"/>
            <a:ext cx="8686800" cy="847546"/>
          </a:xfrm>
        </p:spPr>
        <p:txBody>
          <a:bodyPr/>
          <a:lstStyle/>
          <a:p>
            <a:pPr algn="l"/>
            <a:r>
              <a:rPr lang="en-US" dirty="0" smtClean="0"/>
              <a:t>Mechanism to Identify Warp</a:t>
            </a:r>
            <a:r>
              <a:rPr lang="en-US" dirty="0"/>
              <a:t> </a:t>
            </a:r>
            <a:r>
              <a:rPr lang="en-US" dirty="0" smtClean="0"/>
              <a:t>Type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979365"/>
            <a:ext cx="8229600" cy="0"/>
          </a:xfrm>
          <a:prstGeom prst="line">
            <a:avLst/>
          </a:prstGeom>
          <a:ln w="38100" cmpd="sng">
            <a:solidFill>
              <a:schemeClr val="tx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154" name="Picture 153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139" y="6425519"/>
            <a:ext cx="1315038" cy="380494"/>
          </a:xfrm>
          <a:prstGeom prst="rect">
            <a:avLst/>
          </a:prstGeom>
        </p:spPr>
      </p:pic>
      <p:sp>
        <p:nvSpPr>
          <p:cNvPr id="120" name="Content Placeholder 2"/>
          <p:cNvSpPr>
            <a:spLocks noGrp="1"/>
          </p:cNvSpPr>
          <p:nvPr>
            <p:ph idx="1"/>
          </p:nvPr>
        </p:nvSpPr>
        <p:spPr>
          <a:xfrm>
            <a:off x="457200" y="1094944"/>
            <a:ext cx="8686800" cy="5517543"/>
          </a:xfrm>
        </p:spPr>
        <p:txBody>
          <a:bodyPr/>
          <a:lstStyle/>
          <a:p>
            <a:r>
              <a:rPr lang="en-US" dirty="0" smtClean="0"/>
              <a:t>Profile hit ratio for each warp</a:t>
            </a:r>
          </a:p>
          <a:p>
            <a:r>
              <a:rPr lang="en-US" dirty="0" smtClean="0"/>
              <a:t>Group warp into one of five categories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Periodically reset warp-type</a:t>
            </a:r>
          </a:p>
          <a:p>
            <a:pPr lvl="1"/>
            <a:endParaRPr lang="en-US" dirty="0" smtClean="0"/>
          </a:p>
        </p:txBody>
      </p:sp>
      <p:grpSp>
        <p:nvGrpSpPr>
          <p:cNvPr id="187" name="Group 120"/>
          <p:cNvGrpSpPr/>
          <p:nvPr/>
        </p:nvGrpSpPr>
        <p:grpSpPr>
          <a:xfrm>
            <a:off x="7256410" y="2811486"/>
            <a:ext cx="1518216" cy="1841216"/>
            <a:chOff x="7256410" y="3329361"/>
            <a:chExt cx="1518216" cy="1841216"/>
          </a:xfrm>
        </p:grpSpPr>
        <p:grpSp>
          <p:nvGrpSpPr>
            <p:cNvPr id="188" name="Group 52"/>
            <p:cNvGrpSpPr/>
            <p:nvPr/>
          </p:nvGrpSpPr>
          <p:grpSpPr>
            <a:xfrm>
              <a:off x="7256410" y="3733632"/>
              <a:ext cx="1518216" cy="177445"/>
              <a:chOff x="879912" y="1691307"/>
              <a:chExt cx="1518216" cy="177445"/>
            </a:xfrm>
            <a:solidFill>
              <a:srgbClr val="FF0000"/>
            </a:solidFill>
          </p:grpSpPr>
          <p:sp>
            <p:nvSpPr>
              <p:cNvPr id="199" name="Rectangle 198"/>
              <p:cNvSpPr/>
              <p:nvPr/>
            </p:nvSpPr>
            <p:spPr>
              <a:xfrm>
                <a:off x="879912" y="1691307"/>
                <a:ext cx="189777" cy="177445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0" name="Rectangle 199"/>
              <p:cNvSpPr/>
              <p:nvPr/>
            </p:nvSpPr>
            <p:spPr>
              <a:xfrm>
                <a:off x="1069689" y="1691307"/>
                <a:ext cx="189777" cy="177445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1" name="Rectangle 200"/>
              <p:cNvSpPr/>
              <p:nvPr/>
            </p:nvSpPr>
            <p:spPr>
              <a:xfrm>
                <a:off x="1259466" y="1691307"/>
                <a:ext cx="189777" cy="177445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2" name="Rectangle 201"/>
              <p:cNvSpPr/>
              <p:nvPr/>
            </p:nvSpPr>
            <p:spPr>
              <a:xfrm>
                <a:off x="1449243" y="1691307"/>
                <a:ext cx="189777" cy="177445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3" name="Rectangle 202"/>
              <p:cNvSpPr/>
              <p:nvPr/>
            </p:nvSpPr>
            <p:spPr>
              <a:xfrm>
                <a:off x="1639020" y="1691307"/>
                <a:ext cx="189777" cy="177445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4" name="Rectangle 203"/>
              <p:cNvSpPr/>
              <p:nvPr/>
            </p:nvSpPr>
            <p:spPr>
              <a:xfrm>
                <a:off x="1828797" y="1691307"/>
                <a:ext cx="189777" cy="177445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5" name="Rectangle 204"/>
              <p:cNvSpPr/>
              <p:nvPr/>
            </p:nvSpPr>
            <p:spPr>
              <a:xfrm>
                <a:off x="2018574" y="1691307"/>
                <a:ext cx="189777" cy="177445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6" name="Rectangle 205"/>
              <p:cNvSpPr/>
              <p:nvPr/>
            </p:nvSpPr>
            <p:spPr>
              <a:xfrm>
                <a:off x="2208351" y="1691307"/>
                <a:ext cx="189777" cy="177445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89" name="Group 128"/>
            <p:cNvGrpSpPr/>
            <p:nvPr/>
          </p:nvGrpSpPr>
          <p:grpSpPr>
            <a:xfrm>
              <a:off x="7353362" y="3904667"/>
              <a:ext cx="1332844" cy="1265910"/>
              <a:chOff x="6547960" y="1561196"/>
              <a:chExt cx="1332844" cy="483985"/>
            </a:xfrm>
          </p:grpSpPr>
          <p:cxnSp>
            <p:nvCxnSpPr>
              <p:cNvPr id="191" name="Straight Connector 190"/>
              <p:cNvCxnSpPr/>
              <p:nvPr/>
            </p:nvCxnSpPr>
            <p:spPr>
              <a:xfrm>
                <a:off x="6547960" y="1561196"/>
                <a:ext cx="0" cy="477575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/>
              <p:nvPr/>
            </p:nvCxnSpPr>
            <p:spPr>
              <a:xfrm>
                <a:off x="6740979" y="1567606"/>
                <a:ext cx="0" cy="477575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/>
              <p:nvPr/>
            </p:nvCxnSpPr>
            <p:spPr>
              <a:xfrm>
                <a:off x="6928960" y="1561196"/>
                <a:ext cx="0" cy="477575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>
                <a:off x="7121979" y="1567606"/>
                <a:ext cx="0" cy="477575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>
                <a:off x="7306785" y="1561196"/>
                <a:ext cx="0" cy="477575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>
                <a:off x="7502979" y="1567606"/>
                <a:ext cx="0" cy="477575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>
              <a:xfrm>
                <a:off x="7690960" y="1561196"/>
                <a:ext cx="0" cy="477575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>
                <a:off x="7880804" y="1567606"/>
                <a:ext cx="0" cy="477575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0" name="TextBox 189"/>
            <p:cNvSpPr txBox="1"/>
            <p:nvPr/>
          </p:nvSpPr>
          <p:spPr>
            <a:xfrm>
              <a:off x="7524928" y="3329361"/>
              <a:ext cx="9332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All-miss</a:t>
              </a:r>
              <a:endParaRPr lang="en-US" b="1" dirty="0"/>
            </a:p>
          </p:txBody>
        </p:sp>
      </p:grpSp>
      <p:grpSp>
        <p:nvGrpSpPr>
          <p:cNvPr id="207" name="Group 118"/>
          <p:cNvGrpSpPr/>
          <p:nvPr/>
        </p:nvGrpSpPr>
        <p:grpSpPr>
          <a:xfrm>
            <a:off x="5497550" y="2811486"/>
            <a:ext cx="1518216" cy="1854775"/>
            <a:chOff x="5497550" y="3329361"/>
            <a:chExt cx="1518216" cy="1854775"/>
          </a:xfrm>
        </p:grpSpPr>
        <p:grpSp>
          <p:nvGrpSpPr>
            <p:cNvPr id="208" name="Group 70"/>
            <p:cNvGrpSpPr/>
            <p:nvPr/>
          </p:nvGrpSpPr>
          <p:grpSpPr>
            <a:xfrm>
              <a:off x="5497550" y="3740781"/>
              <a:ext cx="1518216" cy="177445"/>
              <a:chOff x="879912" y="1691307"/>
              <a:chExt cx="1518216" cy="177445"/>
            </a:xfrm>
            <a:solidFill>
              <a:srgbClr val="FF0000"/>
            </a:solidFill>
          </p:grpSpPr>
          <p:sp>
            <p:nvSpPr>
              <p:cNvPr id="219" name="Rectangle 218"/>
              <p:cNvSpPr/>
              <p:nvPr/>
            </p:nvSpPr>
            <p:spPr>
              <a:xfrm>
                <a:off x="879912" y="1691307"/>
                <a:ext cx="189777" cy="177445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0" name="Rectangle 219"/>
              <p:cNvSpPr/>
              <p:nvPr/>
            </p:nvSpPr>
            <p:spPr>
              <a:xfrm>
                <a:off x="1069689" y="1691307"/>
                <a:ext cx="189777" cy="177445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1" name="Rectangle 220"/>
              <p:cNvSpPr/>
              <p:nvPr/>
            </p:nvSpPr>
            <p:spPr>
              <a:xfrm>
                <a:off x="1259466" y="1691307"/>
                <a:ext cx="189777" cy="177445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2" name="Rectangle 221"/>
              <p:cNvSpPr/>
              <p:nvPr/>
            </p:nvSpPr>
            <p:spPr>
              <a:xfrm>
                <a:off x="1449243" y="1691307"/>
                <a:ext cx="189777" cy="177445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3" name="Rectangle 222"/>
              <p:cNvSpPr/>
              <p:nvPr/>
            </p:nvSpPr>
            <p:spPr>
              <a:xfrm>
                <a:off x="1639020" y="1691307"/>
                <a:ext cx="189777" cy="177445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4" name="Rectangle 223"/>
              <p:cNvSpPr/>
              <p:nvPr/>
            </p:nvSpPr>
            <p:spPr>
              <a:xfrm>
                <a:off x="1828797" y="1691307"/>
                <a:ext cx="189777" cy="177445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5" name="Rectangle 224"/>
              <p:cNvSpPr/>
              <p:nvPr/>
            </p:nvSpPr>
            <p:spPr>
              <a:xfrm>
                <a:off x="2018574" y="1691307"/>
                <a:ext cx="189777" cy="177445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6" name="Rectangle 225"/>
              <p:cNvSpPr/>
              <p:nvPr/>
            </p:nvSpPr>
            <p:spPr>
              <a:xfrm>
                <a:off x="2208351" y="1691307"/>
                <a:ext cx="189777" cy="177445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09" name="Group 131"/>
            <p:cNvGrpSpPr/>
            <p:nvPr/>
          </p:nvGrpSpPr>
          <p:grpSpPr>
            <a:xfrm>
              <a:off x="5590236" y="3918226"/>
              <a:ext cx="1332844" cy="1265910"/>
              <a:chOff x="6547960" y="1561196"/>
              <a:chExt cx="1332844" cy="483985"/>
            </a:xfrm>
          </p:grpSpPr>
          <p:cxnSp>
            <p:nvCxnSpPr>
              <p:cNvPr id="211" name="Straight Connector 210"/>
              <p:cNvCxnSpPr/>
              <p:nvPr/>
            </p:nvCxnSpPr>
            <p:spPr>
              <a:xfrm>
                <a:off x="6547960" y="1561196"/>
                <a:ext cx="0" cy="183416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/>
              <p:nvPr/>
            </p:nvCxnSpPr>
            <p:spPr>
              <a:xfrm>
                <a:off x="6740979" y="1567606"/>
                <a:ext cx="0" cy="472391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/>
              <p:cNvCxnSpPr/>
              <p:nvPr/>
            </p:nvCxnSpPr>
            <p:spPr>
              <a:xfrm>
                <a:off x="6928960" y="1561196"/>
                <a:ext cx="0" cy="477575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Straight Connector 213"/>
              <p:cNvCxnSpPr/>
              <p:nvPr/>
            </p:nvCxnSpPr>
            <p:spPr>
              <a:xfrm>
                <a:off x="7121979" y="1567606"/>
                <a:ext cx="0" cy="477575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Straight Connector 214"/>
              <p:cNvCxnSpPr/>
              <p:nvPr/>
            </p:nvCxnSpPr>
            <p:spPr>
              <a:xfrm>
                <a:off x="7306785" y="1561196"/>
                <a:ext cx="0" cy="477575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Straight Connector 215"/>
              <p:cNvCxnSpPr/>
              <p:nvPr/>
            </p:nvCxnSpPr>
            <p:spPr>
              <a:xfrm>
                <a:off x="7502979" y="1567606"/>
                <a:ext cx="0" cy="477575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/>
              <p:cNvCxnSpPr/>
              <p:nvPr/>
            </p:nvCxnSpPr>
            <p:spPr>
              <a:xfrm>
                <a:off x="7690960" y="1561196"/>
                <a:ext cx="0" cy="477575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>
                <a:off x="7880804" y="1567606"/>
                <a:ext cx="0" cy="477575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0" name="TextBox 209"/>
            <p:cNvSpPr txBox="1"/>
            <p:nvPr/>
          </p:nvSpPr>
          <p:spPr>
            <a:xfrm>
              <a:off x="5605793" y="3329361"/>
              <a:ext cx="13410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Mostly-miss</a:t>
              </a:r>
              <a:endParaRPr lang="en-US" b="1" dirty="0"/>
            </a:p>
          </p:txBody>
        </p:sp>
      </p:grpSp>
      <p:grpSp>
        <p:nvGrpSpPr>
          <p:cNvPr id="227" name="Group 117"/>
          <p:cNvGrpSpPr/>
          <p:nvPr/>
        </p:nvGrpSpPr>
        <p:grpSpPr>
          <a:xfrm>
            <a:off x="3740987" y="2811486"/>
            <a:ext cx="1519581" cy="1853916"/>
            <a:chOff x="3740987" y="3329361"/>
            <a:chExt cx="1519581" cy="1853916"/>
          </a:xfrm>
        </p:grpSpPr>
        <p:cxnSp>
          <p:nvCxnSpPr>
            <p:cNvPr id="228" name="Straight Connector 227"/>
            <p:cNvCxnSpPr/>
            <p:nvPr/>
          </p:nvCxnSpPr>
          <p:spPr>
            <a:xfrm>
              <a:off x="4793775" y="3906921"/>
              <a:ext cx="0" cy="1276356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>
              <a:off x="4989969" y="3913331"/>
              <a:ext cx="0" cy="1269946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>
              <a:off x="5165680" y="3917367"/>
              <a:ext cx="0" cy="1265910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Connector 230"/>
            <p:cNvCxnSpPr/>
            <p:nvPr/>
          </p:nvCxnSpPr>
          <p:spPr>
            <a:xfrm>
              <a:off x="3833546" y="3906921"/>
              <a:ext cx="0" cy="477575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Connector 231"/>
            <p:cNvCxnSpPr/>
            <p:nvPr/>
          </p:nvCxnSpPr>
          <p:spPr>
            <a:xfrm>
              <a:off x="4029740" y="3913331"/>
              <a:ext cx="0" cy="477575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Connector 232"/>
            <p:cNvCxnSpPr/>
            <p:nvPr/>
          </p:nvCxnSpPr>
          <p:spPr>
            <a:xfrm>
              <a:off x="4594100" y="3906921"/>
              <a:ext cx="0" cy="1263656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/>
            <p:cNvCxnSpPr/>
            <p:nvPr/>
          </p:nvCxnSpPr>
          <p:spPr>
            <a:xfrm>
              <a:off x="4409294" y="3913331"/>
              <a:ext cx="0" cy="475201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5" name="Group 85"/>
            <p:cNvGrpSpPr/>
            <p:nvPr/>
          </p:nvGrpSpPr>
          <p:grpSpPr>
            <a:xfrm>
              <a:off x="3740987" y="3739922"/>
              <a:ext cx="1518216" cy="177445"/>
              <a:chOff x="879912" y="1691307"/>
              <a:chExt cx="1518216" cy="177445"/>
            </a:xfrm>
          </p:grpSpPr>
          <p:sp>
            <p:nvSpPr>
              <p:cNvPr id="246" name="Rectangle 245"/>
              <p:cNvSpPr/>
              <p:nvPr/>
            </p:nvSpPr>
            <p:spPr>
              <a:xfrm>
                <a:off x="879912" y="1691307"/>
                <a:ext cx="189777" cy="177445"/>
              </a:xfrm>
              <a:prstGeom prst="rect">
                <a:avLst/>
              </a:prstGeom>
              <a:solidFill>
                <a:srgbClr val="C3D69B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7" name="Rectangle 246"/>
              <p:cNvSpPr/>
              <p:nvPr/>
            </p:nvSpPr>
            <p:spPr>
              <a:xfrm>
                <a:off x="1069689" y="1691307"/>
                <a:ext cx="189777" cy="177445"/>
              </a:xfrm>
              <a:prstGeom prst="rect">
                <a:avLst/>
              </a:prstGeom>
              <a:solidFill>
                <a:srgbClr val="C3D69B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8" name="Rectangle 247"/>
              <p:cNvSpPr/>
              <p:nvPr/>
            </p:nvSpPr>
            <p:spPr>
              <a:xfrm>
                <a:off x="1259466" y="1691307"/>
                <a:ext cx="189777" cy="177445"/>
              </a:xfrm>
              <a:prstGeom prst="rect">
                <a:avLst/>
              </a:prstGeom>
              <a:solidFill>
                <a:srgbClr val="C3D69B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9" name="Rectangle 248"/>
              <p:cNvSpPr/>
              <p:nvPr/>
            </p:nvSpPr>
            <p:spPr>
              <a:xfrm>
                <a:off x="1449243" y="1691307"/>
                <a:ext cx="189777" cy="177445"/>
              </a:xfrm>
              <a:prstGeom prst="rect">
                <a:avLst/>
              </a:prstGeom>
              <a:solidFill>
                <a:srgbClr val="C3D69B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0" name="Rectangle 249"/>
              <p:cNvSpPr/>
              <p:nvPr/>
            </p:nvSpPr>
            <p:spPr>
              <a:xfrm>
                <a:off x="1639020" y="1691307"/>
                <a:ext cx="189777" cy="177445"/>
              </a:xfrm>
              <a:prstGeom prst="rect">
                <a:avLst/>
              </a:prstGeom>
              <a:solidFill>
                <a:srgbClr val="C3D69B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1" name="Rectangle 250"/>
              <p:cNvSpPr/>
              <p:nvPr/>
            </p:nvSpPr>
            <p:spPr>
              <a:xfrm>
                <a:off x="1828797" y="1691307"/>
                <a:ext cx="189777" cy="177445"/>
              </a:xfrm>
              <a:prstGeom prst="rect">
                <a:avLst/>
              </a:prstGeom>
              <a:solidFill>
                <a:srgbClr val="C3D69B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2" name="Rectangle 251"/>
              <p:cNvSpPr/>
              <p:nvPr/>
            </p:nvSpPr>
            <p:spPr>
              <a:xfrm>
                <a:off x="2018574" y="1691307"/>
                <a:ext cx="189777" cy="177445"/>
              </a:xfrm>
              <a:prstGeom prst="rect">
                <a:avLst/>
              </a:prstGeom>
              <a:solidFill>
                <a:srgbClr val="C3D69B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3" name="Rectangle 252"/>
              <p:cNvSpPr/>
              <p:nvPr/>
            </p:nvSpPr>
            <p:spPr>
              <a:xfrm>
                <a:off x="2208351" y="1691307"/>
                <a:ext cx="189777" cy="177445"/>
              </a:xfrm>
              <a:prstGeom prst="rect">
                <a:avLst/>
              </a:prstGeom>
              <a:solidFill>
                <a:srgbClr val="C3D69B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36" name="Rectangle 235"/>
            <p:cNvSpPr/>
            <p:nvPr/>
          </p:nvSpPr>
          <p:spPr>
            <a:xfrm>
              <a:off x="3742352" y="3740781"/>
              <a:ext cx="189777" cy="177445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7" name="Rectangle 236"/>
            <p:cNvSpPr/>
            <p:nvPr/>
          </p:nvSpPr>
          <p:spPr>
            <a:xfrm>
              <a:off x="3932129" y="3740781"/>
              <a:ext cx="189777" cy="177445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8" name="Rectangle 237"/>
            <p:cNvSpPr/>
            <p:nvPr/>
          </p:nvSpPr>
          <p:spPr>
            <a:xfrm>
              <a:off x="4121906" y="3740781"/>
              <a:ext cx="189777" cy="177445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9" name="Rectangle 238"/>
            <p:cNvSpPr/>
            <p:nvPr/>
          </p:nvSpPr>
          <p:spPr>
            <a:xfrm>
              <a:off x="4311683" y="3740781"/>
              <a:ext cx="189777" cy="177445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0" name="Rectangle 239"/>
            <p:cNvSpPr/>
            <p:nvPr/>
          </p:nvSpPr>
          <p:spPr>
            <a:xfrm>
              <a:off x="4501460" y="3740781"/>
              <a:ext cx="189777" cy="177445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4691237" y="3740781"/>
              <a:ext cx="189777" cy="177445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2" name="Rectangle 241"/>
            <p:cNvSpPr/>
            <p:nvPr/>
          </p:nvSpPr>
          <p:spPr>
            <a:xfrm>
              <a:off x="4881014" y="3740781"/>
              <a:ext cx="189777" cy="177445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3" name="Rectangle 242"/>
            <p:cNvSpPr/>
            <p:nvPr/>
          </p:nvSpPr>
          <p:spPr>
            <a:xfrm>
              <a:off x="5070791" y="3740781"/>
              <a:ext cx="189777" cy="177445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44" name="Straight Connector 243"/>
            <p:cNvCxnSpPr/>
            <p:nvPr/>
          </p:nvCxnSpPr>
          <p:spPr>
            <a:xfrm>
              <a:off x="4220240" y="3913331"/>
              <a:ext cx="0" cy="477575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5" name="TextBox 244"/>
            <p:cNvSpPr txBox="1"/>
            <p:nvPr/>
          </p:nvSpPr>
          <p:spPr>
            <a:xfrm>
              <a:off x="3973574" y="3329361"/>
              <a:ext cx="1056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Balanced</a:t>
              </a:r>
              <a:endParaRPr lang="en-US" b="1" dirty="0"/>
            </a:p>
          </p:txBody>
        </p:sp>
      </p:grpSp>
      <p:grpSp>
        <p:nvGrpSpPr>
          <p:cNvPr id="254" name="Group 116"/>
          <p:cNvGrpSpPr/>
          <p:nvPr/>
        </p:nvGrpSpPr>
        <p:grpSpPr>
          <a:xfrm>
            <a:off x="2014061" y="2811486"/>
            <a:ext cx="1518216" cy="1851749"/>
            <a:chOff x="2014061" y="3329361"/>
            <a:chExt cx="1518216" cy="1851749"/>
          </a:xfrm>
        </p:grpSpPr>
        <p:grpSp>
          <p:nvGrpSpPr>
            <p:cNvPr id="255" name="Group 61"/>
            <p:cNvGrpSpPr/>
            <p:nvPr/>
          </p:nvGrpSpPr>
          <p:grpSpPr>
            <a:xfrm>
              <a:off x="2014061" y="3737755"/>
              <a:ext cx="1518216" cy="177445"/>
              <a:chOff x="879912" y="1691307"/>
              <a:chExt cx="1518216" cy="177445"/>
            </a:xfrm>
            <a:solidFill>
              <a:schemeClr val="bg2">
                <a:lumMod val="50000"/>
              </a:schemeClr>
            </a:solidFill>
          </p:grpSpPr>
          <p:sp>
            <p:nvSpPr>
              <p:cNvPr id="266" name="Rectangle 265"/>
              <p:cNvSpPr/>
              <p:nvPr/>
            </p:nvSpPr>
            <p:spPr>
              <a:xfrm>
                <a:off x="879912" y="1691307"/>
                <a:ext cx="189777" cy="177445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7" name="Rectangle 266"/>
              <p:cNvSpPr/>
              <p:nvPr/>
            </p:nvSpPr>
            <p:spPr>
              <a:xfrm>
                <a:off x="1069689" y="1691307"/>
                <a:ext cx="189777" cy="177445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8" name="Rectangle 267"/>
              <p:cNvSpPr/>
              <p:nvPr/>
            </p:nvSpPr>
            <p:spPr>
              <a:xfrm>
                <a:off x="1259466" y="1691307"/>
                <a:ext cx="189777" cy="177445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9" name="Rectangle 268"/>
              <p:cNvSpPr/>
              <p:nvPr/>
            </p:nvSpPr>
            <p:spPr>
              <a:xfrm>
                <a:off x="1449243" y="1691307"/>
                <a:ext cx="189777" cy="177445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0" name="Rectangle 269"/>
              <p:cNvSpPr/>
              <p:nvPr/>
            </p:nvSpPr>
            <p:spPr>
              <a:xfrm>
                <a:off x="1639020" y="1691307"/>
                <a:ext cx="189777" cy="177445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1" name="Rectangle 270"/>
              <p:cNvSpPr/>
              <p:nvPr/>
            </p:nvSpPr>
            <p:spPr>
              <a:xfrm>
                <a:off x="1828797" y="1691307"/>
                <a:ext cx="189777" cy="177445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2" name="Rectangle 271"/>
              <p:cNvSpPr/>
              <p:nvPr/>
            </p:nvSpPr>
            <p:spPr>
              <a:xfrm>
                <a:off x="2018574" y="1691307"/>
                <a:ext cx="189777" cy="177445"/>
              </a:xfrm>
              <a:prstGeom prst="rect">
                <a:avLst/>
              </a:prstGeom>
              <a:solidFill>
                <a:srgbClr val="74903B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3" name="Rectangle 272"/>
              <p:cNvSpPr/>
              <p:nvPr/>
            </p:nvSpPr>
            <p:spPr>
              <a:xfrm>
                <a:off x="2208351" y="1691307"/>
                <a:ext cx="189777" cy="177445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56" name="Group 140"/>
            <p:cNvGrpSpPr/>
            <p:nvPr/>
          </p:nvGrpSpPr>
          <p:grpSpPr>
            <a:xfrm>
              <a:off x="2100397" y="3917367"/>
              <a:ext cx="1348641" cy="1263743"/>
              <a:chOff x="3934121" y="1561196"/>
              <a:chExt cx="1348641" cy="1263743"/>
            </a:xfrm>
          </p:grpSpPr>
          <p:cxnSp>
            <p:nvCxnSpPr>
              <p:cNvPr id="258" name="Straight Connector 257"/>
              <p:cNvCxnSpPr/>
              <p:nvPr/>
            </p:nvCxnSpPr>
            <p:spPr>
              <a:xfrm>
                <a:off x="3934121" y="1561196"/>
                <a:ext cx="0" cy="477575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Straight Connector 258"/>
              <p:cNvCxnSpPr/>
              <p:nvPr/>
            </p:nvCxnSpPr>
            <p:spPr>
              <a:xfrm>
                <a:off x="4130315" y="1567606"/>
                <a:ext cx="0" cy="477575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0" name="Straight Connector 259"/>
              <p:cNvCxnSpPr/>
              <p:nvPr/>
            </p:nvCxnSpPr>
            <p:spPr>
              <a:xfrm>
                <a:off x="4318296" y="1561196"/>
                <a:ext cx="0" cy="477575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1" name="Straight Connector 260"/>
              <p:cNvCxnSpPr/>
              <p:nvPr/>
            </p:nvCxnSpPr>
            <p:spPr>
              <a:xfrm>
                <a:off x="4514490" y="1567606"/>
                <a:ext cx="0" cy="477575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2" name="Straight Connector 261"/>
              <p:cNvCxnSpPr/>
              <p:nvPr/>
            </p:nvCxnSpPr>
            <p:spPr>
              <a:xfrm>
                <a:off x="4699296" y="1561196"/>
                <a:ext cx="0" cy="477575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3" name="Straight Connector 262"/>
              <p:cNvCxnSpPr/>
              <p:nvPr/>
            </p:nvCxnSpPr>
            <p:spPr>
              <a:xfrm>
                <a:off x="4895490" y="1567606"/>
                <a:ext cx="0" cy="477575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4" name="Straight Connector 263"/>
              <p:cNvCxnSpPr/>
              <p:nvPr/>
            </p:nvCxnSpPr>
            <p:spPr>
              <a:xfrm>
                <a:off x="5083471" y="1561196"/>
                <a:ext cx="0" cy="483985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Straight Connector 264"/>
              <p:cNvCxnSpPr/>
              <p:nvPr/>
            </p:nvCxnSpPr>
            <p:spPr>
              <a:xfrm>
                <a:off x="5279665" y="1567606"/>
                <a:ext cx="3097" cy="1257333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7" name="TextBox 256"/>
            <p:cNvSpPr txBox="1"/>
            <p:nvPr/>
          </p:nvSpPr>
          <p:spPr>
            <a:xfrm>
              <a:off x="2229462" y="3329361"/>
              <a:ext cx="11743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Mostly-hit</a:t>
              </a:r>
              <a:endParaRPr lang="en-US" b="1" dirty="0"/>
            </a:p>
          </p:txBody>
        </p:sp>
      </p:grpSp>
      <p:grpSp>
        <p:nvGrpSpPr>
          <p:cNvPr id="274" name="Group 121"/>
          <p:cNvGrpSpPr/>
          <p:nvPr/>
        </p:nvGrpSpPr>
        <p:grpSpPr>
          <a:xfrm>
            <a:off x="305387" y="2811486"/>
            <a:ext cx="1518216" cy="1065581"/>
            <a:chOff x="305387" y="3329361"/>
            <a:chExt cx="1518216" cy="1065581"/>
          </a:xfrm>
        </p:grpSpPr>
        <p:grpSp>
          <p:nvGrpSpPr>
            <p:cNvPr id="275" name="Group 35"/>
            <p:cNvGrpSpPr/>
            <p:nvPr/>
          </p:nvGrpSpPr>
          <p:grpSpPr>
            <a:xfrm>
              <a:off x="305387" y="3739922"/>
              <a:ext cx="1518216" cy="177445"/>
              <a:chOff x="879912" y="1691307"/>
              <a:chExt cx="1518216" cy="177445"/>
            </a:xfrm>
            <a:solidFill>
              <a:srgbClr val="008000"/>
            </a:solidFill>
          </p:grpSpPr>
          <p:sp>
            <p:nvSpPr>
              <p:cNvPr id="286" name="Rectangle 285"/>
              <p:cNvSpPr/>
              <p:nvPr/>
            </p:nvSpPr>
            <p:spPr>
              <a:xfrm>
                <a:off x="879912" y="1691307"/>
                <a:ext cx="189777" cy="177445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87" name="Rectangle 286"/>
              <p:cNvSpPr/>
              <p:nvPr/>
            </p:nvSpPr>
            <p:spPr>
              <a:xfrm>
                <a:off x="1069689" y="1691307"/>
                <a:ext cx="189777" cy="177445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88" name="Rectangle 287"/>
              <p:cNvSpPr/>
              <p:nvPr/>
            </p:nvSpPr>
            <p:spPr>
              <a:xfrm>
                <a:off x="1259466" y="1691307"/>
                <a:ext cx="189777" cy="177445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89" name="Rectangle 288"/>
              <p:cNvSpPr/>
              <p:nvPr/>
            </p:nvSpPr>
            <p:spPr>
              <a:xfrm>
                <a:off x="1449243" y="1691307"/>
                <a:ext cx="189777" cy="177445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0" name="Rectangle 289"/>
              <p:cNvSpPr/>
              <p:nvPr/>
            </p:nvSpPr>
            <p:spPr>
              <a:xfrm>
                <a:off x="1639020" y="1691307"/>
                <a:ext cx="189777" cy="177445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1" name="Rectangle 290"/>
              <p:cNvSpPr/>
              <p:nvPr/>
            </p:nvSpPr>
            <p:spPr>
              <a:xfrm>
                <a:off x="1828797" y="1691307"/>
                <a:ext cx="189777" cy="177445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2" name="Rectangle 291"/>
              <p:cNvSpPr/>
              <p:nvPr/>
            </p:nvSpPr>
            <p:spPr>
              <a:xfrm>
                <a:off x="2018574" y="1691307"/>
                <a:ext cx="189777" cy="177445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3" name="Rectangle 292"/>
              <p:cNvSpPr/>
              <p:nvPr/>
            </p:nvSpPr>
            <p:spPr>
              <a:xfrm>
                <a:off x="2208351" y="1691307"/>
                <a:ext cx="189777" cy="177445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76" name="Group 129"/>
            <p:cNvGrpSpPr/>
            <p:nvPr/>
          </p:nvGrpSpPr>
          <p:grpSpPr>
            <a:xfrm>
              <a:off x="394820" y="3910957"/>
              <a:ext cx="1345544" cy="483985"/>
              <a:chOff x="3934121" y="1561196"/>
              <a:chExt cx="1345544" cy="483985"/>
            </a:xfrm>
          </p:grpSpPr>
          <p:cxnSp>
            <p:nvCxnSpPr>
              <p:cNvPr id="278" name="Straight Connector 277"/>
              <p:cNvCxnSpPr/>
              <p:nvPr/>
            </p:nvCxnSpPr>
            <p:spPr>
              <a:xfrm>
                <a:off x="3934121" y="1561196"/>
                <a:ext cx="0" cy="477575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Straight Connector 278"/>
              <p:cNvCxnSpPr/>
              <p:nvPr/>
            </p:nvCxnSpPr>
            <p:spPr>
              <a:xfrm>
                <a:off x="4130315" y="1567606"/>
                <a:ext cx="0" cy="477575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0" name="Straight Connector 279"/>
              <p:cNvCxnSpPr/>
              <p:nvPr/>
            </p:nvCxnSpPr>
            <p:spPr>
              <a:xfrm>
                <a:off x="4318296" y="1561196"/>
                <a:ext cx="0" cy="477575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1" name="Straight Connector 280"/>
              <p:cNvCxnSpPr/>
              <p:nvPr/>
            </p:nvCxnSpPr>
            <p:spPr>
              <a:xfrm>
                <a:off x="4514490" y="1567606"/>
                <a:ext cx="0" cy="477575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2" name="Straight Connector 281"/>
              <p:cNvCxnSpPr/>
              <p:nvPr/>
            </p:nvCxnSpPr>
            <p:spPr>
              <a:xfrm>
                <a:off x="4699296" y="1561196"/>
                <a:ext cx="0" cy="477575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3" name="Straight Connector 282"/>
              <p:cNvCxnSpPr/>
              <p:nvPr/>
            </p:nvCxnSpPr>
            <p:spPr>
              <a:xfrm>
                <a:off x="4895490" y="1567606"/>
                <a:ext cx="0" cy="477575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Straight Connector 283"/>
              <p:cNvCxnSpPr/>
              <p:nvPr/>
            </p:nvCxnSpPr>
            <p:spPr>
              <a:xfrm>
                <a:off x="5083471" y="1561196"/>
                <a:ext cx="0" cy="477575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5" name="Straight Connector 284"/>
              <p:cNvCxnSpPr/>
              <p:nvPr/>
            </p:nvCxnSpPr>
            <p:spPr>
              <a:xfrm>
                <a:off x="5279665" y="1567606"/>
                <a:ext cx="0" cy="477575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7" name="TextBox 276"/>
            <p:cNvSpPr txBox="1"/>
            <p:nvPr/>
          </p:nvSpPr>
          <p:spPr>
            <a:xfrm>
              <a:off x="672402" y="3329361"/>
              <a:ext cx="7665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All-hit</a:t>
              </a:r>
              <a:endParaRPr lang="en-US" b="1" dirty="0"/>
            </a:p>
          </p:txBody>
        </p:sp>
      </p:grpSp>
      <p:cxnSp>
        <p:nvCxnSpPr>
          <p:cNvPr id="294" name="Straight Connector 293"/>
          <p:cNvCxnSpPr/>
          <p:nvPr/>
        </p:nvCxnSpPr>
        <p:spPr>
          <a:xfrm rot="5400000">
            <a:off x="2172186" y="4036194"/>
            <a:ext cx="2938888" cy="1588"/>
          </a:xfrm>
          <a:prstGeom prst="line">
            <a:avLst/>
          </a:prstGeom>
          <a:ln>
            <a:solidFill>
              <a:schemeClr val="tx1"/>
            </a:solidFill>
            <a:prstDash val="dash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5" name="Rectangle 294"/>
          <p:cNvSpPr/>
          <p:nvPr/>
        </p:nvSpPr>
        <p:spPr>
          <a:xfrm>
            <a:off x="164139" y="4941094"/>
            <a:ext cx="3647652" cy="55073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i="1" dirty="0" smtClean="0">
                <a:solidFill>
                  <a:schemeClr val="tx1"/>
                </a:solidFill>
              </a:rPr>
              <a:t>Higher Priority</a:t>
            </a:r>
            <a:endParaRPr lang="en-US" sz="3000" b="1" i="1" dirty="0">
              <a:solidFill>
                <a:schemeClr val="tx1"/>
              </a:solidFill>
            </a:endParaRPr>
          </a:p>
        </p:txBody>
      </p:sp>
      <p:sp>
        <p:nvSpPr>
          <p:cNvPr id="296" name="Rectangle 295"/>
          <p:cNvSpPr/>
          <p:nvPr/>
        </p:nvSpPr>
        <p:spPr>
          <a:xfrm>
            <a:off x="5284331" y="4941094"/>
            <a:ext cx="3647652" cy="55073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i="1" dirty="0" smtClean="0">
                <a:solidFill>
                  <a:schemeClr val="tx1"/>
                </a:solidFill>
              </a:rPr>
              <a:t>Lower Priority</a:t>
            </a:r>
            <a:endParaRPr lang="en-US" sz="3000" b="1" i="1" dirty="0">
              <a:solidFill>
                <a:schemeClr val="tx1"/>
              </a:solidFill>
            </a:endParaRPr>
          </a:p>
        </p:txBody>
      </p:sp>
      <p:cxnSp>
        <p:nvCxnSpPr>
          <p:cNvPr id="297" name="Straight Connector 296"/>
          <p:cNvCxnSpPr/>
          <p:nvPr/>
        </p:nvCxnSpPr>
        <p:spPr>
          <a:xfrm rot="5400000">
            <a:off x="3910528" y="4041066"/>
            <a:ext cx="2938888" cy="1588"/>
          </a:xfrm>
          <a:prstGeom prst="line">
            <a:avLst/>
          </a:prstGeom>
          <a:ln>
            <a:solidFill>
              <a:schemeClr val="tx1"/>
            </a:solidFill>
            <a:prstDash val="dash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56303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" grpId="0" uiExpand="1" build="p"/>
      <p:bldP spid="295" grpId="0"/>
      <p:bldP spid="29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TextBox 311"/>
          <p:cNvSpPr txBox="1"/>
          <p:nvPr/>
        </p:nvSpPr>
        <p:spPr>
          <a:xfrm>
            <a:off x="2086715" y="960647"/>
            <a:ext cx="48935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66FF"/>
                </a:solidFill>
              </a:rPr>
              <a:t>Warp-type-aware </a:t>
            </a:r>
            <a:r>
              <a:rPr lang="en-US" sz="2400" b="1" i="1" dirty="0">
                <a:solidFill>
                  <a:srgbClr val="0066FF"/>
                </a:solidFill>
              </a:rPr>
              <a:t>C</a:t>
            </a:r>
            <a:r>
              <a:rPr lang="en-US" sz="2400" b="1" i="1" dirty="0" smtClean="0">
                <a:solidFill>
                  <a:srgbClr val="0066FF"/>
                </a:solidFill>
              </a:rPr>
              <a:t>ache Bypassing</a:t>
            </a:r>
            <a:endParaRPr lang="en-US" sz="2400" b="1" i="1" dirty="0">
              <a:solidFill>
                <a:srgbClr val="0066FF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2060435" y="1101037"/>
            <a:ext cx="5074271" cy="321275"/>
          </a:xfrm>
          <a:prstGeom prst="rect">
            <a:avLst/>
          </a:prstGeom>
          <a:solidFill>
            <a:schemeClr val="bg1">
              <a:alpha val="6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34" name="Rectangle 233"/>
          <p:cNvSpPr/>
          <p:nvPr/>
        </p:nvSpPr>
        <p:spPr>
          <a:xfrm>
            <a:off x="5739254" y="2532172"/>
            <a:ext cx="2450153" cy="275324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Warp-type-aware</a:t>
            </a:r>
          </a:p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Memory Scheduler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5739257" y="2532175"/>
            <a:ext cx="2450153" cy="275324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30604"/>
            <a:ext cx="8373035" cy="847546"/>
          </a:xfrm>
        </p:spPr>
        <p:txBody>
          <a:bodyPr/>
          <a:lstStyle/>
          <a:p>
            <a:pPr algn="l"/>
            <a:r>
              <a:rPr lang="en-US" dirty="0" smtClean="0"/>
              <a:t>Warp-type-aware Cache Bypassing</a:t>
            </a:r>
            <a:endParaRPr lang="en-US" dirty="0"/>
          </a:p>
        </p:txBody>
      </p:sp>
      <p:sp>
        <p:nvSpPr>
          <p:cNvPr id="235" name="Rectangle 234"/>
          <p:cNvSpPr/>
          <p:nvPr/>
        </p:nvSpPr>
        <p:spPr>
          <a:xfrm rot="5400000">
            <a:off x="-60348" y="3388410"/>
            <a:ext cx="3727938" cy="6488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Warp Type Identification Logic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36" name="TextBox 235"/>
          <p:cNvSpPr txBox="1"/>
          <p:nvPr/>
        </p:nvSpPr>
        <p:spPr>
          <a:xfrm>
            <a:off x="43794" y="3421584"/>
            <a:ext cx="1081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/>
              <a:t>Memory</a:t>
            </a:r>
          </a:p>
          <a:p>
            <a:pPr algn="ctr"/>
            <a:r>
              <a:rPr lang="en-US" b="1" i="1" dirty="0" smtClean="0"/>
              <a:t>Request</a:t>
            </a:r>
            <a:endParaRPr lang="en-US" b="1" i="1" dirty="0"/>
          </a:p>
        </p:txBody>
      </p:sp>
      <p:sp>
        <p:nvSpPr>
          <p:cNvPr id="237" name="Down Arrow 236"/>
          <p:cNvSpPr/>
          <p:nvPr/>
        </p:nvSpPr>
        <p:spPr>
          <a:xfrm rot="16200000">
            <a:off x="2198132" y="3623235"/>
            <a:ext cx="452435" cy="198910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9" name="Rectangle 238"/>
          <p:cNvSpPr/>
          <p:nvPr/>
        </p:nvSpPr>
        <p:spPr>
          <a:xfrm>
            <a:off x="3912340" y="1848885"/>
            <a:ext cx="1348494" cy="3727938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Shared L2 Cache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40" name="Rectangle 239"/>
          <p:cNvSpPr/>
          <p:nvPr/>
        </p:nvSpPr>
        <p:spPr>
          <a:xfrm>
            <a:off x="4132203" y="2119847"/>
            <a:ext cx="957810" cy="4123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Bank 0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41" name="Rectangle 240"/>
          <p:cNvSpPr/>
          <p:nvPr/>
        </p:nvSpPr>
        <p:spPr>
          <a:xfrm>
            <a:off x="4132203" y="2684573"/>
            <a:ext cx="957810" cy="4123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Bank 1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42" name="Rectangle 241"/>
          <p:cNvSpPr/>
          <p:nvPr/>
        </p:nvSpPr>
        <p:spPr>
          <a:xfrm>
            <a:off x="4132203" y="3290309"/>
            <a:ext cx="957810" cy="4123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Bank 2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43" name="Rectangle 242"/>
          <p:cNvSpPr/>
          <p:nvPr/>
        </p:nvSpPr>
        <p:spPr>
          <a:xfrm>
            <a:off x="4132203" y="4505094"/>
            <a:ext cx="957810" cy="4123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Bank n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72" name="Down Arrow 271"/>
          <p:cNvSpPr/>
          <p:nvPr/>
        </p:nvSpPr>
        <p:spPr>
          <a:xfrm rot="16200000">
            <a:off x="1024758" y="3643983"/>
            <a:ext cx="452435" cy="198910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3" name="Down Arrow 272"/>
          <p:cNvSpPr/>
          <p:nvPr/>
        </p:nvSpPr>
        <p:spPr>
          <a:xfrm rot="16200000">
            <a:off x="8361128" y="3658582"/>
            <a:ext cx="452435" cy="198910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74" name="Group 279"/>
          <p:cNvGrpSpPr/>
          <p:nvPr/>
        </p:nvGrpSpPr>
        <p:grpSpPr>
          <a:xfrm>
            <a:off x="5991289" y="3119494"/>
            <a:ext cx="1395924" cy="412326"/>
            <a:chOff x="2082348" y="2332893"/>
            <a:chExt cx="1395924" cy="412326"/>
          </a:xfrm>
        </p:grpSpPr>
        <p:sp>
          <p:nvSpPr>
            <p:cNvPr id="275" name="Rectangle 274"/>
            <p:cNvSpPr/>
            <p:nvPr/>
          </p:nvSpPr>
          <p:spPr>
            <a:xfrm>
              <a:off x="3245618" y="2332893"/>
              <a:ext cx="232654" cy="412326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76" name="Rectangle 275"/>
            <p:cNvSpPr/>
            <p:nvPr/>
          </p:nvSpPr>
          <p:spPr>
            <a:xfrm>
              <a:off x="3012964" y="2332893"/>
              <a:ext cx="232654" cy="412326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77" name="Rectangle 276"/>
            <p:cNvSpPr/>
            <p:nvPr/>
          </p:nvSpPr>
          <p:spPr>
            <a:xfrm>
              <a:off x="2780310" y="2332893"/>
              <a:ext cx="232654" cy="412326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78" name="Rectangle 277"/>
            <p:cNvSpPr/>
            <p:nvPr/>
          </p:nvSpPr>
          <p:spPr>
            <a:xfrm>
              <a:off x="2547656" y="2332893"/>
              <a:ext cx="232654" cy="412326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79" name="Rectangle 278"/>
            <p:cNvSpPr/>
            <p:nvPr/>
          </p:nvSpPr>
          <p:spPr>
            <a:xfrm>
              <a:off x="2315002" y="2332893"/>
              <a:ext cx="232654" cy="4123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80" name="Rectangle 279"/>
            <p:cNvSpPr/>
            <p:nvPr/>
          </p:nvSpPr>
          <p:spPr>
            <a:xfrm>
              <a:off x="2082348" y="2332893"/>
              <a:ext cx="232654" cy="4123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81" name="Group 286"/>
          <p:cNvGrpSpPr/>
          <p:nvPr/>
        </p:nvGrpSpPr>
        <p:grpSpPr>
          <a:xfrm>
            <a:off x="5991289" y="3959042"/>
            <a:ext cx="1395924" cy="412326"/>
            <a:chOff x="2082348" y="2332893"/>
            <a:chExt cx="1395924" cy="412326"/>
          </a:xfrm>
        </p:grpSpPr>
        <p:sp>
          <p:nvSpPr>
            <p:cNvPr id="282" name="Rectangle 281"/>
            <p:cNvSpPr/>
            <p:nvPr/>
          </p:nvSpPr>
          <p:spPr>
            <a:xfrm>
              <a:off x="3245618" y="2332893"/>
              <a:ext cx="232654" cy="412326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83" name="Rectangle 282"/>
            <p:cNvSpPr/>
            <p:nvPr/>
          </p:nvSpPr>
          <p:spPr>
            <a:xfrm>
              <a:off x="3012964" y="2332893"/>
              <a:ext cx="232654" cy="4123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84" name="Rectangle 283"/>
            <p:cNvSpPr/>
            <p:nvPr/>
          </p:nvSpPr>
          <p:spPr>
            <a:xfrm>
              <a:off x="2780310" y="2332893"/>
              <a:ext cx="232654" cy="4123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85" name="Rectangle 284"/>
            <p:cNvSpPr/>
            <p:nvPr/>
          </p:nvSpPr>
          <p:spPr>
            <a:xfrm>
              <a:off x="2547656" y="2332893"/>
              <a:ext cx="232654" cy="4123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86" name="Rectangle 285"/>
            <p:cNvSpPr/>
            <p:nvPr/>
          </p:nvSpPr>
          <p:spPr>
            <a:xfrm>
              <a:off x="2315002" y="2332893"/>
              <a:ext cx="232654" cy="4123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87" name="Rectangle 286"/>
            <p:cNvSpPr/>
            <p:nvPr/>
          </p:nvSpPr>
          <p:spPr>
            <a:xfrm>
              <a:off x="2082348" y="2332893"/>
              <a:ext cx="232654" cy="4123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88" name="TextBox 287"/>
          <p:cNvSpPr txBox="1"/>
          <p:nvPr/>
        </p:nvSpPr>
        <p:spPr>
          <a:xfrm>
            <a:off x="8058783" y="3959042"/>
            <a:ext cx="1081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/>
              <a:t>To </a:t>
            </a:r>
          </a:p>
          <a:p>
            <a:pPr algn="ctr"/>
            <a:r>
              <a:rPr lang="en-US" b="1" i="1" dirty="0" smtClean="0"/>
              <a:t>DRAM</a:t>
            </a:r>
            <a:endParaRPr lang="en-US" b="1" i="1" dirty="0"/>
          </a:p>
        </p:txBody>
      </p:sp>
      <p:sp>
        <p:nvSpPr>
          <p:cNvPr id="289" name="Trapezoid 288"/>
          <p:cNvSpPr/>
          <p:nvPr/>
        </p:nvSpPr>
        <p:spPr>
          <a:xfrm rot="5400000">
            <a:off x="6961804" y="3620712"/>
            <a:ext cx="1607929" cy="301107"/>
          </a:xfrm>
          <a:prstGeom prst="trapezoid">
            <a:avLst>
              <a:gd name="adj" fmla="val 102876"/>
            </a:avLst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0" name="TextBox 289"/>
          <p:cNvSpPr txBox="1"/>
          <p:nvPr/>
        </p:nvSpPr>
        <p:spPr>
          <a:xfrm>
            <a:off x="7595119" y="3212728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91" name="TextBox 290"/>
          <p:cNvSpPr txBox="1"/>
          <p:nvPr/>
        </p:nvSpPr>
        <p:spPr>
          <a:xfrm>
            <a:off x="7615215" y="396140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292" name="TextBox 291"/>
          <p:cNvSpPr txBox="1"/>
          <p:nvPr/>
        </p:nvSpPr>
        <p:spPr>
          <a:xfrm>
            <a:off x="6021433" y="2760212"/>
            <a:ext cx="1337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Low Priority</a:t>
            </a:r>
            <a:endParaRPr lang="en-US" b="1" i="1" dirty="0"/>
          </a:p>
        </p:txBody>
      </p:sp>
      <p:sp>
        <p:nvSpPr>
          <p:cNvPr id="293" name="TextBox 292"/>
          <p:cNvSpPr txBox="1"/>
          <p:nvPr/>
        </p:nvSpPr>
        <p:spPr>
          <a:xfrm>
            <a:off x="6003017" y="3636068"/>
            <a:ext cx="1393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High Priority</a:t>
            </a:r>
            <a:endParaRPr lang="en-US" b="1" i="1" dirty="0"/>
          </a:p>
        </p:txBody>
      </p:sp>
      <p:sp>
        <p:nvSpPr>
          <p:cNvPr id="294" name="TextBox 293"/>
          <p:cNvSpPr txBox="1"/>
          <p:nvPr/>
        </p:nvSpPr>
        <p:spPr>
          <a:xfrm>
            <a:off x="7134707" y="4793612"/>
            <a:ext cx="11128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Any Requests </a:t>
            </a:r>
          </a:p>
          <a:p>
            <a:pPr algn="ctr"/>
            <a:r>
              <a:rPr lang="en-US" sz="1200" dirty="0" smtClean="0"/>
              <a:t>in High Priority</a:t>
            </a:r>
            <a:endParaRPr lang="en-US" sz="1200" dirty="0"/>
          </a:p>
        </p:txBody>
      </p:sp>
      <p:cxnSp>
        <p:nvCxnSpPr>
          <p:cNvPr id="295" name="Straight Arrow Connector 294"/>
          <p:cNvCxnSpPr/>
          <p:nvPr/>
        </p:nvCxnSpPr>
        <p:spPr>
          <a:xfrm rot="5400000" flipH="1" flipV="1">
            <a:off x="7623334" y="4632039"/>
            <a:ext cx="27463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7" name="TextBox 296"/>
          <p:cNvSpPr txBox="1"/>
          <p:nvPr/>
        </p:nvSpPr>
        <p:spPr>
          <a:xfrm rot="5400000">
            <a:off x="4424365" y="4002342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……</a:t>
            </a:r>
            <a:endParaRPr lang="en-US" dirty="0"/>
          </a:p>
        </p:txBody>
      </p:sp>
      <p:sp>
        <p:nvSpPr>
          <p:cNvPr id="298" name="Rectangle 297"/>
          <p:cNvSpPr/>
          <p:nvPr/>
        </p:nvSpPr>
        <p:spPr>
          <a:xfrm rot="5400000">
            <a:off x="1151081" y="3407591"/>
            <a:ext cx="3727938" cy="59008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Bypassing Logic</a:t>
            </a:r>
            <a:endParaRPr lang="en-US" b="1" i="1" dirty="0">
              <a:solidFill>
                <a:schemeClr val="tx1"/>
              </a:solidFill>
            </a:endParaRPr>
          </a:p>
        </p:txBody>
      </p:sp>
      <p:cxnSp>
        <p:nvCxnSpPr>
          <p:cNvPr id="300" name="Straight Arrow Connector 299"/>
          <p:cNvCxnSpPr/>
          <p:nvPr/>
        </p:nvCxnSpPr>
        <p:spPr>
          <a:xfrm>
            <a:off x="7399494" y="3309359"/>
            <a:ext cx="215721" cy="15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1" name="Straight Arrow Connector 300"/>
          <p:cNvCxnSpPr/>
          <p:nvPr/>
        </p:nvCxnSpPr>
        <p:spPr>
          <a:xfrm>
            <a:off x="7399494" y="4158433"/>
            <a:ext cx="215721" cy="15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2" name="Straight Arrow Connector 301"/>
          <p:cNvCxnSpPr/>
          <p:nvPr/>
        </p:nvCxnSpPr>
        <p:spPr>
          <a:xfrm>
            <a:off x="5572125" y="3312535"/>
            <a:ext cx="419164" cy="15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3" name="Straight Arrow Connector 302"/>
          <p:cNvCxnSpPr/>
          <p:nvPr/>
        </p:nvCxnSpPr>
        <p:spPr>
          <a:xfrm>
            <a:off x="5572125" y="4156845"/>
            <a:ext cx="419164" cy="15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4" name="Straight Arrow Connector 303"/>
          <p:cNvCxnSpPr/>
          <p:nvPr/>
        </p:nvCxnSpPr>
        <p:spPr>
          <a:xfrm>
            <a:off x="5090013" y="4720617"/>
            <a:ext cx="482112" cy="1588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5" name="Straight Arrow Connector 304"/>
          <p:cNvCxnSpPr/>
          <p:nvPr/>
        </p:nvCxnSpPr>
        <p:spPr>
          <a:xfrm flipV="1">
            <a:off x="5573713" y="2320950"/>
            <a:ext cx="0" cy="2399667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6" name="Straight Arrow Connector 305"/>
          <p:cNvCxnSpPr/>
          <p:nvPr/>
        </p:nvCxnSpPr>
        <p:spPr>
          <a:xfrm>
            <a:off x="5091601" y="3496472"/>
            <a:ext cx="482112" cy="1588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7" name="Straight Arrow Connector 306"/>
          <p:cNvCxnSpPr/>
          <p:nvPr/>
        </p:nvCxnSpPr>
        <p:spPr>
          <a:xfrm>
            <a:off x="5091601" y="2889513"/>
            <a:ext cx="482112" cy="1588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8" name="Straight Arrow Connector 307"/>
          <p:cNvCxnSpPr/>
          <p:nvPr/>
        </p:nvCxnSpPr>
        <p:spPr>
          <a:xfrm>
            <a:off x="5091601" y="2320950"/>
            <a:ext cx="482112" cy="1588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9" name="Straight Arrow Connector 308"/>
          <p:cNvCxnSpPr/>
          <p:nvPr/>
        </p:nvCxnSpPr>
        <p:spPr>
          <a:xfrm>
            <a:off x="3014256" y="1668512"/>
            <a:ext cx="2557869" cy="3970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Arrow Connector 309"/>
          <p:cNvCxnSpPr>
            <a:endCxn id="298" idx="1"/>
          </p:cNvCxnSpPr>
          <p:nvPr/>
        </p:nvCxnSpPr>
        <p:spPr>
          <a:xfrm rot="5400000">
            <a:off x="2929576" y="1753192"/>
            <a:ext cx="170948" cy="1588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3" name="TextBox 312"/>
          <p:cNvSpPr txBox="1"/>
          <p:nvPr/>
        </p:nvSpPr>
        <p:spPr>
          <a:xfrm>
            <a:off x="3373489" y="1349317"/>
            <a:ext cx="185435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 smtClean="0">
                <a:solidFill>
                  <a:srgbClr val="FF0000"/>
                </a:solidFill>
              </a:rPr>
              <a:t>Mostly-miss, All-miss</a:t>
            </a:r>
            <a:endParaRPr lang="en-US" sz="1500" b="1" i="1" dirty="0">
              <a:solidFill>
                <a:srgbClr val="FF0000"/>
              </a:solidFill>
            </a:endParaRPr>
          </a:p>
        </p:txBody>
      </p:sp>
      <p:sp>
        <p:nvSpPr>
          <p:cNvPr id="314" name="TextBox 313"/>
          <p:cNvSpPr txBox="1"/>
          <p:nvPr/>
        </p:nvSpPr>
        <p:spPr>
          <a:xfrm>
            <a:off x="3048635" y="6125517"/>
            <a:ext cx="53812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66FF"/>
                </a:solidFill>
              </a:rPr>
              <a:t>Warp-type-aware </a:t>
            </a:r>
            <a:r>
              <a:rPr lang="en-US" sz="2400" b="1" i="1" dirty="0">
                <a:solidFill>
                  <a:srgbClr val="0066FF"/>
                </a:solidFill>
              </a:rPr>
              <a:t>C</a:t>
            </a:r>
            <a:r>
              <a:rPr lang="en-US" sz="2400" b="1" i="1" dirty="0" smtClean="0">
                <a:solidFill>
                  <a:srgbClr val="0066FF"/>
                </a:solidFill>
              </a:rPr>
              <a:t>ache Insertion Policy</a:t>
            </a:r>
            <a:endParaRPr lang="en-US" sz="2400" b="1" i="1" dirty="0">
              <a:solidFill>
                <a:srgbClr val="0066FF"/>
              </a:solidFill>
            </a:endParaRPr>
          </a:p>
        </p:txBody>
      </p:sp>
      <p:cxnSp>
        <p:nvCxnSpPr>
          <p:cNvPr id="315" name="Straight Arrow Connector 314"/>
          <p:cNvCxnSpPr/>
          <p:nvPr/>
        </p:nvCxnSpPr>
        <p:spPr>
          <a:xfrm>
            <a:off x="4689191" y="6125517"/>
            <a:ext cx="3798699" cy="1588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Arrow Connector 315"/>
          <p:cNvCxnSpPr/>
          <p:nvPr/>
        </p:nvCxnSpPr>
        <p:spPr>
          <a:xfrm rot="5400000" flipH="1" flipV="1">
            <a:off x="7804076" y="5453966"/>
            <a:ext cx="1369217" cy="1588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Arrow Connector 317"/>
          <p:cNvCxnSpPr/>
          <p:nvPr/>
        </p:nvCxnSpPr>
        <p:spPr>
          <a:xfrm flipV="1">
            <a:off x="4687604" y="5576823"/>
            <a:ext cx="1590" cy="5502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1" name="Straight Arrow Connector 320"/>
          <p:cNvCxnSpPr/>
          <p:nvPr/>
        </p:nvCxnSpPr>
        <p:spPr>
          <a:xfrm rot="5400000" flipH="1" flipV="1">
            <a:off x="4336985" y="2891542"/>
            <a:ext cx="2475044" cy="1588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457200" y="979365"/>
            <a:ext cx="8229600" cy="0"/>
          </a:xfrm>
          <a:prstGeom prst="line">
            <a:avLst/>
          </a:prstGeom>
          <a:ln w="38100" cmpd="sng">
            <a:solidFill>
              <a:schemeClr val="tx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Down Arrow 94"/>
          <p:cNvSpPr/>
          <p:nvPr/>
        </p:nvSpPr>
        <p:spPr>
          <a:xfrm rot="16200000">
            <a:off x="3379744" y="3603091"/>
            <a:ext cx="452435" cy="198910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131383" y="1052980"/>
            <a:ext cx="2042920" cy="5534202"/>
          </a:xfrm>
          <a:prstGeom prst="rect">
            <a:avLst/>
          </a:prstGeom>
          <a:solidFill>
            <a:schemeClr val="bg1">
              <a:alpha val="6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80" name="Picture 79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139" y="6425519"/>
            <a:ext cx="1315038" cy="380494"/>
          </a:xfrm>
          <a:prstGeom prst="rect">
            <a:avLst/>
          </a:prstGeom>
        </p:spPr>
      </p:pic>
      <p:sp>
        <p:nvSpPr>
          <p:cNvPr id="63" name="Rectangle 62"/>
          <p:cNvSpPr/>
          <p:nvPr/>
        </p:nvSpPr>
        <p:spPr>
          <a:xfrm>
            <a:off x="2218097" y="1422312"/>
            <a:ext cx="3400998" cy="4475787"/>
          </a:xfrm>
          <a:prstGeom prst="rect">
            <a:avLst/>
          </a:prstGeom>
          <a:solidFill>
            <a:schemeClr val="bg1">
              <a:alpha val="6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615919" y="1970056"/>
            <a:ext cx="3558660" cy="3943709"/>
          </a:xfrm>
          <a:prstGeom prst="rect">
            <a:avLst/>
          </a:prstGeom>
          <a:solidFill>
            <a:schemeClr val="bg1">
              <a:alpha val="6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523805" y="5898099"/>
            <a:ext cx="6620195" cy="823376"/>
          </a:xfrm>
          <a:prstGeom prst="rect">
            <a:avLst/>
          </a:prstGeom>
          <a:solidFill>
            <a:schemeClr val="bg1">
              <a:alpha val="6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9991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04"/>
            <a:ext cx="8686800" cy="847546"/>
          </a:xfrm>
        </p:spPr>
        <p:txBody>
          <a:bodyPr/>
          <a:lstStyle/>
          <a:p>
            <a:pPr algn="l"/>
            <a:r>
              <a:rPr lang="en-US" dirty="0" smtClean="0"/>
              <a:t>Warp-type-aware Cache Bypassing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094944"/>
            <a:ext cx="8500533" cy="5517543"/>
          </a:xfrm>
        </p:spPr>
        <p:txBody>
          <a:bodyPr>
            <a:normAutofit/>
          </a:bodyPr>
          <a:lstStyle/>
          <a:p>
            <a:r>
              <a:rPr lang="en-US" b="1" dirty="0" smtClean="0"/>
              <a:t>Goal: </a:t>
            </a:r>
          </a:p>
          <a:p>
            <a:pPr lvl="1"/>
            <a:r>
              <a:rPr lang="en-US" dirty="0" smtClean="0"/>
              <a:t>Convert </a:t>
            </a:r>
            <a:r>
              <a:rPr lang="en-US" b="1" dirty="0" smtClean="0">
                <a:solidFill>
                  <a:srgbClr val="0000FF"/>
                </a:solidFill>
              </a:rPr>
              <a:t>mostly-hit</a:t>
            </a:r>
            <a:r>
              <a:rPr lang="en-US" dirty="0" smtClean="0"/>
              <a:t> warps to </a:t>
            </a:r>
            <a:r>
              <a:rPr lang="en-US" b="1" dirty="0" smtClean="0">
                <a:solidFill>
                  <a:srgbClr val="0000FF"/>
                </a:solidFill>
              </a:rPr>
              <a:t>all-hit</a:t>
            </a:r>
            <a:r>
              <a:rPr lang="en-US" dirty="0" smtClean="0"/>
              <a:t> warps</a:t>
            </a:r>
          </a:p>
          <a:p>
            <a:pPr lvl="1"/>
            <a:r>
              <a:rPr lang="en-US" dirty="0" smtClean="0"/>
              <a:t>Convert </a:t>
            </a:r>
            <a:r>
              <a:rPr lang="en-US" b="1" dirty="0" smtClean="0">
                <a:solidFill>
                  <a:srgbClr val="FF0000"/>
                </a:solidFill>
              </a:rPr>
              <a:t>mostly-miss </a:t>
            </a:r>
            <a:r>
              <a:rPr lang="en-US" dirty="0" smtClean="0"/>
              <a:t>warps to </a:t>
            </a:r>
            <a:r>
              <a:rPr lang="en-US" b="1" dirty="0" smtClean="0">
                <a:solidFill>
                  <a:srgbClr val="FF0000"/>
                </a:solidFill>
              </a:rPr>
              <a:t>all-miss </a:t>
            </a:r>
            <a:r>
              <a:rPr lang="en-US" dirty="0" smtClean="0"/>
              <a:t>warps</a:t>
            </a:r>
            <a:endParaRPr lang="en-US" dirty="0"/>
          </a:p>
          <a:p>
            <a:r>
              <a:rPr lang="en-US" b="1" dirty="0" smtClean="0"/>
              <a:t>Our Solution:</a:t>
            </a:r>
            <a:r>
              <a:rPr lang="en-US" dirty="0" smtClean="0"/>
              <a:t> 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All-miss and mostly-miss</a:t>
            </a:r>
            <a:r>
              <a:rPr lang="en-US" dirty="0" smtClean="0"/>
              <a:t> warps </a:t>
            </a:r>
            <a:r>
              <a:rPr lang="en-US" dirty="0" smtClean="0">
                <a:sym typeface="Wingdings"/>
              </a:rPr>
              <a:t> </a:t>
            </a:r>
            <a:r>
              <a:rPr lang="en-US" b="1" dirty="0" smtClean="0">
                <a:solidFill>
                  <a:srgbClr val="FF0000"/>
                </a:solidFill>
                <a:sym typeface="Wingdings"/>
              </a:rPr>
              <a:t>Bypass L2</a:t>
            </a:r>
            <a:endParaRPr lang="en-US" b="1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Adjust how we identify warps to </a:t>
            </a:r>
            <a:r>
              <a:rPr lang="en-US" b="1" dirty="0" smtClean="0">
                <a:solidFill>
                  <a:srgbClr val="0000FF"/>
                </a:solidFill>
              </a:rPr>
              <a:t>maintain miss rate</a:t>
            </a:r>
          </a:p>
          <a:p>
            <a:r>
              <a:rPr lang="en-US" b="1" dirty="0" smtClean="0"/>
              <a:t>Key Benefits:</a:t>
            </a:r>
          </a:p>
          <a:p>
            <a:pPr lvl="1"/>
            <a:r>
              <a:rPr lang="en-US" b="1" dirty="0" smtClean="0">
                <a:solidFill>
                  <a:srgbClr val="0000FF"/>
                </a:solidFill>
              </a:rPr>
              <a:t>More all-hit</a:t>
            </a:r>
            <a:r>
              <a:rPr lang="en-US" dirty="0" smtClean="0"/>
              <a:t> warps</a:t>
            </a:r>
          </a:p>
          <a:p>
            <a:pPr lvl="1"/>
            <a:r>
              <a:rPr lang="en-US" dirty="0" smtClean="0"/>
              <a:t>Reduce queuing latency for all warps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979365"/>
            <a:ext cx="8229600" cy="0"/>
          </a:xfrm>
          <a:prstGeom prst="line">
            <a:avLst/>
          </a:prstGeom>
          <a:ln w="38100" cmpd="sng">
            <a:solidFill>
              <a:schemeClr val="tx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6" name="Picture 5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139" y="6425519"/>
            <a:ext cx="1315038" cy="380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800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TextBox 311"/>
          <p:cNvSpPr txBox="1"/>
          <p:nvPr/>
        </p:nvSpPr>
        <p:spPr>
          <a:xfrm>
            <a:off x="2086715" y="960647"/>
            <a:ext cx="48935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66FF"/>
                </a:solidFill>
              </a:rPr>
              <a:t>Warp-type-aware </a:t>
            </a:r>
            <a:r>
              <a:rPr lang="en-US" sz="2400" b="1" i="1" dirty="0">
                <a:solidFill>
                  <a:srgbClr val="0066FF"/>
                </a:solidFill>
              </a:rPr>
              <a:t>C</a:t>
            </a:r>
            <a:r>
              <a:rPr lang="en-US" sz="2400" b="1" i="1" dirty="0" smtClean="0">
                <a:solidFill>
                  <a:srgbClr val="0066FF"/>
                </a:solidFill>
              </a:rPr>
              <a:t>ache Bypassing</a:t>
            </a:r>
            <a:endParaRPr lang="en-US" sz="2400" b="1" i="1" dirty="0">
              <a:solidFill>
                <a:srgbClr val="0066FF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2060435" y="1101037"/>
            <a:ext cx="5074271" cy="321275"/>
          </a:xfrm>
          <a:prstGeom prst="rect">
            <a:avLst/>
          </a:prstGeom>
          <a:solidFill>
            <a:schemeClr val="bg1">
              <a:alpha val="6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34" name="Rectangle 233"/>
          <p:cNvSpPr/>
          <p:nvPr/>
        </p:nvSpPr>
        <p:spPr>
          <a:xfrm>
            <a:off x="5739254" y="2532172"/>
            <a:ext cx="2450153" cy="275324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Warp-type-aware</a:t>
            </a:r>
          </a:p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Memory Scheduler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5739257" y="2532175"/>
            <a:ext cx="2450153" cy="275324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30604"/>
            <a:ext cx="8373035" cy="847546"/>
          </a:xfrm>
        </p:spPr>
        <p:txBody>
          <a:bodyPr/>
          <a:lstStyle/>
          <a:p>
            <a:pPr algn="l"/>
            <a:r>
              <a:rPr lang="en-US" dirty="0" smtClean="0"/>
              <a:t>Warp-type-aware Cache Insertion</a:t>
            </a:r>
            <a:endParaRPr lang="en-US" dirty="0"/>
          </a:p>
        </p:txBody>
      </p:sp>
      <p:sp>
        <p:nvSpPr>
          <p:cNvPr id="235" name="Rectangle 234"/>
          <p:cNvSpPr/>
          <p:nvPr/>
        </p:nvSpPr>
        <p:spPr>
          <a:xfrm rot="5400000">
            <a:off x="-60348" y="3388410"/>
            <a:ext cx="3727938" cy="6488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Warp Type Identification Logic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36" name="TextBox 235"/>
          <p:cNvSpPr txBox="1"/>
          <p:nvPr/>
        </p:nvSpPr>
        <p:spPr>
          <a:xfrm>
            <a:off x="43794" y="3421584"/>
            <a:ext cx="1081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/>
              <a:t>Memory</a:t>
            </a:r>
          </a:p>
          <a:p>
            <a:pPr algn="ctr"/>
            <a:r>
              <a:rPr lang="en-US" b="1" i="1" dirty="0" smtClean="0"/>
              <a:t>Request</a:t>
            </a:r>
            <a:endParaRPr lang="en-US" b="1" i="1" dirty="0"/>
          </a:p>
        </p:txBody>
      </p:sp>
      <p:sp>
        <p:nvSpPr>
          <p:cNvPr id="237" name="Down Arrow 236"/>
          <p:cNvSpPr/>
          <p:nvPr/>
        </p:nvSpPr>
        <p:spPr>
          <a:xfrm rot="16200000">
            <a:off x="2198132" y="3623235"/>
            <a:ext cx="452435" cy="198910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9" name="Rectangle 238"/>
          <p:cNvSpPr/>
          <p:nvPr/>
        </p:nvSpPr>
        <p:spPr>
          <a:xfrm>
            <a:off x="3912340" y="1848885"/>
            <a:ext cx="1348494" cy="3727938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Shared L2 Cache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40" name="Rectangle 239"/>
          <p:cNvSpPr/>
          <p:nvPr/>
        </p:nvSpPr>
        <p:spPr>
          <a:xfrm>
            <a:off x="4132203" y="2119847"/>
            <a:ext cx="957810" cy="4123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Bank 0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41" name="Rectangle 240"/>
          <p:cNvSpPr/>
          <p:nvPr/>
        </p:nvSpPr>
        <p:spPr>
          <a:xfrm>
            <a:off x="4132203" y="2684573"/>
            <a:ext cx="957810" cy="4123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Bank 1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42" name="Rectangle 241"/>
          <p:cNvSpPr/>
          <p:nvPr/>
        </p:nvSpPr>
        <p:spPr>
          <a:xfrm>
            <a:off x="4132203" y="3290309"/>
            <a:ext cx="957810" cy="4123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Bank 2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43" name="Rectangle 242"/>
          <p:cNvSpPr/>
          <p:nvPr/>
        </p:nvSpPr>
        <p:spPr>
          <a:xfrm>
            <a:off x="4132203" y="4505094"/>
            <a:ext cx="957810" cy="4123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Bank n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72" name="Down Arrow 271"/>
          <p:cNvSpPr/>
          <p:nvPr/>
        </p:nvSpPr>
        <p:spPr>
          <a:xfrm rot="16200000">
            <a:off x="1024758" y="3643983"/>
            <a:ext cx="452435" cy="198910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3" name="Down Arrow 272"/>
          <p:cNvSpPr/>
          <p:nvPr/>
        </p:nvSpPr>
        <p:spPr>
          <a:xfrm rot="16200000">
            <a:off x="8361128" y="3658582"/>
            <a:ext cx="452435" cy="198910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74" name="Group 279"/>
          <p:cNvGrpSpPr/>
          <p:nvPr/>
        </p:nvGrpSpPr>
        <p:grpSpPr>
          <a:xfrm>
            <a:off x="5991289" y="3119494"/>
            <a:ext cx="1395924" cy="412326"/>
            <a:chOff x="2082348" y="2332893"/>
            <a:chExt cx="1395924" cy="412326"/>
          </a:xfrm>
        </p:grpSpPr>
        <p:sp>
          <p:nvSpPr>
            <p:cNvPr id="275" name="Rectangle 274"/>
            <p:cNvSpPr/>
            <p:nvPr/>
          </p:nvSpPr>
          <p:spPr>
            <a:xfrm>
              <a:off x="3245618" y="2332893"/>
              <a:ext cx="232654" cy="412326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76" name="Rectangle 275"/>
            <p:cNvSpPr/>
            <p:nvPr/>
          </p:nvSpPr>
          <p:spPr>
            <a:xfrm>
              <a:off x="3012964" y="2332893"/>
              <a:ext cx="232654" cy="412326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77" name="Rectangle 276"/>
            <p:cNvSpPr/>
            <p:nvPr/>
          </p:nvSpPr>
          <p:spPr>
            <a:xfrm>
              <a:off x="2780310" y="2332893"/>
              <a:ext cx="232654" cy="412326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78" name="Rectangle 277"/>
            <p:cNvSpPr/>
            <p:nvPr/>
          </p:nvSpPr>
          <p:spPr>
            <a:xfrm>
              <a:off x="2547656" y="2332893"/>
              <a:ext cx="232654" cy="412326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79" name="Rectangle 278"/>
            <p:cNvSpPr/>
            <p:nvPr/>
          </p:nvSpPr>
          <p:spPr>
            <a:xfrm>
              <a:off x="2315002" y="2332893"/>
              <a:ext cx="232654" cy="4123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80" name="Rectangle 279"/>
            <p:cNvSpPr/>
            <p:nvPr/>
          </p:nvSpPr>
          <p:spPr>
            <a:xfrm>
              <a:off x="2082348" y="2332893"/>
              <a:ext cx="232654" cy="4123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81" name="Group 286"/>
          <p:cNvGrpSpPr/>
          <p:nvPr/>
        </p:nvGrpSpPr>
        <p:grpSpPr>
          <a:xfrm>
            <a:off x="5991289" y="3959042"/>
            <a:ext cx="1395924" cy="412326"/>
            <a:chOff x="2082348" y="2332893"/>
            <a:chExt cx="1395924" cy="412326"/>
          </a:xfrm>
        </p:grpSpPr>
        <p:sp>
          <p:nvSpPr>
            <p:cNvPr id="282" name="Rectangle 281"/>
            <p:cNvSpPr/>
            <p:nvPr/>
          </p:nvSpPr>
          <p:spPr>
            <a:xfrm>
              <a:off x="3245618" y="2332893"/>
              <a:ext cx="232654" cy="412326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83" name="Rectangle 282"/>
            <p:cNvSpPr/>
            <p:nvPr/>
          </p:nvSpPr>
          <p:spPr>
            <a:xfrm>
              <a:off x="3012964" y="2332893"/>
              <a:ext cx="232654" cy="4123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84" name="Rectangle 283"/>
            <p:cNvSpPr/>
            <p:nvPr/>
          </p:nvSpPr>
          <p:spPr>
            <a:xfrm>
              <a:off x="2780310" y="2332893"/>
              <a:ext cx="232654" cy="4123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85" name="Rectangle 284"/>
            <p:cNvSpPr/>
            <p:nvPr/>
          </p:nvSpPr>
          <p:spPr>
            <a:xfrm>
              <a:off x="2547656" y="2332893"/>
              <a:ext cx="232654" cy="4123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86" name="Rectangle 285"/>
            <p:cNvSpPr/>
            <p:nvPr/>
          </p:nvSpPr>
          <p:spPr>
            <a:xfrm>
              <a:off x="2315002" y="2332893"/>
              <a:ext cx="232654" cy="4123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87" name="Rectangle 286"/>
            <p:cNvSpPr/>
            <p:nvPr/>
          </p:nvSpPr>
          <p:spPr>
            <a:xfrm>
              <a:off x="2082348" y="2332893"/>
              <a:ext cx="232654" cy="4123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88" name="TextBox 287"/>
          <p:cNvSpPr txBox="1"/>
          <p:nvPr/>
        </p:nvSpPr>
        <p:spPr>
          <a:xfrm>
            <a:off x="8058783" y="3959042"/>
            <a:ext cx="1081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/>
              <a:t>To </a:t>
            </a:r>
          </a:p>
          <a:p>
            <a:pPr algn="ctr"/>
            <a:r>
              <a:rPr lang="en-US" b="1" i="1" dirty="0" smtClean="0"/>
              <a:t>DRAM</a:t>
            </a:r>
            <a:endParaRPr lang="en-US" b="1" i="1" dirty="0"/>
          </a:p>
        </p:txBody>
      </p:sp>
      <p:sp>
        <p:nvSpPr>
          <p:cNvPr id="289" name="Trapezoid 288"/>
          <p:cNvSpPr/>
          <p:nvPr/>
        </p:nvSpPr>
        <p:spPr>
          <a:xfrm rot="5400000">
            <a:off x="6961804" y="3620712"/>
            <a:ext cx="1607929" cy="301107"/>
          </a:xfrm>
          <a:prstGeom prst="trapezoid">
            <a:avLst>
              <a:gd name="adj" fmla="val 102876"/>
            </a:avLst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0" name="TextBox 289"/>
          <p:cNvSpPr txBox="1"/>
          <p:nvPr/>
        </p:nvSpPr>
        <p:spPr>
          <a:xfrm>
            <a:off x="7595119" y="3212728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91" name="TextBox 290"/>
          <p:cNvSpPr txBox="1"/>
          <p:nvPr/>
        </p:nvSpPr>
        <p:spPr>
          <a:xfrm>
            <a:off x="7615215" y="396140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292" name="TextBox 291"/>
          <p:cNvSpPr txBox="1"/>
          <p:nvPr/>
        </p:nvSpPr>
        <p:spPr>
          <a:xfrm>
            <a:off x="6021433" y="2760212"/>
            <a:ext cx="1337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Low Priority</a:t>
            </a:r>
            <a:endParaRPr lang="en-US" b="1" i="1" dirty="0"/>
          </a:p>
        </p:txBody>
      </p:sp>
      <p:sp>
        <p:nvSpPr>
          <p:cNvPr id="293" name="TextBox 292"/>
          <p:cNvSpPr txBox="1"/>
          <p:nvPr/>
        </p:nvSpPr>
        <p:spPr>
          <a:xfrm>
            <a:off x="6003017" y="3636068"/>
            <a:ext cx="1393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High Priority</a:t>
            </a:r>
            <a:endParaRPr lang="en-US" b="1" i="1" dirty="0"/>
          </a:p>
        </p:txBody>
      </p:sp>
      <p:sp>
        <p:nvSpPr>
          <p:cNvPr id="294" name="TextBox 293"/>
          <p:cNvSpPr txBox="1"/>
          <p:nvPr/>
        </p:nvSpPr>
        <p:spPr>
          <a:xfrm>
            <a:off x="7134707" y="4793612"/>
            <a:ext cx="11128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Any Requests </a:t>
            </a:r>
          </a:p>
          <a:p>
            <a:pPr algn="ctr"/>
            <a:r>
              <a:rPr lang="en-US" sz="1200" dirty="0" smtClean="0"/>
              <a:t>in High Priority</a:t>
            </a:r>
            <a:endParaRPr lang="en-US" sz="1200" dirty="0"/>
          </a:p>
        </p:txBody>
      </p:sp>
      <p:cxnSp>
        <p:nvCxnSpPr>
          <p:cNvPr id="295" name="Straight Arrow Connector 294"/>
          <p:cNvCxnSpPr/>
          <p:nvPr/>
        </p:nvCxnSpPr>
        <p:spPr>
          <a:xfrm rot="5400000" flipH="1" flipV="1">
            <a:off x="7623334" y="4632039"/>
            <a:ext cx="27463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7" name="TextBox 296"/>
          <p:cNvSpPr txBox="1"/>
          <p:nvPr/>
        </p:nvSpPr>
        <p:spPr>
          <a:xfrm rot="5400000">
            <a:off x="4424365" y="4002342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……</a:t>
            </a:r>
            <a:endParaRPr lang="en-US" dirty="0"/>
          </a:p>
        </p:txBody>
      </p:sp>
      <p:sp>
        <p:nvSpPr>
          <p:cNvPr id="298" name="Rectangle 297"/>
          <p:cNvSpPr/>
          <p:nvPr/>
        </p:nvSpPr>
        <p:spPr>
          <a:xfrm rot="5400000">
            <a:off x="1151081" y="3407591"/>
            <a:ext cx="3727938" cy="59008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Bypassing Logic</a:t>
            </a:r>
            <a:endParaRPr lang="en-US" b="1" i="1" dirty="0">
              <a:solidFill>
                <a:schemeClr val="tx1"/>
              </a:solidFill>
            </a:endParaRPr>
          </a:p>
        </p:txBody>
      </p:sp>
      <p:cxnSp>
        <p:nvCxnSpPr>
          <p:cNvPr id="300" name="Straight Arrow Connector 299"/>
          <p:cNvCxnSpPr/>
          <p:nvPr/>
        </p:nvCxnSpPr>
        <p:spPr>
          <a:xfrm>
            <a:off x="7399494" y="3309359"/>
            <a:ext cx="215721" cy="15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1" name="Straight Arrow Connector 300"/>
          <p:cNvCxnSpPr/>
          <p:nvPr/>
        </p:nvCxnSpPr>
        <p:spPr>
          <a:xfrm>
            <a:off x="7399494" y="4158433"/>
            <a:ext cx="215721" cy="15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2" name="Straight Arrow Connector 301"/>
          <p:cNvCxnSpPr/>
          <p:nvPr/>
        </p:nvCxnSpPr>
        <p:spPr>
          <a:xfrm>
            <a:off x="5572125" y="3312535"/>
            <a:ext cx="419164" cy="15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3" name="Straight Arrow Connector 302"/>
          <p:cNvCxnSpPr/>
          <p:nvPr/>
        </p:nvCxnSpPr>
        <p:spPr>
          <a:xfrm>
            <a:off x="5572125" y="4156845"/>
            <a:ext cx="419164" cy="15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4" name="Straight Arrow Connector 303"/>
          <p:cNvCxnSpPr/>
          <p:nvPr/>
        </p:nvCxnSpPr>
        <p:spPr>
          <a:xfrm>
            <a:off x="5090013" y="4720617"/>
            <a:ext cx="482112" cy="1588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5" name="Straight Arrow Connector 304"/>
          <p:cNvCxnSpPr/>
          <p:nvPr/>
        </p:nvCxnSpPr>
        <p:spPr>
          <a:xfrm flipV="1">
            <a:off x="5573713" y="2320950"/>
            <a:ext cx="0" cy="2399667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6" name="Straight Arrow Connector 305"/>
          <p:cNvCxnSpPr/>
          <p:nvPr/>
        </p:nvCxnSpPr>
        <p:spPr>
          <a:xfrm>
            <a:off x="5091601" y="3496472"/>
            <a:ext cx="482112" cy="1588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7" name="Straight Arrow Connector 306"/>
          <p:cNvCxnSpPr/>
          <p:nvPr/>
        </p:nvCxnSpPr>
        <p:spPr>
          <a:xfrm>
            <a:off x="5091601" y="2889513"/>
            <a:ext cx="482112" cy="1588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8" name="Straight Arrow Connector 307"/>
          <p:cNvCxnSpPr/>
          <p:nvPr/>
        </p:nvCxnSpPr>
        <p:spPr>
          <a:xfrm>
            <a:off x="5091601" y="2320950"/>
            <a:ext cx="482112" cy="1588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9" name="Straight Arrow Connector 308"/>
          <p:cNvCxnSpPr/>
          <p:nvPr/>
        </p:nvCxnSpPr>
        <p:spPr>
          <a:xfrm>
            <a:off x="3014256" y="1668512"/>
            <a:ext cx="2557869" cy="3970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Arrow Connector 309"/>
          <p:cNvCxnSpPr>
            <a:endCxn id="298" idx="1"/>
          </p:cNvCxnSpPr>
          <p:nvPr/>
        </p:nvCxnSpPr>
        <p:spPr>
          <a:xfrm rot="5400000">
            <a:off x="2929576" y="1753192"/>
            <a:ext cx="170948" cy="1588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3" name="TextBox 312"/>
          <p:cNvSpPr txBox="1"/>
          <p:nvPr/>
        </p:nvSpPr>
        <p:spPr>
          <a:xfrm>
            <a:off x="3373489" y="1349317"/>
            <a:ext cx="185435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 smtClean="0">
                <a:solidFill>
                  <a:srgbClr val="FF0000"/>
                </a:solidFill>
              </a:rPr>
              <a:t>Mostly-miss, All-miss</a:t>
            </a:r>
            <a:endParaRPr lang="en-US" sz="1500" b="1" i="1" dirty="0">
              <a:solidFill>
                <a:srgbClr val="FF0000"/>
              </a:solidFill>
            </a:endParaRPr>
          </a:p>
        </p:txBody>
      </p:sp>
      <p:sp>
        <p:nvSpPr>
          <p:cNvPr id="314" name="TextBox 313"/>
          <p:cNvSpPr txBox="1"/>
          <p:nvPr/>
        </p:nvSpPr>
        <p:spPr>
          <a:xfrm>
            <a:off x="3048635" y="6125517"/>
            <a:ext cx="53812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66FF"/>
                </a:solidFill>
              </a:rPr>
              <a:t>Warp-type-aware </a:t>
            </a:r>
            <a:r>
              <a:rPr lang="en-US" sz="2400" b="1" i="1" dirty="0">
                <a:solidFill>
                  <a:srgbClr val="0066FF"/>
                </a:solidFill>
              </a:rPr>
              <a:t>C</a:t>
            </a:r>
            <a:r>
              <a:rPr lang="en-US" sz="2400" b="1" i="1" dirty="0" smtClean="0">
                <a:solidFill>
                  <a:srgbClr val="0066FF"/>
                </a:solidFill>
              </a:rPr>
              <a:t>ache Insertion Policy</a:t>
            </a:r>
            <a:endParaRPr lang="en-US" sz="2400" b="1" i="1" dirty="0">
              <a:solidFill>
                <a:srgbClr val="0066FF"/>
              </a:solidFill>
            </a:endParaRPr>
          </a:p>
        </p:txBody>
      </p:sp>
      <p:cxnSp>
        <p:nvCxnSpPr>
          <p:cNvPr id="315" name="Straight Arrow Connector 314"/>
          <p:cNvCxnSpPr/>
          <p:nvPr/>
        </p:nvCxnSpPr>
        <p:spPr>
          <a:xfrm>
            <a:off x="4689191" y="6125517"/>
            <a:ext cx="3798699" cy="1588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Arrow Connector 315"/>
          <p:cNvCxnSpPr/>
          <p:nvPr/>
        </p:nvCxnSpPr>
        <p:spPr>
          <a:xfrm rot="5400000" flipH="1" flipV="1">
            <a:off x="7804076" y="5453966"/>
            <a:ext cx="1369217" cy="1588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Arrow Connector 317"/>
          <p:cNvCxnSpPr/>
          <p:nvPr/>
        </p:nvCxnSpPr>
        <p:spPr>
          <a:xfrm flipV="1">
            <a:off x="4687604" y="5576823"/>
            <a:ext cx="1590" cy="5502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1" name="Straight Arrow Connector 320"/>
          <p:cNvCxnSpPr/>
          <p:nvPr/>
        </p:nvCxnSpPr>
        <p:spPr>
          <a:xfrm rot="5400000" flipH="1" flipV="1">
            <a:off x="4336985" y="2891542"/>
            <a:ext cx="2475044" cy="1588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457200" y="979365"/>
            <a:ext cx="8229600" cy="0"/>
          </a:xfrm>
          <a:prstGeom prst="line">
            <a:avLst/>
          </a:prstGeom>
          <a:ln w="38100" cmpd="sng">
            <a:solidFill>
              <a:schemeClr val="tx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Down Arrow 94"/>
          <p:cNvSpPr/>
          <p:nvPr/>
        </p:nvSpPr>
        <p:spPr>
          <a:xfrm rot="16200000">
            <a:off x="3379744" y="3603091"/>
            <a:ext cx="452435" cy="198910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131383" y="1052980"/>
            <a:ext cx="2042920" cy="5534202"/>
          </a:xfrm>
          <a:prstGeom prst="rect">
            <a:avLst/>
          </a:prstGeom>
          <a:solidFill>
            <a:schemeClr val="bg1">
              <a:alpha val="6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80" name="Picture 79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139" y="6425519"/>
            <a:ext cx="1315038" cy="380494"/>
          </a:xfrm>
          <a:prstGeom prst="rect">
            <a:avLst/>
          </a:prstGeom>
        </p:spPr>
      </p:pic>
      <p:sp>
        <p:nvSpPr>
          <p:cNvPr id="63" name="Rectangle 62"/>
          <p:cNvSpPr/>
          <p:nvPr/>
        </p:nvSpPr>
        <p:spPr>
          <a:xfrm>
            <a:off x="2218097" y="1422312"/>
            <a:ext cx="3400998" cy="4475787"/>
          </a:xfrm>
          <a:prstGeom prst="rect">
            <a:avLst/>
          </a:prstGeom>
          <a:solidFill>
            <a:schemeClr val="bg1">
              <a:alpha val="6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615919" y="1970056"/>
            <a:ext cx="3558660" cy="3943709"/>
          </a:xfrm>
          <a:prstGeom prst="rect">
            <a:avLst/>
          </a:prstGeom>
          <a:solidFill>
            <a:schemeClr val="bg1">
              <a:alpha val="6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523805" y="5898099"/>
            <a:ext cx="6620195" cy="823376"/>
          </a:xfrm>
          <a:prstGeom prst="rect">
            <a:avLst/>
          </a:prstGeom>
          <a:solidFill>
            <a:schemeClr val="bg1">
              <a:alpha val="6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9189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04"/>
            <a:ext cx="8229600" cy="847546"/>
          </a:xfrm>
        </p:spPr>
        <p:txBody>
          <a:bodyPr/>
          <a:lstStyle/>
          <a:p>
            <a:pPr algn="l"/>
            <a:r>
              <a:rPr lang="en-US" dirty="0" smtClean="0"/>
              <a:t>Warp-type-aware Cache Insertion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4944"/>
            <a:ext cx="8686800" cy="5517543"/>
          </a:xfrm>
        </p:spPr>
        <p:txBody>
          <a:bodyPr/>
          <a:lstStyle/>
          <a:p>
            <a:r>
              <a:rPr lang="en-US" b="1" dirty="0" smtClean="0"/>
              <a:t>Goal:</a:t>
            </a:r>
            <a:r>
              <a:rPr lang="en-US" dirty="0" smtClean="0"/>
              <a:t> Utilize the cache well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Prioritize mostly-hit warps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Maintain blocks with high reuse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b="1" dirty="0" smtClean="0"/>
              <a:t>Our Solution: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All-miss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FF0000"/>
                </a:solidFill>
              </a:rPr>
              <a:t>mostly-miss </a:t>
            </a:r>
            <a:r>
              <a:rPr lang="en-US" dirty="0" smtClean="0">
                <a:sym typeface="Wingdings"/>
              </a:rPr>
              <a:t> Insert at </a:t>
            </a:r>
            <a:r>
              <a:rPr lang="en-US" b="1" dirty="0" smtClean="0">
                <a:solidFill>
                  <a:srgbClr val="FF0000"/>
                </a:solidFill>
                <a:sym typeface="Wingdings"/>
              </a:rPr>
              <a:t>LRU</a:t>
            </a:r>
          </a:p>
          <a:p>
            <a:pPr lvl="1"/>
            <a:r>
              <a:rPr lang="en-US" b="1" dirty="0" smtClean="0">
                <a:solidFill>
                  <a:srgbClr val="0000FF"/>
                </a:solidFill>
                <a:sym typeface="Wingdings"/>
              </a:rPr>
              <a:t>All-hit, mostly-hit </a:t>
            </a:r>
            <a:r>
              <a:rPr lang="en-US" dirty="0" smtClean="0">
                <a:sym typeface="Wingdings"/>
              </a:rPr>
              <a:t>and balanced  Insert at </a:t>
            </a:r>
            <a:r>
              <a:rPr lang="en-US" b="1" dirty="0" smtClean="0">
                <a:solidFill>
                  <a:srgbClr val="0000FF"/>
                </a:solidFill>
                <a:sym typeface="Wingdings"/>
              </a:rPr>
              <a:t>MRU</a:t>
            </a:r>
            <a:endParaRPr lang="en-US" b="1" dirty="0" smtClean="0">
              <a:solidFill>
                <a:srgbClr val="0000FF"/>
              </a:solidFill>
            </a:endParaRPr>
          </a:p>
          <a:p>
            <a:r>
              <a:rPr lang="en-US" b="1" dirty="0" smtClean="0"/>
              <a:t>Benefits:</a:t>
            </a:r>
          </a:p>
          <a:p>
            <a:pPr lvl="1"/>
            <a:r>
              <a:rPr lang="en-US" dirty="0" smtClean="0"/>
              <a:t>All-hit and mostly-hit are </a:t>
            </a:r>
            <a:r>
              <a:rPr lang="en-US" b="1" dirty="0" smtClean="0">
                <a:solidFill>
                  <a:srgbClr val="0000FF"/>
                </a:solidFill>
              </a:rPr>
              <a:t>less likely </a:t>
            </a:r>
            <a:r>
              <a:rPr lang="en-US" dirty="0" smtClean="0"/>
              <a:t>to be evicted</a:t>
            </a:r>
          </a:p>
          <a:p>
            <a:pPr lvl="1"/>
            <a:r>
              <a:rPr lang="en-US" b="1" dirty="0" smtClean="0">
                <a:solidFill>
                  <a:srgbClr val="0000FF"/>
                </a:solidFill>
              </a:rPr>
              <a:t>Heavily reused cache blocks </a:t>
            </a:r>
            <a:r>
              <a:rPr lang="en-US" dirty="0" smtClean="0"/>
              <a:t>from mostly-miss are likely to </a:t>
            </a:r>
            <a:r>
              <a:rPr lang="en-US" b="1" dirty="0" smtClean="0">
                <a:solidFill>
                  <a:srgbClr val="0000FF"/>
                </a:solidFill>
              </a:rPr>
              <a:t>remain in the cache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979365"/>
            <a:ext cx="8229600" cy="0"/>
          </a:xfrm>
          <a:prstGeom prst="line">
            <a:avLst/>
          </a:prstGeom>
          <a:ln w="38100" cmpd="sng">
            <a:solidFill>
              <a:schemeClr val="tx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6" name="Picture 5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139" y="6425519"/>
            <a:ext cx="1315038" cy="380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28487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TextBox 311"/>
          <p:cNvSpPr txBox="1"/>
          <p:nvPr/>
        </p:nvSpPr>
        <p:spPr>
          <a:xfrm>
            <a:off x="2086715" y="960647"/>
            <a:ext cx="48935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66FF"/>
                </a:solidFill>
              </a:rPr>
              <a:t>Warp-type-aware </a:t>
            </a:r>
            <a:r>
              <a:rPr lang="en-US" sz="2400" b="1" i="1" dirty="0">
                <a:solidFill>
                  <a:srgbClr val="0066FF"/>
                </a:solidFill>
              </a:rPr>
              <a:t>C</a:t>
            </a:r>
            <a:r>
              <a:rPr lang="en-US" sz="2400" b="1" i="1" dirty="0" smtClean="0">
                <a:solidFill>
                  <a:srgbClr val="0066FF"/>
                </a:solidFill>
              </a:rPr>
              <a:t>ache Bypassing</a:t>
            </a:r>
            <a:endParaRPr lang="en-US" sz="2400" b="1" i="1" dirty="0">
              <a:solidFill>
                <a:srgbClr val="0066FF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2060435" y="1101037"/>
            <a:ext cx="5074271" cy="321275"/>
          </a:xfrm>
          <a:prstGeom prst="rect">
            <a:avLst/>
          </a:prstGeom>
          <a:solidFill>
            <a:schemeClr val="bg1">
              <a:alpha val="6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34" name="Rectangle 233"/>
          <p:cNvSpPr/>
          <p:nvPr/>
        </p:nvSpPr>
        <p:spPr>
          <a:xfrm>
            <a:off x="5739254" y="2532172"/>
            <a:ext cx="2450153" cy="275324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Warp-type-aware</a:t>
            </a:r>
          </a:p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Memory Scheduler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5739257" y="2532175"/>
            <a:ext cx="2450153" cy="275324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30604"/>
            <a:ext cx="8373035" cy="847546"/>
          </a:xfrm>
        </p:spPr>
        <p:txBody>
          <a:bodyPr/>
          <a:lstStyle/>
          <a:p>
            <a:pPr algn="l"/>
            <a:r>
              <a:rPr lang="en-US" dirty="0" smtClean="0"/>
              <a:t>Warp-type-aware Memory </a:t>
            </a:r>
            <a:r>
              <a:rPr lang="en-US" dirty="0" smtClean="0"/>
              <a:t>Sched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35" name="Rectangle 234"/>
          <p:cNvSpPr/>
          <p:nvPr/>
        </p:nvSpPr>
        <p:spPr>
          <a:xfrm rot="5400000">
            <a:off x="-60348" y="3388410"/>
            <a:ext cx="3727938" cy="6488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Warp Type Identification Logic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36" name="TextBox 235"/>
          <p:cNvSpPr txBox="1"/>
          <p:nvPr/>
        </p:nvSpPr>
        <p:spPr>
          <a:xfrm>
            <a:off x="43794" y="3421584"/>
            <a:ext cx="1081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/>
              <a:t>Memory</a:t>
            </a:r>
          </a:p>
          <a:p>
            <a:pPr algn="ctr"/>
            <a:r>
              <a:rPr lang="en-US" b="1" i="1" dirty="0" smtClean="0"/>
              <a:t>Request</a:t>
            </a:r>
            <a:endParaRPr lang="en-US" b="1" i="1" dirty="0"/>
          </a:p>
        </p:txBody>
      </p:sp>
      <p:sp>
        <p:nvSpPr>
          <p:cNvPr id="237" name="Down Arrow 236"/>
          <p:cNvSpPr/>
          <p:nvPr/>
        </p:nvSpPr>
        <p:spPr>
          <a:xfrm rot="16200000">
            <a:off x="2198132" y="3623235"/>
            <a:ext cx="452435" cy="198910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9" name="Rectangle 238"/>
          <p:cNvSpPr/>
          <p:nvPr/>
        </p:nvSpPr>
        <p:spPr>
          <a:xfrm>
            <a:off x="3912340" y="1848885"/>
            <a:ext cx="1348494" cy="3727938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endParaRPr lang="en-US" b="1" i="1" dirty="0" smtClean="0">
              <a:solidFill>
                <a:schemeClr val="tx1"/>
              </a:solidFill>
            </a:endParaRPr>
          </a:p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Shared L2 Cache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40" name="Rectangle 239"/>
          <p:cNvSpPr/>
          <p:nvPr/>
        </p:nvSpPr>
        <p:spPr>
          <a:xfrm>
            <a:off x="4132203" y="2119847"/>
            <a:ext cx="957810" cy="4123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Bank 0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41" name="Rectangle 240"/>
          <p:cNvSpPr/>
          <p:nvPr/>
        </p:nvSpPr>
        <p:spPr>
          <a:xfrm>
            <a:off x="4132203" y="2684573"/>
            <a:ext cx="957810" cy="4123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Bank 1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42" name="Rectangle 241"/>
          <p:cNvSpPr/>
          <p:nvPr/>
        </p:nvSpPr>
        <p:spPr>
          <a:xfrm>
            <a:off x="4132203" y="3290309"/>
            <a:ext cx="957810" cy="4123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Bank 2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43" name="Rectangle 242"/>
          <p:cNvSpPr/>
          <p:nvPr/>
        </p:nvSpPr>
        <p:spPr>
          <a:xfrm>
            <a:off x="4132203" y="4505094"/>
            <a:ext cx="957810" cy="4123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Bank n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72" name="Down Arrow 271"/>
          <p:cNvSpPr/>
          <p:nvPr/>
        </p:nvSpPr>
        <p:spPr>
          <a:xfrm rot="16200000">
            <a:off x="1024758" y="3643983"/>
            <a:ext cx="452435" cy="198910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3" name="Down Arrow 272"/>
          <p:cNvSpPr/>
          <p:nvPr/>
        </p:nvSpPr>
        <p:spPr>
          <a:xfrm rot="16200000">
            <a:off x="8361128" y="3658582"/>
            <a:ext cx="452435" cy="198910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74" name="Group 279"/>
          <p:cNvGrpSpPr/>
          <p:nvPr/>
        </p:nvGrpSpPr>
        <p:grpSpPr>
          <a:xfrm>
            <a:off x="5991289" y="3119494"/>
            <a:ext cx="1395924" cy="412326"/>
            <a:chOff x="2082348" y="2332893"/>
            <a:chExt cx="1395924" cy="412326"/>
          </a:xfrm>
        </p:grpSpPr>
        <p:sp>
          <p:nvSpPr>
            <p:cNvPr id="275" name="Rectangle 274"/>
            <p:cNvSpPr/>
            <p:nvPr/>
          </p:nvSpPr>
          <p:spPr>
            <a:xfrm>
              <a:off x="3245618" y="2332893"/>
              <a:ext cx="232654" cy="412326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76" name="Rectangle 275"/>
            <p:cNvSpPr/>
            <p:nvPr/>
          </p:nvSpPr>
          <p:spPr>
            <a:xfrm>
              <a:off x="3012964" y="2332893"/>
              <a:ext cx="232654" cy="412326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77" name="Rectangle 276"/>
            <p:cNvSpPr/>
            <p:nvPr/>
          </p:nvSpPr>
          <p:spPr>
            <a:xfrm>
              <a:off x="2780310" y="2332893"/>
              <a:ext cx="232654" cy="412326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78" name="Rectangle 277"/>
            <p:cNvSpPr/>
            <p:nvPr/>
          </p:nvSpPr>
          <p:spPr>
            <a:xfrm>
              <a:off x="2547656" y="2332893"/>
              <a:ext cx="232654" cy="412326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79" name="Rectangle 278"/>
            <p:cNvSpPr/>
            <p:nvPr/>
          </p:nvSpPr>
          <p:spPr>
            <a:xfrm>
              <a:off x="2315002" y="2332893"/>
              <a:ext cx="232654" cy="4123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80" name="Rectangle 279"/>
            <p:cNvSpPr/>
            <p:nvPr/>
          </p:nvSpPr>
          <p:spPr>
            <a:xfrm>
              <a:off x="2082348" y="2332893"/>
              <a:ext cx="232654" cy="4123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81" name="Group 286"/>
          <p:cNvGrpSpPr/>
          <p:nvPr/>
        </p:nvGrpSpPr>
        <p:grpSpPr>
          <a:xfrm>
            <a:off x="5991289" y="3959042"/>
            <a:ext cx="1395924" cy="412326"/>
            <a:chOff x="2082348" y="2332893"/>
            <a:chExt cx="1395924" cy="412326"/>
          </a:xfrm>
        </p:grpSpPr>
        <p:sp>
          <p:nvSpPr>
            <p:cNvPr id="282" name="Rectangle 281"/>
            <p:cNvSpPr/>
            <p:nvPr/>
          </p:nvSpPr>
          <p:spPr>
            <a:xfrm>
              <a:off x="3245618" y="2332893"/>
              <a:ext cx="232654" cy="412326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83" name="Rectangle 282"/>
            <p:cNvSpPr/>
            <p:nvPr/>
          </p:nvSpPr>
          <p:spPr>
            <a:xfrm>
              <a:off x="3012964" y="2332893"/>
              <a:ext cx="232654" cy="4123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84" name="Rectangle 283"/>
            <p:cNvSpPr/>
            <p:nvPr/>
          </p:nvSpPr>
          <p:spPr>
            <a:xfrm>
              <a:off x="2780310" y="2332893"/>
              <a:ext cx="232654" cy="4123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85" name="Rectangle 284"/>
            <p:cNvSpPr/>
            <p:nvPr/>
          </p:nvSpPr>
          <p:spPr>
            <a:xfrm>
              <a:off x="2547656" y="2332893"/>
              <a:ext cx="232654" cy="4123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86" name="Rectangle 285"/>
            <p:cNvSpPr/>
            <p:nvPr/>
          </p:nvSpPr>
          <p:spPr>
            <a:xfrm>
              <a:off x="2315002" y="2332893"/>
              <a:ext cx="232654" cy="4123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87" name="Rectangle 286"/>
            <p:cNvSpPr/>
            <p:nvPr/>
          </p:nvSpPr>
          <p:spPr>
            <a:xfrm>
              <a:off x="2082348" y="2332893"/>
              <a:ext cx="232654" cy="4123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88" name="TextBox 287"/>
          <p:cNvSpPr txBox="1"/>
          <p:nvPr/>
        </p:nvSpPr>
        <p:spPr>
          <a:xfrm>
            <a:off x="8058783" y="3959042"/>
            <a:ext cx="1081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/>
              <a:t>To </a:t>
            </a:r>
          </a:p>
          <a:p>
            <a:pPr algn="ctr"/>
            <a:r>
              <a:rPr lang="en-US" b="1" i="1" dirty="0" smtClean="0"/>
              <a:t>DRAM</a:t>
            </a:r>
            <a:endParaRPr lang="en-US" b="1" i="1" dirty="0"/>
          </a:p>
        </p:txBody>
      </p:sp>
      <p:sp>
        <p:nvSpPr>
          <p:cNvPr id="289" name="Trapezoid 288"/>
          <p:cNvSpPr/>
          <p:nvPr/>
        </p:nvSpPr>
        <p:spPr>
          <a:xfrm rot="5400000">
            <a:off x="6961804" y="3620712"/>
            <a:ext cx="1607929" cy="301107"/>
          </a:xfrm>
          <a:prstGeom prst="trapezoid">
            <a:avLst>
              <a:gd name="adj" fmla="val 102876"/>
            </a:avLst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0" name="TextBox 289"/>
          <p:cNvSpPr txBox="1"/>
          <p:nvPr/>
        </p:nvSpPr>
        <p:spPr>
          <a:xfrm>
            <a:off x="7595119" y="3212728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91" name="TextBox 290"/>
          <p:cNvSpPr txBox="1"/>
          <p:nvPr/>
        </p:nvSpPr>
        <p:spPr>
          <a:xfrm>
            <a:off x="7615215" y="396140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292" name="TextBox 291"/>
          <p:cNvSpPr txBox="1"/>
          <p:nvPr/>
        </p:nvSpPr>
        <p:spPr>
          <a:xfrm>
            <a:off x="6021433" y="2760212"/>
            <a:ext cx="1337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Low Priority</a:t>
            </a:r>
            <a:endParaRPr lang="en-US" b="1" i="1" dirty="0"/>
          </a:p>
        </p:txBody>
      </p:sp>
      <p:sp>
        <p:nvSpPr>
          <p:cNvPr id="293" name="TextBox 292"/>
          <p:cNvSpPr txBox="1"/>
          <p:nvPr/>
        </p:nvSpPr>
        <p:spPr>
          <a:xfrm>
            <a:off x="6003017" y="3636068"/>
            <a:ext cx="1393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High Priority</a:t>
            </a:r>
            <a:endParaRPr lang="en-US" b="1" i="1" dirty="0"/>
          </a:p>
        </p:txBody>
      </p:sp>
      <p:sp>
        <p:nvSpPr>
          <p:cNvPr id="294" name="TextBox 293"/>
          <p:cNvSpPr txBox="1"/>
          <p:nvPr/>
        </p:nvSpPr>
        <p:spPr>
          <a:xfrm>
            <a:off x="7134707" y="4793612"/>
            <a:ext cx="11128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Any Requests </a:t>
            </a:r>
          </a:p>
          <a:p>
            <a:pPr algn="ctr"/>
            <a:r>
              <a:rPr lang="en-US" sz="1200" dirty="0" smtClean="0"/>
              <a:t>in High Priority</a:t>
            </a:r>
            <a:endParaRPr lang="en-US" sz="1200" dirty="0"/>
          </a:p>
        </p:txBody>
      </p:sp>
      <p:cxnSp>
        <p:nvCxnSpPr>
          <p:cNvPr id="295" name="Straight Arrow Connector 294"/>
          <p:cNvCxnSpPr/>
          <p:nvPr/>
        </p:nvCxnSpPr>
        <p:spPr>
          <a:xfrm rot="5400000" flipH="1" flipV="1">
            <a:off x="7623334" y="4632039"/>
            <a:ext cx="27463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7" name="TextBox 296"/>
          <p:cNvSpPr txBox="1"/>
          <p:nvPr/>
        </p:nvSpPr>
        <p:spPr>
          <a:xfrm rot="5400000">
            <a:off x="4424365" y="4002342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……</a:t>
            </a:r>
            <a:endParaRPr lang="en-US" dirty="0"/>
          </a:p>
        </p:txBody>
      </p:sp>
      <p:sp>
        <p:nvSpPr>
          <p:cNvPr id="298" name="Rectangle 297"/>
          <p:cNvSpPr/>
          <p:nvPr/>
        </p:nvSpPr>
        <p:spPr>
          <a:xfrm rot="5400000">
            <a:off x="1151081" y="3407591"/>
            <a:ext cx="3727938" cy="59008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Bypassing Logic</a:t>
            </a:r>
            <a:endParaRPr lang="en-US" b="1" i="1" dirty="0">
              <a:solidFill>
                <a:schemeClr val="tx1"/>
              </a:solidFill>
            </a:endParaRPr>
          </a:p>
        </p:txBody>
      </p:sp>
      <p:cxnSp>
        <p:nvCxnSpPr>
          <p:cNvPr id="300" name="Straight Arrow Connector 299"/>
          <p:cNvCxnSpPr/>
          <p:nvPr/>
        </p:nvCxnSpPr>
        <p:spPr>
          <a:xfrm>
            <a:off x="7399494" y="3309359"/>
            <a:ext cx="215721" cy="15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1" name="Straight Arrow Connector 300"/>
          <p:cNvCxnSpPr/>
          <p:nvPr/>
        </p:nvCxnSpPr>
        <p:spPr>
          <a:xfrm>
            <a:off x="7399494" y="4158433"/>
            <a:ext cx="215721" cy="15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2" name="Straight Arrow Connector 301"/>
          <p:cNvCxnSpPr/>
          <p:nvPr/>
        </p:nvCxnSpPr>
        <p:spPr>
          <a:xfrm>
            <a:off x="5572125" y="3312535"/>
            <a:ext cx="419164" cy="15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3" name="Straight Arrow Connector 302"/>
          <p:cNvCxnSpPr/>
          <p:nvPr/>
        </p:nvCxnSpPr>
        <p:spPr>
          <a:xfrm>
            <a:off x="5572125" y="4156845"/>
            <a:ext cx="419164" cy="15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4" name="Straight Arrow Connector 303"/>
          <p:cNvCxnSpPr/>
          <p:nvPr/>
        </p:nvCxnSpPr>
        <p:spPr>
          <a:xfrm>
            <a:off x="5090013" y="4720617"/>
            <a:ext cx="482112" cy="1588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5" name="Straight Arrow Connector 304"/>
          <p:cNvCxnSpPr/>
          <p:nvPr/>
        </p:nvCxnSpPr>
        <p:spPr>
          <a:xfrm flipV="1">
            <a:off x="5573713" y="2320950"/>
            <a:ext cx="0" cy="2399667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6" name="Straight Arrow Connector 305"/>
          <p:cNvCxnSpPr/>
          <p:nvPr/>
        </p:nvCxnSpPr>
        <p:spPr>
          <a:xfrm>
            <a:off x="5091601" y="3496472"/>
            <a:ext cx="482112" cy="1588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7" name="Straight Arrow Connector 306"/>
          <p:cNvCxnSpPr/>
          <p:nvPr/>
        </p:nvCxnSpPr>
        <p:spPr>
          <a:xfrm>
            <a:off x="5091601" y="2889513"/>
            <a:ext cx="482112" cy="1588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8" name="Straight Arrow Connector 307"/>
          <p:cNvCxnSpPr/>
          <p:nvPr/>
        </p:nvCxnSpPr>
        <p:spPr>
          <a:xfrm>
            <a:off x="5091601" y="2320950"/>
            <a:ext cx="482112" cy="1588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9" name="Straight Arrow Connector 308"/>
          <p:cNvCxnSpPr/>
          <p:nvPr/>
        </p:nvCxnSpPr>
        <p:spPr>
          <a:xfrm>
            <a:off x="3014256" y="1668512"/>
            <a:ext cx="2557869" cy="3970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Arrow Connector 309"/>
          <p:cNvCxnSpPr>
            <a:endCxn id="298" idx="1"/>
          </p:cNvCxnSpPr>
          <p:nvPr/>
        </p:nvCxnSpPr>
        <p:spPr>
          <a:xfrm rot="5400000">
            <a:off x="2929576" y="1753192"/>
            <a:ext cx="170948" cy="1588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3" name="TextBox 312"/>
          <p:cNvSpPr txBox="1"/>
          <p:nvPr/>
        </p:nvSpPr>
        <p:spPr>
          <a:xfrm>
            <a:off x="3373489" y="1349317"/>
            <a:ext cx="185435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 smtClean="0">
                <a:solidFill>
                  <a:srgbClr val="FF0000"/>
                </a:solidFill>
              </a:rPr>
              <a:t>Mostly-miss, All-miss</a:t>
            </a:r>
            <a:endParaRPr lang="en-US" sz="1500" b="1" i="1" dirty="0">
              <a:solidFill>
                <a:srgbClr val="FF0000"/>
              </a:solidFill>
            </a:endParaRPr>
          </a:p>
        </p:txBody>
      </p:sp>
      <p:sp>
        <p:nvSpPr>
          <p:cNvPr id="314" name="TextBox 313"/>
          <p:cNvSpPr txBox="1"/>
          <p:nvPr/>
        </p:nvSpPr>
        <p:spPr>
          <a:xfrm>
            <a:off x="3048635" y="6125517"/>
            <a:ext cx="53812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66FF"/>
                </a:solidFill>
              </a:rPr>
              <a:t>Warp-type-aware </a:t>
            </a:r>
            <a:r>
              <a:rPr lang="en-US" sz="2400" b="1" i="1" dirty="0">
                <a:solidFill>
                  <a:srgbClr val="0066FF"/>
                </a:solidFill>
              </a:rPr>
              <a:t>C</a:t>
            </a:r>
            <a:r>
              <a:rPr lang="en-US" sz="2400" b="1" i="1" dirty="0" smtClean="0">
                <a:solidFill>
                  <a:srgbClr val="0066FF"/>
                </a:solidFill>
              </a:rPr>
              <a:t>ache Insertion Policy</a:t>
            </a:r>
            <a:endParaRPr lang="en-US" sz="2400" b="1" i="1" dirty="0">
              <a:solidFill>
                <a:srgbClr val="0066FF"/>
              </a:solidFill>
            </a:endParaRPr>
          </a:p>
        </p:txBody>
      </p:sp>
      <p:cxnSp>
        <p:nvCxnSpPr>
          <p:cNvPr id="315" name="Straight Arrow Connector 314"/>
          <p:cNvCxnSpPr/>
          <p:nvPr/>
        </p:nvCxnSpPr>
        <p:spPr>
          <a:xfrm>
            <a:off x="4689191" y="6125517"/>
            <a:ext cx="3798699" cy="1588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Arrow Connector 315"/>
          <p:cNvCxnSpPr/>
          <p:nvPr/>
        </p:nvCxnSpPr>
        <p:spPr>
          <a:xfrm rot="5400000" flipH="1" flipV="1">
            <a:off x="7804076" y="5453966"/>
            <a:ext cx="1369217" cy="1588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Arrow Connector 317"/>
          <p:cNvCxnSpPr/>
          <p:nvPr/>
        </p:nvCxnSpPr>
        <p:spPr>
          <a:xfrm flipV="1">
            <a:off x="4687604" y="5576823"/>
            <a:ext cx="1590" cy="5502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1" name="Straight Arrow Connector 320"/>
          <p:cNvCxnSpPr/>
          <p:nvPr/>
        </p:nvCxnSpPr>
        <p:spPr>
          <a:xfrm rot="5400000" flipH="1" flipV="1">
            <a:off x="4336985" y="2891542"/>
            <a:ext cx="2475044" cy="1588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457200" y="979365"/>
            <a:ext cx="8229600" cy="0"/>
          </a:xfrm>
          <a:prstGeom prst="line">
            <a:avLst/>
          </a:prstGeom>
          <a:ln w="38100" cmpd="sng">
            <a:solidFill>
              <a:schemeClr val="tx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Down Arrow 94"/>
          <p:cNvSpPr/>
          <p:nvPr/>
        </p:nvSpPr>
        <p:spPr>
          <a:xfrm rot="16200000">
            <a:off x="3379744" y="3603091"/>
            <a:ext cx="452435" cy="198910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131383" y="1052980"/>
            <a:ext cx="2042920" cy="5534202"/>
          </a:xfrm>
          <a:prstGeom prst="rect">
            <a:avLst/>
          </a:prstGeom>
          <a:solidFill>
            <a:schemeClr val="bg1">
              <a:alpha val="6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80" name="Picture 79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139" y="6425519"/>
            <a:ext cx="1315038" cy="380494"/>
          </a:xfrm>
          <a:prstGeom prst="rect">
            <a:avLst/>
          </a:prstGeom>
        </p:spPr>
      </p:pic>
      <p:sp>
        <p:nvSpPr>
          <p:cNvPr id="63" name="Rectangle 62"/>
          <p:cNvSpPr/>
          <p:nvPr/>
        </p:nvSpPr>
        <p:spPr>
          <a:xfrm>
            <a:off x="2218097" y="1422312"/>
            <a:ext cx="3400998" cy="4475787"/>
          </a:xfrm>
          <a:prstGeom prst="rect">
            <a:avLst/>
          </a:prstGeom>
          <a:solidFill>
            <a:schemeClr val="bg1">
              <a:alpha val="6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615919" y="1970056"/>
            <a:ext cx="3558660" cy="3943709"/>
          </a:xfrm>
          <a:prstGeom prst="rect">
            <a:avLst/>
          </a:prstGeom>
          <a:solidFill>
            <a:schemeClr val="bg1">
              <a:alpha val="6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523805" y="5898099"/>
            <a:ext cx="6620195" cy="823376"/>
          </a:xfrm>
          <a:prstGeom prst="rect">
            <a:avLst/>
          </a:prstGeom>
          <a:solidFill>
            <a:schemeClr val="bg1">
              <a:alpha val="6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6196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04"/>
            <a:ext cx="8229600" cy="847546"/>
          </a:xfrm>
        </p:spPr>
        <p:txBody>
          <a:bodyPr/>
          <a:lstStyle/>
          <a:p>
            <a:pPr algn="l"/>
            <a:r>
              <a:rPr lang="en-US" dirty="0" smtClean="0"/>
              <a:t>Overview of This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139" y="976413"/>
            <a:ext cx="8776661" cy="5711069"/>
          </a:xfrm>
        </p:spPr>
        <p:txBody>
          <a:bodyPr>
            <a:normAutofit fontScale="92500" lnSpcReduction="10000"/>
          </a:bodyPr>
          <a:lstStyle/>
          <a:p>
            <a:r>
              <a:rPr lang="en-US" sz="2700" b="1" dirty="0" smtClean="0"/>
              <a:t>Problem: memory divergence</a:t>
            </a:r>
          </a:p>
          <a:p>
            <a:pPr lvl="1"/>
            <a:r>
              <a:rPr lang="en-US" sz="2400" dirty="0" smtClean="0"/>
              <a:t>Threads execute in lockstep, but not all threads hit in the cache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/>
              <a:t>A single long latency thread can stall an entire </a:t>
            </a:r>
            <a:r>
              <a:rPr lang="en-US" sz="2400" dirty="0" smtClean="0"/>
              <a:t>warp</a:t>
            </a:r>
          </a:p>
          <a:p>
            <a:r>
              <a:rPr lang="en-US" sz="2700" b="1" dirty="0" smtClean="0"/>
              <a:t>Key Observations:</a:t>
            </a:r>
            <a:r>
              <a:rPr lang="en-US" b="1" dirty="0" smtClean="0"/>
              <a:t> </a:t>
            </a:r>
          </a:p>
          <a:p>
            <a:pPr lvl="1"/>
            <a:r>
              <a:rPr lang="en-US" sz="2400" dirty="0" smtClean="0"/>
              <a:t>Memory divergence characteristic differs across warps</a:t>
            </a:r>
          </a:p>
          <a:p>
            <a:pPr lvl="1"/>
            <a:r>
              <a:rPr lang="en-US" sz="2400" dirty="0" smtClean="0"/>
              <a:t>Some warps mostly hit in the cache, some mostly miss</a:t>
            </a:r>
          </a:p>
          <a:p>
            <a:pPr lvl="1"/>
            <a:r>
              <a:rPr lang="en-US" sz="2400" dirty="0" smtClean="0"/>
              <a:t>Divergence characteristic is stable over time</a:t>
            </a:r>
          </a:p>
          <a:p>
            <a:pPr lvl="1"/>
            <a:r>
              <a:rPr lang="en-US" sz="2400" dirty="0" smtClean="0"/>
              <a:t>L2 queuing exacerbates memory divergence problem</a:t>
            </a:r>
          </a:p>
          <a:p>
            <a:r>
              <a:rPr lang="en-US" sz="2700" b="1" dirty="0" smtClean="0"/>
              <a:t>Our Solution: Me</a:t>
            </a:r>
            <a:r>
              <a:rPr lang="en-US" sz="2700" dirty="0" smtClean="0"/>
              <a:t>mory </a:t>
            </a:r>
            <a:r>
              <a:rPr lang="en-US" sz="2700" b="1" dirty="0" smtClean="0"/>
              <a:t>Di</a:t>
            </a:r>
            <a:r>
              <a:rPr lang="en-US" sz="2700" dirty="0" smtClean="0"/>
              <a:t>vergence </a:t>
            </a:r>
            <a:r>
              <a:rPr lang="en-US" sz="2700" b="1" dirty="0" smtClean="0"/>
              <a:t>C</a:t>
            </a:r>
            <a:r>
              <a:rPr lang="en-US" sz="2700" dirty="0" smtClean="0"/>
              <a:t>orrection</a:t>
            </a:r>
          </a:p>
          <a:p>
            <a:pPr lvl="1"/>
            <a:r>
              <a:rPr lang="en-US" sz="2400" dirty="0" smtClean="0">
                <a:solidFill>
                  <a:srgbClr val="000000"/>
                </a:solidFill>
              </a:rPr>
              <a:t>Uses </a:t>
            </a:r>
            <a:r>
              <a:rPr lang="en-US" sz="2400" b="1" dirty="0" smtClean="0">
                <a:solidFill>
                  <a:srgbClr val="000000"/>
                </a:solidFill>
              </a:rPr>
              <a:t>cache bypassing</a:t>
            </a:r>
            <a:r>
              <a:rPr lang="en-US" sz="2400" dirty="0" smtClean="0">
                <a:solidFill>
                  <a:srgbClr val="000000"/>
                </a:solidFill>
              </a:rPr>
              <a:t>, </a:t>
            </a:r>
            <a:r>
              <a:rPr lang="en-US" sz="2400" b="1" dirty="0" smtClean="0">
                <a:solidFill>
                  <a:srgbClr val="000000"/>
                </a:solidFill>
              </a:rPr>
              <a:t>cache insertion </a:t>
            </a:r>
            <a:r>
              <a:rPr lang="en-US" sz="2400" dirty="0" smtClean="0">
                <a:solidFill>
                  <a:srgbClr val="000000"/>
                </a:solidFill>
              </a:rPr>
              <a:t>and </a:t>
            </a:r>
            <a:r>
              <a:rPr lang="en-US" sz="2400" b="1" dirty="0" smtClean="0">
                <a:solidFill>
                  <a:srgbClr val="000000"/>
                </a:solidFill>
              </a:rPr>
              <a:t>memory scheduling </a:t>
            </a:r>
            <a:r>
              <a:rPr lang="en-US" sz="2400" dirty="0" smtClean="0">
                <a:solidFill>
                  <a:srgbClr val="000000"/>
                </a:solidFill>
              </a:rPr>
              <a:t>to </a:t>
            </a:r>
            <a:r>
              <a:rPr lang="en-US" sz="2400" b="1" dirty="0" smtClean="0">
                <a:solidFill>
                  <a:srgbClr val="3366FF"/>
                </a:solidFill>
              </a:rPr>
              <a:t>prioritize mostly-hit warps</a:t>
            </a:r>
            <a:r>
              <a:rPr lang="en-US" sz="2400" dirty="0" smtClean="0"/>
              <a:t> and </a:t>
            </a:r>
            <a:r>
              <a:rPr lang="en-US" sz="2400" b="1" dirty="0" smtClean="0">
                <a:solidFill>
                  <a:srgbClr val="FF0000"/>
                </a:solidFill>
              </a:rPr>
              <a:t>deprioritize mostly-miss warps</a:t>
            </a:r>
          </a:p>
          <a:p>
            <a:r>
              <a:rPr lang="en-US" sz="2700" b="1" dirty="0" smtClean="0"/>
              <a:t>Key Results: </a:t>
            </a:r>
          </a:p>
          <a:p>
            <a:pPr lvl="1"/>
            <a:r>
              <a:rPr lang="en-US" sz="2400" b="1" dirty="0" smtClean="0">
                <a:solidFill>
                  <a:srgbClr val="3366FF"/>
                </a:solidFill>
              </a:rPr>
              <a:t>21.8% better performance and 20.1% better energy efficiency</a:t>
            </a:r>
            <a:r>
              <a:rPr lang="en-US" sz="2400" dirty="0" smtClean="0"/>
              <a:t> compared to state-of-the-art caching policy on GPU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979365"/>
            <a:ext cx="8229600" cy="0"/>
          </a:xfrm>
          <a:prstGeom prst="line">
            <a:avLst/>
          </a:prstGeom>
          <a:ln w="38100" cmpd="sng">
            <a:solidFill>
              <a:schemeClr val="tx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7" name="Picture 6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139" y="6425519"/>
            <a:ext cx="1315038" cy="380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25941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04"/>
            <a:ext cx="8229600" cy="847546"/>
          </a:xfrm>
        </p:spPr>
        <p:txBody>
          <a:bodyPr/>
          <a:lstStyle/>
          <a:p>
            <a:pPr algn="l"/>
            <a:r>
              <a:rPr lang="en-US" dirty="0" smtClean="0"/>
              <a:t>Not All Blocks Can </a:t>
            </a:r>
            <a:r>
              <a:rPr lang="en-US" dirty="0"/>
              <a:t>B</a:t>
            </a:r>
            <a:r>
              <a:rPr lang="en-US" dirty="0" smtClean="0"/>
              <a:t>e Cached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094944"/>
            <a:ext cx="8551333" cy="5517543"/>
          </a:xfrm>
        </p:spPr>
        <p:txBody>
          <a:bodyPr/>
          <a:lstStyle/>
          <a:p>
            <a:r>
              <a:rPr lang="en-US" dirty="0" smtClean="0"/>
              <a:t>Despite best efforts, accesses from mostly-hit warps </a:t>
            </a:r>
            <a:r>
              <a:rPr lang="en-US" b="1" dirty="0" smtClean="0">
                <a:solidFill>
                  <a:srgbClr val="FF454C"/>
                </a:solidFill>
              </a:rPr>
              <a:t>can still miss</a:t>
            </a:r>
            <a:r>
              <a:rPr lang="en-US" dirty="0" smtClean="0"/>
              <a:t> in the cache</a:t>
            </a:r>
          </a:p>
          <a:p>
            <a:pPr lvl="1"/>
            <a:r>
              <a:rPr lang="en-US" dirty="0" smtClean="0"/>
              <a:t>Compulsory misses</a:t>
            </a:r>
          </a:p>
          <a:p>
            <a:pPr lvl="1"/>
            <a:r>
              <a:rPr lang="en-US" dirty="0" smtClean="0"/>
              <a:t>Cache thrashing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Solution: </a:t>
            </a:r>
            <a:r>
              <a:rPr lang="en-US" dirty="0" smtClean="0"/>
              <a:t>Warp-type-aware memory scheduler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979365"/>
            <a:ext cx="8229600" cy="0"/>
          </a:xfrm>
          <a:prstGeom prst="line">
            <a:avLst/>
          </a:prstGeom>
          <a:ln w="38100" cmpd="sng">
            <a:solidFill>
              <a:schemeClr val="tx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6" name="Picture 5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139" y="6425519"/>
            <a:ext cx="1315038" cy="380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5443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04"/>
            <a:ext cx="8229600" cy="847546"/>
          </a:xfrm>
        </p:spPr>
        <p:txBody>
          <a:bodyPr/>
          <a:lstStyle/>
          <a:p>
            <a:pPr algn="l"/>
            <a:r>
              <a:rPr lang="en-US" dirty="0" smtClean="0"/>
              <a:t>Warp-type-aware Memory </a:t>
            </a:r>
            <a:r>
              <a:rPr lang="en-US" dirty="0" smtClean="0"/>
              <a:t>Sched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094944"/>
            <a:ext cx="8551333" cy="5517543"/>
          </a:xfrm>
        </p:spPr>
        <p:txBody>
          <a:bodyPr/>
          <a:lstStyle/>
          <a:p>
            <a:r>
              <a:rPr lang="en-US" b="1" dirty="0" smtClean="0"/>
              <a:t>Goal: </a:t>
            </a:r>
            <a:r>
              <a:rPr lang="en-US" b="1" dirty="0" smtClean="0">
                <a:solidFill>
                  <a:srgbClr val="0000FF"/>
                </a:solidFill>
              </a:rPr>
              <a:t>Prioritize mostly-hit</a:t>
            </a:r>
            <a:r>
              <a:rPr lang="en-US" dirty="0" smtClean="0"/>
              <a:t> over mostly-miss</a:t>
            </a:r>
            <a:endParaRPr lang="en-US" b="1" dirty="0"/>
          </a:p>
          <a:p>
            <a:r>
              <a:rPr lang="en-US" b="1" dirty="0" smtClean="0"/>
              <a:t>Mechanism: </a:t>
            </a:r>
            <a:r>
              <a:rPr lang="en-US" dirty="0" smtClean="0"/>
              <a:t>Two memory request queues</a:t>
            </a:r>
          </a:p>
          <a:p>
            <a:pPr lvl="1"/>
            <a:r>
              <a:rPr lang="en-US" b="1" dirty="0" smtClean="0">
                <a:solidFill>
                  <a:srgbClr val="0000FF"/>
                </a:solidFill>
              </a:rPr>
              <a:t>High-priority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00FF"/>
                </a:solidFill>
              </a:rPr>
              <a:t>all-hit </a:t>
            </a:r>
            <a:r>
              <a:rPr lang="en-US" dirty="0" smtClean="0"/>
              <a:t>and </a:t>
            </a:r>
            <a:r>
              <a:rPr lang="en-US" b="1" dirty="0" smtClean="0">
                <a:solidFill>
                  <a:srgbClr val="0000FF"/>
                </a:solidFill>
              </a:rPr>
              <a:t>mostly-hit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Low-priority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balanced, </a:t>
            </a:r>
            <a:r>
              <a:rPr lang="en-US" b="1" dirty="0" smtClean="0">
                <a:solidFill>
                  <a:srgbClr val="FF0000"/>
                </a:solidFill>
              </a:rPr>
              <a:t>mostly-miss </a:t>
            </a:r>
            <a:r>
              <a:rPr lang="en-US" dirty="0" smtClean="0"/>
              <a:t>and </a:t>
            </a:r>
            <a:r>
              <a:rPr lang="en-US" b="1" dirty="0" smtClean="0">
                <a:solidFill>
                  <a:srgbClr val="FF0000"/>
                </a:solidFill>
              </a:rPr>
              <a:t>all-miss</a:t>
            </a:r>
          </a:p>
          <a:p>
            <a:r>
              <a:rPr lang="en-US" b="1" dirty="0" smtClean="0"/>
              <a:t>Benefits:</a:t>
            </a:r>
          </a:p>
          <a:p>
            <a:pPr lvl="1"/>
            <a:r>
              <a:rPr lang="en-US" b="1" dirty="0" smtClean="0">
                <a:solidFill>
                  <a:srgbClr val="0000FF"/>
                </a:solidFill>
              </a:rPr>
              <a:t>Mostly-hit </a:t>
            </a:r>
            <a:r>
              <a:rPr lang="en-US" dirty="0" smtClean="0"/>
              <a:t>warps</a:t>
            </a:r>
            <a:r>
              <a:rPr lang="en-US" b="1" dirty="0" smtClean="0">
                <a:solidFill>
                  <a:srgbClr val="0000FF"/>
                </a:solidFill>
              </a:rPr>
              <a:t> stall less</a:t>
            </a:r>
          </a:p>
          <a:p>
            <a:pPr lvl="1"/>
            <a:endParaRPr lang="en-US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979365"/>
            <a:ext cx="8229600" cy="0"/>
          </a:xfrm>
          <a:prstGeom prst="line">
            <a:avLst/>
          </a:prstGeom>
          <a:ln w="38100" cmpd="sng">
            <a:solidFill>
              <a:schemeClr val="tx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6" name="Picture 5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139" y="6425519"/>
            <a:ext cx="1315038" cy="380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71631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4" name="Group 233"/>
          <p:cNvGrpSpPr/>
          <p:nvPr/>
        </p:nvGrpSpPr>
        <p:grpSpPr>
          <a:xfrm>
            <a:off x="6585042" y="1611189"/>
            <a:ext cx="1323338" cy="1588177"/>
            <a:chOff x="6585042" y="1611189"/>
            <a:chExt cx="1323338" cy="1588177"/>
          </a:xfrm>
        </p:grpSpPr>
        <p:cxnSp>
          <p:nvCxnSpPr>
            <p:cNvPr id="217" name="Straight Connector 216"/>
            <p:cNvCxnSpPr/>
            <p:nvPr/>
          </p:nvCxnSpPr>
          <p:spPr>
            <a:xfrm>
              <a:off x="6585042" y="1611189"/>
              <a:ext cx="0" cy="954969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>
              <a:off x="6766638" y="1719792"/>
              <a:ext cx="0" cy="954969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>
              <a:off x="6971813" y="1822820"/>
              <a:ext cx="0" cy="954969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>
              <a:off x="7157586" y="1894812"/>
              <a:ext cx="0" cy="954969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>
              <a:off x="7356537" y="1971287"/>
              <a:ext cx="0" cy="954969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>
              <a:off x="7536901" y="2060108"/>
              <a:ext cx="0" cy="954969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>
              <a:off x="7729765" y="2162301"/>
              <a:ext cx="0" cy="954969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>
              <a:off x="7908380" y="2244397"/>
              <a:ext cx="0" cy="954969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" name="Group 234"/>
          <p:cNvGrpSpPr/>
          <p:nvPr/>
        </p:nvGrpSpPr>
        <p:grpSpPr>
          <a:xfrm>
            <a:off x="6585042" y="4593029"/>
            <a:ext cx="1347118" cy="840726"/>
            <a:chOff x="6585042" y="4593029"/>
            <a:chExt cx="1347118" cy="840726"/>
          </a:xfrm>
        </p:grpSpPr>
        <p:cxnSp>
          <p:nvCxnSpPr>
            <p:cNvPr id="136" name="Straight Connector 135"/>
            <p:cNvCxnSpPr/>
            <p:nvPr/>
          </p:nvCxnSpPr>
          <p:spPr>
            <a:xfrm>
              <a:off x="6585042" y="4593029"/>
              <a:ext cx="0" cy="350280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>
              <a:off x="6781236" y="4658460"/>
              <a:ext cx="0" cy="350280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>
              <a:off x="6966042" y="4765288"/>
              <a:ext cx="0" cy="350280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>
              <a:off x="7162236" y="4813786"/>
              <a:ext cx="0" cy="350280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>
              <a:off x="7350217" y="4867481"/>
              <a:ext cx="0" cy="350280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>
              <a:off x="7546411" y="4945177"/>
              <a:ext cx="0" cy="350280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>
              <a:off x="7932160" y="5083475"/>
              <a:ext cx="0" cy="350280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>
              <a:off x="7735597" y="5028007"/>
              <a:ext cx="0" cy="350280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04"/>
            <a:ext cx="8229600" cy="847546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MeDiC</a:t>
            </a:r>
            <a:r>
              <a:rPr lang="en-US" dirty="0" smtClean="0"/>
              <a:t>: Example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979365"/>
            <a:ext cx="8229600" cy="0"/>
          </a:xfrm>
          <a:prstGeom prst="line">
            <a:avLst/>
          </a:prstGeom>
          <a:ln w="38100" cmpd="sng">
            <a:solidFill>
              <a:schemeClr val="tx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8011" y="6376083"/>
            <a:ext cx="2133600" cy="365125"/>
          </a:xfrm>
        </p:spPr>
        <p:txBody>
          <a:bodyPr/>
          <a:lstStyle/>
          <a:p>
            <a:fld id="{9E8CE333-791E-B247-B0D8-81D7ACF2F196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28" name="Right Arrow 27"/>
          <p:cNvSpPr/>
          <p:nvPr/>
        </p:nvSpPr>
        <p:spPr>
          <a:xfrm>
            <a:off x="5378644" y="4718907"/>
            <a:ext cx="806824" cy="69837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7" name="Picture 116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139" y="6425519"/>
            <a:ext cx="1315038" cy="38049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18814" y="3963175"/>
            <a:ext cx="246181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solidFill>
                  <a:srgbClr val="000000"/>
                </a:solidFill>
              </a:rPr>
              <a:t>Mostly-hit Warp</a:t>
            </a:r>
            <a:endParaRPr lang="en-US" sz="2600" b="1" dirty="0">
              <a:solidFill>
                <a:srgbClr val="000000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2763908" y="967618"/>
            <a:ext cx="270456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solidFill>
                  <a:srgbClr val="000000"/>
                </a:solidFill>
              </a:rPr>
              <a:t>Mostly-miss Warp</a:t>
            </a:r>
            <a:endParaRPr lang="en-US" sz="2600" b="1" dirty="0">
              <a:solidFill>
                <a:srgbClr val="00000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6352936" y="3953127"/>
            <a:ext cx="186855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solidFill>
                  <a:srgbClr val="000000"/>
                </a:solidFill>
              </a:rPr>
              <a:t>All-hit Warp</a:t>
            </a:r>
            <a:endParaRPr lang="en-US" sz="2600" b="1" dirty="0">
              <a:solidFill>
                <a:srgbClr val="000000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6234563" y="977666"/>
            <a:ext cx="211130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solidFill>
                  <a:srgbClr val="000000"/>
                </a:solidFill>
              </a:rPr>
              <a:t>All-miss Warp</a:t>
            </a:r>
            <a:endParaRPr lang="en-US" sz="2600" b="1" dirty="0">
              <a:solidFill>
                <a:srgbClr val="000000"/>
              </a:solidFill>
            </a:endParaRPr>
          </a:p>
        </p:txBody>
      </p:sp>
      <p:grpSp>
        <p:nvGrpSpPr>
          <p:cNvPr id="236" name="Group 235"/>
          <p:cNvGrpSpPr/>
          <p:nvPr/>
        </p:nvGrpSpPr>
        <p:grpSpPr>
          <a:xfrm>
            <a:off x="3668350" y="4612888"/>
            <a:ext cx="1140659" cy="656763"/>
            <a:chOff x="3668350" y="4612888"/>
            <a:chExt cx="1140659" cy="656763"/>
          </a:xfrm>
        </p:grpSpPr>
        <p:cxnSp>
          <p:nvCxnSpPr>
            <p:cNvPr id="177" name="Straight Connector 176"/>
            <p:cNvCxnSpPr/>
            <p:nvPr/>
          </p:nvCxnSpPr>
          <p:spPr>
            <a:xfrm>
              <a:off x="4809009" y="4919371"/>
              <a:ext cx="0" cy="350280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>
              <a:off x="3668350" y="4612888"/>
              <a:ext cx="0" cy="350280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3864544" y="4646787"/>
              <a:ext cx="0" cy="350280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>
              <a:off x="4049350" y="4700482"/>
              <a:ext cx="0" cy="350280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4245544" y="4748980"/>
              <a:ext cx="0" cy="350280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>
              <a:off x="4433525" y="4802675"/>
              <a:ext cx="0" cy="350280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4629719" y="4851173"/>
              <a:ext cx="0" cy="350280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0" name="Group 239"/>
          <p:cNvGrpSpPr/>
          <p:nvPr/>
        </p:nvGrpSpPr>
        <p:grpSpPr>
          <a:xfrm>
            <a:off x="176692" y="2535557"/>
            <a:ext cx="3168441" cy="369332"/>
            <a:chOff x="176692" y="2535557"/>
            <a:chExt cx="3168441" cy="369332"/>
          </a:xfrm>
        </p:grpSpPr>
        <p:cxnSp>
          <p:nvCxnSpPr>
            <p:cNvPr id="102" name="Straight Connector 101"/>
            <p:cNvCxnSpPr/>
            <p:nvPr/>
          </p:nvCxnSpPr>
          <p:spPr>
            <a:xfrm>
              <a:off x="176692" y="2761063"/>
              <a:ext cx="762351" cy="0"/>
            </a:xfrm>
            <a:prstGeom prst="line">
              <a:avLst/>
            </a:prstGeom>
            <a:ln w="76200">
              <a:solidFill>
                <a:srgbClr val="2A85FF"/>
              </a:solidFill>
              <a:prstDash val="soli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939043" y="2535557"/>
              <a:ext cx="24060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DRAM Queuing Latency</a:t>
              </a:r>
              <a:endParaRPr lang="en-US" dirty="0"/>
            </a:p>
          </p:txBody>
        </p:sp>
      </p:grpSp>
      <p:grpSp>
        <p:nvGrpSpPr>
          <p:cNvPr id="241" name="Group 240"/>
          <p:cNvGrpSpPr/>
          <p:nvPr/>
        </p:nvGrpSpPr>
        <p:grpSpPr>
          <a:xfrm>
            <a:off x="176692" y="3077938"/>
            <a:ext cx="2875505" cy="369332"/>
            <a:chOff x="176692" y="3077938"/>
            <a:chExt cx="2875505" cy="369332"/>
          </a:xfrm>
        </p:grpSpPr>
        <p:cxnSp>
          <p:nvCxnSpPr>
            <p:cNvPr id="103" name="Straight Connector 102"/>
            <p:cNvCxnSpPr/>
            <p:nvPr/>
          </p:nvCxnSpPr>
          <p:spPr>
            <a:xfrm>
              <a:off x="176692" y="3315825"/>
              <a:ext cx="762351" cy="0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TextBox 103"/>
            <p:cNvSpPr txBox="1"/>
            <p:nvPr/>
          </p:nvSpPr>
          <p:spPr>
            <a:xfrm>
              <a:off x="939043" y="3077938"/>
              <a:ext cx="21131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Cache/</a:t>
              </a:r>
              <a:r>
                <a:rPr lang="en-US" dirty="0" smtClean="0"/>
                <a:t>Mem</a:t>
              </a:r>
              <a:r>
                <a:rPr lang="en-US" dirty="0" smtClean="0"/>
                <a:t> Latency</a:t>
              </a:r>
              <a:endParaRPr lang="en-US" dirty="0"/>
            </a:p>
          </p:txBody>
        </p:sp>
      </p:grpSp>
      <p:grpSp>
        <p:nvGrpSpPr>
          <p:cNvPr id="230" name="Group 229"/>
          <p:cNvGrpSpPr/>
          <p:nvPr/>
        </p:nvGrpSpPr>
        <p:grpSpPr>
          <a:xfrm>
            <a:off x="6781236" y="4436300"/>
            <a:ext cx="1150924" cy="652671"/>
            <a:chOff x="6781236" y="4436300"/>
            <a:chExt cx="1150924" cy="652671"/>
          </a:xfrm>
        </p:grpSpPr>
        <p:cxnSp>
          <p:nvCxnSpPr>
            <p:cNvPr id="142" name="Straight Connector 141"/>
            <p:cNvCxnSpPr/>
            <p:nvPr/>
          </p:nvCxnSpPr>
          <p:spPr>
            <a:xfrm>
              <a:off x="7349497" y="4458448"/>
              <a:ext cx="6468" cy="455335"/>
            </a:xfrm>
            <a:prstGeom prst="line">
              <a:avLst/>
            </a:prstGeom>
            <a:ln w="76200">
              <a:solidFill>
                <a:srgbClr val="FF454C"/>
              </a:solidFill>
              <a:prstDash val="soli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>
              <a:off x="7925409" y="4546042"/>
              <a:ext cx="6751" cy="542929"/>
            </a:xfrm>
            <a:prstGeom prst="line">
              <a:avLst/>
            </a:prstGeom>
            <a:ln w="76200">
              <a:solidFill>
                <a:srgbClr val="FF454C"/>
              </a:solidFill>
              <a:prstDash val="soli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>
              <a:off x="7545043" y="4588629"/>
              <a:ext cx="4584" cy="382402"/>
            </a:xfrm>
            <a:prstGeom prst="line">
              <a:avLst/>
            </a:prstGeom>
            <a:ln w="76200">
              <a:solidFill>
                <a:srgbClr val="FF454C"/>
              </a:solidFill>
              <a:prstDash val="soli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>
              <a:off x="7737895" y="4574092"/>
              <a:ext cx="6468" cy="455335"/>
            </a:xfrm>
            <a:prstGeom prst="line">
              <a:avLst/>
            </a:prstGeom>
            <a:ln w="76200">
              <a:solidFill>
                <a:srgbClr val="FF454C"/>
              </a:solidFill>
              <a:prstDash val="soli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>
              <a:off x="7156977" y="4562383"/>
              <a:ext cx="0" cy="284259"/>
            </a:xfrm>
            <a:prstGeom prst="line">
              <a:avLst/>
            </a:prstGeom>
            <a:ln w="76200">
              <a:solidFill>
                <a:srgbClr val="FF454C"/>
              </a:solidFill>
              <a:prstDash val="soli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>
              <a:off x="6966042" y="4480053"/>
              <a:ext cx="0" cy="284259"/>
            </a:xfrm>
            <a:prstGeom prst="line">
              <a:avLst/>
            </a:prstGeom>
            <a:ln w="76200">
              <a:solidFill>
                <a:srgbClr val="FF454C"/>
              </a:solidFill>
              <a:prstDash val="soli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>
              <a:off x="6781236" y="4436300"/>
              <a:ext cx="0" cy="284259"/>
            </a:xfrm>
            <a:prstGeom prst="line">
              <a:avLst/>
            </a:prstGeom>
            <a:ln w="76200">
              <a:solidFill>
                <a:srgbClr val="FF454C"/>
              </a:solidFill>
              <a:prstDash val="soli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0" name="Straight Connector 159"/>
          <p:cNvCxnSpPr>
            <a:stCxn id="61" idx="2"/>
          </p:cNvCxnSpPr>
          <p:nvPr/>
        </p:nvCxnSpPr>
        <p:spPr>
          <a:xfrm>
            <a:off x="7871550" y="-1088140"/>
            <a:ext cx="6476" cy="361526"/>
          </a:xfrm>
          <a:prstGeom prst="line">
            <a:avLst/>
          </a:prstGeom>
          <a:ln w="76200">
            <a:solidFill>
              <a:srgbClr val="FF454C"/>
            </a:solidFill>
            <a:prstDash val="soli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6501269" y="4440382"/>
            <a:ext cx="1518216" cy="177445"/>
            <a:chOff x="879912" y="1691307"/>
            <a:chExt cx="1518216" cy="177445"/>
          </a:xfrm>
          <a:solidFill>
            <a:schemeClr val="accent3">
              <a:lumMod val="75000"/>
            </a:schemeClr>
          </a:solidFill>
        </p:grpSpPr>
        <p:sp>
          <p:nvSpPr>
            <p:cNvPr id="37" name="Rectangle 36"/>
            <p:cNvSpPr/>
            <p:nvPr/>
          </p:nvSpPr>
          <p:spPr>
            <a:xfrm>
              <a:off x="879912" y="1691307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069689" y="1691307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259466" y="1691307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449243" y="1691307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1639020" y="1691307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828797" y="1691307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018574" y="1691307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2208351" y="1691307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169" name="Straight Connector 168"/>
          <p:cNvCxnSpPr/>
          <p:nvPr/>
        </p:nvCxnSpPr>
        <p:spPr>
          <a:xfrm>
            <a:off x="3343626" y="6678365"/>
            <a:ext cx="5033715" cy="0"/>
          </a:xfrm>
          <a:prstGeom prst="line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0" name="Right Arrow 169"/>
          <p:cNvSpPr/>
          <p:nvPr/>
        </p:nvSpPr>
        <p:spPr>
          <a:xfrm>
            <a:off x="5333284" y="2323152"/>
            <a:ext cx="806824" cy="69837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1" name="Straight Connector 170"/>
          <p:cNvCxnSpPr/>
          <p:nvPr/>
        </p:nvCxnSpPr>
        <p:spPr>
          <a:xfrm>
            <a:off x="3332132" y="3887711"/>
            <a:ext cx="5033715" cy="0"/>
          </a:xfrm>
          <a:prstGeom prst="line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289255" y="1651409"/>
            <a:ext cx="9046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Bypass</a:t>
            </a:r>
          </a:p>
          <a:p>
            <a:r>
              <a:rPr lang="en-US" b="1" i="1" dirty="0" smtClean="0"/>
              <a:t>Cache</a:t>
            </a:r>
          </a:p>
        </p:txBody>
      </p:sp>
      <p:sp>
        <p:nvSpPr>
          <p:cNvPr id="172" name="TextBox 171"/>
          <p:cNvSpPr txBox="1"/>
          <p:nvPr/>
        </p:nvSpPr>
        <p:spPr>
          <a:xfrm>
            <a:off x="8007991" y="2086970"/>
            <a:ext cx="10200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0066FF"/>
                </a:solidFill>
              </a:rPr>
              <a:t>Lower</a:t>
            </a:r>
          </a:p>
          <a:p>
            <a:pPr algn="ctr"/>
            <a:r>
              <a:rPr lang="en-US" b="1" i="1" dirty="0">
                <a:solidFill>
                  <a:srgbClr val="0066FF"/>
                </a:solidFill>
              </a:rPr>
              <a:t>q</a:t>
            </a:r>
            <a:r>
              <a:rPr lang="en-US" b="1" i="1" dirty="0" smtClean="0">
                <a:solidFill>
                  <a:srgbClr val="0066FF"/>
                </a:solidFill>
              </a:rPr>
              <a:t>ueuing</a:t>
            </a:r>
          </a:p>
          <a:p>
            <a:pPr algn="ctr"/>
            <a:r>
              <a:rPr lang="en-US" b="1" i="1" dirty="0" smtClean="0">
                <a:solidFill>
                  <a:srgbClr val="0066FF"/>
                </a:solidFill>
              </a:rPr>
              <a:t>latency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7416142" y="5609637"/>
            <a:ext cx="8271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i="1" dirty="0" smtClean="0">
                <a:solidFill>
                  <a:srgbClr val="0066FF"/>
                </a:solidFill>
              </a:rPr>
              <a:t>Lower</a:t>
            </a:r>
          </a:p>
          <a:p>
            <a:pPr algn="ctr"/>
            <a:r>
              <a:rPr lang="en-US" b="1" i="1" dirty="0">
                <a:solidFill>
                  <a:srgbClr val="0066FF"/>
                </a:solidFill>
              </a:rPr>
              <a:t>s</a:t>
            </a:r>
            <a:r>
              <a:rPr lang="en-US" b="1" i="1" dirty="0" smtClean="0">
                <a:solidFill>
                  <a:srgbClr val="0066FF"/>
                </a:solidFill>
              </a:rPr>
              <a:t>tall</a:t>
            </a:r>
          </a:p>
          <a:p>
            <a:pPr algn="ctr"/>
            <a:r>
              <a:rPr lang="en-US" b="1" i="1" dirty="0" smtClean="0">
                <a:solidFill>
                  <a:srgbClr val="0066FF"/>
                </a:solidFill>
              </a:rPr>
              <a:t>time</a:t>
            </a:r>
          </a:p>
        </p:txBody>
      </p:sp>
      <p:cxnSp>
        <p:nvCxnSpPr>
          <p:cNvPr id="174" name="Straight Connector 173"/>
          <p:cNvCxnSpPr/>
          <p:nvPr/>
        </p:nvCxnSpPr>
        <p:spPr>
          <a:xfrm>
            <a:off x="6501269" y="5462953"/>
            <a:ext cx="1876072" cy="0"/>
          </a:xfrm>
          <a:prstGeom prst="line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>
            <a:off x="7180913" y="5477552"/>
            <a:ext cx="0" cy="1101309"/>
          </a:xfrm>
          <a:prstGeom prst="line">
            <a:avLst/>
          </a:prstGeom>
          <a:ln w="38100">
            <a:solidFill>
              <a:srgbClr val="0070C0"/>
            </a:solidFill>
            <a:headEnd type="arrow" w="lg" len="sm"/>
            <a:tailEnd type="arrow" w="lg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5290249" y="3037132"/>
            <a:ext cx="10441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Insert at</a:t>
            </a:r>
          </a:p>
          <a:p>
            <a:r>
              <a:rPr lang="en-US" b="1" i="1" dirty="0" smtClean="0"/>
              <a:t>LRU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5247919" y="4096376"/>
            <a:ext cx="9502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High</a:t>
            </a:r>
          </a:p>
          <a:p>
            <a:r>
              <a:rPr lang="en-US" b="1" i="1" dirty="0" smtClean="0"/>
              <a:t>Priority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5240658" y="5389135"/>
            <a:ext cx="10441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Insert at</a:t>
            </a:r>
          </a:p>
          <a:p>
            <a:r>
              <a:rPr lang="en-US" b="1" i="1" dirty="0"/>
              <a:t>M</a:t>
            </a:r>
            <a:r>
              <a:rPr lang="en-US" b="1" i="1" dirty="0" smtClean="0"/>
              <a:t>RU</a:t>
            </a:r>
          </a:p>
        </p:txBody>
      </p:sp>
      <p:grpSp>
        <p:nvGrpSpPr>
          <p:cNvPr id="239" name="Group 238"/>
          <p:cNvGrpSpPr/>
          <p:nvPr/>
        </p:nvGrpSpPr>
        <p:grpSpPr>
          <a:xfrm>
            <a:off x="183112" y="2045601"/>
            <a:ext cx="3139925" cy="369332"/>
            <a:chOff x="183112" y="2045601"/>
            <a:chExt cx="3139925" cy="369332"/>
          </a:xfrm>
        </p:grpSpPr>
        <p:cxnSp>
          <p:nvCxnSpPr>
            <p:cNvPr id="132" name="Straight Connector 131"/>
            <p:cNvCxnSpPr/>
            <p:nvPr/>
          </p:nvCxnSpPr>
          <p:spPr>
            <a:xfrm>
              <a:off x="183112" y="2271107"/>
              <a:ext cx="762351" cy="0"/>
            </a:xfrm>
            <a:prstGeom prst="line">
              <a:avLst/>
            </a:prstGeom>
            <a:ln w="76200">
              <a:solidFill>
                <a:srgbClr val="FF454C"/>
              </a:solidFill>
              <a:prstDash val="soli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TextBox 132"/>
            <p:cNvSpPr txBox="1"/>
            <p:nvPr/>
          </p:nvSpPr>
          <p:spPr>
            <a:xfrm>
              <a:off x="945463" y="2045601"/>
              <a:ext cx="23775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Cache Queuing Latency</a:t>
              </a:r>
              <a:endParaRPr lang="en-US" dirty="0"/>
            </a:p>
          </p:txBody>
        </p:sp>
      </p:grpSp>
      <p:grpSp>
        <p:nvGrpSpPr>
          <p:cNvPr id="229" name="Group 228"/>
          <p:cNvGrpSpPr/>
          <p:nvPr/>
        </p:nvGrpSpPr>
        <p:grpSpPr>
          <a:xfrm>
            <a:off x="6760258" y="1475521"/>
            <a:ext cx="1151105" cy="766388"/>
            <a:chOff x="6760258" y="1475521"/>
            <a:chExt cx="1151105" cy="766388"/>
          </a:xfrm>
        </p:grpSpPr>
        <p:cxnSp>
          <p:nvCxnSpPr>
            <p:cNvPr id="161" name="Straight Connector 160"/>
            <p:cNvCxnSpPr/>
            <p:nvPr/>
          </p:nvCxnSpPr>
          <p:spPr>
            <a:xfrm>
              <a:off x="7350069" y="1537644"/>
              <a:ext cx="6468" cy="455335"/>
            </a:xfrm>
            <a:prstGeom prst="line">
              <a:avLst/>
            </a:prstGeom>
            <a:ln w="76200">
              <a:solidFill>
                <a:srgbClr val="2A85FF"/>
              </a:solidFill>
              <a:prstDash val="soli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/>
            <p:nvPr/>
          </p:nvCxnSpPr>
          <p:spPr>
            <a:xfrm>
              <a:off x="7163297" y="1625794"/>
              <a:ext cx="0" cy="284259"/>
            </a:xfrm>
            <a:prstGeom prst="line">
              <a:avLst/>
            </a:prstGeom>
            <a:ln w="76200">
              <a:solidFill>
                <a:srgbClr val="2A85FF"/>
              </a:solidFill>
              <a:prstDash val="soli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>
            <a:xfrm>
              <a:off x="6972362" y="1562731"/>
              <a:ext cx="0" cy="284259"/>
            </a:xfrm>
            <a:prstGeom prst="line">
              <a:avLst/>
            </a:prstGeom>
            <a:ln w="76200">
              <a:solidFill>
                <a:srgbClr val="2A85FF"/>
              </a:solidFill>
              <a:prstDash val="soli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>
            <a:xfrm>
              <a:off x="6760258" y="1475521"/>
              <a:ext cx="0" cy="284259"/>
            </a:xfrm>
            <a:prstGeom prst="line">
              <a:avLst/>
            </a:prstGeom>
            <a:ln w="76200">
              <a:solidFill>
                <a:srgbClr val="2A85FF"/>
              </a:solidFill>
              <a:prstDash val="soli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>
              <a:off x="7530433" y="1606528"/>
              <a:ext cx="6468" cy="455335"/>
            </a:xfrm>
            <a:prstGeom prst="line">
              <a:avLst/>
            </a:prstGeom>
            <a:ln w="76200">
              <a:solidFill>
                <a:srgbClr val="2A85FF"/>
              </a:solidFill>
              <a:prstDash val="soli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flipH="1">
              <a:off x="7729765" y="1611189"/>
              <a:ext cx="2" cy="551112"/>
            </a:xfrm>
            <a:prstGeom prst="line">
              <a:avLst/>
            </a:prstGeom>
            <a:ln w="76200">
              <a:solidFill>
                <a:srgbClr val="2A85FF"/>
              </a:solidFill>
              <a:prstDash val="soli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flipH="1">
              <a:off x="7911361" y="1603000"/>
              <a:ext cx="2" cy="638909"/>
            </a:xfrm>
            <a:prstGeom prst="line">
              <a:avLst/>
            </a:prstGeom>
            <a:ln w="76200">
              <a:solidFill>
                <a:srgbClr val="2A85FF"/>
              </a:solidFill>
              <a:prstDash val="soli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8" name="Group 237"/>
          <p:cNvGrpSpPr/>
          <p:nvPr/>
        </p:nvGrpSpPr>
        <p:grpSpPr>
          <a:xfrm>
            <a:off x="3656552" y="1899519"/>
            <a:ext cx="1137859" cy="1012138"/>
            <a:chOff x="3656552" y="1899519"/>
            <a:chExt cx="1137859" cy="1012138"/>
          </a:xfrm>
        </p:grpSpPr>
        <p:cxnSp>
          <p:nvCxnSpPr>
            <p:cNvPr id="179" name="Straight Connector 178"/>
            <p:cNvCxnSpPr/>
            <p:nvPr/>
          </p:nvCxnSpPr>
          <p:spPr>
            <a:xfrm>
              <a:off x="4240285" y="1899519"/>
              <a:ext cx="0" cy="563043"/>
            </a:xfrm>
            <a:prstGeom prst="line">
              <a:avLst/>
            </a:prstGeom>
            <a:ln w="76200">
              <a:solidFill>
                <a:srgbClr val="2A85FF"/>
              </a:solidFill>
              <a:prstDash val="soli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/>
            <p:nvPr/>
          </p:nvCxnSpPr>
          <p:spPr>
            <a:xfrm flipH="1">
              <a:off x="4793986" y="2385735"/>
              <a:ext cx="425" cy="525922"/>
            </a:xfrm>
            <a:prstGeom prst="line">
              <a:avLst/>
            </a:prstGeom>
            <a:ln w="76200">
              <a:solidFill>
                <a:srgbClr val="2A85FF"/>
              </a:solidFill>
              <a:prstDash val="soli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>
              <a:off x="4436065" y="2293954"/>
              <a:ext cx="0" cy="317041"/>
            </a:xfrm>
            <a:prstGeom prst="line">
              <a:avLst/>
            </a:prstGeom>
            <a:ln w="76200">
              <a:solidFill>
                <a:srgbClr val="2A85FF"/>
              </a:solidFill>
              <a:prstDash val="soli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>
              <a:off x="4611842" y="2329562"/>
              <a:ext cx="0" cy="431501"/>
            </a:xfrm>
            <a:prstGeom prst="line">
              <a:avLst/>
            </a:prstGeom>
            <a:ln w="76200">
              <a:solidFill>
                <a:srgbClr val="2A85FF"/>
              </a:solidFill>
              <a:prstDash val="soli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>
              <a:off x="4054318" y="2019827"/>
              <a:ext cx="0" cy="284259"/>
            </a:xfrm>
            <a:prstGeom prst="line">
              <a:avLst/>
            </a:prstGeom>
            <a:ln w="76200">
              <a:solidFill>
                <a:srgbClr val="2A85FF"/>
              </a:solidFill>
              <a:prstDash val="soli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>
              <a:off x="3857064" y="2045509"/>
              <a:ext cx="0" cy="160851"/>
            </a:xfrm>
            <a:prstGeom prst="line">
              <a:avLst/>
            </a:prstGeom>
            <a:ln w="76200">
              <a:solidFill>
                <a:srgbClr val="2A85FF"/>
              </a:solidFill>
              <a:prstDash val="soli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>
              <a:off x="3656552" y="1959670"/>
              <a:ext cx="0" cy="136249"/>
            </a:xfrm>
            <a:prstGeom prst="line">
              <a:avLst/>
            </a:prstGeom>
            <a:ln w="76200">
              <a:solidFill>
                <a:srgbClr val="2A85FF"/>
              </a:solidFill>
              <a:prstDash val="soli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2" name="Group 231"/>
          <p:cNvGrpSpPr/>
          <p:nvPr/>
        </p:nvGrpSpPr>
        <p:grpSpPr>
          <a:xfrm>
            <a:off x="3484020" y="4455558"/>
            <a:ext cx="1324989" cy="630812"/>
            <a:chOff x="3484020" y="4455558"/>
            <a:chExt cx="1324989" cy="630812"/>
          </a:xfrm>
        </p:grpSpPr>
        <p:cxnSp>
          <p:nvCxnSpPr>
            <p:cNvPr id="89" name="Straight Connector 88"/>
            <p:cNvCxnSpPr/>
            <p:nvPr/>
          </p:nvCxnSpPr>
          <p:spPr>
            <a:xfrm>
              <a:off x="3484020" y="4604205"/>
              <a:ext cx="3102" cy="482165"/>
            </a:xfrm>
            <a:prstGeom prst="line">
              <a:avLst/>
            </a:prstGeom>
            <a:ln w="76200">
              <a:solidFill>
                <a:srgbClr val="FF454C"/>
              </a:solidFill>
              <a:prstDash val="soli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1" name="Group 230"/>
            <p:cNvGrpSpPr/>
            <p:nvPr/>
          </p:nvGrpSpPr>
          <p:grpSpPr>
            <a:xfrm>
              <a:off x="3854920" y="4455558"/>
              <a:ext cx="954089" cy="524001"/>
              <a:chOff x="3854920" y="4455558"/>
              <a:chExt cx="954089" cy="524001"/>
            </a:xfrm>
          </p:grpSpPr>
          <p:cxnSp>
            <p:nvCxnSpPr>
              <p:cNvPr id="90" name="Straight Connector 89"/>
              <p:cNvCxnSpPr/>
              <p:nvPr/>
            </p:nvCxnSpPr>
            <p:spPr>
              <a:xfrm>
                <a:off x="4802541" y="4524224"/>
                <a:ext cx="6468" cy="455335"/>
              </a:xfrm>
              <a:prstGeom prst="line">
                <a:avLst/>
              </a:prstGeom>
              <a:ln w="76200">
                <a:solidFill>
                  <a:srgbClr val="FF454C"/>
                </a:solidFill>
                <a:prstDash val="solid"/>
                <a:tailEnd type="non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>
                <a:off x="4628627" y="4598289"/>
                <a:ext cx="1092" cy="335681"/>
              </a:xfrm>
              <a:prstGeom prst="line">
                <a:avLst/>
              </a:prstGeom>
              <a:ln w="76200">
                <a:solidFill>
                  <a:srgbClr val="FF454C"/>
                </a:solidFill>
                <a:prstDash val="solid"/>
                <a:tailEnd type="non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>
                <a:off x="4427057" y="4455558"/>
                <a:ext cx="6468" cy="455335"/>
              </a:xfrm>
              <a:prstGeom prst="line">
                <a:avLst/>
              </a:prstGeom>
              <a:ln w="76200">
                <a:solidFill>
                  <a:srgbClr val="FF454C"/>
                </a:solidFill>
                <a:prstDash val="solid"/>
                <a:tailEnd type="non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>
                <a:off x="4240285" y="4531443"/>
                <a:ext cx="0" cy="284259"/>
              </a:xfrm>
              <a:prstGeom prst="line">
                <a:avLst/>
              </a:prstGeom>
              <a:ln w="76200">
                <a:solidFill>
                  <a:srgbClr val="FF454C"/>
                </a:solidFill>
                <a:prstDash val="solid"/>
                <a:tailEnd type="non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>
                <a:off x="4054318" y="4474027"/>
                <a:ext cx="0" cy="284259"/>
              </a:xfrm>
              <a:prstGeom prst="line">
                <a:avLst/>
              </a:prstGeom>
              <a:ln w="76200">
                <a:solidFill>
                  <a:srgbClr val="FF454C"/>
                </a:solidFill>
                <a:prstDash val="solid"/>
                <a:tailEnd type="non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Straight Connector 185"/>
              <p:cNvCxnSpPr/>
              <p:nvPr/>
            </p:nvCxnSpPr>
            <p:spPr>
              <a:xfrm>
                <a:off x="3854920" y="4552235"/>
                <a:ext cx="0" cy="177445"/>
              </a:xfrm>
              <a:prstGeom prst="line">
                <a:avLst/>
              </a:prstGeom>
              <a:ln w="76200">
                <a:solidFill>
                  <a:srgbClr val="FF454C"/>
                </a:solidFill>
                <a:prstDash val="solid"/>
                <a:tailEnd type="non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2" name="Group 61"/>
          <p:cNvGrpSpPr/>
          <p:nvPr/>
        </p:nvGrpSpPr>
        <p:grpSpPr>
          <a:xfrm>
            <a:off x="3380477" y="4435443"/>
            <a:ext cx="1518216" cy="177445"/>
            <a:chOff x="879912" y="1691307"/>
            <a:chExt cx="1518216" cy="177445"/>
          </a:xfrm>
          <a:solidFill>
            <a:schemeClr val="accent3">
              <a:lumMod val="75000"/>
            </a:schemeClr>
          </a:solidFill>
        </p:grpSpPr>
        <p:sp>
          <p:nvSpPr>
            <p:cNvPr id="63" name="Rectangle 62"/>
            <p:cNvSpPr/>
            <p:nvPr/>
          </p:nvSpPr>
          <p:spPr>
            <a:xfrm>
              <a:off x="879912" y="1691307"/>
              <a:ext cx="189777" cy="177445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1069689" y="1691307"/>
              <a:ext cx="189777" cy="177445"/>
            </a:xfrm>
            <a:prstGeom prst="rect">
              <a:avLst/>
            </a:prstGeom>
            <a:solidFill>
              <a:srgbClr val="74903B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74903B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259466" y="1691307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449243" y="1691307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1639020" y="1691307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1828797" y="1691307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2018574" y="1691307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2208351" y="1691307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28" name="Group 227"/>
          <p:cNvGrpSpPr/>
          <p:nvPr/>
        </p:nvGrpSpPr>
        <p:grpSpPr>
          <a:xfrm>
            <a:off x="3460358" y="1458347"/>
            <a:ext cx="1334053" cy="927388"/>
            <a:chOff x="3460358" y="1458347"/>
            <a:chExt cx="1334053" cy="927388"/>
          </a:xfrm>
        </p:grpSpPr>
        <p:cxnSp>
          <p:nvCxnSpPr>
            <p:cNvPr id="187" name="Straight Connector 186"/>
            <p:cNvCxnSpPr/>
            <p:nvPr/>
          </p:nvCxnSpPr>
          <p:spPr>
            <a:xfrm>
              <a:off x="3460358" y="1458347"/>
              <a:ext cx="0" cy="490232"/>
            </a:xfrm>
            <a:prstGeom prst="line">
              <a:avLst/>
            </a:prstGeom>
            <a:ln w="76200">
              <a:solidFill>
                <a:srgbClr val="FF454C"/>
              </a:solidFill>
              <a:prstDash val="soli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>
              <a:off x="3656552" y="1523153"/>
              <a:ext cx="0" cy="490232"/>
            </a:xfrm>
            <a:prstGeom prst="line">
              <a:avLst/>
            </a:prstGeom>
            <a:ln w="76200">
              <a:solidFill>
                <a:srgbClr val="FF454C"/>
              </a:solidFill>
              <a:prstDash val="soli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flipH="1">
              <a:off x="3854920" y="1493955"/>
              <a:ext cx="6004" cy="580752"/>
            </a:xfrm>
            <a:prstGeom prst="line">
              <a:avLst/>
            </a:prstGeom>
            <a:ln w="76200">
              <a:solidFill>
                <a:srgbClr val="FF454C"/>
              </a:solidFill>
              <a:prstDash val="soli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>
              <a:off x="4050698" y="1537752"/>
              <a:ext cx="3620" cy="601964"/>
            </a:xfrm>
            <a:prstGeom prst="line">
              <a:avLst/>
            </a:prstGeom>
            <a:ln w="76200">
              <a:solidFill>
                <a:srgbClr val="FF454C"/>
              </a:solidFill>
              <a:prstDash val="soli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/>
          </p:nvCxnSpPr>
          <p:spPr>
            <a:xfrm flipH="1">
              <a:off x="4240285" y="1537752"/>
              <a:ext cx="188" cy="672394"/>
            </a:xfrm>
            <a:prstGeom prst="line">
              <a:avLst/>
            </a:prstGeom>
            <a:ln w="76200">
              <a:solidFill>
                <a:srgbClr val="FF454C"/>
              </a:solidFill>
              <a:prstDash val="soli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/>
            <p:nvPr/>
          </p:nvCxnSpPr>
          <p:spPr>
            <a:xfrm>
              <a:off x="4430246" y="1581549"/>
              <a:ext cx="3279" cy="712405"/>
            </a:xfrm>
            <a:prstGeom prst="line">
              <a:avLst/>
            </a:prstGeom>
            <a:ln w="76200">
              <a:solidFill>
                <a:srgbClr val="FF454C"/>
              </a:solidFill>
              <a:prstDash val="soli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/>
            <p:nvPr/>
          </p:nvCxnSpPr>
          <p:spPr>
            <a:xfrm>
              <a:off x="4611842" y="1617157"/>
              <a:ext cx="3279" cy="712405"/>
            </a:xfrm>
            <a:prstGeom prst="line">
              <a:avLst/>
            </a:prstGeom>
            <a:ln w="76200">
              <a:solidFill>
                <a:srgbClr val="FF454C"/>
              </a:solidFill>
              <a:prstDash val="soli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>
              <a:off x="4787018" y="1602558"/>
              <a:ext cx="7393" cy="783177"/>
            </a:xfrm>
            <a:prstGeom prst="line">
              <a:avLst/>
            </a:prstGeom>
            <a:ln w="76200">
              <a:solidFill>
                <a:srgbClr val="FF454C"/>
              </a:solidFill>
              <a:prstDash val="soli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4" name="Straight Connector 203"/>
          <p:cNvCxnSpPr/>
          <p:nvPr/>
        </p:nvCxnSpPr>
        <p:spPr>
          <a:xfrm flipH="1">
            <a:off x="3487122" y="5076176"/>
            <a:ext cx="1" cy="646732"/>
          </a:xfrm>
          <a:prstGeom prst="line">
            <a:avLst/>
          </a:prstGeom>
          <a:ln w="76200">
            <a:solidFill>
              <a:srgbClr val="2A85FF"/>
            </a:solidFill>
            <a:prstDash val="soli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/>
          <p:cNvCxnSpPr/>
          <p:nvPr/>
        </p:nvCxnSpPr>
        <p:spPr>
          <a:xfrm>
            <a:off x="3487122" y="5722908"/>
            <a:ext cx="0" cy="954969"/>
          </a:xfrm>
          <a:prstGeom prst="line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3460358" y="1934271"/>
            <a:ext cx="0" cy="310126"/>
          </a:xfrm>
          <a:prstGeom prst="line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37" name="Group 236"/>
          <p:cNvGrpSpPr/>
          <p:nvPr/>
        </p:nvGrpSpPr>
        <p:grpSpPr>
          <a:xfrm>
            <a:off x="3656552" y="2091061"/>
            <a:ext cx="1137859" cy="1775565"/>
            <a:chOff x="3656552" y="2091061"/>
            <a:chExt cx="1137859" cy="1775565"/>
          </a:xfrm>
        </p:grpSpPr>
        <p:cxnSp>
          <p:nvCxnSpPr>
            <p:cNvPr id="159" name="Straight Connector 158"/>
            <p:cNvCxnSpPr/>
            <p:nvPr/>
          </p:nvCxnSpPr>
          <p:spPr>
            <a:xfrm>
              <a:off x="4794411" y="2911657"/>
              <a:ext cx="0" cy="954969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>
              <a:off x="3656552" y="2091061"/>
              <a:ext cx="0" cy="954969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>
              <a:off x="3854920" y="2206360"/>
              <a:ext cx="0" cy="954969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>
              <a:off x="4053899" y="2297740"/>
              <a:ext cx="0" cy="954969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>
              <a:off x="4240285" y="2456602"/>
              <a:ext cx="0" cy="954969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>
              <a:off x="4441655" y="2610995"/>
              <a:ext cx="0" cy="954969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>
              <a:off x="4615121" y="2762742"/>
              <a:ext cx="0" cy="954969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5" name="Straight Connector 224"/>
          <p:cNvCxnSpPr/>
          <p:nvPr/>
        </p:nvCxnSpPr>
        <p:spPr>
          <a:xfrm>
            <a:off x="6439725" y="3208912"/>
            <a:ext cx="1876072" cy="0"/>
          </a:xfrm>
          <a:prstGeom prst="line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Connector 225"/>
          <p:cNvCxnSpPr/>
          <p:nvPr/>
        </p:nvCxnSpPr>
        <p:spPr>
          <a:xfrm>
            <a:off x="7119369" y="3223511"/>
            <a:ext cx="0" cy="643115"/>
          </a:xfrm>
          <a:prstGeom prst="line">
            <a:avLst/>
          </a:prstGeom>
          <a:ln w="38100">
            <a:solidFill>
              <a:srgbClr val="0070C0"/>
            </a:solidFill>
            <a:headEnd type="arrow" w="lg" len="sm"/>
            <a:tailEnd type="arrow" w="lg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1" name="Group 70"/>
          <p:cNvGrpSpPr/>
          <p:nvPr/>
        </p:nvGrpSpPr>
        <p:grpSpPr>
          <a:xfrm>
            <a:off x="3378430" y="1439738"/>
            <a:ext cx="1518216" cy="177445"/>
            <a:chOff x="879912" y="1691307"/>
            <a:chExt cx="1518216" cy="177445"/>
          </a:xfrm>
          <a:solidFill>
            <a:srgbClr val="FF0000"/>
          </a:solidFill>
        </p:grpSpPr>
        <p:sp>
          <p:nvSpPr>
            <p:cNvPr id="72" name="Rectangle 71"/>
            <p:cNvSpPr/>
            <p:nvPr/>
          </p:nvSpPr>
          <p:spPr>
            <a:xfrm>
              <a:off x="879912" y="1691307"/>
              <a:ext cx="189777" cy="177445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069689" y="1691307"/>
              <a:ext cx="189777" cy="177445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1259466" y="1691307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449243" y="1691307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639020" y="1691307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1828797" y="1691307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2018574" y="1691307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2208351" y="1691307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6489775" y="1459526"/>
            <a:ext cx="1518216" cy="177445"/>
            <a:chOff x="879912" y="1691307"/>
            <a:chExt cx="1518216" cy="177445"/>
          </a:xfrm>
          <a:solidFill>
            <a:srgbClr val="FF0000"/>
          </a:solidFill>
        </p:grpSpPr>
        <p:sp>
          <p:nvSpPr>
            <p:cNvPr id="54" name="Rectangle 53"/>
            <p:cNvSpPr/>
            <p:nvPr/>
          </p:nvSpPr>
          <p:spPr>
            <a:xfrm>
              <a:off x="879912" y="1691307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069689" y="1691307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259466" y="1691307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1449243" y="1691307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1639020" y="1691307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828797" y="1691307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2018574" y="1691307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2208351" y="1691307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1972869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9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00"/>
                            </p:stCondLst>
                            <p:childTnLst>
                              <p:par>
                                <p:cTn id="15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000"/>
                            </p:stCondLst>
                            <p:childTnLst>
                              <p:par>
                                <p:cTn id="16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" grpId="0"/>
      <p:bldP spid="81" grpId="0"/>
      <p:bldP spid="92" grpId="0"/>
      <p:bldP spid="93" grpId="0"/>
      <p:bldP spid="170" grpId="0" animBg="1"/>
      <p:bldP spid="23" grpId="0"/>
      <p:bldP spid="172" grpId="0"/>
      <p:bldP spid="173" grpId="0"/>
      <p:bldP spid="129" grpId="0"/>
      <p:bldP spid="130" grpId="0"/>
      <p:bldP spid="13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04"/>
            <a:ext cx="8229600" cy="847546"/>
          </a:xfrm>
        </p:spPr>
        <p:txBody>
          <a:bodyPr/>
          <a:lstStyle/>
          <a:p>
            <a:pPr algn="l"/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4944"/>
            <a:ext cx="8229600" cy="5517543"/>
          </a:xfrm>
        </p:spPr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Background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Key Observations</a:t>
            </a:r>
          </a:p>
          <a:p>
            <a:r>
              <a:rPr lang="en-US" b="1" dirty="0" smtClean="0">
                <a:solidFill>
                  <a:srgbClr val="7F7F7F"/>
                </a:solidFill>
              </a:rPr>
              <a:t>Me</a:t>
            </a:r>
            <a:r>
              <a:rPr lang="en-US" dirty="0" smtClean="0">
                <a:solidFill>
                  <a:srgbClr val="7F7F7F"/>
                </a:solidFill>
              </a:rPr>
              <a:t>mory </a:t>
            </a:r>
            <a:r>
              <a:rPr lang="en-US" b="1" dirty="0" smtClean="0">
                <a:solidFill>
                  <a:srgbClr val="7F7F7F"/>
                </a:solidFill>
              </a:rPr>
              <a:t>Di</a:t>
            </a:r>
            <a:r>
              <a:rPr lang="en-US" dirty="0" smtClean="0">
                <a:solidFill>
                  <a:srgbClr val="7F7F7F"/>
                </a:solidFill>
              </a:rPr>
              <a:t>vergence </a:t>
            </a:r>
            <a:r>
              <a:rPr lang="en-US" b="1" dirty="0" smtClean="0">
                <a:solidFill>
                  <a:srgbClr val="7F7F7F"/>
                </a:solidFill>
              </a:rPr>
              <a:t>C</a:t>
            </a:r>
            <a:r>
              <a:rPr lang="en-US" dirty="0" smtClean="0">
                <a:solidFill>
                  <a:srgbClr val="7F7F7F"/>
                </a:solidFill>
              </a:rPr>
              <a:t>orrection (</a:t>
            </a:r>
            <a:r>
              <a:rPr lang="en-US" dirty="0" smtClean="0">
                <a:solidFill>
                  <a:srgbClr val="7F7F7F"/>
                </a:solidFill>
              </a:rPr>
              <a:t>MeDiC</a:t>
            </a:r>
            <a:r>
              <a:rPr lang="en-US" dirty="0" smtClean="0">
                <a:solidFill>
                  <a:srgbClr val="7F7F7F"/>
                </a:solidFill>
              </a:rPr>
              <a:t>)</a:t>
            </a:r>
          </a:p>
          <a:p>
            <a:r>
              <a:rPr lang="en-US" b="1" dirty="0" smtClean="0"/>
              <a:t>Results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979365"/>
            <a:ext cx="8229600" cy="0"/>
          </a:xfrm>
          <a:prstGeom prst="line">
            <a:avLst/>
          </a:prstGeom>
          <a:ln w="38100" cmpd="sng">
            <a:solidFill>
              <a:schemeClr val="tx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6" name="Picture 5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139" y="6425519"/>
            <a:ext cx="1315038" cy="380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3783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04"/>
            <a:ext cx="8229600" cy="847546"/>
          </a:xfrm>
        </p:spPr>
        <p:txBody>
          <a:bodyPr/>
          <a:lstStyle/>
          <a:p>
            <a:pPr algn="l"/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094944"/>
            <a:ext cx="8568267" cy="5517543"/>
          </a:xfrm>
        </p:spPr>
        <p:txBody>
          <a:bodyPr>
            <a:normAutofit/>
          </a:bodyPr>
          <a:lstStyle/>
          <a:p>
            <a:r>
              <a:rPr lang="en-US" dirty="0" smtClean="0"/>
              <a:t>Modified GPGPU-</a:t>
            </a:r>
            <a:r>
              <a:rPr lang="en-US" dirty="0" smtClean="0"/>
              <a:t>Sim</a:t>
            </a:r>
            <a:r>
              <a:rPr lang="en-US" dirty="0" smtClean="0"/>
              <a:t> modeling GTX480</a:t>
            </a:r>
          </a:p>
          <a:p>
            <a:pPr lvl="1"/>
            <a:r>
              <a:rPr lang="en-US" dirty="0" smtClean="0"/>
              <a:t>15 GPU cores</a:t>
            </a:r>
          </a:p>
          <a:p>
            <a:pPr lvl="1"/>
            <a:r>
              <a:rPr lang="en-US" dirty="0" smtClean="0"/>
              <a:t>6 memory partition</a:t>
            </a:r>
          </a:p>
          <a:p>
            <a:pPr lvl="1"/>
            <a:r>
              <a:rPr lang="en-US" dirty="0" smtClean="0"/>
              <a:t>16KB 4-way L1, 768KB 16-way L2</a:t>
            </a:r>
          </a:p>
          <a:p>
            <a:pPr lvl="1"/>
            <a:r>
              <a:rPr lang="en-US" dirty="0" smtClean="0"/>
              <a:t>Model L2 queue</a:t>
            </a:r>
            <a:r>
              <a:rPr lang="en-US" dirty="0"/>
              <a:t> </a:t>
            </a:r>
            <a:r>
              <a:rPr lang="en-US" dirty="0" smtClean="0"/>
              <a:t>and L2 queuing latency</a:t>
            </a:r>
          </a:p>
          <a:p>
            <a:pPr lvl="1"/>
            <a:r>
              <a:rPr lang="en-US" dirty="0" smtClean="0"/>
              <a:t>1674 MHz GDDR5	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Workloads from CUDA-SDK, </a:t>
            </a:r>
            <a:r>
              <a:rPr lang="en-US" dirty="0" smtClean="0"/>
              <a:t>Rodinia</a:t>
            </a:r>
            <a:r>
              <a:rPr lang="en-US" dirty="0" smtClean="0"/>
              <a:t>, Mars and </a:t>
            </a:r>
            <a:r>
              <a:rPr lang="en-US" dirty="0" smtClean="0"/>
              <a:t>Lonestar</a:t>
            </a:r>
            <a:r>
              <a:rPr lang="en-US" dirty="0" smtClean="0"/>
              <a:t> suites</a:t>
            </a:r>
          </a:p>
          <a:p>
            <a:pPr lvl="1"/>
            <a:endParaRPr lang="en-US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979365"/>
            <a:ext cx="8229600" cy="0"/>
          </a:xfrm>
          <a:prstGeom prst="line">
            <a:avLst/>
          </a:prstGeom>
          <a:ln w="38100" cmpd="sng">
            <a:solidFill>
              <a:schemeClr val="tx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6" name="Picture 5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139" y="6425519"/>
            <a:ext cx="1315038" cy="380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08600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04"/>
            <a:ext cx="8229600" cy="847546"/>
          </a:xfrm>
        </p:spPr>
        <p:txBody>
          <a:bodyPr/>
          <a:lstStyle/>
          <a:p>
            <a:pPr algn="l"/>
            <a:r>
              <a:rPr lang="en-US" dirty="0" smtClean="0"/>
              <a:t>Comparison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094944"/>
            <a:ext cx="8568267" cy="551754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FR-FCFS baseline </a:t>
            </a:r>
            <a:r>
              <a:rPr lang="en-US" dirty="0" smtClean="0"/>
              <a:t>[</a:t>
            </a:r>
            <a:r>
              <a:rPr lang="en-US" dirty="0" smtClean="0"/>
              <a:t>Rixner</a:t>
            </a:r>
            <a:r>
              <a:rPr lang="en-US" dirty="0" smtClean="0"/>
              <a:t>+, ISCA’00]</a:t>
            </a:r>
          </a:p>
          <a:p>
            <a:r>
              <a:rPr lang="en-US" b="1" dirty="0" smtClean="0"/>
              <a:t>Cache Insertion: </a:t>
            </a:r>
          </a:p>
          <a:p>
            <a:pPr lvl="1"/>
            <a:r>
              <a:rPr lang="en-US" b="1" dirty="0" smtClean="0"/>
              <a:t>EAF </a:t>
            </a:r>
            <a:r>
              <a:rPr lang="en-US" dirty="0" smtClean="0"/>
              <a:t>[</a:t>
            </a:r>
            <a:r>
              <a:rPr lang="en-US" dirty="0" smtClean="0"/>
              <a:t>Seshadri</a:t>
            </a:r>
            <a:r>
              <a:rPr lang="en-US" dirty="0" smtClean="0"/>
              <a:t>+, PACT’12]</a:t>
            </a:r>
            <a:endParaRPr lang="en-US" dirty="0"/>
          </a:p>
          <a:p>
            <a:pPr lvl="2"/>
            <a:r>
              <a:rPr lang="en-US" dirty="0" smtClean="0"/>
              <a:t>Tracks </a:t>
            </a:r>
            <a:r>
              <a:rPr lang="en-US" dirty="0"/>
              <a:t>blocks that </a:t>
            </a:r>
            <a:r>
              <a:rPr lang="en-US" dirty="0" smtClean="0"/>
              <a:t>are recently evicted </a:t>
            </a:r>
            <a:r>
              <a:rPr lang="en-US" b="1" dirty="0" smtClean="0">
                <a:solidFill>
                  <a:srgbClr val="0066FF"/>
                </a:solidFill>
              </a:rPr>
              <a:t>to detect high reuse and inserts them at the MRU </a:t>
            </a:r>
            <a:r>
              <a:rPr lang="en-US" b="1" dirty="0" smtClean="0">
                <a:solidFill>
                  <a:srgbClr val="0066FF"/>
                </a:solidFill>
              </a:rPr>
              <a:t>position</a:t>
            </a:r>
            <a:endParaRPr lang="en-US" b="1" dirty="0" smtClean="0">
              <a:solidFill>
                <a:srgbClr val="0066FF"/>
              </a:solidFill>
            </a:endParaRPr>
          </a:p>
          <a:p>
            <a:pPr lvl="2"/>
            <a:r>
              <a:rPr lang="en-US" b="1" dirty="0" smtClean="0">
                <a:solidFill>
                  <a:srgbClr val="FF0000"/>
                </a:solidFill>
                <a:sym typeface="Wingdings"/>
              </a:rPr>
              <a:t>Does not take divergence heterogeneity into account</a:t>
            </a:r>
            <a:endParaRPr lang="en-US" b="1" dirty="0" smtClean="0">
              <a:solidFill>
                <a:srgbClr val="0066FF"/>
              </a:solidFill>
            </a:endParaRPr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Does not lower queuing latency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 smtClean="0"/>
              <a:t>Cache Bypassing: </a:t>
            </a:r>
          </a:p>
          <a:p>
            <a:pPr lvl="1"/>
            <a:r>
              <a:rPr lang="en-US" b="1" dirty="0" smtClean="0"/>
              <a:t>PCAL </a:t>
            </a:r>
            <a:r>
              <a:rPr lang="en-US" dirty="0" smtClean="0"/>
              <a:t>[Li+, HPCA’15]</a:t>
            </a:r>
            <a:endParaRPr lang="en-US" dirty="0"/>
          </a:p>
          <a:p>
            <a:pPr lvl="2"/>
            <a:r>
              <a:rPr lang="en-US" dirty="0" smtClean="0"/>
              <a:t>Uses </a:t>
            </a:r>
            <a:r>
              <a:rPr lang="en-US" dirty="0"/>
              <a:t>tokens to limit number of warps that gets to access the L2 cache </a:t>
            </a:r>
            <a:r>
              <a:rPr lang="en-US" dirty="0">
                <a:sym typeface="Wingdings"/>
              </a:rPr>
              <a:t> </a:t>
            </a:r>
            <a:r>
              <a:rPr lang="en-US" b="1" dirty="0">
                <a:solidFill>
                  <a:srgbClr val="0066FF"/>
                </a:solidFill>
                <a:sym typeface="Wingdings"/>
              </a:rPr>
              <a:t>Lower cache thrashing</a:t>
            </a:r>
          </a:p>
          <a:p>
            <a:pPr lvl="2"/>
            <a:r>
              <a:rPr lang="en-US" dirty="0">
                <a:sym typeface="Wingdings"/>
              </a:rPr>
              <a:t>Warps with highly reuse access gets more </a:t>
            </a:r>
            <a:r>
              <a:rPr lang="en-US" dirty="0" smtClean="0">
                <a:sym typeface="Wingdings"/>
              </a:rPr>
              <a:t>priority</a:t>
            </a:r>
          </a:p>
          <a:p>
            <a:pPr lvl="2"/>
            <a:r>
              <a:rPr lang="en-US" b="1" dirty="0" smtClean="0">
                <a:solidFill>
                  <a:srgbClr val="FF0000"/>
                </a:solidFill>
                <a:sym typeface="Wingdings"/>
              </a:rPr>
              <a:t>Does not take divergence heterogeneity into account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sym typeface="Wingdings"/>
              </a:rPr>
              <a:t>PC-based and Random bypassing policy</a:t>
            </a:r>
            <a:endParaRPr lang="en-US" dirty="0">
              <a:solidFill>
                <a:srgbClr val="000000"/>
              </a:solidFill>
            </a:endParaRP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979365"/>
            <a:ext cx="8229600" cy="0"/>
          </a:xfrm>
          <a:prstGeom prst="line">
            <a:avLst/>
          </a:prstGeom>
          <a:ln w="38100" cmpd="sng">
            <a:solidFill>
              <a:schemeClr val="tx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25</a:t>
            </a:fld>
            <a:endParaRPr lang="en-US" dirty="0"/>
          </a:p>
        </p:txBody>
      </p:sp>
      <p:pic>
        <p:nvPicPr>
          <p:cNvPr id="6" name="Picture 5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139" y="6425519"/>
            <a:ext cx="1315038" cy="380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85269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Arrow Connector 13"/>
          <p:cNvCxnSpPr/>
          <p:nvPr/>
        </p:nvCxnSpPr>
        <p:spPr>
          <a:xfrm flipV="1">
            <a:off x="8659290" y="3368176"/>
            <a:ext cx="0" cy="507999"/>
          </a:xfrm>
          <a:prstGeom prst="straightConnector1">
            <a:avLst/>
          </a:prstGeom>
          <a:ln w="12700">
            <a:solidFill>
              <a:srgbClr val="0066FF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63262603"/>
              </p:ext>
            </p:extLst>
          </p:nvPr>
        </p:nvGraphicFramePr>
        <p:xfrm>
          <a:off x="-76200" y="1145513"/>
          <a:ext cx="9039225" cy="5242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04"/>
            <a:ext cx="8229600" cy="847546"/>
          </a:xfrm>
        </p:spPr>
        <p:txBody>
          <a:bodyPr/>
          <a:lstStyle/>
          <a:p>
            <a:pPr algn="l"/>
            <a:r>
              <a:rPr lang="en-US" dirty="0" smtClean="0"/>
              <a:t>Results: Performance of </a:t>
            </a:r>
            <a:r>
              <a:rPr lang="en-US" dirty="0" smtClean="0"/>
              <a:t>MeDiC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979365"/>
            <a:ext cx="8229600" cy="0"/>
          </a:xfrm>
          <a:prstGeom prst="line">
            <a:avLst/>
          </a:prstGeom>
          <a:ln w="38100" cmpd="sng">
            <a:solidFill>
              <a:schemeClr val="tx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26</a:t>
            </a:fld>
            <a:endParaRPr lang="en-US" dirty="0"/>
          </a:p>
        </p:txBody>
      </p:sp>
      <p:pic>
        <p:nvPicPr>
          <p:cNvPr id="6" name="Picture 5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4139" y="6425519"/>
            <a:ext cx="1315038" cy="38049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8234539" y="2754878"/>
            <a:ext cx="1033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rgbClr val="0070C0"/>
                </a:solidFill>
              </a:rPr>
              <a:t>21.8%</a:t>
            </a:r>
            <a:endParaRPr lang="en-US" sz="2400" b="1" i="1" dirty="0">
              <a:solidFill>
                <a:srgbClr val="0070C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11037" y="5370275"/>
            <a:ext cx="8557323" cy="1055244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00FF"/>
                </a:solidFill>
                <a:effectLst/>
              </a:rPr>
              <a:t>MeDiC</a:t>
            </a:r>
            <a:r>
              <a:rPr lang="en-US" sz="3200" b="1" dirty="0" smtClean="0">
                <a:solidFill>
                  <a:srgbClr val="0000FF"/>
                </a:solidFill>
                <a:effectLst/>
              </a:rPr>
              <a:t> is effective in identifying warp-type and taking advantage of </a:t>
            </a:r>
            <a:r>
              <a:rPr lang="en-US" sz="3200" b="1" dirty="0" smtClean="0">
                <a:solidFill>
                  <a:srgbClr val="0000FF"/>
                </a:solidFill>
              </a:rPr>
              <a:t>divergence</a:t>
            </a:r>
            <a:r>
              <a:rPr lang="en-US" sz="3200" b="1" dirty="0" smtClean="0">
                <a:solidFill>
                  <a:srgbClr val="0000FF"/>
                </a:solidFill>
                <a:effectLst/>
              </a:rPr>
              <a:t> heterogeneity</a:t>
            </a:r>
            <a:endParaRPr lang="en-US" sz="3200" b="1" dirty="0">
              <a:solidFill>
                <a:srgbClr val="0000FF"/>
              </a:solidFill>
              <a:effectLst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007282" y="4007566"/>
            <a:ext cx="786107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44838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2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Sub>
          <a:bldChart bld="series"/>
        </p:bldSub>
      </p:bldGraphic>
      <p:bldP spid="13" grpId="0"/>
      <p:bldP spid="1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Arrow Connector 14"/>
          <p:cNvCxnSpPr/>
          <p:nvPr/>
        </p:nvCxnSpPr>
        <p:spPr>
          <a:xfrm flipH="1" flipV="1">
            <a:off x="8408370" y="3793988"/>
            <a:ext cx="2" cy="439796"/>
          </a:xfrm>
          <a:prstGeom prst="straightConnector1">
            <a:avLst/>
          </a:prstGeom>
          <a:ln w="12700">
            <a:solidFill>
              <a:srgbClr val="0066FF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04"/>
            <a:ext cx="8229600" cy="847546"/>
          </a:xfrm>
        </p:spPr>
        <p:txBody>
          <a:bodyPr/>
          <a:lstStyle/>
          <a:p>
            <a:pPr algn="l"/>
            <a:r>
              <a:rPr lang="en-US" dirty="0" smtClean="0"/>
              <a:t>Results: Energy Efficiency of </a:t>
            </a:r>
            <a:r>
              <a:rPr lang="en-US" dirty="0" smtClean="0"/>
              <a:t>MeDiC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979365"/>
            <a:ext cx="8229600" cy="0"/>
          </a:xfrm>
          <a:prstGeom prst="line">
            <a:avLst/>
          </a:prstGeom>
          <a:ln w="38100" cmpd="sng">
            <a:solidFill>
              <a:schemeClr val="tx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27</a:t>
            </a:fld>
            <a:endParaRPr lang="en-US" dirty="0"/>
          </a:p>
        </p:txBody>
      </p:sp>
      <p:pic>
        <p:nvPicPr>
          <p:cNvPr id="6" name="Picture 5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139" y="6425519"/>
            <a:ext cx="1315038" cy="380494"/>
          </a:xfrm>
          <a:prstGeom prst="rect">
            <a:avLst/>
          </a:prstGeom>
        </p:spPr>
      </p:pic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20118810"/>
              </p:ext>
            </p:extLst>
          </p:nvPr>
        </p:nvGraphicFramePr>
        <p:xfrm>
          <a:off x="0" y="979366"/>
          <a:ext cx="8686800" cy="5376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8115805" y="3261459"/>
            <a:ext cx="1033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rgbClr val="0070C0"/>
                </a:solidFill>
              </a:rPr>
              <a:t>20.1%</a:t>
            </a:r>
            <a:endParaRPr lang="en-US" sz="2400" b="1" i="1" dirty="0">
              <a:solidFill>
                <a:srgbClr val="0070C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9862" y="5136712"/>
            <a:ext cx="7996938" cy="1566188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00FF"/>
                </a:solidFill>
              </a:rPr>
              <a:t>Performance improvement outweighs the additional energy from extra cache misses</a:t>
            </a:r>
            <a:endParaRPr lang="en-US" sz="3200" b="1" dirty="0">
              <a:solidFill>
                <a:srgbClr val="0000FF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007282" y="4284947"/>
            <a:ext cx="757650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14648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2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Sub>
          <a:bldChart bld="series"/>
        </p:bldSub>
      </p:bldGraphic>
      <p:bldP spid="14" grpId="0"/>
      <p:bldP spid="1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04"/>
            <a:ext cx="8229600" cy="847546"/>
          </a:xfrm>
        </p:spPr>
        <p:txBody>
          <a:bodyPr/>
          <a:lstStyle/>
          <a:p>
            <a:pPr algn="l"/>
            <a:r>
              <a:rPr lang="en-US" dirty="0" smtClean="0"/>
              <a:t>Other Results in the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4944"/>
            <a:ext cx="8229600" cy="533057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Breakdowns of each </a:t>
            </a:r>
            <a:r>
              <a:rPr lang="en-US" dirty="0" smtClean="0"/>
              <a:t>component </a:t>
            </a:r>
            <a:r>
              <a:rPr lang="en-US" dirty="0"/>
              <a:t>of </a:t>
            </a:r>
            <a:r>
              <a:rPr lang="en-US" dirty="0"/>
              <a:t>MeDiC</a:t>
            </a:r>
            <a:endParaRPr lang="en-US" dirty="0"/>
          </a:p>
          <a:p>
            <a:pPr lvl="1"/>
            <a:r>
              <a:rPr lang="en-US" dirty="0"/>
              <a:t>Each component is </a:t>
            </a:r>
            <a:r>
              <a:rPr lang="en-US" dirty="0" smtClean="0"/>
              <a:t>effective</a:t>
            </a:r>
          </a:p>
          <a:p>
            <a:r>
              <a:rPr lang="en-US" dirty="0" smtClean="0"/>
              <a:t>Comparison against PC-based and random cache bypassing policy</a:t>
            </a:r>
          </a:p>
          <a:p>
            <a:pPr lvl="1"/>
            <a:r>
              <a:rPr lang="en-US" dirty="0" smtClean="0"/>
              <a:t>MeDiC</a:t>
            </a:r>
            <a:r>
              <a:rPr lang="en-US" dirty="0" smtClean="0"/>
              <a:t> provides better performance</a:t>
            </a:r>
          </a:p>
          <a:p>
            <a:r>
              <a:rPr lang="en-US" dirty="0" smtClean="0"/>
              <a:t>Analysis of combining </a:t>
            </a:r>
            <a:r>
              <a:rPr lang="en-US" dirty="0" smtClean="0"/>
              <a:t>MeDiC+reuse</a:t>
            </a:r>
            <a:r>
              <a:rPr lang="en-US" dirty="0" smtClean="0"/>
              <a:t> mechanism</a:t>
            </a:r>
          </a:p>
          <a:p>
            <a:pPr lvl="1"/>
            <a:r>
              <a:rPr lang="en-US" dirty="0" smtClean="0"/>
              <a:t>MeDiC</a:t>
            </a:r>
            <a:r>
              <a:rPr lang="en-US" dirty="0" smtClean="0"/>
              <a:t> is effective in caching highly-reused blocks</a:t>
            </a:r>
          </a:p>
          <a:p>
            <a:r>
              <a:rPr lang="en-US" dirty="0" smtClean="0"/>
              <a:t>Sensitivity analysis of each individual components</a:t>
            </a:r>
          </a:p>
          <a:p>
            <a:pPr lvl="1"/>
            <a:r>
              <a:rPr lang="en-US" dirty="0" smtClean="0"/>
              <a:t>Minimal impact on L2 miss rate</a:t>
            </a:r>
          </a:p>
          <a:p>
            <a:pPr lvl="1"/>
            <a:r>
              <a:rPr lang="en-US" dirty="0" smtClean="0"/>
              <a:t>Minimal impact on row buffer locality</a:t>
            </a:r>
          </a:p>
          <a:p>
            <a:pPr lvl="1"/>
            <a:r>
              <a:rPr lang="en-US" dirty="0" smtClean="0"/>
              <a:t>Improved L2 queuing latency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979365"/>
            <a:ext cx="8229600" cy="0"/>
          </a:xfrm>
          <a:prstGeom prst="line">
            <a:avLst/>
          </a:prstGeom>
          <a:ln w="38100" cmpd="sng">
            <a:solidFill>
              <a:schemeClr val="tx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28</a:t>
            </a:fld>
            <a:endParaRPr lang="en-US" dirty="0"/>
          </a:p>
        </p:txBody>
      </p:sp>
      <p:pic>
        <p:nvPicPr>
          <p:cNvPr id="6" name="Picture 5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139" y="6425519"/>
            <a:ext cx="1315038" cy="380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53261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04"/>
            <a:ext cx="8229600" cy="847546"/>
          </a:xfrm>
        </p:spPr>
        <p:txBody>
          <a:bodyPr/>
          <a:lstStyle/>
          <a:p>
            <a:pPr algn="l"/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139" y="976413"/>
            <a:ext cx="8776661" cy="5711069"/>
          </a:xfrm>
        </p:spPr>
        <p:txBody>
          <a:bodyPr>
            <a:normAutofit fontScale="92500" lnSpcReduction="10000"/>
          </a:bodyPr>
          <a:lstStyle/>
          <a:p>
            <a:r>
              <a:rPr lang="en-US" sz="2700" b="1" dirty="0" smtClean="0"/>
              <a:t>Problem: memory divergence</a:t>
            </a:r>
          </a:p>
          <a:p>
            <a:pPr lvl="1"/>
            <a:r>
              <a:rPr lang="en-US" sz="2400" dirty="0" smtClean="0"/>
              <a:t>Threads execute in lockstep, but not all threads hit in the cache</a:t>
            </a:r>
            <a:endParaRPr lang="en-US" sz="2400" dirty="0" smtClean="0">
              <a:sym typeface="Wingdings"/>
            </a:endParaRPr>
          </a:p>
          <a:p>
            <a:pPr lvl="1"/>
            <a:r>
              <a:rPr lang="en-US" sz="2400" dirty="0"/>
              <a:t>A single long latency thread can stall an entire </a:t>
            </a:r>
            <a:r>
              <a:rPr lang="en-US" sz="2400" dirty="0" smtClean="0"/>
              <a:t>warp</a:t>
            </a:r>
          </a:p>
          <a:p>
            <a:r>
              <a:rPr lang="en-US" sz="2700" b="1" dirty="0" smtClean="0"/>
              <a:t>Key Observations:</a:t>
            </a:r>
            <a:r>
              <a:rPr lang="en-US" b="1" dirty="0" smtClean="0"/>
              <a:t> </a:t>
            </a:r>
          </a:p>
          <a:p>
            <a:pPr lvl="1"/>
            <a:r>
              <a:rPr lang="en-US" sz="2400" dirty="0" smtClean="0"/>
              <a:t>Memory divergence characteristic differs across warps</a:t>
            </a:r>
          </a:p>
          <a:p>
            <a:pPr lvl="1"/>
            <a:r>
              <a:rPr lang="en-US" sz="2400" dirty="0" smtClean="0"/>
              <a:t>Some warps mostly hit in the cache, some mostly miss</a:t>
            </a:r>
          </a:p>
          <a:p>
            <a:pPr lvl="1"/>
            <a:r>
              <a:rPr lang="en-US" sz="2400" dirty="0" smtClean="0"/>
              <a:t>Divergence characteristic is stable over time</a:t>
            </a:r>
          </a:p>
          <a:p>
            <a:pPr lvl="1"/>
            <a:r>
              <a:rPr lang="en-US" sz="2400" dirty="0" smtClean="0"/>
              <a:t>L2 queuing exacerbates memory divergence problem</a:t>
            </a:r>
          </a:p>
          <a:p>
            <a:r>
              <a:rPr lang="en-US" sz="2700" b="1" dirty="0" smtClean="0"/>
              <a:t>Our Solution: Me</a:t>
            </a:r>
            <a:r>
              <a:rPr lang="en-US" sz="2700" dirty="0" smtClean="0"/>
              <a:t>mory </a:t>
            </a:r>
            <a:r>
              <a:rPr lang="en-US" sz="2700" b="1" dirty="0" smtClean="0"/>
              <a:t>Di</a:t>
            </a:r>
            <a:r>
              <a:rPr lang="en-US" sz="2700" dirty="0" smtClean="0"/>
              <a:t>vergence </a:t>
            </a:r>
            <a:r>
              <a:rPr lang="en-US" sz="2700" b="1" dirty="0" smtClean="0"/>
              <a:t>C</a:t>
            </a:r>
            <a:r>
              <a:rPr lang="en-US" sz="2700" dirty="0" smtClean="0"/>
              <a:t>orrection</a:t>
            </a:r>
          </a:p>
          <a:p>
            <a:pPr lvl="1"/>
            <a:r>
              <a:rPr lang="en-US" sz="2400" dirty="0" smtClean="0">
                <a:solidFill>
                  <a:srgbClr val="000000"/>
                </a:solidFill>
              </a:rPr>
              <a:t>Uses </a:t>
            </a:r>
            <a:r>
              <a:rPr lang="en-US" sz="2400" b="1" dirty="0" smtClean="0">
                <a:solidFill>
                  <a:srgbClr val="000000"/>
                </a:solidFill>
              </a:rPr>
              <a:t>cache bypassing</a:t>
            </a:r>
            <a:r>
              <a:rPr lang="en-US" sz="2400" dirty="0" smtClean="0">
                <a:solidFill>
                  <a:srgbClr val="000000"/>
                </a:solidFill>
              </a:rPr>
              <a:t>, </a:t>
            </a:r>
            <a:r>
              <a:rPr lang="en-US" sz="2400" b="1" dirty="0" smtClean="0">
                <a:solidFill>
                  <a:srgbClr val="000000"/>
                </a:solidFill>
              </a:rPr>
              <a:t>cache insertion </a:t>
            </a:r>
            <a:r>
              <a:rPr lang="en-US" sz="2400" dirty="0" smtClean="0">
                <a:solidFill>
                  <a:srgbClr val="000000"/>
                </a:solidFill>
              </a:rPr>
              <a:t>and </a:t>
            </a:r>
            <a:r>
              <a:rPr lang="en-US" sz="2400" b="1" dirty="0" smtClean="0">
                <a:solidFill>
                  <a:srgbClr val="000000"/>
                </a:solidFill>
              </a:rPr>
              <a:t>memory scheduling </a:t>
            </a:r>
            <a:r>
              <a:rPr lang="en-US" sz="2400" dirty="0" smtClean="0">
                <a:solidFill>
                  <a:srgbClr val="000000"/>
                </a:solidFill>
              </a:rPr>
              <a:t>to </a:t>
            </a:r>
            <a:r>
              <a:rPr lang="en-US" sz="2400" b="1" dirty="0" smtClean="0">
                <a:solidFill>
                  <a:srgbClr val="3366FF"/>
                </a:solidFill>
              </a:rPr>
              <a:t>prioritize mostly-hit warps</a:t>
            </a:r>
            <a:r>
              <a:rPr lang="en-US" sz="2400" dirty="0" smtClean="0"/>
              <a:t> and </a:t>
            </a:r>
            <a:r>
              <a:rPr lang="en-US" sz="2400" b="1" dirty="0" smtClean="0">
                <a:solidFill>
                  <a:srgbClr val="FF0000"/>
                </a:solidFill>
              </a:rPr>
              <a:t>deprioritize mostly-miss warps</a:t>
            </a:r>
          </a:p>
          <a:p>
            <a:r>
              <a:rPr lang="en-US" sz="2700" b="1" dirty="0" smtClean="0"/>
              <a:t>Key Results: </a:t>
            </a:r>
          </a:p>
          <a:p>
            <a:pPr lvl="1"/>
            <a:r>
              <a:rPr lang="en-US" sz="2400" b="1" dirty="0" smtClean="0">
                <a:solidFill>
                  <a:srgbClr val="3366FF"/>
                </a:solidFill>
              </a:rPr>
              <a:t>21.8% better performance and 20.1% better energy efficiency</a:t>
            </a:r>
            <a:r>
              <a:rPr lang="en-US" sz="2400" dirty="0" smtClean="0"/>
              <a:t> compared to state-of-the-art caching policy on GPU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979365"/>
            <a:ext cx="8229600" cy="0"/>
          </a:xfrm>
          <a:prstGeom prst="line">
            <a:avLst/>
          </a:prstGeom>
          <a:ln w="38100" cmpd="sng">
            <a:solidFill>
              <a:schemeClr val="tx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29</a:t>
            </a:fld>
            <a:endParaRPr lang="en-US" dirty="0"/>
          </a:p>
        </p:txBody>
      </p:sp>
      <p:pic>
        <p:nvPicPr>
          <p:cNvPr id="7" name="Picture 6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139" y="6425519"/>
            <a:ext cx="1315038" cy="380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98430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04"/>
            <a:ext cx="8229600" cy="847546"/>
          </a:xfrm>
        </p:spPr>
        <p:txBody>
          <a:bodyPr/>
          <a:lstStyle/>
          <a:p>
            <a:pPr algn="l"/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4944"/>
            <a:ext cx="8686800" cy="5517543"/>
          </a:xfrm>
        </p:spPr>
        <p:txBody>
          <a:bodyPr/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Key Observations</a:t>
            </a:r>
          </a:p>
          <a:p>
            <a:r>
              <a:rPr lang="en-US" b="1" dirty="0" smtClean="0"/>
              <a:t>Me</a:t>
            </a:r>
            <a:r>
              <a:rPr lang="en-US" dirty="0" smtClean="0"/>
              <a:t>mory </a:t>
            </a:r>
            <a:r>
              <a:rPr lang="en-US" b="1" dirty="0" smtClean="0"/>
              <a:t>Di</a:t>
            </a:r>
            <a:r>
              <a:rPr lang="en-US" dirty="0" smtClean="0"/>
              <a:t>vergence </a:t>
            </a:r>
            <a:r>
              <a:rPr lang="en-US" b="1" dirty="0" smtClean="0"/>
              <a:t>C</a:t>
            </a:r>
            <a:r>
              <a:rPr lang="en-US" dirty="0" smtClean="0"/>
              <a:t>orrection (</a:t>
            </a:r>
            <a:r>
              <a:rPr lang="en-US" dirty="0" smtClean="0"/>
              <a:t>MeDiC</a:t>
            </a:r>
            <a:r>
              <a:rPr lang="en-US" dirty="0" smtClean="0"/>
              <a:t>)</a:t>
            </a:r>
          </a:p>
          <a:p>
            <a:r>
              <a:rPr lang="en-US" dirty="0" smtClean="0"/>
              <a:t>Results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979365"/>
            <a:ext cx="8229600" cy="0"/>
          </a:xfrm>
          <a:prstGeom prst="line">
            <a:avLst/>
          </a:prstGeom>
          <a:ln w="38100" cmpd="sng">
            <a:solidFill>
              <a:schemeClr val="tx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Picture 5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139" y="6425519"/>
            <a:ext cx="1315038" cy="380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469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866" y="674690"/>
            <a:ext cx="9144000" cy="1470025"/>
          </a:xfrm>
        </p:spPr>
        <p:txBody>
          <a:bodyPr/>
          <a:lstStyle/>
          <a:p>
            <a:r>
              <a:rPr lang="en-US" b="1" dirty="0" smtClean="0"/>
              <a:t>Exploiting Inter-Warp Heterogeneity </a:t>
            </a:r>
            <a:br>
              <a:rPr lang="en-US" b="1" dirty="0" smtClean="0"/>
            </a:br>
            <a:r>
              <a:rPr lang="en-US" b="1" dirty="0" smtClean="0"/>
              <a:t>to Improve GPGPU Performance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7949" y="2539342"/>
            <a:ext cx="8335619" cy="2297606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Rachata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Ausavarungnirun</a:t>
            </a:r>
            <a:endParaRPr lang="en-US" sz="2800" dirty="0" smtClean="0">
              <a:solidFill>
                <a:schemeClr val="tx1"/>
              </a:solidFill>
            </a:endParaRPr>
          </a:p>
          <a:p>
            <a:endParaRPr lang="en-US" sz="1800" dirty="0" smtClean="0"/>
          </a:p>
          <a:p>
            <a:r>
              <a:rPr lang="en-US" sz="2800" dirty="0" smtClean="0"/>
              <a:t>Saugata</a:t>
            </a:r>
            <a:r>
              <a:rPr lang="en-US" sz="2800" dirty="0" smtClean="0"/>
              <a:t> Ghose, </a:t>
            </a:r>
            <a:r>
              <a:rPr lang="en-US" sz="2800" dirty="0" smtClean="0"/>
              <a:t>Onur</a:t>
            </a:r>
            <a:r>
              <a:rPr lang="en-US" sz="2800" dirty="0" smtClean="0"/>
              <a:t> Kayiran, Gabriel H. </a:t>
            </a:r>
            <a:r>
              <a:rPr lang="en-US" sz="2800" dirty="0" err="1" smtClean="0"/>
              <a:t>Loh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Chita Das, </a:t>
            </a:r>
            <a:r>
              <a:rPr lang="en-US" sz="2800" dirty="0" err="1" smtClean="0"/>
              <a:t>Mahmut</a:t>
            </a:r>
            <a:r>
              <a:rPr lang="en-US" sz="2800" dirty="0" smtClean="0"/>
              <a:t> </a:t>
            </a:r>
            <a:r>
              <a:rPr lang="en-US" sz="2800" dirty="0" err="1" smtClean="0"/>
              <a:t>Kandemir</a:t>
            </a:r>
            <a:r>
              <a:rPr lang="en-US" sz="2800" dirty="0" smtClean="0"/>
              <a:t>, </a:t>
            </a:r>
            <a:r>
              <a:rPr lang="en-US" sz="2800" dirty="0" err="1" smtClean="0"/>
              <a:t>Onur</a:t>
            </a:r>
            <a:r>
              <a:rPr lang="en-US" sz="2800" dirty="0" smtClean="0"/>
              <a:t> </a:t>
            </a:r>
            <a:r>
              <a:rPr lang="en-US" sz="2800" dirty="0" err="1" smtClean="0"/>
              <a:t>Mutlu</a:t>
            </a:r>
            <a:endParaRPr lang="en-US" sz="2800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7459" y="5664912"/>
            <a:ext cx="2363853" cy="910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95047" y="4845412"/>
            <a:ext cx="2277286" cy="658911"/>
          </a:xfrm>
          <a:prstGeom prst="rect">
            <a:avLst/>
          </a:prstGeom>
        </p:spPr>
      </p:pic>
      <p:pic>
        <p:nvPicPr>
          <p:cNvPr id="8" name="Picture 7" descr="Burgundy_CMU_JPG_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49278" y="4546504"/>
            <a:ext cx="3446729" cy="1244652"/>
          </a:xfrm>
          <a:prstGeom prst="rect">
            <a:avLst/>
          </a:prstGeom>
        </p:spPr>
      </p:pic>
      <p:pic>
        <p:nvPicPr>
          <p:cNvPr id="9" name="Picture 8" descr="psu_logo.png"/>
          <p:cNvPicPr>
            <a:picLocks noChangeAspect="1"/>
          </p:cNvPicPr>
          <p:nvPr/>
        </p:nvPicPr>
        <p:blipFill>
          <a:blip r:embed="rId6" cstate="print"/>
          <a:srcRect b="22975"/>
          <a:stretch>
            <a:fillRect/>
          </a:stretch>
        </p:blipFill>
        <p:spPr>
          <a:xfrm>
            <a:off x="5737283" y="5485024"/>
            <a:ext cx="1933706" cy="1201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4479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04"/>
            <a:ext cx="8229600" cy="847546"/>
          </a:xfrm>
        </p:spPr>
        <p:txBody>
          <a:bodyPr/>
          <a:lstStyle/>
          <a:p>
            <a:pPr algn="l"/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31</a:t>
            </a:fld>
            <a:endParaRPr lang="en-US" dirty="0"/>
          </a:p>
        </p:txBody>
      </p:sp>
      <p:pic>
        <p:nvPicPr>
          <p:cNvPr id="6" name="Picture 5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139" y="6425519"/>
            <a:ext cx="1315038" cy="380494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457200" y="979365"/>
            <a:ext cx="8229600" cy="0"/>
          </a:xfrm>
          <a:prstGeom prst="line">
            <a:avLst/>
          </a:prstGeom>
          <a:ln w="38100" cmpd="sng">
            <a:solidFill>
              <a:schemeClr val="tx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4924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04"/>
            <a:ext cx="8686800" cy="847546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Queuing at L2 Banks: Real Workloads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979365"/>
            <a:ext cx="8229600" cy="0"/>
          </a:xfrm>
          <a:prstGeom prst="line">
            <a:avLst/>
          </a:prstGeom>
          <a:ln w="38100" cmpd="sng">
            <a:solidFill>
              <a:schemeClr val="tx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39" name="Picture 38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139" y="6425519"/>
            <a:ext cx="1315038" cy="380494"/>
          </a:xfrm>
          <a:prstGeom prst="rect">
            <a:avLst/>
          </a:prstGeom>
        </p:spPr>
      </p:pic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164138" y="1195754"/>
          <a:ext cx="8758797" cy="51605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308356" y="1256042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53.8%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76937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04"/>
            <a:ext cx="8229600" cy="847546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Adding More Banks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979365"/>
            <a:ext cx="8229600" cy="0"/>
          </a:xfrm>
          <a:prstGeom prst="line">
            <a:avLst/>
          </a:prstGeom>
          <a:ln w="38100" cmpd="sng">
            <a:solidFill>
              <a:schemeClr val="tx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39" name="Picture 38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139" y="6425519"/>
            <a:ext cx="1315038" cy="380494"/>
          </a:xfrm>
          <a:prstGeom prst="rect">
            <a:avLst/>
          </a:prstGeom>
        </p:spPr>
      </p:pic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164139" y="1416818"/>
          <a:ext cx="8758797" cy="4939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456142" y="2789642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76937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/>
          <p:cNvGraphicFramePr>
            <a:graphicFrameLocks/>
          </p:cNvGraphicFramePr>
          <p:nvPr/>
        </p:nvGraphicFramePr>
        <p:xfrm>
          <a:off x="164139" y="1245995"/>
          <a:ext cx="8736095" cy="4903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04"/>
            <a:ext cx="8229600" cy="847546"/>
          </a:xfrm>
        </p:spPr>
        <p:txBody>
          <a:bodyPr/>
          <a:lstStyle/>
          <a:p>
            <a:pPr algn="l"/>
            <a:r>
              <a:rPr lang="en-US" dirty="0" smtClean="0"/>
              <a:t>Queuing Latency Reduction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979365"/>
            <a:ext cx="8229600" cy="0"/>
          </a:xfrm>
          <a:prstGeom prst="line">
            <a:avLst/>
          </a:prstGeom>
          <a:ln w="38100" cmpd="sng">
            <a:solidFill>
              <a:schemeClr val="tx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6" name="Picture 5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4139" y="6425519"/>
            <a:ext cx="1315038" cy="38049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138526" y="3310537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69.8%</a:t>
            </a:r>
            <a:endParaRPr lang="en-US" b="1" i="1" dirty="0"/>
          </a:p>
        </p:txBody>
      </p:sp>
      <p:cxnSp>
        <p:nvCxnSpPr>
          <p:cNvPr id="10" name="Straight Arrow Connector 9"/>
          <p:cNvCxnSpPr/>
          <p:nvPr/>
        </p:nvCxnSpPr>
        <p:spPr>
          <a:xfrm rot="16200000" flipH="1">
            <a:off x="8051442" y="4109241"/>
            <a:ext cx="861984" cy="324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0644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04"/>
            <a:ext cx="8229600" cy="847546"/>
          </a:xfrm>
        </p:spPr>
        <p:txBody>
          <a:bodyPr/>
          <a:lstStyle/>
          <a:p>
            <a:pPr algn="l"/>
            <a:r>
              <a:rPr lang="en-US" dirty="0" err="1" smtClean="0"/>
              <a:t>MeDiC</a:t>
            </a:r>
            <a:r>
              <a:rPr lang="en-US" dirty="0" smtClean="0"/>
              <a:t>: Performance Breakdown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979365"/>
            <a:ext cx="8229600" cy="0"/>
          </a:xfrm>
          <a:prstGeom prst="line">
            <a:avLst/>
          </a:prstGeom>
          <a:ln w="38100" cmpd="sng">
            <a:solidFill>
              <a:schemeClr val="tx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6" name="Picture 5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139" y="6425519"/>
            <a:ext cx="1315038" cy="380494"/>
          </a:xfrm>
          <a:prstGeom prst="rect">
            <a:avLst/>
          </a:prstGeom>
        </p:spPr>
      </p:pic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556012577"/>
              </p:ext>
            </p:extLst>
          </p:nvPr>
        </p:nvGraphicFramePr>
        <p:xfrm>
          <a:off x="164139" y="1134533"/>
          <a:ext cx="8742794" cy="5063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6064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04"/>
            <a:ext cx="8229600" cy="847546"/>
          </a:xfrm>
        </p:spPr>
        <p:txBody>
          <a:bodyPr/>
          <a:lstStyle/>
          <a:p>
            <a:pPr algn="l"/>
            <a:r>
              <a:rPr lang="en-US" dirty="0" err="1" smtClean="0"/>
              <a:t>MeDiC</a:t>
            </a:r>
            <a:r>
              <a:rPr lang="en-US" dirty="0" smtClean="0"/>
              <a:t>: Miss Rate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979365"/>
            <a:ext cx="8229600" cy="0"/>
          </a:xfrm>
          <a:prstGeom prst="line">
            <a:avLst/>
          </a:prstGeom>
          <a:ln w="38100" cmpd="sng">
            <a:solidFill>
              <a:schemeClr val="tx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6" name="Picture 5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139" y="6425519"/>
            <a:ext cx="1315038" cy="380494"/>
          </a:xfrm>
          <a:prstGeom prst="rect">
            <a:avLst/>
          </a:prstGeom>
        </p:spPr>
      </p:pic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164138" y="1185706"/>
          <a:ext cx="8798991" cy="5170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6064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04"/>
            <a:ext cx="8229600" cy="847546"/>
          </a:xfrm>
        </p:spPr>
        <p:txBody>
          <a:bodyPr/>
          <a:lstStyle/>
          <a:p>
            <a:pPr algn="l"/>
            <a:r>
              <a:rPr lang="en-US" dirty="0" err="1" smtClean="0"/>
              <a:t>MeDiC</a:t>
            </a:r>
            <a:r>
              <a:rPr lang="en-US" dirty="0" smtClean="0"/>
              <a:t>: Row Buffer Hit Rate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979365"/>
            <a:ext cx="8229600" cy="0"/>
          </a:xfrm>
          <a:prstGeom prst="line">
            <a:avLst/>
          </a:prstGeom>
          <a:ln w="38100" cmpd="sng">
            <a:solidFill>
              <a:schemeClr val="tx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6" name="Picture 5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139" y="6425519"/>
            <a:ext cx="1315038" cy="380494"/>
          </a:xfrm>
          <a:prstGeom prst="rect">
            <a:avLst/>
          </a:prstGeom>
        </p:spPr>
      </p:pic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164139" y="1115366"/>
          <a:ext cx="8728652" cy="5240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6064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04"/>
            <a:ext cx="8229600" cy="847546"/>
          </a:xfrm>
        </p:spPr>
        <p:txBody>
          <a:bodyPr/>
          <a:lstStyle/>
          <a:p>
            <a:pPr algn="l"/>
            <a:r>
              <a:rPr lang="en-US" dirty="0" err="1" smtClean="0"/>
              <a:t>MeDiC</a:t>
            </a:r>
            <a:r>
              <a:rPr lang="en-US" dirty="0" smtClean="0"/>
              <a:t>-Reuse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979365"/>
            <a:ext cx="8229600" cy="0"/>
          </a:xfrm>
          <a:prstGeom prst="line">
            <a:avLst/>
          </a:prstGeom>
          <a:ln w="38100" cmpd="sng">
            <a:solidFill>
              <a:schemeClr val="tx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6" name="Picture 5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139" y="6425519"/>
            <a:ext cx="1315038" cy="380494"/>
          </a:xfrm>
          <a:prstGeom prst="rect">
            <a:avLst/>
          </a:prstGeom>
        </p:spPr>
      </p:pic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164140" y="1266092"/>
          <a:ext cx="8758796" cy="50902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6064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04"/>
            <a:ext cx="8229600" cy="847546"/>
          </a:xfrm>
        </p:spPr>
        <p:txBody>
          <a:bodyPr/>
          <a:lstStyle/>
          <a:p>
            <a:pPr algn="l"/>
            <a:r>
              <a:rPr lang="en-US" dirty="0" smtClean="0"/>
              <a:t>L2 </a:t>
            </a:r>
            <a:r>
              <a:rPr lang="en-US" dirty="0" smtClean="0"/>
              <a:t>Queuing </a:t>
            </a:r>
            <a:r>
              <a:rPr lang="en-US" dirty="0" smtClean="0"/>
              <a:t>Penalty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979365"/>
            <a:ext cx="8229600" cy="0"/>
          </a:xfrm>
          <a:prstGeom prst="line">
            <a:avLst/>
          </a:prstGeom>
          <a:ln w="38100" cmpd="sng">
            <a:solidFill>
              <a:schemeClr val="tx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39</a:t>
            </a:fld>
            <a:endParaRPr lang="en-US"/>
          </a:p>
        </p:txBody>
      </p:sp>
      <p:pic>
        <p:nvPicPr>
          <p:cNvPr id="6" name="Picture 5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139" y="6425519"/>
            <a:ext cx="1315038" cy="380494"/>
          </a:xfrm>
          <a:prstGeom prst="rect">
            <a:avLst/>
          </a:prstGeom>
        </p:spPr>
      </p:pic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164139" y="1860934"/>
          <a:ext cx="4191000" cy="3609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4638675" y="1870459"/>
          <a:ext cx="4191000" cy="37566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xmlns="" val="6064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04"/>
            <a:ext cx="8229600" cy="847546"/>
          </a:xfrm>
        </p:spPr>
        <p:txBody>
          <a:bodyPr/>
          <a:lstStyle/>
          <a:p>
            <a:pPr algn="l"/>
            <a:r>
              <a:rPr lang="en-US" dirty="0" smtClean="0"/>
              <a:t>Latency Hiding in GPGPU Execution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979365"/>
            <a:ext cx="8229600" cy="0"/>
          </a:xfrm>
          <a:prstGeom prst="line">
            <a:avLst/>
          </a:prstGeom>
          <a:ln w="38100" cmpd="sng">
            <a:solidFill>
              <a:schemeClr val="tx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ln w="38100">
            <a:noFill/>
          </a:ln>
        </p:spPr>
        <p:txBody>
          <a:bodyPr/>
          <a:lstStyle/>
          <a:p>
            <a:fld id="{9E8CE333-791E-B247-B0D8-81D7ACF2F196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38" name="Picture 3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139" y="6425519"/>
            <a:ext cx="1315038" cy="380494"/>
          </a:xfrm>
          <a:prstGeom prst="rect">
            <a:avLst/>
          </a:prstGeom>
        </p:spPr>
      </p:pic>
      <p:grpSp>
        <p:nvGrpSpPr>
          <p:cNvPr id="3" name="Group 84"/>
          <p:cNvGrpSpPr/>
          <p:nvPr/>
        </p:nvGrpSpPr>
        <p:grpSpPr>
          <a:xfrm>
            <a:off x="3926735" y="2280976"/>
            <a:ext cx="1518216" cy="177445"/>
            <a:chOff x="3795554" y="1705859"/>
            <a:chExt cx="1518216" cy="177445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68" name="Rectangle 67"/>
            <p:cNvSpPr/>
            <p:nvPr/>
          </p:nvSpPr>
          <p:spPr>
            <a:xfrm>
              <a:off x="3795554" y="1705859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3985331" y="1705859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4175108" y="1705859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4364885" y="1705859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4554662" y="1705859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4744439" y="1705859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4934216" y="1705859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5123993" y="1705859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" name="Group 85"/>
          <p:cNvGrpSpPr/>
          <p:nvPr/>
        </p:nvGrpSpPr>
        <p:grpSpPr>
          <a:xfrm>
            <a:off x="3926735" y="2866699"/>
            <a:ext cx="1518216" cy="177445"/>
            <a:chOff x="3795554" y="1883304"/>
            <a:chExt cx="1518216" cy="177445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60" name="Rectangle 59"/>
            <p:cNvSpPr/>
            <p:nvPr/>
          </p:nvSpPr>
          <p:spPr>
            <a:xfrm>
              <a:off x="3795554" y="1883304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3985331" y="1883304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4175108" y="1883304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4364885" y="1883304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4554662" y="1883304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4744439" y="1883304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934216" y="1883304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123993" y="1883304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" name="Group 86"/>
          <p:cNvGrpSpPr/>
          <p:nvPr/>
        </p:nvGrpSpPr>
        <p:grpSpPr>
          <a:xfrm>
            <a:off x="3926735" y="3501457"/>
            <a:ext cx="1518216" cy="177445"/>
            <a:chOff x="3795554" y="2060749"/>
            <a:chExt cx="1518216" cy="177445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52" name="Rectangle 51"/>
            <p:cNvSpPr/>
            <p:nvPr/>
          </p:nvSpPr>
          <p:spPr>
            <a:xfrm>
              <a:off x="3795554" y="2060749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3985331" y="2060749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4175108" y="2060749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4364885" y="2060749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554662" y="2060749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744439" y="2060749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4934216" y="2060749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5123993" y="2060749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" name="Group 87"/>
          <p:cNvGrpSpPr/>
          <p:nvPr/>
        </p:nvGrpSpPr>
        <p:grpSpPr>
          <a:xfrm>
            <a:off x="3928415" y="4115995"/>
            <a:ext cx="1518216" cy="177445"/>
            <a:chOff x="3795554" y="2238194"/>
            <a:chExt cx="1518216" cy="177445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44" name="Rectangle 43"/>
            <p:cNvSpPr/>
            <p:nvPr/>
          </p:nvSpPr>
          <p:spPr>
            <a:xfrm>
              <a:off x="3795554" y="2238194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985331" y="2238194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175108" y="2238194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364885" y="2238194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554662" y="2238194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744439" y="2238194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934216" y="2238194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5123993" y="2238194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105" name="Straight Arrow Connector 104"/>
          <p:cNvCxnSpPr/>
          <p:nvPr/>
        </p:nvCxnSpPr>
        <p:spPr>
          <a:xfrm rot="10800000">
            <a:off x="5446631" y="4203130"/>
            <a:ext cx="1137848" cy="158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 rot="10800000">
            <a:off x="5448311" y="3588592"/>
            <a:ext cx="1136168" cy="158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 rot="10800000">
            <a:off x="5448311" y="2941925"/>
            <a:ext cx="1136168" cy="158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 rot="10800000">
            <a:off x="5449991" y="2352784"/>
            <a:ext cx="1136168" cy="1589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6" name="TextBox 165"/>
          <p:cNvSpPr txBox="1"/>
          <p:nvPr/>
        </p:nvSpPr>
        <p:spPr>
          <a:xfrm>
            <a:off x="1780613" y="4653265"/>
            <a:ext cx="743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</a:rPr>
              <a:t>Stall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grpSp>
        <p:nvGrpSpPr>
          <p:cNvPr id="9" name="Group 166"/>
          <p:cNvGrpSpPr/>
          <p:nvPr/>
        </p:nvGrpSpPr>
        <p:grpSpPr>
          <a:xfrm>
            <a:off x="3931775" y="4115996"/>
            <a:ext cx="1518216" cy="177445"/>
            <a:chOff x="1090704" y="2486063"/>
            <a:chExt cx="1518216" cy="177445"/>
          </a:xfrm>
          <a:solidFill>
            <a:srgbClr val="FF0000"/>
          </a:solidFill>
        </p:grpSpPr>
        <p:sp>
          <p:nvSpPr>
            <p:cNvPr id="168" name="Rectangle 167"/>
            <p:cNvSpPr/>
            <p:nvPr/>
          </p:nvSpPr>
          <p:spPr>
            <a:xfrm>
              <a:off x="1090704" y="2486063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1280481" y="2486063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1470258" y="2486063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1660035" y="2486063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1849812" y="2486063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2039589" y="2486063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2229366" y="2486063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2419143" y="2486063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0" name="Group 175"/>
          <p:cNvGrpSpPr/>
          <p:nvPr/>
        </p:nvGrpSpPr>
        <p:grpSpPr>
          <a:xfrm>
            <a:off x="3926735" y="3499868"/>
            <a:ext cx="1518216" cy="177445"/>
            <a:chOff x="3950150" y="2486063"/>
            <a:chExt cx="1518216" cy="177445"/>
          </a:xfrm>
          <a:solidFill>
            <a:srgbClr val="FF0000"/>
          </a:solidFill>
          <a:effectLst/>
        </p:grpSpPr>
        <p:sp>
          <p:nvSpPr>
            <p:cNvPr id="177" name="Rectangle 176"/>
            <p:cNvSpPr/>
            <p:nvPr/>
          </p:nvSpPr>
          <p:spPr>
            <a:xfrm>
              <a:off x="3950150" y="2486063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8" name="Rectangle 177"/>
            <p:cNvSpPr/>
            <p:nvPr/>
          </p:nvSpPr>
          <p:spPr>
            <a:xfrm>
              <a:off x="4139927" y="2486063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9" name="Rectangle 178"/>
            <p:cNvSpPr/>
            <p:nvPr/>
          </p:nvSpPr>
          <p:spPr>
            <a:xfrm>
              <a:off x="4329704" y="2486063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4519481" y="2486063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4709258" y="2486063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4899035" y="2486063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3" name="Rectangle 182"/>
            <p:cNvSpPr/>
            <p:nvPr/>
          </p:nvSpPr>
          <p:spPr>
            <a:xfrm>
              <a:off x="5088812" y="2486063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5278589" y="2486063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1" name="Group 184"/>
          <p:cNvGrpSpPr/>
          <p:nvPr/>
        </p:nvGrpSpPr>
        <p:grpSpPr>
          <a:xfrm>
            <a:off x="3931775" y="2280976"/>
            <a:ext cx="1518216" cy="177445"/>
            <a:chOff x="6827229" y="2486063"/>
            <a:chExt cx="1518216" cy="177445"/>
          </a:xfrm>
          <a:solidFill>
            <a:srgbClr val="FF0000"/>
          </a:solidFill>
        </p:grpSpPr>
        <p:sp>
          <p:nvSpPr>
            <p:cNvPr id="186" name="Rectangle 185"/>
            <p:cNvSpPr/>
            <p:nvPr/>
          </p:nvSpPr>
          <p:spPr>
            <a:xfrm>
              <a:off x="6827229" y="2486063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7017006" y="2486063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7206783" y="2486063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9" name="Rectangle 188"/>
            <p:cNvSpPr/>
            <p:nvPr/>
          </p:nvSpPr>
          <p:spPr>
            <a:xfrm>
              <a:off x="7396560" y="2486063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0" name="Rectangle 189"/>
            <p:cNvSpPr/>
            <p:nvPr/>
          </p:nvSpPr>
          <p:spPr>
            <a:xfrm>
              <a:off x="7586337" y="2486063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7776114" y="2486063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2" name="Rectangle 191"/>
            <p:cNvSpPr/>
            <p:nvPr/>
          </p:nvSpPr>
          <p:spPr>
            <a:xfrm>
              <a:off x="7965891" y="2486063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3" name="Rectangle 192"/>
            <p:cNvSpPr/>
            <p:nvPr/>
          </p:nvSpPr>
          <p:spPr>
            <a:xfrm>
              <a:off x="8155668" y="2486063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2" name="Group 52"/>
          <p:cNvGrpSpPr/>
          <p:nvPr/>
        </p:nvGrpSpPr>
        <p:grpSpPr>
          <a:xfrm>
            <a:off x="3926735" y="2866699"/>
            <a:ext cx="1518216" cy="177445"/>
            <a:chOff x="879912" y="1691307"/>
            <a:chExt cx="1518216" cy="177445"/>
          </a:xfrm>
          <a:solidFill>
            <a:srgbClr val="FF0000"/>
          </a:solidFill>
          <a:effectLst/>
        </p:grpSpPr>
        <p:sp>
          <p:nvSpPr>
            <p:cNvPr id="195" name="Rectangle 194"/>
            <p:cNvSpPr/>
            <p:nvPr/>
          </p:nvSpPr>
          <p:spPr>
            <a:xfrm>
              <a:off x="879912" y="1691307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1069689" y="1691307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1259466" y="1691307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8" name="Rectangle 197"/>
            <p:cNvSpPr/>
            <p:nvPr/>
          </p:nvSpPr>
          <p:spPr>
            <a:xfrm>
              <a:off x="1449243" y="1691307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1639020" y="1691307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1828797" y="1691307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2018574" y="1691307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2208351" y="1691307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3" name="TextBox 92"/>
          <p:cNvSpPr txBox="1"/>
          <p:nvPr/>
        </p:nvSpPr>
        <p:spPr>
          <a:xfrm>
            <a:off x="606989" y="1168616"/>
            <a:ext cx="809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i="1" dirty="0" smtClean="0"/>
              <a:t>Time</a:t>
            </a:r>
            <a:endParaRPr lang="en-US" sz="2400" b="1" i="1" dirty="0"/>
          </a:p>
        </p:txBody>
      </p:sp>
      <p:cxnSp>
        <p:nvCxnSpPr>
          <p:cNvPr id="94" name="Straight Connector 93"/>
          <p:cNvCxnSpPr/>
          <p:nvPr/>
        </p:nvCxnSpPr>
        <p:spPr>
          <a:xfrm rot="5400000">
            <a:off x="-1226341" y="4013404"/>
            <a:ext cx="4504454" cy="1"/>
          </a:xfrm>
          <a:prstGeom prst="line">
            <a:avLst/>
          </a:prstGeom>
          <a:ln w="38100">
            <a:solidFill>
              <a:schemeClr val="tx1"/>
            </a:solidFill>
            <a:headEnd type="none" w="lg" len="sm"/>
            <a:tailEnd type="arrow" w="lg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>
          <a:xfrm>
            <a:off x="1238025" y="1761177"/>
            <a:ext cx="178801" cy="2469179"/>
          </a:xfrm>
          <a:prstGeom prst="rect">
            <a:avLst/>
          </a:prstGeom>
          <a:solidFill>
            <a:srgbClr val="0066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6" name="Rectangle 95"/>
          <p:cNvSpPr/>
          <p:nvPr/>
        </p:nvSpPr>
        <p:spPr>
          <a:xfrm>
            <a:off x="1238025" y="4230356"/>
            <a:ext cx="178801" cy="1197429"/>
          </a:xfrm>
          <a:prstGeom prst="rect">
            <a:avLst/>
          </a:prstGeom>
          <a:solidFill>
            <a:srgbClr val="FF454C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7" name="Rectangle 96"/>
          <p:cNvSpPr/>
          <p:nvPr/>
        </p:nvSpPr>
        <p:spPr>
          <a:xfrm>
            <a:off x="3245618" y="1399449"/>
            <a:ext cx="4511709" cy="4689852"/>
          </a:xfrm>
          <a:prstGeom prst="rect">
            <a:avLst/>
          </a:prstGeom>
          <a:noFill/>
          <a:ln w="539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 smtClean="0">
              <a:solidFill>
                <a:schemeClr val="tx1"/>
              </a:solidFill>
            </a:endParaRPr>
          </a:p>
          <a:p>
            <a:pPr algn="r"/>
            <a:endParaRPr lang="en-US" dirty="0" smtClean="0">
              <a:solidFill>
                <a:schemeClr val="tx1"/>
              </a:solidFill>
            </a:endParaRPr>
          </a:p>
          <a:p>
            <a:pPr algn="r"/>
            <a:endParaRPr lang="en-US" dirty="0" smtClean="0">
              <a:solidFill>
                <a:schemeClr val="tx1"/>
              </a:solidFill>
            </a:endParaRPr>
          </a:p>
          <a:p>
            <a:pPr algn="r"/>
            <a:endParaRPr lang="en-US" dirty="0" smtClean="0">
              <a:solidFill>
                <a:schemeClr val="tx1"/>
              </a:solidFill>
            </a:endParaRPr>
          </a:p>
          <a:p>
            <a:pPr algn="r"/>
            <a:endParaRPr lang="en-US" dirty="0" smtClean="0">
              <a:solidFill>
                <a:schemeClr val="tx1"/>
              </a:solidFill>
            </a:endParaRPr>
          </a:p>
          <a:p>
            <a:pPr algn="r"/>
            <a:endParaRPr lang="en-US" dirty="0" smtClean="0">
              <a:solidFill>
                <a:schemeClr val="tx1"/>
              </a:solidFill>
            </a:endParaRPr>
          </a:p>
          <a:p>
            <a:pPr algn="r"/>
            <a:endParaRPr lang="en-US" dirty="0" smtClean="0">
              <a:solidFill>
                <a:schemeClr val="tx1"/>
              </a:solidFill>
            </a:endParaRPr>
          </a:p>
          <a:p>
            <a:pPr algn="r"/>
            <a:endParaRPr lang="en-US" dirty="0" smtClean="0">
              <a:solidFill>
                <a:schemeClr val="tx1"/>
              </a:solidFill>
            </a:endParaRPr>
          </a:p>
          <a:p>
            <a:pPr algn="r"/>
            <a:endParaRPr lang="en-US" dirty="0" smtClean="0">
              <a:solidFill>
                <a:schemeClr val="tx1"/>
              </a:solidFill>
            </a:endParaRPr>
          </a:p>
          <a:p>
            <a:pPr algn="r"/>
            <a:endParaRPr lang="en-US" dirty="0" smtClean="0">
              <a:solidFill>
                <a:schemeClr val="tx1"/>
              </a:solidFill>
            </a:endParaRPr>
          </a:p>
          <a:p>
            <a:pPr algn="r"/>
            <a:endParaRPr lang="en-US" dirty="0" smtClean="0">
              <a:solidFill>
                <a:schemeClr val="tx1"/>
              </a:solidFill>
            </a:endParaRPr>
          </a:p>
          <a:p>
            <a:pPr algn="r"/>
            <a:endParaRPr lang="en-US" dirty="0" smtClean="0">
              <a:solidFill>
                <a:schemeClr val="tx1"/>
              </a:solidFill>
            </a:endParaRPr>
          </a:p>
          <a:p>
            <a:pPr algn="r"/>
            <a:endParaRPr lang="en-US" dirty="0" smtClean="0">
              <a:solidFill>
                <a:schemeClr val="tx1"/>
              </a:solidFill>
            </a:endParaRPr>
          </a:p>
          <a:p>
            <a:pPr algn="r"/>
            <a:endParaRPr lang="en-US" dirty="0" smtClean="0">
              <a:solidFill>
                <a:schemeClr val="tx1"/>
              </a:solidFill>
            </a:endParaRPr>
          </a:p>
          <a:p>
            <a:pPr algn="r"/>
            <a:endParaRPr lang="en-US" sz="2400" dirty="0" smtClean="0">
              <a:solidFill>
                <a:schemeClr val="tx1"/>
              </a:solidFill>
            </a:endParaRPr>
          </a:p>
          <a:p>
            <a:pPr algn="r"/>
            <a:r>
              <a:rPr lang="en-US" sz="2400" dirty="0" smtClean="0">
                <a:solidFill>
                  <a:schemeClr val="tx1"/>
                </a:solidFill>
              </a:rPr>
              <a:t>GPU Core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665093" y="2914174"/>
            <a:ext cx="9749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rgbClr val="0066FF"/>
                </a:solidFill>
              </a:rPr>
              <a:t>Active</a:t>
            </a:r>
            <a:endParaRPr lang="en-US" sz="2400" b="1" i="1" dirty="0">
              <a:solidFill>
                <a:srgbClr val="0066FF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479177" y="1041701"/>
            <a:ext cx="14638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i="1" dirty="0" smtClean="0"/>
              <a:t>GPU Core </a:t>
            </a:r>
          </a:p>
          <a:p>
            <a:pPr algn="ctr"/>
            <a:r>
              <a:rPr lang="en-US" sz="2400" b="1" i="1" dirty="0" smtClean="0"/>
              <a:t>Status</a:t>
            </a:r>
            <a:endParaRPr lang="en-US" sz="2400" b="1" i="1" dirty="0"/>
          </a:p>
        </p:txBody>
      </p:sp>
      <p:sp>
        <p:nvSpPr>
          <p:cNvPr id="100" name="Rectangle 99"/>
          <p:cNvSpPr/>
          <p:nvPr/>
        </p:nvSpPr>
        <p:spPr>
          <a:xfrm>
            <a:off x="1238025" y="5427785"/>
            <a:ext cx="178801" cy="718845"/>
          </a:xfrm>
          <a:prstGeom prst="rect">
            <a:avLst/>
          </a:prstGeom>
          <a:solidFill>
            <a:srgbClr val="0066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TextBox 100"/>
          <p:cNvSpPr txBox="1"/>
          <p:nvPr/>
        </p:nvSpPr>
        <p:spPr>
          <a:xfrm>
            <a:off x="1649876" y="5547252"/>
            <a:ext cx="9749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rgbClr val="0066FF"/>
                </a:solidFill>
              </a:rPr>
              <a:t>Active</a:t>
            </a:r>
            <a:endParaRPr lang="en-US" sz="2400" b="1" i="1" dirty="0">
              <a:solidFill>
                <a:srgbClr val="0066FF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4188507" y="1872698"/>
            <a:ext cx="980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1" dirty="0" smtClean="0"/>
              <a:t>Warp A</a:t>
            </a:r>
            <a:endParaRPr lang="en-US" sz="2000" b="1" i="1" dirty="0"/>
          </a:p>
        </p:txBody>
      </p:sp>
      <p:sp>
        <p:nvSpPr>
          <p:cNvPr id="102" name="TextBox 101"/>
          <p:cNvSpPr txBox="1"/>
          <p:nvPr/>
        </p:nvSpPr>
        <p:spPr>
          <a:xfrm>
            <a:off x="4173354" y="2458421"/>
            <a:ext cx="9689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1" dirty="0" smtClean="0"/>
              <a:t>Warp B</a:t>
            </a:r>
            <a:endParaRPr lang="en-US" sz="2000" b="1" i="1" dirty="0"/>
          </a:p>
        </p:txBody>
      </p:sp>
      <p:sp>
        <p:nvSpPr>
          <p:cNvPr id="103" name="TextBox 102"/>
          <p:cNvSpPr txBox="1"/>
          <p:nvPr/>
        </p:nvSpPr>
        <p:spPr>
          <a:xfrm>
            <a:off x="4170091" y="3126865"/>
            <a:ext cx="9577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1" dirty="0" smtClean="0"/>
              <a:t>Warp C</a:t>
            </a:r>
            <a:endParaRPr lang="en-US" sz="2000" b="1" i="1" dirty="0"/>
          </a:p>
        </p:txBody>
      </p:sp>
      <p:sp>
        <p:nvSpPr>
          <p:cNvPr id="104" name="TextBox 103"/>
          <p:cNvSpPr txBox="1"/>
          <p:nvPr/>
        </p:nvSpPr>
        <p:spPr>
          <a:xfrm>
            <a:off x="4164986" y="3712588"/>
            <a:ext cx="9866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1" dirty="0" smtClean="0"/>
              <a:t>Warp D</a:t>
            </a:r>
            <a:endParaRPr lang="en-US" sz="2000" b="1" i="1" dirty="0"/>
          </a:p>
        </p:txBody>
      </p:sp>
      <p:sp>
        <p:nvSpPr>
          <p:cNvPr id="13" name="Curved Right Arrow 12"/>
          <p:cNvSpPr/>
          <p:nvPr/>
        </p:nvSpPr>
        <p:spPr>
          <a:xfrm rot="10800000">
            <a:off x="6861194" y="2232693"/>
            <a:ext cx="569333" cy="1763213"/>
          </a:xfrm>
          <a:prstGeom prst="curv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5307167" y="4181437"/>
            <a:ext cx="14956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i="1" dirty="0" smtClean="0"/>
              <a:t>Lockstep</a:t>
            </a:r>
          </a:p>
          <a:p>
            <a:pPr algn="ctr"/>
            <a:r>
              <a:rPr lang="en-US" sz="2400" b="1" i="1" dirty="0" smtClean="0"/>
              <a:t>Execution</a:t>
            </a:r>
            <a:endParaRPr lang="en-US" sz="2400" b="1" i="1" dirty="0"/>
          </a:p>
        </p:txBody>
      </p:sp>
      <p:cxnSp>
        <p:nvCxnSpPr>
          <p:cNvPr id="110" name="Straight Arrow Connector 109"/>
          <p:cNvCxnSpPr>
            <a:endCxn id="44" idx="2"/>
          </p:cNvCxnSpPr>
          <p:nvPr/>
        </p:nvCxnSpPr>
        <p:spPr>
          <a:xfrm flipV="1">
            <a:off x="4023304" y="4293440"/>
            <a:ext cx="0" cy="359825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3608937" y="4620169"/>
            <a:ext cx="995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1" dirty="0" smtClean="0"/>
              <a:t>Thread</a:t>
            </a:r>
            <a:endParaRPr lang="en-US" sz="2000" b="1" i="1" dirty="0"/>
          </a:p>
        </p:txBody>
      </p:sp>
    </p:spTree>
    <p:extLst>
      <p:ext uri="{BB962C8B-B14F-4D97-AF65-F5344CB8AC3E}">
        <p14:creationId xmlns:p14="http://schemas.microsoft.com/office/powerpoint/2010/main" xmlns="" val="2609388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" grpId="0"/>
      <p:bldP spid="93" grpId="0"/>
      <p:bldP spid="95" grpId="0" animBg="1"/>
      <p:bldP spid="96" grpId="0" animBg="1"/>
      <p:bldP spid="97" grpId="0" animBg="1"/>
      <p:bldP spid="98" grpId="1"/>
      <p:bldP spid="99" grpId="0"/>
      <p:bldP spid="100" grpId="0" animBg="1"/>
      <p:bldP spid="101" grpId="1"/>
      <p:bldP spid="92" grpId="0"/>
      <p:bldP spid="102" grpId="0"/>
      <p:bldP spid="103" grpId="0"/>
      <p:bldP spid="104" grpId="0"/>
      <p:bldP spid="13" grpId="0" animBg="1"/>
      <p:bldP spid="13" grpId="1" animBg="1"/>
      <p:bldP spid="109" grpId="0"/>
      <p:bldP spid="109" grpId="1"/>
      <p:bldP spid="111" grpId="0"/>
      <p:bldP spid="111" grpId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04"/>
            <a:ext cx="8229600" cy="847546"/>
          </a:xfrm>
        </p:spPr>
        <p:txBody>
          <a:bodyPr/>
          <a:lstStyle/>
          <a:p>
            <a:pPr algn="l"/>
            <a:r>
              <a:rPr lang="en-US" dirty="0" smtClean="0"/>
              <a:t>Divergence Distribution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979365"/>
            <a:ext cx="8229600" cy="0"/>
          </a:xfrm>
          <a:prstGeom prst="line">
            <a:avLst/>
          </a:prstGeom>
          <a:ln w="38100" cmpd="sng">
            <a:solidFill>
              <a:schemeClr val="tx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6" name="Picture 5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139" y="6425519"/>
            <a:ext cx="1315038" cy="380494"/>
          </a:xfrm>
          <a:prstGeom prst="rect">
            <a:avLst/>
          </a:prstGeom>
        </p:spPr>
      </p:pic>
      <p:pic>
        <p:nvPicPr>
          <p:cNvPr id="9" name="Picture 8" descr="Screen Shot 2015-10-23 at 8.15.59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8807" y="1312242"/>
            <a:ext cx="8353893" cy="3344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328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04"/>
            <a:ext cx="8229600" cy="847546"/>
          </a:xfrm>
        </p:spPr>
        <p:txBody>
          <a:bodyPr/>
          <a:lstStyle/>
          <a:p>
            <a:pPr algn="l"/>
            <a:r>
              <a:rPr lang="en-US" dirty="0" smtClean="0"/>
              <a:t>Divergence Distribution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979365"/>
            <a:ext cx="8229600" cy="0"/>
          </a:xfrm>
          <a:prstGeom prst="line">
            <a:avLst/>
          </a:prstGeom>
          <a:ln w="38100" cmpd="sng">
            <a:solidFill>
              <a:schemeClr val="tx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41</a:t>
            </a:fld>
            <a:endParaRPr lang="en-US"/>
          </a:p>
        </p:txBody>
      </p:sp>
      <p:pic>
        <p:nvPicPr>
          <p:cNvPr id="6" name="Picture 5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139" y="6425519"/>
            <a:ext cx="1315038" cy="380494"/>
          </a:xfrm>
          <a:prstGeom prst="rect">
            <a:avLst/>
          </a:prstGeom>
        </p:spPr>
      </p:pic>
      <p:pic>
        <p:nvPicPr>
          <p:cNvPr id="3" name="Picture 2" descr="Screen Shot 2015-10-23 at 8.16.11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2111402"/>
            <a:ext cx="8378722" cy="3407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2071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04"/>
            <a:ext cx="8686800" cy="847546"/>
          </a:xfrm>
        </p:spPr>
        <p:txBody>
          <a:bodyPr/>
          <a:lstStyle/>
          <a:p>
            <a:pPr algn="l"/>
            <a:r>
              <a:rPr lang="en-US" dirty="0" smtClean="0"/>
              <a:t>Stable Divergence Characteristics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979365"/>
            <a:ext cx="8229600" cy="0"/>
          </a:xfrm>
          <a:prstGeom prst="line">
            <a:avLst/>
          </a:prstGeom>
          <a:ln w="38100" cmpd="sng">
            <a:solidFill>
              <a:schemeClr val="tx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42</a:t>
            </a:fld>
            <a:endParaRPr lang="en-US"/>
          </a:p>
        </p:txBody>
      </p:sp>
      <p:pic>
        <p:nvPicPr>
          <p:cNvPr id="154" name="Picture 153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139" y="6425519"/>
            <a:ext cx="1315038" cy="380494"/>
          </a:xfrm>
          <a:prstGeom prst="rect">
            <a:avLst/>
          </a:prstGeom>
        </p:spPr>
      </p:pic>
      <p:sp>
        <p:nvSpPr>
          <p:cNvPr id="120" name="Content Placeholder 2"/>
          <p:cNvSpPr>
            <a:spLocks noGrp="1"/>
          </p:cNvSpPr>
          <p:nvPr>
            <p:ph idx="1"/>
          </p:nvPr>
        </p:nvSpPr>
        <p:spPr>
          <a:xfrm>
            <a:off x="457200" y="1094944"/>
            <a:ext cx="8455688" cy="5517543"/>
          </a:xfrm>
        </p:spPr>
        <p:txBody>
          <a:bodyPr/>
          <a:lstStyle/>
          <a:p>
            <a:r>
              <a:rPr lang="en-US" dirty="0" smtClean="0"/>
              <a:t>Warp retains its hit ratio during a program phase</a:t>
            </a:r>
          </a:p>
          <a:p>
            <a:r>
              <a:rPr lang="en-US" dirty="0" smtClean="0"/>
              <a:t>Heterogeneity</a:t>
            </a:r>
          </a:p>
          <a:p>
            <a:pPr lvl="1"/>
            <a:r>
              <a:rPr lang="en-US" dirty="0" smtClean="0"/>
              <a:t>Control Divergence</a:t>
            </a:r>
          </a:p>
          <a:p>
            <a:pPr lvl="1"/>
            <a:r>
              <a:rPr lang="en-US" dirty="0" smtClean="0"/>
              <a:t>Memory Divergence</a:t>
            </a:r>
          </a:p>
          <a:p>
            <a:pPr lvl="1"/>
            <a:r>
              <a:rPr lang="en-US" dirty="0" smtClean="0"/>
              <a:t>Edge cases on the data the program is operating on</a:t>
            </a:r>
          </a:p>
          <a:p>
            <a:pPr lvl="1"/>
            <a:r>
              <a:rPr lang="en-US" dirty="0" smtClean="0"/>
              <a:t>Coalescing</a:t>
            </a:r>
          </a:p>
          <a:p>
            <a:pPr lvl="1"/>
            <a:r>
              <a:rPr lang="en-US" dirty="0" smtClean="0"/>
              <a:t>Affinity to different </a:t>
            </a:r>
            <a:r>
              <a:rPr lang="en-US" smtClean="0"/>
              <a:t>memory partition</a:t>
            </a:r>
            <a:endParaRPr lang="en-US" dirty="0" smtClean="0"/>
          </a:p>
          <a:p>
            <a:r>
              <a:rPr lang="en-US" dirty="0" smtClean="0"/>
              <a:t>Stability</a:t>
            </a:r>
          </a:p>
          <a:p>
            <a:pPr lvl="1"/>
            <a:r>
              <a:rPr lang="en-US" dirty="0" smtClean="0"/>
              <a:t>Temporal + spatial locality</a:t>
            </a:r>
          </a:p>
        </p:txBody>
      </p:sp>
    </p:spTree>
    <p:extLst>
      <p:ext uri="{BB962C8B-B14F-4D97-AF65-F5344CB8AC3E}">
        <p14:creationId xmlns:p14="http://schemas.microsoft.com/office/powerpoint/2010/main" xmlns="" val="231330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04"/>
            <a:ext cx="8229600" cy="847546"/>
          </a:xfrm>
        </p:spPr>
        <p:txBody>
          <a:bodyPr/>
          <a:lstStyle/>
          <a:p>
            <a:pPr algn="l"/>
            <a:r>
              <a:rPr lang="en-US" dirty="0" smtClean="0"/>
              <a:t>Warps Can Fetch Data for Others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094944"/>
            <a:ext cx="8551333" cy="5517543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All-miss and mostly-miss</a:t>
            </a:r>
            <a:r>
              <a:rPr lang="en-US" dirty="0" smtClean="0"/>
              <a:t> warps can fetch cache blocks for other warps</a:t>
            </a:r>
          </a:p>
          <a:p>
            <a:pPr lvl="1"/>
            <a:r>
              <a:rPr lang="en-US" dirty="0" smtClean="0"/>
              <a:t>Blocks with high reuse</a:t>
            </a:r>
          </a:p>
          <a:p>
            <a:pPr lvl="1"/>
            <a:r>
              <a:rPr lang="en-US" dirty="0" smtClean="0"/>
              <a:t>Shared address with all-hit and mostly-hit warps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Solution: </a:t>
            </a:r>
            <a:r>
              <a:rPr lang="en-US" dirty="0" smtClean="0"/>
              <a:t>Warp-type aware cache insertion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979365"/>
            <a:ext cx="8229600" cy="0"/>
          </a:xfrm>
          <a:prstGeom prst="line">
            <a:avLst/>
          </a:prstGeom>
          <a:ln w="38100" cmpd="sng">
            <a:solidFill>
              <a:schemeClr val="tx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43</a:t>
            </a:fld>
            <a:endParaRPr lang="en-US"/>
          </a:p>
        </p:txBody>
      </p:sp>
      <p:pic>
        <p:nvPicPr>
          <p:cNvPr id="6" name="Picture 5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139" y="6425519"/>
            <a:ext cx="1315038" cy="380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0778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04"/>
            <a:ext cx="8229600" cy="847546"/>
          </a:xfrm>
        </p:spPr>
        <p:txBody>
          <a:bodyPr/>
          <a:lstStyle/>
          <a:p>
            <a:pPr algn="l"/>
            <a:r>
              <a:rPr lang="en-US" dirty="0" smtClean="0"/>
              <a:t>Warp-type Aware Cache Insertion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979365"/>
            <a:ext cx="8229600" cy="0"/>
          </a:xfrm>
          <a:prstGeom prst="line">
            <a:avLst/>
          </a:prstGeom>
          <a:ln w="38100" cmpd="sng">
            <a:solidFill>
              <a:schemeClr val="tx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44</a:t>
            </a:fld>
            <a:endParaRPr lang="en-US" dirty="0"/>
          </a:p>
        </p:txBody>
      </p:sp>
      <p:pic>
        <p:nvPicPr>
          <p:cNvPr id="6" name="Picture 5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139" y="6425519"/>
            <a:ext cx="1315038" cy="38049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660166" y="1950601"/>
            <a:ext cx="1602690" cy="3082429"/>
          </a:xfrm>
          <a:prstGeom prst="rect">
            <a:avLst/>
          </a:prstGeom>
          <a:solidFill>
            <a:srgbClr val="0000FF">
              <a:alpha val="71000"/>
            </a:srgbClr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812566" y="2103002"/>
            <a:ext cx="569756" cy="57629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</a:rPr>
              <a:t>A1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34723" y="2103002"/>
            <a:ext cx="569756" cy="57629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</a:rPr>
              <a:t>A2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812565" y="2831697"/>
            <a:ext cx="569756" cy="57629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</a:rPr>
              <a:t>A3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34722" y="2831697"/>
            <a:ext cx="569756" cy="57629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</a:rPr>
              <a:t>A4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812566" y="3563099"/>
            <a:ext cx="569756" cy="576295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B1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34723" y="3563099"/>
            <a:ext cx="569756" cy="57629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</a:rPr>
              <a:t>A5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812565" y="4291794"/>
            <a:ext cx="569756" cy="57629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</a:rPr>
              <a:t>A6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534722" y="4291794"/>
            <a:ext cx="569756" cy="576295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B2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61766" y="5076165"/>
            <a:ext cx="139740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solidFill>
                  <a:srgbClr val="000000"/>
                </a:solidFill>
              </a:rPr>
              <a:t>L2 Cache</a:t>
            </a:r>
            <a:endParaRPr lang="en-US" sz="2600" b="1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61612" y="2193710"/>
            <a:ext cx="562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LRU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348382" y="4408049"/>
            <a:ext cx="667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M</a:t>
            </a:r>
            <a:r>
              <a:rPr lang="en-US" b="1" dirty="0" smtClean="0"/>
              <a:t>RU</a:t>
            </a:r>
            <a:endParaRPr lang="en-US" b="1" dirty="0"/>
          </a:p>
        </p:txBody>
      </p:sp>
      <p:sp>
        <p:nvSpPr>
          <p:cNvPr id="19" name="Rectangle 18"/>
          <p:cNvSpPr/>
          <p:nvPr/>
        </p:nvSpPr>
        <p:spPr>
          <a:xfrm>
            <a:off x="4305164" y="2206026"/>
            <a:ext cx="569756" cy="57629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</a:rPr>
              <a:t>A7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287757" y="2215539"/>
            <a:ext cx="569756" cy="576295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B3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988209" y="2223811"/>
            <a:ext cx="569756" cy="576295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B2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791940" y="1602250"/>
            <a:ext cx="333937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solidFill>
                  <a:srgbClr val="000000"/>
                </a:solidFill>
              </a:rPr>
              <a:t>Future Cache Requests</a:t>
            </a:r>
            <a:endParaRPr lang="en-US" sz="2600" b="1" dirty="0">
              <a:solidFill>
                <a:srgbClr val="0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358995" y="2193667"/>
            <a:ext cx="562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LRU</a:t>
            </a:r>
            <a:endParaRPr lang="en-US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961612" y="2908036"/>
            <a:ext cx="562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LRU</a:t>
            </a:r>
            <a:endParaRPr lang="en-US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859895" y="2193667"/>
            <a:ext cx="667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M</a:t>
            </a:r>
            <a:r>
              <a:rPr lang="en-US" b="1" dirty="0" smtClean="0"/>
              <a:t>RU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3358472" y="2195443"/>
            <a:ext cx="667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M</a:t>
            </a:r>
            <a:r>
              <a:rPr lang="en-US" b="1" dirty="0" smtClean="0"/>
              <a:t>RU</a:t>
            </a:r>
            <a:endParaRPr lang="en-US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858537" y="2908036"/>
            <a:ext cx="667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M</a:t>
            </a:r>
            <a:r>
              <a:rPr lang="en-US" b="1" dirty="0" smtClean="0"/>
              <a:t>RU</a:t>
            </a:r>
            <a:endParaRPr lang="en-US" b="1" dirty="0"/>
          </a:p>
        </p:txBody>
      </p:sp>
      <p:sp>
        <p:nvSpPr>
          <p:cNvPr id="20" name="Rectangle 19"/>
          <p:cNvSpPr/>
          <p:nvPr/>
        </p:nvSpPr>
        <p:spPr>
          <a:xfrm>
            <a:off x="6210098" y="2216191"/>
            <a:ext cx="569756" cy="57629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</a:rPr>
              <a:t>A8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088623" y="2207352"/>
            <a:ext cx="569756" cy="57629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</a:rPr>
              <a:t>A9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358995" y="2908036"/>
            <a:ext cx="562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LRU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2076717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7.40741E-7 L -0.27187 -0.01389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600" y="-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3 -0.01389 " pathEditMode="relative" ptsTypes="AA">
                                      <p:cBhvr>
                                        <p:cTn id="7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40138 -0.01528 " pathEditMode="relative" ptsTypes="AA">
                                      <p:cBhvr>
                                        <p:cTn id="8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57657 0.09375 " pathEditMode="relative" ptsTypes="AA">
                                      <p:cBhvr>
                                        <p:cTn id="11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3" grpId="0"/>
      <p:bldP spid="3" grpId="1"/>
      <p:bldP spid="17" grpId="0"/>
      <p:bldP spid="17" grpId="1"/>
      <p:bldP spid="19" grpId="0" animBg="1"/>
      <p:bldP spid="19" grpId="1" animBg="1"/>
      <p:bldP spid="22" grpId="0" animBg="1"/>
      <p:bldP spid="22" grpId="1" animBg="1"/>
      <p:bldP spid="23" grpId="0" animBg="1"/>
      <p:bldP spid="23" grpId="1" animBg="1"/>
      <p:bldP spid="24" grpId="0"/>
      <p:bldP spid="25" grpId="0"/>
      <p:bldP spid="25" grpId="1"/>
      <p:bldP spid="26" grpId="0"/>
      <p:bldP spid="26" grpId="1"/>
      <p:bldP spid="28" grpId="0"/>
      <p:bldP spid="28" grpId="1"/>
      <p:bldP spid="30" grpId="0"/>
      <p:bldP spid="30" grpId="1"/>
      <p:bldP spid="31" grpId="0"/>
      <p:bldP spid="20" grpId="0" animBg="1"/>
      <p:bldP spid="20" grpId="1" animBg="1"/>
      <p:bldP spid="21" grpId="0" animBg="1"/>
      <p:bldP spid="21" grpId="1" animBg="1"/>
      <p:bldP spid="34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04"/>
            <a:ext cx="8229600" cy="847546"/>
          </a:xfrm>
        </p:spPr>
        <p:txBody>
          <a:bodyPr/>
          <a:lstStyle/>
          <a:p>
            <a:pPr algn="l"/>
            <a:r>
              <a:rPr lang="en-US" dirty="0" smtClean="0"/>
              <a:t>Warp-type Aware Memory Sched.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979365"/>
            <a:ext cx="8229600" cy="0"/>
          </a:xfrm>
          <a:prstGeom prst="line">
            <a:avLst/>
          </a:prstGeom>
          <a:ln w="38100" cmpd="sng">
            <a:solidFill>
              <a:schemeClr val="tx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45</a:t>
            </a:fld>
            <a:endParaRPr lang="en-US" dirty="0"/>
          </a:p>
        </p:txBody>
      </p:sp>
      <p:pic>
        <p:nvPicPr>
          <p:cNvPr id="6" name="Picture 5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139" y="6425519"/>
            <a:ext cx="1315038" cy="38049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 rot="5400000">
            <a:off x="4327482" y="2162601"/>
            <a:ext cx="189777" cy="8244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4327482" y="2352378"/>
            <a:ext cx="189777" cy="8244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 rot="5400000">
            <a:off x="4327482" y="2542155"/>
            <a:ext cx="189777" cy="8244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 rot="5400000">
            <a:off x="4327482" y="2731932"/>
            <a:ext cx="189777" cy="8244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471399" y="3621852"/>
            <a:ext cx="1929118" cy="609168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Memory Scheduler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17396" y="4969433"/>
            <a:ext cx="4537120" cy="1368586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Main Memory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3" name="Down Arrow 12"/>
          <p:cNvSpPr/>
          <p:nvPr/>
        </p:nvSpPr>
        <p:spPr>
          <a:xfrm>
            <a:off x="4220563" y="3337835"/>
            <a:ext cx="452435" cy="198910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Down Arrow 13"/>
          <p:cNvSpPr/>
          <p:nvPr/>
        </p:nvSpPr>
        <p:spPr>
          <a:xfrm>
            <a:off x="4230611" y="4386649"/>
            <a:ext cx="452435" cy="482304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989850" y="2619652"/>
            <a:ext cx="2501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Memory Request Queue</a:t>
            </a:r>
            <a:endParaRPr lang="en-US" b="1" i="1" dirty="0"/>
          </a:p>
        </p:txBody>
      </p:sp>
      <p:sp>
        <p:nvSpPr>
          <p:cNvPr id="16" name="Rectangle 15"/>
          <p:cNvSpPr/>
          <p:nvPr/>
        </p:nvSpPr>
        <p:spPr>
          <a:xfrm>
            <a:off x="3769919" y="1495204"/>
            <a:ext cx="1400800" cy="37851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Warp Type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80595" y="1115824"/>
            <a:ext cx="1819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Memory Request</a:t>
            </a:r>
            <a:endParaRPr lang="en-US" b="1" i="1" dirty="0"/>
          </a:p>
        </p:txBody>
      </p:sp>
      <p:sp>
        <p:nvSpPr>
          <p:cNvPr id="18" name="Down Arrow 17"/>
          <p:cNvSpPr/>
          <p:nvPr/>
        </p:nvSpPr>
        <p:spPr>
          <a:xfrm rot="2636740">
            <a:off x="3354376" y="1916291"/>
            <a:ext cx="452435" cy="472862"/>
          </a:xfrm>
          <a:prstGeom prst="downArrow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479177" y="1863667"/>
            <a:ext cx="1922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70C0"/>
                </a:solidFill>
              </a:rPr>
              <a:t>All-hit, Mostly-hit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44134" y="1946791"/>
            <a:ext cx="3189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Balanced, Mostly-miss, All-miss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 rot="5400000">
            <a:off x="5681481" y="2162601"/>
            <a:ext cx="189777" cy="8244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 rot="5400000">
            <a:off x="5681481" y="2352378"/>
            <a:ext cx="189777" cy="8244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 rot="5400000">
            <a:off x="5681481" y="2542155"/>
            <a:ext cx="189777" cy="8244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 rot="5400000">
            <a:off x="5681481" y="2731932"/>
            <a:ext cx="189777" cy="8244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4825398" y="3621852"/>
            <a:ext cx="1929118" cy="609168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FR-FCFS Scheduler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3" name="Down Arrow 32"/>
          <p:cNvSpPr/>
          <p:nvPr/>
        </p:nvSpPr>
        <p:spPr>
          <a:xfrm>
            <a:off x="5574562" y="3337835"/>
            <a:ext cx="452435" cy="198910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6343849" y="2619652"/>
            <a:ext cx="2019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Low Priority Queue</a:t>
            </a:r>
            <a:endParaRPr lang="en-US" b="1" i="1" dirty="0"/>
          </a:p>
        </p:txBody>
      </p:sp>
      <p:sp>
        <p:nvSpPr>
          <p:cNvPr id="35" name="Rectangle 34"/>
          <p:cNvSpPr/>
          <p:nvPr/>
        </p:nvSpPr>
        <p:spPr>
          <a:xfrm rot="5400000">
            <a:off x="3073478" y="2170046"/>
            <a:ext cx="189777" cy="8244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 rot="5400000">
            <a:off x="3073478" y="2359823"/>
            <a:ext cx="189777" cy="8244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 rot="5400000">
            <a:off x="3073478" y="2549600"/>
            <a:ext cx="189777" cy="8244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 rot="5400000">
            <a:off x="3073478" y="2739377"/>
            <a:ext cx="189777" cy="8244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2217395" y="3629297"/>
            <a:ext cx="1929118" cy="609168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FR-FCFS Scheduler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40" name="Down Arrow 39"/>
          <p:cNvSpPr/>
          <p:nvPr/>
        </p:nvSpPr>
        <p:spPr>
          <a:xfrm>
            <a:off x="2966559" y="3345280"/>
            <a:ext cx="452435" cy="198910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81531" y="2619652"/>
            <a:ext cx="20746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High Priority Queue</a:t>
            </a:r>
            <a:endParaRPr lang="en-US" b="1" i="1" dirty="0"/>
          </a:p>
        </p:txBody>
      </p:sp>
      <p:sp>
        <p:nvSpPr>
          <p:cNvPr id="42" name="Down Arrow 41"/>
          <p:cNvSpPr/>
          <p:nvPr/>
        </p:nvSpPr>
        <p:spPr>
          <a:xfrm rot="18900000">
            <a:off x="5141014" y="1923813"/>
            <a:ext cx="452435" cy="472862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Down Arrow 43"/>
          <p:cNvSpPr/>
          <p:nvPr/>
        </p:nvSpPr>
        <p:spPr>
          <a:xfrm>
            <a:off x="5574562" y="4386649"/>
            <a:ext cx="452435" cy="482304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Down Arrow 44"/>
          <p:cNvSpPr/>
          <p:nvPr/>
        </p:nvSpPr>
        <p:spPr>
          <a:xfrm>
            <a:off x="3018964" y="4386649"/>
            <a:ext cx="452435" cy="482304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Down Arrow 42"/>
          <p:cNvSpPr/>
          <p:nvPr/>
        </p:nvSpPr>
        <p:spPr>
          <a:xfrm>
            <a:off x="4220563" y="1946791"/>
            <a:ext cx="452435" cy="472862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Down Arrow 45"/>
          <p:cNvSpPr/>
          <p:nvPr/>
        </p:nvSpPr>
        <p:spPr>
          <a:xfrm>
            <a:off x="3017895" y="4386649"/>
            <a:ext cx="452435" cy="482304"/>
          </a:xfrm>
          <a:prstGeom prst="downArrow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Down Arrow 46"/>
          <p:cNvSpPr/>
          <p:nvPr/>
        </p:nvSpPr>
        <p:spPr>
          <a:xfrm>
            <a:off x="5574562" y="4386649"/>
            <a:ext cx="452435" cy="482304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66132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/>
      <p:bldP spid="16" grpId="0" animBg="1"/>
      <p:bldP spid="17" grpId="0"/>
      <p:bldP spid="18" grpId="0" animBg="1"/>
      <p:bldP spid="19" grpId="0"/>
      <p:bldP spid="20" grpId="0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/>
      <p:bldP spid="42" grpId="0" animBg="1"/>
      <p:bldP spid="44" grpId="0" animBg="1"/>
      <p:bldP spid="45" grpId="0" animBg="1"/>
      <p:bldP spid="43" grpId="0" animBg="1"/>
      <p:bldP spid="43" grpId="1" animBg="1"/>
      <p:bldP spid="46" grpId="0" animBg="1"/>
      <p:bldP spid="4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04"/>
            <a:ext cx="8229600" cy="847546"/>
          </a:xfrm>
        </p:spPr>
        <p:txBody>
          <a:bodyPr/>
          <a:lstStyle/>
          <a:p>
            <a:pPr algn="l"/>
            <a:r>
              <a:rPr lang="en-US" dirty="0" smtClean="0"/>
              <a:t>Problem: Memory Divergence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979365"/>
            <a:ext cx="8229600" cy="0"/>
          </a:xfrm>
          <a:prstGeom prst="line">
            <a:avLst/>
          </a:prstGeom>
          <a:ln w="38100" cmpd="sng">
            <a:solidFill>
              <a:schemeClr val="tx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5</a:t>
            </a:fld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 rot="5400000">
            <a:off x="246655" y="2779932"/>
            <a:ext cx="2064667" cy="1588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6200000" flipH="1">
            <a:off x="447654" y="2781536"/>
            <a:ext cx="2059051" cy="3995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1588586" y="2785552"/>
            <a:ext cx="2055015" cy="1588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664959" y="1747599"/>
            <a:ext cx="0" cy="477575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861153" y="1754009"/>
            <a:ext cx="0" cy="477575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1012180" y="2779932"/>
            <a:ext cx="2064667" cy="1588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>
            <a:off x="1211579" y="2783137"/>
            <a:ext cx="2058257" cy="1588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3" name="Picture 112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139" y="6425519"/>
            <a:ext cx="1315038" cy="380494"/>
          </a:xfrm>
          <a:prstGeom prst="rect">
            <a:avLst/>
          </a:prstGeom>
        </p:spPr>
      </p:pic>
      <p:cxnSp>
        <p:nvCxnSpPr>
          <p:cNvPr id="94" name="Straight Connector 93"/>
          <p:cNvCxnSpPr/>
          <p:nvPr/>
        </p:nvCxnSpPr>
        <p:spPr>
          <a:xfrm>
            <a:off x="2426677" y="1754012"/>
            <a:ext cx="0" cy="477575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1" name="Group 145"/>
          <p:cNvGrpSpPr/>
          <p:nvPr/>
        </p:nvGrpSpPr>
        <p:grpSpPr>
          <a:xfrm>
            <a:off x="1475182" y="4839337"/>
            <a:ext cx="1504887" cy="840824"/>
            <a:chOff x="457200" y="4950044"/>
            <a:chExt cx="1504887" cy="840824"/>
          </a:xfrm>
        </p:grpSpPr>
        <p:sp>
          <p:nvSpPr>
            <p:cNvPr id="132" name="Rectangle 131"/>
            <p:cNvSpPr/>
            <p:nvPr/>
          </p:nvSpPr>
          <p:spPr>
            <a:xfrm>
              <a:off x="457200" y="5027601"/>
              <a:ext cx="189777" cy="177445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457200" y="5499874"/>
              <a:ext cx="189777" cy="177445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711424" y="4950044"/>
              <a:ext cx="12506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Cache Miss</a:t>
              </a:r>
              <a:endParaRPr lang="en-US" b="1" dirty="0"/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721472" y="5421536"/>
              <a:ext cx="10919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Cache Hit</a:t>
              </a:r>
              <a:endParaRPr lang="en-US" b="1" dirty="0"/>
            </a:p>
          </p:txBody>
        </p:sp>
      </p:grpSp>
      <p:sp>
        <p:nvSpPr>
          <p:cNvPr id="136" name="TextBox 135"/>
          <p:cNvSpPr txBox="1"/>
          <p:nvPr/>
        </p:nvSpPr>
        <p:spPr>
          <a:xfrm>
            <a:off x="1295283" y="1051538"/>
            <a:ext cx="13131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Warp A</a:t>
            </a:r>
            <a:endParaRPr lang="en-US" sz="2800" b="1" dirty="0"/>
          </a:p>
        </p:txBody>
      </p:sp>
      <p:sp>
        <p:nvSpPr>
          <p:cNvPr id="147" name="TextBox 146"/>
          <p:cNvSpPr txBox="1"/>
          <p:nvPr/>
        </p:nvSpPr>
        <p:spPr>
          <a:xfrm>
            <a:off x="164139" y="3350601"/>
            <a:ext cx="809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i="1" dirty="0" smtClean="0"/>
              <a:t>Time</a:t>
            </a:r>
            <a:endParaRPr lang="en-US" sz="2400" b="1" i="1" dirty="0"/>
          </a:p>
        </p:txBody>
      </p:sp>
      <p:cxnSp>
        <p:nvCxnSpPr>
          <p:cNvPr id="148" name="Straight Connector 147"/>
          <p:cNvCxnSpPr/>
          <p:nvPr/>
        </p:nvCxnSpPr>
        <p:spPr>
          <a:xfrm rot="5400000">
            <a:off x="-1278251" y="3833685"/>
            <a:ext cx="4504454" cy="1"/>
          </a:xfrm>
          <a:prstGeom prst="line">
            <a:avLst/>
          </a:prstGeom>
          <a:ln w="38100">
            <a:solidFill>
              <a:schemeClr val="tx1"/>
            </a:solidFill>
            <a:headEnd type="none" w="lg" len="sm"/>
            <a:tailEnd type="arrow" w="lg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2" name="TextBox 151"/>
          <p:cNvSpPr txBox="1"/>
          <p:nvPr/>
        </p:nvSpPr>
        <p:spPr>
          <a:xfrm>
            <a:off x="2880436" y="1941007"/>
            <a:ext cx="1394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Cache Hit</a:t>
            </a:r>
            <a:endParaRPr lang="en-US" sz="2400" b="1" dirty="0"/>
          </a:p>
        </p:txBody>
      </p:sp>
      <p:sp>
        <p:nvSpPr>
          <p:cNvPr id="154" name="TextBox 153"/>
          <p:cNvSpPr txBox="1"/>
          <p:nvPr/>
        </p:nvSpPr>
        <p:spPr>
          <a:xfrm>
            <a:off x="2722911" y="3739271"/>
            <a:ext cx="20108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Main Memory</a:t>
            </a:r>
            <a:endParaRPr lang="en-US" sz="2400" b="1" dirty="0"/>
          </a:p>
        </p:txBody>
      </p:sp>
      <p:sp>
        <p:nvSpPr>
          <p:cNvPr id="128" name="Rectangle 127"/>
          <p:cNvSpPr/>
          <p:nvPr/>
        </p:nvSpPr>
        <p:spPr>
          <a:xfrm>
            <a:off x="1032960" y="2253398"/>
            <a:ext cx="1678021" cy="219031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1153399" y="1741189"/>
            <a:ext cx="1678021" cy="51220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28" name="Group 130"/>
          <p:cNvGrpSpPr/>
          <p:nvPr/>
        </p:nvGrpSpPr>
        <p:grpSpPr>
          <a:xfrm>
            <a:off x="1192765" y="1581459"/>
            <a:ext cx="1518216" cy="177445"/>
            <a:chOff x="881277" y="1692166"/>
            <a:chExt cx="1518216" cy="177445"/>
          </a:xfrm>
        </p:grpSpPr>
        <p:sp>
          <p:nvSpPr>
            <p:cNvPr id="14" name="Rectangle 13"/>
            <p:cNvSpPr/>
            <p:nvPr/>
          </p:nvSpPr>
          <p:spPr>
            <a:xfrm>
              <a:off x="881277" y="1692166"/>
              <a:ext cx="189777" cy="177445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071054" y="1692166"/>
              <a:ext cx="189777" cy="177445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260831" y="1692166"/>
              <a:ext cx="189777" cy="177445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450608" y="1692166"/>
              <a:ext cx="189777" cy="177445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640385" y="1692166"/>
              <a:ext cx="189777" cy="177445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830162" y="1692166"/>
              <a:ext cx="189777" cy="177445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019939" y="1692166"/>
              <a:ext cx="189777" cy="177445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209716" y="1692166"/>
              <a:ext cx="189777" cy="177445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24" name="TextBox 123"/>
          <p:cNvSpPr txBox="1"/>
          <p:nvPr/>
        </p:nvSpPr>
        <p:spPr>
          <a:xfrm>
            <a:off x="3238238" y="2219047"/>
            <a:ext cx="15187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0070C0"/>
                </a:solidFill>
              </a:rPr>
              <a:t>Stall Time</a:t>
            </a:r>
            <a:endParaRPr lang="en-US" sz="2400" b="1" i="1" dirty="0">
              <a:solidFill>
                <a:srgbClr val="0070C0"/>
              </a:solidFill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 flipH="1">
            <a:off x="2920959" y="1889576"/>
            <a:ext cx="1" cy="1924278"/>
          </a:xfrm>
          <a:prstGeom prst="line">
            <a:avLst/>
          </a:prstGeom>
          <a:ln w="38100">
            <a:solidFill>
              <a:srgbClr val="0070C0"/>
            </a:solidFill>
            <a:headEnd type="arrow" w="lg" len="sm"/>
            <a:tailEnd type="arrow" w="lg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49771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9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" grpId="0"/>
      <p:bldP spid="147" grpId="0"/>
      <p:bldP spid="152" grpId="0"/>
      <p:bldP spid="152" grpId="1"/>
      <p:bldP spid="154" grpId="0"/>
      <p:bldP spid="154" grpId="1"/>
      <p:bldP spid="128" grpId="0" animBg="1"/>
      <p:bldP spid="123" grpId="0" animBg="1"/>
      <p:bldP spid="1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04"/>
            <a:ext cx="8229600" cy="847546"/>
          </a:xfrm>
        </p:spPr>
        <p:txBody>
          <a:bodyPr/>
          <a:lstStyle/>
          <a:p>
            <a:pPr algn="l"/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4944"/>
            <a:ext cx="8229600" cy="5517543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Background</a:t>
            </a:r>
          </a:p>
          <a:p>
            <a:r>
              <a:rPr lang="en-US" b="1" dirty="0" smtClean="0"/>
              <a:t>Key Observations</a:t>
            </a:r>
          </a:p>
          <a:p>
            <a:r>
              <a:rPr lang="en-US" b="1" dirty="0" smtClean="0">
                <a:solidFill>
                  <a:srgbClr val="7F7F7F"/>
                </a:solidFill>
              </a:rPr>
              <a:t>Me</a:t>
            </a:r>
            <a:r>
              <a:rPr lang="en-US" dirty="0" smtClean="0">
                <a:solidFill>
                  <a:srgbClr val="7F7F7F"/>
                </a:solidFill>
              </a:rPr>
              <a:t>mory </a:t>
            </a:r>
            <a:r>
              <a:rPr lang="en-US" b="1" dirty="0" smtClean="0">
                <a:solidFill>
                  <a:srgbClr val="7F7F7F"/>
                </a:solidFill>
              </a:rPr>
              <a:t>Di</a:t>
            </a:r>
            <a:r>
              <a:rPr lang="en-US" dirty="0" smtClean="0">
                <a:solidFill>
                  <a:srgbClr val="7F7F7F"/>
                </a:solidFill>
              </a:rPr>
              <a:t>vergence </a:t>
            </a:r>
            <a:r>
              <a:rPr lang="en-US" b="1" dirty="0" smtClean="0">
                <a:solidFill>
                  <a:srgbClr val="7F7F7F"/>
                </a:solidFill>
              </a:rPr>
              <a:t>C</a:t>
            </a:r>
            <a:r>
              <a:rPr lang="en-US" dirty="0" smtClean="0">
                <a:solidFill>
                  <a:srgbClr val="7F7F7F"/>
                </a:solidFill>
              </a:rPr>
              <a:t>orrection (</a:t>
            </a:r>
            <a:r>
              <a:rPr lang="en-US" dirty="0" smtClean="0">
                <a:solidFill>
                  <a:srgbClr val="7F7F7F"/>
                </a:solidFill>
              </a:rPr>
              <a:t>MeDiC</a:t>
            </a:r>
            <a:r>
              <a:rPr lang="en-US" dirty="0" smtClean="0">
                <a:solidFill>
                  <a:srgbClr val="7F7F7F"/>
                </a:solidFill>
              </a:rPr>
              <a:t>)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Results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979365"/>
            <a:ext cx="8229600" cy="0"/>
          </a:xfrm>
          <a:prstGeom prst="line">
            <a:avLst/>
          </a:prstGeom>
          <a:ln w="38100" cmpd="sng">
            <a:solidFill>
              <a:schemeClr val="tx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6" name="Picture 5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139" y="6425519"/>
            <a:ext cx="1315038" cy="380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3783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2" name="Straight Connector 91"/>
          <p:cNvCxnSpPr/>
          <p:nvPr/>
        </p:nvCxnSpPr>
        <p:spPr>
          <a:xfrm>
            <a:off x="2118658" y="1960849"/>
            <a:ext cx="0" cy="2071991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04"/>
            <a:ext cx="8229600" cy="847546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Observation 1: Divergence Heterogeneity</a:t>
            </a:r>
            <a:endParaRPr lang="en-US" sz="36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979365"/>
            <a:ext cx="8229600" cy="0"/>
          </a:xfrm>
          <a:prstGeom prst="line">
            <a:avLst/>
          </a:prstGeom>
          <a:ln w="38100" cmpd="sng">
            <a:solidFill>
              <a:schemeClr val="tx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7</a:t>
            </a:fld>
            <a:endParaRPr lang="en-US" dirty="0"/>
          </a:p>
        </p:txBody>
      </p:sp>
      <p:cxnSp>
        <p:nvCxnSpPr>
          <p:cNvPr id="97" name="Straight Connector 96"/>
          <p:cNvCxnSpPr/>
          <p:nvPr/>
        </p:nvCxnSpPr>
        <p:spPr>
          <a:xfrm>
            <a:off x="2118658" y="1960174"/>
            <a:ext cx="0" cy="477575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rot="5400000">
            <a:off x="4725451" y="3013070"/>
            <a:ext cx="2071870" cy="1506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3" name="Picture 112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139" y="6425519"/>
            <a:ext cx="1315038" cy="380494"/>
          </a:xfrm>
          <a:prstGeom prst="rect">
            <a:avLst/>
          </a:prstGeom>
        </p:spPr>
      </p:pic>
      <p:sp>
        <p:nvSpPr>
          <p:cNvPr id="116" name="TextBox 115"/>
          <p:cNvSpPr txBox="1"/>
          <p:nvPr/>
        </p:nvSpPr>
        <p:spPr>
          <a:xfrm>
            <a:off x="3339457" y="2969422"/>
            <a:ext cx="14378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0070C0"/>
                </a:solidFill>
              </a:rPr>
              <a:t>Reduced</a:t>
            </a:r>
          </a:p>
          <a:p>
            <a:pPr algn="ctr"/>
            <a:r>
              <a:rPr lang="en-US" sz="2400" b="1" i="1" dirty="0" smtClean="0">
                <a:solidFill>
                  <a:srgbClr val="0070C0"/>
                </a:solidFill>
              </a:rPr>
              <a:t>Stall Time</a:t>
            </a:r>
            <a:endParaRPr lang="en-US" sz="2400" b="1" i="1" dirty="0">
              <a:solidFill>
                <a:srgbClr val="0070C0"/>
              </a:solidFill>
            </a:endParaRPr>
          </a:p>
        </p:txBody>
      </p:sp>
      <p:cxnSp>
        <p:nvCxnSpPr>
          <p:cNvPr id="118" name="Straight Connector 117"/>
          <p:cNvCxnSpPr/>
          <p:nvPr/>
        </p:nvCxnSpPr>
        <p:spPr>
          <a:xfrm rot="5400000">
            <a:off x="1997200" y="3241704"/>
            <a:ext cx="1582271" cy="1"/>
          </a:xfrm>
          <a:prstGeom prst="line">
            <a:avLst/>
          </a:prstGeom>
          <a:ln w="38100">
            <a:solidFill>
              <a:srgbClr val="0070C0"/>
            </a:solidFill>
            <a:headEnd type="arrow" w="lg" len="sm"/>
            <a:tailEnd type="arrow" w="lg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1932773" y="2450569"/>
            <a:ext cx="1815423" cy="3"/>
          </a:xfrm>
          <a:prstGeom prst="line">
            <a:avLst/>
          </a:prstGeom>
          <a:ln>
            <a:solidFill>
              <a:schemeClr val="tx1"/>
            </a:solidFill>
            <a:prstDash val="dash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1071966" y="4032840"/>
            <a:ext cx="7156450" cy="11152"/>
          </a:xfrm>
          <a:prstGeom prst="line">
            <a:avLst/>
          </a:prstGeom>
          <a:ln>
            <a:solidFill>
              <a:schemeClr val="tx1"/>
            </a:solidFill>
            <a:prstDash val="dash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35"/>
          <p:cNvGrpSpPr/>
          <p:nvPr/>
        </p:nvGrpSpPr>
        <p:grpSpPr>
          <a:xfrm>
            <a:off x="2029226" y="1789537"/>
            <a:ext cx="1518216" cy="177445"/>
            <a:chOff x="879912" y="1691307"/>
            <a:chExt cx="1518216" cy="177445"/>
          </a:xfrm>
          <a:solidFill>
            <a:schemeClr val="accent3">
              <a:lumMod val="75000"/>
            </a:schemeClr>
          </a:solidFill>
        </p:grpSpPr>
        <p:sp>
          <p:nvSpPr>
            <p:cNvPr id="75" name="Rectangle 74"/>
            <p:cNvSpPr/>
            <p:nvPr/>
          </p:nvSpPr>
          <p:spPr>
            <a:xfrm>
              <a:off x="879912" y="1691307"/>
              <a:ext cx="189777" cy="177445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069689" y="1691307"/>
              <a:ext cx="189777" cy="177445"/>
            </a:xfrm>
            <a:prstGeom prst="rect">
              <a:avLst/>
            </a:prstGeom>
            <a:solidFill>
              <a:srgbClr val="76923C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1259466" y="1691307"/>
              <a:ext cx="189777" cy="177445"/>
            </a:xfrm>
            <a:prstGeom prst="rect">
              <a:avLst/>
            </a:prstGeom>
            <a:solidFill>
              <a:srgbClr val="76923C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1449243" y="1691307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1639020" y="1691307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1828797" y="1691307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2018574" y="1691307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2208351" y="1691307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1" name="Group 52"/>
          <p:cNvGrpSpPr/>
          <p:nvPr/>
        </p:nvGrpSpPr>
        <p:grpSpPr>
          <a:xfrm>
            <a:off x="5663121" y="1799648"/>
            <a:ext cx="1518216" cy="177445"/>
            <a:chOff x="879912" y="1691307"/>
            <a:chExt cx="1518216" cy="177445"/>
          </a:xfrm>
          <a:solidFill>
            <a:srgbClr val="FF0000"/>
          </a:solidFill>
        </p:grpSpPr>
        <p:sp>
          <p:nvSpPr>
            <p:cNvPr id="84" name="Rectangle 83"/>
            <p:cNvSpPr/>
            <p:nvPr/>
          </p:nvSpPr>
          <p:spPr>
            <a:xfrm>
              <a:off x="879912" y="1691307"/>
              <a:ext cx="189777" cy="177445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1069689" y="1691307"/>
              <a:ext cx="189777" cy="177445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1259466" y="1691307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1449243" y="1691307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1639020" y="1691307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1828797" y="1691307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2018574" y="1691307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2208351" y="1691307"/>
              <a:ext cx="189777" cy="177445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4" name="Rectangle 113"/>
          <p:cNvSpPr/>
          <p:nvPr/>
        </p:nvSpPr>
        <p:spPr>
          <a:xfrm>
            <a:off x="2030186" y="1789933"/>
            <a:ext cx="189777" cy="17744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9" name="Rectangle 118"/>
          <p:cNvSpPr/>
          <p:nvPr/>
        </p:nvSpPr>
        <p:spPr>
          <a:xfrm>
            <a:off x="5663121" y="1806852"/>
            <a:ext cx="189777" cy="177445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1" name="Straight Connector 120"/>
          <p:cNvCxnSpPr/>
          <p:nvPr/>
        </p:nvCxnSpPr>
        <p:spPr>
          <a:xfrm>
            <a:off x="5766945" y="1988398"/>
            <a:ext cx="0" cy="477575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1" name="Group 145"/>
          <p:cNvGrpSpPr/>
          <p:nvPr/>
        </p:nvGrpSpPr>
        <p:grpSpPr>
          <a:xfrm>
            <a:off x="1475182" y="4678748"/>
            <a:ext cx="1504887" cy="840824"/>
            <a:chOff x="457200" y="4950044"/>
            <a:chExt cx="1504887" cy="840824"/>
          </a:xfrm>
        </p:grpSpPr>
        <p:sp>
          <p:nvSpPr>
            <p:cNvPr id="132" name="Rectangle 131"/>
            <p:cNvSpPr/>
            <p:nvPr/>
          </p:nvSpPr>
          <p:spPr>
            <a:xfrm>
              <a:off x="457200" y="5027601"/>
              <a:ext cx="189777" cy="177445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457200" y="5499874"/>
              <a:ext cx="189777" cy="177445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711424" y="4950044"/>
              <a:ext cx="12506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Cache Miss</a:t>
              </a:r>
              <a:endParaRPr lang="en-US" b="1" dirty="0"/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721472" y="5421536"/>
              <a:ext cx="10919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Cache Hit</a:t>
              </a:r>
              <a:endParaRPr lang="en-US" b="1" dirty="0"/>
            </a:p>
          </p:txBody>
        </p:sp>
      </p:grpSp>
      <p:sp>
        <p:nvSpPr>
          <p:cNvPr id="137" name="TextBox 136"/>
          <p:cNvSpPr txBox="1"/>
          <p:nvPr/>
        </p:nvSpPr>
        <p:spPr>
          <a:xfrm>
            <a:off x="1484607" y="1168330"/>
            <a:ext cx="25791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Mostly-hit warp</a:t>
            </a:r>
            <a:endParaRPr lang="en-US" sz="2800" b="1" dirty="0"/>
          </a:p>
        </p:txBody>
      </p:sp>
      <p:sp>
        <p:nvSpPr>
          <p:cNvPr id="138" name="TextBox 137"/>
          <p:cNvSpPr txBox="1"/>
          <p:nvPr/>
        </p:nvSpPr>
        <p:spPr>
          <a:xfrm>
            <a:off x="5005488" y="1173079"/>
            <a:ext cx="28405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Mostly-miss warp</a:t>
            </a:r>
            <a:endParaRPr lang="en-US" sz="2800" b="1" dirty="0"/>
          </a:p>
        </p:txBody>
      </p:sp>
      <p:sp>
        <p:nvSpPr>
          <p:cNvPr id="147" name="TextBox 146"/>
          <p:cNvSpPr txBox="1"/>
          <p:nvPr/>
        </p:nvSpPr>
        <p:spPr>
          <a:xfrm>
            <a:off x="164139" y="3350601"/>
            <a:ext cx="809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i="1" dirty="0" smtClean="0"/>
              <a:t>Time</a:t>
            </a:r>
            <a:endParaRPr lang="en-US" sz="2400" b="1" i="1" dirty="0"/>
          </a:p>
        </p:txBody>
      </p:sp>
      <p:cxnSp>
        <p:nvCxnSpPr>
          <p:cNvPr id="148" name="Straight Connector 147"/>
          <p:cNvCxnSpPr/>
          <p:nvPr/>
        </p:nvCxnSpPr>
        <p:spPr>
          <a:xfrm rot="5400000">
            <a:off x="-1278251" y="3819086"/>
            <a:ext cx="4504454" cy="1"/>
          </a:xfrm>
          <a:prstGeom prst="line">
            <a:avLst/>
          </a:prstGeom>
          <a:ln w="38100">
            <a:solidFill>
              <a:schemeClr val="tx1"/>
            </a:solidFill>
            <a:headEnd type="none" w="lg" len="sm"/>
            <a:tailEnd type="arrow" w="lg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2321192" y="1960174"/>
            <a:ext cx="1143010" cy="483985"/>
            <a:chOff x="2321192" y="1580600"/>
            <a:chExt cx="1143010" cy="483985"/>
          </a:xfrm>
        </p:grpSpPr>
        <p:grpSp>
          <p:nvGrpSpPr>
            <p:cNvPr id="3" name="Group 139"/>
            <p:cNvGrpSpPr/>
            <p:nvPr/>
          </p:nvGrpSpPr>
          <p:grpSpPr>
            <a:xfrm>
              <a:off x="2502833" y="1580600"/>
              <a:ext cx="961369" cy="483985"/>
              <a:chOff x="4128519" y="1851896"/>
              <a:chExt cx="961369" cy="483985"/>
            </a:xfrm>
          </p:grpSpPr>
          <p:cxnSp>
            <p:nvCxnSpPr>
              <p:cNvPr id="99" name="Straight Connector 98"/>
              <p:cNvCxnSpPr/>
              <p:nvPr/>
            </p:nvCxnSpPr>
            <p:spPr>
              <a:xfrm>
                <a:off x="4128519" y="1851896"/>
                <a:ext cx="0" cy="477575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4324713" y="1858306"/>
                <a:ext cx="0" cy="477575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>
                <a:off x="4509519" y="1851896"/>
                <a:ext cx="0" cy="477575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>
                <a:off x="4705713" y="1858306"/>
                <a:ext cx="0" cy="477575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>
                <a:off x="4893694" y="1851896"/>
                <a:ext cx="0" cy="477575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5089888" y="1858306"/>
                <a:ext cx="0" cy="477575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5" name="Straight Connector 94"/>
            <p:cNvCxnSpPr/>
            <p:nvPr/>
          </p:nvCxnSpPr>
          <p:spPr>
            <a:xfrm>
              <a:off x="2321192" y="1586036"/>
              <a:ext cx="0" cy="477575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5953499" y="1977889"/>
            <a:ext cx="1139418" cy="2071870"/>
            <a:chOff x="6683399" y="1598315"/>
            <a:chExt cx="1139418" cy="2071870"/>
          </a:xfrm>
        </p:grpSpPr>
        <p:grpSp>
          <p:nvGrpSpPr>
            <p:cNvPr id="22" name="Group 142"/>
            <p:cNvGrpSpPr/>
            <p:nvPr/>
          </p:nvGrpSpPr>
          <p:grpSpPr>
            <a:xfrm>
              <a:off x="6870179" y="1598315"/>
              <a:ext cx="952638" cy="2071870"/>
              <a:chOff x="6928166" y="1852691"/>
              <a:chExt cx="952638" cy="2459629"/>
            </a:xfrm>
          </p:grpSpPr>
          <p:cxnSp>
            <p:nvCxnSpPr>
              <p:cNvPr id="107" name="Straight Connector 106"/>
              <p:cNvCxnSpPr/>
              <p:nvPr/>
            </p:nvCxnSpPr>
            <p:spPr>
              <a:xfrm rot="5400000">
                <a:off x="5701518" y="3079339"/>
                <a:ext cx="2454884" cy="1588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16200000" flipH="1">
                <a:off x="5894366" y="3079169"/>
                <a:ext cx="2448473" cy="6751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rot="5400000">
                <a:off x="6079343" y="3079339"/>
                <a:ext cx="2454884" cy="1588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 rot="16200000" flipH="1">
                <a:off x="6274643" y="3078446"/>
                <a:ext cx="2448473" cy="8197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 rot="5400000">
                <a:off x="6461147" y="3081713"/>
                <a:ext cx="2459627" cy="1588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 rot="16200000" flipH="1">
                <a:off x="6653333" y="3079308"/>
                <a:ext cx="2448473" cy="6468"/>
              </a:xfrm>
              <a:prstGeom prst="line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6" name="Straight Connector 95"/>
            <p:cNvCxnSpPr/>
            <p:nvPr/>
          </p:nvCxnSpPr>
          <p:spPr>
            <a:xfrm rot="5400000">
              <a:off x="5650256" y="2632851"/>
              <a:ext cx="2067873" cy="1588"/>
            </a:xfrm>
            <a:prstGeom prst="line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3" name="Rectangle 122"/>
          <p:cNvSpPr/>
          <p:nvPr/>
        </p:nvSpPr>
        <p:spPr>
          <a:xfrm>
            <a:off x="3080027" y="4321379"/>
            <a:ext cx="5788333" cy="210414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000000"/>
                </a:solidFill>
                <a:effectLst/>
              </a:rPr>
              <a:t>Key Idea: 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smtClean="0">
                <a:solidFill>
                  <a:schemeClr val="tx1"/>
                </a:solidFill>
                <a:effectLst/>
              </a:rPr>
              <a:t>Convert </a:t>
            </a:r>
            <a:r>
              <a:rPr lang="en-US" sz="3200" b="1" dirty="0" smtClean="0">
                <a:solidFill>
                  <a:schemeClr val="tx1"/>
                </a:solidFill>
                <a:effectLst/>
              </a:rPr>
              <a:t>mostly-hit</a:t>
            </a:r>
            <a:r>
              <a:rPr lang="en-US" sz="3200" dirty="0" smtClean="0">
                <a:solidFill>
                  <a:schemeClr val="tx1"/>
                </a:solidFill>
                <a:effectLst/>
              </a:rPr>
              <a:t> warps to </a:t>
            </a:r>
            <a:r>
              <a:rPr lang="en-US" sz="3200" b="1" dirty="0" smtClean="0">
                <a:solidFill>
                  <a:schemeClr val="tx1"/>
                </a:solidFill>
                <a:effectLst/>
              </a:rPr>
              <a:t>all-hit</a:t>
            </a:r>
            <a:r>
              <a:rPr lang="en-US" sz="3200" dirty="0" smtClean="0">
                <a:solidFill>
                  <a:schemeClr val="tx1"/>
                </a:solidFill>
                <a:effectLst/>
              </a:rPr>
              <a:t> warps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 smtClean="0">
                <a:solidFill>
                  <a:schemeClr val="tx1"/>
                </a:solidFill>
                <a:effectLst/>
              </a:rPr>
              <a:t>Convert </a:t>
            </a:r>
            <a:r>
              <a:rPr lang="en-US" sz="3200" b="1" dirty="0" smtClean="0">
                <a:solidFill>
                  <a:schemeClr val="tx1"/>
                </a:solidFill>
                <a:effectLst/>
              </a:rPr>
              <a:t>mostly-miss </a:t>
            </a:r>
            <a:r>
              <a:rPr lang="en-US" sz="3200" dirty="0" smtClean="0">
                <a:solidFill>
                  <a:schemeClr val="tx1"/>
                </a:solidFill>
                <a:effectLst/>
              </a:rPr>
              <a:t>warps to </a:t>
            </a:r>
            <a:r>
              <a:rPr lang="en-US" sz="3200" b="1" dirty="0" smtClean="0">
                <a:solidFill>
                  <a:schemeClr val="tx1"/>
                </a:solidFill>
                <a:effectLst/>
              </a:rPr>
              <a:t>all-miss </a:t>
            </a:r>
            <a:r>
              <a:rPr lang="en-US" sz="3200" dirty="0" smtClean="0">
                <a:solidFill>
                  <a:schemeClr val="tx1"/>
                </a:solidFill>
                <a:effectLst/>
              </a:rPr>
              <a:t>warps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810475" y="1189339"/>
            <a:ext cx="19402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All-hit warp</a:t>
            </a:r>
            <a:endParaRPr lang="en-US" sz="28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5345954" y="1179489"/>
            <a:ext cx="2201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All-miss warp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xmlns="" val="808461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/>
      <p:bldP spid="114" grpId="0" animBg="1"/>
      <p:bldP spid="119" grpId="0" animBg="1"/>
      <p:bldP spid="137" grpId="0"/>
      <p:bldP spid="137" grpId="1"/>
      <p:bldP spid="138" grpId="0"/>
      <p:bldP spid="138" grpId="1"/>
      <p:bldP spid="123" grpId="0"/>
      <p:bldP spid="123" grpId="1"/>
      <p:bldP spid="62" grpId="0"/>
      <p:bldP spid="6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04"/>
            <a:ext cx="8686800" cy="847546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Observation 2: Stable Divergence Char.</a:t>
            </a:r>
            <a:endParaRPr lang="en-US" sz="36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979365"/>
            <a:ext cx="8229600" cy="0"/>
          </a:xfrm>
          <a:prstGeom prst="line">
            <a:avLst/>
          </a:prstGeom>
          <a:ln w="38100" cmpd="sng">
            <a:solidFill>
              <a:schemeClr val="tx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154" name="Picture 153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139" y="6425519"/>
            <a:ext cx="1315038" cy="380494"/>
          </a:xfrm>
          <a:prstGeom prst="rect">
            <a:avLst/>
          </a:prstGeom>
        </p:spPr>
      </p:pic>
      <p:sp>
        <p:nvSpPr>
          <p:cNvPr id="120" name="Content Placeholder 2"/>
          <p:cNvSpPr>
            <a:spLocks noGrp="1"/>
          </p:cNvSpPr>
          <p:nvPr>
            <p:ph idx="1"/>
          </p:nvPr>
        </p:nvSpPr>
        <p:spPr>
          <a:xfrm>
            <a:off x="457200" y="1094944"/>
            <a:ext cx="8455688" cy="5517543"/>
          </a:xfrm>
        </p:spPr>
        <p:txBody>
          <a:bodyPr/>
          <a:lstStyle/>
          <a:p>
            <a:r>
              <a:rPr lang="en-US" dirty="0" smtClean="0"/>
              <a:t>Warp retains its hit ratio during a program phase</a:t>
            </a:r>
          </a:p>
          <a:p>
            <a:pPr lvl="1"/>
            <a:r>
              <a:rPr lang="en-US" dirty="0" smtClean="0"/>
              <a:t>Hit ratio </a:t>
            </a:r>
            <a:r>
              <a:rPr lang="en-US" dirty="0" smtClean="0">
                <a:sym typeface="Wingdings" pitchFamily="2" charset="2"/>
              </a:rPr>
              <a:t> number of hits / number of access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313301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04"/>
            <a:ext cx="8686800" cy="847546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Observation 2: Stable Divergence Char.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979365"/>
            <a:ext cx="8229600" cy="0"/>
          </a:xfrm>
          <a:prstGeom prst="line">
            <a:avLst/>
          </a:prstGeom>
          <a:ln w="38100" cmpd="sng">
            <a:solidFill>
              <a:schemeClr val="tx1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E333-791E-B247-B0D8-81D7ACF2F196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154" name="Picture 153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139" y="6425519"/>
            <a:ext cx="1315038" cy="380494"/>
          </a:xfrm>
          <a:prstGeom prst="rect">
            <a:avLst/>
          </a:prstGeom>
        </p:spPr>
      </p:pic>
      <p:sp>
        <p:nvSpPr>
          <p:cNvPr id="120" name="Content Placeholder 2"/>
          <p:cNvSpPr>
            <a:spLocks noGrp="1"/>
          </p:cNvSpPr>
          <p:nvPr>
            <p:ph idx="1"/>
          </p:nvPr>
        </p:nvSpPr>
        <p:spPr>
          <a:xfrm>
            <a:off x="457200" y="1094944"/>
            <a:ext cx="8229600" cy="5517543"/>
          </a:xfrm>
        </p:spPr>
        <p:txBody>
          <a:bodyPr/>
          <a:lstStyle/>
          <a:p>
            <a:r>
              <a:rPr lang="en-US" dirty="0" smtClean="0"/>
              <a:t>Warp </a:t>
            </a:r>
            <a:r>
              <a:rPr lang="en-US" dirty="0"/>
              <a:t>retains its hit ratio during a program phase</a:t>
            </a: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xmlns="" val="1090692238"/>
              </p:ext>
            </p:extLst>
          </p:nvPr>
        </p:nvGraphicFramePr>
        <p:xfrm>
          <a:off x="164140" y="2628900"/>
          <a:ext cx="8522660" cy="3965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2356303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Chart bld="series"/>
        </p:bldSub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20690</TotalTime>
  <Words>1475</Words>
  <Application>Microsoft Macintosh PowerPoint</Application>
  <PresentationFormat>On-screen Show (4:3)</PresentationFormat>
  <Paragraphs>619</Paragraphs>
  <Slides>45</Slides>
  <Notes>45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Exploiting Inter-Warp Heterogeneity  to Improve GPGPU Performance</vt:lpstr>
      <vt:lpstr>Overview of This Talk</vt:lpstr>
      <vt:lpstr>Outline</vt:lpstr>
      <vt:lpstr>Latency Hiding in GPGPU Execution</vt:lpstr>
      <vt:lpstr>Problem: Memory Divergence</vt:lpstr>
      <vt:lpstr>Outline</vt:lpstr>
      <vt:lpstr>Observation 1: Divergence Heterogeneity</vt:lpstr>
      <vt:lpstr>Observation 2: Stable Divergence Char.</vt:lpstr>
      <vt:lpstr>Observation 2: Stable Divergence Char.</vt:lpstr>
      <vt:lpstr>Observation 3: Queuing at L2 Banks</vt:lpstr>
      <vt:lpstr>Outline</vt:lpstr>
      <vt:lpstr>Our Solution: MeDiC</vt:lpstr>
      <vt:lpstr>Memory Divergence Correction</vt:lpstr>
      <vt:lpstr>Mechanism to Identify Warp Type</vt:lpstr>
      <vt:lpstr>Warp-type-aware Cache Bypassing</vt:lpstr>
      <vt:lpstr>Warp-type-aware Cache Bypassing</vt:lpstr>
      <vt:lpstr>Warp-type-aware Cache Insertion</vt:lpstr>
      <vt:lpstr>Warp-type-aware Cache Insertion</vt:lpstr>
      <vt:lpstr>Warp-type-aware Memory Sched.</vt:lpstr>
      <vt:lpstr>Not All Blocks Can Be Cached</vt:lpstr>
      <vt:lpstr>Warp-type-aware Memory Sched.</vt:lpstr>
      <vt:lpstr>MeDiC: Example</vt:lpstr>
      <vt:lpstr>Outline</vt:lpstr>
      <vt:lpstr>Methodology</vt:lpstr>
      <vt:lpstr>Comparison Points</vt:lpstr>
      <vt:lpstr>Results: Performance of MeDiC</vt:lpstr>
      <vt:lpstr>Results: Energy Efficiency of MeDiC</vt:lpstr>
      <vt:lpstr>Other Results in the Paper</vt:lpstr>
      <vt:lpstr>Conclusion</vt:lpstr>
      <vt:lpstr>Exploiting Inter-Warp Heterogeneity  to Improve GPGPU Performance</vt:lpstr>
      <vt:lpstr>Backup Slides</vt:lpstr>
      <vt:lpstr>Queuing at L2 Banks: Real Workloads</vt:lpstr>
      <vt:lpstr>Adding More Banks</vt:lpstr>
      <vt:lpstr>Queuing Latency Reduction</vt:lpstr>
      <vt:lpstr>MeDiC: Performance Breakdown</vt:lpstr>
      <vt:lpstr>MeDiC: Miss Rate</vt:lpstr>
      <vt:lpstr>MeDiC: Row Buffer Hit Rate</vt:lpstr>
      <vt:lpstr>MeDiC-Reuse</vt:lpstr>
      <vt:lpstr>L2 Queuing Penalty</vt:lpstr>
      <vt:lpstr>Divergence Distribution</vt:lpstr>
      <vt:lpstr>Divergence Distribution</vt:lpstr>
      <vt:lpstr>Stable Divergence Characteristics</vt:lpstr>
      <vt:lpstr>Warps Can Fetch Data for Others</vt:lpstr>
      <vt:lpstr>Warp-type Aware Cache Insertion</vt:lpstr>
      <vt:lpstr>Warp-type Aware Memory Sched.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Supports for Virtualizing GPUs</dc:title>
  <dc:creator>Rachata Ausavarungnirun</dc:creator>
  <cp:lastModifiedBy>ZmILe</cp:lastModifiedBy>
  <cp:revision>1776</cp:revision>
  <dcterms:created xsi:type="dcterms:W3CDTF">2015-08-14T15:29:36Z</dcterms:created>
  <dcterms:modified xsi:type="dcterms:W3CDTF">2015-10-29T15:59:39Z</dcterms:modified>
</cp:coreProperties>
</file>